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1" r:id="rId1"/>
    <p:sldMasterId id="2147483892" r:id="rId2"/>
    <p:sldMasterId id="2147484141" r:id="rId3"/>
    <p:sldMasterId id="2147484167" r:id="rId4"/>
    <p:sldMasterId id="2147484446" r:id="rId5"/>
    <p:sldMasterId id="2147484538" r:id="rId6"/>
    <p:sldMasterId id="2147485415" r:id="rId7"/>
    <p:sldMasterId id="2147485426" r:id="rId8"/>
  </p:sldMasterIdLst>
  <p:notesMasterIdLst>
    <p:notesMasterId r:id="rId41"/>
  </p:notesMasterIdLst>
  <p:handoutMasterIdLst>
    <p:handoutMasterId r:id="rId42"/>
  </p:handoutMasterIdLst>
  <p:sldIdLst>
    <p:sldId id="960" r:id="rId9"/>
    <p:sldId id="958" r:id="rId10"/>
    <p:sldId id="959" r:id="rId11"/>
    <p:sldId id="962" r:id="rId12"/>
    <p:sldId id="961" r:id="rId13"/>
    <p:sldId id="1025" r:id="rId14"/>
    <p:sldId id="951" r:id="rId15"/>
    <p:sldId id="926" r:id="rId16"/>
    <p:sldId id="925" r:id="rId17"/>
    <p:sldId id="956" r:id="rId18"/>
    <p:sldId id="947" r:id="rId19"/>
    <p:sldId id="934" r:id="rId20"/>
    <p:sldId id="936" r:id="rId21"/>
    <p:sldId id="954" r:id="rId22"/>
    <p:sldId id="938" r:id="rId23"/>
    <p:sldId id="939" r:id="rId24"/>
    <p:sldId id="1026" r:id="rId25"/>
    <p:sldId id="995" r:id="rId26"/>
    <p:sldId id="996" r:id="rId27"/>
    <p:sldId id="999" r:id="rId28"/>
    <p:sldId id="1001" r:id="rId29"/>
    <p:sldId id="1002" r:id="rId30"/>
    <p:sldId id="1004" r:id="rId31"/>
    <p:sldId id="1005" r:id="rId32"/>
    <p:sldId id="1006" r:id="rId33"/>
    <p:sldId id="1008" r:id="rId34"/>
    <p:sldId id="1009" r:id="rId35"/>
    <p:sldId id="1011" r:id="rId36"/>
    <p:sldId id="1018" r:id="rId37"/>
    <p:sldId id="1023" r:id="rId38"/>
    <p:sldId id="1024" r:id="rId39"/>
    <p:sldId id="1027" r:id="rId40"/>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gozi Ozokwelu" initials="NO"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CFF"/>
    <a:srgbClr val="549FFF"/>
    <a:srgbClr val="000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871E6B6-E0CA-4CAF-B510-67987AF4DDF1}">
  <a:tblStyle styleId="{4871E6B6-E0CA-4CAF-B510-67987AF4DDF1}" styleName="Table_0"/>
  <a:tblStyle styleId="{22645AAE-C867-4067-8761-8AA6B0E9049C}" styleName="Table_1"/>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06" autoAdjust="0"/>
    <p:restoredTop sz="96359" autoAdjust="0"/>
  </p:normalViewPr>
  <p:slideViewPr>
    <p:cSldViewPr snapToGrid="0" snapToObjects="1">
      <p:cViewPr>
        <p:scale>
          <a:sx n="100" d="100"/>
          <a:sy n="100" d="100"/>
        </p:scale>
        <p:origin x="-536" y="-80"/>
      </p:cViewPr>
      <p:guideLst>
        <p:guide orient="horz" pos="2160"/>
        <p:guide pos="2880"/>
      </p:guideLst>
    </p:cSldViewPr>
  </p:slideViewPr>
  <p:outlineViewPr>
    <p:cViewPr>
      <p:scale>
        <a:sx n="33" d="100"/>
        <a:sy n="33" d="100"/>
      </p:scale>
      <p:origin x="24" y="1815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1" tIns="46586" rIns="93171" bIns="46586"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1" tIns="46586" rIns="93171" bIns="46586" rtlCol="0"/>
          <a:lstStyle>
            <a:lvl1pPr algn="r">
              <a:defRPr sz="1200"/>
            </a:lvl1pPr>
          </a:lstStyle>
          <a:p>
            <a:fld id="{A2C1E03B-4CD6-594F-9843-E73911A396D6}" type="datetimeFigureOut">
              <a:rPr lang="en-US" smtClean="0"/>
              <a:pPr/>
              <a:t>6/22/16</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71" tIns="46586" rIns="93171"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1" tIns="46586" rIns="93171" bIns="46586" rtlCol="0" anchor="b"/>
          <a:lstStyle>
            <a:lvl1pPr algn="r">
              <a:defRPr sz="1200"/>
            </a:lvl1pPr>
          </a:lstStyle>
          <a:p>
            <a:fld id="{127AAB4A-DAD8-5E42-98C1-F83059A1690B}" type="slidenum">
              <a:rPr lang="en-US" smtClean="0"/>
              <a:pPr/>
              <a:t>‹#›</a:t>
            </a:fld>
            <a:endParaRPr lang="en-US" dirty="0"/>
          </a:p>
        </p:txBody>
      </p:sp>
    </p:spTree>
    <p:extLst>
      <p:ext uri="{BB962C8B-B14F-4D97-AF65-F5344CB8AC3E}">
        <p14:creationId xmlns:p14="http://schemas.microsoft.com/office/powerpoint/2010/main" val="37725744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1"/>
            <a:ext cx="3037839" cy="464820"/>
          </a:xfrm>
          <a:prstGeom prst="rect">
            <a:avLst/>
          </a:prstGeom>
          <a:noFill/>
          <a:ln>
            <a:noFill/>
          </a:ln>
        </p:spPr>
        <p:txBody>
          <a:bodyPr lIns="93156" tIns="93156" rIns="93156" bIns="93156" anchor="t"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dirty="0"/>
          </a:p>
        </p:txBody>
      </p:sp>
      <p:sp>
        <p:nvSpPr>
          <p:cNvPr id="3" name="Shape 3"/>
          <p:cNvSpPr txBox="1">
            <a:spLocks noGrp="1"/>
          </p:cNvSpPr>
          <p:nvPr>
            <p:ph type="dt" idx="10"/>
          </p:nvPr>
        </p:nvSpPr>
        <p:spPr>
          <a:xfrm>
            <a:off x="3970937" y="1"/>
            <a:ext cx="3037839" cy="464820"/>
          </a:xfrm>
          <a:prstGeom prst="rect">
            <a:avLst/>
          </a:prstGeom>
          <a:noFill/>
          <a:ln>
            <a:noFill/>
          </a:ln>
        </p:spPr>
        <p:txBody>
          <a:bodyPr lIns="93156" tIns="93156" rIns="93156" bIns="93156" anchor="t"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dirty="0"/>
          </a:p>
        </p:txBody>
      </p:sp>
      <p:sp>
        <p:nvSpPr>
          <p:cNvPr id="4" name="Shape 4"/>
          <p:cNvSpPr>
            <a:spLocks noGrp="1" noRot="1" noChangeAspect="1"/>
          </p:cNvSpPr>
          <p:nvPr>
            <p:ph type="sldImg" idx="3"/>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1042" y="4415791"/>
            <a:ext cx="5608319" cy="4183380"/>
          </a:xfrm>
          <a:prstGeom prst="rect">
            <a:avLst/>
          </a:prstGeom>
          <a:noFill/>
          <a:ln>
            <a:noFill/>
          </a:ln>
        </p:spPr>
        <p:txBody>
          <a:bodyPr lIns="93156" tIns="93156" rIns="93156" bIns="93156"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829967"/>
            <a:ext cx="3037839" cy="464820"/>
          </a:xfrm>
          <a:prstGeom prst="rect">
            <a:avLst/>
          </a:prstGeom>
          <a:noFill/>
          <a:ln>
            <a:noFill/>
          </a:ln>
        </p:spPr>
        <p:txBody>
          <a:bodyPr lIns="93156" tIns="93156" rIns="93156" bIns="93156" anchor="b"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dirty="0"/>
          </a:p>
        </p:txBody>
      </p:sp>
      <p:sp>
        <p:nvSpPr>
          <p:cNvPr id="7" name="Shape 7"/>
          <p:cNvSpPr txBox="1">
            <a:spLocks noGrp="1"/>
          </p:cNvSpPr>
          <p:nvPr>
            <p:ph type="sldNum" idx="12"/>
          </p:nvPr>
        </p:nvSpPr>
        <p:spPr>
          <a:xfrm>
            <a:off x="3970937" y="8829967"/>
            <a:ext cx="3037839" cy="464820"/>
          </a:xfrm>
          <a:prstGeom prst="rect">
            <a:avLst/>
          </a:prstGeom>
          <a:noFill/>
          <a:ln>
            <a:noFill/>
          </a:ln>
        </p:spPr>
        <p:txBody>
          <a:bodyPr lIns="93156" tIns="93156" rIns="93156" bIns="93156" anchor="b"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dirty="0"/>
          </a:p>
        </p:txBody>
      </p:sp>
    </p:spTree>
    <p:extLst>
      <p:ext uri="{BB962C8B-B14F-4D97-AF65-F5344CB8AC3E}">
        <p14:creationId xmlns:p14="http://schemas.microsoft.com/office/powerpoint/2010/main" val="953833791"/>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washingtonpost.com/blogs/capital-weather-gang/wp/2014/12/04/dangerous-super-typhoon-hagupit-on-collision-course-with-philippin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81100" y="698500"/>
            <a:ext cx="4649788" cy="3486150"/>
          </a:xfrm>
          <a:noFill/>
          <a:ln>
            <a:solidFill>
              <a:srgbClr val="000000"/>
            </a:solidFill>
            <a:miter lim="800000"/>
            <a:headEnd/>
            <a:tailEnd/>
          </a:ln>
        </p:spPr>
      </p:sp>
      <p:sp>
        <p:nvSpPr>
          <p:cNvPr id="24578" name="Rectangle 3"/>
          <p:cNvSpPr>
            <a:spLocks noGrp="1"/>
          </p:cNvSpPr>
          <p:nvPr>
            <p:ph type="body" idx="1"/>
          </p:nvPr>
        </p:nvSpPr>
        <p:spPr>
          <a:xfrm>
            <a:off x="701360" y="4415793"/>
            <a:ext cx="5607684" cy="4181789"/>
          </a:xfrm>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81100" y="698500"/>
            <a:ext cx="4649788" cy="3486150"/>
          </a:xfrm>
          <a:noFill/>
          <a:ln>
            <a:solidFill>
              <a:srgbClr val="000000"/>
            </a:solidFill>
            <a:miter lim="800000"/>
            <a:headEnd/>
            <a:tailEnd/>
          </a:ln>
        </p:spPr>
      </p:sp>
      <p:sp>
        <p:nvSpPr>
          <p:cNvPr id="24578" name="Rectangle 3"/>
          <p:cNvSpPr>
            <a:spLocks noGrp="1"/>
          </p:cNvSpPr>
          <p:nvPr>
            <p:ph type="body" idx="1"/>
          </p:nvPr>
        </p:nvSpPr>
        <p:spPr>
          <a:xfrm>
            <a:off x="701360" y="4415793"/>
            <a:ext cx="5607684" cy="4181789"/>
          </a:xfrm>
          <a:noFill/>
          <a:ln/>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A20D59-A5EA-455B-AD7D-9CBE7FDE86F2}" type="slidenum">
              <a:rPr lang="en-US" smtClean="0">
                <a:solidFill>
                  <a:prstClr val="black"/>
                </a:solidFill>
                <a:latin typeface="Calibri"/>
              </a:rPr>
              <a:pPr>
                <a:defRPr/>
              </a:pPr>
              <a:t>19</a:t>
            </a:fld>
            <a:endParaRPr lang="en-US" dirty="0">
              <a:solidFill>
                <a:prstClr val="black"/>
              </a:solidFill>
              <a:latin typeface="Calibri"/>
            </a:endParaRPr>
          </a:p>
        </p:txBody>
      </p:sp>
    </p:spTree>
    <p:extLst>
      <p:ext uri="{BB962C8B-B14F-4D97-AF65-F5344CB8AC3E}">
        <p14:creationId xmlns:p14="http://schemas.microsoft.com/office/powerpoint/2010/main" val="2375767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2" indent="-174682" defTabSz="465816">
              <a:buFont typeface="Arial" panose="020B0604020202020204" pitchFamily="34" charset="0"/>
              <a:buChar char="•"/>
              <a:defRPr/>
            </a:pPr>
            <a:r>
              <a:rPr lang="en-US" dirty="0" smtClean="0">
                <a:latin typeface="Calibri" charset="0"/>
              </a:rPr>
              <a:t>VIIRS is NOAA’s premier sensor for global environmental assessments.</a:t>
            </a:r>
            <a:endParaRPr lang="en-US" dirty="0" smtClean="0"/>
          </a:p>
          <a:p>
            <a:pPr defTabSz="465816">
              <a:defRPr/>
            </a:pPr>
            <a:endParaRPr lang="en-US" dirty="0">
              <a:solidFill>
                <a:srgbClr val="FFFFFF"/>
              </a:solidFill>
              <a:latin typeface="Times New Roman" panose="02020603050405020304" pitchFamily="18" charset="0"/>
              <a:cs typeface="Times New Roman" panose="02020603050405020304" pitchFamily="18" charset="0"/>
            </a:endParaRPr>
          </a:p>
          <a:p>
            <a:pPr marL="174682" indent="-174682">
              <a:buFont typeface="Arial" panose="020B0604020202020204" pitchFamily="34" charset="0"/>
              <a:buChar char="•"/>
            </a:pPr>
            <a:r>
              <a:rPr lang="en-US" dirty="0"/>
              <a:t>VIIRS has 22 channels, 5 at 375 m resolution, 17 at 750 m resolution. (Pixel size growth is constrained to no more than twice the nadir value at edge.)</a:t>
            </a:r>
          </a:p>
          <a:p>
            <a:pPr defTabSz="465816">
              <a:defRPr/>
            </a:pPr>
            <a:endParaRPr lang="en-US" dirty="0">
              <a:solidFill>
                <a:srgbClr val="FFFFFF"/>
              </a:solidFill>
              <a:latin typeface="Times New Roman" panose="02020603050405020304" pitchFamily="18" charset="0"/>
              <a:cs typeface="Times New Roman" panose="02020603050405020304" pitchFamily="18" charset="0"/>
            </a:endParaRPr>
          </a:p>
          <a:p>
            <a:pPr marL="174682" indent="-174682" defTabSz="465816">
              <a:buFont typeface="Arial" panose="020B0604020202020204" pitchFamily="34" charset="0"/>
              <a:buChar char="•"/>
              <a:defRPr/>
            </a:pPr>
            <a:r>
              <a:rPr lang="en-US" dirty="0"/>
              <a:t>VIIRS has incredible spatial resolution relative to its large swath of 3000 km. Shown here, the entirety of Antarctica is observed from a single instrument in 12 hours. Even though Landsat 8 has 30 m resolution and Radarsat-2 SAR has 100 m resolution, their swath sizes are 185 km and 500 km, respectively, so it takes days to be able to provide the coverage that VIIRS can provide in 12 hours, or even for one pass.</a:t>
            </a:r>
          </a:p>
          <a:p>
            <a:pPr defTabSz="465816">
              <a:defRPr/>
            </a:pPr>
            <a:endParaRPr lang="en-US" dirty="0"/>
          </a:p>
          <a:p>
            <a:pPr marL="174682" indent="-174682" defTabSz="465816">
              <a:buFont typeface="Arial" panose="020B0604020202020204" pitchFamily="34" charset="0"/>
              <a:buChar char="•"/>
              <a:defRPr/>
            </a:pPr>
            <a:r>
              <a:rPr lang="en-US" dirty="0"/>
              <a:t>So VIIRS will see features first, such that other satellites can take a closer look when they passes over. The benefits of ice monitoring like this will be discussed later in the presentation. </a:t>
            </a:r>
            <a:endParaRPr lang="en-US" sz="800" dirty="0">
              <a:solidFill>
                <a:srgbClr val="FFFF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FD29B50-BC02-DB43-8053-F50A10789FD1}" type="slidenum">
              <a:rPr lang="en-US" smtClean="0"/>
              <a:pPr/>
              <a:t>20</a:t>
            </a:fld>
            <a:endParaRPr lang="en-US" dirty="0"/>
          </a:p>
        </p:txBody>
      </p:sp>
    </p:spTree>
    <p:extLst>
      <p:ext uri="{BB962C8B-B14F-4D97-AF65-F5344CB8AC3E}">
        <p14:creationId xmlns:p14="http://schemas.microsoft.com/office/powerpoint/2010/main" val="87382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1146175" y="685800"/>
            <a:ext cx="4632325" cy="3475038"/>
          </a:xfrm>
          <a:ln/>
        </p:spPr>
      </p:sp>
      <p:sp>
        <p:nvSpPr>
          <p:cNvPr id="13315" name="Rectangle 3"/>
          <p:cNvSpPr>
            <a:spLocks noGrp="1" noChangeArrowheads="1"/>
          </p:cNvSpPr>
          <p:nvPr>
            <p:ph type="body" idx="1"/>
          </p:nvPr>
        </p:nvSpPr>
        <p:spPr>
          <a:noFill/>
          <a:ln/>
        </p:spPr>
        <p:txBody>
          <a:bodyPr/>
          <a:lstStyle/>
          <a:p>
            <a:r>
              <a:rPr lang="en-US" b="1" dirty="0">
                <a:ea typeface="ＭＳ Ｐゴシック" charset="-128"/>
              </a:rPr>
              <a:t>VIIRS Imagery of Super Typhoon </a:t>
            </a:r>
            <a:r>
              <a:rPr lang="en-US" b="1" dirty="0" err="1">
                <a:ea typeface="ＭＳ Ｐゴシック" charset="-128"/>
              </a:rPr>
              <a:t>Hagupit</a:t>
            </a:r>
            <a:r>
              <a:rPr lang="en-US" b="1" dirty="0">
                <a:ea typeface="ＭＳ Ｐゴシック" charset="-128"/>
              </a:rPr>
              <a:t>:  </a:t>
            </a:r>
            <a:r>
              <a:rPr lang="en-US" dirty="0">
                <a:ea typeface="ＭＳ Ｐゴシック" charset="-128"/>
              </a:rPr>
              <a:t>The Washington Post's Capital Weather Gang featured VIIRS imagery from RAMMB/CIRA in its blog entry: </a:t>
            </a:r>
            <a:r>
              <a:rPr lang="en-US" u="sng" dirty="0">
                <a:ea typeface="ＭＳ Ｐゴシック" charset="-128"/>
                <a:hlinkClick r:id="rId3"/>
              </a:rPr>
              <a:t>http://www.washingtonpost.com/blogs/capital-weather-gang/wp/2014/12/04/dangerous-super-typhoon-hagupit-on-collision-course-with-philippines/</a:t>
            </a:r>
            <a:r>
              <a:rPr lang="en-US" dirty="0">
                <a:ea typeface="ＭＳ Ｐゴシック" charset="-128"/>
              </a:rPr>
              <a:t>.  Below is one of the images they used.  (D. Lindsey)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69EBC-8F11-FD42-9EFC-E9BE9DDA462E}" type="slidenum">
              <a:rPr lang="en-US" smtClean="0"/>
              <a:pPr/>
              <a:t>23</a:t>
            </a:fld>
            <a:endParaRPr lang="en-US"/>
          </a:p>
        </p:txBody>
      </p:sp>
    </p:spTree>
    <p:extLst>
      <p:ext uri="{BB962C8B-B14F-4D97-AF65-F5344CB8AC3E}">
        <p14:creationId xmlns:p14="http://schemas.microsoft.com/office/powerpoint/2010/main" val="13913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2" indent="-174682">
              <a:buFont typeface="Arial" panose="020B0604020202020204" pitchFamily="34" charset="0"/>
              <a:buChar char="•"/>
            </a:pPr>
            <a:r>
              <a:rPr lang="en-US" dirty="0"/>
              <a:t>About 50% of the oxygen we breathe comes from the ocean, where algae not only release oxygen during photosynthesis, but also serve as the base of most oceanic food webs. </a:t>
            </a:r>
          </a:p>
          <a:p>
            <a:pPr marL="174682" indent="-174682">
              <a:buFont typeface="Arial" panose="020B0604020202020204" pitchFamily="34" charset="0"/>
              <a:buChar char="•"/>
            </a:pPr>
            <a:r>
              <a:rPr lang="en-US" dirty="0"/>
              <a:t>Since satellites can measure the different wavelengths of light that are absorbed by the planet surface and reflected back into space, NOAA scientists can use that data to calculate how much green pigment associated with the algae is contained in the surface waters. </a:t>
            </a:r>
          </a:p>
          <a:p>
            <a:pPr marL="174682" indent="-174682">
              <a:buFont typeface="Arial" panose="020B0604020202020204" pitchFamily="34" charset="0"/>
              <a:buChar char="•"/>
            </a:pPr>
            <a:r>
              <a:rPr lang="en-US" dirty="0"/>
              <a:t>NOAA has monitored ocean color since 1997, with VIIRS now being the primary instrument for this measure. This data has been instrumental in understanding global productivity, carbon cycling, fisheries habitats, and biochemical oceanography.</a:t>
            </a:r>
            <a:endParaRPr lang="en-US" dirty="0" smtClean="0"/>
          </a:p>
          <a:p>
            <a:endParaRPr lang="en-US" baseline="0" dirty="0" smtClean="0"/>
          </a:p>
          <a:p>
            <a:pPr marL="174682" indent="-174682">
              <a:buFont typeface="Arial" panose="020B0604020202020204" pitchFamily="34" charset="0"/>
              <a:buChar char="•"/>
            </a:pPr>
            <a:r>
              <a:rPr lang="en-US" baseline="0" dirty="0" smtClean="0"/>
              <a:t>The algae bloom known as the “red tide” occurs almost annually along Florida’s coast. These Harmful Algal Blooms contains nerve poison known as </a:t>
            </a:r>
            <a:r>
              <a:rPr lang="en-US" baseline="0" dirty="0" err="1" smtClean="0"/>
              <a:t>brevetoxin</a:t>
            </a:r>
            <a:r>
              <a:rPr lang="en-US" baseline="0" dirty="0" smtClean="0"/>
              <a:t>. These blooms can cause severe disruptions in fisheries, because h</a:t>
            </a:r>
            <a:r>
              <a:rPr lang="en-US" dirty="0"/>
              <a:t>umans can become seriously ill from eating shellfish contaminated the toxin. The blooms can potentially cause eye and respiratory irritation to beachgoers, boaters and coastal residents. </a:t>
            </a:r>
            <a:r>
              <a:rPr lang="en-US" baseline="0" dirty="0" smtClean="0"/>
              <a:t>By monitoring the red tide, NOAA satellites support public health. </a:t>
            </a:r>
          </a:p>
        </p:txBody>
      </p:sp>
      <p:sp>
        <p:nvSpPr>
          <p:cNvPr id="4" name="Slide Number Placeholder 3"/>
          <p:cNvSpPr>
            <a:spLocks noGrp="1"/>
          </p:cNvSpPr>
          <p:nvPr>
            <p:ph type="sldNum" sz="quarter" idx="10"/>
          </p:nvPr>
        </p:nvSpPr>
        <p:spPr/>
        <p:txBody>
          <a:bodyPr/>
          <a:lstStyle/>
          <a:p>
            <a:fld id="{BFD29B50-BC02-DB43-8053-F50A10789FD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816151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dirty="0" smtClean="0"/>
              <a:t>The S-NPP</a:t>
            </a:r>
            <a:r>
              <a:rPr lang="en-US" b="1" baseline="0" dirty="0" smtClean="0"/>
              <a:t> VIIRS DNB Imager allows for unprecedented views of hot spots illumination such as wildfires. This animation (denoted by the red arrow) shows the dramatic increase in areal coverage since its onset.</a:t>
            </a:r>
            <a:endParaRPr lang="en-US" b="1" dirty="0" smtClean="0"/>
          </a:p>
          <a:p>
            <a:r>
              <a:rPr lang="en-US" b="1" baseline="0" dirty="0" smtClean="0"/>
              <a:t>Additionally, with lunar availability, smoke can be seen drifting northward from the source. </a:t>
            </a:r>
          </a:p>
          <a:p>
            <a:endParaRPr lang="en-US" b="1" baseline="0" dirty="0" smtClean="0"/>
          </a:p>
          <a:p>
            <a:r>
              <a:rPr lang="en-US" b="1" dirty="0" smtClean="0"/>
              <a:t>The Naval Research Laboratory in Monterey, CA (NRL-MRY) has been monitoring the massive Rim Fire that has entered the Yosemite National Forest.  The following images Using products hosted on the NexSat and NRL-VIIRS webpages, the NexSat hosts VIIRS products. Many of the scenes for this presentation are obtained from products hosted within our west coast imagery.</a:t>
            </a:r>
          </a:p>
          <a:p>
            <a:endParaRPr lang="en-US" b="1" dirty="0" smtClean="0"/>
          </a:p>
          <a:p>
            <a:r>
              <a:rPr lang="en-US" b="1" dirty="0" smtClean="0"/>
              <a:t>Acknowledgments: Naval Research Laboratory, Marine Meteorology Division</a:t>
            </a:r>
          </a:p>
          <a:p>
            <a:r>
              <a:rPr lang="en-US" b="1" dirty="0" smtClean="0"/>
              <a:t>Tom Lee, Jeremy Solbrig, Kim Richardson, Mindy Surratt, Arunas Kuciauskas, Rich Bankert, Jeff Hawkins, Steve Miller (CIRA), and John Kent (SAIC)</a:t>
            </a:r>
          </a:p>
          <a:p>
            <a:endParaRPr lang="en-US" b="1" dirty="0" smtClean="0"/>
          </a:p>
          <a:p>
            <a:r>
              <a:rPr lang="en-US" b="1" dirty="0" smtClean="0"/>
              <a:t>VIIRS data is provided by FNMOC via AFWA and CIMSS Peate via NOAA CLASS.</a:t>
            </a:r>
          </a:p>
          <a:p>
            <a:endParaRPr lang="en-US" b="1" dirty="0"/>
          </a:p>
        </p:txBody>
      </p:sp>
      <p:sp>
        <p:nvSpPr>
          <p:cNvPr id="4" name="Slide Number Placeholder 3"/>
          <p:cNvSpPr>
            <a:spLocks noGrp="1"/>
          </p:cNvSpPr>
          <p:nvPr>
            <p:ph type="sldNum" sz="quarter" idx="10"/>
          </p:nvPr>
        </p:nvSpPr>
        <p:spPr/>
        <p:txBody>
          <a:bodyPr/>
          <a:lstStyle/>
          <a:p>
            <a:fld id="{4ED1FD0C-2E7A-4678-BC8E-BBC48640BF6A}"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1620597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7"/>
            <a:ext cx="3037840" cy="464820"/>
          </a:xfrm>
          <a:prstGeom prst="rect">
            <a:avLst/>
          </a:prstGeom>
        </p:spPr>
        <p:txBody>
          <a:bodyPr lIns="93162" tIns="46582" rIns="93162" bIns="46582"/>
          <a:lstStyle/>
          <a:p>
            <a:fld id="{A70DF900-8372-2E4B-91CB-097AE1D47816}" type="slidenum">
              <a:rPr lang="en-US" smtClean="0"/>
              <a:pPr/>
              <a:t>28</a:t>
            </a:fld>
            <a:endParaRPr lang="en-US"/>
          </a:p>
        </p:txBody>
      </p:sp>
    </p:spTree>
    <p:extLst>
      <p:ext uri="{BB962C8B-B14F-4D97-AF65-F5344CB8AC3E}">
        <p14:creationId xmlns:p14="http://schemas.microsoft.com/office/powerpoint/2010/main" val="3342674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txBox="1">
            <a:spLocks noGrp="1" noChangeArrowheads="1"/>
          </p:cNvSpPr>
          <p:nvPr/>
        </p:nvSpPr>
        <p:spPr bwMode="auto">
          <a:xfrm>
            <a:off x="3970341" y="8829677"/>
            <a:ext cx="3038476" cy="465137"/>
          </a:xfrm>
          <a:prstGeom prst="rect">
            <a:avLst/>
          </a:prstGeom>
          <a:noFill/>
          <a:ln w="9525">
            <a:noFill/>
            <a:miter lim="800000"/>
            <a:headEnd/>
            <a:tailEnd/>
          </a:ln>
        </p:spPr>
        <p:txBody>
          <a:bodyPr lIns="93836" tIns="46917" rIns="93836" bIns="46917" anchor="b">
            <a:prstTxWarp prst="textNoShape">
              <a:avLst/>
            </a:prstTxWarp>
          </a:bodyPr>
          <a:lstStyle/>
          <a:p>
            <a:pPr algn="r" defTabSz="924648"/>
            <a:fld id="{9FED2E73-C0D1-42FE-9054-999EED56B424}" type="slidenum">
              <a:rPr lang="en-US" sz="1200">
                <a:solidFill>
                  <a:prstClr val="black"/>
                </a:solidFill>
                <a:latin typeface="Times New Roman" pitchFamily="-72" charset="0"/>
                <a:ea typeface="ＭＳ Ｐゴシック" pitchFamily="-72" charset="-128"/>
                <a:cs typeface="ＭＳ Ｐゴシック" pitchFamily="-72" charset="-128"/>
              </a:rPr>
              <a:pPr algn="r" defTabSz="924648"/>
              <a:t>30</a:t>
            </a:fld>
            <a:endParaRPr lang="en-US" sz="1200">
              <a:solidFill>
                <a:prstClr val="black"/>
              </a:solidFill>
              <a:latin typeface="Times New Roman" pitchFamily="-72" charset="0"/>
              <a:ea typeface="ＭＳ Ｐゴシック" pitchFamily="-72" charset="-128"/>
              <a:cs typeface="ＭＳ Ｐゴシック" pitchFamily="-72" charset="-128"/>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w="9525"/>
        </p:spPr>
        <p:txBody>
          <a:bodyPr lIns="93836" tIns="46917" rIns="93836" bIns="46917"/>
          <a:lstStyle/>
          <a:p>
            <a:pPr eaLnBrk="1" hangingPunct="1"/>
            <a:endParaRPr lang="en-US" smtClean="0">
              <a:latin typeface="Times New Roman" pitchFamily="-72" charset="0"/>
              <a:ea typeface="ＭＳ Ｐゴシック" pitchFamily="-72" charset="-128"/>
              <a:cs typeface="ＭＳ Ｐゴシック" pitchFamily="-7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81100" y="698500"/>
            <a:ext cx="4649788" cy="3486150"/>
          </a:xfrm>
          <a:noFill/>
          <a:ln>
            <a:solidFill>
              <a:srgbClr val="000000"/>
            </a:solidFill>
            <a:miter lim="800000"/>
            <a:headEnd/>
            <a:tailEnd/>
          </a:ln>
        </p:spPr>
      </p:sp>
      <p:sp>
        <p:nvSpPr>
          <p:cNvPr id="24578" name="Rectangle 3"/>
          <p:cNvSpPr>
            <a:spLocks noGrp="1"/>
          </p:cNvSpPr>
          <p:nvPr>
            <p:ph type="body" idx="1"/>
          </p:nvPr>
        </p:nvSpPr>
        <p:spPr>
          <a:xfrm>
            <a:off x="701360" y="4415793"/>
            <a:ext cx="5607684" cy="4181789"/>
          </a:xfrm>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81100" y="698500"/>
            <a:ext cx="4649788" cy="3486150"/>
          </a:xfrm>
          <a:noFill/>
          <a:ln>
            <a:solidFill>
              <a:srgbClr val="000000"/>
            </a:solidFill>
            <a:miter lim="800000"/>
            <a:headEnd/>
            <a:tailEnd/>
          </a:ln>
        </p:spPr>
      </p:sp>
      <p:sp>
        <p:nvSpPr>
          <p:cNvPr id="24578" name="Rectangle 3"/>
          <p:cNvSpPr>
            <a:spLocks noGrp="1"/>
          </p:cNvSpPr>
          <p:nvPr>
            <p:ph type="body" idx="1"/>
          </p:nvPr>
        </p:nvSpPr>
        <p:spPr>
          <a:xfrm>
            <a:off x="701360" y="4415793"/>
            <a:ext cx="5607684" cy="4181789"/>
          </a:xfrm>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81100" y="698500"/>
            <a:ext cx="4649788" cy="3486150"/>
          </a:xfrm>
          <a:noFill/>
          <a:ln>
            <a:solidFill>
              <a:srgbClr val="000000"/>
            </a:solidFill>
            <a:miter lim="800000"/>
            <a:headEnd/>
            <a:tailEnd/>
          </a:ln>
        </p:spPr>
      </p:sp>
      <p:sp>
        <p:nvSpPr>
          <p:cNvPr id="24578" name="Rectangle 3"/>
          <p:cNvSpPr>
            <a:spLocks noGrp="1"/>
          </p:cNvSpPr>
          <p:nvPr>
            <p:ph type="body" idx="1"/>
          </p:nvPr>
        </p:nvSpPr>
        <p:spPr>
          <a:xfrm>
            <a:off x="701360" y="4415793"/>
            <a:ext cx="5607684" cy="4181789"/>
          </a:xfrm>
          <a:noFill/>
          <a:ln/>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smtClean="0">
                <a:latin typeface="Times New Roman" pitchFamily="18" charset="0"/>
                <a:ea typeface="ＭＳ Ｐゴシック" pitchFamily="34" charset="-128"/>
              </a:rPr>
              <a:t>An overview of the principal differences between ATMS and AMSU.</a:t>
            </a:r>
          </a:p>
        </p:txBody>
      </p:sp>
      <p:sp>
        <p:nvSpPr>
          <p:cNvPr id="35844" name="Slide Number Placeholder 3"/>
          <p:cNvSpPr>
            <a:spLocks noGrp="1"/>
          </p:cNvSpPr>
          <p:nvPr>
            <p:ph type="sldNum" sz="quarter" idx="5"/>
          </p:nvPr>
        </p:nvSpPr>
        <p:spPr>
          <a:xfrm>
            <a:off x="3970938" y="8829967"/>
            <a:ext cx="3037840" cy="464820"/>
          </a:xfrm>
          <a:prstGeom prst="rect">
            <a:avLst/>
          </a:prstGeom>
          <a:noFill/>
        </p:spPr>
        <p:txBody>
          <a:bodyPr lIns="93177" tIns="46589" rIns="93177" bIns="46589"/>
          <a:lstStyle/>
          <a:p>
            <a:fld id="{E30626B2-C115-4C75-8A7C-8600376B2EF1}" type="slidenum">
              <a:rPr lang="en-US">
                <a:solidFill>
                  <a:prstClr val="black"/>
                </a:solidFill>
                <a:latin typeface="Calibri"/>
              </a:rPr>
              <a:pPr/>
              <a:t>8</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SJL: added comments at bottom</a:t>
            </a:r>
            <a:endParaRPr lang="en-US" dirty="0"/>
          </a:p>
        </p:txBody>
      </p:sp>
      <p:sp>
        <p:nvSpPr>
          <p:cNvPr id="4" name="Slide Number Placeholder 3"/>
          <p:cNvSpPr>
            <a:spLocks noGrp="1"/>
          </p:cNvSpPr>
          <p:nvPr>
            <p:ph type="sldNum" sz="quarter" idx="10"/>
          </p:nvPr>
        </p:nvSpPr>
        <p:spPr/>
        <p:txBody>
          <a:bodyPr/>
          <a:lstStyle/>
          <a:p>
            <a:fld id="{6E94EF44-933E-4E73-8158-06B41A26B388}" type="slidenum">
              <a:rPr lang="en-US" smtClean="0"/>
              <a:pPr/>
              <a:t>9</a:t>
            </a:fld>
            <a:endParaRPr lang="en-US"/>
          </a:p>
        </p:txBody>
      </p:sp>
    </p:spTree>
    <p:extLst>
      <p:ext uri="{BB962C8B-B14F-4D97-AF65-F5344CB8AC3E}">
        <p14:creationId xmlns:p14="http://schemas.microsoft.com/office/powerpoint/2010/main" val="2322559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81100" y="698500"/>
            <a:ext cx="4649788" cy="3486150"/>
          </a:xfrm>
          <a:noFill/>
          <a:ln>
            <a:solidFill>
              <a:srgbClr val="000000"/>
            </a:solidFill>
            <a:miter lim="800000"/>
            <a:headEnd/>
            <a:tailEnd/>
          </a:ln>
        </p:spPr>
      </p:sp>
      <p:sp>
        <p:nvSpPr>
          <p:cNvPr id="24578" name="Rectangle 3"/>
          <p:cNvSpPr>
            <a:spLocks noGrp="1"/>
          </p:cNvSpPr>
          <p:nvPr>
            <p:ph type="body" idx="1"/>
          </p:nvPr>
        </p:nvSpPr>
        <p:spPr>
          <a:xfrm>
            <a:off x="701360" y="4415793"/>
            <a:ext cx="5607684" cy="4181789"/>
          </a:xfrm>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ACB9A24-C303-4202-B3E6-DC91479110B3}" type="slidenum">
              <a:rPr lang="en-US" altLang="de-DE" smtClean="0">
                <a:solidFill>
                  <a:prstClr val="black"/>
                </a:solidFill>
              </a:rPr>
              <a:pPr/>
              <a:t>15</a:t>
            </a:fld>
            <a:endParaRPr lang="en-US" altLang="de-DE" smtClean="0">
              <a:solidFill>
                <a:prstClr val="black"/>
              </a:solidFill>
            </a:endParaRPr>
          </a:p>
        </p:txBody>
      </p:sp>
      <p:sp>
        <p:nvSpPr>
          <p:cNvPr id="27651" name="Rectangle 2"/>
          <p:cNvSpPr>
            <a:spLocks noGrp="1" noRot="1" noChangeAspect="1" noChangeArrowheads="1" noTextEdit="1"/>
          </p:cNvSpPr>
          <p:nvPr>
            <p:ph type="sldImg"/>
          </p:nvPr>
        </p:nvSpPr>
        <p:spPr>
          <a:xfrm>
            <a:off x="1182688" y="696913"/>
            <a:ext cx="4648200" cy="3486150"/>
          </a:xfrm>
          <a:ln/>
        </p:spPr>
      </p:sp>
      <p:sp>
        <p:nvSpPr>
          <p:cNvPr id="27652" name="Rectangle 3"/>
          <p:cNvSpPr>
            <a:spLocks noGrp="1" noChangeArrowheads="1"/>
          </p:cNvSpPr>
          <p:nvPr>
            <p:ph type="body" idx="1"/>
          </p:nvPr>
        </p:nvSpPr>
        <p:spPr>
          <a:noFill/>
          <a:ln/>
        </p:spPr>
        <p:txBody>
          <a:bodyPr/>
          <a:lstStyle/>
          <a:p>
            <a:pPr marL="232075" indent="-232075">
              <a:lnSpc>
                <a:spcPct val="90000"/>
              </a:lnSpc>
            </a:pPr>
            <a:endParaRPr lang="de-DE" altLang="de-DE" sz="10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ea typeface="ＭＳ Ｐゴシック" charset="0"/>
              </a:rPr>
              <a:t>The figure on the left shows the impacts from around the time of the last Winds Workshop in 2012. </a:t>
            </a:r>
          </a:p>
          <a:p>
            <a:pPr eaLnBrk="1" hangingPunct="1"/>
            <a:r>
              <a:rPr lang="en-GB">
                <a:ea typeface="ＭＳ Ｐゴシック" charset="0"/>
              </a:rPr>
              <a:t>The Geo AMVs sit in 8</a:t>
            </a:r>
            <a:r>
              <a:rPr lang="en-GB" baseline="30000">
                <a:ea typeface="ＭＳ Ｐゴシック" charset="0"/>
              </a:rPr>
              <a:t>th</a:t>
            </a:r>
            <a:r>
              <a:rPr lang="en-GB">
                <a:ea typeface="ＭＳ Ｐゴシック" charset="0"/>
              </a:rPr>
              <a:t> place on 4.3%, behind the scatterometers.</a:t>
            </a:r>
          </a:p>
          <a:p>
            <a:pPr eaLnBrk="1" hangingPunct="1"/>
            <a:r>
              <a:rPr lang="en-GB">
                <a:ea typeface="ＭＳ Ｐゴシック" charset="0"/>
              </a:rPr>
              <a:t>By mid 2013, the Geo AMVs have jumped up to 5</a:t>
            </a:r>
            <a:r>
              <a:rPr lang="en-GB" baseline="30000">
                <a:ea typeface="ＭＳ Ｐゴシック" charset="0"/>
              </a:rPr>
              <a:t>th</a:t>
            </a:r>
            <a:r>
              <a:rPr lang="en-GB">
                <a:ea typeface="ＭＳ Ｐゴシック" charset="0"/>
              </a:rPr>
              <a:t> (6.7%) ahead of Scat, AIRS and SYNOP</a:t>
            </a:r>
          </a:p>
          <a:p>
            <a:pPr eaLnBrk="1" hangingPunct="1"/>
            <a:r>
              <a:rPr lang="en-GB">
                <a:solidFill>
                  <a:schemeClr val="tx2"/>
                </a:solidFill>
                <a:ea typeface="ＭＳ Ｐゴシック" charset="0"/>
              </a:rPr>
              <a:t>AVHRR slightly ahead of MODIS winds due to addition of Metop-B (note: have also since lost Terra WV channel winds)</a:t>
            </a:r>
          </a:p>
          <a:p>
            <a:pPr eaLnBrk="1" hangingPunct="1"/>
            <a:endParaRPr lang="en-GB">
              <a:solidFill>
                <a:schemeClr val="tx2"/>
              </a:solidFill>
              <a:ea typeface="ＭＳ Ｐゴシック" charset="0"/>
            </a:endParaRPr>
          </a:p>
          <a:p>
            <a:pPr eaLnBrk="1" hangingPunct="1"/>
            <a:endParaRPr lang="en-GB">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Joint Polar Satellite System</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270201993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Joint Polar Satellite System</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2949498235"/>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27992483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2791900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4250558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42379292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7158404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35474805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4904503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4146797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37278063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280791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Joint Polar Satellite System</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142794122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5"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08B0C53-84AC-43C7-A6A0-CAF2F5CEF20C}"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9691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6"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1F6F9CEF-329E-48D7-A723-7A00CDEEF95E}"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4260877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5"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BEF7150E-8907-4A0D-83FC-4BA11B217108}"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674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6"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5684FA20-66F8-4C98-AE90-C547B15B9CD0}"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6798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8"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52A31518-0FE8-481B-BD01-284C5C8802A9}"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9"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10"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423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4"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6B0AEE3-4F17-4999-BFF7-21C571F31536}"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5"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6"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01153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3"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5089D484-08A6-4323-8E4F-CE266C3D0C43}"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4"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5"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38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6"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18070AF1-7154-4D08-9EB9-0217222C9145}"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068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r>
              <a:rPr lang="en-US" kern="1200" dirty="0" smtClean="0">
                <a:latin typeface="Times New Roman" pitchFamily="-108" charset="0"/>
                <a:ea typeface="ＭＳ Ｐゴシック" pitchFamily="-108" charset="-128"/>
              </a:rPr>
              <a:t>Joint Polar Satellite System</a:t>
            </a:r>
            <a:endParaRPr lang="en-US" kern="1200" dirty="0">
              <a:latin typeface="Times New Roman" pitchFamily="-108" charset="0"/>
              <a:ea typeface="ＭＳ Ｐゴシック" pitchFamily="-108" charset="-128"/>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dirty="0"/>
          </a:p>
        </p:txBody>
      </p:sp>
      <p:sp>
        <p:nvSpPr>
          <p:cNvPr id="7" name="Line 28"/>
          <p:cNvSpPr>
            <a:spLocks noChangeShapeType="1"/>
          </p:cNvSpPr>
          <p:nvPr userDrawn="1"/>
        </p:nvSpPr>
        <p:spPr bwMode="auto">
          <a:xfrm>
            <a:off x="8428038" y="6608765"/>
            <a:ext cx="0" cy="200025"/>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2400" kern="1200" dirty="0">
              <a:latin typeface="Times New Roman" pitchFamily="-108" charset="0"/>
              <a:ea typeface="ＭＳ Ｐゴシック" pitchFamily="-108" charset="-128"/>
            </a:endParaRPr>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6"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8D8E627E-B8DF-4AFE-8E24-4FE502B657ED}"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7641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5"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884B3AA1-FF04-4C04-9250-295527A4ABDD}"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1234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5"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A32BFD4-358F-47EB-A933-073F368A032A}"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040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6"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AA141524-2C94-41D1-8483-115C1AF6C43E}"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1"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0"/>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8324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6"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9E9E118A-F88A-463D-B16F-3EA51A9698C1}"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1"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2"/>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2"/>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282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7"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D4D534D-2587-444D-BB36-8979D2A200D0}"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8"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9"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1"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2"/>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4425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5"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8AA9EE58-C9E7-426C-BD04-B943D4A8E5E8}"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1"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2"/>
            <a:ext cx="8229600" cy="4830763"/>
          </a:xfrm>
        </p:spPr>
        <p:txBody>
          <a:bodyPr/>
          <a:lstStyle/>
          <a:p>
            <a:pPr lvl="0"/>
            <a:endParaRPr lang="en-US" noProof="0" smtClean="0"/>
          </a:p>
        </p:txBody>
      </p:sp>
    </p:spTree>
    <p:extLst>
      <p:ext uri="{BB962C8B-B14F-4D97-AF65-F5344CB8AC3E}">
        <p14:creationId xmlns:p14="http://schemas.microsoft.com/office/powerpoint/2010/main" val="546910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69929D0-3E92-42D5-888B-D9B469DBFA9D}" type="slidenum">
              <a:rPr lang="en-US"/>
              <a:pPr>
                <a:defRPr/>
              </a:pPr>
              <a:t>‹#›</a:t>
            </a:fld>
            <a:endParaRPr lang="en-US"/>
          </a:p>
        </p:txBody>
      </p:sp>
    </p:spTree>
    <p:extLst>
      <p:ext uri="{BB962C8B-B14F-4D97-AF65-F5344CB8AC3E}">
        <p14:creationId xmlns:p14="http://schemas.microsoft.com/office/powerpoint/2010/main" val="2971722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409DF67-3740-41DD-86E1-A90FB6791806}" type="slidenum">
              <a:rPr lang="en-US"/>
              <a:pPr>
                <a:defRPr/>
              </a:pPr>
              <a:t>‹#›</a:t>
            </a:fld>
            <a:endParaRPr lang="en-US"/>
          </a:p>
        </p:txBody>
      </p:sp>
    </p:spTree>
    <p:extLst>
      <p:ext uri="{BB962C8B-B14F-4D97-AF65-F5344CB8AC3E}">
        <p14:creationId xmlns:p14="http://schemas.microsoft.com/office/powerpoint/2010/main" val="1105801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5260F4C-3572-434B-95F8-A6C35AD2D519}" type="slidenum">
              <a:rPr lang="en-US"/>
              <a:pPr>
                <a:defRPr/>
              </a:pPr>
              <a:t>‹#›</a:t>
            </a:fld>
            <a:endParaRPr lang="en-US"/>
          </a:p>
        </p:txBody>
      </p:sp>
    </p:spTree>
    <p:extLst>
      <p:ext uri="{BB962C8B-B14F-4D97-AF65-F5344CB8AC3E}">
        <p14:creationId xmlns:p14="http://schemas.microsoft.com/office/powerpoint/2010/main" val="40313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Joint Polar Satellite System</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179895260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02F7299-E73C-435D-8C0E-1762204C02F7}" type="slidenum">
              <a:rPr lang="en-US"/>
              <a:pPr>
                <a:defRPr/>
              </a:pPr>
              <a:t>‹#›</a:t>
            </a:fld>
            <a:endParaRPr lang="en-US"/>
          </a:p>
        </p:txBody>
      </p:sp>
    </p:spTree>
    <p:extLst>
      <p:ext uri="{BB962C8B-B14F-4D97-AF65-F5344CB8AC3E}">
        <p14:creationId xmlns:p14="http://schemas.microsoft.com/office/powerpoint/2010/main" val="1592837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&lt;Review Date&gt;</a:t>
            </a:r>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996A6396-E7B9-4820-AEDB-B7AB7AA41BDE}" type="slidenum">
              <a:rPr lang="en-US"/>
              <a:pPr>
                <a:defRPr/>
              </a:pPr>
              <a:t>‹#›</a:t>
            </a:fld>
            <a:endParaRPr lang="en-US"/>
          </a:p>
        </p:txBody>
      </p:sp>
    </p:spTree>
    <p:extLst>
      <p:ext uri="{BB962C8B-B14F-4D97-AF65-F5344CB8AC3E}">
        <p14:creationId xmlns:p14="http://schemas.microsoft.com/office/powerpoint/2010/main" val="4134069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&lt;Review Date&gt;</a:t>
            </a:r>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04F51193-E56E-458F-903A-DDAC8EB49910}" type="slidenum">
              <a:rPr lang="en-US"/>
              <a:pPr>
                <a:defRPr/>
              </a:pPr>
              <a:t>‹#›</a:t>
            </a:fld>
            <a:endParaRPr lang="en-US"/>
          </a:p>
        </p:txBody>
      </p:sp>
    </p:spTree>
    <p:extLst>
      <p:ext uri="{BB962C8B-B14F-4D97-AF65-F5344CB8AC3E}">
        <p14:creationId xmlns:p14="http://schemas.microsoft.com/office/powerpoint/2010/main" val="610994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&lt;Review Date&gt;</a:t>
            </a:r>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028EA483-D953-43AC-8C90-33A997ACBA66}" type="slidenum">
              <a:rPr lang="en-US"/>
              <a:pPr>
                <a:defRPr/>
              </a:pPr>
              <a:t>‹#›</a:t>
            </a:fld>
            <a:endParaRPr lang="en-US"/>
          </a:p>
        </p:txBody>
      </p:sp>
    </p:spTree>
    <p:extLst>
      <p:ext uri="{BB962C8B-B14F-4D97-AF65-F5344CB8AC3E}">
        <p14:creationId xmlns:p14="http://schemas.microsoft.com/office/powerpoint/2010/main" val="3244692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E055FA1-7305-426E-8BC7-BD0672851DC9}" type="slidenum">
              <a:rPr lang="en-US"/>
              <a:pPr>
                <a:defRPr/>
              </a:pPr>
              <a:t>‹#›</a:t>
            </a:fld>
            <a:endParaRPr lang="en-US"/>
          </a:p>
        </p:txBody>
      </p:sp>
    </p:spTree>
    <p:extLst>
      <p:ext uri="{BB962C8B-B14F-4D97-AF65-F5344CB8AC3E}">
        <p14:creationId xmlns:p14="http://schemas.microsoft.com/office/powerpoint/2010/main" val="89810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702DAE2-5EA1-427C-82B1-71E2CE3389A6}" type="slidenum">
              <a:rPr lang="en-US"/>
              <a:pPr>
                <a:defRPr/>
              </a:pPr>
              <a:t>‹#›</a:t>
            </a:fld>
            <a:endParaRPr lang="en-US"/>
          </a:p>
        </p:txBody>
      </p:sp>
    </p:spTree>
    <p:extLst>
      <p:ext uri="{BB962C8B-B14F-4D97-AF65-F5344CB8AC3E}">
        <p14:creationId xmlns:p14="http://schemas.microsoft.com/office/powerpoint/2010/main" val="3443799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73D2C31-F270-4B83-81C4-D5108EE6F009}" type="slidenum">
              <a:rPr lang="en-US"/>
              <a:pPr>
                <a:defRPr/>
              </a:pPr>
              <a:t>‹#›</a:t>
            </a:fld>
            <a:endParaRPr lang="en-US"/>
          </a:p>
        </p:txBody>
      </p:sp>
    </p:spTree>
    <p:extLst>
      <p:ext uri="{BB962C8B-B14F-4D97-AF65-F5344CB8AC3E}">
        <p14:creationId xmlns:p14="http://schemas.microsoft.com/office/powerpoint/2010/main" val="133848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A6B5D30-7B51-4120-8392-3DF9C685D3DC}" type="slidenum">
              <a:rPr lang="en-US"/>
              <a:pPr>
                <a:defRPr/>
              </a:pPr>
              <a:t>‹#›</a:t>
            </a:fld>
            <a:endParaRPr lang="en-US"/>
          </a:p>
        </p:txBody>
      </p:sp>
    </p:spTree>
    <p:extLst>
      <p:ext uri="{BB962C8B-B14F-4D97-AF65-F5344CB8AC3E}">
        <p14:creationId xmlns:p14="http://schemas.microsoft.com/office/powerpoint/2010/main" val="3457444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r>
              <a:rPr lang="en-US" smtClean="0"/>
              <a:t>Click icon to add table</a:t>
            </a:r>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pPr>
              <a:defRPr/>
            </a:pPr>
            <a:fld id="{614D2A95-1F1D-4EC4-852E-AEDDE59B2333}" type="slidenum">
              <a:rPr lang="en-US"/>
              <a:pPr>
                <a:defRPr/>
              </a:pPr>
              <a:t>‹#›</a:t>
            </a:fld>
            <a:endParaRPr lang="en-US"/>
          </a:p>
        </p:txBody>
      </p:sp>
    </p:spTree>
    <p:extLst>
      <p:ext uri="{BB962C8B-B14F-4D97-AF65-F5344CB8AC3E}">
        <p14:creationId xmlns:p14="http://schemas.microsoft.com/office/powerpoint/2010/main" val="2355402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82296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pPr>
              <a:defRPr/>
            </a:pPr>
            <a:fld id="{D2705117-7C8C-495A-9C3A-EFED7DD348D8}" type="slidenum">
              <a:rPr lang="en-US"/>
              <a:pPr>
                <a:defRPr/>
              </a:pPr>
              <a:t>‹#›</a:t>
            </a:fld>
            <a:endParaRPr lang="en-US"/>
          </a:p>
        </p:txBody>
      </p:sp>
    </p:spTree>
    <p:extLst>
      <p:ext uri="{BB962C8B-B14F-4D97-AF65-F5344CB8AC3E}">
        <p14:creationId xmlns:p14="http://schemas.microsoft.com/office/powerpoint/2010/main" val="166562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Joint Polar Satellite System</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103430161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pPr>
              <a:defRPr/>
            </a:pPr>
            <a:fld id="{3CB054F9-FFA9-4243-9A38-4D6C7EC7F302}" type="slidenum">
              <a:rPr lang="en-US"/>
              <a:pPr>
                <a:defRPr/>
              </a:pPr>
              <a:t>‹#›</a:t>
            </a:fld>
            <a:endParaRPr lang="en-US"/>
          </a:p>
        </p:txBody>
      </p:sp>
    </p:spTree>
    <p:extLst>
      <p:ext uri="{BB962C8B-B14F-4D97-AF65-F5344CB8AC3E}">
        <p14:creationId xmlns:p14="http://schemas.microsoft.com/office/powerpoint/2010/main" val="136454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39F42434-FBFC-4ABA-895D-B9C739368BD7}" type="slidenum">
              <a:rPr lang="en-US"/>
              <a:pPr>
                <a:defRPr/>
              </a:pPr>
              <a:t>‹#›</a:t>
            </a:fld>
            <a:endParaRPr lang="en-US"/>
          </a:p>
        </p:txBody>
      </p:sp>
    </p:spTree>
    <p:extLst>
      <p:ext uri="{BB962C8B-B14F-4D97-AF65-F5344CB8AC3E}">
        <p14:creationId xmlns:p14="http://schemas.microsoft.com/office/powerpoint/2010/main" val="2015446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3669118888"/>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392079986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66159865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313" y="1773240"/>
            <a:ext cx="403225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4" y="1773240"/>
            <a:ext cx="4033837"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42345161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37539240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02403171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854791316"/>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38238163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Joint Polar Satellite System</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1417940929"/>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93086039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465714887"/>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2575" y="347663"/>
            <a:ext cx="2054225" cy="617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8314" y="347663"/>
            <a:ext cx="6011862"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96084010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9207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68314" y="1773238"/>
            <a:ext cx="8218487" cy="229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314" y="4224340"/>
            <a:ext cx="8218487"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628305771"/>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68314" y="347663"/>
            <a:ext cx="8218487" cy="617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868729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920750"/>
          </a:xfrm>
        </p:spPr>
        <p:txBody>
          <a:bodyPr/>
          <a:lstStyle/>
          <a:p>
            <a:r>
              <a:rPr lang="en-US"/>
              <a:t>Click to edit Master title style</a:t>
            </a:r>
          </a:p>
        </p:txBody>
      </p:sp>
      <p:sp>
        <p:nvSpPr>
          <p:cNvPr id="3" name="Content Placeholder 2"/>
          <p:cNvSpPr>
            <a:spLocks noGrp="1"/>
          </p:cNvSpPr>
          <p:nvPr>
            <p:ph sz="half" idx="1"/>
          </p:nvPr>
        </p:nvSpPr>
        <p:spPr>
          <a:xfrm>
            <a:off x="468313" y="1773240"/>
            <a:ext cx="4032250"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2964" y="1773240"/>
            <a:ext cx="4033837"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988683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920750"/>
          </a:xfrm>
        </p:spPr>
        <p:txBody>
          <a:bodyPr/>
          <a:lstStyle/>
          <a:p>
            <a:r>
              <a:rPr lang="en-US"/>
              <a:t>Click to edit Master title style</a:t>
            </a:r>
          </a:p>
        </p:txBody>
      </p:sp>
      <p:sp>
        <p:nvSpPr>
          <p:cNvPr id="3" name="Content Placeholder 2"/>
          <p:cNvSpPr>
            <a:spLocks noGrp="1"/>
          </p:cNvSpPr>
          <p:nvPr>
            <p:ph sz="quarter" idx="1"/>
          </p:nvPr>
        </p:nvSpPr>
        <p:spPr>
          <a:xfrm>
            <a:off x="468313" y="1773238"/>
            <a:ext cx="4032250" cy="229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313" y="4224340"/>
            <a:ext cx="4032250"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52964" y="1773240"/>
            <a:ext cx="4033837"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474755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52600" y="347663"/>
            <a:ext cx="6934200" cy="920750"/>
          </a:xfrm>
        </p:spPr>
        <p:txBody>
          <a:bodyPr/>
          <a:lstStyle/>
          <a:p>
            <a:r>
              <a:rPr lang="en-US"/>
              <a:t>Click to edit Master title style</a:t>
            </a:r>
          </a:p>
        </p:txBody>
      </p:sp>
      <p:sp>
        <p:nvSpPr>
          <p:cNvPr id="3" name="Content Placeholder 2"/>
          <p:cNvSpPr>
            <a:spLocks noGrp="1"/>
          </p:cNvSpPr>
          <p:nvPr>
            <p:ph sz="quarter" idx="1"/>
          </p:nvPr>
        </p:nvSpPr>
        <p:spPr>
          <a:xfrm>
            <a:off x="468313" y="1773238"/>
            <a:ext cx="4032250" cy="229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52964" y="1773238"/>
            <a:ext cx="4033837" cy="229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313" y="4224340"/>
            <a:ext cx="4032250"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52964" y="4224340"/>
            <a:ext cx="4033837"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en-GB">
                <a:solidFill>
                  <a:srgbClr val="000000"/>
                </a:solidFill>
                <a:latin typeface="Aria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529112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69929D0-3E92-42D5-888B-D9B469DBFA9D}" type="slidenum">
              <a:rPr lang="en-US"/>
              <a:pPr>
                <a:defRPr/>
              </a:pPr>
              <a:t>‹#›</a:t>
            </a:fld>
            <a:endParaRPr lang="en-US"/>
          </a:p>
        </p:txBody>
      </p:sp>
    </p:spTree>
    <p:extLst>
      <p:ext uri="{BB962C8B-B14F-4D97-AF65-F5344CB8AC3E}">
        <p14:creationId xmlns:p14="http://schemas.microsoft.com/office/powerpoint/2010/main" val="1492375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409DF67-3740-41DD-86E1-A90FB6791806}" type="slidenum">
              <a:rPr lang="en-US"/>
              <a:pPr>
                <a:defRPr/>
              </a:pPr>
              <a:t>‹#›</a:t>
            </a:fld>
            <a:endParaRPr lang="en-US"/>
          </a:p>
        </p:txBody>
      </p:sp>
    </p:spTree>
    <p:extLst>
      <p:ext uri="{BB962C8B-B14F-4D97-AF65-F5344CB8AC3E}">
        <p14:creationId xmlns:p14="http://schemas.microsoft.com/office/powerpoint/2010/main" val="219940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Joint Polar Satellite System</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656067729"/>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5260F4C-3572-434B-95F8-A6C35AD2D519}" type="slidenum">
              <a:rPr lang="en-US"/>
              <a:pPr>
                <a:defRPr/>
              </a:pPr>
              <a:t>‹#›</a:t>
            </a:fld>
            <a:endParaRPr lang="en-US"/>
          </a:p>
        </p:txBody>
      </p:sp>
    </p:spTree>
    <p:extLst>
      <p:ext uri="{BB962C8B-B14F-4D97-AF65-F5344CB8AC3E}">
        <p14:creationId xmlns:p14="http://schemas.microsoft.com/office/powerpoint/2010/main" val="1910070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02F7299-E73C-435D-8C0E-1762204C02F7}" type="slidenum">
              <a:rPr lang="en-US"/>
              <a:pPr>
                <a:defRPr/>
              </a:pPr>
              <a:t>‹#›</a:t>
            </a:fld>
            <a:endParaRPr lang="en-US"/>
          </a:p>
        </p:txBody>
      </p:sp>
    </p:spTree>
    <p:extLst>
      <p:ext uri="{BB962C8B-B14F-4D97-AF65-F5344CB8AC3E}">
        <p14:creationId xmlns:p14="http://schemas.microsoft.com/office/powerpoint/2010/main" val="3098839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&lt;Review Date&gt;</a:t>
            </a:r>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996A6396-E7B9-4820-AEDB-B7AB7AA41BDE}" type="slidenum">
              <a:rPr lang="en-US"/>
              <a:pPr>
                <a:defRPr/>
              </a:pPr>
              <a:t>‹#›</a:t>
            </a:fld>
            <a:endParaRPr lang="en-US"/>
          </a:p>
        </p:txBody>
      </p:sp>
    </p:spTree>
    <p:extLst>
      <p:ext uri="{BB962C8B-B14F-4D97-AF65-F5344CB8AC3E}">
        <p14:creationId xmlns:p14="http://schemas.microsoft.com/office/powerpoint/2010/main" val="2865332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&lt;Review Date&gt;</a:t>
            </a:r>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04F51193-E56E-458F-903A-DDAC8EB49910}" type="slidenum">
              <a:rPr lang="en-US"/>
              <a:pPr>
                <a:defRPr/>
              </a:pPr>
              <a:t>‹#›</a:t>
            </a:fld>
            <a:endParaRPr lang="en-US"/>
          </a:p>
        </p:txBody>
      </p:sp>
    </p:spTree>
    <p:extLst>
      <p:ext uri="{BB962C8B-B14F-4D97-AF65-F5344CB8AC3E}">
        <p14:creationId xmlns:p14="http://schemas.microsoft.com/office/powerpoint/2010/main" val="1630884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&lt;Review Date&gt;</a:t>
            </a:r>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028EA483-D953-43AC-8C90-33A997ACBA66}" type="slidenum">
              <a:rPr lang="en-US"/>
              <a:pPr>
                <a:defRPr/>
              </a:pPr>
              <a:t>‹#›</a:t>
            </a:fld>
            <a:endParaRPr lang="en-US"/>
          </a:p>
        </p:txBody>
      </p:sp>
    </p:spTree>
    <p:extLst>
      <p:ext uri="{BB962C8B-B14F-4D97-AF65-F5344CB8AC3E}">
        <p14:creationId xmlns:p14="http://schemas.microsoft.com/office/powerpoint/2010/main" val="2554896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E055FA1-7305-426E-8BC7-BD0672851DC9}" type="slidenum">
              <a:rPr lang="en-US"/>
              <a:pPr>
                <a:defRPr/>
              </a:pPr>
              <a:t>‹#›</a:t>
            </a:fld>
            <a:endParaRPr lang="en-US"/>
          </a:p>
        </p:txBody>
      </p:sp>
    </p:spTree>
    <p:extLst>
      <p:ext uri="{BB962C8B-B14F-4D97-AF65-F5344CB8AC3E}">
        <p14:creationId xmlns:p14="http://schemas.microsoft.com/office/powerpoint/2010/main" val="27569611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702DAE2-5EA1-427C-82B1-71E2CE3389A6}" type="slidenum">
              <a:rPr lang="en-US"/>
              <a:pPr>
                <a:defRPr/>
              </a:pPr>
              <a:t>‹#›</a:t>
            </a:fld>
            <a:endParaRPr lang="en-US"/>
          </a:p>
        </p:txBody>
      </p:sp>
    </p:spTree>
    <p:extLst>
      <p:ext uri="{BB962C8B-B14F-4D97-AF65-F5344CB8AC3E}">
        <p14:creationId xmlns:p14="http://schemas.microsoft.com/office/powerpoint/2010/main" val="2819943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73D2C31-F270-4B83-81C4-D5108EE6F009}" type="slidenum">
              <a:rPr lang="en-US"/>
              <a:pPr>
                <a:defRPr/>
              </a:pPr>
              <a:t>‹#›</a:t>
            </a:fld>
            <a:endParaRPr lang="en-US"/>
          </a:p>
        </p:txBody>
      </p:sp>
    </p:spTree>
    <p:extLst>
      <p:ext uri="{BB962C8B-B14F-4D97-AF65-F5344CB8AC3E}">
        <p14:creationId xmlns:p14="http://schemas.microsoft.com/office/powerpoint/2010/main" val="1442890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A6B5D30-7B51-4120-8392-3DF9C685D3DC}" type="slidenum">
              <a:rPr lang="en-US"/>
              <a:pPr>
                <a:defRPr/>
              </a:pPr>
              <a:t>‹#›</a:t>
            </a:fld>
            <a:endParaRPr lang="en-US"/>
          </a:p>
        </p:txBody>
      </p:sp>
    </p:spTree>
    <p:extLst>
      <p:ext uri="{BB962C8B-B14F-4D97-AF65-F5344CB8AC3E}">
        <p14:creationId xmlns:p14="http://schemas.microsoft.com/office/powerpoint/2010/main" val="1971029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r>
              <a:rPr lang="en-US" smtClean="0"/>
              <a:t>Click icon to add table</a:t>
            </a:r>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pPr>
              <a:defRPr/>
            </a:pPr>
            <a:fld id="{614D2A95-1F1D-4EC4-852E-AEDDE59B2333}" type="slidenum">
              <a:rPr lang="en-US"/>
              <a:pPr>
                <a:defRPr/>
              </a:pPr>
              <a:t>‹#›</a:t>
            </a:fld>
            <a:endParaRPr lang="en-US"/>
          </a:p>
        </p:txBody>
      </p:sp>
    </p:spTree>
    <p:extLst>
      <p:ext uri="{BB962C8B-B14F-4D97-AF65-F5344CB8AC3E}">
        <p14:creationId xmlns:p14="http://schemas.microsoft.com/office/powerpoint/2010/main" val="85643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Joint Polar Satellite System</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1249128790"/>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82296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pPr>
              <a:defRPr/>
            </a:pPr>
            <a:fld id="{D2705117-7C8C-495A-9C3A-EFED7DD348D8}" type="slidenum">
              <a:rPr lang="en-US"/>
              <a:pPr>
                <a:defRPr/>
              </a:pPr>
              <a:t>‹#›</a:t>
            </a:fld>
            <a:endParaRPr lang="en-US"/>
          </a:p>
        </p:txBody>
      </p:sp>
    </p:spTree>
    <p:extLst>
      <p:ext uri="{BB962C8B-B14F-4D97-AF65-F5344CB8AC3E}">
        <p14:creationId xmlns:p14="http://schemas.microsoft.com/office/powerpoint/2010/main" val="473268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pPr>
              <a:defRPr/>
            </a:pPr>
            <a:fld id="{3CB054F9-FFA9-4243-9A38-4D6C7EC7F302}" type="slidenum">
              <a:rPr lang="en-US"/>
              <a:pPr>
                <a:defRPr/>
              </a:pPr>
              <a:t>‹#›</a:t>
            </a:fld>
            <a:endParaRPr lang="en-US"/>
          </a:p>
        </p:txBody>
      </p:sp>
    </p:spTree>
    <p:extLst>
      <p:ext uri="{BB962C8B-B14F-4D97-AF65-F5344CB8AC3E}">
        <p14:creationId xmlns:p14="http://schemas.microsoft.com/office/powerpoint/2010/main" val="3899853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smtClean="0"/>
              <a:t>&lt;Review Date&gt;</a:t>
            </a: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39F42434-FBFC-4ABA-895D-B9C739368BD7}" type="slidenum">
              <a:rPr lang="en-US"/>
              <a:pPr>
                <a:defRPr/>
              </a:pPr>
              <a:t>‹#›</a:t>
            </a:fld>
            <a:endParaRPr lang="en-US"/>
          </a:p>
        </p:txBody>
      </p:sp>
    </p:spTree>
    <p:extLst>
      <p:ext uri="{BB962C8B-B14F-4D97-AF65-F5344CB8AC3E}">
        <p14:creationId xmlns:p14="http://schemas.microsoft.com/office/powerpoint/2010/main" val="4292195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5"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08B0C53-84AC-43C7-A6A0-CAF2F5CEF20C}"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27598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6"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1F6F9CEF-329E-48D7-A723-7A00CDEEF95E}"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28744523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5"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BEF7150E-8907-4A0D-83FC-4BA11B217108}"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808616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6"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5684FA20-66F8-4C98-AE90-C547B15B9CD0}"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699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8"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52A31518-0FE8-481B-BD01-284C5C8802A9}"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9"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10"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625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4"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6B0AEE3-4F17-4999-BFF7-21C571F31536}"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5"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6"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44132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3"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5089D484-08A6-4323-8E4F-CE266C3D0C43}"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4"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5"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31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Joint Polar Satellite System</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6"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18070AF1-7154-4D08-9EB9-0217222C9145}"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3236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6"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8D8E627E-B8DF-4AFE-8E24-4FE502B657ED}"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41104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5"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884B3AA1-FF04-4C04-9250-295527A4ABDD}"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05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5"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A32BFD4-358F-47EB-A933-073F368A032A}"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33626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6"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AA141524-2C94-41D1-8483-115C1AF6C43E}"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524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6"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9E9E118A-F88A-463D-B16F-3EA51A9698C1}"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7"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8"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16117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7"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D4D534D-2587-444D-BB36-8979D2A200D0}"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8"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9"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22162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5"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8AA9EE58-C9E7-426C-BD04-B943D4A8E5E8}"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6"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7" name="Picture 13" descr="NOA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229600" cy="4830763"/>
          </a:xfrm>
        </p:spPr>
        <p:txBody>
          <a:bodyPr/>
          <a:lstStyle/>
          <a:p>
            <a:pPr lvl="0"/>
            <a:endParaRPr lang="en-US" noProof="0" smtClean="0"/>
          </a:p>
        </p:txBody>
      </p:sp>
    </p:spTree>
    <p:extLst>
      <p:ext uri="{BB962C8B-B14F-4D97-AF65-F5344CB8AC3E}">
        <p14:creationId xmlns:p14="http://schemas.microsoft.com/office/powerpoint/2010/main" val="1056233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Helvetica"/>
                <a:cs typeface="Helvetica"/>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73850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Default">
    <p:spTree>
      <p:nvGrpSpPr>
        <p:cNvPr id="1" name=""/>
        <p:cNvGrpSpPr/>
        <p:nvPr/>
      </p:nvGrpSpPr>
      <p:grpSpPr>
        <a:xfrm>
          <a:off x="0" y="0"/>
          <a:ext cx="0" cy="0"/>
          <a:chOff x="0" y="0"/>
          <a:chExt cx="0" cy="0"/>
        </a:xfrm>
      </p:grpSpPr>
      <p:sp>
        <p:nvSpPr>
          <p:cNvPr id="2" name="Title 1"/>
          <p:cNvSpPr>
            <a:spLocks noGrp="1"/>
          </p:cNvSpPr>
          <p:nvPr>
            <p:ph type="title"/>
          </p:nvPr>
        </p:nvSpPr>
        <p:spPr>
          <a:xfrm>
            <a:off x="864638" y="274638"/>
            <a:ext cx="7414724" cy="496433"/>
          </a:xfrm>
          <a:prstGeom prst="rect">
            <a:avLst/>
          </a:prstGeom>
        </p:spPr>
        <p:txBody>
          <a:bodyPr anchor="t"/>
          <a:lstStyle>
            <a:lvl1pPr>
              <a:lnSpc>
                <a:spcPct val="85000"/>
              </a:lnSpc>
              <a:defRPr sz="2400" b="1">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0285" y="1119481"/>
            <a:ext cx="8599716" cy="5428075"/>
          </a:xfrm>
        </p:spPr>
        <p:txBody>
          <a:bodyPr/>
          <a:lstStyle>
            <a:lvl1pPr>
              <a:lnSpc>
                <a:spcPct val="90000"/>
              </a:lnSpc>
              <a:spcBef>
                <a:spcPts val="300"/>
              </a:spcBef>
              <a:spcAft>
                <a:spcPts val="600"/>
              </a:spcAft>
              <a:buClr>
                <a:srgbClr val="0000FF"/>
              </a:buClr>
              <a:buSzPct val="125000"/>
              <a:buFont typeface="Lucida Grande"/>
              <a:buChar char="●"/>
              <a:defRPr sz="2000" b="1">
                <a:latin typeface="Helvetica"/>
                <a:cs typeface="Helvetica"/>
              </a:defRPr>
            </a:lvl1pPr>
            <a:lvl2pPr>
              <a:lnSpc>
                <a:spcPct val="90000"/>
              </a:lnSpc>
              <a:spcBef>
                <a:spcPts val="0"/>
              </a:spcBef>
              <a:spcAft>
                <a:spcPts val="600"/>
              </a:spcAft>
              <a:buClr>
                <a:srgbClr val="0000FF"/>
              </a:buClr>
              <a:defRPr sz="1800">
                <a:latin typeface="Helvetica"/>
                <a:cs typeface="Helvetica"/>
              </a:defRPr>
            </a:lvl2pPr>
            <a:lvl3pPr>
              <a:lnSpc>
                <a:spcPct val="90000"/>
              </a:lnSpc>
              <a:spcBef>
                <a:spcPts val="0"/>
              </a:spcBef>
              <a:spcAft>
                <a:spcPts val="600"/>
              </a:spcAft>
              <a:buClr>
                <a:srgbClr val="0000FF"/>
              </a:buClr>
              <a:defRPr sz="1600">
                <a:latin typeface="Helvetica"/>
                <a:cs typeface="Helvetica"/>
              </a:defRPr>
            </a:lvl3pPr>
            <a:lvl4pPr>
              <a:lnSpc>
                <a:spcPct val="90000"/>
              </a:lnSpc>
              <a:spcBef>
                <a:spcPts val="0"/>
              </a:spcBef>
              <a:spcAft>
                <a:spcPts val="600"/>
              </a:spcAft>
              <a:buClr>
                <a:srgbClr val="0000FF"/>
              </a:buClr>
              <a:defRPr sz="1600">
                <a:latin typeface="Helvetica"/>
                <a:cs typeface="Helvetica"/>
              </a:defRPr>
            </a:lvl4pPr>
            <a:lvl5pPr>
              <a:lnSpc>
                <a:spcPct val="90000"/>
              </a:lnSpc>
              <a:spcBef>
                <a:spcPts val="0"/>
              </a:spcBef>
              <a:spcAft>
                <a:spcPts val="600"/>
              </a:spcAft>
              <a:buClr>
                <a:srgbClr val="0000FF"/>
              </a:buClr>
              <a:defRPr sz="1600">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5792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Joint Polar Satellite System</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dirty="0"/>
          </a:p>
        </p:txBody>
      </p:sp>
    </p:spTree>
    <p:extLst>
      <p:ext uri="{BB962C8B-B14F-4D97-AF65-F5344CB8AC3E}">
        <p14:creationId xmlns:p14="http://schemas.microsoft.com/office/powerpoint/2010/main" val="50657455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04" y="274638"/>
            <a:ext cx="7356592" cy="430918"/>
          </a:xfrm>
          <a:prstGeom prst="rect">
            <a:avLst/>
          </a:prstGeom>
        </p:spPr>
        <p:txBody>
          <a:bodyPr/>
          <a:lstStyle>
            <a:lvl1pPr>
              <a:defRPr sz="2400" b="1">
                <a:latin typeface="Helvetica"/>
                <a:cs typeface="Helvetica"/>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382889"/>
            <a:ext cx="3810000" cy="506118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2889"/>
            <a:ext cx="3810000" cy="506118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739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4992"/>
          </a:xfrm>
          <a:prstGeom prst="rect">
            <a:avLst/>
          </a:prstGeom>
        </p:spPr>
        <p:txBody>
          <a:bodyPr/>
          <a:lstStyle>
            <a:lvl1pPr>
              <a:defRPr sz="2400" b="1">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81124"/>
            <a:ext cx="4040188"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81124"/>
            <a:ext cx="4041775"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4"/>
            <a:ext cx="4041775"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5642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9370"/>
          </a:xfrm>
          <a:prstGeom prst="rect">
            <a:avLst/>
          </a:prstGeom>
        </p:spPr>
        <p:txBody>
          <a:bodyPr/>
          <a:lstStyle>
            <a:lvl1pPr>
              <a:lnSpc>
                <a:spcPct val="85000"/>
              </a:lnSpc>
              <a:defRPr sz="2400" b="1">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27565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736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76540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31483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200"/>
            </a:lvl3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nchor="b"/>
          <a:lstStyle>
            <a:lvl1pPr>
              <a:defRPr sz="1100"/>
            </a:lvl1pPr>
          </a:lstStyle>
          <a:p>
            <a:r>
              <a:rPr lang="en-US" dirty="0" smtClean="0">
                <a:solidFill>
                  <a:prstClr val="black">
                    <a:tint val="75000"/>
                  </a:prstClr>
                </a:solidFill>
                <a:latin typeface="Times New Roman"/>
              </a:rPr>
              <a:t>February 18-21, 2014</a:t>
            </a:r>
            <a:endParaRPr lang="en-US" dirty="0">
              <a:solidFill>
                <a:prstClr val="black">
                  <a:tint val="75000"/>
                </a:prstClr>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nchor="b"/>
          <a:lstStyle>
            <a:lvl1pPr>
              <a:defRPr sz="1100"/>
            </a:lvl1pPr>
          </a:lstStyle>
          <a:p>
            <a:pPr defTabSz="457200"/>
            <a:r>
              <a:rPr lang="en-US" kern="1200" dirty="0" smtClean="0">
                <a:solidFill>
                  <a:prstClr val="black">
                    <a:tint val="75000"/>
                  </a:prstClr>
                </a:solidFill>
                <a:latin typeface="Times New Roman"/>
              </a:rPr>
              <a:t>JPSS Ground System CDR</a:t>
            </a:r>
            <a:endParaRPr lang="en-US" kern="1200" dirty="0">
              <a:solidFill>
                <a:prstClr val="black">
                  <a:tint val="75000"/>
                </a:prstClr>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nchor="b"/>
          <a:lstStyle>
            <a:lvl1pPr>
              <a:defRPr sz="1100"/>
            </a:lvl1pPr>
          </a:lstStyle>
          <a:p>
            <a:pPr defTabSz="457200"/>
            <a:r>
              <a:rPr lang="en-US" kern="1200" dirty="0" smtClean="0">
                <a:solidFill>
                  <a:prstClr val="black">
                    <a:tint val="75000"/>
                  </a:prstClr>
                </a:solidFill>
                <a:latin typeface="Times New Roman"/>
              </a:rPr>
              <a:t>Section    |   Page </a:t>
            </a:r>
            <a:fld id="{387C982D-2350-455C-B016-E72D8176222C}" type="slidenum">
              <a:rPr lang="en-US" kern="1200" smtClean="0">
                <a:solidFill>
                  <a:prstClr val="black">
                    <a:tint val="75000"/>
                  </a:prstClr>
                </a:solidFill>
                <a:latin typeface="Times New Roman"/>
              </a:rPr>
              <a:pPr defTabSz="457200"/>
              <a:t>‹#›</a:t>
            </a:fld>
            <a:endParaRPr lang="en-US" kern="1200" dirty="0">
              <a:solidFill>
                <a:prstClr val="black">
                  <a:tint val="75000"/>
                </a:prstClr>
              </a:solidFill>
              <a:latin typeface="Times New Roman"/>
            </a:endParaRPr>
          </a:p>
        </p:txBody>
      </p:sp>
      <p:sp>
        <p:nvSpPr>
          <p:cNvPr id="7" name="Title Placeholder 1"/>
          <p:cNvSpPr>
            <a:spLocks noGrp="1"/>
          </p:cNvSpPr>
          <p:nvPr>
            <p:ph type="title"/>
          </p:nvPr>
        </p:nvSpPr>
        <p:spPr>
          <a:xfrm>
            <a:off x="952500" y="125240"/>
            <a:ext cx="7239000" cy="865359"/>
          </a:xfrm>
          <a:prstGeom prst="rect">
            <a:avLst/>
          </a:prstGeom>
        </p:spPr>
        <p:txBody>
          <a:bodyPr vert="horz" lIns="91440" tIns="45720" rIns="91440" bIns="45720" rtlCol="0" anchor="ctr">
            <a:normAutofit/>
          </a:bodyPr>
          <a:lstStyle>
            <a:lvl1pPr>
              <a:defRPr sz="2800" b="1">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412169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6" name="Straight Connector 5"/>
          <p:cNvCxnSpPr/>
          <p:nvPr userDrawn="1"/>
        </p:nvCxnSpPr>
        <p:spPr>
          <a:xfrm>
            <a:off x="0" y="1117275"/>
            <a:ext cx="9144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3365"/>
            <a:ext cx="9144000" cy="10972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latin typeface="Calibri"/>
            </a:endParaRPr>
          </a:p>
        </p:txBody>
      </p:sp>
      <p:sp>
        <p:nvSpPr>
          <p:cNvPr id="2" name="Title 1"/>
          <p:cNvSpPr>
            <a:spLocks noGrp="1"/>
          </p:cNvSpPr>
          <p:nvPr>
            <p:ph type="title"/>
          </p:nvPr>
        </p:nvSpPr>
        <p:spPr>
          <a:xfrm>
            <a:off x="457200" y="304800"/>
            <a:ext cx="8229600" cy="1143000"/>
          </a:xfrm>
        </p:spPr>
        <p:txBody>
          <a:bodyPr/>
          <a:lstStyle/>
          <a:p>
            <a:r>
              <a:rPr lang="en-US" dirty="0" smtClean="0"/>
              <a:t>Click to edit Master title style</a:t>
            </a:r>
            <a:endParaRPr lang="en-US" dirty="0"/>
          </a:p>
        </p:txBody>
      </p:sp>
      <p:pic>
        <p:nvPicPr>
          <p:cNvPr id="8" name="Picture 9" descr="noaa_seal"/>
          <p:cNvPicPr>
            <a:picLocks noChangeAspect="1" noChangeArrowheads="1"/>
          </p:cNvPicPr>
          <p:nvPr userDrawn="1"/>
        </p:nvPicPr>
        <p:blipFill>
          <a:blip r:embed="rId2" cstate="print"/>
          <a:srcRect/>
          <a:stretch>
            <a:fillRect/>
          </a:stretch>
        </p:blipFill>
        <p:spPr bwMode="auto">
          <a:xfrm>
            <a:off x="8378825" y="15875"/>
            <a:ext cx="765175" cy="746125"/>
          </a:xfrm>
          <a:prstGeom prst="rect">
            <a:avLst/>
          </a:prstGeom>
          <a:noFill/>
          <a:ln w="9525">
            <a:noFill/>
            <a:miter lim="800000"/>
            <a:headEnd/>
            <a:tailEnd/>
          </a:ln>
        </p:spPr>
      </p:pic>
      <p:pic>
        <p:nvPicPr>
          <p:cNvPr id="10" name="Picture 39" descr="NOAA-NESDIS"/>
          <p:cNvPicPr>
            <a:picLocks noChangeAspect="1" noChangeArrowheads="1"/>
          </p:cNvPicPr>
          <p:nvPr userDrawn="1"/>
        </p:nvPicPr>
        <p:blipFill>
          <a:blip r:embed="rId3" cstate="print"/>
          <a:srcRect/>
          <a:stretch>
            <a:fillRect/>
          </a:stretch>
        </p:blipFill>
        <p:spPr bwMode="auto">
          <a:xfrm>
            <a:off x="0" y="0"/>
            <a:ext cx="908546" cy="914400"/>
          </a:xfrm>
          <a:prstGeom prst="rect">
            <a:avLst/>
          </a:prstGeom>
          <a:noFill/>
          <a:ln w="9525">
            <a:noFill/>
            <a:miter lim="800000"/>
            <a:headEnd/>
            <a:tailEnd/>
          </a:ln>
        </p:spPr>
      </p:pic>
      <p:pic>
        <p:nvPicPr>
          <p:cNvPr id="20482" name="Picture 2" descr="SSEC"/>
          <p:cNvPicPr>
            <a:picLocks noChangeAspect="1" noChangeArrowheads="1"/>
          </p:cNvPicPr>
          <p:nvPr userDrawn="1"/>
        </p:nvPicPr>
        <p:blipFill>
          <a:blip r:embed="rId4" cstate="print"/>
          <a:srcRect/>
          <a:stretch>
            <a:fillRect/>
          </a:stretch>
        </p:blipFill>
        <p:spPr bwMode="auto">
          <a:xfrm>
            <a:off x="776850" y="658804"/>
            <a:ext cx="609524" cy="431746"/>
          </a:xfrm>
          <a:prstGeom prst="rect">
            <a:avLst/>
          </a:prstGeom>
          <a:noFill/>
        </p:spPr>
      </p:pic>
    </p:spTree>
    <p:extLst>
      <p:ext uri="{BB962C8B-B14F-4D97-AF65-F5344CB8AC3E}">
        <p14:creationId xmlns:p14="http://schemas.microsoft.com/office/powerpoint/2010/main" val="3911733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lvl1pPr>
              <a:defRPr b="1" i="1">
                <a:solidFill>
                  <a:schemeClr val="tx1"/>
                </a:solidFill>
              </a:defRPr>
            </a:lvl1p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4" name="Footer Placeholder 3"/>
          <p:cNvSpPr>
            <a:spLocks noGrp="1"/>
          </p:cNvSpPr>
          <p:nvPr>
            <p:ph type="ftr" sz="quarter" idx="11"/>
          </p:nvPr>
        </p:nvSpPr>
        <p:spPr>
          <a:xfrm>
            <a:off x="2743200" y="6354123"/>
            <a:ext cx="3581400" cy="365125"/>
          </a:xfrm>
          <a:prstGeom prst="rect">
            <a:avLst/>
          </a:prstGeom>
        </p:spPr>
        <p:txBody>
          <a:bodyPr/>
          <a:lstStyle>
            <a:lvl1pPr>
              <a:defRPr b="1" i="1">
                <a:solidFill>
                  <a:schemeClr val="tx1"/>
                </a:solidFill>
              </a:defRPr>
            </a:lvl1p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b="1">
                <a:solidFill>
                  <a:schemeClr val="tx1"/>
                </a:solidFill>
              </a:defRPr>
            </a:lvl1pPr>
          </a:lstStyle>
          <a:p>
            <a:fld id="{9BA7387A-1C64-4E60-A6D4-E2B347DBC14A}"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cxnSp>
        <p:nvCxnSpPr>
          <p:cNvPr id="6" name="Straight Connector 5"/>
          <p:cNvCxnSpPr/>
          <p:nvPr userDrawn="1"/>
        </p:nvCxnSpPr>
        <p:spPr>
          <a:xfrm>
            <a:off x="0" y="1295400"/>
            <a:ext cx="9144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3365"/>
            <a:ext cx="9144000" cy="1280160"/>
          </a:xfrm>
          <a:prstGeom prst="rect">
            <a:avLst/>
          </a:prstGeom>
          <a:gradFill>
            <a:gsLst>
              <a:gs pos="20000">
                <a:srgbClr val="92D050"/>
              </a:gs>
              <a:gs pos="50000">
                <a:srgbClr val="92D050">
                  <a:alpha val="80000"/>
                </a:srgbClr>
              </a:gs>
              <a:gs pos="100000">
                <a:schemeClr val="accent2">
                  <a:lumMod val="75000"/>
                  <a:alpha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latin typeface="Calibri"/>
            </a:endParaRPr>
          </a:p>
        </p:txBody>
      </p:sp>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7983331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z="1800" kern="1200" smtClean="0">
                <a:solidFill>
                  <a:prstClr val="black"/>
                </a:solidFill>
                <a:latin typeface="Calibri"/>
                <a:ea typeface="+mn-ea"/>
                <a:cs typeface="+mn-cs"/>
              </a:rPr>
              <a:t>14 May 2014</a:t>
            </a:r>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3200400" cy="365125"/>
          </a:xfrm>
          <a:prstGeom prst="rect">
            <a:avLst/>
          </a:prstGeom>
        </p:spPr>
        <p:txBody>
          <a:bodyPr/>
          <a:lstStyle/>
          <a:p>
            <a:r>
              <a:rPr lang="en-US" sz="1800" kern="1200" smtClean="0">
                <a:solidFill>
                  <a:prstClr val="black"/>
                </a:solidFill>
                <a:latin typeface="Calibri"/>
                <a:ea typeface="+mn-ea"/>
                <a:cs typeface="+mn-cs"/>
              </a:rPr>
              <a:t>JPSS Science Team Meeting, College Park, MD</a:t>
            </a:r>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4260EDC-A359-4893-BD30-055B371A90E2}" type="slidenum">
              <a:rPr lang="en-US" sz="1800" kern="1200" smtClean="0">
                <a:solidFill>
                  <a:prstClr val="black"/>
                </a:solidFill>
                <a:latin typeface="Calibri"/>
                <a:ea typeface="+mn-ea"/>
                <a:cs typeface="+mn-cs"/>
              </a:rPr>
              <a:pPr/>
              <a:t>‹#›</a:t>
            </a:fld>
            <a:endParaRPr lang="en-US" sz="1800" kern="1200">
              <a:solidFill>
                <a:prstClr val="black"/>
              </a:solidFill>
              <a:latin typeface="Calibri"/>
              <a:ea typeface="+mn-ea"/>
              <a:cs typeface="+mn-cs"/>
            </a:endParaRPr>
          </a:p>
        </p:txBody>
      </p:sp>
    </p:spTree>
    <p:extLst>
      <p:ext uri="{BB962C8B-B14F-4D97-AF65-F5344CB8AC3E}">
        <p14:creationId xmlns:p14="http://schemas.microsoft.com/office/powerpoint/2010/main" val="8790921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theme" Target="../theme/theme3.xml"/><Relationship Id="rId17" Type="http://schemas.openxmlformats.org/officeDocument/2006/relationships/image" Target="../media/image7.png"/><Relationship Id="rId18" Type="http://schemas.openxmlformats.org/officeDocument/2006/relationships/image" Target="../media/image8.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slideLayout" Target="../slideLayouts/slideLayout55.xml"/><Relationship Id="rId15" Type="http://schemas.openxmlformats.org/officeDocument/2006/relationships/slideLayout" Target="../slideLayouts/slideLayout56.xml"/><Relationship Id="rId16" Type="http://schemas.openxmlformats.org/officeDocument/2006/relationships/slideLayout" Target="../slideLayouts/slideLayout57.xml"/><Relationship Id="rId17" Type="http://schemas.openxmlformats.org/officeDocument/2006/relationships/theme" Target="../theme/theme4.xml"/><Relationship Id="rId18" Type="http://schemas.openxmlformats.org/officeDocument/2006/relationships/image" Target="../media/image9.jpe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Relationship Id="rId16" Type="http://schemas.openxmlformats.org/officeDocument/2006/relationships/theme" Target="../theme/theme5.xml"/><Relationship Id="rId17" Type="http://schemas.openxmlformats.org/officeDocument/2006/relationships/image" Target="../media/image7.png"/><Relationship Id="rId18" Type="http://schemas.openxmlformats.org/officeDocument/2006/relationships/image" Target="../media/image8.pn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slideLayout" Target="../slideLayouts/slideLayout86.xml"/><Relationship Id="rId15" Type="http://schemas.openxmlformats.org/officeDocument/2006/relationships/slideLayout" Target="../slideLayouts/slideLayout87.xml"/><Relationship Id="rId16" Type="http://schemas.openxmlformats.org/officeDocument/2006/relationships/theme" Target="../theme/theme6.xml"/><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theme" Target="../theme/theme7.xml"/><Relationship Id="rId11" Type="http://schemas.openxmlformats.org/officeDocument/2006/relationships/image" Target="../media/image10.png"/><Relationship Id="rId1" Type="http://schemas.openxmlformats.org/officeDocument/2006/relationships/slideLayout" Target="../slideLayouts/slideLayout88.xml"/><Relationship Id="rId2"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Screen Shot 2014-05-21 at 1.20.22 PM.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
            <a:ext cx="9144000" cy="126798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Joint Polar Satellite System</a:t>
            </a:r>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dirty="0"/>
          </a:p>
        </p:txBody>
      </p:sp>
      <p:pic>
        <p:nvPicPr>
          <p:cNvPr id="8" name="Picture 7" descr="NOAA_logo w:Glow.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147781" y="946124"/>
            <a:ext cx="580809" cy="580809"/>
          </a:xfrm>
          <a:prstGeom prst="rect">
            <a:avLst/>
          </a:prstGeom>
        </p:spPr>
      </p:pic>
      <p:pic>
        <p:nvPicPr>
          <p:cNvPr id="9" name="Picture 8" descr="NASA_Logo2 w:Glow.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582389" y="969031"/>
            <a:ext cx="539496" cy="539496"/>
          </a:xfrm>
          <a:prstGeom prst="rect">
            <a:avLst/>
          </a:prstGeom>
        </p:spPr>
      </p:pic>
      <p:pic>
        <p:nvPicPr>
          <p:cNvPr id="11" name="Picture 10" descr="jpss_mission1_300.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75505" y="188056"/>
            <a:ext cx="1390828" cy="881794"/>
          </a:xfrm>
          <a:prstGeom prst="rect">
            <a:avLst/>
          </a:prstGeom>
        </p:spPr>
      </p:pic>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03400" y="0"/>
            <a:ext cx="7340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1079501"/>
            <a:ext cx="8793162"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userDrawn="1"/>
        </p:nvSpPr>
        <p:spPr bwMode="auto">
          <a:xfrm>
            <a:off x="0" y="279678"/>
            <a:ext cx="9144000" cy="369332"/>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cs typeface="+mn-cs"/>
            </a:endParaRPr>
          </a:p>
        </p:txBody>
      </p:sp>
      <p:sp>
        <p:nvSpPr>
          <p:cNvPr id="323598" name="Rectangle 14"/>
          <p:cNvSpPr>
            <a:spLocks noChangeArrowheads="1"/>
          </p:cNvSpPr>
          <p:nvPr userDrawn="1"/>
        </p:nvSpPr>
        <p:spPr bwMode="auto">
          <a:xfrm>
            <a:off x="-193674"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FBEAF297-86AA-478B-B1B9-D3B6D1CD8646}"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1030"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cs typeface="+mn-cs"/>
            </a:endParaRPr>
          </a:p>
        </p:txBody>
      </p:sp>
      <p:pic>
        <p:nvPicPr>
          <p:cNvPr id="1031" name="Picture 13" descr="NOAA logo"/>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74688" y="6361115"/>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pPr>
            <a:endParaRPr lang="en-US" altLang="en-US" kern="1200" smtClean="0">
              <a:latin typeface="Arial" charset="0"/>
              <a:ea typeface="MS PGothic" pitchFamily="34" charset="-128"/>
              <a:cs typeface="+mn-cs"/>
            </a:endParaRPr>
          </a:p>
        </p:txBody>
      </p:sp>
      <p:pic>
        <p:nvPicPr>
          <p:cNvPr id="1033" name="Picture 9"/>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13289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accent2"/>
          </a:solidFill>
          <a:latin typeface="+mj-lt"/>
          <a:ea typeface="MS PGothic" pitchFamily="34" charset="-128"/>
          <a:cs typeface="MS PGothic" charset="0"/>
        </a:defRPr>
      </a:lvl1pPr>
      <a:lvl2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2pPr>
      <a:lvl3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3pPr>
      <a:lvl4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4pPr>
      <a:lvl5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5pPr>
      <a:lvl6pPr marL="457200" algn="ctr" rtl="0" fontAlgn="base">
        <a:spcBef>
          <a:spcPct val="0"/>
        </a:spcBef>
        <a:spcAft>
          <a:spcPct val="0"/>
        </a:spcAft>
        <a:defRPr sz="3600" b="1">
          <a:solidFill>
            <a:schemeClr val="accent2"/>
          </a:solidFill>
          <a:latin typeface="Lucida Sans" pitchFamily="34" charset="0"/>
        </a:defRPr>
      </a:lvl6pPr>
      <a:lvl7pPr marL="914400" algn="ctr" rtl="0" fontAlgn="base">
        <a:spcBef>
          <a:spcPct val="0"/>
        </a:spcBef>
        <a:spcAft>
          <a:spcPct val="0"/>
        </a:spcAft>
        <a:defRPr sz="3600" b="1">
          <a:solidFill>
            <a:schemeClr val="accent2"/>
          </a:solidFill>
          <a:latin typeface="Lucida Sans" pitchFamily="34" charset="0"/>
        </a:defRPr>
      </a:lvl7pPr>
      <a:lvl8pPr marL="1371600" algn="ctr" rtl="0" fontAlgn="base">
        <a:spcBef>
          <a:spcPct val="0"/>
        </a:spcBef>
        <a:spcAft>
          <a:spcPct val="0"/>
        </a:spcAft>
        <a:defRPr sz="3600" b="1">
          <a:solidFill>
            <a:schemeClr val="accent2"/>
          </a:solidFill>
          <a:latin typeface="Lucida Sans" pitchFamily="34" charset="0"/>
        </a:defRPr>
      </a:lvl8pPr>
      <a:lvl9pPr marL="1828800" algn="ctr" rtl="0" fontAlgn="base">
        <a:spcBef>
          <a:spcPct val="0"/>
        </a:spcBef>
        <a:spcAft>
          <a:spcPct val="0"/>
        </a:spcAft>
        <a:defRPr sz="3600" b="1">
          <a:solidFill>
            <a:schemeClr val="accent2"/>
          </a:solidFill>
          <a:latin typeface="Lucida San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990033"/>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accent2"/>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930818" name="Picture 43" descr="goesr_iosspdt_template1"/>
          <p:cNvPicPr>
            <a:picLocks noChangeAspect="1" noChangeArrowheads="1"/>
          </p:cNvPicPr>
          <p:nvPr/>
        </p:nvPicPr>
        <p:blipFill>
          <a:blip r:embed="rId17" cstate="print">
            <a:lum bright="-30000" contrast="-36000"/>
          </a:blip>
          <a:srcRect/>
          <a:stretch>
            <a:fillRect/>
          </a:stretch>
        </p:blipFill>
        <p:spPr bwMode="auto">
          <a:xfrm>
            <a:off x="1" y="2"/>
            <a:ext cx="9142413" cy="6856413"/>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00"/>
                </a:solidFill>
              </a:defRPr>
            </a:lvl1pPr>
          </a:lstStyle>
          <a:p>
            <a:pPr eaLnBrk="0" fontAlgn="base" hangingPunct="0">
              <a:spcBef>
                <a:spcPct val="0"/>
              </a:spcBef>
              <a:spcAft>
                <a:spcPct val="0"/>
              </a:spcAft>
            </a:pPr>
            <a:r>
              <a:rPr lang="en-US" kern="1200" smtClean="0">
                <a:latin typeface="Times New Roman" pitchFamily="18" charset="0"/>
                <a:ea typeface="+mn-ea"/>
                <a:cs typeface="+mn-cs"/>
              </a:rPr>
              <a:t>&lt;Review Date&gt;</a:t>
            </a:r>
            <a:endParaRPr lang="en-US" kern="1200">
              <a:latin typeface="Times New Roman" pitchFamily="18" charset="0"/>
              <a:ea typeface="+mn-ea"/>
              <a:cs typeface="+mn-cs"/>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00"/>
                </a:solidFill>
              </a:defRPr>
            </a:lvl1pPr>
          </a:lstStyle>
          <a:p>
            <a:pPr eaLnBrk="0" fontAlgn="base" hangingPunct="0">
              <a:spcBef>
                <a:spcPct val="0"/>
              </a:spcBef>
              <a:spcAft>
                <a:spcPct val="0"/>
              </a:spcAft>
            </a:pPr>
            <a:endParaRPr lang="en-US" kern="1200">
              <a:latin typeface="Times New Roman" pitchFamily="18" charset="0"/>
              <a:ea typeface="+mn-ea"/>
              <a:cs typeface="+mn-cs"/>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a:solidFill>
                  <a:srgbClr val="FFFF00"/>
                </a:solidFill>
                <a:latin typeface="Times New Roman" pitchFamily="18" charset="0"/>
              </a:defRPr>
            </a:lvl1pPr>
          </a:lstStyle>
          <a:p>
            <a:pPr eaLnBrk="0" fontAlgn="base" hangingPunct="0">
              <a:spcBef>
                <a:spcPct val="0"/>
              </a:spcBef>
              <a:spcAft>
                <a:spcPct val="0"/>
              </a:spcAft>
              <a:defRPr/>
            </a:pPr>
            <a:fld id="{5603F46D-F300-4387-8271-B1D81B3EDE6D}" type="slidenum">
              <a:rPr lang="en-US" kern="1200">
                <a:ea typeface="+mn-ea"/>
                <a:cs typeface="+mn-cs"/>
              </a:rPr>
              <a:pPr eaLnBrk="0" fontAlgn="base" hangingPunct="0">
                <a:spcBef>
                  <a:spcPct val="0"/>
                </a:spcBef>
                <a:spcAft>
                  <a:spcPct val="0"/>
                </a:spcAft>
                <a:defRPr/>
              </a:pPr>
              <a:t>‹#›</a:t>
            </a:fld>
            <a:endParaRPr lang="en-US" kern="1200">
              <a:ea typeface="+mn-ea"/>
              <a:cs typeface="+mn-cs"/>
            </a:endParaRPr>
          </a:p>
        </p:txBody>
      </p:sp>
      <p:sp>
        <p:nvSpPr>
          <p:cNvPr id="1029" name="Rectangle 5"/>
          <p:cNvSpPr>
            <a:spLocks noChangeArrowheads="1"/>
          </p:cNvSpPr>
          <p:nvPr/>
        </p:nvSpPr>
        <p:spPr bwMode="auto">
          <a:xfrm>
            <a:off x="0" y="1428752"/>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1600" b="1" kern="1200">
              <a:solidFill>
                <a:srgbClr val="FFFF00"/>
              </a:solidFill>
              <a:latin typeface="Arial" charset="0"/>
              <a:ea typeface="+mn-ea"/>
              <a:cs typeface="+mn-cs"/>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lstStyle/>
          <a:p>
            <a:pPr eaLnBrk="0" fontAlgn="base" hangingPunct="0">
              <a:spcBef>
                <a:spcPct val="0"/>
              </a:spcBef>
              <a:spcAft>
                <a:spcPct val="0"/>
              </a:spcAft>
              <a:defRPr/>
            </a:pPr>
            <a:endParaRPr lang="en-US" sz="1600" b="1" kern="1200">
              <a:solidFill>
                <a:srgbClr val="FFFF00"/>
              </a:solidFill>
              <a:latin typeface="Arial" charset="0"/>
              <a:ea typeface="+mn-ea"/>
              <a:cs typeface="+mn-cs"/>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930826" name="Picture 39" descr="NOAA-NESDIS"/>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w="9525">
            <a:noFill/>
            <a:miter lim="800000"/>
            <a:headEnd/>
            <a:tailEnd/>
          </a:ln>
        </p:spPr>
      </p:pic>
    </p:spTree>
    <p:extLst>
      <p:ext uri="{BB962C8B-B14F-4D97-AF65-F5344CB8AC3E}">
        <p14:creationId xmlns:p14="http://schemas.microsoft.com/office/powerpoint/2010/main" val="2330137699"/>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Lst>
  <p:hf sldNum="0" hdr="0" ftr="0" dt="0"/>
  <p:txStyles>
    <p:titleStyle>
      <a:lvl1pPr algn="ctr" rtl="0" eaLnBrk="1" fontAlgn="base" hangingPunct="1">
        <a:lnSpc>
          <a:spcPct val="85000"/>
        </a:lnSpc>
        <a:spcBef>
          <a:spcPct val="0"/>
        </a:spcBef>
        <a:spcAft>
          <a:spcPct val="0"/>
        </a:spcAft>
        <a:defRPr sz="4400" b="1">
          <a:solidFill>
            <a:srgbClr val="FAFD00"/>
          </a:solidFill>
          <a:latin typeface="+mj-lt"/>
          <a:ea typeface="+mj-ea"/>
          <a:cs typeface="+mj-cs"/>
        </a:defRPr>
      </a:lvl1pPr>
      <a:lvl2pPr algn="ctr" rtl="0" eaLnBrk="1" fontAlgn="base" hangingPunct="1">
        <a:lnSpc>
          <a:spcPct val="85000"/>
        </a:lnSpc>
        <a:spcBef>
          <a:spcPct val="0"/>
        </a:spcBef>
        <a:spcAft>
          <a:spcPct val="0"/>
        </a:spcAft>
        <a:defRPr sz="4400" b="1">
          <a:solidFill>
            <a:srgbClr val="FAFD00"/>
          </a:solidFill>
          <a:latin typeface="Book Antiqua" pitchFamily="18" charset="0"/>
        </a:defRPr>
      </a:lvl2pPr>
      <a:lvl3pPr algn="ctr" rtl="0" eaLnBrk="1" fontAlgn="base" hangingPunct="1">
        <a:lnSpc>
          <a:spcPct val="85000"/>
        </a:lnSpc>
        <a:spcBef>
          <a:spcPct val="0"/>
        </a:spcBef>
        <a:spcAft>
          <a:spcPct val="0"/>
        </a:spcAft>
        <a:defRPr sz="4400" b="1">
          <a:solidFill>
            <a:srgbClr val="FAFD00"/>
          </a:solidFill>
          <a:latin typeface="Book Antiqua" pitchFamily="18" charset="0"/>
        </a:defRPr>
      </a:lvl3pPr>
      <a:lvl4pPr algn="ctr" rtl="0" eaLnBrk="1" fontAlgn="base" hangingPunct="1">
        <a:lnSpc>
          <a:spcPct val="85000"/>
        </a:lnSpc>
        <a:spcBef>
          <a:spcPct val="0"/>
        </a:spcBef>
        <a:spcAft>
          <a:spcPct val="0"/>
        </a:spcAft>
        <a:defRPr sz="4400" b="1">
          <a:solidFill>
            <a:srgbClr val="FAFD00"/>
          </a:solidFill>
          <a:latin typeface="Book Antiqua" pitchFamily="18" charset="0"/>
        </a:defRPr>
      </a:lvl4pPr>
      <a:lvl5pPr algn="ctr" rtl="0" eaLnBrk="1" fontAlgn="base" hangingPunct="1">
        <a:lnSpc>
          <a:spcPct val="85000"/>
        </a:lnSpc>
        <a:spcBef>
          <a:spcPct val="0"/>
        </a:spcBef>
        <a:spcAft>
          <a:spcPct val="0"/>
        </a:spcAft>
        <a:defRPr sz="4400" b="1">
          <a:solidFill>
            <a:srgbClr val="FAFD00"/>
          </a:solidFill>
          <a:latin typeface="Book Antiqua" pitchFamily="18" charset="0"/>
        </a:defRPr>
      </a:lvl5pPr>
      <a:lvl6pPr marL="457200" algn="ctr" rtl="0" eaLnBrk="1" fontAlgn="base" hangingPunct="1">
        <a:lnSpc>
          <a:spcPct val="85000"/>
        </a:lnSpc>
        <a:spcBef>
          <a:spcPct val="0"/>
        </a:spcBef>
        <a:spcAft>
          <a:spcPct val="0"/>
        </a:spcAft>
        <a:defRPr sz="4400" b="1">
          <a:solidFill>
            <a:srgbClr val="FAFD00"/>
          </a:solidFill>
          <a:latin typeface="Book Antiqua" pitchFamily="18" charset="0"/>
        </a:defRPr>
      </a:lvl6pPr>
      <a:lvl7pPr marL="914400" algn="ctr" rtl="0" eaLnBrk="1" fontAlgn="base" hangingPunct="1">
        <a:lnSpc>
          <a:spcPct val="85000"/>
        </a:lnSpc>
        <a:spcBef>
          <a:spcPct val="0"/>
        </a:spcBef>
        <a:spcAft>
          <a:spcPct val="0"/>
        </a:spcAft>
        <a:defRPr sz="4400" b="1">
          <a:solidFill>
            <a:srgbClr val="FAFD00"/>
          </a:solidFill>
          <a:latin typeface="Book Antiqua" pitchFamily="18" charset="0"/>
        </a:defRPr>
      </a:lvl7pPr>
      <a:lvl8pPr marL="1371600" algn="ctr" rtl="0" eaLnBrk="1" fontAlgn="base" hangingPunct="1">
        <a:lnSpc>
          <a:spcPct val="85000"/>
        </a:lnSpc>
        <a:spcBef>
          <a:spcPct val="0"/>
        </a:spcBef>
        <a:spcAft>
          <a:spcPct val="0"/>
        </a:spcAft>
        <a:defRPr sz="4400" b="1">
          <a:solidFill>
            <a:srgbClr val="FAFD00"/>
          </a:solidFill>
          <a:latin typeface="Book Antiqua" pitchFamily="18" charset="0"/>
        </a:defRPr>
      </a:lvl8pPr>
      <a:lvl9pPr marL="1828800" algn="ctr" rtl="0" eaLnBrk="1" fontAlgn="base" hangingPunct="1">
        <a:lnSpc>
          <a:spcPct val="85000"/>
        </a:lnSpc>
        <a:spcBef>
          <a:spcPct val="0"/>
        </a:spcBef>
        <a:spcAft>
          <a:spcPct val="0"/>
        </a:spcAft>
        <a:defRPr sz="4400" b="1">
          <a:solidFill>
            <a:srgbClr val="FAFD00"/>
          </a:solidFill>
          <a:latin typeface="Book Antiqua" pitchFamily="18" charset="0"/>
        </a:defRPr>
      </a:lvl9pPr>
    </p:titleStyle>
    <p:bodyStyle>
      <a:lvl1pPr marL="342900" indent="-342900" algn="l" rtl="0" eaLnBrk="1" fontAlgn="base" hangingPunct="1">
        <a:spcBef>
          <a:spcPct val="20000"/>
        </a:spcBef>
        <a:spcAft>
          <a:spcPct val="0"/>
        </a:spcAft>
        <a:buClr>
          <a:srgbClr val="FAFD00"/>
        </a:buClr>
        <a:buSzPct val="100000"/>
        <a:buFont typeface="Symbol" pitchFamily="18" charset="2"/>
        <a:buChar char="·"/>
        <a:defRPr sz="2800">
          <a:solidFill>
            <a:srgbClr val="F8F8F8"/>
          </a:solidFill>
          <a:latin typeface="+mn-lt"/>
          <a:ea typeface="+mn-ea"/>
          <a:cs typeface="+mn-cs"/>
        </a:defRPr>
      </a:lvl1pPr>
      <a:lvl2pPr marL="742950" indent="-285750" algn="l" rtl="0" eaLnBrk="1" fontAlgn="base" hangingPunct="1">
        <a:spcBef>
          <a:spcPct val="20000"/>
        </a:spcBef>
        <a:spcAft>
          <a:spcPct val="0"/>
        </a:spcAft>
        <a:buClr>
          <a:srgbClr val="A2D7FF"/>
        </a:buClr>
        <a:buSzPct val="100000"/>
        <a:buChar char="»"/>
        <a:defRPr sz="2400">
          <a:solidFill>
            <a:srgbClr val="F8F8F8"/>
          </a:solidFill>
          <a:latin typeface="+mn-lt"/>
        </a:defRPr>
      </a:lvl2pPr>
      <a:lvl3pPr marL="1143000" indent="-228600" algn="l" rtl="0" eaLnBrk="1" fontAlgn="base" hangingPunct="1">
        <a:spcBef>
          <a:spcPct val="20000"/>
        </a:spcBef>
        <a:spcAft>
          <a:spcPct val="0"/>
        </a:spcAft>
        <a:buClr>
          <a:srgbClr val="FF6600"/>
        </a:buClr>
        <a:buSzPct val="100000"/>
        <a:buFont typeface="Times New Roman" pitchFamily="18" charset="0"/>
        <a:buChar char="–"/>
        <a:defRPr sz="2400">
          <a:solidFill>
            <a:srgbClr val="F8F8F8"/>
          </a:solidFill>
          <a:latin typeface="+mn-lt"/>
        </a:defRPr>
      </a:lvl3pPr>
      <a:lvl4pPr marL="1600200" indent="-228600" algn="l" rtl="0" eaLnBrk="1" fontAlgn="base" hangingPunct="1">
        <a:spcBef>
          <a:spcPct val="20000"/>
        </a:spcBef>
        <a:spcAft>
          <a:spcPct val="0"/>
        </a:spcAft>
        <a:buClr>
          <a:schemeClr val="accent2"/>
        </a:buClr>
        <a:buSzPct val="65000"/>
        <a:buFont typeface="Monotype Sorts" pitchFamily="2" charset="2"/>
        <a:buChar char="l"/>
        <a:defRPr sz="2000">
          <a:solidFill>
            <a:srgbClr val="F8F8F8"/>
          </a:solidFill>
          <a:latin typeface="+mn-lt"/>
        </a:defRPr>
      </a:lvl4pPr>
      <a:lvl5pPr marL="20574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5pPr>
      <a:lvl6pPr marL="25146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6pPr>
      <a:lvl7pPr marL="29718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7pPr>
      <a:lvl8pPr marL="34290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8pPr>
      <a:lvl9pPr marL="38862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347663"/>
            <a:ext cx="6934200" cy="9207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Slide heading Arial 40</a:t>
            </a:r>
          </a:p>
        </p:txBody>
      </p:sp>
      <p:sp>
        <p:nvSpPr>
          <p:cNvPr id="1027" name="Rectangle 3"/>
          <p:cNvSpPr>
            <a:spLocks noGrp="1" noChangeArrowheads="1"/>
          </p:cNvSpPr>
          <p:nvPr>
            <p:ph type="body" idx="1"/>
          </p:nvPr>
        </p:nvSpPr>
        <p:spPr bwMode="auto">
          <a:xfrm>
            <a:off x="468314" y="1773240"/>
            <a:ext cx="8218487"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level Arial 24</a:t>
            </a:r>
          </a:p>
          <a:p>
            <a:pPr lvl="1"/>
            <a:r>
              <a:rPr lang="en-GB" smtClean="0"/>
              <a:t>Second level Arial 20</a:t>
            </a:r>
          </a:p>
          <a:p>
            <a:pPr lvl="2"/>
            <a:r>
              <a:rPr lang="en-GB" smtClean="0"/>
              <a:t>Third level Arial 20</a:t>
            </a:r>
          </a:p>
          <a:p>
            <a:pPr lvl="3"/>
            <a:r>
              <a:rPr lang="en-GB" smtClean="0"/>
              <a:t>Fourth level Arial 20</a:t>
            </a:r>
          </a:p>
          <a:p>
            <a:pPr lvl="4"/>
            <a:r>
              <a:rPr lang="en-GB" smtClean="0"/>
              <a:t>Fifth level Arial 20</a:t>
            </a:r>
          </a:p>
        </p:txBody>
      </p:sp>
      <p:sp>
        <p:nvSpPr>
          <p:cNvPr id="656388" name="Rectangle 4"/>
          <p:cNvSpPr>
            <a:spLocks noGrp="1" noChangeArrowheads="1"/>
          </p:cNvSpPr>
          <p:nvPr>
            <p:ph type="ftr" sz="quarter" idx="3"/>
          </p:nvPr>
        </p:nvSpPr>
        <p:spPr bwMode="auto">
          <a:xfrm>
            <a:off x="323850" y="65532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chemeClr val="bg1"/>
                </a:solidFill>
                <a:ea typeface="ＭＳ Ｐゴシック" pitchFamily="34" charset="-128"/>
                <a:cs typeface="+mn-cs"/>
              </a:defRPr>
            </a:lvl1pPr>
          </a:lstStyle>
          <a:p>
            <a:pPr fontAlgn="base">
              <a:spcBef>
                <a:spcPct val="0"/>
              </a:spcBef>
              <a:spcAft>
                <a:spcPct val="0"/>
              </a:spcAft>
              <a:defRPr/>
            </a:pPr>
            <a:r>
              <a:rPr lang="en-GB" kern="1200">
                <a:solidFill>
                  <a:srgbClr val="000000"/>
                </a:solidFill>
                <a:latin typeface="Arial" charset="0"/>
              </a:rPr>
              <a:t>© Crown copyright   Met Office</a:t>
            </a:r>
            <a:endParaRPr lang="en-GB" sz="1400" kern="1200">
              <a:solidFill>
                <a:srgbClr val="000000"/>
              </a:solidFill>
              <a:latin typeface="Times" pitchFamily="18" charset="0"/>
            </a:endParaRPr>
          </a:p>
        </p:txBody>
      </p:sp>
    </p:spTree>
    <p:extLst>
      <p:ext uri="{BB962C8B-B14F-4D97-AF65-F5344CB8AC3E}">
        <p14:creationId xmlns:p14="http://schemas.microsoft.com/office/powerpoint/2010/main" val="2793133515"/>
      </p:ext>
    </p:extLst>
  </p:cSld>
  <p:clrMap bg1="dk2" tx1="lt1" bg2="dk1"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 id="2147484183" r:id="rId16"/>
  </p:sldLayoutIdLst>
  <p:transition xmlns:p14="http://schemas.microsoft.com/office/powerpoint/2010/main"/>
  <p:timing>
    <p:tnLst>
      <p:par>
        <p:cTn xmlns:p14="http://schemas.microsoft.com/office/powerpoint/2010/main" id="1" dur="indefinite" restart="never" nodeType="tmRoot"/>
      </p:par>
    </p:tnLst>
  </p:timing>
  <p:hf sldNum="0" hdr="0" dt="0"/>
  <p:txStyles>
    <p:titleStyle>
      <a:lvl1pPr algn="l" rtl="0" eaLnBrk="0" fontAlgn="base" hangingPunct="0">
        <a:lnSpc>
          <a:spcPct val="85000"/>
        </a:lnSpc>
        <a:spcBef>
          <a:spcPct val="0"/>
        </a:spcBef>
        <a:spcAft>
          <a:spcPct val="0"/>
        </a:spcAft>
        <a:defRPr sz="3200">
          <a:solidFill>
            <a:srgbClr val="000000"/>
          </a:solidFill>
          <a:latin typeface="+mj-lt"/>
          <a:ea typeface="+mj-ea"/>
          <a:cs typeface="+mj-cs"/>
        </a:defRPr>
      </a:lvl1pPr>
      <a:lvl2pPr algn="l" rtl="0" eaLnBrk="0" fontAlgn="base" hangingPunct="0">
        <a:lnSpc>
          <a:spcPct val="85000"/>
        </a:lnSpc>
        <a:spcBef>
          <a:spcPct val="0"/>
        </a:spcBef>
        <a:spcAft>
          <a:spcPct val="0"/>
        </a:spcAft>
        <a:defRPr sz="3200">
          <a:solidFill>
            <a:srgbClr val="000000"/>
          </a:solidFill>
          <a:latin typeface="Arial" charset="0"/>
        </a:defRPr>
      </a:lvl2pPr>
      <a:lvl3pPr algn="l" rtl="0" eaLnBrk="0" fontAlgn="base" hangingPunct="0">
        <a:lnSpc>
          <a:spcPct val="85000"/>
        </a:lnSpc>
        <a:spcBef>
          <a:spcPct val="0"/>
        </a:spcBef>
        <a:spcAft>
          <a:spcPct val="0"/>
        </a:spcAft>
        <a:defRPr sz="3200">
          <a:solidFill>
            <a:srgbClr val="000000"/>
          </a:solidFill>
          <a:latin typeface="Arial" charset="0"/>
        </a:defRPr>
      </a:lvl3pPr>
      <a:lvl4pPr algn="l" rtl="0" eaLnBrk="0" fontAlgn="base" hangingPunct="0">
        <a:lnSpc>
          <a:spcPct val="85000"/>
        </a:lnSpc>
        <a:spcBef>
          <a:spcPct val="0"/>
        </a:spcBef>
        <a:spcAft>
          <a:spcPct val="0"/>
        </a:spcAft>
        <a:defRPr sz="3200">
          <a:solidFill>
            <a:srgbClr val="000000"/>
          </a:solidFill>
          <a:latin typeface="Arial" charset="0"/>
        </a:defRPr>
      </a:lvl4pPr>
      <a:lvl5pPr algn="l" rtl="0" eaLnBrk="0" fontAlgn="base" hangingPunct="0">
        <a:lnSpc>
          <a:spcPct val="85000"/>
        </a:lnSpc>
        <a:spcBef>
          <a:spcPct val="0"/>
        </a:spcBef>
        <a:spcAft>
          <a:spcPct val="0"/>
        </a:spcAft>
        <a:defRPr sz="3200">
          <a:solidFill>
            <a:srgbClr val="000000"/>
          </a:solidFill>
          <a:latin typeface="Arial" charset="0"/>
        </a:defRPr>
      </a:lvl5pPr>
      <a:lvl6pPr marL="457200" algn="l" rtl="0" fontAlgn="base">
        <a:lnSpc>
          <a:spcPct val="85000"/>
        </a:lnSpc>
        <a:spcBef>
          <a:spcPct val="0"/>
        </a:spcBef>
        <a:spcAft>
          <a:spcPct val="0"/>
        </a:spcAft>
        <a:defRPr sz="3200">
          <a:solidFill>
            <a:srgbClr val="000000"/>
          </a:solidFill>
          <a:latin typeface="Arial" charset="0"/>
        </a:defRPr>
      </a:lvl6pPr>
      <a:lvl7pPr marL="914400" algn="l" rtl="0" fontAlgn="base">
        <a:lnSpc>
          <a:spcPct val="85000"/>
        </a:lnSpc>
        <a:spcBef>
          <a:spcPct val="0"/>
        </a:spcBef>
        <a:spcAft>
          <a:spcPct val="0"/>
        </a:spcAft>
        <a:defRPr sz="3200">
          <a:solidFill>
            <a:srgbClr val="000000"/>
          </a:solidFill>
          <a:latin typeface="Arial" charset="0"/>
        </a:defRPr>
      </a:lvl7pPr>
      <a:lvl8pPr marL="1371600" algn="l" rtl="0" fontAlgn="base">
        <a:lnSpc>
          <a:spcPct val="85000"/>
        </a:lnSpc>
        <a:spcBef>
          <a:spcPct val="0"/>
        </a:spcBef>
        <a:spcAft>
          <a:spcPct val="0"/>
        </a:spcAft>
        <a:defRPr sz="3200">
          <a:solidFill>
            <a:srgbClr val="000000"/>
          </a:solidFill>
          <a:latin typeface="Arial" charset="0"/>
        </a:defRPr>
      </a:lvl8pPr>
      <a:lvl9pPr marL="1828800" algn="l" rtl="0" fontAlgn="base">
        <a:lnSpc>
          <a:spcPct val="85000"/>
        </a:lnSpc>
        <a:spcBef>
          <a:spcPct val="0"/>
        </a:spcBef>
        <a:spcAft>
          <a:spcPct val="0"/>
        </a:spcAft>
        <a:defRPr sz="3200">
          <a:solidFill>
            <a:srgbClr val="000000"/>
          </a:solidFill>
          <a:latin typeface="Arial" charset="0"/>
        </a:defRPr>
      </a:lvl9pPr>
    </p:titleStyle>
    <p:bodyStyle>
      <a:lvl1pPr marL="261938" indent="-261938" algn="l" rtl="0" eaLnBrk="0" fontAlgn="base" hangingPunct="0">
        <a:spcBef>
          <a:spcPct val="50000"/>
        </a:spcBef>
        <a:spcAft>
          <a:spcPct val="0"/>
        </a:spcAft>
        <a:buChar char="•"/>
        <a:defRPr sz="2400">
          <a:solidFill>
            <a:srgbClr val="000000"/>
          </a:solidFill>
          <a:latin typeface="+mn-lt"/>
          <a:ea typeface="+mn-ea"/>
          <a:cs typeface="+mn-cs"/>
        </a:defRPr>
      </a:lvl1pPr>
      <a:lvl2pPr marL="623888" indent="-182563" algn="l" rtl="0" eaLnBrk="0" fontAlgn="base" hangingPunct="0">
        <a:spcBef>
          <a:spcPct val="50000"/>
        </a:spcBef>
        <a:spcAft>
          <a:spcPct val="0"/>
        </a:spcAft>
        <a:buChar char="•"/>
        <a:defRPr sz="2000">
          <a:solidFill>
            <a:srgbClr val="000000"/>
          </a:solidFill>
          <a:latin typeface="+mn-lt"/>
        </a:defRPr>
      </a:lvl2pPr>
      <a:lvl3pPr marL="987425" indent="-184150" algn="l" rtl="0" eaLnBrk="0" fontAlgn="base" hangingPunct="0">
        <a:spcBef>
          <a:spcPct val="50000"/>
        </a:spcBef>
        <a:spcAft>
          <a:spcPct val="0"/>
        </a:spcAft>
        <a:buChar char="•"/>
        <a:defRPr sz="2000">
          <a:solidFill>
            <a:srgbClr val="000000"/>
          </a:solidFill>
          <a:latin typeface="+mn-lt"/>
        </a:defRPr>
      </a:lvl3pPr>
      <a:lvl4pPr marL="1349375" indent="-182563" algn="l" rtl="0" eaLnBrk="0" fontAlgn="base" hangingPunct="0">
        <a:spcBef>
          <a:spcPct val="50000"/>
        </a:spcBef>
        <a:spcAft>
          <a:spcPct val="0"/>
        </a:spcAft>
        <a:buChar char="•"/>
        <a:defRPr sz="2000">
          <a:solidFill>
            <a:srgbClr val="000000"/>
          </a:solidFill>
          <a:latin typeface="+mn-lt"/>
        </a:defRPr>
      </a:lvl4pPr>
      <a:lvl5pPr marL="1698625" indent="-169863" algn="l" rtl="0" eaLnBrk="0" fontAlgn="base" hangingPunct="0">
        <a:spcBef>
          <a:spcPct val="50000"/>
        </a:spcBef>
        <a:spcAft>
          <a:spcPct val="0"/>
        </a:spcAft>
        <a:buChar char="•"/>
        <a:defRPr sz="2000">
          <a:solidFill>
            <a:srgbClr val="000000"/>
          </a:solidFill>
          <a:latin typeface="+mn-lt"/>
        </a:defRPr>
      </a:lvl5pPr>
      <a:lvl6pPr marL="2155825" indent="-169863" algn="l" rtl="0" fontAlgn="base">
        <a:spcBef>
          <a:spcPct val="50000"/>
        </a:spcBef>
        <a:spcAft>
          <a:spcPct val="0"/>
        </a:spcAft>
        <a:buChar char="•"/>
        <a:defRPr sz="2000">
          <a:solidFill>
            <a:srgbClr val="000000"/>
          </a:solidFill>
          <a:latin typeface="+mn-lt"/>
        </a:defRPr>
      </a:lvl6pPr>
      <a:lvl7pPr marL="2613025" indent="-169863" algn="l" rtl="0" fontAlgn="base">
        <a:spcBef>
          <a:spcPct val="50000"/>
        </a:spcBef>
        <a:spcAft>
          <a:spcPct val="0"/>
        </a:spcAft>
        <a:buChar char="•"/>
        <a:defRPr sz="2000">
          <a:solidFill>
            <a:srgbClr val="000000"/>
          </a:solidFill>
          <a:latin typeface="+mn-lt"/>
        </a:defRPr>
      </a:lvl7pPr>
      <a:lvl8pPr marL="3070225" indent="-169863" algn="l" rtl="0" fontAlgn="base">
        <a:spcBef>
          <a:spcPct val="50000"/>
        </a:spcBef>
        <a:spcAft>
          <a:spcPct val="0"/>
        </a:spcAft>
        <a:buChar char="•"/>
        <a:defRPr sz="2000">
          <a:solidFill>
            <a:srgbClr val="000000"/>
          </a:solidFill>
          <a:latin typeface="+mn-lt"/>
        </a:defRPr>
      </a:lvl8pPr>
      <a:lvl9pPr marL="3527425" indent="-169863" algn="l" rtl="0" fontAlgn="base">
        <a:spcBef>
          <a:spcPct val="5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930818" name="Picture 43" descr="goesr_iosspdt_template1"/>
          <p:cNvPicPr>
            <a:picLocks noChangeAspect="1" noChangeArrowheads="1"/>
          </p:cNvPicPr>
          <p:nvPr/>
        </p:nvPicPr>
        <p:blipFill>
          <a:blip r:embed="rId17"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00"/>
                </a:solidFill>
              </a:defRPr>
            </a:lvl1pPr>
          </a:lstStyle>
          <a:p>
            <a:pPr eaLnBrk="0" fontAlgn="base" hangingPunct="0">
              <a:spcBef>
                <a:spcPct val="0"/>
              </a:spcBef>
              <a:spcAft>
                <a:spcPct val="0"/>
              </a:spcAft>
            </a:pPr>
            <a:r>
              <a:rPr lang="en-US" kern="1200" smtClean="0">
                <a:latin typeface="Times New Roman" pitchFamily="18" charset="0"/>
              </a:rPr>
              <a:t>&lt;Review Date&gt;</a:t>
            </a:r>
            <a:endParaRPr lang="en-US" kern="1200">
              <a:latin typeface="Times New Roman" pitchFamily="18" charset="0"/>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00"/>
                </a:solidFill>
              </a:defRPr>
            </a:lvl1pPr>
          </a:lstStyle>
          <a:p>
            <a:pPr eaLnBrk="0" fontAlgn="base" hangingPunct="0">
              <a:spcBef>
                <a:spcPct val="0"/>
              </a:spcBef>
              <a:spcAft>
                <a:spcPct val="0"/>
              </a:spcAft>
            </a:pPr>
            <a:endParaRPr lang="en-US" kern="1200">
              <a:latin typeface="Times New Roman" pitchFamily="18" charset="0"/>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a:solidFill>
                  <a:srgbClr val="FFFF00"/>
                </a:solidFill>
                <a:latin typeface="Times New Roman" pitchFamily="18" charset="0"/>
              </a:defRPr>
            </a:lvl1pPr>
          </a:lstStyle>
          <a:p>
            <a:pPr eaLnBrk="0" fontAlgn="base" hangingPunct="0">
              <a:spcBef>
                <a:spcPct val="0"/>
              </a:spcBef>
              <a:spcAft>
                <a:spcPct val="0"/>
              </a:spcAft>
              <a:defRPr/>
            </a:pPr>
            <a:fld id="{5603F46D-F300-4387-8271-B1D81B3EDE6D}" type="slidenum">
              <a:rPr lang="en-US" kern="1200"/>
              <a:pPr eaLnBrk="0" fontAlgn="base" hangingPunct="0">
                <a:spcBef>
                  <a:spcPct val="0"/>
                </a:spcBef>
                <a:spcAft>
                  <a:spcPct val="0"/>
                </a:spcAft>
                <a:defRPr/>
              </a:pPr>
              <a:t>‹#›</a:t>
            </a:fld>
            <a:endParaRPr lang="en-US" kern="1200"/>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1600" b="1" kern="1200">
              <a:solidFill>
                <a:srgbClr val="FFFF00"/>
              </a:solidFill>
              <a:latin typeface="Arial" charset="0"/>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lstStyle/>
          <a:p>
            <a:pPr eaLnBrk="0" fontAlgn="base" hangingPunct="0">
              <a:spcBef>
                <a:spcPct val="0"/>
              </a:spcBef>
              <a:spcAft>
                <a:spcPct val="0"/>
              </a:spcAft>
              <a:defRPr/>
            </a:pPr>
            <a:endParaRPr lang="en-US" sz="1600" b="1" kern="1200">
              <a:solidFill>
                <a:srgbClr val="FFFF00"/>
              </a:solidFill>
              <a:latin typeface="Arial" charset="0"/>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930826" name="Picture 39" descr="NOAA-NESDIS"/>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w="9525">
            <a:noFill/>
            <a:miter lim="800000"/>
            <a:headEnd/>
            <a:tailEnd/>
          </a:ln>
        </p:spPr>
      </p:pic>
    </p:spTree>
    <p:extLst>
      <p:ext uri="{BB962C8B-B14F-4D97-AF65-F5344CB8AC3E}">
        <p14:creationId xmlns:p14="http://schemas.microsoft.com/office/powerpoint/2010/main" val="1350316176"/>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 id="2147484460" r:id="rId14"/>
    <p:sldLayoutId id="2147484461" r:id="rId15"/>
  </p:sldLayoutIdLst>
  <p:hf sldNum="0" hdr="0" ftr="0" dt="0"/>
  <p:txStyles>
    <p:titleStyle>
      <a:lvl1pPr algn="ctr" rtl="0" eaLnBrk="1" fontAlgn="base" hangingPunct="1">
        <a:lnSpc>
          <a:spcPct val="85000"/>
        </a:lnSpc>
        <a:spcBef>
          <a:spcPct val="0"/>
        </a:spcBef>
        <a:spcAft>
          <a:spcPct val="0"/>
        </a:spcAft>
        <a:defRPr sz="4400" b="1">
          <a:solidFill>
            <a:srgbClr val="FAFD00"/>
          </a:solidFill>
          <a:latin typeface="+mj-lt"/>
          <a:ea typeface="+mj-ea"/>
          <a:cs typeface="+mj-cs"/>
        </a:defRPr>
      </a:lvl1pPr>
      <a:lvl2pPr algn="ctr" rtl="0" eaLnBrk="1" fontAlgn="base" hangingPunct="1">
        <a:lnSpc>
          <a:spcPct val="85000"/>
        </a:lnSpc>
        <a:spcBef>
          <a:spcPct val="0"/>
        </a:spcBef>
        <a:spcAft>
          <a:spcPct val="0"/>
        </a:spcAft>
        <a:defRPr sz="4400" b="1">
          <a:solidFill>
            <a:srgbClr val="FAFD00"/>
          </a:solidFill>
          <a:latin typeface="Book Antiqua" pitchFamily="18" charset="0"/>
        </a:defRPr>
      </a:lvl2pPr>
      <a:lvl3pPr algn="ctr" rtl="0" eaLnBrk="1" fontAlgn="base" hangingPunct="1">
        <a:lnSpc>
          <a:spcPct val="85000"/>
        </a:lnSpc>
        <a:spcBef>
          <a:spcPct val="0"/>
        </a:spcBef>
        <a:spcAft>
          <a:spcPct val="0"/>
        </a:spcAft>
        <a:defRPr sz="4400" b="1">
          <a:solidFill>
            <a:srgbClr val="FAFD00"/>
          </a:solidFill>
          <a:latin typeface="Book Antiqua" pitchFamily="18" charset="0"/>
        </a:defRPr>
      </a:lvl3pPr>
      <a:lvl4pPr algn="ctr" rtl="0" eaLnBrk="1" fontAlgn="base" hangingPunct="1">
        <a:lnSpc>
          <a:spcPct val="85000"/>
        </a:lnSpc>
        <a:spcBef>
          <a:spcPct val="0"/>
        </a:spcBef>
        <a:spcAft>
          <a:spcPct val="0"/>
        </a:spcAft>
        <a:defRPr sz="4400" b="1">
          <a:solidFill>
            <a:srgbClr val="FAFD00"/>
          </a:solidFill>
          <a:latin typeface="Book Antiqua" pitchFamily="18" charset="0"/>
        </a:defRPr>
      </a:lvl4pPr>
      <a:lvl5pPr algn="ctr" rtl="0" eaLnBrk="1" fontAlgn="base" hangingPunct="1">
        <a:lnSpc>
          <a:spcPct val="85000"/>
        </a:lnSpc>
        <a:spcBef>
          <a:spcPct val="0"/>
        </a:spcBef>
        <a:spcAft>
          <a:spcPct val="0"/>
        </a:spcAft>
        <a:defRPr sz="4400" b="1">
          <a:solidFill>
            <a:srgbClr val="FAFD00"/>
          </a:solidFill>
          <a:latin typeface="Book Antiqua" pitchFamily="18" charset="0"/>
        </a:defRPr>
      </a:lvl5pPr>
      <a:lvl6pPr marL="457200" algn="ctr" rtl="0" eaLnBrk="1" fontAlgn="base" hangingPunct="1">
        <a:lnSpc>
          <a:spcPct val="85000"/>
        </a:lnSpc>
        <a:spcBef>
          <a:spcPct val="0"/>
        </a:spcBef>
        <a:spcAft>
          <a:spcPct val="0"/>
        </a:spcAft>
        <a:defRPr sz="4400" b="1">
          <a:solidFill>
            <a:srgbClr val="FAFD00"/>
          </a:solidFill>
          <a:latin typeface="Book Antiqua" pitchFamily="18" charset="0"/>
        </a:defRPr>
      </a:lvl6pPr>
      <a:lvl7pPr marL="914400" algn="ctr" rtl="0" eaLnBrk="1" fontAlgn="base" hangingPunct="1">
        <a:lnSpc>
          <a:spcPct val="85000"/>
        </a:lnSpc>
        <a:spcBef>
          <a:spcPct val="0"/>
        </a:spcBef>
        <a:spcAft>
          <a:spcPct val="0"/>
        </a:spcAft>
        <a:defRPr sz="4400" b="1">
          <a:solidFill>
            <a:srgbClr val="FAFD00"/>
          </a:solidFill>
          <a:latin typeface="Book Antiqua" pitchFamily="18" charset="0"/>
        </a:defRPr>
      </a:lvl7pPr>
      <a:lvl8pPr marL="1371600" algn="ctr" rtl="0" eaLnBrk="1" fontAlgn="base" hangingPunct="1">
        <a:lnSpc>
          <a:spcPct val="85000"/>
        </a:lnSpc>
        <a:spcBef>
          <a:spcPct val="0"/>
        </a:spcBef>
        <a:spcAft>
          <a:spcPct val="0"/>
        </a:spcAft>
        <a:defRPr sz="4400" b="1">
          <a:solidFill>
            <a:srgbClr val="FAFD00"/>
          </a:solidFill>
          <a:latin typeface="Book Antiqua" pitchFamily="18" charset="0"/>
        </a:defRPr>
      </a:lvl8pPr>
      <a:lvl9pPr marL="1828800" algn="ctr" rtl="0" eaLnBrk="1" fontAlgn="base" hangingPunct="1">
        <a:lnSpc>
          <a:spcPct val="85000"/>
        </a:lnSpc>
        <a:spcBef>
          <a:spcPct val="0"/>
        </a:spcBef>
        <a:spcAft>
          <a:spcPct val="0"/>
        </a:spcAft>
        <a:defRPr sz="4400" b="1">
          <a:solidFill>
            <a:srgbClr val="FAFD00"/>
          </a:solidFill>
          <a:latin typeface="Book Antiqua" pitchFamily="18" charset="0"/>
        </a:defRPr>
      </a:lvl9pPr>
    </p:titleStyle>
    <p:bodyStyle>
      <a:lvl1pPr marL="342900" indent="-342900" algn="l" rtl="0" eaLnBrk="1" fontAlgn="base" hangingPunct="1">
        <a:spcBef>
          <a:spcPct val="20000"/>
        </a:spcBef>
        <a:spcAft>
          <a:spcPct val="0"/>
        </a:spcAft>
        <a:buClr>
          <a:srgbClr val="FAFD00"/>
        </a:buClr>
        <a:buSzPct val="100000"/>
        <a:buFont typeface="Symbol" pitchFamily="18" charset="2"/>
        <a:buChar char="·"/>
        <a:defRPr sz="2800">
          <a:solidFill>
            <a:srgbClr val="F8F8F8"/>
          </a:solidFill>
          <a:latin typeface="+mn-lt"/>
          <a:ea typeface="+mn-ea"/>
          <a:cs typeface="+mn-cs"/>
        </a:defRPr>
      </a:lvl1pPr>
      <a:lvl2pPr marL="742950" indent="-285750" algn="l" rtl="0" eaLnBrk="1" fontAlgn="base" hangingPunct="1">
        <a:spcBef>
          <a:spcPct val="20000"/>
        </a:spcBef>
        <a:spcAft>
          <a:spcPct val="0"/>
        </a:spcAft>
        <a:buClr>
          <a:srgbClr val="A2D7FF"/>
        </a:buClr>
        <a:buSzPct val="100000"/>
        <a:buChar char="»"/>
        <a:defRPr sz="2400">
          <a:solidFill>
            <a:srgbClr val="F8F8F8"/>
          </a:solidFill>
          <a:latin typeface="+mn-lt"/>
        </a:defRPr>
      </a:lvl2pPr>
      <a:lvl3pPr marL="1143000" indent="-228600" algn="l" rtl="0" eaLnBrk="1" fontAlgn="base" hangingPunct="1">
        <a:spcBef>
          <a:spcPct val="20000"/>
        </a:spcBef>
        <a:spcAft>
          <a:spcPct val="0"/>
        </a:spcAft>
        <a:buClr>
          <a:srgbClr val="FF6600"/>
        </a:buClr>
        <a:buSzPct val="100000"/>
        <a:buFont typeface="Times New Roman" pitchFamily="18" charset="0"/>
        <a:buChar char="–"/>
        <a:defRPr sz="2400">
          <a:solidFill>
            <a:srgbClr val="F8F8F8"/>
          </a:solidFill>
          <a:latin typeface="+mn-lt"/>
        </a:defRPr>
      </a:lvl3pPr>
      <a:lvl4pPr marL="1600200" indent="-228600" algn="l" rtl="0" eaLnBrk="1" fontAlgn="base" hangingPunct="1">
        <a:spcBef>
          <a:spcPct val="20000"/>
        </a:spcBef>
        <a:spcAft>
          <a:spcPct val="0"/>
        </a:spcAft>
        <a:buClr>
          <a:schemeClr val="accent2"/>
        </a:buClr>
        <a:buSzPct val="65000"/>
        <a:buFont typeface="Monotype Sorts" pitchFamily="2" charset="2"/>
        <a:buChar char="l"/>
        <a:defRPr sz="2000">
          <a:solidFill>
            <a:srgbClr val="F8F8F8"/>
          </a:solidFill>
          <a:latin typeface="+mn-lt"/>
        </a:defRPr>
      </a:lvl4pPr>
      <a:lvl5pPr marL="20574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5pPr>
      <a:lvl6pPr marL="25146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6pPr>
      <a:lvl7pPr marL="29718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7pPr>
      <a:lvl8pPr marL="34290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8pPr>
      <a:lvl9pPr marL="3886200" indent="-228600" algn="l" rtl="0" eaLnBrk="1" fontAlgn="base" hangingPunct="1">
        <a:spcBef>
          <a:spcPct val="20000"/>
        </a:spcBef>
        <a:spcAft>
          <a:spcPct val="0"/>
        </a:spcAft>
        <a:buClr>
          <a:schemeClr val="folHlink"/>
        </a:buClr>
        <a:buSzPct val="100000"/>
        <a:buChar char="»"/>
        <a:defRPr sz="2000">
          <a:solidFill>
            <a:srgbClr val="F8F8F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03400" y="0"/>
            <a:ext cx="7340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1079500"/>
            <a:ext cx="8793162"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userDrawn="1"/>
        </p:nvSpPr>
        <p:spPr bwMode="auto">
          <a:xfrm>
            <a:off x="0" y="0"/>
            <a:ext cx="9144000" cy="928688"/>
          </a:xfrm>
          <a:prstGeom prst="rect">
            <a:avLst/>
          </a:prstGeom>
          <a:noFill/>
          <a:ln w="9525">
            <a:noFill/>
            <a:miter lim="800000"/>
            <a:headEnd/>
            <a:tailEnd/>
          </a:ln>
        </p:spPr>
        <p:txBody>
          <a:bodyPr anchor="ct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en-US" altLang="en-US" sz="1800" kern="1200" smtClean="0">
              <a:solidFill>
                <a:srgbClr val="000000"/>
              </a:solidFill>
            </a:endParaRPr>
          </a:p>
        </p:txBody>
      </p:sp>
      <p:sp>
        <p:nvSpPr>
          <p:cNvPr id="323598" name="Rectangle 14"/>
          <p:cNvSpPr>
            <a:spLocks noChangeArrowheads="1"/>
          </p:cNvSpPr>
          <p:nvPr userDrawn="1"/>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FBEAF297-86AA-478B-B1B9-D3B6D1CD8646}"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1030" name="Line 15"/>
          <p:cNvSpPr>
            <a:spLocks noChangeShapeType="1"/>
          </p:cNvSpPr>
          <p:nvPr userDrawn="1"/>
        </p:nvSpPr>
        <p:spPr bwMode="auto">
          <a:xfrm>
            <a:off x="1255713" y="6683375"/>
            <a:ext cx="7888287" cy="0"/>
          </a:xfrm>
          <a:prstGeom prst="line">
            <a:avLst/>
          </a:prstGeom>
          <a:noFill/>
          <a:ln w="19050">
            <a:solidFill>
              <a:srgbClr val="990033"/>
            </a:solidFill>
            <a:round/>
            <a:headEnd/>
            <a:tailEnd/>
          </a:ln>
        </p:spPr>
        <p:txBody>
          <a:bodyPr/>
          <a:lstStyle/>
          <a:p>
            <a:pPr fontAlgn="base">
              <a:spcBef>
                <a:spcPct val="0"/>
              </a:spcBef>
              <a:spcAft>
                <a:spcPct val="0"/>
              </a:spcAft>
              <a:defRPr/>
            </a:pPr>
            <a:endParaRPr lang="en-US" sz="1800" kern="1200">
              <a:latin typeface="Arial" pitchFamily="34" charset="0"/>
              <a:ea typeface="MS PGothic" pitchFamily="34" charset="-128"/>
            </a:endParaRPr>
          </a:p>
        </p:txBody>
      </p:sp>
      <p:pic>
        <p:nvPicPr>
          <p:cNvPr id="1031" name="Picture 13" descr="NOAA logo"/>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pPr>
            <a:endParaRPr lang="en-US" altLang="en-US" kern="1200" smtClean="0">
              <a:latin typeface="Arial" charset="0"/>
              <a:ea typeface="MS PGothic" pitchFamily="34" charset="-128"/>
            </a:endParaRPr>
          </a:p>
        </p:txBody>
      </p:sp>
      <p:pic>
        <p:nvPicPr>
          <p:cNvPr id="1033" name="Picture 9"/>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0" y="0"/>
            <a:ext cx="1873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951606"/>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 id="2147484551" r:id="rId13"/>
    <p:sldLayoutId id="2147484552" r:id="rId14"/>
    <p:sldLayoutId id="2147484553"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accent2"/>
          </a:solidFill>
          <a:latin typeface="+mj-lt"/>
          <a:ea typeface="MS PGothic" pitchFamily="34" charset="-128"/>
          <a:cs typeface="MS PGothic" charset="0"/>
        </a:defRPr>
      </a:lvl1pPr>
      <a:lvl2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2pPr>
      <a:lvl3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3pPr>
      <a:lvl4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4pPr>
      <a:lvl5pPr algn="ctr" rtl="0" eaLnBrk="0" fontAlgn="base" hangingPunct="0">
        <a:spcBef>
          <a:spcPct val="0"/>
        </a:spcBef>
        <a:spcAft>
          <a:spcPct val="0"/>
        </a:spcAft>
        <a:defRPr sz="3600" b="1">
          <a:solidFill>
            <a:schemeClr val="accent2"/>
          </a:solidFill>
          <a:latin typeface="Lucida Sans" pitchFamily="34" charset="0"/>
          <a:ea typeface="MS PGothic" pitchFamily="34" charset="-128"/>
          <a:cs typeface="MS PGothic" charset="0"/>
        </a:defRPr>
      </a:lvl5pPr>
      <a:lvl6pPr marL="457200" algn="ctr" rtl="0" fontAlgn="base">
        <a:spcBef>
          <a:spcPct val="0"/>
        </a:spcBef>
        <a:spcAft>
          <a:spcPct val="0"/>
        </a:spcAft>
        <a:defRPr sz="3600" b="1">
          <a:solidFill>
            <a:schemeClr val="accent2"/>
          </a:solidFill>
          <a:latin typeface="Lucida Sans" pitchFamily="34" charset="0"/>
        </a:defRPr>
      </a:lvl6pPr>
      <a:lvl7pPr marL="914400" algn="ctr" rtl="0" fontAlgn="base">
        <a:spcBef>
          <a:spcPct val="0"/>
        </a:spcBef>
        <a:spcAft>
          <a:spcPct val="0"/>
        </a:spcAft>
        <a:defRPr sz="3600" b="1">
          <a:solidFill>
            <a:schemeClr val="accent2"/>
          </a:solidFill>
          <a:latin typeface="Lucida Sans" pitchFamily="34" charset="0"/>
        </a:defRPr>
      </a:lvl7pPr>
      <a:lvl8pPr marL="1371600" algn="ctr" rtl="0" fontAlgn="base">
        <a:spcBef>
          <a:spcPct val="0"/>
        </a:spcBef>
        <a:spcAft>
          <a:spcPct val="0"/>
        </a:spcAft>
        <a:defRPr sz="3600" b="1">
          <a:solidFill>
            <a:schemeClr val="accent2"/>
          </a:solidFill>
          <a:latin typeface="Lucida Sans" pitchFamily="34" charset="0"/>
        </a:defRPr>
      </a:lvl8pPr>
      <a:lvl9pPr marL="1828800" algn="ctr" rtl="0" fontAlgn="base">
        <a:spcBef>
          <a:spcPct val="0"/>
        </a:spcBef>
        <a:spcAft>
          <a:spcPct val="0"/>
        </a:spcAft>
        <a:defRPr sz="3600" b="1">
          <a:solidFill>
            <a:schemeClr val="accent2"/>
          </a:solidFill>
          <a:latin typeface="Lucida San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990033"/>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accent2"/>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212850"/>
            <a:ext cx="77724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8" descr="noaa-logo.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277225" y="11113"/>
            <a:ext cx="8493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userDrawn="1"/>
        </p:nvSpPr>
        <p:spPr bwMode="auto">
          <a:xfrm>
            <a:off x="7824788" y="6632575"/>
            <a:ext cx="1355725" cy="225425"/>
          </a:xfrm>
          <a:prstGeom prst="rect">
            <a:avLst/>
          </a:prstGeom>
          <a:noFill/>
          <a:ln w="12700">
            <a:noFill/>
            <a:miter lim="800000"/>
            <a:headEnd/>
            <a:tailEnd/>
          </a:ln>
          <a:effectLst/>
        </p:spPr>
        <p:txBody>
          <a:bodyPr/>
          <a:lstStyle/>
          <a:p>
            <a:pPr algn="r" eaLnBrk="0" fontAlgn="base" hangingPunct="0">
              <a:spcBef>
                <a:spcPct val="0"/>
              </a:spcBef>
              <a:spcAft>
                <a:spcPct val="0"/>
              </a:spcAft>
              <a:defRPr/>
            </a:pPr>
            <a:fld id="{67F27574-DBC0-4436-BD47-C005E12D772E}" type="slidenum">
              <a:rPr lang="en-US" sz="1000" kern="1200">
                <a:latin typeface="Times" pitchFamily="-108" charset="0"/>
                <a:ea typeface="ＭＳ Ｐゴシック" pitchFamily="-108" charset="-128"/>
                <a:cs typeface="Times" pitchFamily="-108" charset="0"/>
              </a:rPr>
              <a:pPr algn="r" eaLnBrk="0" fontAlgn="base" hangingPunct="0">
                <a:spcBef>
                  <a:spcPct val="0"/>
                </a:spcBef>
                <a:spcAft>
                  <a:spcPct val="0"/>
                </a:spcAft>
                <a:defRPr/>
              </a:pPr>
              <a:t>‹#›</a:t>
            </a:fld>
            <a:endParaRPr lang="en-US" sz="1000" kern="1200">
              <a:latin typeface="Times" pitchFamily="-108" charset="0"/>
              <a:ea typeface="ＭＳ Ｐゴシック" pitchFamily="-108" charset="-128"/>
              <a:cs typeface="Times" pitchFamily="-108" charset="0"/>
            </a:endParaRPr>
          </a:p>
        </p:txBody>
      </p:sp>
      <p:sp>
        <p:nvSpPr>
          <p:cNvPr id="7" name="Date Placeholder 1"/>
          <p:cNvSpPr>
            <a:spLocks noGrp="1"/>
          </p:cNvSpPr>
          <p:nvPr>
            <p:ph type="dt" sz="half" idx="2"/>
          </p:nvPr>
        </p:nvSpPr>
        <p:spPr>
          <a:xfrm>
            <a:off x="171250" y="6592758"/>
            <a:ext cx="2133600" cy="365125"/>
          </a:xfrm>
          <a:prstGeom prst="rect">
            <a:avLst/>
          </a:prstGeom>
        </p:spPr>
        <p:txBody>
          <a:bodyPr/>
          <a:lstStyle/>
          <a:p>
            <a:pPr fontAlgn="base">
              <a:spcBef>
                <a:spcPct val="0"/>
              </a:spcBef>
              <a:spcAft>
                <a:spcPct val="0"/>
              </a:spcAft>
            </a:pPr>
            <a:r>
              <a:rPr lang="en-US" sz="1200" b="1" kern="1200" dirty="0">
                <a:solidFill>
                  <a:prstClr val="black">
                    <a:tint val="75000"/>
                  </a:prstClr>
                </a:solidFill>
                <a:latin typeface="Arial" pitchFamily="34" charset="0"/>
                <a:ea typeface="ＭＳ Ｐゴシック" pitchFamily="34" charset="-128"/>
              </a:rPr>
              <a:t>June 18, 2014</a:t>
            </a:r>
          </a:p>
        </p:txBody>
      </p:sp>
    </p:spTree>
    <p:extLst>
      <p:ext uri="{BB962C8B-B14F-4D97-AF65-F5344CB8AC3E}">
        <p14:creationId xmlns:p14="http://schemas.microsoft.com/office/powerpoint/2010/main" val="1903272725"/>
      </p:ext>
    </p:extLst>
  </p:cSld>
  <p:clrMap bg1="lt1" tx1="dk1" bg2="lt2" tx2="dk2" accent1="accent1" accent2="accent2" accent3="accent3" accent4="accent4" accent5="accent5" accent6="accent6" hlink="hlink" folHlink="folHlink"/>
  <p:sldLayoutIdLst>
    <p:sldLayoutId id="2147485416"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lnSpc>
          <a:spcPct val="90000"/>
        </a:lnSpc>
        <a:spcBef>
          <a:spcPts val="300"/>
        </a:spcBef>
        <a:spcAft>
          <a:spcPts val="500"/>
        </a:spcAft>
        <a:buClr>
          <a:srgbClr val="0000FF"/>
        </a:buClr>
        <a:buSzPct val="125000"/>
        <a:buFont typeface="Lucida Grande" pitchFamily="-108" charset="0"/>
        <a:buChar char="•"/>
        <a:tabLst>
          <a:tab pos="2628900" algn="l"/>
        </a:tabLst>
        <a:defRPr sz="2000" b="1">
          <a:solidFill>
            <a:schemeClr val="tx1"/>
          </a:solidFill>
          <a:latin typeface="Helvetica"/>
          <a:ea typeface="ＭＳ Ｐゴシック" pitchFamily="-111" charset="-128"/>
          <a:cs typeface="Helvetica"/>
        </a:defRPr>
      </a:lvl1pPr>
      <a:lvl2pPr marL="742950" indent="-285750" algn="l" rtl="0" eaLnBrk="0" fontAlgn="base" hangingPunct="0">
        <a:lnSpc>
          <a:spcPct val="90000"/>
        </a:lnSpc>
        <a:spcBef>
          <a:spcPct val="0"/>
        </a:spcBef>
        <a:spcAft>
          <a:spcPts val="500"/>
        </a:spcAft>
        <a:buClr>
          <a:srgbClr val="0000FF"/>
        </a:buClr>
        <a:buSzPct val="100000"/>
        <a:buChar char="–"/>
        <a:tabLst>
          <a:tab pos="2628900" algn="l"/>
        </a:tabLst>
        <a:defRPr>
          <a:solidFill>
            <a:schemeClr val="tx1"/>
          </a:solidFill>
          <a:latin typeface="Helvetica"/>
          <a:ea typeface="ＭＳ Ｐゴシック" pitchFamily="-111" charset="-128"/>
          <a:cs typeface="Helvetica"/>
        </a:defRPr>
      </a:lvl2pPr>
      <a:lvl3pPr marL="1143000" indent="-228600" algn="l" rtl="0" eaLnBrk="0" fontAlgn="base" hangingPunct="0">
        <a:lnSpc>
          <a:spcPct val="90000"/>
        </a:lnSpc>
        <a:spcBef>
          <a:spcPct val="0"/>
        </a:spcBef>
        <a:spcAft>
          <a:spcPts val="500"/>
        </a:spcAft>
        <a:buClr>
          <a:srgbClr val="0000FF"/>
        </a:buClr>
        <a:buSzPct val="100000"/>
        <a:buChar char="•"/>
        <a:tabLst>
          <a:tab pos="2628900" algn="l"/>
        </a:tabLst>
        <a:defRPr sz="1600">
          <a:solidFill>
            <a:schemeClr val="tx1"/>
          </a:solidFill>
          <a:latin typeface="Helvetica"/>
          <a:ea typeface="ＭＳ Ｐゴシック" pitchFamily="-111" charset="-128"/>
          <a:cs typeface="Helvetica"/>
        </a:defRPr>
      </a:lvl3pPr>
      <a:lvl4pPr marL="1600200" indent="-228600" algn="l" rtl="0" eaLnBrk="0" fontAlgn="base" hangingPunct="0">
        <a:lnSpc>
          <a:spcPct val="90000"/>
        </a:lnSpc>
        <a:spcBef>
          <a:spcPct val="0"/>
        </a:spcBef>
        <a:spcAft>
          <a:spcPts val="500"/>
        </a:spcAft>
        <a:buClr>
          <a:srgbClr val="0000FF"/>
        </a:buClr>
        <a:buSzPct val="100000"/>
        <a:buChar char="–"/>
        <a:tabLst>
          <a:tab pos="2628900" algn="l"/>
        </a:tabLst>
        <a:defRPr sz="1400">
          <a:solidFill>
            <a:schemeClr val="tx1"/>
          </a:solidFill>
          <a:latin typeface="Helvetica"/>
          <a:ea typeface="ＭＳ Ｐゴシック" pitchFamily="-111" charset="-128"/>
          <a:cs typeface="Helvetica"/>
        </a:defRPr>
      </a:lvl4pPr>
      <a:lvl5pPr marL="2057400" indent="-228600" algn="l" rtl="0" eaLnBrk="0" fontAlgn="base" hangingPunct="0">
        <a:lnSpc>
          <a:spcPct val="90000"/>
        </a:lnSpc>
        <a:spcBef>
          <a:spcPct val="0"/>
        </a:spcBef>
        <a:spcAft>
          <a:spcPts val="500"/>
        </a:spcAft>
        <a:buClr>
          <a:srgbClr val="0000FF"/>
        </a:buClr>
        <a:buSzPct val="100000"/>
        <a:buChar char="•"/>
        <a:tabLst>
          <a:tab pos="2628900" algn="l"/>
        </a:tabLst>
        <a:defRPr sz="1400">
          <a:solidFill>
            <a:schemeClr val="tx1"/>
          </a:solidFill>
          <a:latin typeface="Helvetica"/>
          <a:ea typeface="ＭＳ Ｐゴシック" pitchFamily="-111" charset="-128"/>
          <a:cs typeface="Helvetica"/>
        </a:defRPr>
      </a:lvl5pPr>
      <a:lvl6pPr marL="25146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6pPr>
      <a:lvl7pPr marL="29718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7pPr>
      <a:lvl8pPr marL="34290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8pPr>
      <a:lvl9pPr marL="38862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txBox="1">
            <a:spLocks/>
          </p:cNvSpPr>
          <p:nvPr userDrawn="1"/>
        </p:nvSpPr>
        <p:spPr>
          <a:xfrm>
            <a:off x="6705600" y="6569075"/>
            <a:ext cx="2133600" cy="365125"/>
          </a:xfrm>
          <a:prstGeom prst="rect">
            <a:avLst/>
          </a:prstGeom>
        </p:spPr>
        <p:txBody>
          <a:bodyPr/>
          <a:lstStyle>
            <a:lvl1pPr>
              <a:defRPr b="1">
                <a:solidFill>
                  <a:schemeClr val="tx1"/>
                </a:solidFill>
              </a:defRPr>
            </a:lvl1pPr>
          </a:lstStyle>
          <a:p>
            <a:pPr algn="r">
              <a:defRPr/>
            </a:pPr>
            <a:fld id="{9BA7387A-1C64-4E60-A6D4-E2B347DBC14A}" type="slidenum">
              <a:rPr lang="en-US" sz="1200" kern="1200" smtClean="0">
                <a:solidFill>
                  <a:prstClr val="black"/>
                </a:solidFill>
                <a:latin typeface="Calibri"/>
                <a:ea typeface="+mn-ea"/>
                <a:cs typeface="+mn-cs"/>
              </a:rPr>
              <a:pPr algn="r">
                <a:defRPr/>
              </a:pPr>
              <a:t>‹#›</a:t>
            </a:fld>
            <a:endParaRPr lang="en-US" sz="1200" kern="1200" dirty="0">
              <a:solidFill>
                <a:prstClr val="black"/>
              </a:solidFill>
              <a:latin typeface="Calibri"/>
              <a:ea typeface="+mn-ea"/>
              <a:cs typeface="+mn-cs"/>
            </a:endParaRPr>
          </a:p>
        </p:txBody>
      </p:sp>
      <p:sp>
        <p:nvSpPr>
          <p:cNvPr id="8" name="Footer Placeholder 3"/>
          <p:cNvSpPr txBox="1">
            <a:spLocks/>
          </p:cNvSpPr>
          <p:nvPr userDrawn="1"/>
        </p:nvSpPr>
        <p:spPr>
          <a:xfrm>
            <a:off x="2667000" y="6553200"/>
            <a:ext cx="5029200" cy="365125"/>
          </a:xfrm>
          <a:prstGeom prst="rect">
            <a:avLst/>
          </a:prstGeom>
        </p:spPr>
        <p:txBody>
          <a:bodyPr/>
          <a:lstStyle>
            <a:lvl1pPr>
              <a:defRPr b="1" i="1">
                <a:solidFill>
                  <a:schemeClr val="tx1"/>
                </a:solidFill>
              </a:defRPr>
            </a:lvl1pPr>
          </a:lstStyle>
          <a:p>
            <a:pPr>
              <a:defRPr/>
            </a:pPr>
            <a:r>
              <a:rPr lang="en-US" sz="1200" kern="1200" dirty="0" smtClean="0">
                <a:solidFill>
                  <a:prstClr val="black"/>
                </a:solidFill>
                <a:latin typeface="Calibri"/>
                <a:ea typeface="+mn-ea"/>
                <a:cs typeface="+mn-cs"/>
              </a:rPr>
              <a:t>CSPP/IMAPP Users’ Group Meeting,  EUMETSAT, Darmstadt, Germany</a:t>
            </a:r>
            <a:endParaRPr lang="en-US" sz="1200" kern="1200" dirty="0">
              <a:solidFill>
                <a:prstClr val="black"/>
              </a:solidFill>
              <a:latin typeface="Calibri"/>
              <a:ea typeface="+mn-ea"/>
              <a:cs typeface="+mn-cs"/>
            </a:endParaRPr>
          </a:p>
        </p:txBody>
      </p:sp>
      <p:sp>
        <p:nvSpPr>
          <p:cNvPr id="9" name="Date Placeholder 2"/>
          <p:cNvSpPr txBox="1">
            <a:spLocks/>
          </p:cNvSpPr>
          <p:nvPr userDrawn="1"/>
        </p:nvSpPr>
        <p:spPr>
          <a:xfrm>
            <a:off x="609600" y="6569075"/>
            <a:ext cx="2133600" cy="365125"/>
          </a:xfrm>
          <a:prstGeom prst="rect">
            <a:avLst/>
          </a:prstGeom>
        </p:spPr>
        <p:txBody>
          <a:bodyPr/>
          <a:lstStyle>
            <a:lvl1pPr>
              <a:defRPr b="1" i="1">
                <a:solidFill>
                  <a:schemeClr val="tx1"/>
                </a:solidFill>
              </a:defRPr>
            </a:lvl1pPr>
          </a:lstStyle>
          <a:p>
            <a:pPr>
              <a:defRPr/>
            </a:pPr>
            <a:r>
              <a:rPr lang="en-US" sz="1200" kern="1200" dirty="0" smtClean="0">
                <a:solidFill>
                  <a:prstClr val="black"/>
                </a:solidFill>
                <a:latin typeface="Calibri"/>
                <a:ea typeface="+mn-ea"/>
                <a:cs typeface="+mn-cs"/>
              </a:rPr>
              <a:t>14-16 April 2015</a:t>
            </a:r>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3431188914"/>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93.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89.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96.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35.png"/><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38.png"/><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8.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2.png"/><Relationship Id="rId1" Type="http://schemas.openxmlformats.org/officeDocument/2006/relationships/tags" Target="../tags/tag1.xml"/><Relationship Id="rId2"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6.xml.rels><?xml version="1.0" encoding="UTF-8" standalone="yes"?>
<Relationships xmlns="http://schemas.openxmlformats.org/package/2006/relationships"><Relationship Id="rId11" Type="http://schemas.openxmlformats.org/officeDocument/2006/relationships/image" Target="../media/image69.jpeg"/><Relationship Id="rId12" Type="http://schemas.openxmlformats.org/officeDocument/2006/relationships/image" Target="../media/image70.jpeg"/><Relationship Id="rId13" Type="http://schemas.openxmlformats.org/officeDocument/2006/relationships/image" Target="../media/image71.jpeg"/><Relationship Id="rId14"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gif"/><Relationship Id="rId6"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gif"/><Relationship Id="rId5"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gif"/><Relationship Id="rId3" Type="http://schemas.openxmlformats.org/officeDocument/2006/relationships/image" Target="../media/image8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xml"/><Relationship Id="rId3"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38" y="388938"/>
            <a:ext cx="7414724" cy="496433"/>
          </a:xfrm>
        </p:spPr>
        <p:txBody>
          <a:bodyPr>
            <a:normAutofit fontScale="90000"/>
          </a:bodyPr>
          <a:lstStyle/>
          <a:p>
            <a:r>
              <a:rPr lang="en-US" dirty="0" smtClean="0">
                <a:solidFill>
                  <a:srgbClr val="FFFFFF"/>
                </a:solidFill>
              </a:rPr>
              <a:t>JPSS Overview </a:t>
            </a:r>
            <a:endParaRPr lang="en-US" dirty="0">
              <a:solidFill>
                <a:srgbClr val="FFFFFF"/>
              </a:solidFill>
            </a:endParaRPr>
          </a:p>
        </p:txBody>
      </p:sp>
      <p:sp>
        <p:nvSpPr>
          <p:cNvPr id="3" name="Content Placeholder 2"/>
          <p:cNvSpPr>
            <a:spLocks noGrp="1"/>
          </p:cNvSpPr>
          <p:nvPr>
            <p:ph idx="1"/>
          </p:nvPr>
        </p:nvSpPr>
        <p:spPr>
          <a:xfrm>
            <a:off x="304800" y="1429925"/>
            <a:ext cx="8599716" cy="5428075"/>
          </a:xfrm>
        </p:spPr>
        <p:txBody>
          <a:bodyPr/>
          <a:lstStyle/>
          <a:p>
            <a:r>
              <a:rPr lang="en-US" sz="2000" dirty="0" smtClean="0">
                <a:latin typeface="Arial" pitchFamily="34" charset="0"/>
                <a:cs typeface="Arial" pitchFamily="34" charset="0"/>
              </a:rPr>
              <a:t>JPSS consists of three satellites (</a:t>
            </a:r>
            <a:r>
              <a:rPr lang="en-US" sz="2000" dirty="0" smtClean="0">
                <a:solidFill>
                  <a:srgbClr val="FFFF00"/>
                </a:solidFill>
                <a:latin typeface="Arial" pitchFamily="34" charset="0"/>
                <a:cs typeface="Arial" pitchFamily="34" charset="0"/>
              </a:rPr>
              <a:t>Suomi NPP, JPSS-1, JPSS-2</a:t>
            </a:r>
            <a:r>
              <a:rPr lang="en-US" sz="2000" dirty="0" smtClean="0">
                <a:latin typeface="Arial" pitchFamily="34" charset="0"/>
                <a:cs typeface="Arial" pitchFamily="34" charset="0"/>
              </a:rPr>
              <a:t>), ground system and operations through 2025</a:t>
            </a:r>
          </a:p>
          <a:p>
            <a:pPr lvl="1"/>
            <a:r>
              <a:rPr lang="en-US" sz="1800" dirty="0" smtClean="0">
                <a:latin typeface="Arial" pitchFamily="34" charset="0"/>
                <a:cs typeface="Arial" pitchFamily="34" charset="0"/>
              </a:rPr>
              <a:t>SNPP is now NOAA’s primary weather polar orbiting satellite providing global data.</a:t>
            </a:r>
          </a:p>
          <a:p>
            <a:pPr lvl="1"/>
            <a:endParaRPr lang="en-US" sz="2000" dirty="0" smtClean="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51" y="3270247"/>
            <a:ext cx="8445500" cy="3524250"/>
          </a:xfrm>
          <a:prstGeom prst="rect">
            <a:avLst/>
          </a:prstGeom>
        </p:spPr>
      </p:pic>
      <p:sp>
        <p:nvSpPr>
          <p:cNvPr id="5" name="Rectangle 4"/>
          <p:cNvSpPr/>
          <p:nvPr/>
        </p:nvSpPr>
        <p:spPr>
          <a:xfrm>
            <a:off x="203196" y="2737941"/>
            <a:ext cx="8904515" cy="523220"/>
          </a:xfrm>
          <a:prstGeom prst="rect">
            <a:avLst/>
          </a:prstGeom>
        </p:spPr>
        <p:txBody>
          <a:bodyPr wrap="square">
            <a:spAutoFit/>
          </a:bodyPr>
          <a:lstStyle/>
          <a:p>
            <a:pPr algn="ctr"/>
            <a:r>
              <a:rPr lang="en-US" dirty="0">
                <a:solidFill>
                  <a:schemeClr val="accent5">
                    <a:lumMod val="20000"/>
                    <a:lumOff val="80000"/>
                  </a:schemeClr>
                </a:solidFill>
              </a:rPr>
              <a:t>http://</a:t>
            </a:r>
            <a:r>
              <a:rPr lang="en-US" dirty="0" err="1">
                <a:solidFill>
                  <a:schemeClr val="accent5">
                    <a:lumMod val="20000"/>
                    <a:lumOff val="80000"/>
                  </a:schemeClr>
                </a:solidFill>
              </a:rPr>
              <a:t>satelliteconferences.noaa.gov</a:t>
            </a:r>
            <a:r>
              <a:rPr lang="en-US" dirty="0">
                <a:solidFill>
                  <a:schemeClr val="accent5">
                    <a:lumMod val="20000"/>
                    <a:lumOff val="80000"/>
                  </a:schemeClr>
                </a:solidFill>
              </a:rPr>
              <a:t>/2015/doc/presentation/Session%202/2.3c_NSC2015_Session_2.3c_Goldberg.pptx</a:t>
            </a:r>
          </a:p>
        </p:txBody>
      </p:sp>
    </p:spTree>
    <p:extLst>
      <p:ext uri="{BB962C8B-B14F-4D97-AF65-F5344CB8AC3E}">
        <p14:creationId xmlns:p14="http://schemas.microsoft.com/office/powerpoint/2010/main" val="40897556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6817" y="1661532"/>
            <a:ext cx="3005951" cy="369332"/>
          </a:xfrm>
          <a:prstGeom prst="rect">
            <a:avLst/>
          </a:prstGeom>
          <a:noFill/>
        </p:spPr>
        <p:txBody>
          <a:bodyPr wrap="none" rtlCol="0">
            <a:spAutoFit/>
          </a:bodyPr>
          <a:lstStyle/>
          <a:p>
            <a:pPr eaLnBrk="0" fontAlgn="base" hangingPunct="0">
              <a:spcBef>
                <a:spcPct val="0"/>
              </a:spcBef>
              <a:spcAft>
                <a:spcPct val="0"/>
              </a:spcAft>
            </a:pPr>
            <a:r>
              <a:rPr lang="en-US" b="1" kern="0" dirty="0">
                <a:solidFill>
                  <a:srgbClr val="000000"/>
                </a:solidFill>
                <a:latin typeface="Arial" pitchFamily="34" charset="0"/>
                <a:ea typeface="Arial"/>
                <a:cs typeface="Arial" pitchFamily="34" charset="0"/>
                <a:sym typeface="Arial"/>
              </a:rPr>
              <a:t> HWRF-NCEP Operational</a:t>
            </a:r>
          </a:p>
        </p:txBody>
      </p:sp>
      <p:pic>
        <p:nvPicPr>
          <p:cNvPr id="22" name="Picture 21" descr="multiple-HWRF-track.png"/>
          <p:cNvPicPr>
            <a:picLocks noChangeAspect="1"/>
          </p:cNvPicPr>
          <p:nvPr/>
        </p:nvPicPr>
        <p:blipFill>
          <a:blip r:embed="rId2" cstate="print"/>
          <a:stretch>
            <a:fillRect/>
          </a:stretch>
        </p:blipFill>
        <p:spPr>
          <a:xfrm>
            <a:off x="85725" y="2014805"/>
            <a:ext cx="4171950" cy="4495800"/>
          </a:xfrm>
          <a:prstGeom prst="rect">
            <a:avLst/>
          </a:prstGeom>
        </p:spPr>
      </p:pic>
      <p:pic>
        <p:nvPicPr>
          <p:cNvPr id="12" name="Picture 11" descr="multiple-AVNO-track.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095685" y="2009775"/>
            <a:ext cx="907393" cy="4267200"/>
          </a:xfrm>
          <a:prstGeom prst="rect">
            <a:avLst/>
          </a:prstGeom>
        </p:spPr>
      </p:pic>
      <p:pic>
        <p:nvPicPr>
          <p:cNvPr id="8" name="Picture 7" descr="multiple-L61P-track.png"/>
          <p:cNvPicPr>
            <a:picLocks noChangeAspect="1"/>
          </p:cNvPicPr>
          <p:nvPr/>
        </p:nvPicPr>
        <p:blipFill>
          <a:blip r:embed="rId4" cstate="print"/>
          <a:stretch>
            <a:fillRect/>
          </a:stretch>
        </p:blipFill>
        <p:spPr>
          <a:xfrm>
            <a:off x="4255156" y="1995755"/>
            <a:ext cx="3810000" cy="4495800"/>
          </a:xfrm>
          <a:prstGeom prst="rect">
            <a:avLst/>
          </a:prstGeom>
        </p:spPr>
      </p:pic>
      <p:sp>
        <p:nvSpPr>
          <p:cNvPr id="9" name="TextBox 8"/>
          <p:cNvSpPr txBox="1"/>
          <p:nvPr/>
        </p:nvSpPr>
        <p:spPr>
          <a:xfrm>
            <a:off x="4583727" y="1651398"/>
            <a:ext cx="3980577" cy="369332"/>
          </a:xfrm>
          <a:prstGeom prst="rect">
            <a:avLst/>
          </a:prstGeom>
          <a:noFill/>
        </p:spPr>
        <p:txBody>
          <a:bodyPr wrap="none" rtlCol="0">
            <a:spAutoFit/>
          </a:bodyPr>
          <a:lstStyle/>
          <a:p>
            <a:pPr eaLnBrk="0" fontAlgn="base" hangingPunct="0">
              <a:spcBef>
                <a:spcPct val="0"/>
              </a:spcBef>
              <a:spcAft>
                <a:spcPct val="0"/>
              </a:spcAft>
            </a:pPr>
            <a:r>
              <a:rPr lang="en-US" b="1" kern="0" dirty="0">
                <a:solidFill>
                  <a:srgbClr val="00FF00"/>
                </a:solidFill>
                <a:latin typeface="Arial" pitchFamily="34" charset="0"/>
                <a:ea typeface="Arial"/>
                <a:cs typeface="Arial" pitchFamily="34" charset="0"/>
                <a:sym typeface="Arial"/>
              </a:rPr>
              <a:t> </a:t>
            </a:r>
            <a:r>
              <a:rPr lang="en-US" b="1" kern="0" dirty="0">
                <a:solidFill>
                  <a:srgbClr val="000000"/>
                </a:solidFill>
                <a:latin typeface="Arial" pitchFamily="34" charset="0"/>
                <a:ea typeface="Arial"/>
                <a:cs typeface="Arial" pitchFamily="34" charset="0"/>
                <a:sym typeface="Arial"/>
              </a:rPr>
              <a:t>Modified HWRF-NCEP  with ATMS</a:t>
            </a:r>
          </a:p>
        </p:txBody>
      </p:sp>
      <p:sp>
        <p:nvSpPr>
          <p:cNvPr id="11" name="Rectangle 2"/>
          <p:cNvSpPr txBox="1">
            <a:spLocks noChangeArrowheads="1"/>
          </p:cNvSpPr>
          <p:nvPr/>
        </p:nvSpPr>
        <p:spPr>
          <a:xfrm>
            <a:off x="872701" y="170392"/>
            <a:ext cx="7347374" cy="725488"/>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pPr eaLnBrk="0" fontAlgn="base" hangingPunct="0">
              <a:buClr>
                <a:srgbClr val="FFFFFF"/>
              </a:buClr>
            </a:pPr>
            <a:r>
              <a:rPr lang="en-US" sz="3200" u="sng" kern="0" dirty="0" smtClean="0">
                <a:solidFill>
                  <a:srgbClr val="000000"/>
                </a:solidFill>
                <a:ea typeface="Arial" pitchFamily="-72" charset="0"/>
                <a:cs typeface="Arial" pitchFamily="-72" charset="0"/>
              </a:rPr>
              <a:t>Direct Assimilation of ATMS into Models</a:t>
            </a:r>
          </a:p>
        </p:txBody>
      </p:sp>
      <p:sp>
        <p:nvSpPr>
          <p:cNvPr id="2" name="TextBox 1"/>
          <p:cNvSpPr txBox="1"/>
          <p:nvPr/>
        </p:nvSpPr>
        <p:spPr>
          <a:xfrm>
            <a:off x="6638925" y="6508462"/>
            <a:ext cx="2392728" cy="338554"/>
          </a:xfrm>
          <a:prstGeom prst="rect">
            <a:avLst/>
          </a:prstGeom>
          <a:noFill/>
        </p:spPr>
        <p:txBody>
          <a:bodyPr wrap="square" rtlCol="0">
            <a:spAutoFit/>
          </a:bodyPr>
          <a:lstStyle/>
          <a:p>
            <a:pPr eaLnBrk="0" fontAlgn="base" hangingPunct="0">
              <a:spcBef>
                <a:spcPct val="0"/>
              </a:spcBef>
              <a:spcAft>
                <a:spcPct val="0"/>
              </a:spcAft>
            </a:pPr>
            <a:r>
              <a:rPr lang="en-US" sz="1600" i="1" dirty="0" smtClean="0">
                <a:solidFill>
                  <a:srgbClr val="000000"/>
                </a:solidFill>
                <a:latin typeface="Times New Roman" pitchFamily="-108" charset="0"/>
                <a:ea typeface="ＭＳ Ｐゴシック" pitchFamily="-108" charset="-128"/>
              </a:rPr>
              <a:t>Thanks to </a:t>
            </a:r>
            <a:r>
              <a:rPr lang="en-US" sz="1600" i="1" kern="0" dirty="0" err="1" smtClean="0">
                <a:solidFill>
                  <a:srgbClr val="000000"/>
                </a:solidFill>
                <a:latin typeface="Times New Roman" pitchFamily="-108" charset="0"/>
                <a:ea typeface="Arial" pitchFamily="-72" charset="0"/>
                <a:cs typeface="Arial" pitchFamily="-72" charset="0"/>
              </a:rPr>
              <a:t>Fuzhong</a:t>
            </a:r>
            <a:r>
              <a:rPr lang="en-US" sz="1600" i="1" kern="0" dirty="0" smtClean="0">
                <a:solidFill>
                  <a:srgbClr val="000000"/>
                </a:solidFill>
                <a:latin typeface="Times New Roman" pitchFamily="-108" charset="0"/>
                <a:ea typeface="Arial" pitchFamily="-72" charset="0"/>
                <a:cs typeface="Arial" pitchFamily="-72" charset="0"/>
              </a:rPr>
              <a:t> </a:t>
            </a:r>
            <a:r>
              <a:rPr lang="en-US" sz="1600" i="1" kern="0" dirty="0" err="1" smtClean="0">
                <a:solidFill>
                  <a:srgbClr val="000000"/>
                </a:solidFill>
                <a:latin typeface="Times New Roman" pitchFamily="-108" charset="0"/>
                <a:ea typeface="Arial" pitchFamily="-72" charset="0"/>
                <a:cs typeface="Arial" pitchFamily="-72" charset="0"/>
              </a:rPr>
              <a:t>Weng</a:t>
            </a:r>
            <a:endParaRPr lang="en-US" sz="1600" i="1" kern="0" dirty="0">
              <a:solidFill>
                <a:srgbClr val="000000"/>
              </a:solidFill>
              <a:latin typeface="Times New Roman" pitchFamily="-108" charset="0"/>
              <a:ea typeface="Arial" pitchFamily="-72" charset="0"/>
              <a:cs typeface="Arial" pitchFamily="-72" charset="0"/>
            </a:endParaRPr>
          </a:p>
        </p:txBody>
      </p:sp>
      <p:sp>
        <p:nvSpPr>
          <p:cNvPr id="3" name="TextBox 2"/>
          <p:cNvSpPr txBox="1"/>
          <p:nvPr/>
        </p:nvSpPr>
        <p:spPr>
          <a:xfrm>
            <a:off x="200025" y="943505"/>
            <a:ext cx="8696325" cy="1015663"/>
          </a:xfrm>
          <a:prstGeom prst="rect">
            <a:avLst/>
          </a:prstGeom>
          <a:noFill/>
        </p:spPr>
        <p:txBody>
          <a:bodyPr wrap="square" rtlCol="0">
            <a:spAutoFit/>
          </a:bodyPr>
          <a:lstStyle/>
          <a:p>
            <a:pPr algn="ctr" eaLnBrk="0" fontAlgn="base" hangingPunct="0">
              <a:spcBef>
                <a:spcPct val="0"/>
              </a:spcBef>
              <a:spcAft>
                <a:spcPct val="0"/>
              </a:spcAft>
            </a:pPr>
            <a:r>
              <a:rPr lang="en-US" sz="2000" kern="0" dirty="0">
                <a:solidFill>
                  <a:srgbClr val="000000"/>
                </a:solidFill>
                <a:latin typeface="Arial" pitchFamily="34" charset="0"/>
                <a:ea typeface="Arial" pitchFamily="-72" charset="0"/>
                <a:cs typeface="Arial" pitchFamily="34" charset="0"/>
              </a:rPr>
              <a:t>Experimental results showing improvements in Sandy track forecasts from Hurricane Weather Research Forecast model with ATMS</a:t>
            </a:r>
          </a:p>
          <a:p>
            <a:pPr algn="ctr" eaLnBrk="0" fontAlgn="base" hangingPunct="0">
              <a:spcBef>
                <a:spcPct val="0"/>
              </a:spcBef>
              <a:spcAft>
                <a:spcPct val="0"/>
              </a:spcAft>
            </a:pPr>
            <a:endParaRPr lang="en-US" sz="2000" dirty="0">
              <a:solidFill>
                <a:srgbClr val="000000"/>
              </a:solidFill>
              <a:latin typeface="Arial" pitchFamily="34" charset="0"/>
              <a:ea typeface="ＭＳ Ｐゴシック" pitchFamily="-108" charset="-128"/>
              <a:cs typeface="Arial" pitchFamily="34" charset="0"/>
            </a:endParaRPr>
          </a:p>
        </p:txBody>
      </p:sp>
    </p:spTree>
    <p:extLst>
      <p:ext uri="{BB962C8B-B14F-4D97-AF65-F5344CB8AC3E}">
        <p14:creationId xmlns:p14="http://schemas.microsoft.com/office/powerpoint/2010/main" val="2942384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ATMS EDRs supports hydrological applications</a:t>
            </a:r>
            <a:endParaRPr lang="en-US" dirty="0"/>
          </a:p>
        </p:txBody>
      </p:sp>
      <p:sp>
        <p:nvSpPr>
          <p:cNvPr id="3" name="Content Placeholder 2"/>
          <p:cNvSpPr>
            <a:spLocks noGrp="1"/>
          </p:cNvSpPr>
          <p:nvPr>
            <p:ph idx="1"/>
          </p:nvPr>
        </p:nvSpPr>
        <p:spPr>
          <a:xfrm>
            <a:off x="290285" y="1305748"/>
            <a:ext cx="3705982" cy="5428075"/>
          </a:xfrm>
        </p:spPr>
        <p:txBody>
          <a:bodyPr/>
          <a:lstStyle/>
          <a:p>
            <a:r>
              <a:rPr lang="en-US" dirty="0" smtClean="0"/>
              <a:t>Precipitable water &amp; cloud liquid water  </a:t>
            </a:r>
          </a:p>
          <a:p>
            <a:r>
              <a:rPr lang="en-US" dirty="0" smtClean="0"/>
              <a:t>Precipitation type and rate </a:t>
            </a:r>
          </a:p>
          <a:p>
            <a:r>
              <a:rPr lang="en-US" dirty="0" smtClean="0"/>
              <a:t>Snow cover and sea ice characterization </a:t>
            </a:r>
          </a:p>
          <a:p>
            <a:r>
              <a:rPr lang="en-US" dirty="0" smtClean="0"/>
              <a:t>Snow water equivalent </a:t>
            </a:r>
          </a:p>
          <a:p>
            <a:r>
              <a:rPr lang="en-US" dirty="0" smtClean="0"/>
              <a:t>Land surface temperature  </a:t>
            </a:r>
          </a:p>
          <a:p>
            <a:r>
              <a:rPr lang="en-US" dirty="0" smtClean="0"/>
              <a:t>Land/Surface type </a:t>
            </a:r>
          </a:p>
          <a:p>
            <a:pPr lvl="1">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319" y="990600"/>
            <a:ext cx="3723005" cy="286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9" y="4549429"/>
            <a:ext cx="3562270" cy="2003777"/>
          </a:xfrm>
          <a:prstGeom prst="rect">
            <a:avLst/>
          </a:prstGeom>
        </p:spPr>
      </p:pic>
      <p:pic>
        <p:nvPicPr>
          <p:cNvPr id="3076" name="Picture 4" descr="mirs_adv_npoess_npp_atms_us_20150307_swe_cyl_lnd_d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077" y="4019271"/>
            <a:ext cx="3367488" cy="259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359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990600"/>
          </a:xfrm>
        </p:spPr>
        <p:txBody>
          <a:bodyPr/>
          <a:lstStyle/>
          <a:p>
            <a:r>
              <a:rPr lang="en-US" sz="3200" b="1" i="1" u="sng" dirty="0">
                <a:solidFill>
                  <a:srgbClr val="800000"/>
                </a:solidFill>
                <a:latin typeface="Arial" charset="0"/>
                <a:ea typeface="ＭＳ Ｐゴシック" charset="0"/>
                <a:cs typeface="ＭＳ Ｐゴシック" charset="0"/>
              </a:rPr>
              <a:t>Cross-Track Infrared Sounder (</a:t>
            </a:r>
            <a:r>
              <a:rPr lang="en-US" sz="3200" b="1" i="1" u="sng" dirty="0" err="1">
                <a:solidFill>
                  <a:srgbClr val="800000"/>
                </a:solidFill>
                <a:latin typeface="Arial" charset="0"/>
                <a:ea typeface="ＭＳ Ｐゴシック" charset="0"/>
                <a:cs typeface="ＭＳ Ｐゴシック" charset="0"/>
              </a:rPr>
              <a:t>CrIS</a:t>
            </a:r>
            <a:r>
              <a:rPr lang="en-US" sz="3200" b="1" i="1" u="sng" dirty="0">
                <a:solidFill>
                  <a:srgbClr val="800000"/>
                </a:solidFill>
                <a:latin typeface="Arial" charset="0"/>
                <a:ea typeface="ＭＳ Ｐゴシック" charset="0"/>
                <a:cs typeface="ＭＳ Ｐゴシック" charset="0"/>
              </a:rPr>
              <a:t>)</a:t>
            </a:r>
            <a:br>
              <a:rPr lang="en-US" sz="3200" b="1" i="1" u="sng" dirty="0">
                <a:solidFill>
                  <a:srgbClr val="800000"/>
                </a:solidFill>
                <a:latin typeface="Arial" charset="0"/>
                <a:ea typeface="ＭＳ Ｐゴシック" charset="0"/>
                <a:cs typeface="ＭＳ Ｐゴシック" charset="0"/>
              </a:rPr>
            </a:br>
            <a:endParaRPr lang="en-US" sz="2400" b="1" i="1" dirty="0">
              <a:solidFill>
                <a:srgbClr val="800000"/>
              </a:solidFill>
              <a:latin typeface="Arial" charset="0"/>
              <a:ea typeface="ＭＳ Ｐゴシック" charset="0"/>
              <a:cs typeface="ＭＳ Ｐゴシック" charset="0"/>
            </a:endParaRPr>
          </a:p>
        </p:txBody>
      </p:sp>
      <p:grpSp>
        <p:nvGrpSpPr>
          <p:cNvPr id="6147" name="Group 2"/>
          <p:cNvGrpSpPr>
            <a:grpSpLocks/>
          </p:cNvGrpSpPr>
          <p:nvPr/>
        </p:nvGrpSpPr>
        <p:grpSpPr bwMode="auto">
          <a:xfrm>
            <a:off x="381002" y="990600"/>
            <a:ext cx="9747258" cy="5867400"/>
            <a:chOff x="381000" y="990600"/>
            <a:chExt cx="9747776" cy="5867400"/>
          </a:xfrm>
        </p:grpSpPr>
        <p:grpSp>
          <p:nvGrpSpPr>
            <p:cNvPr id="6149" name="Group 1"/>
            <p:cNvGrpSpPr>
              <a:grpSpLocks/>
            </p:cNvGrpSpPr>
            <p:nvPr/>
          </p:nvGrpSpPr>
          <p:grpSpPr bwMode="auto">
            <a:xfrm>
              <a:off x="609601" y="990600"/>
              <a:ext cx="3505199" cy="2537352"/>
              <a:chOff x="4648200" y="838200"/>
              <a:chExt cx="4495800" cy="3276600"/>
            </a:xfrm>
          </p:grpSpPr>
          <p:grpSp>
            <p:nvGrpSpPr>
              <p:cNvPr id="6158" name="Group 5"/>
              <p:cNvGrpSpPr>
                <a:grpSpLocks/>
              </p:cNvGrpSpPr>
              <p:nvPr/>
            </p:nvGrpSpPr>
            <p:grpSpPr bwMode="auto">
              <a:xfrm>
                <a:off x="4648200" y="990600"/>
                <a:ext cx="4495800" cy="3124200"/>
                <a:chOff x="4648200" y="990600"/>
                <a:chExt cx="4495800" cy="3124200"/>
              </a:xfrm>
            </p:grpSpPr>
            <p:pic>
              <p:nvPicPr>
                <p:cNvPr id="6160" name="Picture 2" descr="CrIS_ATMS.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0" y="990600"/>
                  <a:ext cx="4114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Rectangle 3"/>
                <p:cNvSpPr>
                  <a:spLocks noChangeArrowheads="1"/>
                </p:cNvSpPr>
                <p:nvPr/>
              </p:nvSpPr>
              <p:spPr bwMode="auto">
                <a:xfrm>
                  <a:off x="5257800" y="1524000"/>
                  <a:ext cx="762000"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59" eaLnBrk="0" hangingPunct="0"/>
                  <a:endParaRPr lang="nb-NO" smtClean="0">
                    <a:latin typeface="Arial" charset="0"/>
                    <a:ea typeface="ＭＳ Ｐゴシック" charset="0"/>
                    <a:cs typeface="ＭＳ Ｐゴシック" charset="0"/>
                  </a:endParaRPr>
                </a:p>
              </p:txBody>
            </p:sp>
            <p:sp>
              <p:nvSpPr>
                <p:cNvPr id="6162" name="Rectangle 16"/>
                <p:cNvSpPr>
                  <a:spLocks noChangeArrowheads="1"/>
                </p:cNvSpPr>
                <p:nvPr/>
              </p:nvSpPr>
              <p:spPr bwMode="auto">
                <a:xfrm>
                  <a:off x="7467600" y="1193800"/>
                  <a:ext cx="1676400" cy="1066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59" eaLnBrk="0" hangingPunct="0"/>
                  <a:endParaRPr lang="nb-NO" smtClean="0">
                    <a:latin typeface="Arial" charset="0"/>
                    <a:ea typeface="ＭＳ Ｐゴシック" charset="0"/>
                    <a:cs typeface="ＭＳ Ｐゴシック" charset="0"/>
                  </a:endParaRPr>
                </a:p>
              </p:txBody>
            </p:sp>
            <p:sp>
              <p:nvSpPr>
                <p:cNvPr id="6163" name="Rectangle 18"/>
                <p:cNvSpPr>
                  <a:spLocks noChangeArrowheads="1"/>
                </p:cNvSpPr>
                <p:nvPr/>
              </p:nvSpPr>
              <p:spPr bwMode="auto">
                <a:xfrm>
                  <a:off x="8343900" y="2209800"/>
                  <a:ext cx="762000"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59" eaLnBrk="0" hangingPunct="0"/>
                  <a:endParaRPr lang="nb-NO" smtClean="0">
                    <a:latin typeface="Arial" charset="0"/>
                    <a:ea typeface="ＭＳ Ｐゴシック" charset="0"/>
                    <a:cs typeface="ＭＳ Ｐゴシック" charset="0"/>
                  </a:endParaRPr>
                </a:p>
              </p:txBody>
            </p:sp>
            <p:sp>
              <p:nvSpPr>
                <p:cNvPr id="6164" name="Rectangle 19"/>
                <p:cNvSpPr>
                  <a:spLocks noChangeArrowheads="1"/>
                </p:cNvSpPr>
                <p:nvPr/>
              </p:nvSpPr>
              <p:spPr bwMode="auto">
                <a:xfrm>
                  <a:off x="5257800" y="1600200"/>
                  <a:ext cx="762000" cy="304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59" eaLnBrk="0" hangingPunct="0"/>
                  <a:endParaRPr lang="nb-NO" smtClean="0">
                    <a:latin typeface="Arial" charset="0"/>
                    <a:ea typeface="ＭＳ Ｐゴシック" charset="0"/>
                    <a:cs typeface="ＭＳ Ｐゴシック" charset="0"/>
                  </a:endParaRPr>
                </a:p>
              </p:txBody>
            </p:sp>
            <p:sp>
              <p:nvSpPr>
                <p:cNvPr id="6165" name="Rectangle 20"/>
                <p:cNvSpPr>
                  <a:spLocks noChangeArrowheads="1"/>
                </p:cNvSpPr>
                <p:nvPr/>
              </p:nvSpPr>
              <p:spPr bwMode="auto">
                <a:xfrm>
                  <a:off x="7010400" y="1600200"/>
                  <a:ext cx="762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59" eaLnBrk="0" hangingPunct="0"/>
                  <a:endParaRPr lang="nb-NO" smtClean="0">
                    <a:latin typeface="Arial" charset="0"/>
                    <a:ea typeface="ＭＳ Ｐゴシック" charset="0"/>
                    <a:cs typeface="ＭＳ Ｐゴシック" charset="0"/>
                  </a:endParaRPr>
                </a:p>
              </p:txBody>
            </p:sp>
            <p:sp>
              <p:nvSpPr>
                <p:cNvPr id="6166" name="Rectangle 21"/>
                <p:cNvSpPr>
                  <a:spLocks noChangeArrowheads="1"/>
                </p:cNvSpPr>
                <p:nvPr/>
              </p:nvSpPr>
              <p:spPr bwMode="auto">
                <a:xfrm>
                  <a:off x="6858000" y="1524000"/>
                  <a:ext cx="762000"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59" eaLnBrk="0" hangingPunct="0"/>
                  <a:endParaRPr lang="nb-NO" smtClean="0">
                    <a:latin typeface="Arial" charset="0"/>
                    <a:ea typeface="ＭＳ Ｐゴシック" charset="0"/>
                    <a:cs typeface="ＭＳ Ｐゴシック" charset="0"/>
                  </a:endParaRPr>
                </a:p>
              </p:txBody>
            </p:sp>
            <p:sp>
              <p:nvSpPr>
                <p:cNvPr id="6167" name="Rectangle 22"/>
                <p:cNvSpPr>
                  <a:spLocks noChangeArrowheads="1"/>
                </p:cNvSpPr>
                <p:nvPr/>
              </p:nvSpPr>
              <p:spPr bwMode="auto">
                <a:xfrm>
                  <a:off x="8382000" y="2286000"/>
                  <a:ext cx="762000"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59" eaLnBrk="0" hangingPunct="0"/>
                  <a:endParaRPr lang="nb-NO" smtClean="0">
                    <a:latin typeface="Arial" charset="0"/>
                    <a:ea typeface="ＭＳ Ｐゴシック" charset="0"/>
                    <a:cs typeface="ＭＳ Ｐゴシック" charset="0"/>
                  </a:endParaRPr>
                </a:p>
              </p:txBody>
            </p:sp>
          </p:grpSp>
          <p:sp>
            <p:nvSpPr>
              <p:cNvPr id="6159" name="Rectangle 17"/>
              <p:cNvSpPr>
                <a:spLocks noChangeArrowheads="1"/>
              </p:cNvSpPr>
              <p:nvPr/>
            </p:nvSpPr>
            <p:spPr bwMode="auto">
              <a:xfrm>
                <a:off x="6993834" y="838200"/>
                <a:ext cx="190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57059" eaLnBrk="0" hangingPunct="0"/>
                <a:r>
                  <a:rPr lang="en-US" sz="2000" i="1">
                    <a:latin typeface="Arial" charset="0"/>
                    <a:ea typeface="ＭＳ Ｐゴシック" charset="0"/>
                    <a:cs typeface="ＭＳ Ｐゴシック" charset="0"/>
                  </a:rPr>
                  <a:t>NPP/JPSS</a:t>
                </a:r>
              </a:p>
              <a:p>
                <a:pPr algn="ctr" defTabSz="457059" eaLnBrk="0" hangingPunct="0"/>
                <a:r>
                  <a:rPr lang="en-US" sz="2000" i="1">
                    <a:latin typeface="Arial" charset="0"/>
                    <a:ea typeface="ＭＳ Ｐゴシック" charset="0"/>
                    <a:cs typeface="ＭＳ Ｐゴシック" charset="0"/>
                  </a:rPr>
                  <a:t>CrIS</a:t>
                </a:r>
              </a:p>
            </p:txBody>
          </p:sp>
        </p:grpSp>
        <p:sp>
          <p:nvSpPr>
            <p:cNvPr id="6150" name="Text Box 33"/>
            <p:cNvSpPr txBox="1">
              <a:spLocks noChangeArrowheads="1"/>
            </p:cNvSpPr>
            <p:nvPr/>
          </p:nvSpPr>
          <p:spPr bwMode="auto">
            <a:xfrm>
              <a:off x="3886200" y="990600"/>
              <a:ext cx="4785961" cy="26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59" eaLnBrk="1" hangingPunct="1">
                <a:spcBef>
                  <a:spcPct val="5000"/>
                </a:spcBef>
                <a:buFont typeface="Arial" charset="0"/>
                <a:buChar char="•"/>
              </a:pPr>
              <a:r>
                <a:rPr lang="en-US" sz="1600" b="1">
                  <a:solidFill>
                    <a:srgbClr val="000000"/>
                  </a:solidFill>
                </a:rPr>
                <a:t> Michelson Interferometer:  0.625,1.25, 2.5cm</a:t>
              </a:r>
              <a:r>
                <a:rPr lang="en-US" sz="1600" b="1" baseline="30000">
                  <a:solidFill>
                    <a:srgbClr val="000000"/>
                  </a:solidFill>
                </a:rPr>
                <a:t>-1</a:t>
              </a:r>
            </a:p>
            <a:p>
              <a:pPr defTabSz="457059" eaLnBrk="1" hangingPunct="1">
                <a:spcBef>
                  <a:spcPct val="5000"/>
                </a:spcBef>
              </a:pPr>
              <a:r>
                <a:rPr lang="en-US" sz="1600" b="1" baseline="30000">
                  <a:solidFill>
                    <a:srgbClr val="000000"/>
                  </a:solidFill>
                </a:rPr>
                <a:t>   </a:t>
              </a:r>
              <a:r>
                <a:rPr lang="en-US" sz="1600" b="1">
                  <a:solidFill>
                    <a:srgbClr val="000000"/>
                  </a:solidFill>
                </a:rPr>
                <a:t>(resolving power of 1000)</a:t>
              </a:r>
              <a:endParaRPr lang="en-US" sz="1600" b="1" baseline="30000">
                <a:solidFill>
                  <a:srgbClr val="000000"/>
                </a:solidFill>
              </a:endParaRPr>
            </a:p>
            <a:p>
              <a:pPr defTabSz="457059" eaLnBrk="1" hangingPunct="1">
                <a:buFontTx/>
                <a:buChar char="•"/>
              </a:pPr>
              <a:r>
                <a:rPr lang="en-US" sz="1600" b="1">
                  <a:solidFill>
                    <a:srgbClr val="000000"/>
                  </a:solidFill>
                </a:rPr>
                <a:t>  Spectral range: 660-2600 cm</a:t>
              </a:r>
              <a:r>
                <a:rPr lang="en-US" sz="1600" b="1" baseline="30000">
                  <a:solidFill>
                    <a:srgbClr val="000000"/>
                  </a:solidFill>
                </a:rPr>
                <a:t>-1</a:t>
              </a:r>
              <a:r>
                <a:rPr lang="en-US" sz="1600" b="1">
                  <a:solidFill>
                    <a:srgbClr val="000000"/>
                  </a:solidFill>
                </a:rPr>
                <a:t> </a:t>
              </a:r>
            </a:p>
            <a:p>
              <a:pPr defTabSz="457059" eaLnBrk="1" hangingPunct="1">
                <a:buFontTx/>
                <a:buChar char="•"/>
              </a:pPr>
              <a:r>
                <a:rPr lang="en-US" sz="1600" b="1">
                  <a:solidFill>
                    <a:srgbClr val="000000"/>
                  </a:solidFill>
                </a:rPr>
                <a:t>  3 x 3 HdCdTe focal plane passively    cooled</a:t>
              </a:r>
            </a:p>
            <a:p>
              <a:pPr defTabSz="457059" eaLnBrk="1" hangingPunct="1"/>
              <a:r>
                <a:rPr lang="en-US" sz="1600" b="1">
                  <a:solidFill>
                    <a:srgbClr val="000000"/>
                  </a:solidFill>
                </a:rPr>
                <a:t>    (4-stages) to 85K</a:t>
              </a:r>
            </a:p>
            <a:p>
              <a:pPr defTabSz="457059" eaLnBrk="1" hangingPunct="1">
                <a:buFontTx/>
                <a:buChar char="•"/>
              </a:pPr>
              <a:r>
                <a:rPr lang="en-US" sz="1600" b="1">
                  <a:solidFill>
                    <a:srgbClr val="000000"/>
                  </a:solidFill>
                </a:rPr>
                <a:t>  Focal plane 27 detectors,</a:t>
              </a:r>
            </a:p>
            <a:p>
              <a:pPr defTabSz="457059" eaLnBrk="1" hangingPunct="1"/>
              <a:r>
                <a:rPr lang="en-US" sz="1600" b="1">
                  <a:solidFill>
                    <a:srgbClr val="FF0000"/>
                  </a:solidFill>
                </a:rPr>
                <a:t>    1305 spectral channels</a:t>
              </a:r>
            </a:p>
            <a:p>
              <a:pPr defTabSz="457059" eaLnBrk="1" hangingPunct="1">
                <a:buFontTx/>
                <a:buChar char="•"/>
              </a:pPr>
              <a:r>
                <a:rPr lang="en-US" sz="1600" b="1">
                  <a:solidFill>
                    <a:srgbClr val="000000"/>
                  </a:solidFill>
                </a:rPr>
                <a:t> 310 K Blackbody and space view </a:t>
              </a:r>
            </a:p>
            <a:p>
              <a:pPr defTabSz="457059" eaLnBrk="1" hangingPunct="1"/>
              <a:r>
                <a:rPr lang="en-US" sz="1600" b="1">
                  <a:solidFill>
                    <a:srgbClr val="000000"/>
                  </a:solidFill>
                </a:rPr>
                <a:t>   provides radiometric calibration</a:t>
              </a:r>
            </a:p>
            <a:p>
              <a:pPr defTabSz="457059" eaLnBrk="1" hangingPunct="1">
                <a:buFontTx/>
                <a:buChar char="•"/>
              </a:pPr>
              <a:r>
                <a:rPr lang="en-US" sz="1600" b="1">
                  <a:solidFill>
                    <a:srgbClr val="000000"/>
                  </a:solidFill>
                </a:rPr>
                <a:t> NEDT ranges from 0.05 K to 0. 5 K</a:t>
              </a:r>
              <a:r>
                <a:rPr lang="en-US" sz="1600" b="1" u="sng">
                  <a:solidFill>
                    <a:srgbClr val="000000"/>
                  </a:solidFill>
                  <a:latin typeface="Times New Roman" charset="0"/>
                </a:rPr>
                <a:t>  </a:t>
              </a:r>
            </a:p>
          </p:txBody>
        </p:sp>
        <p:pic>
          <p:nvPicPr>
            <p:cNvPr id="6151" name="Picture 4" descr="noises_new_a"/>
            <p:cNvPicPr>
              <a:picLocks noChangeAspect="1" noChangeArrowheads="1"/>
            </p:cNvPicPr>
            <p:nvPr/>
          </p:nvPicPr>
          <p:blipFill>
            <a:blip r:embed="rId3" cstate="screen">
              <a:extLst>
                <a:ext uri="{28A0092B-C50C-407E-A947-70E740481C1C}">
                  <a14:useLocalDpi xmlns:a14="http://schemas.microsoft.com/office/drawing/2010/main"/>
                </a:ext>
              </a:extLst>
            </a:blip>
            <a:srcRect t="18140"/>
            <a:stretch>
              <a:fillRect/>
            </a:stretch>
          </p:blipFill>
          <p:spPr bwMode="auto">
            <a:xfrm>
              <a:off x="381000" y="3784600"/>
              <a:ext cx="855821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4" descr="noises_new_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4900" y="3632200"/>
              <a:ext cx="78343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Box 1"/>
            <p:cNvSpPr txBox="1">
              <a:spLocks noChangeArrowheads="1"/>
            </p:cNvSpPr>
            <p:nvPr/>
          </p:nvSpPr>
          <p:spPr bwMode="auto">
            <a:xfrm>
              <a:off x="9944100" y="3797300"/>
              <a:ext cx="184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59" eaLnBrk="1" hangingPunct="1"/>
              <a:endParaRPr lang="nb-NO" smtClean="0">
                <a:solidFill>
                  <a:srgbClr val="000000"/>
                </a:solidFill>
              </a:endParaRPr>
            </a:p>
          </p:txBody>
        </p:sp>
        <p:pic>
          <p:nvPicPr>
            <p:cNvPr id="6154" name="Picture 3" descr="SizeComp.tiff"/>
            <p:cNvPicPr>
              <a:picLocks noChangeAspect="1"/>
            </p:cNvPicPr>
            <p:nvPr/>
          </p:nvPicPr>
          <p:blipFill>
            <a:blip r:embed="rId5" cstate="screen">
              <a:extLst>
                <a:ext uri="{28A0092B-C50C-407E-A947-70E740481C1C}">
                  <a14:useLocalDpi xmlns:a14="http://schemas.microsoft.com/office/drawing/2010/main"/>
                </a:ext>
              </a:extLst>
            </a:blip>
            <a:srcRect t="8643" b="10184"/>
            <a:stretch>
              <a:fillRect/>
            </a:stretch>
          </p:blipFill>
          <p:spPr bwMode="auto">
            <a:xfrm>
              <a:off x="4419600" y="3810000"/>
              <a:ext cx="41925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 Box 5"/>
            <p:cNvSpPr txBox="1">
              <a:spLocks noChangeArrowheads="1"/>
            </p:cNvSpPr>
            <p:nvPr/>
          </p:nvSpPr>
          <p:spPr bwMode="auto">
            <a:xfrm>
              <a:off x="1752600" y="5410200"/>
              <a:ext cx="798596" cy="4521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59" eaLnBrk="1" hangingPunct="1"/>
              <a:r>
                <a:rPr lang="en-US" b="1" smtClean="0">
                  <a:solidFill>
                    <a:srgbClr val="000000"/>
                  </a:solidFill>
                </a:rPr>
                <a:t>CrIS</a:t>
              </a:r>
              <a:endParaRPr lang="en-US" sz="1600">
                <a:solidFill>
                  <a:srgbClr val="FF0000"/>
                </a:solidFill>
              </a:endParaRPr>
            </a:p>
          </p:txBody>
        </p:sp>
        <p:sp>
          <p:nvSpPr>
            <p:cNvPr id="6156" name="Rectangle 2"/>
            <p:cNvSpPr>
              <a:spLocks noChangeArrowheads="1"/>
            </p:cNvSpPr>
            <p:nvPr/>
          </p:nvSpPr>
          <p:spPr bwMode="auto">
            <a:xfrm>
              <a:off x="2590800" y="4191000"/>
              <a:ext cx="920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059"/>
              <a:r>
                <a:rPr lang="en-US" b="1" smtClean="0">
                  <a:solidFill>
                    <a:srgbClr val="0000C8"/>
                  </a:solidFill>
                  <a:latin typeface="Arial" charset="0"/>
                  <a:ea typeface="ＭＳ Ｐゴシック" charset="0"/>
                  <a:cs typeface="ＭＳ Ｐゴシック" charset="0"/>
                </a:rPr>
                <a:t>AIRS </a:t>
              </a:r>
            </a:p>
          </p:txBody>
        </p:sp>
        <p:sp>
          <p:nvSpPr>
            <p:cNvPr id="6157" name="Rectangle 1"/>
            <p:cNvSpPr>
              <a:spLocks noChangeArrowheads="1"/>
            </p:cNvSpPr>
            <p:nvPr/>
          </p:nvSpPr>
          <p:spPr bwMode="auto">
            <a:xfrm>
              <a:off x="3276600" y="4648200"/>
              <a:ext cx="782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059"/>
              <a:r>
                <a:rPr lang="en-US" b="1" smtClean="0">
                  <a:solidFill>
                    <a:srgbClr val="FF0000"/>
                  </a:solidFill>
                  <a:latin typeface="Arial" charset="0"/>
                  <a:ea typeface="ＭＳ Ｐゴシック" charset="0"/>
                  <a:cs typeface="ＭＳ Ｐゴシック" charset="0"/>
                </a:rPr>
                <a:t>IASI</a:t>
              </a:r>
            </a:p>
          </p:txBody>
        </p:sp>
      </p:grpSp>
      <p:sp>
        <p:nvSpPr>
          <p:cNvPr id="6148" name="TextBox 1"/>
          <p:cNvSpPr txBox="1">
            <a:spLocks noChangeArrowheads="1"/>
          </p:cNvSpPr>
          <p:nvPr/>
        </p:nvSpPr>
        <p:spPr bwMode="auto">
          <a:xfrm>
            <a:off x="1143003" y="5954715"/>
            <a:ext cx="4835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59" eaLnBrk="1" hangingPunct="1"/>
            <a:r>
              <a:rPr lang="en-US" sz="1800" b="1" i="1">
                <a:solidFill>
                  <a:srgbClr val="FF0000"/>
                </a:solidFill>
              </a:rPr>
              <a:t>“</a:t>
            </a:r>
            <a:r>
              <a:rPr lang="en-US" altLang="ja-JP" sz="1800" b="1" i="1">
                <a:solidFill>
                  <a:srgbClr val="FF0000"/>
                </a:solidFill>
              </a:rPr>
              <a:t>CrIS LW Noise &lt;&lt; AIRS &amp; IASI LW Noise</a:t>
            </a:r>
            <a:r>
              <a:rPr lang="en-US" sz="1800" b="1" i="1">
                <a:solidFill>
                  <a:srgbClr val="FF0000"/>
                </a:solidFill>
              </a:rPr>
              <a:t>”</a:t>
            </a:r>
          </a:p>
        </p:txBody>
      </p:sp>
    </p:spTree>
    <p:extLst>
      <p:ext uri="{BB962C8B-B14F-4D97-AF65-F5344CB8AC3E}">
        <p14:creationId xmlns:p14="http://schemas.microsoft.com/office/powerpoint/2010/main" val="33862255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6933" y="186263"/>
            <a:ext cx="9144000" cy="626533"/>
          </a:xfrm>
        </p:spPr>
        <p:txBody>
          <a:bodyPr>
            <a:noAutofit/>
          </a:bodyPr>
          <a:lstStyle/>
          <a:p>
            <a:r>
              <a:rPr lang="en-US" sz="3200" b="0" dirty="0" err="1" smtClean="0"/>
              <a:t>CrIS</a:t>
            </a:r>
            <a:r>
              <a:rPr lang="en-US" sz="3200" b="0" dirty="0" smtClean="0"/>
              <a:t> - SNPP </a:t>
            </a:r>
            <a:br>
              <a:rPr lang="en-US" sz="3200" b="0" dirty="0" smtClean="0"/>
            </a:br>
            <a:r>
              <a:rPr lang="en-US" sz="3200" b="0" dirty="0" smtClean="0"/>
              <a:t>Full/Truncated </a:t>
            </a:r>
            <a:r>
              <a:rPr lang="en-US" sz="3200" b="0" dirty="0" smtClean="0"/>
              <a:t>Spectral Resolution</a:t>
            </a:r>
            <a:endParaRPr lang="en-US" sz="3200" b="0" dirty="0"/>
          </a:p>
        </p:txBody>
      </p:sp>
      <p:sp>
        <p:nvSpPr>
          <p:cNvPr id="14" name="Rectangle 13"/>
          <p:cNvSpPr/>
          <p:nvPr/>
        </p:nvSpPr>
        <p:spPr>
          <a:xfrm>
            <a:off x="361951" y="1106269"/>
            <a:ext cx="8391524" cy="646331"/>
          </a:xfrm>
          <a:prstGeom prst="rect">
            <a:avLst/>
          </a:prstGeom>
        </p:spPr>
        <p:txBody>
          <a:bodyPr wrap="square">
            <a:spAutoFit/>
          </a:bodyPr>
          <a:lstStyle/>
          <a:p>
            <a:pPr defTabSz="457200"/>
            <a:r>
              <a:rPr lang="en-US" dirty="0">
                <a:solidFill>
                  <a:prstClr val="black"/>
                </a:solidFill>
                <a:latin typeface="Calibri" panose="020F0502020204030204" pitchFamily="34" charset="0"/>
                <a:ea typeface="ＭＳ Ｐゴシック" pitchFamily="34" charset="-128"/>
              </a:rPr>
              <a:t>On </a:t>
            </a:r>
            <a:r>
              <a:rPr lang="en-US" dirty="0" smtClean="0">
                <a:solidFill>
                  <a:prstClr val="black"/>
                </a:solidFill>
                <a:latin typeface="Calibri" panose="020F0502020204030204" pitchFamily="34" charset="0"/>
                <a:ea typeface="ＭＳ Ｐゴシック" pitchFamily="34" charset="-128"/>
              </a:rPr>
              <a:t>12/4/15 </a:t>
            </a:r>
            <a:r>
              <a:rPr lang="en-US" dirty="0">
                <a:solidFill>
                  <a:prstClr val="black"/>
                </a:solidFill>
                <a:latin typeface="Calibri" panose="020F0502020204030204" pitchFamily="34" charset="0"/>
                <a:ea typeface="ＭＳ Ｐゴシック" pitchFamily="34" charset="-128"/>
              </a:rPr>
              <a:t>– full </a:t>
            </a:r>
            <a:r>
              <a:rPr lang="en-US" dirty="0" err="1" smtClean="0">
                <a:solidFill>
                  <a:prstClr val="black"/>
                </a:solidFill>
                <a:latin typeface="Calibri" panose="020F0502020204030204" pitchFamily="34" charset="0"/>
                <a:ea typeface="ＭＳ Ｐゴシック" pitchFamily="34" charset="-128"/>
              </a:rPr>
              <a:t>interferograms</a:t>
            </a:r>
            <a:r>
              <a:rPr lang="en-US" dirty="0" smtClean="0">
                <a:solidFill>
                  <a:prstClr val="black"/>
                </a:solidFill>
                <a:latin typeface="Calibri" panose="020F0502020204030204" pitchFamily="34" charset="0"/>
                <a:ea typeface="ＭＳ Ｐゴシック" pitchFamily="34" charset="-128"/>
              </a:rPr>
              <a:t> </a:t>
            </a:r>
            <a:r>
              <a:rPr lang="en-US" dirty="0">
                <a:solidFill>
                  <a:prstClr val="black"/>
                </a:solidFill>
                <a:latin typeface="Calibri" panose="020F0502020204030204" pitchFamily="34" charset="0"/>
                <a:ea typeface="ＭＳ Ｐゴシック" pitchFamily="34" charset="-128"/>
              </a:rPr>
              <a:t>are </a:t>
            </a:r>
            <a:r>
              <a:rPr lang="en-US" dirty="0" smtClean="0">
                <a:solidFill>
                  <a:prstClr val="black"/>
                </a:solidFill>
                <a:latin typeface="Calibri" panose="020F0502020204030204" pitchFamily="34" charset="0"/>
                <a:ea typeface="ＭＳ Ｐゴシック" pitchFamily="34" charset="-128"/>
              </a:rPr>
              <a:t>now being </a:t>
            </a:r>
            <a:r>
              <a:rPr lang="en-US" dirty="0">
                <a:solidFill>
                  <a:prstClr val="black"/>
                </a:solidFill>
                <a:latin typeface="Calibri" panose="020F0502020204030204" pitchFamily="34" charset="0"/>
                <a:ea typeface="ＭＳ Ｐゴシック" pitchFamily="34" charset="-128"/>
              </a:rPr>
              <a:t>transmitted from the </a:t>
            </a:r>
            <a:r>
              <a:rPr lang="en-US" dirty="0" smtClean="0">
                <a:solidFill>
                  <a:prstClr val="black"/>
                </a:solidFill>
                <a:latin typeface="Calibri" panose="020F0502020204030204" pitchFamily="34" charset="0"/>
                <a:ea typeface="ＭＳ Ｐゴシック" pitchFamily="34" charset="-128"/>
              </a:rPr>
              <a:t>SNPP instead </a:t>
            </a:r>
            <a:r>
              <a:rPr lang="en-US" dirty="0">
                <a:solidFill>
                  <a:prstClr val="black"/>
                </a:solidFill>
                <a:latin typeface="Calibri" panose="020F0502020204030204" pitchFamily="34" charset="0"/>
                <a:ea typeface="ＭＳ Ｐゴシック" pitchFamily="34" charset="-128"/>
              </a:rPr>
              <a:t>of them being truncated on the spacecraft</a:t>
            </a:r>
          </a:p>
        </p:txBody>
      </p:sp>
      <p:grpSp>
        <p:nvGrpSpPr>
          <p:cNvPr id="2" name="Group 1"/>
          <p:cNvGrpSpPr/>
          <p:nvPr/>
        </p:nvGrpSpPr>
        <p:grpSpPr>
          <a:xfrm>
            <a:off x="361950" y="1752600"/>
            <a:ext cx="8181975" cy="2057401"/>
            <a:chOff x="361950" y="1981200"/>
            <a:chExt cx="8039107" cy="2009777"/>
          </a:xfrm>
        </p:grpSpPr>
        <p:pic>
          <p:nvPicPr>
            <p:cNvPr id="13" name="Picture 2" descr="C:\Users\mitch.goldberg\Downloads\CrIS_high_FOV5_BT_diff_HL_debu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1981200"/>
              <a:ext cx="8039107" cy="20097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267200" y="2052935"/>
              <a:ext cx="2404316" cy="461665"/>
            </a:xfrm>
            <a:prstGeom prst="rect">
              <a:avLst/>
            </a:prstGeom>
            <a:noFill/>
          </p:spPr>
          <p:txBody>
            <a:bodyPr wrap="square" rtlCol="0">
              <a:spAutoFit/>
            </a:bodyPr>
            <a:lstStyle/>
            <a:p>
              <a:pPr defTabSz="457200"/>
              <a:r>
                <a:rPr lang="en-US" sz="1200" dirty="0" smtClean="0">
                  <a:solidFill>
                    <a:prstClr val="black"/>
                  </a:solidFill>
                  <a:latin typeface="Calibri" panose="020F0502020204030204" pitchFamily="34" charset="0"/>
                  <a:ea typeface="ＭＳ Ｐゴシック" pitchFamily="34" charset="-128"/>
                </a:rPr>
                <a:t>Black - high spectral resolution</a:t>
              </a:r>
            </a:p>
            <a:p>
              <a:pPr defTabSz="457200"/>
              <a:r>
                <a:rPr lang="en-US" sz="1200" dirty="0" smtClean="0">
                  <a:solidFill>
                    <a:prstClr val="black"/>
                  </a:solidFill>
                  <a:latin typeface="Calibri" panose="020F0502020204030204" pitchFamily="34" charset="0"/>
                  <a:ea typeface="ＭＳ Ｐゴシック" pitchFamily="34" charset="-128"/>
                </a:rPr>
                <a:t>Red - truncated spectral resolution</a:t>
              </a:r>
            </a:p>
          </p:txBody>
        </p:sp>
      </p:grpSp>
      <p:pic>
        <p:nvPicPr>
          <p:cNvPr id="10" name="Picture 8" descr="figure03"/>
          <p:cNvPicPr>
            <a:picLocks noChangeAspect="1" noChangeArrowheads="1"/>
          </p:cNvPicPr>
          <p:nvPr/>
        </p:nvPicPr>
        <p:blipFill>
          <a:blip r:embed="rId3" cstate="print"/>
          <a:srcRect l="15500" t="5940" r="12788" b="74342"/>
          <a:stretch>
            <a:fillRect/>
          </a:stretch>
        </p:blipFill>
        <p:spPr bwMode="auto">
          <a:xfrm>
            <a:off x="377308" y="4466158"/>
            <a:ext cx="8375650" cy="1651628"/>
          </a:xfrm>
          <a:prstGeom prst="rect">
            <a:avLst/>
          </a:prstGeom>
          <a:noFill/>
          <a:ln w="9525">
            <a:noFill/>
            <a:miter lim="800000"/>
            <a:headEnd/>
            <a:tailEnd/>
          </a:ln>
        </p:spPr>
      </p:pic>
      <p:grpSp>
        <p:nvGrpSpPr>
          <p:cNvPr id="11" name="Groupe 28"/>
          <p:cNvGrpSpPr/>
          <p:nvPr/>
        </p:nvGrpSpPr>
        <p:grpSpPr>
          <a:xfrm>
            <a:off x="1777082" y="4552512"/>
            <a:ext cx="480639" cy="1929931"/>
            <a:chOff x="2115742" y="4010656"/>
            <a:chExt cx="480639" cy="1929931"/>
          </a:xfrm>
        </p:grpSpPr>
        <p:sp>
          <p:nvSpPr>
            <p:cNvPr id="12" name="Text Box 4"/>
            <p:cNvSpPr txBox="1">
              <a:spLocks noChangeArrowheads="1"/>
            </p:cNvSpPr>
            <p:nvPr/>
          </p:nvSpPr>
          <p:spPr bwMode="auto">
            <a:xfrm>
              <a:off x="2115742" y="5540477"/>
              <a:ext cx="480639" cy="400110"/>
            </a:xfrm>
            <a:prstGeom prst="rect">
              <a:avLst/>
            </a:prstGeom>
            <a:noFill/>
            <a:ln w="9525">
              <a:noFill/>
              <a:miter lim="800000"/>
              <a:headEnd/>
              <a:tailEnd/>
            </a:ln>
          </p:spPr>
          <p:txBody>
            <a:bodyPr>
              <a:spAutoFit/>
            </a:bodyPr>
            <a:lstStyle/>
            <a:p>
              <a:pPr>
                <a:spcBef>
                  <a:spcPct val="50000"/>
                </a:spcBef>
              </a:pPr>
              <a:r>
                <a:rPr lang="fr-FR" sz="2000" dirty="0">
                  <a:solidFill>
                    <a:srgbClr val="009900"/>
                  </a:solidFill>
                  <a:latin typeface="Arial" charset="0"/>
                </a:rPr>
                <a:t>O</a:t>
              </a:r>
              <a:r>
                <a:rPr lang="fr-FR" sz="2000" baseline="-25000" dirty="0">
                  <a:solidFill>
                    <a:srgbClr val="009900"/>
                  </a:solidFill>
                  <a:latin typeface="Arial" charset="0"/>
                </a:rPr>
                <a:t>3</a:t>
              </a:r>
            </a:p>
          </p:txBody>
        </p:sp>
        <p:sp>
          <p:nvSpPr>
            <p:cNvPr id="20" name="Rectangle 15"/>
            <p:cNvSpPr>
              <a:spLocks noChangeArrowheads="1"/>
            </p:cNvSpPr>
            <p:nvPr/>
          </p:nvSpPr>
          <p:spPr bwMode="auto">
            <a:xfrm>
              <a:off x="2181275" y="4010656"/>
              <a:ext cx="311128" cy="1512886"/>
            </a:xfrm>
            <a:prstGeom prst="rect">
              <a:avLst/>
            </a:prstGeom>
            <a:solidFill>
              <a:srgbClr val="008000">
                <a:alpha val="41176"/>
              </a:srgbClr>
            </a:solidFill>
            <a:ln w="9525">
              <a:solidFill>
                <a:schemeClr val="tx1"/>
              </a:solidFill>
              <a:miter lim="800000"/>
              <a:headEnd/>
              <a:tailEnd/>
            </a:ln>
          </p:spPr>
          <p:txBody>
            <a:bodyPr wrap="none" anchor="ctr"/>
            <a:lstStyle/>
            <a:p>
              <a:endParaRPr lang="fr-FR"/>
            </a:p>
          </p:txBody>
        </p:sp>
      </p:grpSp>
      <p:grpSp>
        <p:nvGrpSpPr>
          <p:cNvPr id="21" name="Groupe 30"/>
          <p:cNvGrpSpPr/>
          <p:nvPr/>
        </p:nvGrpSpPr>
        <p:grpSpPr>
          <a:xfrm>
            <a:off x="2809867" y="4552512"/>
            <a:ext cx="990529" cy="1942101"/>
            <a:chOff x="3148527" y="4010656"/>
            <a:chExt cx="990529" cy="1942101"/>
          </a:xfrm>
        </p:grpSpPr>
        <p:sp>
          <p:nvSpPr>
            <p:cNvPr id="22" name="Text Box 3"/>
            <p:cNvSpPr txBox="1">
              <a:spLocks noChangeArrowheads="1"/>
            </p:cNvSpPr>
            <p:nvPr/>
          </p:nvSpPr>
          <p:spPr bwMode="auto">
            <a:xfrm>
              <a:off x="3148527" y="5552647"/>
              <a:ext cx="990529" cy="400110"/>
            </a:xfrm>
            <a:prstGeom prst="rect">
              <a:avLst/>
            </a:prstGeom>
            <a:noFill/>
            <a:ln w="9525">
              <a:noFill/>
              <a:miter lim="800000"/>
              <a:headEnd/>
              <a:tailEnd/>
            </a:ln>
          </p:spPr>
          <p:txBody>
            <a:bodyPr>
              <a:spAutoFit/>
            </a:bodyPr>
            <a:lstStyle/>
            <a:p>
              <a:pPr>
                <a:spcBef>
                  <a:spcPct val="50000"/>
                </a:spcBef>
              </a:pPr>
              <a:r>
                <a:rPr lang="fr-FR" sz="2000" dirty="0">
                  <a:solidFill>
                    <a:srgbClr val="FF66FF"/>
                  </a:solidFill>
                  <a:latin typeface="Arial" charset="0"/>
                </a:rPr>
                <a:t>CH</a:t>
              </a:r>
              <a:r>
                <a:rPr lang="fr-FR" sz="2000" baseline="-25000" dirty="0">
                  <a:solidFill>
                    <a:srgbClr val="FF66FF"/>
                  </a:solidFill>
                  <a:latin typeface="Arial" charset="0"/>
                </a:rPr>
                <a:t>4</a:t>
              </a:r>
            </a:p>
          </p:txBody>
        </p:sp>
        <p:sp>
          <p:nvSpPr>
            <p:cNvPr id="23" name="Rectangle 16"/>
            <p:cNvSpPr>
              <a:spLocks noChangeArrowheads="1"/>
            </p:cNvSpPr>
            <p:nvPr/>
          </p:nvSpPr>
          <p:spPr bwMode="auto">
            <a:xfrm>
              <a:off x="3194028" y="4010656"/>
              <a:ext cx="468280" cy="1512886"/>
            </a:xfrm>
            <a:prstGeom prst="rect">
              <a:avLst/>
            </a:prstGeom>
            <a:solidFill>
              <a:srgbClr val="FF66FF">
                <a:alpha val="41176"/>
              </a:srgbClr>
            </a:solidFill>
            <a:ln w="9525">
              <a:solidFill>
                <a:schemeClr val="tx1"/>
              </a:solidFill>
              <a:miter lim="800000"/>
              <a:headEnd/>
              <a:tailEnd/>
            </a:ln>
          </p:spPr>
          <p:txBody>
            <a:bodyPr wrap="none" anchor="ctr"/>
            <a:lstStyle/>
            <a:p>
              <a:endParaRPr lang="fr-FR"/>
            </a:p>
          </p:txBody>
        </p:sp>
      </p:grpSp>
      <p:grpSp>
        <p:nvGrpSpPr>
          <p:cNvPr id="24" name="Groupe 32"/>
          <p:cNvGrpSpPr/>
          <p:nvPr/>
        </p:nvGrpSpPr>
        <p:grpSpPr>
          <a:xfrm>
            <a:off x="5827947" y="4552512"/>
            <a:ext cx="613301" cy="1867531"/>
            <a:chOff x="6166607" y="4010656"/>
            <a:chExt cx="613301" cy="1867531"/>
          </a:xfrm>
        </p:grpSpPr>
        <p:sp>
          <p:nvSpPr>
            <p:cNvPr id="25" name="Text Box 2"/>
            <p:cNvSpPr txBox="1">
              <a:spLocks noChangeArrowheads="1"/>
            </p:cNvSpPr>
            <p:nvPr/>
          </p:nvSpPr>
          <p:spPr bwMode="auto">
            <a:xfrm>
              <a:off x="6166607" y="5478077"/>
              <a:ext cx="613301" cy="400110"/>
            </a:xfrm>
            <a:prstGeom prst="rect">
              <a:avLst/>
            </a:prstGeom>
            <a:noFill/>
            <a:ln w="9525">
              <a:noFill/>
              <a:miter lim="800000"/>
              <a:headEnd/>
              <a:tailEnd/>
            </a:ln>
          </p:spPr>
          <p:txBody>
            <a:bodyPr>
              <a:spAutoFit/>
            </a:bodyPr>
            <a:lstStyle/>
            <a:p>
              <a:pPr>
                <a:spcBef>
                  <a:spcPct val="50000"/>
                </a:spcBef>
              </a:pPr>
              <a:r>
                <a:rPr lang="fr-FR" sz="2000" dirty="0">
                  <a:solidFill>
                    <a:srgbClr val="FF9600"/>
                  </a:solidFill>
                  <a:latin typeface="Arial" charset="0"/>
                </a:rPr>
                <a:t>CO</a:t>
              </a:r>
            </a:p>
          </p:txBody>
        </p:sp>
        <p:sp>
          <p:nvSpPr>
            <p:cNvPr id="26" name="Rectangle 17"/>
            <p:cNvSpPr>
              <a:spLocks noChangeArrowheads="1"/>
            </p:cNvSpPr>
            <p:nvPr/>
          </p:nvSpPr>
          <p:spPr bwMode="auto">
            <a:xfrm>
              <a:off x="6506636" y="4010656"/>
              <a:ext cx="233346" cy="1512886"/>
            </a:xfrm>
            <a:prstGeom prst="rect">
              <a:avLst/>
            </a:prstGeom>
            <a:solidFill>
              <a:srgbClr val="FF6600">
                <a:alpha val="41176"/>
              </a:srgbClr>
            </a:solidFill>
            <a:ln w="9525">
              <a:solidFill>
                <a:schemeClr val="tx1"/>
              </a:solidFill>
              <a:miter lim="800000"/>
              <a:headEnd/>
              <a:tailEnd/>
            </a:ln>
          </p:spPr>
          <p:txBody>
            <a:bodyPr wrap="none" anchor="ctr"/>
            <a:lstStyle/>
            <a:p>
              <a:endParaRPr lang="fr-FR"/>
            </a:p>
          </p:txBody>
        </p:sp>
      </p:grpSp>
      <p:grpSp>
        <p:nvGrpSpPr>
          <p:cNvPr id="27" name="Groupe 31"/>
          <p:cNvGrpSpPr/>
          <p:nvPr/>
        </p:nvGrpSpPr>
        <p:grpSpPr>
          <a:xfrm>
            <a:off x="3106289" y="4532385"/>
            <a:ext cx="2981296" cy="1976604"/>
            <a:chOff x="3444949" y="3990529"/>
            <a:chExt cx="2981296" cy="1976604"/>
          </a:xfrm>
        </p:grpSpPr>
        <p:sp>
          <p:nvSpPr>
            <p:cNvPr id="28" name="Text Box 3"/>
            <p:cNvSpPr txBox="1">
              <a:spLocks noChangeArrowheads="1"/>
            </p:cNvSpPr>
            <p:nvPr/>
          </p:nvSpPr>
          <p:spPr bwMode="auto">
            <a:xfrm>
              <a:off x="4611998" y="5567023"/>
              <a:ext cx="990529" cy="400110"/>
            </a:xfrm>
            <a:prstGeom prst="rect">
              <a:avLst/>
            </a:prstGeom>
            <a:noFill/>
            <a:ln w="9525">
              <a:noFill/>
              <a:miter lim="800000"/>
              <a:headEnd/>
              <a:tailEnd/>
            </a:ln>
          </p:spPr>
          <p:txBody>
            <a:bodyPr>
              <a:spAutoFit/>
            </a:bodyPr>
            <a:lstStyle/>
            <a:p>
              <a:pPr>
                <a:spcBef>
                  <a:spcPct val="50000"/>
                </a:spcBef>
              </a:pPr>
              <a:r>
                <a:rPr lang="fr-FR" sz="2000" dirty="0">
                  <a:solidFill>
                    <a:srgbClr val="7C51E9"/>
                  </a:solidFill>
                  <a:latin typeface="Arial" charset="0"/>
                </a:rPr>
                <a:t>H</a:t>
              </a:r>
              <a:r>
                <a:rPr lang="fr-FR" sz="2000" baseline="-25000" dirty="0">
                  <a:solidFill>
                    <a:srgbClr val="7C51E9"/>
                  </a:solidFill>
                  <a:latin typeface="Arial" charset="0"/>
                </a:rPr>
                <a:t>2</a:t>
              </a:r>
              <a:r>
                <a:rPr lang="fr-FR" sz="2000" dirty="0">
                  <a:solidFill>
                    <a:srgbClr val="7C51E9"/>
                  </a:solidFill>
                  <a:latin typeface="Arial" charset="0"/>
                </a:rPr>
                <a:t>O</a:t>
              </a:r>
            </a:p>
          </p:txBody>
        </p:sp>
        <p:sp>
          <p:nvSpPr>
            <p:cNvPr id="29" name="Rectangle 16"/>
            <p:cNvSpPr>
              <a:spLocks noChangeArrowheads="1"/>
            </p:cNvSpPr>
            <p:nvPr/>
          </p:nvSpPr>
          <p:spPr bwMode="auto">
            <a:xfrm>
              <a:off x="3444949" y="3990529"/>
              <a:ext cx="2981296" cy="1512886"/>
            </a:xfrm>
            <a:prstGeom prst="rect">
              <a:avLst/>
            </a:prstGeom>
            <a:solidFill>
              <a:srgbClr val="3366FF">
                <a:alpha val="41176"/>
              </a:srgbClr>
            </a:solidFill>
            <a:ln w="9525">
              <a:solidFill>
                <a:schemeClr val="tx1"/>
              </a:solidFill>
              <a:miter lim="800000"/>
              <a:headEnd/>
              <a:tailEnd/>
            </a:ln>
          </p:spPr>
          <p:txBody>
            <a:bodyPr wrap="none" anchor="ctr"/>
            <a:lstStyle/>
            <a:p>
              <a:endParaRPr lang="fr-FR"/>
            </a:p>
          </p:txBody>
        </p:sp>
      </p:grpSp>
      <p:grpSp>
        <p:nvGrpSpPr>
          <p:cNvPr id="30" name="Groupe 34"/>
          <p:cNvGrpSpPr/>
          <p:nvPr/>
        </p:nvGrpSpPr>
        <p:grpSpPr>
          <a:xfrm>
            <a:off x="6579256" y="4555388"/>
            <a:ext cx="1095465" cy="1858903"/>
            <a:chOff x="6917916" y="4013532"/>
            <a:chExt cx="1095465" cy="1858903"/>
          </a:xfrm>
        </p:grpSpPr>
        <p:sp>
          <p:nvSpPr>
            <p:cNvPr id="31" name="Text Box 2"/>
            <p:cNvSpPr txBox="1">
              <a:spLocks noChangeArrowheads="1"/>
            </p:cNvSpPr>
            <p:nvPr/>
          </p:nvSpPr>
          <p:spPr bwMode="auto">
            <a:xfrm>
              <a:off x="7256294" y="5472325"/>
              <a:ext cx="757087" cy="400110"/>
            </a:xfrm>
            <a:prstGeom prst="rect">
              <a:avLst/>
            </a:prstGeom>
            <a:noFill/>
            <a:ln w="9525">
              <a:noFill/>
              <a:miter lim="800000"/>
              <a:headEnd/>
              <a:tailEnd/>
            </a:ln>
          </p:spPr>
          <p:txBody>
            <a:bodyPr>
              <a:spAutoFit/>
            </a:bodyPr>
            <a:lstStyle/>
            <a:p>
              <a:pPr>
                <a:spcBef>
                  <a:spcPct val="50000"/>
                </a:spcBef>
              </a:pPr>
              <a:r>
                <a:rPr lang="fr-FR" sz="2000" dirty="0">
                  <a:solidFill>
                    <a:srgbClr val="FF0000"/>
                  </a:solidFill>
                  <a:latin typeface="Arial" charset="0"/>
                </a:rPr>
                <a:t>CO</a:t>
              </a:r>
              <a:r>
                <a:rPr lang="fr-FR" sz="2000" baseline="-25000" dirty="0">
                  <a:solidFill>
                    <a:srgbClr val="FF0000"/>
                  </a:solidFill>
                  <a:latin typeface="Arial" charset="0"/>
                </a:rPr>
                <a:t>2</a:t>
              </a:r>
            </a:p>
          </p:txBody>
        </p:sp>
        <p:sp>
          <p:nvSpPr>
            <p:cNvPr id="32" name="Rectangle 17"/>
            <p:cNvSpPr>
              <a:spLocks noChangeArrowheads="1"/>
            </p:cNvSpPr>
            <p:nvPr/>
          </p:nvSpPr>
          <p:spPr bwMode="auto">
            <a:xfrm>
              <a:off x="6917916" y="4013532"/>
              <a:ext cx="784948" cy="1512886"/>
            </a:xfrm>
            <a:prstGeom prst="rect">
              <a:avLst/>
            </a:prstGeom>
            <a:solidFill>
              <a:srgbClr val="FF0000">
                <a:alpha val="41176"/>
              </a:srgbClr>
            </a:solidFill>
            <a:ln w="9525">
              <a:solidFill>
                <a:schemeClr val="tx1"/>
              </a:solidFill>
              <a:miter lim="800000"/>
              <a:headEnd/>
              <a:tailEnd/>
            </a:ln>
          </p:spPr>
          <p:txBody>
            <a:bodyPr wrap="none" anchor="ctr"/>
            <a:lstStyle/>
            <a:p>
              <a:endParaRPr lang="fr-FR"/>
            </a:p>
          </p:txBody>
        </p:sp>
      </p:grpSp>
      <p:grpSp>
        <p:nvGrpSpPr>
          <p:cNvPr id="33" name="Groupe 33"/>
          <p:cNvGrpSpPr/>
          <p:nvPr/>
        </p:nvGrpSpPr>
        <p:grpSpPr>
          <a:xfrm>
            <a:off x="6299483" y="4541018"/>
            <a:ext cx="693809" cy="1867525"/>
            <a:chOff x="6638143" y="3999162"/>
            <a:chExt cx="693809" cy="1867525"/>
          </a:xfrm>
        </p:grpSpPr>
        <p:sp>
          <p:nvSpPr>
            <p:cNvPr id="34" name="Rectangle 20"/>
            <p:cNvSpPr>
              <a:spLocks noChangeArrowheads="1"/>
            </p:cNvSpPr>
            <p:nvPr/>
          </p:nvSpPr>
          <p:spPr bwMode="auto">
            <a:xfrm>
              <a:off x="6719524" y="3999162"/>
              <a:ext cx="215645" cy="1512886"/>
            </a:xfrm>
            <a:prstGeom prst="rect">
              <a:avLst/>
            </a:prstGeom>
            <a:solidFill>
              <a:srgbClr val="FFFF00">
                <a:alpha val="41176"/>
              </a:srgbClr>
            </a:solidFill>
            <a:ln w="9525">
              <a:solidFill>
                <a:schemeClr val="tx1"/>
              </a:solidFill>
              <a:miter lim="800000"/>
              <a:headEnd/>
              <a:tailEnd/>
            </a:ln>
          </p:spPr>
          <p:txBody>
            <a:bodyPr wrap="none" anchor="ctr"/>
            <a:lstStyle/>
            <a:p>
              <a:endParaRPr lang="fr-FR"/>
            </a:p>
          </p:txBody>
        </p:sp>
        <p:sp>
          <p:nvSpPr>
            <p:cNvPr id="35" name="Text Box 2"/>
            <p:cNvSpPr txBox="1">
              <a:spLocks noChangeArrowheads="1"/>
            </p:cNvSpPr>
            <p:nvPr/>
          </p:nvSpPr>
          <p:spPr bwMode="auto">
            <a:xfrm>
              <a:off x="6638143" y="5466577"/>
              <a:ext cx="693809" cy="400110"/>
            </a:xfrm>
            <a:prstGeom prst="rect">
              <a:avLst/>
            </a:prstGeom>
            <a:noFill/>
            <a:ln w="9525">
              <a:noFill/>
              <a:miter lim="800000"/>
              <a:headEnd/>
              <a:tailEnd/>
            </a:ln>
          </p:spPr>
          <p:txBody>
            <a:bodyPr>
              <a:spAutoFit/>
            </a:bodyPr>
            <a:lstStyle/>
            <a:p>
              <a:pPr>
                <a:spcBef>
                  <a:spcPct val="50000"/>
                </a:spcBef>
              </a:pPr>
              <a:r>
                <a:rPr lang="fr-FR" sz="2000" dirty="0">
                  <a:solidFill>
                    <a:srgbClr val="FFFF00"/>
                  </a:solidFill>
                  <a:latin typeface="Arial" charset="0"/>
                </a:rPr>
                <a:t>N</a:t>
              </a:r>
              <a:r>
                <a:rPr lang="fr-FR" sz="2000" baseline="-25000" dirty="0">
                  <a:solidFill>
                    <a:srgbClr val="FFFF00"/>
                  </a:solidFill>
                  <a:latin typeface="Arial" charset="0"/>
                </a:rPr>
                <a:t>2</a:t>
              </a:r>
              <a:r>
                <a:rPr lang="fr-FR" sz="2000" dirty="0">
                  <a:solidFill>
                    <a:srgbClr val="FFFF00"/>
                  </a:solidFill>
                  <a:latin typeface="Arial" charset="0"/>
                </a:rPr>
                <a:t>O</a:t>
              </a:r>
            </a:p>
          </p:txBody>
        </p:sp>
      </p:grpSp>
      <p:grpSp>
        <p:nvGrpSpPr>
          <p:cNvPr id="36" name="Groupe 27"/>
          <p:cNvGrpSpPr/>
          <p:nvPr/>
        </p:nvGrpSpPr>
        <p:grpSpPr>
          <a:xfrm>
            <a:off x="425309" y="4532384"/>
            <a:ext cx="1405361" cy="2254700"/>
            <a:chOff x="763969" y="3990528"/>
            <a:chExt cx="1405361" cy="2254700"/>
          </a:xfrm>
        </p:grpSpPr>
        <p:sp>
          <p:nvSpPr>
            <p:cNvPr id="37" name="Text Box 2"/>
            <p:cNvSpPr txBox="1">
              <a:spLocks noChangeArrowheads="1"/>
            </p:cNvSpPr>
            <p:nvPr/>
          </p:nvSpPr>
          <p:spPr bwMode="auto">
            <a:xfrm>
              <a:off x="763969" y="5492453"/>
              <a:ext cx="907985" cy="400110"/>
            </a:xfrm>
            <a:prstGeom prst="rect">
              <a:avLst/>
            </a:prstGeom>
            <a:noFill/>
            <a:ln w="9525">
              <a:noFill/>
              <a:miter lim="800000"/>
              <a:headEnd/>
              <a:tailEnd/>
            </a:ln>
          </p:spPr>
          <p:txBody>
            <a:bodyPr>
              <a:spAutoFit/>
            </a:bodyPr>
            <a:lstStyle/>
            <a:p>
              <a:pPr>
                <a:spcBef>
                  <a:spcPct val="50000"/>
                </a:spcBef>
              </a:pPr>
              <a:r>
                <a:rPr lang="fr-FR" sz="2000" dirty="0">
                  <a:solidFill>
                    <a:srgbClr val="FF0000"/>
                  </a:solidFill>
                  <a:latin typeface="Arial" charset="0"/>
                </a:rPr>
                <a:t>CO</a:t>
              </a:r>
              <a:r>
                <a:rPr lang="fr-FR" sz="2000" baseline="-25000" dirty="0">
                  <a:solidFill>
                    <a:srgbClr val="FF0000"/>
                  </a:solidFill>
                  <a:latin typeface="Arial" charset="0"/>
                </a:rPr>
                <a:t>2</a:t>
              </a:r>
            </a:p>
          </p:txBody>
        </p:sp>
        <p:sp>
          <p:nvSpPr>
            <p:cNvPr id="38" name="Rectangle 17"/>
            <p:cNvSpPr>
              <a:spLocks noChangeArrowheads="1"/>
            </p:cNvSpPr>
            <p:nvPr/>
          </p:nvSpPr>
          <p:spPr bwMode="auto">
            <a:xfrm>
              <a:off x="845235" y="3990528"/>
              <a:ext cx="422784" cy="1512886"/>
            </a:xfrm>
            <a:prstGeom prst="rect">
              <a:avLst/>
            </a:prstGeom>
            <a:solidFill>
              <a:srgbClr val="FF0000">
                <a:alpha val="41176"/>
              </a:srgbClr>
            </a:solidFill>
            <a:ln w="9525">
              <a:solidFill>
                <a:schemeClr val="tx1"/>
              </a:solidFill>
              <a:miter lim="800000"/>
              <a:headEnd/>
              <a:tailEnd/>
            </a:ln>
          </p:spPr>
          <p:txBody>
            <a:bodyPr wrap="none" anchor="ctr"/>
            <a:lstStyle/>
            <a:p>
              <a:endParaRPr lang="fr-FR"/>
            </a:p>
          </p:txBody>
        </p:sp>
        <p:sp>
          <p:nvSpPr>
            <p:cNvPr id="39" name="TextBox 26"/>
            <p:cNvSpPr txBox="1">
              <a:spLocks noChangeArrowheads="1"/>
            </p:cNvSpPr>
            <p:nvPr/>
          </p:nvSpPr>
          <p:spPr bwMode="auto">
            <a:xfrm>
              <a:off x="773474" y="5845118"/>
              <a:ext cx="1395856" cy="400110"/>
            </a:xfrm>
            <a:prstGeom prst="rect">
              <a:avLst/>
            </a:prstGeom>
            <a:noFill/>
            <a:ln w="9525">
              <a:noFill/>
              <a:miter lim="800000"/>
              <a:headEnd/>
              <a:tailEnd/>
            </a:ln>
          </p:spPr>
          <p:txBody>
            <a:bodyPr>
              <a:spAutoFit/>
            </a:bodyPr>
            <a:lstStyle/>
            <a:p>
              <a:r>
                <a:rPr lang="en-GB" sz="2000" dirty="0">
                  <a:solidFill>
                    <a:srgbClr val="FF0000"/>
                  </a:solidFill>
                  <a:latin typeface="Arial" charset="0"/>
                  <a:cs typeface="Arial" charset="0"/>
                </a:rPr>
                <a:t>T profiles</a:t>
              </a:r>
            </a:p>
          </p:txBody>
        </p:sp>
      </p:grpSp>
      <p:grpSp>
        <p:nvGrpSpPr>
          <p:cNvPr id="40" name="Groupe 35"/>
          <p:cNvGrpSpPr/>
          <p:nvPr/>
        </p:nvGrpSpPr>
        <p:grpSpPr>
          <a:xfrm>
            <a:off x="929962" y="4906106"/>
            <a:ext cx="7649262" cy="977322"/>
            <a:chOff x="1268622" y="4364250"/>
            <a:chExt cx="7649262" cy="977322"/>
          </a:xfrm>
        </p:grpSpPr>
        <p:sp>
          <p:nvSpPr>
            <p:cNvPr id="41" name="TextBox 24"/>
            <p:cNvSpPr txBox="1">
              <a:spLocks noChangeArrowheads="1"/>
            </p:cNvSpPr>
            <p:nvPr/>
          </p:nvSpPr>
          <p:spPr bwMode="auto">
            <a:xfrm>
              <a:off x="1268622" y="4364250"/>
              <a:ext cx="1006746" cy="738664"/>
            </a:xfrm>
            <a:prstGeom prst="rect">
              <a:avLst/>
            </a:prstGeom>
            <a:noFill/>
            <a:ln w="9525">
              <a:noFill/>
              <a:miter lim="800000"/>
              <a:headEnd/>
              <a:tailEnd/>
            </a:ln>
          </p:spPr>
          <p:txBody>
            <a:bodyPr wrap="square">
              <a:spAutoFit/>
            </a:bodyPr>
            <a:lstStyle/>
            <a:p>
              <a:pPr>
                <a:spcBef>
                  <a:spcPts val="0"/>
                </a:spcBef>
              </a:pPr>
              <a:r>
                <a:rPr lang="en-GB" sz="1400" dirty="0">
                  <a:solidFill>
                    <a:srgbClr val="000000"/>
                  </a:solidFill>
                  <a:latin typeface="Arial" charset="0"/>
                  <a:cs typeface="Arial" charset="0"/>
                </a:rPr>
                <a:t>Surface</a:t>
              </a:r>
            </a:p>
            <a:p>
              <a:pPr>
                <a:spcBef>
                  <a:spcPts val="0"/>
                </a:spcBef>
              </a:pPr>
              <a:r>
                <a:rPr lang="en-GB" sz="1400" dirty="0" smtClean="0">
                  <a:solidFill>
                    <a:srgbClr val="000000"/>
                  </a:solidFill>
                  <a:latin typeface="Arial" charset="0"/>
                  <a:cs typeface="Arial" charset="0"/>
                </a:rPr>
                <a:t>Clouds</a:t>
              </a:r>
            </a:p>
            <a:p>
              <a:pPr>
                <a:spcBef>
                  <a:spcPts val="0"/>
                </a:spcBef>
              </a:pPr>
              <a:r>
                <a:rPr lang="en-GB" sz="1400" dirty="0" smtClean="0">
                  <a:solidFill>
                    <a:srgbClr val="000000"/>
                  </a:solidFill>
                  <a:latin typeface="Arial" charset="0"/>
                  <a:cs typeface="Arial" charset="0"/>
                </a:rPr>
                <a:t>Aerosols</a:t>
              </a:r>
              <a:endParaRPr lang="en-GB" sz="1400" dirty="0">
                <a:solidFill>
                  <a:srgbClr val="000000"/>
                </a:solidFill>
                <a:latin typeface="Arial" charset="0"/>
                <a:cs typeface="Arial" charset="0"/>
              </a:endParaRPr>
            </a:p>
          </p:txBody>
        </p:sp>
        <p:sp>
          <p:nvSpPr>
            <p:cNvPr id="42" name="TextBox 25"/>
            <p:cNvSpPr txBox="1">
              <a:spLocks noChangeArrowheads="1"/>
            </p:cNvSpPr>
            <p:nvPr/>
          </p:nvSpPr>
          <p:spPr bwMode="auto">
            <a:xfrm>
              <a:off x="2399738" y="4602908"/>
              <a:ext cx="981415" cy="738664"/>
            </a:xfrm>
            <a:prstGeom prst="rect">
              <a:avLst/>
            </a:prstGeom>
            <a:noFill/>
            <a:ln w="9525">
              <a:noFill/>
              <a:miter lim="800000"/>
              <a:headEnd/>
              <a:tailEnd/>
            </a:ln>
          </p:spPr>
          <p:txBody>
            <a:bodyPr wrap="square">
              <a:spAutoFit/>
            </a:bodyPr>
            <a:lstStyle/>
            <a:p>
              <a:pPr>
                <a:spcBef>
                  <a:spcPts val="0"/>
                </a:spcBef>
              </a:pPr>
              <a:r>
                <a:rPr lang="en-GB" sz="1400" dirty="0">
                  <a:solidFill>
                    <a:srgbClr val="000000"/>
                  </a:solidFill>
                  <a:latin typeface="Arial" charset="0"/>
                  <a:cs typeface="Arial" charset="0"/>
                </a:rPr>
                <a:t>Surface</a:t>
              </a:r>
            </a:p>
            <a:p>
              <a:pPr>
                <a:spcBef>
                  <a:spcPts val="0"/>
                </a:spcBef>
              </a:pPr>
              <a:r>
                <a:rPr lang="en-GB" sz="1400" dirty="0" smtClean="0">
                  <a:solidFill>
                    <a:srgbClr val="000000"/>
                  </a:solidFill>
                  <a:latin typeface="Arial" charset="0"/>
                  <a:cs typeface="Arial" charset="0"/>
                </a:rPr>
                <a:t>Clouds</a:t>
              </a:r>
            </a:p>
            <a:p>
              <a:pPr>
                <a:spcBef>
                  <a:spcPts val="0"/>
                </a:spcBef>
              </a:pPr>
              <a:r>
                <a:rPr lang="en-GB" sz="1400" dirty="0" smtClean="0">
                  <a:solidFill>
                    <a:srgbClr val="000000"/>
                  </a:solidFill>
                  <a:latin typeface="Arial" charset="0"/>
                  <a:cs typeface="Arial" charset="0"/>
                </a:rPr>
                <a:t>Aerosols</a:t>
              </a:r>
              <a:endParaRPr lang="en-GB" sz="1400" dirty="0">
                <a:solidFill>
                  <a:srgbClr val="000000"/>
                </a:solidFill>
                <a:latin typeface="Arial" charset="0"/>
                <a:cs typeface="Arial" charset="0"/>
              </a:endParaRPr>
            </a:p>
          </p:txBody>
        </p:sp>
        <p:sp>
          <p:nvSpPr>
            <p:cNvPr id="43" name="TextBox 25"/>
            <p:cNvSpPr txBox="1">
              <a:spLocks noChangeArrowheads="1"/>
            </p:cNvSpPr>
            <p:nvPr/>
          </p:nvSpPr>
          <p:spPr bwMode="auto">
            <a:xfrm>
              <a:off x="8012174" y="4650537"/>
              <a:ext cx="905710" cy="523168"/>
            </a:xfrm>
            <a:prstGeom prst="rect">
              <a:avLst/>
            </a:prstGeom>
            <a:noFill/>
            <a:ln w="9525">
              <a:noFill/>
              <a:miter lim="800000"/>
              <a:headEnd/>
              <a:tailEnd/>
            </a:ln>
          </p:spPr>
          <p:txBody>
            <a:bodyPr lIns="91387" tIns="45694" rIns="91387" bIns="45694">
              <a:spAutoFit/>
            </a:bodyPr>
            <a:lstStyle/>
            <a:p>
              <a:pPr>
                <a:spcBef>
                  <a:spcPts val="0"/>
                </a:spcBef>
              </a:pPr>
              <a:r>
                <a:rPr lang="en-GB" sz="1400" dirty="0">
                  <a:solidFill>
                    <a:srgbClr val="000000"/>
                  </a:solidFill>
                  <a:latin typeface="Arial" charset="0"/>
                  <a:cs typeface="Arial" charset="0"/>
                </a:rPr>
                <a:t>Surface</a:t>
              </a:r>
            </a:p>
            <a:p>
              <a:pPr>
                <a:spcBef>
                  <a:spcPts val="0"/>
                </a:spcBef>
              </a:pPr>
              <a:r>
                <a:rPr lang="en-GB" sz="1400" dirty="0">
                  <a:solidFill>
                    <a:srgbClr val="000000"/>
                  </a:solidFill>
                  <a:latin typeface="Arial" charset="0"/>
                  <a:cs typeface="Arial" charset="0"/>
                </a:rPr>
                <a:t>Clouds</a:t>
              </a:r>
            </a:p>
          </p:txBody>
        </p:sp>
      </p:grpSp>
      <p:sp>
        <p:nvSpPr>
          <p:cNvPr id="44" name="ZoneTexte 37"/>
          <p:cNvSpPr txBox="1"/>
          <p:nvPr/>
        </p:nvSpPr>
        <p:spPr>
          <a:xfrm>
            <a:off x="8082327" y="4156926"/>
            <a:ext cx="1229833" cy="338554"/>
          </a:xfrm>
          <a:prstGeom prst="rect">
            <a:avLst/>
          </a:prstGeom>
          <a:noFill/>
        </p:spPr>
        <p:txBody>
          <a:bodyPr wrap="square" rtlCol="0">
            <a:spAutoFit/>
          </a:bodyPr>
          <a:lstStyle/>
          <a:p>
            <a:r>
              <a:rPr lang="fr-FR" sz="1600" dirty="0" smtClean="0">
                <a:solidFill>
                  <a:schemeClr val="tx1"/>
                </a:solidFill>
              </a:rPr>
              <a:t>2760 cm</a:t>
            </a:r>
            <a:r>
              <a:rPr lang="fr-FR" sz="1600" baseline="30000" dirty="0" smtClean="0">
                <a:solidFill>
                  <a:schemeClr val="tx1"/>
                </a:solidFill>
              </a:rPr>
              <a:t>-1</a:t>
            </a:r>
            <a:endParaRPr lang="fr-FR" baseline="30000" dirty="0">
              <a:solidFill>
                <a:schemeClr val="tx1"/>
              </a:solidFill>
            </a:endParaRPr>
          </a:p>
        </p:txBody>
      </p:sp>
      <p:sp>
        <p:nvSpPr>
          <p:cNvPr id="45" name="ZoneTexte 38"/>
          <p:cNvSpPr txBox="1"/>
          <p:nvPr/>
        </p:nvSpPr>
        <p:spPr>
          <a:xfrm>
            <a:off x="5127" y="4117940"/>
            <a:ext cx="1229833" cy="338554"/>
          </a:xfrm>
          <a:prstGeom prst="rect">
            <a:avLst/>
          </a:prstGeom>
          <a:noFill/>
        </p:spPr>
        <p:txBody>
          <a:bodyPr wrap="square" rtlCol="0">
            <a:spAutoFit/>
          </a:bodyPr>
          <a:lstStyle/>
          <a:p>
            <a:r>
              <a:rPr lang="fr-FR" sz="1600" dirty="0" smtClean="0">
                <a:solidFill>
                  <a:schemeClr val="tx1"/>
                </a:solidFill>
              </a:rPr>
              <a:t>645 cm</a:t>
            </a:r>
            <a:r>
              <a:rPr lang="fr-FR" sz="1600" baseline="30000" dirty="0" smtClean="0">
                <a:solidFill>
                  <a:schemeClr val="tx1"/>
                </a:solidFill>
              </a:rPr>
              <a:t>-1</a:t>
            </a:r>
            <a:endParaRPr lang="fr-FR" baseline="30000" dirty="0">
              <a:solidFill>
                <a:schemeClr val="tx1"/>
              </a:solidFill>
            </a:endParaRPr>
          </a:p>
        </p:txBody>
      </p:sp>
      <p:sp>
        <p:nvSpPr>
          <p:cNvPr id="3" name="TextBox 2"/>
          <p:cNvSpPr txBox="1"/>
          <p:nvPr/>
        </p:nvSpPr>
        <p:spPr>
          <a:xfrm>
            <a:off x="3403626" y="3945471"/>
            <a:ext cx="2465338" cy="584776"/>
          </a:xfrm>
          <a:prstGeom prst="rect">
            <a:avLst/>
          </a:prstGeom>
          <a:noFill/>
        </p:spPr>
        <p:txBody>
          <a:bodyPr wrap="none" rtlCol="0">
            <a:spAutoFit/>
          </a:bodyPr>
          <a:lstStyle/>
          <a:p>
            <a:r>
              <a:rPr lang="en-US" sz="3200" dirty="0" smtClean="0"/>
              <a:t>IASI - </a:t>
            </a:r>
            <a:r>
              <a:rPr lang="en-US" sz="3200" dirty="0" err="1" smtClean="0"/>
              <a:t>Metop</a:t>
            </a:r>
            <a:endParaRPr lang="en-US" sz="3200" dirty="0"/>
          </a:p>
        </p:txBody>
      </p:sp>
    </p:spTree>
    <p:extLst>
      <p:ext uri="{BB962C8B-B14F-4D97-AF65-F5344CB8AC3E}">
        <p14:creationId xmlns:p14="http://schemas.microsoft.com/office/powerpoint/2010/main" val="263055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a:xfrm>
            <a:off x="893180" y="472637"/>
            <a:ext cx="8250820" cy="496433"/>
          </a:xfrm>
        </p:spPr>
        <p:txBody>
          <a:bodyPr>
            <a:normAutofit fontScale="90000"/>
          </a:bodyPr>
          <a:lstStyle/>
          <a:p>
            <a:pPr eaLnBrk="1" hangingPunct="1"/>
            <a:r>
              <a:rPr lang="en-US" sz="4000" dirty="0" smtClean="0"/>
              <a:t>S-NPP and JPSS Data Products</a:t>
            </a:r>
            <a:endParaRPr lang="en-US" sz="4000" dirty="0"/>
          </a:p>
        </p:txBody>
      </p:sp>
      <p:sp>
        <p:nvSpPr>
          <p:cNvPr id="166" name="TextBox 165"/>
          <p:cNvSpPr txBox="1"/>
          <p:nvPr/>
        </p:nvSpPr>
        <p:spPr>
          <a:xfrm>
            <a:off x="6096000" y="2971802"/>
            <a:ext cx="2051468" cy="2400657"/>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GCOM AMSR-2 (11)</a:t>
            </a:r>
          </a:p>
          <a:p>
            <a:pPr defTabSz="457200">
              <a:defRPr/>
            </a:pPr>
            <a:r>
              <a:rPr lang="en-US" sz="1200" dirty="0" smtClean="0">
                <a:solidFill>
                  <a:prstClr val="white"/>
                </a:solidFill>
                <a:latin typeface="Calibri"/>
                <a:cs typeface="Calibri"/>
              </a:rPr>
              <a:t>CLOUD </a:t>
            </a:r>
            <a:r>
              <a:rPr lang="en-US" sz="1200" dirty="0">
                <a:solidFill>
                  <a:prstClr val="white"/>
                </a:solidFill>
                <a:latin typeface="Calibri"/>
                <a:cs typeface="Calibri"/>
              </a:rPr>
              <a:t>LIQUID WATER</a:t>
            </a:r>
          </a:p>
          <a:p>
            <a:pPr defTabSz="457200">
              <a:defRPr/>
            </a:pPr>
            <a:r>
              <a:rPr lang="en-US" sz="1200" dirty="0">
                <a:solidFill>
                  <a:prstClr val="white"/>
                </a:solidFill>
                <a:latin typeface="Calibri"/>
                <a:cs typeface="Calibri"/>
              </a:rPr>
              <a:t>PRECIPITATION TYPE/RATE</a:t>
            </a:r>
          </a:p>
          <a:p>
            <a:pPr defTabSz="457200">
              <a:defRPr/>
            </a:pPr>
            <a:r>
              <a:rPr lang="en-US" sz="1200" dirty="0">
                <a:solidFill>
                  <a:prstClr val="white"/>
                </a:solidFill>
                <a:latin typeface="Calibri"/>
                <a:cs typeface="Calibri"/>
              </a:rPr>
              <a:t>PRECIPITABLE WATER</a:t>
            </a:r>
          </a:p>
          <a:p>
            <a:pPr defTabSz="457200">
              <a:defRPr/>
            </a:pPr>
            <a:r>
              <a:rPr lang="en-US" sz="1200" dirty="0">
                <a:solidFill>
                  <a:prstClr val="white"/>
                </a:solidFill>
                <a:latin typeface="Calibri"/>
                <a:cs typeface="Calibri"/>
              </a:rPr>
              <a:t>SEA SURFACE WINDS</a:t>
            </a:r>
            <a:r>
              <a:rPr lang="en-US" sz="1200" baseline="30000" dirty="0">
                <a:solidFill>
                  <a:prstClr val="white"/>
                </a:solidFill>
                <a:latin typeface="Calibri"/>
                <a:cs typeface="Calibri"/>
              </a:rPr>
              <a:t> </a:t>
            </a:r>
            <a:r>
              <a:rPr lang="en-US" sz="1200" dirty="0">
                <a:solidFill>
                  <a:prstClr val="white"/>
                </a:solidFill>
                <a:latin typeface="Calibri"/>
                <a:cs typeface="Calibri"/>
              </a:rPr>
              <a:t> SPEED</a:t>
            </a:r>
            <a:endParaRPr lang="en-US" sz="1200" baseline="30000" dirty="0">
              <a:solidFill>
                <a:prstClr val="white"/>
              </a:solidFill>
              <a:latin typeface="Calibri"/>
              <a:cs typeface="Calibri"/>
            </a:endParaRPr>
          </a:p>
          <a:p>
            <a:pPr defTabSz="457200">
              <a:defRPr/>
            </a:pPr>
            <a:r>
              <a:rPr lang="en-US" sz="1200" dirty="0">
                <a:solidFill>
                  <a:prstClr val="white"/>
                </a:solidFill>
                <a:latin typeface="Calibri"/>
                <a:cs typeface="Calibri"/>
              </a:rPr>
              <a:t>SOIL MOISTURE</a:t>
            </a:r>
          </a:p>
          <a:p>
            <a:pPr defTabSz="457200">
              <a:defRPr/>
            </a:pPr>
            <a:r>
              <a:rPr lang="en-US" sz="1200" dirty="0">
                <a:solidFill>
                  <a:prstClr val="white"/>
                </a:solidFill>
                <a:latin typeface="Calibri"/>
                <a:cs typeface="Calibri"/>
              </a:rPr>
              <a:t>SNOW WATER </a:t>
            </a:r>
            <a:r>
              <a:rPr lang="en-US" sz="1200" dirty="0" smtClean="0">
                <a:solidFill>
                  <a:prstClr val="white"/>
                </a:solidFill>
                <a:latin typeface="Calibri"/>
                <a:cs typeface="Calibri"/>
              </a:rPr>
              <a:t>EQUIVALENT</a:t>
            </a:r>
          </a:p>
          <a:p>
            <a:pPr defTabSz="457200">
              <a:defRPr/>
            </a:pPr>
            <a:r>
              <a:rPr lang="en-US" sz="1200" dirty="0">
                <a:solidFill>
                  <a:prstClr val="white"/>
                </a:solidFill>
                <a:latin typeface="Calibri"/>
                <a:cs typeface="Calibri"/>
              </a:rPr>
              <a:t>IMAGERY</a:t>
            </a:r>
          </a:p>
          <a:p>
            <a:pPr defTabSz="457200">
              <a:defRPr/>
            </a:pPr>
            <a:r>
              <a:rPr lang="en-US" sz="1200" dirty="0">
                <a:solidFill>
                  <a:prstClr val="white"/>
                </a:solidFill>
                <a:latin typeface="Calibri"/>
                <a:cs typeface="Calibri"/>
              </a:rPr>
              <a:t>SEA ICE CHARACTERIZATION</a:t>
            </a:r>
          </a:p>
          <a:p>
            <a:pPr defTabSz="457200">
              <a:defRPr/>
            </a:pPr>
            <a:r>
              <a:rPr lang="en-US" sz="1200" dirty="0">
                <a:solidFill>
                  <a:prstClr val="white"/>
                </a:solidFill>
                <a:latin typeface="Calibri"/>
                <a:cs typeface="Calibri"/>
              </a:rPr>
              <a:t>SNOW COVER/DEPTH</a:t>
            </a:r>
          </a:p>
          <a:p>
            <a:pPr defTabSz="457200">
              <a:defRPr/>
            </a:pPr>
            <a:r>
              <a:rPr lang="en-US" sz="1200" dirty="0">
                <a:solidFill>
                  <a:prstClr val="white"/>
                </a:solidFill>
                <a:latin typeface="Calibri"/>
                <a:cs typeface="Calibri"/>
              </a:rPr>
              <a:t>SEA SURFACE TEMPERATURE</a:t>
            </a:r>
          </a:p>
          <a:p>
            <a:pPr defTabSz="457200">
              <a:defRPr/>
            </a:pPr>
            <a:r>
              <a:rPr lang="en-US" sz="1200" dirty="0">
                <a:solidFill>
                  <a:prstClr val="white"/>
                </a:solidFill>
                <a:latin typeface="Calibri"/>
                <a:cs typeface="Calibri"/>
              </a:rPr>
              <a:t>SURFACE </a:t>
            </a:r>
            <a:r>
              <a:rPr lang="en-US" sz="1200" dirty="0" smtClean="0">
                <a:solidFill>
                  <a:prstClr val="white"/>
                </a:solidFill>
                <a:latin typeface="Calibri"/>
                <a:cs typeface="Calibri"/>
              </a:rPr>
              <a:t>TYPE</a:t>
            </a:r>
            <a:endParaRPr lang="en-US" sz="1200" dirty="0">
              <a:solidFill>
                <a:prstClr val="white"/>
              </a:solidFill>
              <a:latin typeface="Calibri"/>
              <a:cs typeface="Calibri"/>
            </a:endParaRPr>
          </a:p>
        </p:txBody>
      </p:sp>
      <p:sp>
        <p:nvSpPr>
          <p:cNvPr id="186" name="TextBox 185"/>
          <p:cNvSpPr txBox="1"/>
          <p:nvPr/>
        </p:nvSpPr>
        <p:spPr>
          <a:xfrm>
            <a:off x="762001" y="1600201"/>
            <a:ext cx="2643193" cy="4555092"/>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VIIRS (24)</a:t>
            </a:r>
          </a:p>
          <a:p>
            <a:pPr defTabSz="457200">
              <a:defRPr/>
            </a:pPr>
            <a:r>
              <a:rPr lang="en-US" sz="1200" dirty="0" smtClean="0">
                <a:solidFill>
                  <a:prstClr val="white"/>
                </a:solidFill>
                <a:latin typeface="Calibri"/>
                <a:cs typeface="Calibri"/>
              </a:rPr>
              <a:t>ALBEDO </a:t>
            </a:r>
            <a:r>
              <a:rPr lang="en-US" sz="1200" dirty="0">
                <a:solidFill>
                  <a:prstClr val="white"/>
                </a:solidFill>
                <a:latin typeface="Calibri"/>
                <a:cs typeface="Calibri"/>
              </a:rPr>
              <a:t>(SURFACE)</a:t>
            </a:r>
          </a:p>
          <a:p>
            <a:pPr defTabSz="457200">
              <a:defRPr/>
            </a:pPr>
            <a:r>
              <a:rPr lang="en-US" sz="1200" dirty="0">
                <a:solidFill>
                  <a:prstClr val="white"/>
                </a:solidFill>
                <a:latin typeface="Calibri"/>
                <a:cs typeface="Calibri"/>
              </a:rPr>
              <a:t>CLOUD BASE HEIGHT</a:t>
            </a:r>
          </a:p>
          <a:p>
            <a:pPr defTabSz="457200">
              <a:defRPr/>
            </a:pPr>
            <a:r>
              <a:rPr lang="en-US" sz="1200" dirty="0">
                <a:solidFill>
                  <a:prstClr val="white"/>
                </a:solidFill>
                <a:latin typeface="Calibri"/>
                <a:cs typeface="Calibri"/>
              </a:rPr>
              <a:t>CLOUD COVER/LAYERS</a:t>
            </a:r>
          </a:p>
          <a:p>
            <a:pPr defTabSz="457200">
              <a:defRPr/>
            </a:pPr>
            <a:r>
              <a:rPr lang="en-US" sz="1200" dirty="0">
                <a:solidFill>
                  <a:prstClr val="white"/>
                </a:solidFill>
                <a:latin typeface="Calibri"/>
                <a:cs typeface="Calibri"/>
              </a:rPr>
              <a:t>CLOUD EFFECTIVE PART SIZE</a:t>
            </a:r>
          </a:p>
          <a:p>
            <a:pPr defTabSz="457200">
              <a:defRPr/>
            </a:pPr>
            <a:r>
              <a:rPr lang="en-US" sz="1200" dirty="0">
                <a:solidFill>
                  <a:prstClr val="white"/>
                </a:solidFill>
                <a:latin typeface="Calibri"/>
                <a:cs typeface="Calibri"/>
              </a:rPr>
              <a:t>CLOUD OPTICAL THICKNESS</a:t>
            </a:r>
          </a:p>
          <a:p>
            <a:pPr defTabSz="457200">
              <a:defRPr/>
            </a:pPr>
            <a:r>
              <a:rPr lang="en-US" sz="1200" dirty="0">
                <a:solidFill>
                  <a:prstClr val="white"/>
                </a:solidFill>
                <a:latin typeface="Calibri"/>
                <a:cs typeface="Calibri"/>
              </a:rPr>
              <a:t>CLOUD TOP HEIGHT</a:t>
            </a:r>
          </a:p>
          <a:p>
            <a:pPr defTabSz="457200">
              <a:defRPr/>
            </a:pPr>
            <a:r>
              <a:rPr lang="en-US" sz="1200" dirty="0">
                <a:solidFill>
                  <a:prstClr val="white"/>
                </a:solidFill>
                <a:latin typeface="Calibri"/>
                <a:cs typeface="Calibri"/>
              </a:rPr>
              <a:t>CLOUD TOP PRESSURE</a:t>
            </a:r>
          </a:p>
          <a:p>
            <a:pPr defTabSz="457200">
              <a:defRPr/>
            </a:pPr>
            <a:r>
              <a:rPr lang="en-US" sz="1200" dirty="0">
                <a:solidFill>
                  <a:prstClr val="white"/>
                </a:solidFill>
                <a:latin typeface="Calibri"/>
                <a:cs typeface="Calibri"/>
              </a:rPr>
              <a:t>CLOUD TOP TEMPERATURE</a:t>
            </a:r>
          </a:p>
          <a:p>
            <a:pPr defTabSz="457200">
              <a:defRPr/>
            </a:pPr>
            <a:r>
              <a:rPr lang="en-US" sz="1200" dirty="0">
                <a:solidFill>
                  <a:prstClr val="white"/>
                </a:solidFill>
                <a:latin typeface="Calibri"/>
                <a:cs typeface="Calibri"/>
              </a:rPr>
              <a:t>ICE SURFACE TEMPERATURE</a:t>
            </a:r>
            <a:endParaRPr lang="en-US" sz="1200" dirty="0" smtClean="0">
              <a:solidFill>
                <a:prstClr val="white"/>
              </a:solidFill>
              <a:latin typeface="Calibri"/>
              <a:cs typeface="Calibri"/>
            </a:endParaRPr>
          </a:p>
          <a:p>
            <a:pPr defTabSz="457200">
              <a:defRPr/>
            </a:pPr>
            <a:r>
              <a:rPr lang="en-US" sz="1200" dirty="0" smtClean="0">
                <a:solidFill>
                  <a:prstClr val="white"/>
                </a:solidFill>
                <a:latin typeface="Calibri"/>
                <a:cs typeface="Calibri"/>
              </a:rPr>
              <a:t>OCEAN </a:t>
            </a:r>
            <a:r>
              <a:rPr lang="en-US" sz="1200" dirty="0">
                <a:solidFill>
                  <a:prstClr val="white"/>
                </a:solidFill>
                <a:latin typeface="Calibri"/>
                <a:cs typeface="Calibri"/>
              </a:rPr>
              <a:t>COLOR/</a:t>
            </a:r>
            <a:r>
              <a:rPr lang="en-US" sz="1200" dirty="0" smtClean="0">
                <a:solidFill>
                  <a:prstClr val="white"/>
                </a:solidFill>
                <a:latin typeface="Calibri"/>
                <a:cs typeface="Calibri"/>
              </a:rPr>
              <a:t>CHLOROPHYLL</a:t>
            </a:r>
          </a:p>
          <a:p>
            <a:pPr defTabSz="457200">
              <a:defRPr/>
            </a:pPr>
            <a:r>
              <a:rPr lang="en-US" sz="1200" dirty="0" smtClean="0">
                <a:solidFill>
                  <a:prstClr val="white"/>
                </a:solidFill>
                <a:latin typeface="Calibri"/>
                <a:cs typeface="Calibri"/>
              </a:rPr>
              <a:t>SUSPENDED </a:t>
            </a:r>
            <a:r>
              <a:rPr lang="en-US" sz="1200" dirty="0">
                <a:solidFill>
                  <a:prstClr val="white"/>
                </a:solidFill>
                <a:latin typeface="Calibri"/>
                <a:cs typeface="Calibri"/>
              </a:rPr>
              <a:t>MATTER</a:t>
            </a:r>
          </a:p>
          <a:p>
            <a:pPr marL="280988" indent="-280988" defTabSz="457200">
              <a:defRPr/>
            </a:pPr>
            <a:r>
              <a:rPr lang="en-US" sz="1200" dirty="0">
                <a:solidFill>
                  <a:prstClr val="white"/>
                </a:solidFill>
                <a:latin typeface="Calibri"/>
                <a:cs typeface="Calibri"/>
              </a:rPr>
              <a:t>VEGETATION </a:t>
            </a:r>
            <a:r>
              <a:rPr lang="en-US" sz="1200" dirty="0" smtClean="0">
                <a:solidFill>
                  <a:prstClr val="white"/>
                </a:solidFill>
                <a:latin typeface="Calibri"/>
                <a:cs typeface="Calibri"/>
              </a:rPr>
              <a:t>INDEX, </a:t>
            </a:r>
            <a:r>
              <a:rPr lang="en-US" sz="1200" dirty="0">
                <a:solidFill>
                  <a:prstClr val="white"/>
                </a:solidFill>
                <a:latin typeface="Calibri"/>
                <a:cs typeface="Calibri"/>
              </a:rPr>
              <a:t>FRACTION, HEALTH</a:t>
            </a:r>
          </a:p>
          <a:p>
            <a:pPr defTabSz="457200">
              <a:defRPr/>
            </a:pPr>
            <a:r>
              <a:rPr lang="en-US" sz="1200" dirty="0">
                <a:solidFill>
                  <a:prstClr val="white"/>
                </a:solidFill>
                <a:latin typeface="Calibri"/>
                <a:cs typeface="Calibri"/>
              </a:rPr>
              <a:t>AEROSOL OPTICAL THICKNESS</a:t>
            </a:r>
          </a:p>
          <a:p>
            <a:pPr defTabSz="457200">
              <a:defRPr/>
            </a:pPr>
            <a:r>
              <a:rPr lang="en-US" sz="1200" dirty="0">
                <a:solidFill>
                  <a:prstClr val="white"/>
                </a:solidFill>
                <a:latin typeface="Calibri"/>
                <a:cs typeface="Calibri"/>
              </a:rPr>
              <a:t>AEROSOL PARTICLE SIZE</a:t>
            </a:r>
          </a:p>
          <a:p>
            <a:pPr defTabSz="457200">
              <a:defRPr/>
            </a:pPr>
            <a:r>
              <a:rPr lang="en-US" sz="1200" dirty="0">
                <a:solidFill>
                  <a:prstClr val="white"/>
                </a:solidFill>
                <a:latin typeface="Calibri"/>
                <a:cs typeface="Calibri"/>
              </a:rPr>
              <a:t>ACTIVE FIRES</a:t>
            </a:r>
          </a:p>
          <a:p>
            <a:pPr defTabSz="457200">
              <a:defRPr/>
            </a:pPr>
            <a:r>
              <a:rPr lang="en-US" sz="1200" dirty="0">
                <a:solidFill>
                  <a:prstClr val="white"/>
                </a:solidFill>
                <a:latin typeface="Calibri"/>
                <a:cs typeface="Calibri"/>
              </a:rPr>
              <a:t>POLAR </a:t>
            </a:r>
            <a:r>
              <a:rPr lang="en-US" sz="1200" dirty="0" smtClean="0">
                <a:solidFill>
                  <a:prstClr val="white"/>
                </a:solidFill>
                <a:latin typeface="Calibri"/>
                <a:cs typeface="Calibri"/>
              </a:rPr>
              <a:t>WINDS</a:t>
            </a:r>
            <a:endParaRPr lang="en-US" sz="1200" dirty="0">
              <a:solidFill>
                <a:prstClr val="white"/>
              </a:solidFill>
              <a:latin typeface="Calibri"/>
              <a:cs typeface="Calibri"/>
            </a:endParaRPr>
          </a:p>
          <a:p>
            <a:pPr defTabSz="457200">
              <a:defRPr/>
            </a:pPr>
            <a:r>
              <a:rPr lang="en-US" sz="1200" dirty="0">
                <a:solidFill>
                  <a:prstClr val="white"/>
                </a:solidFill>
                <a:latin typeface="Calibri"/>
                <a:cs typeface="Calibri"/>
              </a:rPr>
              <a:t>IMAGERY</a:t>
            </a:r>
          </a:p>
          <a:p>
            <a:pPr defTabSz="457200">
              <a:defRPr/>
            </a:pPr>
            <a:r>
              <a:rPr lang="en-US" sz="1200" dirty="0">
                <a:solidFill>
                  <a:prstClr val="white"/>
                </a:solidFill>
                <a:latin typeface="Calibri"/>
                <a:cs typeface="Calibri"/>
              </a:rPr>
              <a:t>SEA ICE CHARACTERIZATION</a:t>
            </a:r>
          </a:p>
          <a:p>
            <a:pPr defTabSz="457200">
              <a:defRPr/>
            </a:pPr>
            <a:r>
              <a:rPr lang="en-US" sz="1200" dirty="0">
                <a:solidFill>
                  <a:prstClr val="white"/>
                </a:solidFill>
                <a:latin typeface="Calibri"/>
                <a:cs typeface="Calibri"/>
              </a:rPr>
              <a:t>SNOW COVER</a:t>
            </a:r>
          </a:p>
          <a:p>
            <a:pPr defTabSz="457200">
              <a:defRPr/>
            </a:pPr>
            <a:r>
              <a:rPr lang="en-US" sz="1200" dirty="0">
                <a:solidFill>
                  <a:prstClr val="white"/>
                </a:solidFill>
                <a:latin typeface="Calibri"/>
                <a:cs typeface="Calibri"/>
              </a:rPr>
              <a:t>SEA SURFACE TEMPERATURE</a:t>
            </a:r>
          </a:p>
          <a:p>
            <a:pPr defTabSz="457200">
              <a:defRPr/>
            </a:pPr>
            <a:r>
              <a:rPr lang="en-US" sz="1200" dirty="0">
                <a:solidFill>
                  <a:prstClr val="white"/>
                </a:solidFill>
                <a:latin typeface="Calibri"/>
                <a:cs typeface="Calibri"/>
              </a:rPr>
              <a:t>LAND SURFACE TEMP</a:t>
            </a:r>
          </a:p>
          <a:p>
            <a:pPr defTabSz="457200">
              <a:defRPr/>
            </a:pPr>
            <a:r>
              <a:rPr lang="en-US" sz="1200" dirty="0">
                <a:solidFill>
                  <a:prstClr val="white"/>
                </a:solidFill>
                <a:latin typeface="Calibri"/>
                <a:cs typeface="Calibri"/>
              </a:rPr>
              <a:t>SURFACE </a:t>
            </a:r>
            <a:r>
              <a:rPr lang="en-US" sz="1200" dirty="0" smtClean="0">
                <a:solidFill>
                  <a:prstClr val="white"/>
                </a:solidFill>
                <a:latin typeface="Calibri"/>
                <a:cs typeface="Calibri"/>
              </a:rPr>
              <a:t>TYPE</a:t>
            </a:r>
          </a:p>
        </p:txBody>
      </p:sp>
      <p:sp>
        <p:nvSpPr>
          <p:cNvPr id="182" name="TextBox 181"/>
          <p:cNvSpPr txBox="1"/>
          <p:nvPr/>
        </p:nvSpPr>
        <p:spPr>
          <a:xfrm>
            <a:off x="3405194" y="1600201"/>
            <a:ext cx="2583756" cy="1000274"/>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CrIS/ATMS (3)</a:t>
            </a:r>
          </a:p>
          <a:p>
            <a:pPr defTabSz="457200">
              <a:defRPr/>
            </a:pPr>
            <a:r>
              <a:rPr lang="en-US" sz="1200" dirty="0" smtClean="0">
                <a:solidFill>
                  <a:prstClr val="white"/>
                </a:solidFill>
                <a:latin typeface="Calibri"/>
                <a:cs typeface="Calibri"/>
              </a:rPr>
              <a:t>ATM </a:t>
            </a:r>
            <a:r>
              <a:rPr lang="en-US" sz="1200" dirty="0">
                <a:solidFill>
                  <a:prstClr val="white"/>
                </a:solidFill>
                <a:latin typeface="Calibri"/>
                <a:cs typeface="Calibri"/>
              </a:rPr>
              <a:t>VERT MOIST PROFILE</a:t>
            </a:r>
          </a:p>
          <a:p>
            <a:pPr defTabSz="457200">
              <a:defRPr/>
            </a:pPr>
            <a:r>
              <a:rPr lang="en-US" sz="1200" dirty="0">
                <a:solidFill>
                  <a:prstClr val="white"/>
                </a:solidFill>
                <a:latin typeface="Calibri"/>
                <a:cs typeface="Calibri"/>
              </a:rPr>
              <a:t>ATM VERT TEMP PROFILE</a:t>
            </a:r>
          </a:p>
          <a:p>
            <a:pPr defTabSz="457200">
              <a:defRPr/>
            </a:pPr>
            <a:r>
              <a:rPr lang="en-US" sz="1050" dirty="0" smtClean="0">
                <a:solidFill>
                  <a:prstClr val="white"/>
                </a:solidFill>
                <a:latin typeface="Calibri"/>
                <a:cs typeface="Calibri"/>
              </a:rPr>
              <a:t>CARBON (CO2, CH4, CO)</a:t>
            </a:r>
          </a:p>
          <a:p>
            <a:pPr defTabSz="457200">
              <a:defRPr/>
            </a:pPr>
            <a:r>
              <a:rPr lang="en-US" sz="1050" dirty="0" smtClean="0">
                <a:solidFill>
                  <a:prstClr val="white"/>
                </a:solidFill>
                <a:latin typeface="Calibri"/>
                <a:cs typeface="Calibri"/>
              </a:rPr>
              <a:t>OUTGOING LONGWAVE RADIATION</a:t>
            </a:r>
          </a:p>
        </p:txBody>
      </p:sp>
      <p:sp>
        <p:nvSpPr>
          <p:cNvPr id="180" name="TextBox 179"/>
          <p:cNvSpPr txBox="1"/>
          <p:nvPr/>
        </p:nvSpPr>
        <p:spPr>
          <a:xfrm>
            <a:off x="6400800" y="1676400"/>
            <a:ext cx="1860079" cy="1231106"/>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OMPS (2)</a:t>
            </a:r>
          </a:p>
          <a:p>
            <a:pPr defTabSz="457200">
              <a:defRPr/>
            </a:pPr>
            <a:r>
              <a:rPr lang="en-US" sz="1200" dirty="0" smtClean="0">
                <a:solidFill>
                  <a:prstClr val="white"/>
                </a:solidFill>
                <a:latin typeface="Calibri"/>
                <a:cs typeface="Calibri"/>
              </a:rPr>
              <a:t>O</a:t>
            </a:r>
            <a:r>
              <a:rPr lang="en-US" sz="1200" baseline="-25000" dirty="0" smtClean="0">
                <a:solidFill>
                  <a:prstClr val="white"/>
                </a:solidFill>
                <a:latin typeface="Calibri"/>
                <a:cs typeface="Calibri"/>
              </a:rPr>
              <a:t>3</a:t>
            </a:r>
            <a:r>
              <a:rPr lang="en-US" sz="1200" dirty="0" smtClean="0">
                <a:solidFill>
                  <a:prstClr val="white"/>
                </a:solidFill>
                <a:latin typeface="Calibri"/>
                <a:cs typeface="Calibri"/>
              </a:rPr>
              <a:t>  </a:t>
            </a:r>
            <a:r>
              <a:rPr lang="en-US" sz="1200" dirty="0">
                <a:solidFill>
                  <a:prstClr val="white"/>
                </a:solidFill>
                <a:latin typeface="Calibri"/>
                <a:cs typeface="Calibri"/>
              </a:rPr>
              <a:t>TOTAL COLUMN</a:t>
            </a:r>
          </a:p>
          <a:p>
            <a:pPr defTabSz="457200">
              <a:defRPr/>
            </a:pPr>
            <a:r>
              <a:rPr lang="en-US" sz="1200" dirty="0">
                <a:solidFill>
                  <a:prstClr val="white"/>
                </a:solidFill>
                <a:latin typeface="Calibri"/>
                <a:cs typeface="Calibri"/>
              </a:rPr>
              <a:t>O</a:t>
            </a:r>
            <a:r>
              <a:rPr lang="en-US" sz="1200" baseline="-25000" dirty="0">
                <a:solidFill>
                  <a:prstClr val="white"/>
                </a:solidFill>
                <a:latin typeface="Calibri"/>
                <a:cs typeface="Calibri"/>
              </a:rPr>
              <a:t>3</a:t>
            </a:r>
            <a:r>
              <a:rPr lang="en-US" sz="1200" dirty="0">
                <a:solidFill>
                  <a:prstClr val="white"/>
                </a:solidFill>
                <a:latin typeface="Calibri"/>
                <a:cs typeface="Calibri"/>
              </a:rPr>
              <a:t>  NADIR </a:t>
            </a:r>
            <a:r>
              <a:rPr lang="en-US" sz="1200" dirty="0" smtClean="0">
                <a:solidFill>
                  <a:prstClr val="white"/>
                </a:solidFill>
                <a:latin typeface="Calibri"/>
                <a:cs typeface="Calibri"/>
              </a:rPr>
              <a:t>PROFILE</a:t>
            </a:r>
          </a:p>
          <a:p>
            <a:pPr defTabSz="457200">
              <a:defRPr/>
            </a:pPr>
            <a:r>
              <a:rPr lang="en-US" sz="1200" dirty="0">
                <a:solidFill>
                  <a:prstClr val="white"/>
                </a:solidFill>
                <a:latin typeface="Calibri"/>
                <a:cs typeface="Calibri"/>
              </a:rPr>
              <a:t>SO2 and Aerosol Index</a:t>
            </a:r>
          </a:p>
          <a:p>
            <a:pPr defTabSz="457200">
              <a:defRPr/>
            </a:pPr>
            <a:endParaRPr lang="en-US" sz="1200" dirty="0" smtClean="0">
              <a:solidFill>
                <a:prstClr val="white"/>
              </a:solidFill>
              <a:latin typeface="Calibri"/>
              <a:cs typeface="Calibri"/>
            </a:endParaRPr>
          </a:p>
          <a:p>
            <a:pPr defTabSz="457200">
              <a:defRPr/>
            </a:pPr>
            <a:endParaRPr lang="en-US" sz="1200" dirty="0">
              <a:solidFill>
                <a:prstClr val="white"/>
              </a:solidFill>
              <a:latin typeface="Calibri"/>
              <a:cs typeface="Calibri"/>
            </a:endParaRPr>
          </a:p>
        </p:txBody>
      </p:sp>
      <p:sp>
        <p:nvSpPr>
          <p:cNvPr id="49" name="TextBox 48"/>
          <p:cNvSpPr txBox="1"/>
          <p:nvPr/>
        </p:nvSpPr>
        <p:spPr>
          <a:xfrm>
            <a:off x="3200400" y="3048000"/>
            <a:ext cx="2604890" cy="3362458"/>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ATMS (11)</a:t>
            </a:r>
          </a:p>
          <a:p>
            <a:pPr defTabSz="457200">
              <a:defRPr/>
            </a:pPr>
            <a:r>
              <a:rPr lang="en-US" sz="1200" dirty="0" smtClean="0">
                <a:solidFill>
                  <a:prstClr val="white"/>
                </a:solidFill>
                <a:latin typeface="Calibri"/>
                <a:cs typeface="Calibri"/>
              </a:rPr>
              <a:t>CLOUD </a:t>
            </a:r>
            <a:r>
              <a:rPr lang="en-US" sz="1200" dirty="0">
                <a:solidFill>
                  <a:prstClr val="white"/>
                </a:solidFill>
                <a:latin typeface="Calibri"/>
                <a:cs typeface="Calibri"/>
              </a:rPr>
              <a:t>LIQUID WATER</a:t>
            </a:r>
          </a:p>
          <a:p>
            <a:pPr defTabSz="457200">
              <a:defRPr/>
            </a:pPr>
            <a:r>
              <a:rPr lang="en-US" sz="1200" dirty="0">
                <a:solidFill>
                  <a:prstClr val="white"/>
                </a:solidFill>
                <a:latin typeface="Calibri"/>
                <a:cs typeface="Calibri"/>
              </a:rPr>
              <a:t>PRECIPITATION</a:t>
            </a:r>
            <a:r>
              <a:rPr lang="en-US" sz="1200" dirty="0" smtClean="0">
                <a:solidFill>
                  <a:prstClr val="white"/>
                </a:solidFill>
                <a:latin typeface="Calibri"/>
                <a:cs typeface="Calibri"/>
              </a:rPr>
              <a:t> RATE</a:t>
            </a:r>
            <a:endParaRPr lang="en-US" sz="1200" dirty="0">
              <a:solidFill>
                <a:prstClr val="white"/>
              </a:solidFill>
              <a:latin typeface="Calibri"/>
              <a:cs typeface="Calibri"/>
            </a:endParaRPr>
          </a:p>
          <a:p>
            <a:pPr defTabSz="457200">
              <a:defRPr/>
            </a:pPr>
            <a:r>
              <a:rPr lang="en-US" sz="1200" dirty="0">
                <a:solidFill>
                  <a:prstClr val="white"/>
                </a:solidFill>
                <a:latin typeface="Calibri"/>
                <a:cs typeface="Calibri"/>
              </a:rPr>
              <a:t>PRECIPITABLE WATER</a:t>
            </a:r>
            <a:endParaRPr lang="en-US" sz="1200" dirty="0" smtClean="0">
              <a:solidFill>
                <a:prstClr val="white"/>
              </a:solidFill>
              <a:latin typeface="Calibri"/>
              <a:cs typeface="Calibri"/>
            </a:endParaRPr>
          </a:p>
          <a:p>
            <a:pPr defTabSz="457200">
              <a:defRPr/>
            </a:pPr>
            <a:r>
              <a:rPr lang="en-US" sz="1200" dirty="0" smtClean="0">
                <a:solidFill>
                  <a:prstClr val="white"/>
                </a:solidFill>
                <a:latin typeface="Calibri"/>
                <a:cs typeface="Calibri"/>
              </a:rPr>
              <a:t>LAND SURFACE EMISSIVITY</a:t>
            </a:r>
          </a:p>
          <a:p>
            <a:pPr defTabSz="457200">
              <a:defRPr/>
            </a:pPr>
            <a:r>
              <a:rPr lang="en-US" sz="1200" dirty="0" smtClean="0">
                <a:solidFill>
                  <a:prstClr val="white"/>
                </a:solidFill>
                <a:latin typeface="Calibri"/>
                <a:cs typeface="Calibri"/>
              </a:rPr>
              <a:t>ICE </a:t>
            </a:r>
            <a:r>
              <a:rPr lang="en-US" sz="1200" dirty="0">
                <a:solidFill>
                  <a:prstClr val="white"/>
                </a:solidFill>
                <a:latin typeface="Calibri"/>
                <a:cs typeface="Calibri"/>
              </a:rPr>
              <a:t>WATER</a:t>
            </a:r>
            <a:r>
              <a:rPr lang="en-US" sz="1200" dirty="0" smtClean="0">
                <a:solidFill>
                  <a:prstClr val="white"/>
                </a:solidFill>
                <a:latin typeface="Calibri"/>
                <a:cs typeface="Calibri"/>
              </a:rPr>
              <a:t>  PATH</a:t>
            </a:r>
          </a:p>
          <a:p>
            <a:pPr defTabSz="457200">
              <a:defRPr/>
            </a:pPr>
            <a:r>
              <a:rPr lang="en-US" sz="1200" dirty="0">
                <a:solidFill>
                  <a:prstClr val="white"/>
                </a:solidFill>
                <a:latin typeface="Calibri"/>
                <a:cs typeface="Calibri"/>
              </a:rPr>
              <a:t>LAND SURFACE TEMPERATURE</a:t>
            </a:r>
          </a:p>
          <a:p>
            <a:pPr defTabSz="457200">
              <a:defRPr/>
            </a:pPr>
            <a:r>
              <a:rPr lang="en-US" sz="1200" dirty="0">
                <a:solidFill>
                  <a:prstClr val="white"/>
                </a:solidFill>
                <a:latin typeface="Calibri"/>
                <a:cs typeface="Calibri"/>
              </a:rPr>
              <a:t>SEA ICE CONCENTRATION</a:t>
            </a:r>
          </a:p>
          <a:p>
            <a:pPr defTabSz="457200">
              <a:defRPr/>
            </a:pPr>
            <a:r>
              <a:rPr lang="en-US" sz="1200" dirty="0">
                <a:solidFill>
                  <a:prstClr val="white"/>
                </a:solidFill>
                <a:latin typeface="Calibri"/>
                <a:cs typeface="Calibri"/>
              </a:rPr>
              <a:t>SNOW COVER</a:t>
            </a:r>
          </a:p>
          <a:p>
            <a:pPr defTabSz="457200">
              <a:defRPr/>
            </a:pPr>
            <a:r>
              <a:rPr lang="en-US" sz="1200" dirty="0">
                <a:solidFill>
                  <a:prstClr val="white"/>
                </a:solidFill>
                <a:latin typeface="Calibri"/>
                <a:cs typeface="Calibri"/>
              </a:rPr>
              <a:t>SNOW WATER EQUIVALENT</a:t>
            </a:r>
          </a:p>
          <a:p>
            <a:pPr defTabSz="457200">
              <a:defRPr/>
            </a:pPr>
            <a:r>
              <a:rPr lang="en-US" sz="1200" dirty="0">
                <a:solidFill>
                  <a:prstClr val="white"/>
                </a:solidFill>
                <a:latin typeface="Calibri"/>
                <a:cs typeface="Calibri"/>
              </a:rPr>
              <a:t>ATM </a:t>
            </a:r>
            <a:r>
              <a:rPr lang="en-US" sz="1200" dirty="0" smtClean="0">
                <a:solidFill>
                  <a:prstClr val="white"/>
                </a:solidFill>
                <a:latin typeface="Calibri"/>
                <a:cs typeface="Calibri"/>
              </a:rPr>
              <a:t>TEMPERATURE </a:t>
            </a:r>
            <a:r>
              <a:rPr lang="en-US" sz="1200" dirty="0">
                <a:solidFill>
                  <a:prstClr val="white"/>
                </a:solidFill>
                <a:latin typeface="Calibri"/>
                <a:cs typeface="Calibri"/>
              </a:rPr>
              <a:t>PROFILE</a:t>
            </a:r>
          </a:p>
          <a:p>
            <a:pPr defTabSz="457200">
              <a:defRPr/>
            </a:pPr>
            <a:r>
              <a:rPr lang="en-US" sz="1200" dirty="0">
                <a:solidFill>
                  <a:prstClr val="white"/>
                </a:solidFill>
                <a:latin typeface="Calibri"/>
                <a:cs typeface="Calibri"/>
              </a:rPr>
              <a:t>ATM </a:t>
            </a:r>
            <a:r>
              <a:rPr lang="en-US" sz="1200" dirty="0" smtClean="0">
                <a:solidFill>
                  <a:prstClr val="white"/>
                </a:solidFill>
                <a:latin typeface="Calibri"/>
                <a:cs typeface="Calibri"/>
              </a:rPr>
              <a:t>MOISTURE PROFILE</a:t>
            </a:r>
          </a:p>
          <a:p>
            <a:pPr defTabSz="457200">
              <a:defRPr/>
            </a:pPr>
            <a:endParaRPr lang="en-US" sz="1200" dirty="0">
              <a:solidFill>
                <a:prstClr val="white"/>
              </a:solidFill>
              <a:latin typeface="Calibri"/>
              <a:cs typeface="Calibri"/>
            </a:endParaRPr>
          </a:p>
          <a:p>
            <a:pPr defTabSz="457200">
              <a:defRPr/>
            </a:pPr>
            <a:r>
              <a:rPr lang="en-US" sz="1600" dirty="0" smtClean="0">
                <a:solidFill>
                  <a:prstClr val="white"/>
                </a:solidFill>
                <a:latin typeface="Calibri"/>
                <a:cs typeface="Calibri"/>
              </a:rPr>
              <a:t>CERES(1)</a:t>
            </a:r>
          </a:p>
          <a:p>
            <a:pPr defTabSz="457200">
              <a:defRPr/>
            </a:pPr>
            <a:r>
              <a:rPr lang="en-US" sz="1200" dirty="0" smtClean="0">
                <a:solidFill>
                  <a:prstClr val="white"/>
                </a:solidFill>
                <a:latin typeface="Calibri"/>
                <a:cs typeface="Calibri"/>
              </a:rPr>
              <a:t>RDRs</a:t>
            </a:r>
            <a:endParaRPr lang="en-US" sz="1100" dirty="0" smtClean="0">
              <a:solidFill>
                <a:prstClr val="white"/>
              </a:solidFill>
              <a:latin typeface="Calibri"/>
              <a:cs typeface="Calibri"/>
            </a:endParaRPr>
          </a:p>
          <a:p>
            <a:pPr defTabSz="457200">
              <a:defRPr/>
            </a:pPr>
            <a:endParaRPr lang="en-US" sz="1200" dirty="0">
              <a:solidFill>
                <a:prstClr val="white"/>
              </a:solidFill>
              <a:latin typeface="Calibri"/>
              <a:cs typeface="Calibri"/>
            </a:endParaRPr>
          </a:p>
          <a:p>
            <a:pPr defTabSz="457200">
              <a:defRPr/>
            </a:pPr>
            <a:endParaRPr lang="en-US" sz="1050" b="1" dirty="0">
              <a:solidFill>
                <a:prstClr val="white"/>
              </a:solidFill>
              <a:latin typeface="Calibri"/>
              <a:cs typeface="Calibri"/>
            </a:endParaRPr>
          </a:p>
        </p:txBody>
      </p:sp>
      <p:sp>
        <p:nvSpPr>
          <p:cNvPr id="52" name="Shape 22"/>
          <p:cNvSpPr txBox="1">
            <a:spLocks noGrp="1"/>
          </p:cNvSpPr>
          <p:nvPr>
            <p:ph type="dt" idx="4294967295"/>
          </p:nvPr>
        </p:nvSpPr>
        <p:spPr>
          <a:xfrm>
            <a:off x="1" y="6492877"/>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i="1" dirty="0" smtClean="0">
                <a:solidFill>
                  <a:prstClr val="white"/>
                </a:solidFill>
              </a:rPr>
              <a:t>Joint Polar Satellite System</a:t>
            </a:r>
            <a:endParaRPr i="1" dirty="0">
              <a:solidFill>
                <a:prstClr val="white"/>
              </a:solidFill>
            </a:endParaRPr>
          </a:p>
        </p:txBody>
      </p:sp>
      <p:sp>
        <p:nvSpPr>
          <p:cNvPr id="53" name="Shape 38"/>
          <p:cNvSpPr txBox="1">
            <a:spLocks noGrp="1"/>
          </p:cNvSpPr>
          <p:nvPr>
            <p:ph type="sldNum" idx="4294967295"/>
          </p:nvPr>
        </p:nvSpPr>
        <p:spPr>
          <a:xfrm>
            <a:off x="6986490" y="6492877"/>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457200"/>
            <a:fld id="{2AB4B299-1F79-8047-A3E9-747EBA4F91CA}" type="slidenum">
              <a:rPr lang="en-US" smtClean="0">
                <a:solidFill>
                  <a:prstClr val="white"/>
                </a:solidFill>
              </a:rPr>
              <a:pPr defTabSz="457200"/>
              <a:t>14</a:t>
            </a:fld>
            <a:endParaRPr dirty="0">
              <a:solidFill>
                <a:prstClr val="white"/>
              </a:solidFill>
            </a:endParaRPr>
          </a:p>
        </p:txBody>
      </p:sp>
      <p:sp>
        <p:nvSpPr>
          <p:cNvPr id="2" name="TextBox 1"/>
          <p:cNvSpPr txBox="1"/>
          <p:nvPr/>
        </p:nvSpPr>
        <p:spPr>
          <a:xfrm>
            <a:off x="3429000" y="6338988"/>
            <a:ext cx="4788490" cy="307777"/>
          </a:xfrm>
          <a:prstGeom prst="rect">
            <a:avLst/>
          </a:prstGeom>
          <a:noFill/>
        </p:spPr>
        <p:txBody>
          <a:bodyPr wrap="none" rtlCol="0">
            <a:spAutoFit/>
          </a:bodyPr>
          <a:lstStyle/>
          <a:p>
            <a:r>
              <a:rPr lang="en-US" dirty="0" smtClean="0">
                <a:solidFill>
                  <a:srgbClr val="FFFFFF"/>
                </a:solidFill>
              </a:rPr>
              <a:t>Data available through PDA , CLASS, and Direct Readout</a:t>
            </a:r>
            <a:endParaRPr lang="en-US" dirty="0">
              <a:solidFill>
                <a:srgbClr val="FFFFFF"/>
              </a:solidFill>
            </a:endParaRPr>
          </a:p>
        </p:txBody>
      </p:sp>
      <p:sp>
        <p:nvSpPr>
          <p:cNvPr id="3" name="Rectangle 2"/>
          <p:cNvSpPr/>
          <p:nvPr/>
        </p:nvSpPr>
        <p:spPr>
          <a:xfrm>
            <a:off x="3383824" y="1400147"/>
            <a:ext cx="2204176" cy="1343054"/>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47583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 name="Rectangle 4"/>
          <p:cNvSpPr>
            <a:spLocks noGrp="1" noChangeArrowheads="1"/>
          </p:cNvSpPr>
          <p:nvPr>
            <p:ph type="title"/>
          </p:nvPr>
        </p:nvSpPr>
        <p:spPr>
          <a:xfrm>
            <a:off x="1295400" y="-76200"/>
            <a:ext cx="7543800" cy="1143000"/>
          </a:xfrm>
        </p:spPr>
        <p:txBody>
          <a:bodyPr/>
          <a:lstStyle/>
          <a:p>
            <a:pPr defTabSz="457200" eaLnBrk="1" hangingPunct="1"/>
            <a:r>
              <a:rPr lang="en-US" altLang="de-DE" sz="3200" dirty="0" smtClean="0"/>
              <a:t>List of operational retrieval products</a:t>
            </a:r>
            <a:endParaRPr lang="en-US" altLang="de-DE" sz="3200" b="1" u="sng" dirty="0" smtClean="0"/>
          </a:p>
        </p:txBody>
      </p:sp>
      <p:pic>
        <p:nvPicPr>
          <p:cNvPr id="44" name="Content Placeholder 13" descr="nucaps_20140105.gif"/>
          <p:cNvPicPr>
            <a:picLocks noGrp="1" noChangeAspect="1"/>
          </p:cNvPicPr>
          <p:nvPr>
            <p:ph idx="1"/>
          </p:nvPr>
        </p:nvPicPr>
        <p:blipFill>
          <a:blip r:embed="rId3" cstate="screen">
            <a:lum bright="-20000" contrast="40000"/>
            <a:extLst>
              <a:ext uri="{28A0092B-C50C-407E-A947-70E740481C1C}">
                <a14:useLocalDpi xmlns:a14="http://schemas.microsoft.com/office/drawing/2010/main"/>
              </a:ext>
            </a:extLst>
          </a:blip>
          <a:srcRect l="4854" t="7273"/>
          <a:stretch>
            <a:fillRect/>
          </a:stretch>
        </p:blipFill>
        <p:spPr>
          <a:xfrm>
            <a:off x="4572000" y="2057400"/>
            <a:ext cx="4267200" cy="2178423"/>
          </a:xfrm>
          <a:ln w="44450">
            <a:noFill/>
          </a:ln>
        </p:spPr>
      </p:pic>
      <p:sp>
        <p:nvSpPr>
          <p:cNvPr id="46" name="Rectangle 45"/>
          <p:cNvSpPr/>
          <p:nvPr/>
        </p:nvSpPr>
        <p:spPr>
          <a:xfrm>
            <a:off x="4191000" y="1348026"/>
            <a:ext cx="5105400" cy="861774"/>
          </a:xfrm>
          <a:prstGeom prst="rect">
            <a:avLst/>
          </a:prstGeom>
        </p:spPr>
        <p:txBody>
          <a:bodyPr wrap="square">
            <a:spAutoFit/>
          </a:bodyPr>
          <a:lstStyle/>
          <a:p>
            <a:pPr algn="ctr" eaLnBrk="0" fontAlgn="base" hangingPunct="0">
              <a:spcBef>
                <a:spcPct val="0"/>
              </a:spcBef>
              <a:spcAft>
                <a:spcPct val="0"/>
              </a:spcAft>
            </a:pPr>
            <a:r>
              <a:rPr lang="en-US" b="1" kern="1200" dirty="0" smtClean="0">
                <a:solidFill>
                  <a:srgbClr val="FFFF00"/>
                </a:solidFill>
                <a:latin typeface="Times New Roman" pitchFamily="18" charset="0"/>
              </a:rPr>
              <a:t> </a:t>
            </a:r>
            <a:br>
              <a:rPr lang="en-US" b="1" kern="1200" dirty="0" smtClean="0">
                <a:solidFill>
                  <a:srgbClr val="FFFF00"/>
                </a:solidFill>
                <a:latin typeface="Times New Roman" pitchFamily="18" charset="0"/>
              </a:rPr>
            </a:br>
            <a:r>
              <a:rPr lang="en-US" sz="1600" b="1" kern="1200" dirty="0" smtClean="0">
                <a:solidFill>
                  <a:srgbClr val="FFFF00"/>
                </a:solidFill>
                <a:latin typeface="Times New Roman" pitchFamily="18" charset="0"/>
              </a:rPr>
              <a:t>NUCAPS Temperature retrieval @ 500mb </a:t>
            </a:r>
            <a:r>
              <a:rPr lang="en-US" sz="1800" b="1" kern="1200" dirty="0" smtClean="0">
                <a:solidFill>
                  <a:srgbClr val="FFFF00"/>
                </a:solidFill>
                <a:latin typeface="Times New Roman" pitchFamily="18" charset="0"/>
              </a:rPr>
              <a:t/>
            </a:r>
            <a:br>
              <a:rPr lang="en-US" sz="1800" b="1" kern="1200" dirty="0" smtClean="0">
                <a:solidFill>
                  <a:srgbClr val="FFFF00"/>
                </a:solidFill>
                <a:latin typeface="Times New Roman" pitchFamily="18" charset="0"/>
              </a:rPr>
            </a:br>
            <a:endParaRPr lang="en-US" sz="1800" b="1" kern="1200" dirty="0">
              <a:latin typeface="Times New Roman" pitchFamily="18" charset="0"/>
            </a:endParaRPr>
          </a:p>
        </p:txBody>
      </p:sp>
      <p:sp>
        <p:nvSpPr>
          <p:cNvPr id="12" name="Rectangle 11"/>
          <p:cNvSpPr/>
          <p:nvPr/>
        </p:nvSpPr>
        <p:spPr bwMode="auto">
          <a:xfrm>
            <a:off x="457200" y="1676400"/>
            <a:ext cx="3429000" cy="5105400"/>
          </a:xfrm>
          <a:prstGeom prst="rect">
            <a:avLst/>
          </a:prstGeom>
          <a:solidFill>
            <a:srgbClr val="F8F8F8"/>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b="1" kern="1200" dirty="0" smtClean="0">
                <a:latin typeface="Calibri" pitchFamily="34" charset="0"/>
              </a:rPr>
              <a:t>Retrieval Products</a:t>
            </a:r>
          </a:p>
          <a:p>
            <a:pPr eaLnBrk="0" fontAlgn="base" hangingPunct="0">
              <a:spcBef>
                <a:spcPct val="0"/>
              </a:spcBef>
              <a:spcAft>
                <a:spcPct val="0"/>
              </a:spcAft>
            </a:pPr>
            <a:endParaRPr lang="en-US" sz="2400" b="1" kern="1200" dirty="0" smtClean="0">
              <a:latin typeface="Calibri" pitchFamily="34" charset="0"/>
            </a:endParaRPr>
          </a:p>
          <a:p>
            <a:pPr eaLnBrk="0" fontAlgn="base" hangingPunct="0">
              <a:spcBef>
                <a:spcPct val="0"/>
              </a:spcBef>
              <a:spcAft>
                <a:spcPct val="0"/>
              </a:spcAft>
            </a:pPr>
            <a:endParaRPr lang="en-US" sz="2400" b="1" kern="1200" dirty="0" smtClean="0">
              <a:latin typeface="Calibri"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157720415"/>
              </p:ext>
            </p:extLst>
          </p:nvPr>
        </p:nvGraphicFramePr>
        <p:xfrm>
          <a:off x="533400" y="2082800"/>
          <a:ext cx="3276600" cy="4622800"/>
        </p:xfrm>
        <a:graphic>
          <a:graphicData uri="http://schemas.openxmlformats.org/drawingml/2006/table">
            <a:tbl>
              <a:tblPr firstRow="1" bandRow="1">
                <a:tableStyleId>{BC89EF96-8CEA-46FF-86C4-4CE0E7609802}</a:tableStyleId>
              </a:tblPr>
              <a:tblGrid>
                <a:gridCol w="1950357"/>
                <a:gridCol w="1326243"/>
              </a:tblGrid>
              <a:tr h="355600">
                <a:tc>
                  <a:txBody>
                    <a:bodyPr/>
                    <a:lstStyle/>
                    <a:p>
                      <a:r>
                        <a:rPr lang="en-US" sz="1100" b="1" dirty="0" smtClean="0"/>
                        <a:t>Cloud Cleared Radiances</a:t>
                      </a:r>
                      <a:endParaRPr lang="en-US" sz="1100" b="1" dirty="0"/>
                    </a:p>
                  </a:txBody>
                  <a:tcPr/>
                </a:tc>
                <a:tc>
                  <a:txBody>
                    <a:bodyPr/>
                    <a:lstStyle/>
                    <a:p>
                      <a:pPr algn="ctr"/>
                      <a:r>
                        <a:rPr lang="en-US" sz="1100" b="1" dirty="0" smtClean="0"/>
                        <a:t>660-750 cm-1</a:t>
                      </a:r>
                    </a:p>
                    <a:p>
                      <a:pPr algn="ctr"/>
                      <a:r>
                        <a:rPr lang="en-US" sz="1100" b="1" dirty="0" smtClean="0"/>
                        <a:t>2200-2400 cm-1</a:t>
                      </a:r>
                    </a:p>
                  </a:txBody>
                  <a:tcPr/>
                </a:tc>
              </a:tr>
              <a:tr h="355600">
                <a:tc>
                  <a:txBody>
                    <a:bodyPr/>
                    <a:lstStyle/>
                    <a:p>
                      <a:r>
                        <a:rPr lang="en-US" sz="1100" b="1" dirty="0" smtClean="0"/>
                        <a:t>Cloud</a:t>
                      </a:r>
                      <a:r>
                        <a:rPr lang="en-US" sz="1100" b="1" baseline="0" dirty="0" smtClean="0"/>
                        <a:t> fraction and Top Pressure</a:t>
                      </a:r>
                      <a:endParaRPr lang="en-US" sz="11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660-750 cm-1</a:t>
                      </a:r>
                    </a:p>
                    <a:p>
                      <a:pPr algn="ctr"/>
                      <a:endParaRPr lang="en-US" sz="1100" b="1" dirty="0"/>
                    </a:p>
                  </a:txBody>
                  <a:tcPr/>
                </a:tc>
              </a:tr>
              <a:tr h="355600">
                <a:tc>
                  <a:txBody>
                    <a:bodyPr/>
                    <a:lstStyle/>
                    <a:p>
                      <a:r>
                        <a:rPr lang="en-US" sz="1100" b="1" dirty="0" smtClean="0"/>
                        <a:t>Surface temperature</a:t>
                      </a:r>
                      <a:endParaRPr lang="en-US" sz="1100" b="1" dirty="0"/>
                    </a:p>
                  </a:txBody>
                  <a:tcPr/>
                </a:tc>
                <a:tc>
                  <a:txBody>
                    <a:bodyPr/>
                    <a:lstStyle/>
                    <a:p>
                      <a:pPr algn="ctr"/>
                      <a:r>
                        <a:rPr lang="en-US" sz="1100" b="1" dirty="0" smtClean="0"/>
                        <a:t>window</a:t>
                      </a:r>
                      <a:endParaRPr lang="en-US" sz="1100" b="1" dirty="0"/>
                    </a:p>
                  </a:txBody>
                  <a:tcPr/>
                </a:tc>
              </a:tr>
              <a:tr h="355600">
                <a:tc>
                  <a:txBody>
                    <a:bodyPr/>
                    <a:lstStyle/>
                    <a:p>
                      <a:r>
                        <a:rPr lang="en-US" sz="1100" b="1" dirty="0" smtClean="0"/>
                        <a:t>Temperature</a:t>
                      </a:r>
                      <a:r>
                        <a:rPr lang="en-US" sz="1100" b="1" baseline="0" dirty="0" smtClean="0"/>
                        <a:t> </a:t>
                      </a:r>
                      <a:r>
                        <a:rPr lang="en-US" sz="1100" b="1" baseline="0" dirty="0" smtClean="0">
                          <a:solidFill>
                            <a:srgbClr val="FF0000"/>
                          </a:solidFill>
                        </a:rPr>
                        <a:t>Profile</a:t>
                      </a:r>
                      <a:endParaRPr lang="en-US" sz="1100" b="1" dirty="0">
                        <a:solidFill>
                          <a:srgbClr val="FF0000"/>
                        </a:solidFill>
                      </a:endParaRPr>
                    </a:p>
                  </a:txBody>
                  <a:tcPr/>
                </a:tc>
                <a:tc>
                  <a:txBody>
                    <a:bodyPr/>
                    <a:lstStyle/>
                    <a:p>
                      <a:pPr algn="ctr"/>
                      <a:r>
                        <a:rPr lang="en-US" sz="1100" b="1" dirty="0" smtClean="0"/>
                        <a:t>660-750 cm-1</a:t>
                      </a:r>
                    </a:p>
                    <a:p>
                      <a:pPr algn="ctr"/>
                      <a:r>
                        <a:rPr lang="en-US" sz="1100" b="1" dirty="0" smtClean="0"/>
                        <a:t>2200-2400 cm-1</a:t>
                      </a:r>
                      <a:endParaRPr lang="en-US" sz="1100" b="1" dirty="0"/>
                    </a:p>
                  </a:txBody>
                  <a:tcPr/>
                </a:tc>
              </a:tr>
              <a:tr h="355600">
                <a:tc>
                  <a:txBody>
                    <a:bodyPr/>
                    <a:lstStyle/>
                    <a:p>
                      <a:r>
                        <a:rPr lang="en-US" sz="1100" b="1" dirty="0" smtClean="0"/>
                        <a:t>Water </a:t>
                      </a:r>
                      <a:r>
                        <a:rPr lang="en-US" sz="1100" b="1" dirty="0" smtClean="0"/>
                        <a:t>Vapor </a:t>
                      </a:r>
                      <a:r>
                        <a:rPr lang="en-US" sz="1100" b="1" dirty="0" smtClean="0">
                          <a:solidFill>
                            <a:srgbClr val="FF0000"/>
                          </a:solidFill>
                        </a:rPr>
                        <a:t>Profile</a:t>
                      </a:r>
                      <a:endParaRPr lang="en-US" sz="1100" b="1" dirty="0">
                        <a:solidFill>
                          <a:srgbClr val="FF0000"/>
                        </a:solidFill>
                      </a:endParaRPr>
                    </a:p>
                  </a:txBody>
                  <a:tcPr/>
                </a:tc>
                <a:tc>
                  <a:txBody>
                    <a:bodyPr/>
                    <a:lstStyle/>
                    <a:p>
                      <a:pPr algn="ctr"/>
                      <a:r>
                        <a:rPr lang="en-US" sz="1100" b="1" dirty="0" smtClean="0"/>
                        <a:t>780 – 1090 cm-1</a:t>
                      </a:r>
                    </a:p>
                    <a:p>
                      <a:pPr algn="ctr"/>
                      <a:r>
                        <a:rPr lang="en-US" sz="1100" b="1" dirty="0" smtClean="0"/>
                        <a:t>1200-1750 cm-1</a:t>
                      </a:r>
                      <a:endParaRPr lang="en-US" sz="1100" b="1" dirty="0"/>
                    </a:p>
                  </a:txBody>
                  <a:tcPr/>
                </a:tc>
              </a:tr>
              <a:tr h="355600">
                <a:tc>
                  <a:txBody>
                    <a:bodyPr/>
                    <a:lstStyle/>
                    <a:p>
                      <a:r>
                        <a:rPr lang="en-US" sz="1100" b="1" dirty="0" smtClean="0"/>
                        <a:t>O3</a:t>
                      </a:r>
                      <a:endParaRPr lang="en-US" sz="1100" b="1" dirty="0"/>
                    </a:p>
                  </a:txBody>
                  <a:tcPr/>
                </a:tc>
                <a:tc>
                  <a:txBody>
                    <a:bodyPr/>
                    <a:lstStyle/>
                    <a:p>
                      <a:pPr algn="ctr"/>
                      <a:r>
                        <a:rPr lang="en-US" sz="1100" b="1" dirty="0" smtClean="0"/>
                        <a:t>990 – 1070 cm-1</a:t>
                      </a:r>
                      <a:endParaRPr lang="en-US" sz="1100" b="1" dirty="0"/>
                    </a:p>
                  </a:txBody>
                  <a:tcPr/>
                </a:tc>
              </a:tr>
              <a:tr h="355600">
                <a:tc>
                  <a:txBody>
                    <a:bodyPr/>
                    <a:lstStyle/>
                    <a:p>
                      <a:r>
                        <a:rPr lang="en-US" sz="1100" b="1" dirty="0" smtClean="0"/>
                        <a:t>CO</a:t>
                      </a:r>
                      <a:endParaRPr lang="en-US" sz="1100" b="1" dirty="0"/>
                    </a:p>
                  </a:txBody>
                  <a:tcPr/>
                </a:tc>
                <a:tc>
                  <a:txBody>
                    <a:bodyPr/>
                    <a:lstStyle/>
                    <a:p>
                      <a:pPr algn="ctr"/>
                      <a:r>
                        <a:rPr lang="en-US" sz="1100" b="1" dirty="0" smtClean="0"/>
                        <a:t>2155 – 2220 cm-1</a:t>
                      </a:r>
                      <a:endParaRPr lang="en-US" sz="1100" b="1" dirty="0"/>
                    </a:p>
                  </a:txBody>
                  <a:tcPr/>
                </a:tc>
              </a:tr>
              <a:tr h="355600">
                <a:tc>
                  <a:txBody>
                    <a:bodyPr/>
                    <a:lstStyle/>
                    <a:p>
                      <a:r>
                        <a:rPr lang="en-US" sz="1100" b="1" dirty="0" smtClean="0"/>
                        <a:t>CH4</a:t>
                      </a:r>
                      <a:endParaRPr lang="en-US" sz="1100" b="1" dirty="0"/>
                    </a:p>
                  </a:txBody>
                  <a:tcPr/>
                </a:tc>
                <a:tc>
                  <a:txBody>
                    <a:bodyPr/>
                    <a:lstStyle/>
                    <a:p>
                      <a:pPr algn="ctr"/>
                      <a:r>
                        <a:rPr lang="en-US" sz="1100" b="1" dirty="0" smtClean="0"/>
                        <a:t>1220-1350 cm-1</a:t>
                      </a:r>
                      <a:endParaRPr lang="en-US" sz="1100" b="1" dirty="0"/>
                    </a:p>
                  </a:txBody>
                  <a:tcPr/>
                </a:tc>
              </a:tr>
              <a:tr h="355600">
                <a:tc>
                  <a:txBody>
                    <a:bodyPr/>
                    <a:lstStyle/>
                    <a:p>
                      <a:r>
                        <a:rPr lang="en-US" sz="1100" b="1" dirty="0" smtClean="0"/>
                        <a:t>CO2</a:t>
                      </a:r>
                      <a:endParaRPr lang="en-US" sz="1100" b="1" dirty="0"/>
                    </a:p>
                  </a:txBody>
                  <a:tcPr/>
                </a:tc>
                <a:tc>
                  <a:txBody>
                    <a:bodyPr/>
                    <a:lstStyle/>
                    <a:p>
                      <a:pPr algn="ctr"/>
                      <a:r>
                        <a:rPr lang="en-US" sz="1100" b="1" dirty="0" smtClean="0"/>
                        <a:t>660-760 cm-1</a:t>
                      </a:r>
                      <a:endParaRPr lang="en-US" sz="1100" b="1" dirty="0"/>
                    </a:p>
                  </a:txBody>
                  <a:tcPr/>
                </a:tc>
              </a:tr>
              <a:tr h="355600">
                <a:tc>
                  <a:txBody>
                    <a:bodyPr/>
                    <a:lstStyle/>
                    <a:p>
                      <a:r>
                        <a:rPr lang="en-US" sz="1100" b="1" dirty="0" smtClean="0"/>
                        <a:t>N2O</a:t>
                      </a:r>
                      <a:endParaRPr lang="en-US" sz="1100" b="1" dirty="0"/>
                    </a:p>
                  </a:txBody>
                  <a:tcPr/>
                </a:tc>
                <a:tc>
                  <a:txBody>
                    <a:bodyPr/>
                    <a:lstStyle/>
                    <a:p>
                      <a:pPr algn="ctr"/>
                      <a:r>
                        <a:rPr lang="en-US" sz="1100" b="1" dirty="0" smtClean="0"/>
                        <a:t>1290-1300cm-1</a:t>
                      </a:r>
                    </a:p>
                    <a:p>
                      <a:pPr algn="ctr"/>
                      <a:r>
                        <a:rPr lang="en-US" sz="1100" b="1" dirty="0" smtClean="0"/>
                        <a:t>2190-2240cm-1</a:t>
                      </a:r>
                      <a:endParaRPr lang="en-US" sz="1100" b="1" dirty="0"/>
                    </a:p>
                  </a:txBody>
                  <a:tcPr/>
                </a:tc>
              </a:tr>
              <a:tr h="355600">
                <a:tc>
                  <a:txBody>
                    <a:bodyPr/>
                    <a:lstStyle/>
                    <a:p>
                      <a:r>
                        <a:rPr lang="en-US" sz="1100" b="1" dirty="0" smtClean="0"/>
                        <a:t>HNO3</a:t>
                      </a:r>
                      <a:endParaRPr lang="en-US" sz="1100" b="1" dirty="0"/>
                    </a:p>
                  </a:txBody>
                  <a:tcPr/>
                </a:tc>
                <a:tc>
                  <a:txBody>
                    <a:bodyPr/>
                    <a:lstStyle/>
                    <a:p>
                      <a:pPr algn="ctr"/>
                      <a:r>
                        <a:rPr lang="en-US" sz="1100" b="1" dirty="0" smtClean="0"/>
                        <a:t>760-1320cm-1</a:t>
                      </a:r>
                      <a:endParaRPr lang="en-US" sz="1100" b="1" dirty="0"/>
                    </a:p>
                  </a:txBody>
                  <a:tcPr/>
                </a:tc>
              </a:tr>
              <a:tr h="355600">
                <a:tc>
                  <a:txBody>
                    <a:bodyPr/>
                    <a:lstStyle/>
                    <a:p>
                      <a:r>
                        <a:rPr lang="en-US" sz="1100" b="1" dirty="0" smtClean="0"/>
                        <a:t>SO2</a:t>
                      </a:r>
                      <a:endParaRPr lang="en-US" sz="1100" b="1" dirty="0"/>
                    </a:p>
                  </a:txBody>
                  <a:tcPr/>
                </a:tc>
                <a:tc>
                  <a:txBody>
                    <a:bodyPr/>
                    <a:lstStyle/>
                    <a:p>
                      <a:pPr algn="ctr"/>
                      <a:r>
                        <a:rPr lang="en-US" sz="1100" b="1" dirty="0" smtClean="0"/>
                        <a:t>1343-1383cm-1</a:t>
                      </a:r>
                      <a:endParaRPr lang="en-US" sz="1100" b="1" dirty="0"/>
                    </a:p>
                  </a:txBody>
                  <a:tcPr/>
                </a:tc>
              </a:tr>
            </a:tbl>
          </a:graphicData>
        </a:graphic>
      </p:graphicFrame>
      <p:sp>
        <p:nvSpPr>
          <p:cNvPr id="7" name="Rectangle 6"/>
          <p:cNvSpPr/>
          <p:nvPr/>
        </p:nvSpPr>
        <p:spPr>
          <a:xfrm>
            <a:off x="4267200" y="1777425"/>
            <a:ext cx="4572000" cy="584775"/>
          </a:xfrm>
          <a:prstGeom prst="rect">
            <a:avLst/>
          </a:prstGeom>
        </p:spPr>
        <p:txBody>
          <a:bodyPr>
            <a:spAutoFit/>
          </a:bodyPr>
          <a:lstStyle/>
          <a:p>
            <a:pPr algn="ctr" eaLnBrk="0" fontAlgn="base" hangingPunct="0">
              <a:spcBef>
                <a:spcPct val="0"/>
              </a:spcBef>
              <a:spcAft>
                <a:spcPct val="0"/>
              </a:spcAft>
            </a:pPr>
            <a:r>
              <a:rPr lang="en-US" b="1" kern="1200" dirty="0" smtClean="0">
                <a:solidFill>
                  <a:srgbClr val="FFFF00"/>
                </a:solidFill>
                <a:latin typeface="Times New Roman" pitchFamily="18" charset="0"/>
              </a:rPr>
              <a:t>(January 5</a:t>
            </a:r>
            <a:r>
              <a:rPr lang="en-US" b="1" kern="1200" baseline="30000" dirty="0" smtClean="0">
                <a:solidFill>
                  <a:srgbClr val="FFFF00"/>
                </a:solidFill>
                <a:latin typeface="Times New Roman" pitchFamily="18" charset="0"/>
              </a:rPr>
              <a:t>th</a:t>
            </a:r>
            <a:r>
              <a:rPr lang="en-US" b="1" kern="1200" dirty="0" smtClean="0">
                <a:solidFill>
                  <a:srgbClr val="FFFF00"/>
                </a:solidFill>
                <a:latin typeface="Times New Roman" pitchFamily="18" charset="0"/>
              </a:rPr>
              <a:t> 2014 Polar Vortex Anomaly)</a:t>
            </a:r>
            <a:r>
              <a:rPr lang="en-US" sz="1800" b="1" kern="1200" dirty="0" smtClean="0">
                <a:solidFill>
                  <a:srgbClr val="FFFF00"/>
                </a:solidFill>
                <a:latin typeface="Times New Roman" pitchFamily="18" charset="0"/>
              </a:rPr>
              <a:t/>
            </a:r>
            <a:br>
              <a:rPr lang="en-US" sz="1800" b="1" kern="1200" dirty="0" smtClean="0">
                <a:solidFill>
                  <a:srgbClr val="FFFF00"/>
                </a:solidFill>
                <a:latin typeface="Times New Roman" pitchFamily="18" charset="0"/>
              </a:rPr>
            </a:br>
            <a:endParaRPr lang="en-US" sz="1800" b="1" kern="1200" dirty="0">
              <a:latin typeface="Times New Roman" pitchFamily="18" charset="0"/>
            </a:endParaRPr>
          </a:p>
        </p:txBody>
      </p:sp>
      <p:sp>
        <p:nvSpPr>
          <p:cNvPr id="99330" name="AutoShape 2" descr="https://mail.google.com/mail/u/0/?ui=2&amp;ik=fe483135e9&amp;view=att&amp;th=148a322a21078e9d&amp;attid=0.1.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kern="1200">
              <a:latin typeface="Times New Roman" pitchFamily="18" charset="0"/>
            </a:endParaRPr>
          </a:p>
        </p:txBody>
      </p:sp>
      <p:sp>
        <p:nvSpPr>
          <p:cNvPr id="99332" name="AutoShape 4" descr="https://mail.google.com/mail/u/0/?ui=2&amp;ik=fe483135e9&amp;view=att&amp;th=148a322a21078e9d&amp;attid=0.1.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kern="1200">
              <a:latin typeface="Times New Roman" pitchFamily="18" charset="0"/>
            </a:endParaRPr>
          </a:p>
        </p:txBody>
      </p:sp>
      <p:pic>
        <p:nvPicPr>
          <p:cNvPr id="10" name="Picture 9" descr="fhbacgjh.png"/>
          <p:cNvPicPr>
            <a:picLocks noChangeAspect="1"/>
          </p:cNvPicPr>
          <p:nvPr/>
        </p:nvPicPr>
        <p:blipFill>
          <a:blip r:embed="rId4" cstate="print"/>
          <a:stretch>
            <a:fillRect/>
          </a:stretch>
        </p:blipFill>
        <p:spPr>
          <a:xfrm>
            <a:off x="4572000" y="4490803"/>
            <a:ext cx="4267200" cy="2290997"/>
          </a:xfrm>
          <a:prstGeom prst="rect">
            <a:avLst/>
          </a:prstGeom>
        </p:spPr>
      </p:pic>
      <p:sp>
        <p:nvSpPr>
          <p:cNvPr id="11" name="Rectangle 10"/>
          <p:cNvSpPr/>
          <p:nvPr/>
        </p:nvSpPr>
        <p:spPr>
          <a:xfrm>
            <a:off x="5105400" y="4202668"/>
            <a:ext cx="4572000" cy="338554"/>
          </a:xfrm>
          <a:prstGeom prst="rect">
            <a:avLst/>
          </a:prstGeom>
        </p:spPr>
        <p:txBody>
          <a:bodyPr>
            <a:spAutoFit/>
          </a:bodyPr>
          <a:lstStyle/>
          <a:p>
            <a:pPr eaLnBrk="0" fontAlgn="base" hangingPunct="0">
              <a:spcBef>
                <a:spcPct val="0"/>
              </a:spcBef>
              <a:spcAft>
                <a:spcPct val="0"/>
              </a:spcAft>
            </a:pPr>
            <a:r>
              <a:rPr lang="en-US" sz="1600" b="1" kern="1200" dirty="0" smtClean="0">
                <a:solidFill>
                  <a:srgbClr val="FFFF00"/>
                </a:solidFill>
                <a:latin typeface="Times New Roman" pitchFamily="18" charset="0"/>
              </a:rPr>
              <a:t>NUCAPS Ozone retrieval @ 500mb </a:t>
            </a:r>
            <a:endParaRPr lang="en-US" sz="1600" kern="1200" dirty="0">
              <a:latin typeface="Times New Roman" pitchFamily="18" charset="0"/>
            </a:endParaRPr>
          </a:p>
        </p:txBody>
      </p:sp>
      <p:sp>
        <p:nvSpPr>
          <p:cNvPr id="13" name="TextBox 12"/>
          <p:cNvSpPr txBox="1"/>
          <p:nvPr/>
        </p:nvSpPr>
        <p:spPr>
          <a:xfrm>
            <a:off x="2205897" y="1194137"/>
            <a:ext cx="4016381" cy="307777"/>
          </a:xfrm>
          <a:prstGeom prst="rect">
            <a:avLst/>
          </a:prstGeom>
          <a:noFill/>
        </p:spPr>
        <p:txBody>
          <a:bodyPr wrap="none" rtlCol="0">
            <a:spAutoFit/>
          </a:bodyPr>
          <a:lstStyle/>
          <a:p>
            <a:r>
              <a:rPr lang="en-US" dirty="0" smtClean="0">
                <a:solidFill>
                  <a:srgbClr val="FFFF00"/>
                </a:solidFill>
              </a:rPr>
              <a:t>Credit: </a:t>
            </a:r>
            <a:r>
              <a:rPr lang="en-US" dirty="0" err="1" smtClean="0">
                <a:solidFill>
                  <a:srgbClr val="FFFF00"/>
                </a:solidFill>
              </a:rPr>
              <a:t>Gambacorta</a:t>
            </a:r>
            <a:r>
              <a:rPr lang="en-US" dirty="0" smtClean="0">
                <a:solidFill>
                  <a:srgbClr val="FFFF00"/>
                </a:solidFill>
              </a:rPr>
              <a:t>, Liu, </a:t>
            </a:r>
            <a:r>
              <a:rPr lang="en-US" dirty="0" err="1" smtClean="0">
                <a:solidFill>
                  <a:srgbClr val="FFFF00"/>
                </a:solidFill>
              </a:rPr>
              <a:t>Reale</a:t>
            </a:r>
            <a:r>
              <a:rPr lang="en-US" dirty="0" smtClean="0">
                <a:solidFill>
                  <a:srgbClr val="FFFF00"/>
                </a:solidFill>
              </a:rPr>
              <a:t>, </a:t>
            </a:r>
            <a:r>
              <a:rPr lang="en-US" dirty="0" err="1" smtClean="0">
                <a:solidFill>
                  <a:srgbClr val="FFFF00"/>
                </a:solidFill>
              </a:rPr>
              <a:t>Nalli</a:t>
            </a:r>
            <a:r>
              <a:rPr lang="en-US" dirty="0" smtClean="0">
                <a:solidFill>
                  <a:srgbClr val="FFFF00"/>
                </a:solidFill>
              </a:rPr>
              <a:t>, Barnet…..</a:t>
            </a:r>
            <a:endParaRPr lang="en-US" dirty="0"/>
          </a:p>
        </p:txBody>
      </p:sp>
    </p:spTree>
    <p:extLst>
      <p:ext uri="{BB962C8B-B14F-4D97-AF65-F5344CB8AC3E}">
        <p14:creationId xmlns:p14="http://schemas.microsoft.com/office/powerpoint/2010/main" val="2901802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CrIS </a:t>
            </a:r>
            <a:r>
              <a:rPr lang="en-US" dirty="0" smtClean="0"/>
              <a:t>Applications</a:t>
            </a:r>
            <a:endParaRPr lang="en-US" dirty="0"/>
          </a:p>
        </p:txBody>
      </p:sp>
      <p:sp>
        <p:nvSpPr>
          <p:cNvPr id="5" name="Content Placeholder 4"/>
          <p:cNvSpPr>
            <a:spLocks noGrp="1"/>
          </p:cNvSpPr>
          <p:nvPr>
            <p:ph idx="1"/>
          </p:nvPr>
        </p:nvSpPr>
        <p:spPr>
          <a:xfrm>
            <a:off x="152401" y="1642531"/>
            <a:ext cx="4622800" cy="4614333"/>
          </a:xfrm>
        </p:spPr>
        <p:txBody>
          <a:bodyPr/>
          <a:lstStyle/>
          <a:p>
            <a:r>
              <a:rPr lang="en-US" sz="2000" dirty="0" smtClean="0"/>
              <a:t>Assessing convective instability for potential  of severe weather by NWS</a:t>
            </a:r>
          </a:p>
          <a:p>
            <a:endParaRPr lang="en-US" sz="1400" dirty="0"/>
          </a:p>
          <a:p>
            <a:r>
              <a:rPr lang="en-US" sz="2000" dirty="0" smtClean="0"/>
              <a:t>Outgoing </a:t>
            </a:r>
            <a:r>
              <a:rPr lang="en-US" sz="2000" dirty="0" err="1" smtClean="0"/>
              <a:t>longwave</a:t>
            </a:r>
            <a:r>
              <a:rPr lang="en-US" sz="2000" dirty="0" smtClean="0"/>
              <a:t> radiation for a variety of precipitation </a:t>
            </a:r>
            <a:r>
              <a:rPr lang="en-US" sz="2000" dirty="0"/>
              <a:t>and tropical dynamical diagnostics </a:t>
            </a:r>
            <a:r>
              <a:rPr lang="en-US" sz="2000" dirty="0" smtClean="0"/>
              <a:t>applications by the NOAA Climate Prediction Center </a:t>
            </a:r>
          </a:p>
          <a:p>
            <a:endParaRPr lang="en-US" sz="1200" dirty="0" smtClean="0"/>
          </a:p>
          <a:p>
            <a:r>
              <a:rPr lang="en-US" sz="2000" dirty="0" err="1" smtClean="0"/>
              <a:t>CriS</a:t>
            </a:r>
            <a:r>
              <a:rPr lang="en-US" sz="2000" dirty="0" smtClean="0"/>
              <a:t> – OMPS blended ozone for night-time ozone products</a:t>
            </a:r>
          </a:p>
          <a:p>
            <a:endParaRPr lang="en-US" sz="1050" dirty="0" smtClean="0"/>
          </a:p>
          <a:p>
            <a:r>
              <a:rPr lang="en-US" sz="2000" dirty="0" smtClean="0"/>
              <a:t>Transport of CO from fires and pollution.  SO2 plumes from volcanoes.</a:t>
            </a:r>
          </a:p>
          <a:p>
            <a:endParaRPr lang="en-US" sz="2400" dirty="0"/>
          </a:p>
        </p:txBody>
      </p:sp>
      <p:pic>
        <p:nvPicPr>
          <p:cNvPr id="29" name="Picture 28" descr="CrIS_TT_2013_05_20_orb2.png"/>
          <p:cNvPicPr>
            <a:picLocks noChangeAspect="1"/>
          </p:cNvPicPr>
          <p:nvPr/>
        </p:nvPicPr>
        <p:blipFill rotWithShape="1">
          <a:blip r:embed="rId2" cstate="email">
            <a:extLst>
              <a:ext uri="{28A0092B-C50C-407E-A947-70E740481C1C}">
                <a14:useLocalDpi xmlns:a14="http://schemas.microsoft.com/office/drawing/2010/main" val="0"/>
              </a:ext>
            </a:extLst>
          </a:blip>
          <a:srcRect l="5880" t="1" r="5880" b="9797"/>
          <a:stretch/>
        </p:blipFill>
        <p:spPr>
          <a:xfrm>
            <a:off x="5079998" y="1642531"/>
            <a:ext cx="2598293" cy="2390429"/>
          </a:xfrm>
          <a:prstGeom prst="rect">
            <a:avLst/>
          </a:prstGeom>
        </p:spPr>
      </p:pic>
      <p:pic>
        <p:nvPicPr>
          <p:cNvPr id="30" name="Picture 29" descr="cross_ASL43_IASI_M01_par6_20130520.png"/>
          <p:cNvPicPr>
            <a:picLocks noChangeAspect="1"/>
          </p:cNvPicPr>
          <p:nvPr/>
        </p:nvPicPr>
        <p:blipFill rotWithShape="1">
          <a:blip r:embed="rId3" cstate="email">
            <a:extLst>
              <a:ext uri="{28A0092B-C50C-407E-A947-70E740481C1C}">
                <a14:useLocalDpi xmlns:a14="http://schemas.microsoft.com/office/drawing/2010/main" val="0"/>
              </a:ext>
            </a:extLst>
          </a:blip>
          <a:srcRect l="2255" r="5928"/>
          <a:stretch/>
        </p:blipFill>
        <p:spPr>
          <a:xfrm>
            <a:off x="5079998" y="4352102"/>
            <a:ext cx="3759202" cy="2336564"/>
          </a:xfrm>
          <a:prstGeom prst="rect">
            <a:avLst/>
          </a:prstGeom>
        </p:spPr>
      </p:pic>
      <p:pic>
        <p:nvPicPr>
          <p:cNvPr id="31" name="Picture 30" descr="cross_ASL43_CrIS_par6_20130520.png"/>
          <p:cNvPicPr>
            <a:picLocks noChangeAspect="1"/>
          </p:cNvPicPr>
          <p:nvPr/>
        </p:nvPicPr>
        <p:blipFill rotWithShape="1">
          <a:blip r:embed="rId4" cstate="email">
            <a:extLst>
              <a:ext uri="{28A0092B-C50C-407E-A947-70E740481C1C}">
                <a14:useLocalDpi xmlns:a14="http://schemas.microsoft.com/office/drawing/2010/main" val="0"/>
              </a:ext>
            </a:extLst>
          </a:blip>
          <a:srcRect l="2255" r="5928"/>
          <a:stretch/>
        </p:blipFill>
        <p:spPr>
          <a:xfrm>
            <a:off x="5079998" y="4307042"/>
            <a:ext cx="3759202" cy="2336564"/>
          </a:xfrm>
          <a:prstGeom prst="rect">
            <a:avLst/>
          </a:prstGeom>
        </p:spPr>
      </p:pic>
      <p:sp>
        <p:nvSpPr>
          <p:cNvPr id="2" name="TextBox 1"/>
          <p:cNvSpPr txBox="1"/>
          <p:nvPr/>
        </p:nvSpPr>
        <p:spPr>
          <a:xfrm>
            <a:off x="7678291" y="1642531"/>
            <a:ext cx="1465709" cy="1384995"/>
          </a:xfrm>
          <a:prstGeom prst="rect">
            <a:avLst/>
          </a:prstGeom>
          <a:noFill/>
        </p:spPr>
        <p:txBody>
          <a:bodyPr wrap="square" rtlCol="0">
            <a:spAutoFit/>
          </a:bodyPr>
          <a:lstStyle/>
          <a:p>
            <a:r>
              <a:rPr lang="en-US" dirty="0" smtClean="0">
                <a:solidFill>
                  <a:srgbClr val="FFFF00"/>
                </a:solidFill>
              </a:rPr>
              <a:t>&gt; 60</a:t>
            </a:r>
          </a:p>
          <a:p>
            <a:r>
              <a:rPr lang="en-US" dirty="0" err="1" smtClean="0">
                <a:solidFill>
                  <a:srgbClr val="FFFF00"/>
                </a:solidFill>
              </a:rPr>
              <a:t>Liklihood</a:t>
            </a:r>
            <a:r>
              <a:rPr lang="en-US" dirty="0" smtClean="0">
                <a:solidFill>
                  <a:srgbClr val="FFFF00"/>
                </a:solidFill>
              </a:rPr>
              <a:t> of</a:t>
            </a:r>
          </a:p>
          <a:p>
            <a:r>
              <a:rPr lang="en-US" dirty="0" smtClean="0">
                <a:solidFill>
                  <a:srgbClr val="FFFF00"/>
                </a:solidFill>
              </a:rPr>
              <a:t>Moderate</a:t>
            </a:r>
          </a:p>
          <a:p>
            <a:r>
              <a:rPr lang="en-US" dirty="0" smtClean="0">
                <a:solidFill>
                  <a:srgbClr val="FFFF00"/>
                </a:solidFill>
              </a:rPr>
              <a:t>Thunderstorms</a:t>
            </a:r>
          </a:p>
          <a:p>
            <a:r>
              <a:rPr lang="en-US" dirty="0" smtClean="0">
                <a:solidFill>
                  <a:srgbClr val="FFFF00"/>
                </a:solidFill>
              </a:rPr>
              <a:t>With scattered severe t-storms</a:t>
            </a:r>
            <a:endParaRPr lang="en-US" dirty="0">
              <a:solidFill>
                <a:srgbClr val="FFFF00"/>
              </a:solidFill>
            </a:endParaRPr>
          </a:p>
        </p:txBody>
      </p:sp>
    </p:spTree>
    <p:extLst>
      <p:ext uri="{BB962C8B-B14F-4D97-AF65-F5344CB8AC3E}">
        <p14:creationId xmlns:p14="http://schemas.microsoft.com/office/powerpoint/2010/main" val="2621596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txBox="1">
            <a:spLocks noGrp="1"/>
          </p:cNvSpPr>
          <p:nvPr/>
        </p:nvSpPr>
        <p:spPr bwMode="auto">
          <a:xfrm>
            <a:off x="323850" y="6553200"/>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charset="0"/>
                <a:ea typeface="ＭＳ Ｐゴシック" charset="0"/>
                <a:cs typeface="ＭＳ Ｐゴシック" charset="0"/>
              </a:defRPr>
            </a:lvl1pPr>
            <a:lvl2pPr marL="742950" indent="-285750">
              <a:defRPr sz="3200" b="1">
                <a:solidFill>
                  <a:schemeClr val="tx1"/>
                </a:solidFill>
                <a:latin typeface="Arial" charset="0"/>
                <a:ea typeface="ＭＳ Ｐゴシック" charset="0"/>
              </a:defRPr>
            </a:lvl2pPr>
            <a:lvl3pPr marL="1143000" indent="-228600">
              <a:defRPr sz="3200" b="1">
                <a:solidFill>
                  <a:schemeClr val="tx1"/>
                </a:solidFill>
                <a:latin typeface="Arial" charset="0"/>
                <a:ea typeface="ＭＳ Ｐゴシック" charset="0"/>
              </a:defRPr>
            </a:lvl3pPr>
            <a:lvl4pPr marL="1600200" indent="-228600">
              <a:defRPr sz="3200" b="1">
                <a:solidFill>
                  <a:schemeClr val="tx1"/>
                </a:solidFill>
                <a:latin typeface="Arial" charset="0"/>
                <a:ea typeface="ＭＳ Ｐゴシック" charset="0"/>
              </a:defRPr>
            </a:lvl4pPr>
            <a:lvl5pPr marL="2057400" indent="-22860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r>
              <a:rPr lang="en-GB" sz="1000">
                <a:solidFill>
                  <a:schemeClr val="bg1"/>
                </a:solidFill>
              </a:rPr>
              <a:t>© Crown copyright   Met Office</a:t>
            </a:r>
            <a:endParaRPr lang="en-GB" sz="1400">
              <a:solidFill>
                <a:schemeClr val="bg1"/>
              </a:solidFill>
              <a:latin typeface="Times" charset="0"/>
            </a:endParaRPr>
          </a:p>
        </p:txBody>
      </p:sp>
      <p:sp>
        <p:nvSpPr>
          <p:cNvPr id="52227" name="Rectangle 2"/>
          <p:cNvSpPr>
            <a:spLocks noGrp="1" noChangeArrowheads="1"/>
          </p:cNvSpPr>
          <p:nvPr>
            <p:ph type="title" idx="4294967295"/>
          </p:nvPr>
        </p:nvSpPr>
        <p:spPr>
          <a:xfrm>
            <a:off x="1531938" y="682625"/>
            <a:ext cx="6950075" cy="457200"/>
          </a:xfrm>
        </p:spPr>
        <p:txBody>
          <a:bodyPr>
            <a:normAutofit fontScale="90000"/>
          </a:bodyPr>
          <a:lstStyle/>
          <a:p>
            <a:pPr eaLnBrk="1" hangingPunct="1"/>
            <a:r>
              <a:rPr lang="en-GB" sz="3200">
                <a:solidFill>
                  <a:srgbClr val="FFFF00"/>
                </a:solidFill>
                <a:latin typeface="Arial" charset="0"/>
                <a:ea typeface="ＭＳ Ｐゴシック" charset="0"/>
              </a:rPr>
              <a:t>Impact on 24h forecast error (FSOI)</a:t>
            </a:r>
          </a:p>
        </p:txBody>
      </p:sp>
      <p:pic>
        <p:nvPicPr>
          <p:cNvPr id="52228" name="Picture 24" descr="AllCategorie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63675"/>
            <a:ext cx="756126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p:nvPr/>
        </p:nvCxnSpPr>
        <p:spPr>
          <a:xfrm>
            <a:off x="2268538" y="4437063"/>
            <a:ext cx="0" cy="287337"/>
          </a:xfrm>
          <a:prstGeom prst="straightConnector1">
            <a:avLst/>
          </a:prstGeom>
          <a:ln w="15875">
            <a:solidFill>
              <a:schemeClr val="bg2">
                <a:lumMod val="60000"/>
                <a:lumOff val="40000"/>
              </a:schemeClr>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19700" y="4437063"/>
            <a:ext cx="0" cy="287337"/>
          </a:xfrm>
          <a:prstGeom prst="straightConnector1">
            <a:avLst/>
          </a:prstGeom>
          <a:ln w="15875">
            <a:solidFill>
              <a:schemeClr val="bg2">
                <a:lumMod val="60000"/>
                <a:lumOff val="40000"/>
              </a:schemeClr>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116013" y="4508500"/>
            <a:ext cx="0" cy="433388"/>
          </a:xfrm>
          <a:prstGeom prst="straightConnector1">
            <a:avLst/>
          </a:prstGeom>
          <a:ln w="15875">
            <a:solidFill>
              <a:schemeClr val="bg2">
                <a:lumMod val="60000"/>
                <a:lumOff val="40000"/>
              </a:schemeClr>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00788" y="4221163"/>
            <a:ext cx="0" cy="287337"/>
          </a:xfrm>
          <a:prstGeom prst="straightConnector1">
            <a:avLst/>
          </a:prstGeom>
          <a:ln w="15875">
            <a:solidFill>
              <a:schemeClr val="bg2">
                <a:lumMod val="60000"/>
                <a:lumOff val="40000"/>
              </a:schemeClr>
            </a:solidFill>
            <a:tailEnd type="triangle" w="lg" len="sm"/>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42988" y="4149725"/>
            <a:ext cx="792162" cy="406400"/>
          </a:xfrm>
          <a:prstGeom prst="rect">
            <a:avLst/>
          </a:prstGeom>
          <a:noFill/>
        </p:spPr>
        <p:txBody>
          <a:bodyPr>
            <a:spAutoFit/>
          </a:bodyPr>
          <a:lstStyle/>
          <a:p>
            <a:pPr>
              <a:defRPr/>
            </a:pPr>
            <a:r>
              <a:rPr lang="en-GB" sz="800" dirty="0">
                <a:solidFill>
                  <a:schemeClr val="bg2">
                    <a:lumMod val="60000"/>
                    <a:lumOff val="40000"/>
                  </a:schemeClr>
                </a:solidFill>
                <a:ea typeface="ＭＳ Ｐゴシック" pitchFamily="34" charset="-128"/>
                <a:cs typeface="+mn-cs"/>
              </a:rPr>
              <a:t>Reintroduce Met-9 low level</a:t>
            </a:r>
          </a:p>
        </p:txBody>
      </p:sp>
      <p:sp>
        <p:nvSpPr>
          <p:cNvPr id="34" name="TextBox 33"/>
          <p:cNvSpPr txBox="1"/>
          <p:nvPr/>
        </p:nvSpPr>
        <p:spPr>
          <a:xfrm>
            <a:off x="2124075" y="4076700"/>
            <a:ext cx="792163" cy="301625"/>
          </a:xfrm>
          <a:prstGeom prst="rect">
            <a:avLst/>
          </a:prstGeom>
          <a:noFill/>
        </p:spPr>
        <p:txBody>
          <a:bodyPr>
            <a:spAutoFit/>
          </a:bodyPr>
          <a:lstStyle/>
          <a:p>
            <a:pPr>
              <a:defRPr/>
            </a:pPr>
            <a:r>
              <a:rPr lang="en-GB" sz="800" dirty="0">
                <a:solidFill>
                  <a:schemeClr val="bg2">
                    <a:lumMod val="60000"/>
                    <a:lumOff val="40000"/>
                  </a:schemeClr>
                </a:solidFill>
                <a:ea typeface="ＭＳ Ｐゴシック" pitchFamily="34" charset="-128"/>
                <a:cs typeface="+mn-cs"/>
              </a:rPr>
              <a:t>GOES hourly data</a:t>
            </a:r>
          </a:p>
        </p:txBody>
      </p:sp>
      <p:sp>
        <p:nvSpPr>
          <p:cNvPr id="35" name="TextBox 34"/>
          <p:cNvSpPr txBox="1"/>
          <p:nvPr/>
        </p:nvSpPr>
        <p:spPr>
          <a:xfrm>
            <a:off x="5003800" y="3925888"/>
            <a:ext cx="792163" cy="511175"/>
          </a:xfrm>
          <a:prstGeom prst="rect">
            <a:avLst/>
          </a:prstGeom>
          <a:noFill/>
        </p:spPr>
        <p:txBody>
          <a:bodyPr>
            <a:spAutoFit/>
          </a:bodyPr>
          <a:lstStyle/>
          <a:p>
            <a:pPr>
              <a:defRPr/>
            </a:pPr>
            <a:r>
              <a:rPr lang="en-GB" sz="800" dirty="0">
                <a:solidFill>
                  <a:schemeClr val="bg2">
                    <a:lumMod val="60000"/>
                    <a:lumOff val="40000"/>
                  </a:schemeClr>
                </a:solidFill>
                <a:ea typeface="ＭＳ Ｐゴシック" pitchFamily="34" charset="-128"/>
                <a:cs typeface="+mn-cs"/>
              </a:rPr>
              <a:t>Assimilate </a:t>
            </a:r>
            <a:r>
              <a:rPr lang="en-GB" sz="800" dirty="0" err="1">
                <a:solidFill>
                  <a:schemeClr val="bg2">
                    <a:lumMod val="60000"/>
                    <a:lumOff val="40000"/>
                  </a:schemeClr>
                </a:solidFill>
                <a:ea typeface="ＭＳ Ｐゴシック" pitchFamily="34" charset="-128"/>
                <a:cs typeface="+mn-cs"/>
              </a:rPr>
              <a:t>LeoGeo</a:t>
            </a:r>
            <a:r>
              <a:rPr lang="en-GB" sz="800" dirty="0">
                <a:solidFill>
                  <a:schemeClr val="bg2">
                    <a:lumMod val="60000"/>
                    <a:lumOff val="40000"/>
                  </a:schemeClr>
                </a:solidFill>
                <a:ea typeface="ＭＳ Ｐゴシック" pitchFamily="34" charset="-128"/>
                <a:cs typeface="+mn-cs"/>
              </a:rPr>
              <a:t> and EUMETSAT Metop</a:t>
            </a:r>
          </a:p>
        </p:txBody>
      </p:sp>
      <p:sp>
        <p:nvSpPr>
          <p:cNvPr id="36" name="TextBox 35"/>
          <p:cNvSpPr txBox="1"/>
          <p:nvPr/>
        </p:nvSpPr>
        <p:spPr>
          <a:xfrm>
            <a:off x="6227763" y="3789363"/>
            <a:ext cx="792162" cy="511175"/>
          </a:xfrm>
          <a:prstGeom prst="rect">
            <a:avLst/>
          </a:prstGeom>
          <a:noFill/>
        </p:spPr>
        <p:txBody>
          <a:bodyPr>
            <a:spAutoFit/>
          </a:bodyPr>
          <a:lstStyle/>
          <a:p>
            <a:pPr>
              <a:defRPr/>
            </a:pPr>
            <a:r>
              <a:rPr lang="en-GB" sz="800" dirty="0">
                <a:solidFill>
                  <a:schemeClr val="bg2">
                    <a:lumMod val="60000"/>
                    <a:lumOff val="40000"/>
                  </a:schemeClr>
                </a:solidFill>
                <a:ea typeface="ＭＳ Ｐゴシック" pitchFamily="34" charset="-128"/>
                <a:cs typeface="+mn-cs"/>
              </a:rPr>
              <a:t>Expanded coverage of EUMETSAT Metop</a:t>
            </a:r>
          </a:p>
        </p:txBody>
      </p:sp>
      <p:sp>
        <p:nvSpPr>
          <p:cNvPr id="52237" name="Text Box 14"/>
          <p:cNvSpPr txBox="1">
            <a:spLocks noChangeArrowheads="1"/>
          </p:cNvSpPr>
          <p:nvPr/>
        </p:nvSpPr>
        <p:spPr bwMode="auto">
          <a:xfrm>
            <a:off x="395288" y="6092825"/>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cs typeface="ＭＳ Ｐゴシック" charset="0"/>
              </a:defRPr>
            </a:lvl1pPr>
            <a:lvl2pPr marL="742950" indent="-285750">
              <a:defRPr sz="3200" b="1">
                <a:solidFill>
                  <a:schemeClr val="tx1"/>
                </a:solidFill>
                <a:latin typeface="Arial" charset="0"/>
                <a:ea typeface="ＭＳ Ｐゴシック" charset="0"/>
              </a:defRPr>
            </a:lvl2pPr>
            <a:lvl3pPr marL="1143000" indent="-228600">
              <a:defRPr sz="3200" b="1">
                <a:solidFill>
                  <a:schemeClr val="tx1"/>
                </a:solidFill>
                <a:latin typeface="Arial" charset="0"/>
                <a:ea typeface="ＭＳ Ｐゴシック" charset="0"/>
              </a:defRPr>
            </a:lvl3pPr>
            <a:lvl4pPr marL="1600200" indent="-228600">
              <a:defRPr sz="3200" b="1">
                <a:solidFill>
                  <a:schemeClr val="tx1"/>
                </a:solidFill>
                <a:latin typeface="Arial" charset="0"/>
                <a:ea typeface="ＭＳ Ｐゴシック" charset="0"/>
              </a:defRPr>
            </a:lvl4pPr>
            <a:lvl5pPr marL="2057400" indent="-22860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a:spcBef>
                <a:spcPct val="50000"/>
              </a:spcBef>
            </a:pPr>
            <a:r>
              <a:rPr lang="en-GB" sz="1800" b="0" dirty="0"/>
              <a:t>Contributions to the total observation impact on a moist 24-hour forecast-error energy-norm, surface-150 </a:t>
            </a:r>
            <a:r>
              <a:rPr lang="en-GB" sz="1800" b="0" dirty="0" err="1"/>
              <a:t>hPa</a:t>
            </a:r>
            <a:r>
              <a:rPr lang="en-GB" sz="1800" b="0" dirty="0"/>
              <a:t>                                   </a:t>
            </a:r>
            <a:r>
              <a:rPr lang="en-GB" sz="1800" b="0" dirty="0" smtClean="0"/>
              <a:t>(</a:t>
            </a:r>
            <a:r>
              <a:rPr lang="en-GB" sz="1800" b="0" dirty="0"/>
              <a:t>James </a:t>
            </a:r>
            <a:r>
              <a:rPr lang="en-GB" sz="1800" b="0" dirty="0" smtClean="0"/>
              <a:t>Cotton/UK Met Office)</a:t>
            </a:r>
            <a:endParaRPr lang="en-GB" sz="1800" b="0" dirty="0"/>
          </a:p>
        </p:txBody>
      </p:sp>
    </p:spTree>
    <p:custDataLst>
      <p:tags r:id="rId1"/>
    </p:custDataLst>
    <p:extLst>
      <p:ext uri="{BB962C8B-B14F-4D97-AF65-F5344CB8AC3E}">
        <p14:creationId xmlns:p14="http://schemas.microsoft.com/office/powerpoint/2010/main" val="755900419"/>
      </p:ext>
    </p:extLst>
  </p:cSld>
  <p:clrMapOvr>
    <a:masterClrMapping/>
  </p:clrMapOvr>
  <p:transition xmlns:p14="http://schemas.microsoft.com/office/powerpoint/2010/main" advTm="19313"/>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a:xfrm>
            <a:off x="893180" y="472637"/>
            <a:ext cx="8250820" cy="496433"/>
          </a:xfrm>
        </p:spPr>
        <p:txBody>
          <a:bodyPr>
            <a:normAutofit fontScale="90000"/>
          </a:bodyPr>
          <a:lstStyle/>
          <a:p>
            <a:pPr eaLnBrk="1" hangingPunct="1"/>
            <a:r>
              <a:rPr lang="en-US" sz="4000" dirty="0" smtClean="0"/>
              <a:t>S-NPP and JPSS Data Products</a:t>
            </a:r>
            <a:endParaRPr lang="en-US" sz="4000" dirty="0"/>
          </a:p>
        </p:txBody>
      </p:sp>
      <p:sp>
        <p:nvSpPr>
          <p:cNvPr id="166" name="TextBox 165"/>
          <p:cNvSpPr txBox="1"/>
          <p:nvPr/>
        </p:nvSpPr>
        <p:spPr>
          <a:xfrm>
            <a:off x="6096000" y="2971802"/>
            <a:ext cx="2051468" cy="2400657"/>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GCOM AMSR-2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 TYPE/RATE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WINDS</a:t>
            </a:r>
            <a:r>
              <a:rPr lang="en-US" sz="1200" kern="0" baseline="30000" dirty="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 SPEED</a:t>
            </a:r>
            <a:endParaRPr lang="en-US" sz="1200" kern="0" baseline="3000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SOIL MOISTURE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a:t>
            </a:r>
            <a:r>
              <a:rPr lang="en-US" sz="1200" kern="0" dirty="0" smtClean="0">
                <a:solidFill>
                  <a:schemeClr val="tx1"/>
                </a:solidFill>
                <a:latin typeface="Calibri"/>
                <a:ea typeface="Arial"/>
                <a:cs typeface="Calibri"/>
                <a:sym typeface="Arial"/>
              </a:rPr>
              <a:t>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COVER/DEPTH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endParaRPr lang="en-US" sz="1200" kern="0" dirty="0">
              <a:solidFill>
                <a:schemeClr val="tx1"/>
              </a:solidFill>
              <a:latin typeface="Calibri"/>
              <a:ea typeface="Arial"/>
              <a:cs typeface="Calibri"/>
              <a:sym typeface="Arial"/>
            </a:endParaRPr>
          </a:p>
        </p:txBody>
      </p:sp>
      <p:sp>
        <p:nvSpPr>
          <p:cNvPr id="186" name="TextBox 185"/>
          <p:cNvSpPr txBox="1"/>
          <p:nvPr/>
        </p:nvSpPr>
        <p:spPr>
          <a:xfrm>
            <a:off x="762001" y="1600201"/>
            <a:ext cx="2643193" cy="4555092"/>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VIIRS (24)</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ALBEDO </a:t>
            </a:r>
            <a:r>
              <a:rPr lang="en-US" sz="1200" kern="0" dirty="0">
                <a:solidFill>
                  <a:schemeClr val="tx1"/>
                </a:solidFill>
                <a:latin typeface="Calibri"/>
                <a:ea typeface="Arial"/>
                <a:cs typeface="Calibri"/>
                <a:sym typeface="Arial"/>
              </a:rPr>
              <a:t>(SURFACE)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BASE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COVER/LAYERS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EFFECTIVE PART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PRESSURE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ICE SURFACE TEMPERATURE</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OCEAN </a:t>
            </a:r>
            <a:r>
              <a:rPr lang="en-US" sz="1200" kern="0" dirty="0">
                <a:solidFill>
                  <a:schemeClr val="tx1"/>
                </a:solidFill>
                <a:latin typeface="Calibri"/>
                <a:ea typeface="Arial"/>
                <a:cs typeface="Calibri"/>
                <a:sym typeface="Arial"/>
              </a:rPr>
              <a:t>COLOR/</a:t>
            </a:r>
            <a:r>
              <a:rPr lang="en-US" sz="1200" kern="0" dirty="0" smtClean="0">
                <a:solidFill>
                  <a:schemeClr val="tx1"/>
                </a:solidFill>
                <a:latin typeface="Calibri"/>
                <a:ea typeface="Arial"/>
                <a:cs typeface="Calibri"/>
                <a:sym typeface="Arial"/>
              </a:rPr>
              <a:t>CHLOROPHYLL</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SUSPENDED </a:t>
            </a:r>
            <a:r>
              <a:rPr lang="en-US" sz="1200" kern="0" dirty="0">
                <a:solidFill>
                  <a:schemeClr val="tx1"/>
                </a:solidFill>
                <a:latin typeface="Calibri"/>
                <a:ea typeface="Arial"/>
                <a:cs typeface="Calibri"/>
                <a:sym typeface="Arial"/>
              </a:rPr>
              <a:t>MATTER</a:t>
            </a:r>
          </a:p>
          <a:p>
            <a:pPr marL="280988" indent="-280988" defTabSz="457200" fontAlgn="auto">
              <a:spcBef>
                <a:spcPts val="0"/>
              </a:spcBef>
              <a:spcAft>
                <a:spcPts val="0"/>
              </a:spcAft>
              <a:defRPr/>
            </a:pPr>
            <a:r>
              <a:rPr lang="en-US" sz="1200" kern="0" dirty="0">
                <a:solidFill>
                  <a:schemeClr val="tx1"/>
                </a:solidFill>
                <a:latin typeface="Calibri"/>
                <a:ea typeface="Arial"/>
                <a:cs typeface="Calibri"/>
                <a:sym typeface="Arial"/>
              </a:rPr>
              <a:t>VEGETATION </a:t>
            </a:r>
            <a:r>
              <a:rPr lang="en-US" sz="1200" kern="0" dirty="0" smtClean="0">
                <a:solidFill>
                  <a:schemeClr val="tx1"/>
                </a:solidFill>
                <a:latin typeface="Calibri"/>
                <a:ea typeface="Arial"/>
                <a:cs typeface="Calibri"/>
                <a:sym typeface="Arial"/>
              </a:rPr>
              <a:t>INDEX, </a:t>
            </a:r>
            <a:r>
              <a:rPr lang="en-US" sz="1200" kern="0" dirty="0">
                <a:solidFill>
                  <a:schemeClr val="tx1"/>
                </a:solidFill>
                <a:latin typeface="Calibri"/>
                <a:ea typeface="Arial"/>
                <a:cs typeface="Calibri"/>
                <a:sym typeface="Arial"/>
              </a:rPr>
              <a:t>FRACTION, HEALTH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PARTICLE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ACTIVE FIRES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POLAR </a:t>
            </a:r>
            <a:r>
              <a:rPr lang="en-US" sz="1200" kern="0" dirty="0" smtClean="0">
                <a:solidFill>
                  <a:schemeClr val="tx1"/>
                </a:solidFill>
                <a:latin typeface="Calibri"/>
                <a:ea typeface="Arial"/>
                <a:cs typeface="Calibri"/>
                <a:sym typeface="Arial"/>
              </a:rPr>
              <a:t>WINDS</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p>
        </p:txBody>
      </p:sp>
      <p:sp>
        <p:nvSpPr>
          <p:cNvPr id="182" name="TextBox 181"/>
          <p:cNvSpPr txBox="1"/>
          <p:nvPr/>
        </p:nvSpPr>
        <p:spPr>
          <a:xfrm>
            <a:off x="3405194" y="1600201"/>
            <a:ext cx="2583756" cy="1000274"/>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CrIS/ATMS (3)</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ATM </a:t>
            </a:r>
            <a:r>
              <a:rPr lang="en-US" sz="1200" kern="0" dirty="0">
                <a:solidFill>
                  <a:schemeClr val="tx1"/>
                </a:solidFill>
                <a:latin typeface="Calibri"/>
                <a:ea typeface="Arial"/>
                <a:cs typeface="Calibri"/>
                <a:sym typeface="Arial"/>
              </a:rPr>
              <a:t>VERT MOIST 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VERT TEMP PROFILE</a:t>
            </a:r>
          </a:p>
          <a:p>
            <a:pPr defTabSz="457200" fontAlgn="auto">
              <a:spcBef>
                <a:spcPts val="0"/>
              </a:spcBef>
              <a:spcAft>
                <a:spcPts val="0"/>
              </a:spcAft>
              <a:defRPr/>
            </a:pPr>
            <a:r>
              <a:rPr lang="en-US" sz="1050" kern="0" dirty="0" smtClean="0">
                <a:solidFill>
                  <a:schemeClr val="tx1"/>
                </a:solidFill>
                <a:latin typeface="Calibri"/>
                <a:ea typeface="Arial"/>
                <a:cs typeface="Calibri"/>
                <a:sym typeface="Arial"/>
              </a:rPr>
              <a:t>CARBON (CO2, CH4, CO)</a:t>
            </a:r>
          </a:p>
          <a:p>
            <a:pPr defTabSz="457200" fontAlgn="auto">
              <a:spcBef>
                <a:spcPts val="0"/>
              </a:spcBef>
              <a:spcAft>
                <a:spcPts val="0"/>
              </a:spcAft>
              <a:defRPr/>
            </a:pPr>
            <a:r>
              <a:rPr lang="en-US" sz="1050" dirty="0" smtClean="0">
                <a:solidFill>
                  <a:schemeClr val="tx1"/>
                </a:solidFill>
                <a:latin typeface="Calibri"/>
                <a:cs typeface="Calibri"/>
              </a:rPr>
              <a:t>OUTGOING LONGWAVE RADIATION</a:t>
            </a:r>
            <a:endParaRPr lang="en-US" sz="1050" kern="0" dirty="0" smtClean="0">
              <a:solidFill>
                <a:schemeClr val="tx1"/>
              </a:solidFill>
              <a:latin typeface="Calibri"/>
              <a:cs typeface="Calibri"/>
              <a:sym typeface="Arial"/>
            </a:endParaRPr>
          </a:p>
        </p:txBody>
      </p:sp>
      <p:sp>
        <p:nvSpPr>
          <p:cNvPr id="180" name="TextBox 179"/>
          <p:cNvSpPr txBox="1"/>
          <p:nvPr/>
        </p:nvSpPr>
        <p:spPr>
          <a:xfrm>
            <a:off x="6400800" y="1676400"/>
            <a:ext cx="1860079" cy="1231106"/>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OMPS (2)</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a:t>
            </a:r>
            <a:r>
              <a:rPr lang="en-US" sz="1200" kern="0" baseline="-25000" dirty="0" smtClean="0">
                <a:solidFill>
                  <a:schemeClr val="tx1"/>
                </a:solidFill>
                <a:latin typeface="Calibri"/>
                <a:ea typeface="Arial"/>
                <a:cs typeface="Calibri"/>
                <a:sym typeface="Arial"/>
              </a:rPr>
              <a:t>3</a:t>
            </a:r>
            <a:r>
              <a:rPr lang="en-US" sz="1200" kern="0" dirty="0" smtClean="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TOTAL COLUMN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O</a:t>
            </a:r>
            <a:r>
              <a:rPr lang="en-US" sz="1200" kern="0" baseline="-25000" dirty="0">
                <a:solidFill>
                  <a:schemeClr val="tx1"/>
                </a:solidFill>
                <a:latin typeface="Calibri"/>
                <a:ea typeface="Arial"/>
                <a:cs typeface="Calibri"/>
                <a:sym typeface="Arial"/>
              </a:rPr>
              <a:t>3</a:t>
            </a:r>
            <a:r>
              <a:rPr lang="en-US" sz="1200" kern="0" dirty="0">
                <a:solidFill>
                  <a:schemeClr val="tx1"/>
                </a:solidFill>
                <a:latin typeface="Calibri"/>
                <a:ea typeface="Arial"/>
                <a:cs typeface="Calibri"/>
                <a:sym typeface="Arial"/>
              </a:rPr>
              <a:t>  NADIR </a:t>
            </a:r>
            <a:r>
              <a:rPr lang="en-US" sz="1200" kern="0" dirty="0" smtClean="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SO2 and Aerosol Index</a:t>
            </a:r>
          </a:p>
          <a:p>
            <a:pPr defTabSz="457200" fontAlgn="auto">
              <a:spcBef>
                <a:spcPts val="0"/>
              </a:spcBef>
              <a:spcAft>
                <a:spcPts val="0"/>
              </a:spcAft>
              <a:defRPr/>
            </a:pP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p:txBody>
      </p:sp>
      <p:sp>
        <p:nvSpPr>
          <p:cNvPr id="49" name="TextBox 48"/>
          <p:cNvSpPr txBox="1"/>
          <p:nvPr/>
        </p:nvSpPr>
        <p:spPr>
          <a:xfrm>
            <a:off x="3200400" y="3048000"/>
            <a:ext cx="2604890" cy="3362458"/>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ATMS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a:t>
            </a:r>
            <a:r>
              <a:rPr lang="en-US" sz="1200" kern="0" dirty="0" smtClean="0">
                <a:solidFill>
                  <a:schemeClr val="tx1"/>
                </a:solidFill>
                <a:latin typeface="Calibri"/>
                <a:ea typeface="Arial"/>
                <a:cs typeface="Calibri"/>
                <a:sym typeface="Arial"/>
              </a:rPr>
              <a:t> RATE</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LAND SURFACE EMISSIVITY</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ICE </a:t>
            </a:r>
            <a:r>
              <a:rPr lang="en-US" sz="1200" kern="0" dirty="0">
                <a:solidFill>
                  <a:schemeClr val="tx1"/>
                </a:solidFill>
                <a:latin typeface="Calibri"/>
                <a:ea typeface="Arial"/>
                <a:cs typeface="Calibri"/>
                <a:sym typeface="Arial"/>
              </a:rPr>
              <a:t>WATER</a:t>
            </a:r>
            <a:r>
              <a:rPr lang="en-US" sz="1200" kern="0" dirty="0" smtClean="0">
                <a:solidFill>
                  <a:schemeClr val="tx1"/>
                </a:solidFill>
                <a:latin typeface="Calibri"/>
                <a:ea typeface="Arial"/>
                <a:cs typeface="Calibri"/>
                <a:sym typeface="Arial"/>
              </a:rPr>
              <a:t>  PATH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CONCENTRATION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TEMPERATURE </a:t>
            </a:r>
            <a:r>
              <a:rPr lang="en-US" sz="1200" kern="0" dirty="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MOISTURE PROFILE</a:t>
            </a:r>
          </a:p>
          <a:p>
            <a:pPr defTabSz="457200" fontAlgn="auto">
              <a:spcBef>
                <a:spcPts val="0"/>
              </a:spcBef>
              <a:spcAft>
                <a:spcPts val="0"/>
              </a:spcAft>
              <a:defRPr/>
            </a:pPr>
            <a:endParaRPr lang="en-US" sz="1200" dirty="0">
              <a:solidFill>
                <a:schemeClr val="tx1"/>
              </a:solidFill>
              <a:latin typeface="Calibri"/>
              <a:cs typeface="Calibri"/>
            </a:endParaRPr>
          </a:p>
          <a:p>
            <a:pPr defTabSz="457200" fontAlgn="auto">
              <a:spcBef>
                <a:spcPts val="0"/>
              </a:spcBef>
              <a:spcAft>
                <a:spcPts val="0"/>
              </a:spcAft>
              <a:defRPr/>
            </a:pPr>
            <a:r>
              <a:rPr lang="en-US" sz="1600" kern="0" dirty="0" smtClean="0">
                <a:solidFill>
                  <a:schemeClr val="tx1"/>
                </a:solidFill>
                <a:latin typeface="Calibri"/>
                <a:ea typeface="Arial"/>
                <a:cs typeface="Calibri"/>
                <a:sym typeface="Arial"/>
              </a:rPr>
              <a:t>CERES(1)</a:t>
            </a:r>
          </a:p>
          <a:p>
            <a:pPr defTabSz="457200" fontAlgn="auto">
              <a:spcBef>
                <a:spcPts val="0"/>
              </a:spcBef>
              <a:spcAft>
                <a:spcPts val="0"/>
              </a:spcAft>
              <a:defRPr/>
            </a:pPr>
            <a:r>
              <a:rPr lang="en-US" sz="1200" dirty="0" smtClean="0">
                <a:solidFill>
                  <a:schemeClr val="tx1"/>
                </a:solidFill>
                <a:latin typeface="Calibri"/>
                <a:cs typeface="Calibri"/>
              </a:rPr>
              <a:t>RDRs</a:t>
            </a:r>
            <a:endParaRPr lang="en-US" sz="11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endParaRPr lang="en-US" sz="1050" b="1" kern="0" dirty="0">
              <a:solidFill>
                <a:schemeClr val="tx1"/>
              </a:solidFill>
              <a:latin typeface="Calibri"/>
              <a:ea typeface="Arial"/>
              <a:cs typeface="Calibri"/>
              <a:sym typeface="Arial"/>
            </a:endParaRPr>
          </a:p>
        </p:txBody>
      </p:sp>
      <p:sp>
        <p:nvSpPr>
          <p:cNvPr id="52" name="Shape 22"/>
          <p:cNvSpPr txBox="1">
            <a:spLocks noGrp="1"/>
          </p:cNvSpPr>
          <p:nvPr>
            <p:ph type="dt" idx="4294967295"/>
          </p:nvPr>
        </p:nvSpPr>
        <p:spPr>
          <a:xfrm>
            <a:off x="1" y="6492877"/>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i="1" dirty="0" smtClean="0">
                <a:solidFill>
                  <a:schemeClr val="tx1"/>
                </a:solidFill>
              </a:rPr>
              <a:t>Joint Polar Satellite System</a:t>
            </a:r>
            <a:endParaRPr i="1" dirty="0">
              <a:solidFill>
                <a:schemeClr val="tx1"/>
              </a:solidFill>
            </a:endParaRPr>
          </a:p>
        </p:txBody>
      </p:sp>
      <p:sp>
        <p:nvSpPr>
          <p:cNvPr id="53" name="Shape 38"/>
          <p:cNvSpPr txBox="1">
            <a:spLocks noGrp="1"/>
          </p:cNvSpPr>
          <p:nvPr>
            <p:ph type="sldNum" idx="4294967295"/>
          </p:nvPr>
        </p:nvSpPr>
        <p:spPr>
          <a:xfrm>
            <a:off x="6986490" y="6492877"/>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457200" fontAlgn="auto">
              <a:spcBef>
                <a:spcPts val="0"/>
              </a:spcBef>
              <a:spcAft>
                <a:spcPts val="0"/>
              </a:spcAft>
            </a:pPr>
            <a:fld id="{2AB4B299-1F79-8047-A3E9-747EBA4F91CA}" type="slidenum">
              <a:rPr lang="en-US" smtClean="0">
                <a:solidFill>
                  <a:schemeClr val="tx1"/>
                </a:solidFill>
              </a:rPr>
              <a:pPr defTabSz="457200" fontAlgn="auto">
                <a:spcBef>
                  <a:spcPts val="0"/>
                </a:spcBef>
                <a:spcAft>
                  <a:spcPts val="0"/>
                </a:spcAft>
              </a:pPr>
              <a:t>18</a:t>
            </a:fld>
            <a:endParaRPr dirty="0">
              <a:solidFill>
                <a:schemeClr val="tx1"/>
              </a:solidFill>
            </a:endParaRPr>
          </a:p>
        </p:txBody>
      </p:sp>
      <p:sp>
        <p:nvSpPr>
          <p:cNvPr id="2" name="TextBox 1"/>
          <p:cNvSpPr txBox="1"/>
          <p:nvPr/>
        </p:nvSpPr>
        <p:spPr>
          <a:xfrm>
            <a:off x="3429000" y="6338988"/>
            <a:ext cx="4788490" cy="307777"/>
          </a:xfrm>
          <a:prstGeom prst="rect">
            <a:avLst/>
          </a:prstGeom>
          <a:noFill/>
        </p:spPr>
        <p:txBody>
          <a:bodyPr wrap="none" rtlCol="0">
            <a:spAutoFit/>
          </a:bodyPr>
          <a:lstStyle/>
          <a:p>
            <a:r>
              <a:rPr lang="en-US" dirty="0" smtClean="0">
                <a:solidFill>
                  <a:srgbClr val="FFFFFF"/>
                </a:solidFill>
              </a:rPr>
              <a:t>Data available through PDA , CLASS, and Direct Readout</a:t>
            </a:r>
            <a:endParaRPr lang="en-US" dirty="0">
              <a:solidFill>
                <a:srgbClr val="FFFFFF"/>
              </a:solidFill>
            </a:endParaRPr>
          </a:p>
        </p:txBody>
      </p:sp>
      <p:sp>
        <p:nvSpPr>
          <p:cNvPr id="3" name="Rectangle 2"/>
          <p:cNvSpPr/>
          <p:nvPr/>
        </p:nvSpPr>
        <p:spPr>
          <a:xfrm>
            <a:off x="609601" y="1600201"/>
            <a:ext cx="2324099" cy="4555092"/>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15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IRS_3Feb2012_lrg.png"/>
          <p:cNvPicPr>
            <a:picLocks noChangeAspect="1"/>
          </p:cNvPicPr>
          <p:nvPr/>
        </p:nvPicPr>
        <p:blipFill rotWithShape="1">
          <a:blip r:embed="rId3" cstate="print">
            <a:extLst>
              <a:ext uri="{28A0092B-C50C-407E-A947-70E740481C1C}">
                <a14:useLocalDpi xmlns:a14="http://schemas.microsoft.com/office/drawing/2010/main" val="0"/>
              </a:ext>
            </a:extLst>
          </a:blip>
          <a:srcRect l="-22482" t="-7639" r="-9062" b="-3428"/>
          <a:stretch/>
        </p:blipFill>
        <p:spPr>
          <a:xfrm>
            <a:off x="0" y="0"/>
            <a:ext cx="9144000" cy="6857999"/>
          </a:xfrm>
          <a:prstGeom prst="rect">
            <a:avLst/>
          </a:prstGeom>
          <a:solidFill>
            <a:schemeClr val="bg1"/>
          </a:solidFill>
        </p:spPr>
      </p:pic>
      <p:sp>
        <p:nvSpPr>
          <p:cNvPr id="2" name="Rectangle 1"/>
          <p:cNvSpPr/>
          <p:nvPr/>
        </p:nvSpPr>
        <p:spPr>
          <a:xfrm>
            <a:off x="0" y="33866"/>
            <a:ext cx="9144000" cy="491071"/>
          </a:xfrm>
          <a:prstGeom prst="rect">
            <a:avLst/>
          </a:prstGeom>
          <a:solidFill>
            <a:schemeClr val="bg1">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DBEEF4"/>
                </a:solidFill>
              </a:rPr>
              <a:t>http://</a:t>
            </a:r>
            <a:r>
              <a:rPr lang="en-US" dirty="0" err="1">
                <a:solidFill>
                  <a:srgbClr val="DBEEF4"/>
                </a:solidFill>
              </a:rPr>
              <a:t>satelliteconferences.noaa.gov</a:t>
            </a:r>
            <a:r>
              <a:rPr lang="en-US" dirty="0">
                <a:solidFill>
                  <a:srgbClr val="DBEEF4"/>
                </a:solidFill>
              </a:rPr>
              <a:t>/2015/doc/presentation/Session%202/2.3b_NSC2015_Session_2.3b_Scott.PDF.pptx</a:t>
            </a:r>
            <a:endParaRPr lang="en-US" sz="1400" kern="0" dirty="0">
              <a:solidFill>
                <a:srgbClr val="DBEEF4"/>
              </a:solidFill>
              <a:latin typeface="Calibri"/>
              <a:sym typeface="Arial"/>
            </a:endParaRPr>
          </a:p>
        </p:txBody>
      </p:sp>
      <p:sp>
        <p:nvSpPr>
          <p:cNvPr id="13" name="Shape 97"/>
          <p:cNvSpPr txBox="1">
            <a:spLocks/>
          </p:cNvSpPr>
          <p:nvPr/>
        </p:nvSpPr>
        <p:spPr bwMode="auto">
          <a:xfrm>
            <a:off x="0" y="552851"/>
            <a:ext cx="9144000" cy="656550"/>
          </a:xfrm>
          <a:prstGeom prst="rect">
            <a:avLst/>
          </a:prstGeom>
          <a:noFill/>
          <a:ln w="12700">
            <a:noFill/>
            <a:miter lim="800000"/>
            <a:headEnd/>
            <a:tailEnd/>
          </a:ln>
          <a:effectLst>
            <a:glow rad="355600">
              <a:schemeClr val="bg1">
                <a:alpha val="75000"/>
              </a:schemeClr>
            </a:glow>
            <a:softEdge rad="88900"/>
          </a:effectLst>
        </p:spPr>
        <p:txBody>
          <a:bodyPr wrap="square"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pPr>
              <a:lnSpc>
                <a:spcPct val="80000"/>
              </a:lnSpc>
              <a:buClr>
                <a:prstClr val="white"/>
              </a:buClr>
              <a:buSzPct val="25000"/>
            </a:pPr>
            <a:r>
              <a:rPr lang="en-US" kern="0" dirty="0" smtClean="0">
                <a:solidFill>
                  <a:srgbClr val="A8CCFF"/>
                </a:solidFill>
                <a:latin typeface="Times New Roman"/>
                <a:cs typeface="Times New Roman"/>
              </a:rPr>
              <a:t> </a:t>
            </a:r>
            <a:r>
              <a:rPr lang="en-US" kern="0" dirty="0" smtClean="0">
                <a:solidFill>
                  <a:srgbClr val="A8CCFF"/>
                </a:solidFill>
                <a:latin typeface="Helvetica" panose="020B0604020202020204" pitchFamily="34" charset="0"/>
                <a:cs typeface="Helvetica" panose="020B0604020202020204" pitchFamily="34" charset="0"/>
              </a:rPr>
              <a:t>VIIRS Applications</a:t>
            </a:r>
            <a:endParaRPr lang="en-US" sz="2000" kern="0" dirty="0">
              <a:solidFill>
                <a:srgbClr val="A8CCFF"/>
              </a:solidFill>
              <a:latin typeface="Helvetica" panose="020B0604020202020204" pitchFamily="34" charset="0"/>
              <a:cs typeface="Helvetica" panose="020B0604020202020204" pitchFamily="34" charset="0"/>
            </a:endParaRPr>
          </a:p>
        </p:txBody>
      </p:sp>
      <p:grpSp>
        <p:nvGrpSpPr>
          <p:cNvPr id="4" name="Group 3"/>
          <p:cNvGrpSpPr/>
          <p:nvPr/>
        </p:nvGrpSpPr>
        <p:grpSpPr>
          <a:xfrm>
            <a:off x="667409" y="1400391"/>
            <a:ext cx="974104" cy="580809"/>
            <a:chOff x="4154683" y="6279652"/>
            <a:chExt cx="974104" cy="580809"/>
          </a:xfrm>
        </p:grpSpPr>
        <p:pic>
          <p:nvPicPr>
            <p:cNvPr id="18" name="Picture 17" descr="NOAA_logo w:Glow.png"/>
            <p:cNvPicPr>
              <a:picLocks noChangeAspect="1"/>
            </p:cNvPicPr>
            <p:nvPr/>
          </p:nvPicPr>
          <p:blipFill>
            <a:blip r:embed="rId4" cstate="print"/>
            <a:stretch>
              <a:fillRect/>
            </a:stretch>
          </p:blipFill>
          <p:spPr>
            <a:xfrm>
              <a:off x="4154683" y="6279652"/>
              <a:ext cx="580809" cy="580809"/>
            </a:xfrm>
            <a:prstGeom prst="rect">
              <a:avLst/>
            </a:prstGeom>
          </p:spPr>
        </p:pic>
        <p:pic>
          <p:nvPicPr>
            <p:cNvPr id="20" name="Picture 19" descr="NASA_Logo2 w:Glow.png"/>
            <p:cNvPicPr>
              <a:picLocks noChangeAspect="1"/>
            </p:cNvPicPr>
            <p:nvPr/>
          </p:nvPicPr>
          <p:blipFill>
            <a:blip r:embed="rId5" cstate="print"/>
            <a:stretch>
              <a:fillRect/>
            </a:stretch>
          </p:blipFill>
          <p:spPr>
            <a:xfrm>
              <a:off x="4589291" y="6302561"/>
              <a:ext cx="539496" cy="539496"/>
            </a:xfrm>
            <a:prstGeom prst="rect">
              <a:avLst/>
            </a:prstGeom>
          </p:spPr>
        </p:pic>
      </p:grpSp>
      <p:pic>
        <p:nvPicPr>
          <p:cNvPr id="5" name="Picture 4" descr="Cover graphic for JPSS Science Seminar Digest.png"/>
          <p:cNvPicPr>
            <a:picLocks noChangeAspect="1"/>
          </p:cNvPicPr>
          <p:nvPr/>
        </p:nvPicPr>
        <p:blipFill rotWithShape="1">
          <a:blip r:embed="rId6" cstate="print">
            <a:extLst>
              <a:ext uri="{28A0092B-C50C-407E-A947-70E740481C1C}">
                <a14:useLocalDpi xmlns:a14="http://schemas.microsoft.com/office/drawing/2010/main" val="0"/>
              </a:ext>
            </a:extLst>
          </a:blip>
          <a:srcRect l="2281" t="2992" r="2252" b="6904"/>
          <a:stretch/>
        </p:blipFill>
        <p:spPr>
          <a:xfrm>
            <a:off x="1290840" y="1676400"/>
            <a:ext cx="6842143" cy="3459109"/>
          </a:xfrm>
          <a:prstGeom prst="rect">
            <a:avLst/>
          </a:prstGeom>
          <a:effectLst>
            <a:outerShdw blurRad="50800" dist="38100" dir="2700000" algn="tl" rotWithShape="0">
              <a:prstClr val="black">
                <a:alpha val="40000"/>
              </a:prstClr>
            </a:outerShdw>
          </a:effectLst>
        </p:spPr>
      </p:pic>
      <p:pic>
        <p:nvPicPr>
          <p:cNvPr id="6" name="Picture 5" descr="jpss_mission1_300.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7119130" y="1371600"/>
            <a:ext cx="1402684" cy="889309"/>
          </a:xfrm>
          <a:prstGeom prst="rect">
            <a:avLst/>
          </a:prstGeom>
        </p:spPr>
      </p:pic>
      <p:sp>
        <p:nvSpPr>
          <p:cNvPr id="7" name="TextBox 6"/>
          <p:cNvSpPr txBox="1"/>
          <p:nvPr/>
        </p:nvSpPr>
        <p:spPr>
          <a:xfrm>
            <a:off x="533400" y="4800600"/>
            <a:ext cx="5257800" cy="954107"/>
          </a:xfrm>
          <a:prstGeom prst="rect">
            <a:avLst/>
          </a:prstGeom>
          <a:noFill/>
        </p:spPr>
        <p:txBody>
          <a:bodyPr wrap="square" rtlCol="0">
            <a:spAutoFit/>
          </a:bodyPr>
          <a:lstStyle/>
          <a:p>
            <a:r>
              <a:rPr lang="en-US" dirty="0" smtClean="0">
                <a:solidFill>
                  <a:srgbClr val="FFFFFF"/>
                </a:solidFill>
              </a:rPr>
              <a:t>Carven  A Scott</a:t>
            </a:r>
          </a:p>
          <a:p>
            <a:r>
              <a:rPr lang="en-US" dirty="0" smtClean="0">
                <a:solidFill>
                  <a:srgbClr val="FFFFFF"/>
                </a:solidFill>
              </a:rPr>
              <a:t>Chief, Environmental and Scientific Services Division</a:t>
            </a:r>
          </a:p>
          <a:p>
            <a:r>
              <a:rPr lang="en-US" dirty="0" smtClean="0">
                <a:solidFill>
                  <a:srgbClr val="FFFFFF"/>
                </a:solidFill>
              </a:rPr>
              <a:t>NWS Alaska Region</a:t>
            </a:r>
          </a:p>
          <a:p>
            <a:r>
              <a:rPr lang="en-US" dirty="0" smtClean="0">
                <a:solidFill>
                  <a:srgbClr val="FFFFFF"/>
                </a:solidFill>
              </a:rPr>
              <a:t>NWS Operational Advisory Team (NOAT), </a:t>
            </a:r>
            <a:r>
              <a:rPr lang="en-US" dirty="0" smtClean="0">
                <a:solidFill>
                  <a:srgbClr val="FFFFFF"/>
                </a:solidFill>
              </a:rPr>
              <a:t>Chair</a:t>
            </a:r>
          </a:p>
        </p:txBody>
      </p:sp>
      <p:sp>
        <p:nvSpPr>
          <p:cNvPr id="8" name="TextBox 7"/>
          <p:cNvSpPr txBox="1"/>
          <p:nvPr/>
        </p:nvSpPr>
        <p:spPr>
          <a:xfrm>
            <a:off x="533400" y="6096000"/>
            <a:ext cx="7478768" cy="523220"/>
          </a:xfrm>
          <a:prstGeom prst="rect">
            <a:avLst/>
          </a:prstGeom>
          <a:noFill/>
        </p:spPr>
        <p:txBody>
          <a:bodyPr wrap="none" rtlCol="0">
            <a:spAutoFit/>
          </a:bodyPr>
          <a:lstStyle/>
          <a:p>
            <a:r>
              <a:rPr lang="en-US" dirty="0" smtClean="0">
                <a:solidFill>
                  <a:srgbClr val="FFFFFF"/>
                </a:solidFill>
              </a:rPr>
              <a:t>2015 NOAA Satellite Conference for Direct Readout, GOES/POES, &amp; GOES-R/JPSS Users</a:t>
            </a:r>
          </a:p>
          <a:p>
            <a:r>
              <a:rPr lang="en-US" dirty="0" smtClean="0">
                <a:solidFill>
                  <a:srgbClr val="FFFFFF"/>
                </a:solidFill>
              </a:rPr>
              <a:t>April, 2015    </a:t>
            </a:r>
            <a:endParaRPr lang="en-US" dirty="0">
              <a:solidFill>
                <a:srgbClr val="FFFFFF"/>
              </a:solidFill>
            </a:endParaRPr>
          </a:p>
        </p:txBody>
      </p:sp>
    </p:spTree>
    <p:extLst>
      <p:ext uri="{BB962C8B-B14F-4D97-AF65-F5344CB8AC3E}">
        <p14:creationId xmlns:p14="http://schemas.microsoft.com/office/powerpoint/2010/main" val="18606418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bwMode="auto">
          <a:xfrm>
            <a:off x="533400" y="304800"/>
            <a:ext cx="8229600" cy="488950"/>
          </a:xfrm>
          <a:noFill/>
          <a:ln>
            <a:miter lim="800000"/>
            <a:headEnd/>
            <a:tailEnd/>
          </a:ln>
        </p:spPr>
        <p:txBody>
          <a:bodyPr vert="horz" wrap="square" lIns="91440" tIns="45720" rIns="91440" bIns="45720" numCol="1" anchor="ctr" anchorCtr="1" compatLnSpc="1">
            <a:prstTxWarp prst="textNoShape">
              <a:avLst/>
            </a:prstTxWarp>
            <a:noAutofit/>
          </a:bodyPr>
          <a:lstStyle/>
          <a:p>
            <a:r>
              <a:rPr lang="en-US" sz="2800" dirty="0" smtClean="0">
                <a:solidFill>
                  <a:schemeClr val="tx1"/>
                </a:solidFill>
                <a:latin typeface="Helvetica" charset="0"/>
                <a:ea typeface="Helvetica" charset="0"/>
                <a:cs typeface="Helvetica" charset="0"/>
              </a:rPr>
              <a:t>Technology</a:t>
            </a:r>
            <a:endParaRPr lang="en-US" sz="2800" dirty="0">
              <a:solidFill>
                <a:schemeClr val="tx1"/>
              </a:solidFill>
              <a:latin typeface="Helvetica" charset="0"/>
              <a:ea typeface="Helvetica" charset="0"/>
              <a:cs typeface="Helvetica"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91431901"/>
              </p:ext>
            </p:extLst>
          </p:nvPr>
        </p:nvGraphicFramePr>
        <p:xfrm>
          <a:off x="358775" y="917575"/>
          <a:ext cx="8328025" cy="5893752"/>
        </p:xfrm>
        <a:graphic>
          <a:graphicData uri="http://schemas.openxmlformats.org/drawingml/2006/table">
            <a:tbl>
              <a:tblPr/>
              <a:tblGrid>
                <a:gridCol w="1447800"/>
                <a:gridCol w="3676650"/>
                <a:gridCol w="3203575"/>
              </a:tblGrid>
              <a:tr h="3651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Helvetica" charset="0"/>
                          <a:ea typeface="Helvetica" charset="0"/>
                          <a:cs typeface="Helvetica" charset="0"/>
                        </a:rPr>
                        <a:t>JPSS Instrument</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Helvetica" charset="0"/>
                          <a:ea typeface="Helvetica" charset="0"/>
                          <a:cs typeface="Helvetica" charset="0"/>
                        </a:rPr>
                        <a:t>Measurement </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5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Helvetica" charset="0"/>
                          <a:ea typeface="Helvetica" charset="0"/>
                          <a:cs typeface="Helvetica" charset="0"/>
                        </a:rPr>
                        <a:t>ATMS</a:t>
                      </a:r>
                      <a:r>
                        <a:rPr kumimoji="0" lang="en-US" sz="1800" b="1" i="0" u="none" strike="noStrike" cap="none" normalizeH="0" baseline="0" dirty="0">
                          <a:ln>
                            <a:noFill/>
                          </a:ln>
                          <a:solidFill>
                            <a:schemeClr val="tx1"/>
                          </a:solidFill>
                          <a:effectLst/>
                          <a:latin typeface="Helvetica" charset="0"/>
                          <a:ea typeface="Helvetica" charset="0"/>
                          <a:cs typeface="Helvetica" charset="0"/>
                        </a:rPr>
                        <a:t> </a:t>
                      </a:r>
                      <a:r>
                        <a:rPr kumimoji="0" lang="en-US" sz="1800" b="0" i="0" u="none" strike="noStrike" cap="none" normalizeH="0" baseline="0" dirty="0">
                          <a:ln>
                            <a:noFill/>
                          </a:ln>
                          <a:solidFill>
                            <a:schemeClr val="tx1"/>
                          </a:solidFill>
                          <a:effectLst/>
                          <a:latin typeface="Helvetica" charset="0"/>
                          <a:ea typeface="Helvetica" charset="0"/>
                          <a:cs typeface="Helvetica" charset="0"/>
                        </a:rPr>
                        <a:t>- Advanced Technology Microwave Sounder </a:t>
                      </a: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algn="l"/>
                      <a:r>
                        <a:rPr kumimoji="0" lang="en-US" sz="1400" u="none" strike="noStrike" kern="0" cap="none" spc="0" normalizeH="0" baseline="0" noProof="0" dirty="0" smtClean="0">
                          <a:ln>
                            <a:noFill/>
                          </a:ln>
                          <a:solidFill>
                            <a:schemeClr val="tx1"/>
                          </a:solidFill>
                          <a:effectLst/>
                          <a:uLnTx/>
                          <a:uFillTx/>
                          <a:latin typeface="+mn-lt"/>
                          <a:cs typeface="Times New Roman"/>
                        </a:rPr>
                        <a:t>ATMS and CrIS together provide high vertical resolution </a:t>
                      </a:r>
                      <a:r>
                        <a:rPr kumimoji="0" lang="en-US" sz="1400" b="1" u="none" strike="noStrike" kern="0" cap="none" spc="0" normalizeH="0" baseline="0" noProof="0" dirty="0" smtClean="0">
                          <a:ln>
                            <a:noFill/>
                          </a:ln>
                          <a:solidFill>
                            <a:schemeClr val="tx1"/>
                          </a:solidFill>
                          <a:effectLst/>
                          <a:uLnTx/>
                          <a:uFillTx/>
                          <a:latin typeface="+mn-lt"/>
                          <a:cs typeface="Times New Roman"/>
                        </a:rPr>
                        <a:t>temperature</a:t>
                      </a:r>
                      <a:r>
                        <a:rPr kumimoji="0" lang="en-US" sz="1400" u="none" strike="noStrike" kern="0" cap="none" spc="0" normalizeH="0" baseline="0" noProof="0" dirty="0" smtClean="0">
                          <a:ln>
                            <a:noFill/>
                          </a:ln>
                          <a:solidFill>
                            <a:schemeClr val="tx1"/>
                          </a:solidFill>
                          <a:effectLst/>
                          <a:uLnTx/>
                          <a:uFillTx/>
                          <a:latin typeface="+mn-lt"/>
                          <a:cs typeface="Times New Roman"/>
                        </a:rPr>
                        <a:t> and </a:t>
                      </a:r>
                      <a:r>
                        <a:rPr kumimoji="0" lang="en-US" sz="1400" b="1" u="none" strike="noStrike" kern="0" cap="none" spc="0" normalizeH="0" baseline="0" noProof="0" dirty="0" smtClean="0">
                          <a:ln>
                            <a:noFill/>
                          </a:ln>
                          <a:solidFill>
                            <a:schemeClr val="tx1"/>
                          </a:solidFill>
                          <a:effectLst/>
                          <a:uLnTx/>
                          <a:uFillTx/>
                          <a:latin typeface="+mn-lt"/>
                          <a:cs typeface="Times New Roman"/>
                        </a:rPr>
                        <a:t>water</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vapor</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information</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needed</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to</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maintain</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and</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improve</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forecast</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skill</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out to 5 to 7 days in advance for extreme weather events, including hurricanes and severe weather outbreak</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mn-cs"/>
                        </a:rPr>
                        <a:t>s</a:t>
                      </a:r>
                      <a:endParaRPr lang="en-US" sz="1400" b="0" dirty="0">
                        <a:ln>
                          <a:noFill/>
                        </a:ln>
                        <a:solidFill>
                          <a:schemeClr val="tx1"/>
                        </a:solidFill>
                        <a:latin typeface="Arial" pitchFamily="34" charset="0"/>
                        <a:cs typeface="Arial" pitchFamily="34" charset="0"/>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Helvetica" charset="0"/>
                          <a:ea typeface="Helvetica" charset="0"/>
                          <a:cs typeface="Helvetica" charset="0"/>
                        </a:rPr>
                        <a:t>CrIS</a:t>
                      </a:r>
                      <a:r>
                        <a:rPr kumimoji="0" lang="en-US" sz="1800" b="0" i="0" u="none" strike="noStrike" cap="none" normalizeH="0" baseline="0" dirty="0">
                          <a:ln>
                            <a:noFill/>
                          </a:ln>
                          <a:solidFill>
                            <a:schemeClr val="tx1"/>
                          </a:solidFill>
                          <a:effectLst/>
                          <a:latin typeface="Helvetica" charset="0"/>
                          <a:ea typeface="Helvetica" charset="0"/>
                          <a:cs typeface="Helvetica" charset="0"/>
                        </a:rPr>
                        <a:t> - Cross-track Infrared Sounder </a:t>
                      </a: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134080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Helvetica" charset="0"/>
                          <a:ea typeface="Helvetica" charset="0"/>
                          <a:cs typeface="Helvetica" charset="0"/>
                        </a:rPr>
                        <a:t>VIIRS</a:t>
                      </a:r>
                      <a:r>
                        <a:rPr kumimoji="0" lang="en-US" sz="1800" b="0" i="0" u="none" strike="noStrike" cap="none" normalizeH="0" baseline="0" dirty="0">
                          <a:ln>
                            <a:noFill/>
                          </a:ln>
                          <a:solidFill>
                            <a:schemeClr val="tx1"/>
                          </a:solidFill>
                          <a:effectLst/>
                          <a:latin typeface="Helvetica" charset="0"/>
                          <a:ea typeface="Helvetica" charset="0"/>
                          <a:cs typeface="Helvetica" charset="0"/>
                        </a:rPr>
                        <a:t> – Visible Infrared Imaging Radiometer Suite</a:t>
                      </a: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400" b="0" u="none" strike="noStrike" kern="0" cap="none" spc="0" normalizeH="0" baseline="0" noProof="0" dirty="0" smtClean="0">
                          <a:ln>
                            <a:noFill/>
                          </a:ln>
                          <a:solidFill>
                            <a:schemeClr val="tx1"/>
                          </a:solidFill>
                          <a:effectLst/>
                          <a:uLnTx/>
                          <a:uFillTx/>
                          <a:latin typeface="+mn-lt"/>
                          <a:cs typeface="Times New Roman"/>
                        </a:rPr>
                        <a:t>VIIRS provides many </a:t>
                      </a:r>
                      <a:r>
                        <a:rPr kumimoji="0" lang="en-US" sz="1400" b="1" u="none" strike="noStrike" kern="0" cap="none" spc="0" normalizeH="0" baseline="0" noProof="0" dirty="0" smtClean="0">
                          <a:ln>
                            <a:noFill/>
                          </a:ln>
                          <a:solidFill>
                            <a:schemeClr val="tx1"/>
                          </a:solidFill>
                          <a:effectLst/>
                          <a:uLnTx/>
                          <a:uFillTx/>
                          <a:latin typeface="+mn-lt"/>
                          <a:cs typeface="Times New Roman"/>
                        </a:rPr>
                        <a:t>critical</a:t>
                      </a:r>
                      <a:r>
                        <a:rPr kumimoji="0" lang="en-US" sz="1400" b="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imagery</a:t>
                      </a:r>
                      <a:r>
                        <a:rPr kumimoji="0" lang="en-US" sz="1400" b="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products</a:t>
                      </a:r>
                      <a:r>
                        <a:rPr kumimoji="0" lang="en-US" sz="1400" b="0" u="none" strike="noStrike" kern="0" cap="none" spc="0" normalizeH="0" baseline="0" noProof="0" dirty="0" smtClean="0">
                          <a:ln>
                            <a:noFill/>
                          </a:ln>
                          <a:solidFill>
                            <a:schemeClr val="tx1"/>
                          </a:solidFill>
                          <a:effectLst/>
                          <a:uLnTx/>
                          <a:uFillTx/>
                          <a:latin typeface="+mn-lt"/>
                          <a:cs typeface="Times New Roman"/>
                        </a:rPr>
                        <a:t> including snow/ice cover, clouds, fog, aerosols, fire, smoke plumes, vegetation health, phytoplankton abundance/chlorophyll</a:t>
                      </a:r>
                      <a:endParaRPr lang="en-US" sz="1400" b="0" dirty="0">
                        <a:ln>
                          <a:noFill/>
                        </a:ln>
                        <a:solidFill>
                          <a:schemeClr val="tx1"/>
                        </a:solidFill>
                        <a:latin typeface="+mn-lt"/>
                        <a:cs typeface="Times New Roman"/>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Helvetica" charset="0"/>
                          <a:ea typeface="Helvetica" charset="0"/>
                          <a:cs typeface="Helvetica" charset="0"/>
                        </a:rPr>
                        <a:t>OMPS</a:t>
                      </a:r>
                      <a:r>
                        <a:rPr kumimoji="0" lang="en-US" sz="1800" b="0" i="0" u="none" strike="noStrike" cap="none" normalizeH="0" baseline="0" dirty="0">
                          <a:ln>
                            <a:noFill/>
                          </a:ln>
                          <a:solidFill>
                            <a:schemeClr val="tx1"/>
                          </a:solidFill>
                          <a:effectLst/>
                          <a:latin typeface="Helvetica" charset="0"/>
                          <a:ea typeface="Helvetica" charset="0"/>
                          <a:cs typeface="Helvetica" charset="0"/>
                        </a:rPr>
                        <a:t> - Ozone Mapping and Profiler </a:t>
                      </a:r>
                      <a:r>
                        <a:rPr kumimoji="0" lang="en-US" sz="1800" b="0" i="0" u="none" strike="noStrike" cap="none" normalizeH="0" baseline="0" dirty="0" smtClean="0">
                          <a:ln>
                            <a:noFill/>
                          </a:ln>
                          <a:solidFill>
                            <a:schemeClr val="tx1"/>
                          </a:solidFill>
                          <a:effectLst/>
                          <a:latin typeface="Helvetica" charset="0"/>
                          <a:ea typeface="Helvetica" charset="0"/>
                          <a:cs typeface="Helvetica" charset="0"/>
                        </a:rPr>
                        <a:t>Suite   </a:t>
                      </a:r>
                      <a:endParaRPr kumimoji="0" lang="en-US" sz="1800" b="0" i="0" u="none" strike="noStrike" cap="none" normalizeH="0" baseline="0" dirty="0">
                        <a:ln>
                          <a:noFill/>
                        </a:ln>
                        <a:solidFill>
                          <a:schemeClr val="tx1"/>
                        </a:solidFill>
                        <a:effectLst/>
                        <a:latin typeface="Helvetica" charset="0"/>
                        <a:ea typeface="Helvetica" charset="0"/>
                        <a:cs typeface="Helvetica"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charset="0"/>
                        <a:ea typeface="Helvetica" charset="0"/>
                        <a:cs typeface="Helvetica" charset="0"/>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dirty="0" smtClean="0">
                        <a:ln>
                          <a:noFill/>
                        </a:ln>
                        <a:solidFill>
                          <a:schemeClr val="tx1"/>
                        </a:solidFill>
                        <a:effectLst/>
                        <a:uLnTx/>
                        <a:uFillTx/>
                        <a:latin typeface="+mn-lt"/>
                        <a:cs typeface="Times New Roman"/>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smtClean="0">
                          <a:ln>
                            <a:noFill/>
                          </a:ln>
                          <a:solidFill>
                            <a:schemeClr val="tx1"/>
                          </a:solidFill>
                          <a:effectLst/>
                          <a:uLnTx/>
                          <a:uFillTx/>
                          <a:latin typeface="+mn-lt"/>
                          <a:cs typeface="Times New Roman"/>
                        </a:rPr>
                        <a:t>Ozone spectrometers for </a:t>
                      </a:r>
                      <a:r>
                        <a:rPr kumimoji="0" lang="en-US" sz="1400" b="1" u="none" strike="noStrike" kern="0" cap="none" spc="0" normalizeH="0" baseline="0" noProof="0" dirty="0" smtClean="0">
                          <a:ln>
                            <a:noFill/>
                          </a:ln>
                          <a:solidFill>
                            <a:schemeClr val="tx1"/>
                          </a:solidFill>
                          <a:effectLst/>
                          <a:uLnTx/>
                          <a:uFillTx/>
                          <a:latin typeface="+mn-lt"/>
                          <a:cs typeface="Times New Roman"/>
                        </a:rPr>
                        <a:t>monitoring</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ozone</a:t>
                      </a:r>
                      <a:r>
                        <a:rPr kumimoji="0" lang="en-US" sz="1400" u="none" strike="noStrike" kern="0" cap="none" spc="0" normalizeH="0" baseline="0" noProof="0" dirty="0" smtClean="0">
                          <a:ln>
                            <a:noFill/>
                          </a:ln>
                          <a:solidFill>
                            <a:schemeClr val="tx1"/>
                          </a:solidFill>
                          <a:effectLst/>
                          <a:uLnTx/>
                          <a:uFillTx/>
                          <a:latin typeface="+mn-lt"/>
                          <a:cs typeface="Times New Roman"/>
                        </a:rPr>
                        <a:t> hole and recovery of stratospheric ozone and for UV index forecasts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Helvetica" charset="0"/>
                          <a:ea typeface="Helvetica" charset="0"/>
                          <a:cs typeface="Helvetica" charset="0"/>
                        </a:rPr>
                        <a:t>CERES</a:t>
                      </a:r>
                      <a:r>
                        <a:rPr kumimoji="0" lang="en-US" sz="1800" b="0" i="0" u="none" strike="noStrike" cap="none" normalizeH="0" baseline="0" dirty="0">
                          <a:ln>
                            <a:noFill/>
                          </a:ln>
                          <a:solidFill>
                            <a:schemeClr val="tx1"/>
                          </a:solidFill>
                          <a:effectLst/>
                          <a:latin typeface="Helvetica" charset="0"/>
                          <a:ea typeface="Helvetica" charset="0"/>
                          <a:cs typeface="Helvetica" charset="0"/>
                        </a:rPr>
                        <a:t> - Clouds and the Earth’s Radiant Energy System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charset="0"/>
                        <a:ea typeface="Helvetica" charset="0"/>
                        <a:cs typeface="Helvetica" charset="0"/>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Helvetica" charset="0"/>
                          <a:cs typeface="Helvetica" charset="0"/>
                        </a:rPr>
                        <a:t>Scanning radiometer which supports studies of Earth Radiation Budget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0687" name="Picture 14"/>
          <p:cNvPicPr>
            <a:picLocks noChangeAspect="1" noChangeArrowheads="1"/>
          </p:cNvPicPr>
          <p:nvPr/>
        </p:nvPicPr>
        <p:blipFill>
          <a:blip r:embed="rId2" cstate="print"/>
          <a:srcRect/>
          <a:stretch>
            <a:fillRect/>
          </a:stretch>
        </p:blipFill>
        <p:spPr bwMode="auto">
          <a:xfrm>
            <a:off x="531813" y="1430338"/>
            <a:ext cx="1003300" cy="779462"/>
          </a:xfrm>
          <a:prstGeom prst="rect">
            <a:avLst/>
          </a:prstGeom>
          <a:noFill/>
          <a:ln w="6350">
            <a:solidFill>
              <a:schemeClr val="tx1"/>
            </a:solidFill>
            <a:miter lim="800000"/>
            <a:headEnd/>
            <a:tailEnd/>
          </a:ln>
        </p:spPr>
      </p:pic>
      <p:pic>
        <p:nvPicPr>
          <p:cNvPr id="70688" name="Picture 13" descr="CrIS ready for EMI 1"/>
          <p:cNvPicPr>
            <a:picLocks noChangeAspect="1" noChangeArrowheads="1"/>
          </p:cNvPicPr>
          <p:nvPr/>
        </p:nvPicPr>
        <p:blipFill>
          <a:blip r:embed="rId3" cstate="print"/>
          <a:srcRect/>
          <a:stretch>
            <a:fillRect/>
          </a:stretch>
        </p:blipFill>
        <p:spPr bwMode="auto">
          <a:xfrm>
            <a:off x="515938" y="2398713"/>
            <a:ext cx="1035050" cy="765175"/>
          </a:xfrm>
          <a:prstGeom prst="rect">
            <a:avLst/>
          </a:prstGeom>
          <a:noFill/>
          <a:ln w="6350">
            <a:solidFill>
              <a:srgbClr val="000000"/>
            </a:solidFill>
            <a:miter lim="800000"/>
            <a:headEnd/>
            <a:tailEnd/>
          </a:ln>
        </p:spPr>
      </p:pic>
      <p:pic>
        <p:nvPicPr>
          <p:cNvPr id="70689" name="Picture 15" descr="VIIRS"/>
          <p:cNvPicPr>
            <a:picLocks noChangeAspect="1" noChangeArrowheads="1"/>
          </p:cNvPicPr>
          <p:nvPr/>
        </p:nvPicPr>
        <p:blipFill>
          <a:blip r:embed="rId4" cstate="print"/>
          <a:srcRect/>
          <a:stretch>
            <a:fillRect/>
          </a:stretch>
        </p:blipFill>
        <p:spPr bwMode="auto">
          <a:xfrm>
            <a:off x="457200" y="3352800"/>
            <a:ext cx="1152525" cy="881063"/>
          </a:xfrm>
          <a:prstGeom prst="rect">
            <a:avLst/>
          </a:prstGeom>
          <a:noFill/>
          <a:ln w="6350">
            <a:solidFill>
              <a:srgbClr val="000000"/>
            </a:solidFill>
            <a:miter lim="800000"/>
            <a:headEnd/>
            <a:tailEnd/>
          </a:ln>
        </p:spPr>
      </p:pic>
      <p:pic>
        <p:nvPicPr>
          <p:cNvPr id="70690" name="Picture 17" descr="06-1405d"/>
          <p:cNvPicPr>
            <a:picLocks noChangeAspect="1" noChangeArrowheads="1"/>
          </p:cNvPicPr>
          <p:nvPr/>
        </p:nvPicPr>
        <p:blipFill>
          <a:blip r:embed="rId5" cstate="print"/>
          <a:srcRect/>
          <a:stretch>
            <a:fillRect/>
          </a:stretch>
        </p:blipFill>
        <p:spPr bwMode="auto">
          <a:xfrm>
            <a:off x="457200" y="4689475"/>
            <a:ext cx="1152525" cy="854075"/>
          </a:xfrm>
          <a:prstGeom prst="rect">
            <a:avLst/>
          </a:prstGeom>
          <a:noFill/>
          <a:ln w="6350">
            <a:solidFill>
              <a:srgbClr val="000000"/>
            </a:solidFill>
            <a:miter lim="800000"/>
            <a:headEnd/>
            <a:tailEnd/>
          </a:ln>
        </p:spPr>
      </p:pic>
      <p:pic>
        <p:nvPicPr>
          <p:cNvPr id="70691" name="Picture 9" descr="Instrument"/>
          <p:cNvPicPr>
            <a:picLocks noChangeAspect="1" noChangeArrowheads="1"/>
          </p:cNvPicPr>
          <p:nvPr/>
        </p:nvPicPr>
        <p:blipFill>
          <a:blip r:embed="rId6" cstate="print"/>
          <a:srcRect/>
          <a:stretch>
            <a:fillRect/>
          </a:stretch>
        </p:blipFill>
        <p:spPr bwMode="auto">
          <a:xfrm>
            <a:off x="636588" y="5942013"/>
            <a:ext cx="793750" cy="915987"/>
          </a:xfrm>
          <a:prstGeom prst="rect">
            <a:avLst/>
          </a:prstGeom>
          <a:noFill/>
          <a:ln w="6350">
            <a:solidFill>
              <a:schemeClr val="tx1"/>
            </a:solidFill>
            <a:miter lim="800000"/>
            <a:headEnd/>
            <a:tailEnd/>
          </a:ln>
        </p:spPr>
      </p:pic>
    </p:spTree>
    <p:extLst>
      <p:ext uri="{BB962C8B-B14F-4D97-AF65-F5344CB8AC3E}">
        <p14:creationId xmlns:p14="http://schemas.microsoft.com/office/powerpoint/2010/main" val="278953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691" y="0"/>
            <a:ext cx="8229600" cy="1143000"/>
          </a:xfrm>
        </p:spPr>
        <p:txBody>
          <a:bodyPr>
            <a:normAutofit/>
          </a:bodyPr>
          <a:lstStyle/>
          <a:p>
            <a:r>
              <a:rPr lang="en-US" sz="4000" b="1" dirty="0" smtClean="0">
                <a:solidFill>
                  <a:srgbClr val="FFFFFF"/>
                </a:solidFill>
              </a:rPr>
              <a:t>JPSS Next Generation </a:t>
            </a:r>
            <a:r>
              <a:rPr lang="en-US" sz="4000" b="1" dirty="0" smtClean="0">
                <a:solidFill>
                  <a:srgbClr val="FFFFFF"/>
                </a:solidFill>
              </a:rPr>
              <a:t>Imager</a:t>
            </a:r>
            <a:endParaRPr lang="en-US" sz="4000" b="1" dirty="0">
              <a:solidFill>
                <a:srgbClr val="FFFFFF"/>
              </a:solidFill>
            </a:endParaRPr>
          </a:p>
        </p:txBody>
      </p:sp>
      <p:grpSp>
        <p:nvGrpSpPr>
          <p:cNvPr id="10" name="Group 9"/>
          <p:cNvGrpSpPr>
            <a:grpSpLocks noChangeAspect="1"/>
          </p:cNvGrpSpPr>
          <p:nvPr/>
        </p:nvGrpSpPr>
        <p:grpSpPr>
          <a:xfrm>
            <a:off x="6170282" y="1079618"/>
            <a:ext cx="1417343" cy="2831379"/>
            <a:chOff x="3076815" y="1509351"/>
            <a:chExt cx="2454275" cy="4902819"/>
          </a:xfrm>
        </p:grpSpPr>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rcRect l="49590"/>
            <a:stretch>
              <a:fillRect/>
            </a:stretch>
          </p:blipFill>
          <p:spPr bwMode="auto">
            <a:xfrm>
              <a:off x="3076815" y="1509351"/>
              <a:ext cx="2454275" cy="490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6"/>
            <p:cNvSpPr txBox="1">
              <a:spLocks noChangeArrowheads="1"/>
            </p:cNvSpPr>
            <p:nvPr/>
          </p:nvSpPr>
          <p:spPr bwMode="auto">
            <a:xfrm>
              <a:off x="3236883" y="1544895"/>
              <a:ext cx="2134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hangingPunct="1"/>
              <a:r>
                <a:rPr lang="en-US" sz="1200" b="1" kern="0" dirty="0">
                  <a:solidFill>
                    <a:srgbClr val="FFFFFF"/>
                  </a:solidFill>
                  <a:cs typeface="Arial"/>
                  <a:sym typeface="Arial"/>
                </a:rPr>
                <a:t>NPP VIIRS </a:t>
              </a:r>
            </a:p>
          </p:txBody>
        </p:sp>
      </p:grpSp>
      <p:grpSp>
        <p:nvGrpSpPr>
          <p:cNvPr id="6" name="Group 5"/>
          <p:cNvGrpSpPr>
            <a:grpSpLocks noChangeAspect="1"/>
          </p:cNvGrpSpPr>
          <p:nvPr/>
        </p:nvGrpSpPr>
        <p:grpSpPr bwMode="auto">
          <a:xfrm>
            <a:off x="7603856" y="1068047"/>
            <a:ext cx="1430592" cy="2838961"/>
            <a:chOff x="5805487" y="3204865"/>
            <a:chExt cx="2452688" cy="4867275"/>
          </a:xfrm>
        </p:grpSpPr>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rcRect l="50000"/>
            <a:stretch>
              <a:fillRect/>
            </a:stretch>
          </p:blipFill>
          <p:spPr bwMode="auto">
            <a:xfrm>
              <a:off x="5805487" y="3204865"/>
              <a:ext cx="2452688"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5965030" y="3204865"/>
              <a:ext cx="2133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hangingPunct="1"/>
              <a:r>
                <a:rPr lang="en-US" sz="1200" b="1" kern="0" dirty="0">
                  <a:solidFill>
                    <a:srgbClr val="FFFFFF"/>
                  </a:solidFill>
                  <a:cs typeface="Arial"/>
                  <a:sym typeface="Arial"/>
                </a:rPr>
                <a:t>NOAA-19 AVHRR </a:t>
              </a:r>
            </a:p>
          </p:txBody>
        </p:sp>
      </p:gr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518" y="1086838"/>
            <a:ext cx="4091600" cy="280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a:grpSpLocks noChangeAspect="1"/>
          </p:cNvGrpSpPr>
          <p:nvPr/>
        </p:nvGrpSpPr>
        <p:grpSpPr>
          <a:xfrm>
            <a:off x="3905356" y="4095238"/>
            <a:ext cx="5129092" cy="2600110"/>
            <a:chOff x="297107" y="1662793"/>
            <a:chExt cx="8467725" cy="4292581"/>
          </a:xfrm>
        </p:grpSpPr>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07" y="1662793"/>
              <a:ext cx="8467725"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895350" y="5190432"/>
              <a:ext cx="7209690" cy="764942"/>
            </a:xfrm>
            <a:prstGeom prst="rect">
              <a:avLst/>
            </a:prstGeom>
            <a:noFill/>
          </p:spPr>
          <p:txBody>
            <a:bodyPr wrap="square" rtlCol="0">
              <a:spAutoFit/>
            </a:bodyPr>
            <a:lstStyle/>
            <a:p>
              <a:pPr algn="ctr"/>
              <a:r>
                <a:rPr lang="en-US" sz="1100" dirty="0" smtClean="0"/>
                <a:t>VIIRS RGB (True Color), 11-22-2011 </a:t>
              </a:r>
            </a:p>
            <a:p>
              <a:pPr algn="ctr"/>
              <a:r>
                <a:rPr lang="en-US" sz="1100" dirty="0" smtClean="0"/>
                <a:t>R: M05 (0.672 µm), G: M04 (0.555 µm), B: M02 (0.445 µm)</a:t>
              </a:r>
              <a:endParaRPr lang="en-US" sz="1200" dirty="0"/>
            </a:p>
          </p:txBody>
        </p:sp>
      </p:grpSp>
      <p:pic>
        <p:nvPicPr>
          <p:cNvPr id="15" name="Picture 2" descr="20130121.STITCH.VIIRS.true.Continental_Overview.HDF_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233" y="4117010"/>
            <a:ext cx="3539424" cy="25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267725" y="1341145"/>
            <a:ext cx="1902557" cy="2800766"/>
          </a:xfrm>
          <a:prstGeom prst="rect">
            <a:avLst/>
          </a:prstGeom>
          <a:noFill/>
        </p:spPr>
        <p:txBody>
          <a:bodyPr wrap="square" rtlCol="0">
            <a:spAutoFit/>
          </a:bodyPr>
          <a:lstStyle/>
          <a:p>
            <a:r>
              <a:rPr lang="en-US" sz="1600" dirty="0" smtClean="0">
                <a:solidFill>
                  <a:srgbClr val="FFFFFF"/>
                </a:solidFill>
              </a:rPr>
              <a:t>The Visible Infrared Imaging Radiometer Suite offers more spectral bands, higher resolution, wider swath and greater accuracy, resulting in a large number of products.</a:t>
            </a:r>
            <a:endParaRPr lang="en-US" sz="1600" dirty="0">
              <a:solidFill>
                <a:srgbClr val="FFFFFF"/>
              </a:solidFill>
            </a:endParaRPr>
          </a:p>
        </p:txBody>
      </p:sp>
      <p:sp>
        <p:nvSpPr>
          <p:cNvPr id="9" name="TextBox 8"/>
          <p:cNvSpPr txBox="1"/>
          <p:nvPr/>
        </p:nvSpPr>
        <p:spPr>
          <a:xfrm>
            <a:off x="119740" y="4103910"/>
            <a:ext cx="1110344" cy="577081"/>
          </a:xfrm>
          <a:prstGeom prst="rect">
            <a:avLst/>
          </a:prstGeom>
          <a:noFill/>
        </p:spPr>
        <p:txBody>
          <a:bodyPr wrap="square" rtlCol="0">
            <a:spAutoFit/>
          </a:bodyPr>
          <a:lstStyle/>
          <a:p>
            <a:r>
              <a:rPr lang="en-US" sz="1050" dirty="0" smtClean="0">
                <a:solidFill>
                  <a:schemeClr val="accent1"/>
                </a:solidFill>
              </a:rPr>
              <a:t>Entire Antarctica observed in 12 hrs.</a:t>
            </a:r>
            <a:endParaRPr lang="en-US" sz="1050" dirty="0">
              <a:solidFill>
                <a:schemeClr val="accent1"/>
              </a:solidFill>
            </a:endParaRPr>
          </a:p>
        </p:txBody>
      </p:sp>
    </p:spTree>
    <p:extLst>
      <p:ext uri="{BB962C8B-B14F-4D97-AF65-F5344CB8AC3E}">
        <p14:creationId xmlns:p14="http://schemas.microsoft.com/office/powerpoint/2010/main" val="82326209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srcRect l="428" t="503" r="39096"/>
          <a:stretch>
            <a:fillRect/>
          </a:stretch>
        </p:blipFill>
        <p:spPr bwMode="auto">
          <a:xfrm>
            <a:off x="4081995" y="1496475"/>
            <a:ext cx="4714875" cy="5334000"/>
          </a:xfrm>
          <a:prstGeom prst="rect">
            <a:avLst/>
          </a:prstGeom>
          <a:noFill/>
          <a:ln w="12700">
            <a:noFill/>
            <a:miter lim="800000"/>
            <a:headEnd/>
            <a:tailEnd/>
          </a:ln>
          <a:effectLst/>
        </p:spPr>
      </p:pic>
      <p:sp>
        <p:nvSpPr>
          <p:cNvPr id="4" name="Title 3"/>
          <p:cNvSpPr>
            <a:spLocks noGrp="1"/>
          </p:cNvSpPr>
          <p:nvPr>
            <p:ph type="title"/>
          </p:nvPr>
        </p:nvSpPr>
        <p:spPr>
          <a:xfrm>
            <a:off x="1354647" y="118533"/>
            <a:ext cx="6138863" cy="831850"/>
          </a:xfrm>
        </p:spPr>
        <p:txBody>
          <a:bodyPr>
            <a:normAutofit/>
          </a:bodyPr>
          <a:lstStyle/>
          <a:p>
            <a:r>
              <a:rPr lang="en-US" sz="2400" i="1" dirty="0" smtClean="0">
                <a:solidFill>
                  <a:schemeClr val="tx2"/>
                </a:solidFill>
                <a:latin typeface="Arial" pitchFamily="34" charset="0"/>
                <a:cs typeface="Times New Roman" pitchFamily="18" charset="0"/>
              </a:rPr>
              <a:t>VIIRS: Next Gen Operational Polar Orbiting Imaging Radiometer</a:t>
            </a:r>
            <a:endParaRPr lang="en-US" sz="2400" dirty="0"/>
          </a:p>
        </p:txBody>
      </p:sp>
      <p:sp>
        <p:nvSpPr>
          <p:cNvPr id="5" name="Content Placeholder 4"/>
          <p:cNvSpPr>
            <a:spLocks noGrp="1"/>
          </p:cNvSpPr>
          <p:nvPr>
            <p:ph idx="1"/>
          </p:nvPr>
        </p:nvSpPr>
        <p:spPr>
          <a:xfrm>
            <a:off x="276225" y="1371608"/>
            <a:ext cx="3738563" cy="5083174"/>
          </a:xfrm>
        </p:spPr>
        <p:txBody>
          <a:bodyPr>
            <a:normAutofit fontScale="77500" lnSpcReduction="20000"/>
          </a:bodyPr>
          <a:lstStyle/>
          <a:p>
            <a:r>
              <a:rPr lang="en-US" dirty="0" smtClean="0"/>
              <a:t>22 spectral bands</a:t>
            </a:r>
          </a:p>
          <a:p>
            <a:pPr lvl="1"/>
            <a:r>
              <a:rPr lang="en-US" dirty="0" smtClean="0"/>
              <a:t>Visible to LWIR</a:t>
            </a:r>
          </a:p>
          <a:p>
            <a:pPr lvl="1"/>
            <a:r>
              <a:rPr lang="en-US" dirty="0" smtClean="0"/>
              <a:t>Spatially registered</a:t>
            </a:r>
          </a:p>
          <a:p>
            <a:r>
              <a:rPr lang="en-US" dirty="0" smtClean="0"/>
              <a:t>Better spatial resolution</a:t>
            </a:r>
          </a:p>
          <a:p>
            <a:pPr lvl="1"/>
            <a:r>
              <a:rPr lang="en-US" dirty="0" smtClean="0"/>
              <a:t>Reduced variation over scan</a:t>
            </a:r>
          </a:p>
          <a:p>
            <a:pPr lvl="1"/>
            <a:r>
              <a:rPr lang="en-US" dirty="0" smtClean="0"/>
              <a:t>Higher resolution imaging bands</a:t>
            </a:r>
          </a:p>
          <a:p>
            <a:r>
              <a:rPr lang="en-US" dirty="0" smtClean="0"/>
              <a:t>High radiometric accuracy</a:t>
            </a:r>
          </a:p>
          <a:p>
            <a:pPr lvl="1"/>
            <a:r>
              <a:rPr lang="en-US" dirty="0" smtClean="0"/>
              <a:t>NIST-traceable</a:t>
            </a:r>
          </a:p>
          <a:p>
            <a:pPr lvl="1"/>
            <a:r>
              <a:rPr lang="en-US" dirty="0" smtClean="0"/>
              <a:t>Supported by on-board calibrators</a:t>
            </a:r>
          </a:p>
          <a:p>
            <a:r>
              <a:rPr lang="en-US" dirty="0" smtClean="0"/>
              <a:t>Day Night Band</a:t>
            </a:r>
            <a:endParaRPr lang="en-US" dirty="0"/>
          </a:p>
        </p:txBody>
      </p:sp>
    </p:spTree>
    <p:extLst>
      <p:ext uri="{BB962C8B-B14F-4D97-AF65-F5344CB8AC3E}">
        <p14:creationId xmlns:p14="http://schemas.microsoft.com/office/powerpoint/2010/main" val="319462354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a:xfrm>
            <a:off x="457200" y="338328"/>
            <a:ext cx="8229600" cy="790385"/>
          </a:xfrm>
        </p:spPr>
        <p:txBody>
          <a:bodyPr/>
          <a:lstStyle/>
          <a:p>
            <a:r>
              <a:rPr lang="en-US" sz="3200" b="1" dirty="0" smtClean="0"/>
              <a:t>Outstanding imagery</a:t>
            </a:r>
          </a:p>
        </p:txBody>
      </p:sp>
      <p:sp>
        <p:nvSpPr>
          <p:cNvPr id="2" name="Slide Number Placeholder 1"/>
          <p:cNvSpPr>
            <a:spLocks noGrp="1"/>
          </p:cNvSpPr>
          <p:nvPr>
            <p:ph type="sldNum" sz="quarter" idx="12"/>
          </p:nvPr>
        </p:nvSpPr>
        <p:spPr/>
        <p:txBody>
          <a:bodyPr/>
          <a:lstStyle/>
          <a:p>
            <a:fld id="{96E36F11-A39A-294D-A59D-6180D50ED29D}" type="slidenum">
              <a:rPr lang="en-US" smtClean="0"/>
              <a:pPr/>
              <a:t>22</a:t>
            </a:fld>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04800" y="1117441"/>
            <a:ext cx="8695898" cy="5457825"/>
          </a:xfrm>
          <a:prstGeom prst="rect">
            <a:avLst/>
          </a:prstGeom>
        </p:spPr>
      </p:pic>
    </p:spTree>
    <p:extLst>
      <p:ext uri="{BB962C8B-B14F-4D97-AF65-F5344CB8AC3E}">
        <p14:creationId xmlns:p14="http://schemas.microsoft.com/office/powerpoint/2010/main" val="2632060498"/>
      </p:ext>
    </p:extLst>
  </p:cSld>
  <p:clrMapOvr>
    <a:masterClrMapping/>
  </p:clrMapOvr>
  <p:transition xmlns:p14="http://schemas.microsoft.com/office/powerpoint/2010/main" spd="med" advClick="0" advTm="5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29606"/>
            <a:ext cx="8229600" cy="632393"/>
          </a:xfrm>
        </p:spPr>
        <p:txBody>
          <a:bodyPr>
            <a:normAutofit fontScale="90000"/>
          </a:bodyPr>
          <a:lstStyle/>
          <a:p>
            <a:r>
              <a:rPr lang="en-US" sz="2000" dirty="0" smtClean="0">
                <a:latin typeface="Calibri" panose="020F0502020204030204" pitchFamily="34" charset="0"/>
              </a:rPr>
              <a:t>VIIRS is Critical for Mitigating Volcanic Related Aviation Hazards: </a:t>
            </a:r>
            <a:br>
              <a:rPr lang="en-US" sz="2000" dirty="0" smtClean="0">
                <a:latin typeface="Calibri" panose="020F0502020204030204" pitchFamily="34" charset="0"/>
              </a:rPr>
            </a:br>
            <a:r>
              <a:rPr lang="en-US" sz="2000" dirty="0" smtClean="0">
                <a:latin typeface="Calibri" panose="020F0502020204030204" pitchFamily="34" charset="0"/>
              </a:rPr>
              <a:t>Direct and indirect benefits</a:t>
            </a:r>
            <a:endParaRPr lang="en-US" sz="2000" dirty="0">
              <a:latin typeface="Calibri" panose="020F0502020204030204" pitchFamily="34" charset="0"/>
            </a:endParaRPr>
          </a:p>
        </p:txBody>
      </p:sp>
      <p:sp>
        <p:nvSpPr>
          <p:cNvPr id="21" name="Rectangle 20"/>
          <p:cNvSpPr/>
          <p:nvPr/>
        </p:nvSpPr>
        <p:spPr>
          <a:xfrm>
            <a:off x="152400" y="4419600"/>
            <a:ext cx="4114800" cy="1815882"/>
          </a:xfrm>
          <a:prstGeom prst="rect">
            <a:avLst/>
          </a:prstGeom>
        </p:spPr>
        <p:txBody>
          <a:bodyPr wrap="square">
            <a:spAutoFit/>
          </a:bodyPr>
          <a:lstStyle/>
          <a:p>
            <a:pPr defTabSz="457200"/>
            <a:r>
              <a:rPr lang="en-US" sz="1400" b="0" u="sng" dirty="0" smtClean="0">
                <a:solidFill>
                  <a:srgbClr val="FFFFFF"/>
                </a:solidFill>
                <a:latin typeface="Calibri" panose="020F0502020204030204" pitchFamily="34" charset="0"/>
              </a:rPr>
              <a:t>Direct Benefit:</a:t>
            </a:r>
            <a:r>
              <a:rPr lang="en-US" sz="1400" b="0" dirty="0" smtClean="0">
                <a:solidFill>
                  <a:srgbClr val="FFFFFF"/>
                </a:solidFill>
                <a:latin typeface="Calibri" panose="020F0502020204030204" pitchFamily="34" charset="0"/>
              </a:rPr>
              <a:t> Nearly everyday VIIRS identifies volcanic activity that is not unambiguously identifiable </a:t>
            </a:r>
            <a:r>
              <a:rPr lang="en-US" sz="1400" dirty="0" smtClean="0">
                <a:solidFill>
                  <a:srgbClr val="FFFFFF"/>
                </a:solidFill>
                <a:latin typeface="Calibri" panose="020F0502020204030204" pitchFamily="34" charset="0"/>
              </a:rPr>
              <a:t>using any other meteorological satellite sensor</a:t>
            </a:r>
            <a:r>
              <a:rPr lang="en-US" sz="1400" b="0" dirty="0" smtClean="0">
                <a:solidFill>
                  <a:srgbClr val="FFFFFF"/>
                </a:solidFill>
                <a:latin typeface="Calibri" panose="020F0502020204030204" pitchFamily="34" charset="0"/>
              </a:rPr>
              <a:t>.</a:t>
            </a:r>
            <a:endParaRPr lang="en-US" sz="1400" dirty="0">
              <a:solidFill>
                <a:srgbClr val="FFFFFF"/>
              </a:solidFill>
              <a:latin typeface="Calibri" panose="020F0502020204030204" pitchFamily="34" charset="0"/>
            </a:endParaRPr>
          </a:p>
          <a:p>
            <a:pPr defTabSz="457200"/>
            <a:endParaRPr lang="en-US" sz="1400" b="0" dirty="0">
              <a:solidFill>
                <a:srgbClr val="FFFFFF"/>
              </a:solidFill>
              <a:latin typeface="Calibri" panose="020F0502020204030204" pitchFamily="34" charset="0"/>
            </a:endParaRPr>
          </a:p>
          <a:p>
            <a:pPr defTabSz="457200"/>
            <a:r>
              <a:rPr lang="en-US" sz="1400" u="sng" dirty="0" smtClean="0">
                <a:solidFill>
                  <a:srgbClr val="FFFFFF"/>
                </a:solidFill>
                <a:latin typeface="Calibri" panose="020F0502020204030204" pitchFamily="34" charset="0"/>
              </a:rPr>
              <a:t>Indirect Benefit:</a:t>
            </a:r>
            <a:r>
              <a:rPr lang="en-US" sz="1400" dirty="0" smtClean="0">
                <a:solidFill>
                  <a:srgbClr val="FFFFFF"/>
                </a:solidFill>
                <a:latin typeface="Calibri" panose="020F0502020204030204" pitchFamily="34" charset="0"/>
              </a:rPr>
              <a:t> The VIIRS images are used to identify subtle volcanic ash cloud features from geostationary imagery, thereby allowing the clouds to be tracked in time.</a:t>
            </a:r>
            <a:endParaRPr lang="en-US" sz="1400" b="0" dirty="0" smtClean="0">
              <a:solidFill>
                <a:srgbClr val="FFFFFF"/>
              </a:solidFill>
              <a:latin typeface="Calibri" panose="020F0502020204030204" pitchFamily="34" charset="0"/>
            </a:endParaRPr>
          </a:p>
        </p:txBody>
      </p:sp>
      <p:sp>
        <p:nvSpPr>
          <p:cNvPr id="37" name="Rectangle 36"/>
          <p:cNvSpPr/>
          <p:nvPr/>
        </p:nvSpPr>
        <p:spPr>
          <a:xfrm>
            <a:off x="0" y="6400800"/>
            <a:ext cx="4800600" cy="261610"/>
          </a:xfrm>
          <a:prstGeom prst="rect">
            <a:avLst/>
          </a:prstGeom>
        </p:spPr>
        <p:txBody>
          <a:bodyPr wrap="square">
            <a:spAutoFit/>
          </a:bodyPr>
          <a:lstStyle/>
          <a:p>
            <a:pPr defTabSz="457200"/>
            <a:r>
              <a:rPr lang="en-US" sz="1100" i="1" dirty="0">
                <a:solidFill>
                  <a:srgbClr val="FFFFFF"/>
                </a:solidFill>
                <a:latin typeface="Calibri" panose="020F0502020204030204" pitchFamily="34" charset="0"/>
              </a:rPr>
              <a:t>PI: </a:t>
            </a:r>
            <a:r>
              <a:rPr lang="en-US" sz="1100" i="1" dirty="0" smtClean="0">
                <a:solidFill>
                  <a:srgbClr val="FFFFFF"/>
                </a:solidFill>
                <a:latin typeface="Calibri" panose="020F0502020204030204" pitchFamily="34" charset="0"/>
              </a:rPr>
              <a:t>Mike Pavolonis, NESDIS Center for </a:t>
            </a:r>
            <a:r>
              <a:rPr lang="en-US" sz="1100" i="1" dirty="0" err="1" smtClean="0">
                <a:solidFill>
                  <a:srgbClr val="FFFFFF"/>
                </a:solidFill>
                <a:latin typeface="Calibri" panose="020F0502020204030204" pitchFamily="34" charset="0"/>
              </a:rPr>
              <a:t>SaTellite</a:t>
            </a:r>
            <a:r>
              <a:rPr lang="en-US" sz="1100" i="1" dirty="0" smtClean="0">
                <a:solidFill>
                  <a:srgbClr val="FFFFFF"/>
                </a:solidFill>
                <a:latin typeface="Calibri" panose="020F0502020204030204" pitchFamily="34" charset="0"/>
              </a:rPr>
              <a:t> Applications and Research (STAR)</a:t>
            </a:r>
            <a:endParaRPr lang="en-US" sz="1100" i="1" dirty="0">
              <a:solidFill>
                <a:srgbClr val="FFFFFF"/>
              </a:solidFill>
              <a:latin typeface="Calibri" panose="020F0502020204030204" pitchFamily="34" charset="0"/>
            </a:endParaRPr>
          </a:p>
        </p:txBody>
      </p:sp>
      <p:sp>
        <p:nvSpPr>
          <p:cNvPr id="43" name="Rectangle 42"/>
          <p:cNvSpPr/>
          <p:nvPr/>
        </p:nvSpPr>
        <p:spPr>
          <a:xfrm>
            <a:off x="7391400" y="4876800"/>
            <a:ext cx="1600200" cy="1600438"/>
          </a:xfrm>
          <a:prstGeom prst="rect">
            <a:avLst/>
          </a:prstGeom>
        </p:spPr>
        <p:txBody>
          <a:bodyPr wrap="square">
            <a:spAutoFit/>
          </a:bodyPr>
          <a:lstStyle/>
          <a:p>
            <a:pPr defTabSz="457200"/>
            <a:r>
              <a:rPr lang="en-US" sz="1400" b="0" dirty="0" smtClean="0">
                <a:solidFill>
                  <a:srgbClr val="FFFFFF"/>
                </a:solidFill>
                <a:latin typeface="Calibri" panose="020F0502020204030204" pitchFamily="34" charset="0"/>
              </a:rPr>
              <a:t>Recently, VIIRS was the first space sensor to detect renewed activity at </a:t>
            </a:r>
            <a:r>
              <a:rPr lang="en-US" sz="1400" b="0" dirty="0" err="1" smtClean="0">
                <a:solidFill>
                  <a:srgbClr val="FFFFFF"/>
                </a:solidFill>
                <a:latin typeface="Calibri" panose="020F0502020204030204" pitchFamily="34" charset="0"/>
              </a:rPr>
              <a:t>Sangay</a:t>
            </a:r>
            <a:r>
              <a:rPr lang="en-US" sz="1400" b="0" dirty="0" smtClean="0">
                <a:solidFill>
                  <a:srgbClr val="FFFFFF"/>
                </a:solidFill>
                <a:latin typeface="Calibri" panose="020F0502020204030204" pitchFamily="34" charset="0"/>
              </a:rPr>
              <a:t> Volcano in Ecuador (lava and ash emissions)</a:t>
            </a:r>
          </a:p>
        </p:txBody>
      </p:sp>
      <p:sp>
        <p:nvSpPr>
          <p:cNvPr id="45" name="Oval 44"/>
          <p:cNvSpPr/>
          <p:nvPr/>
        </p:nvSpPr>
        <p:spPr bwMode="auto">
          <a:xfrm>
            <a:off x="5410200" y="5257800"/>
            <a:ext cx="609600" cy="533400"/>
          </a:xfrm>
          <a:prstGeom prst="ellipse">
            <a:avLst/>
          </a:prstGeom>
          <a:noFill/>
          <a:ln w="9525">
            <a:noFill/>
            <a:miter lim="800000"/>
            <a:headEnd/>
            <a:tailEnd/>
          </a:ln>
        </p:spPr>
        <p:txBody>
          <a:bodyPr wrap="none" lIns="0" tIns="0" rIns="0" bIns="0" rtlCol="0" anchor="ctr" anchorCtr="0">
            <a:noAutofit/>
          </a:bodyPr>
          <a:lstStyle/>
          <a:p>
            <a:pPr algn="ctr"/>
            <a:endParaRPr lang="en-US" sz="3600" b="1" dirty="0" smtClean="0">
              <a:solidFill>
                <a:srgbClr val="FFFFFF"/>
              </a:solidFill>
              <a:latin typeface="Times"/>
              <a:cs typeface="Times"/>
            </a:endParaRPr>
          </a:p>
        </p:txBody>
      </p:sp>
      <p:grpSp>
        <p:nvGrpSpPr>
          <p:cNvPr id="48" name="Group 47"/>
          <p:cNvGrpSpPr/>
          <p:nvPr/>
        </p:nvGrpSpPr>
        <p:grpSpPr>
          <a:xfrm>
            <a:off x="4724400" y="4343400"/>
            <a:ext cx="2133600" cy="2226491"/>
            <a:chOff x="4724400" y="4343400"/>
            <a:chExt cx="2133600" cy="2226491"/>
          </a:xfrm>
        </p:grpSpPr>
        <p:pic>
          <p:nvPicPr>
            <p:cNvPr id="41" name="Picture 40" descr="SNPP.VIIRS.2015-01-17.06-42-00_cluster1_node1.RGB1112or13um_3911um_11um.zoomin.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4343400"/>
              <a:ext cx="2133600" cy="2226491"/>
            </a:xfrm>
            <a:prstGeom prst="rect">
              <a:avLst/>
            </a:prstGeom>
          </p:spPr>
        </p:pic>
        <p:sp>
          <p:nvSpPr>
            <p:cNvPr id="46" name="Oval 45"/>
            <p:cNvSpPr/>
            <p:nvPr/>
          </p:nvSpPr>
          <p:spPr bwMode="auto">
            <a:xfrm>
              <a:off x="5486400" y="5257800"/>
              <a:ext cx="609600" cy="533400"/>
            </a:xfrm>
            <a:prstGeom prst="ellipse">
              <a:avLst/>
            </a:prstGeom>
            <a:noFill/>
            <a:ln w="25400">
              <a:solidFill>
                <a:schemeClr val="bg1"/>
              </a:solidFill>
              <a:miter lim="800000"/>
              <a:headEnd/>
              <a:tailEnd/>
            </a:ln>
          </p:spPr>
          <p:txBody>
            <a:bodyPr wrap="none" lIns="0" tIns="0" rIns="0" bIns="0" rtlCol="0" anchor="ctr" anchorCtr="0">
              <a:noAutofit/>
            </a:bodyPr>
            <a:lstStyle/>
            <a:p>
              <a:pPr algn="ctr"/>
              <a:endParaRPr lang="en-US" sz="3600" b="1" dirty="0" smtClean="0">
                <a:solidFill>
                  <a:srgbClr val="FFFFFF"/>
                </a:solidFill>
                <a:latin typeface="Times"/>
                <a:cs typeface="Times"/>
              </a:endParaRPr>
            </a:p>
          </p:txBody>
        </p:sp>
      </p:grpSp>
      <p:cxnSp>
        <p:nvCxnSpPr>
          <p:cNvPr id="44" name="Straight Arrow Connector 43"/>
          <p:cNvCxnSpPr>
            <a:stCxn id="43" idx="1"/>
          </p:cNvCxnSpPr>
          <p:nvPr/>
        </p:nvCxnSpPr>
        <p:spPr>
          <a:xfrm flipH="1" flipV="1">
            <a:off x="6172200" y="5562600"/>
            <a:ext cx="1219200" cy="114419"/>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124200" y="1066800"/>
            <a:ext cx="1447800" cy="338554"/>
          </a:xfrm>
          <a:prstGeom prst="rect">
            <a:avLst/>
          </a:prstGeom>
          <a:solidFill>
            <a:schemeClr val="accent2">
              <a:lumMod val="20000"/>
              <a:lumOff val="80000"/>
            </a:schemeClr>
          </a:solidFill>
          <a:ln w="31750">
            <a:solidFill>
              <a:schemeClr val="tx1"/>
            </a:solidFill>
          </a:ln>
        </p:spPr>
        <p:txBody>
          <a:bodyPr wrap="square" rtlCol="0">
            <a:spAutoFit/>
          </a:bodyPr>
          <a:lstStyle/>
          <a:p>
            <a:pPr algn="ctr"/>
            <a:r>
              <a:rPr lang="en-US" sz="1600" b="1" dirty="0" smtClean="0">
                <a:latin typeface="Calibri"/>
                <a:cs typeface="Calibri"/>
              </a:rPr>
              <a:t>VIIRS Image</a:t>
            </a:r>
            <a:endParaRPr lang="en-US" sz="1600" b="1" dirty="0">
              <a:latin typeface="Calibri"/>
              <a:cs typeface="Calibri"/>
            </a:endParaRPr>
          </a:p>
        </p:txBody>
      </p:sp>
      <p:grpSp>
        <p:nvGrpSpPr>
          <p:cNvPr id="8" name="Group 7"/>
          <p:cNvGrpSpPr/>
          <p:nvPr/>
        </p:nvGrpSpPr>
        <p:grpSpPr>
          <a:xfrm>
            <a:off x="0" y="914400"/>
            <a:ext cx="4575048" cy="3403363"/>
            <a:chOff x="0" y="914400"/>
            <a:chExt cx="4575048" cy="3403363"/>
          </a:xfrm>
        </p:grpSpPr>
        <p:pic>
          <p:nvPicPr>
            <p:cNvPr id="3" name="Picture 2" descr="SNPP.VIIRS.2015-01-25_01-52-00.RGB1112or13um_3911um_11um.Sheveluch_250_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14400"/>
              <a:ext cx="4572000" cy="3403363"/>
            </a:xfrm>
            <a:prstGeom prst="rect">
              <a:avLst/>
            </a:prstGeom>
          </p:spPr>
        </p:pic>
        <p:sp>
          <p:nvSpPr>
            <p:cNvPr id="22" name="TextBox 21"/>
            <p:cNvSpPr txBox="1"/>
            <p:nvPr/>
          </p:nvSpPr>
          <p:spPr>
            <a:xfrm>
              <a:off x="3127248" y="1069848"/>
              <a:ext cx="1447800" cy="338554"/>
            </a:xfrm>
            <a:prstGeom prst="rect">
              <a:avLst/>
            </a:prstGeom>
            <a:solidFill>
              <a:schemeClr val="accent2">
                <a:lumMod val="20000"/>
                <a:lumOff val="80000"/>
              </a:schemeClr>
            </a:solidFill>
            <a:ln w="31750">
              <a:solidFill>
                <a:schemeClr val="tx1"/>
              </a:solidFill>
            </a:ln>
          </p:spPr>
          <p:txBody>
            <a:bodyPr wrap="square" rtlCol="0">
              <a:spAutoFit/>
            </a:bodyPr>
            <a:lstStyle/>
            <a:p>
              <a:pPr algn="ctr"/>
              <a:r>
                <a:rPr lang="en-US" sz="1600" b="1" dirty="0" smtClean="0">
                  <a:latin typeface="Calibri"/>
                  <a:cs typeface="Calibri"/>
                </a:rPr>
                <a:t>VIIRS Image</a:t>
              </a:r>
              <a:endParaRPr lang="en-US" sz="1600" b="1" dirty="0">
                <a:latin typeface="Calibri"/>
                <a:cs typeface="Calibri"/>
              </a:endParaRPr>
            </a:p>
          </p:txBody>
        </p:sp>
        <p:sp>
          <p:nvSpPr>
            <p:cNvPr id="23" name="TextBox 22"/>
            <p:cNvSpPr txBox="1"/>
            <p:nvPr/>
          </p:nvSpPr>
          <p:spPr>
            <a:xfrm>
              <a:off x="152400" y="1905000"/>
              <a:ext cx="1295400" cy="523220"/>
            </a:xfrm>
            <a:prstGeom prst="rect">
              <a:avLst/>
            </a:prstGeom>
            <a:noFill/>
          </p:spPr>
          <p:txBody>
            <a:bodyPr wrap="square" rtlCol="0">
              <a:spAutoFit/>
            </a:bodyPr>
            <a:lstStyle/>
            <a:p>
              <a:r>
                <a:rPr lang="en-US" sz="1400" b="1" dirty="0" smtClean="0">
                  <a:solidFill>
                    <a:srgbClr val="FFFFFF"/>
                  </a:solidFill>
                  <a:latin typeface="Calibri"/>
                  <a:cs typeface="Calibri"/>
                </a:rPr>
                <a:t>Kamchatka, Russia</a:t>
              </a:r>
              <a:endParaRPr lang="en-US" sz="1400" b="1" dirty="0">
                <a:solidFill>
                  <a:srgbClr val="FFFFFF"/>
                </a:solidFill>
                <a:latin typeface="Calibri"/>
                <a:cs typeface="Calibri"/>
              </a:endParaRPr>
            </a:p>
          </p:txBody>
        </p:sp>
        <p:sp>
          <p:nvSpPr>
            <p:cNvPr id="24" name="Oval 23"/>
            <p:cNvSpPr/>
            <p:nvPr/>
          </p:nvSpPr>
          <p:spPr bwMode="auto">
            <a:xfrm rot="20100000">
              <a:off x="1583844" y="2412146"/>
              <a:ext cx="2460577" cy="819420"/>
            </a:xfrm>
            <a:prstGeom prst="ellipse">
              <a:avLst/>
            </a:prstGeom>
            <a:noFill/>
            <a:ln w="25400">
              <a:solidFill>
                <a:schemeClr val="tx1"/>
              </a:solidFill>
              <a:miter lim="800000"/>
              <a:headEnd/>
              <a:tailEnd/>
            </a:ln>
          </p:spPr>
          <p:txBody>
            <a:bodyPr wrap="none" lIns="0" tIns="0" rIns="0" bIns="0" rtlCol="0" anchor="ctr" anchorCtr="0">
              <a:noAutofit/>
            </a:bodyPr>
            <a:lstStyle/>
            <a:p>
              <a:pPr algn="ctr"/>
              <a:endParaRPr lang="en-US" sz="3600" b="1" dirty="0" smtClean="0">
                <a:solidFill>
                  <a:srgbClr val="FFFFFF"/>
                </a:solidFill>
                <a:latin typeface="Times"/>
                <a:cs typeface="Times"/>
              </a:endParaRPr>
            </a:p>
          </p:txBody>
        </p:sp>
        <p:sp>
          <p:nvSpPr>
            <p:cNvPr id="25" name="TextBox 24"/>
            <p:cNvSpPr txBox="1"/>
            <p:nvPr/>
          </p:nvSpPr>
          <p:spPr>
            <a:xfrm>
              <a:off x="1752600" y="1524000"/>
              <a:ext cx="1371600" cy="338554"/>
            </a:xfrm>
            <a:prstGeom prst="rect">
              <a:avLst/>
            </a:prstGeom>
            <a:noFill/>
          </p:spPr>
          <p:txBody>
            <a:bodyPr wrap="square" rtlCol="0">
              <a:spAutoFit/>
            </a:bodyPr>
            <a:lstStyle/>
            <a:p>
              <a:r>
                <a:rPr lang="en-US" sz="1600" b="1" dirty="0" smtClean="0">
                  <a:solidFill>
                    <a:srgbClr val="FFFFFF"/>
                  </a:solidFill>
                  <a:latin typeface="Calibri"/>
                  <a:cs typeface="Calibri"/>
                </a:rPr>
                <a:t>Volcanic ash</a:t>
              </a:r>
              <a:endParaRPr lang="en-US" sz="1600" b="1" dirty="0">
                <a:solidFill>
                  <a:srgbClr val="FFFFFF"/>
                </a:solidFill>
                <a:latin typeface="Calibri"/>
                <a:cs typeface="Calibri"/>
              </a:endParaRPr>
            </a:p>
          </p:txBody>
        </p:sp>
        <p:cxnSp>
          <p:nvCxnSpPr>
            <p:cNvPr id="26" name="Straight Arrow Connector 25"/>
            <p:cNvCxnSpPr>
              <a:endCxn id="24" idx="0"/>
            </p:cNvCxnSpPr>
            <p:nvPr/>
          </p:nvCxnSpPr>
          <p:spPr>
            <a:xfrm>
              <a:off x="2438400" y="1862554"/>
              <a:ext cx="202582" cy="587978"/>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572000" y="914400"/>
            <a:ext cx="4572000" cy="3403363"/>
            <a:chOff x="4572000" y="914400"/>
            <a:chExt cx="4572000" cy="3403363"/>
          </a:xfrm>
        </p:grpSpPr>
        <p:pic>
          <p:nvPicPr>
            <p:cNvPr id="7" name="Picture 6" descr="MTSAT-2.VisIRImager.2015-01-25.02-32-00.RGB1112or13um_3911um_11um.Shiveluch_250_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914400"/>
              <a:ext cx="4572000" cy="3403363"/>
            </a:xfrm>
            <a:prstGeom prst="rect">
              <a:avLst/>
            </a:prstGeom>
          </p:spPr>
        </p:pic>
        <p:sp>
          <p:nvSpPr>
            <p:cNvPr id="28" name="TextBox 27"/>
            <p:cNvSpPr txBox="1"/>
            <p:nvPr/>
          </p:nvSpPr>
          <p:spPr>
            <a:xfrm>
              <a:off x="7236308" y="1066800"/>
              <a:ext cx="1905000" cy="307777"/>
            </a:xfrm>
            <a:prstGeom prst="rect">
              <a:avLst/>
            </a:prstGeom>
            <a:solidFill>
              <a:schemeClr val="accent2">
                <a:lumMod val="20000"/>
                <a:lumOff val="80000"/>
              </a:schemeClr>
            </a:solidFill>
            <a:ln w="31750">
              <a:solidFill>
                <a:schemeClr val="tx1"/>
              </a:solidFill>
            </a:ln>
          </p:spPr>
          <p:txBody>
            <a:bodyPr wrap="square" rtlCol="0">
              <a:spAutoFit/>
            </a:bodyPr>
            <a:lstStyle/>
            <a:p>
              <a:pPr algn="ctr"/>
              <a:r>
                <a:rPr lang="en-US" sz="1400" b="1" dirty="0" smtClean="0">
                  <a:latin typeface="Calibri"/>
                  <a:cs typeface="Calibri"/>
                </a:rPr>
                <a:t>Geostationary Image</a:t>
              </a:r>
              <a:endParaRPr lang="en-US" sz="1400" b="1" dirty="0">
                <a:latin typeface="Calibri"/>
                <a:cs typeface="Calibri"/>
              </a:endParaRPr>
            </a:p>
          </p:txBody>
        </p:sp>
        <p:sp>
          <p:nvSpPr>
            <p:cNvPr id="29" name="TextBox 28"/>
            <p:cNvSpPr txBox="1"/>
            <p:nvPr/>
          </p:nvSpPr>
          <p:spPr>
            <a:xfrm>
              <a:off x="4724400" y="1981200"/>
              <a:ext cx="1295400" cy="523220"/>
            </a:xfrm>
            <a:prstGeom prst="rect">
              <a:avLst/>
            </a:prstGeom>
            <a:noFill/>
          </p:spPr>
          <p:txBody>
            <a:bodyPr wrap="square" rtlCol="0">
              <a:spAutoFit/>
            </a:bodyPr>
            <a:lstStyle/>
            <a:p>
              <a:r>
                <a:rPr lang="en-US" sz="1400" b="1" dirty="0" smtClean="0">
                  <a:solidFill>
                    <a:srgbClr val="FFFFFF"/>
                  </a:solidFill>
                  <a:latin typeface="Calibri"/>
                  <a:cs typeface="Calibri"/>
                </a:rPr>
                <a:t>Kamchatka, Russia</a:t>
              </a:r>
              <a:endParaRPr lang="en-US" sz="1400" b="1" dirty="0">
                <a:solidFill>
                  <a:srgbClr val="FFFFFF"/>
                </a:solidFill>
                <a:latin typeface="Calibri"/>
                <a:cs typeface="Calibri"/>
              </a:endParaRPr>
            </a:p>
          </p:txBody>
        </p:sp>
        <p:sp>
          <p:nvSpPr>
            <p:cNvPr id="30" name="Oval 29"/>
            <p:cNvSpPr/>
            <p:nvPr/>
          </p:nvSpPr>
          <p:spPr bwMode="auto">
            <a:xfrm rot="20100000">
              <a:off x="6153882" y="2386556"/>
              <a:ext cx="2460577" cy="819420"/>
            </a:xfrm>
            <a:prstGeom prst="ellipse">
              <a:avLst/>
            </a:prstGeom>
            <a:noFill/>
            <a:ln w="25400">
              <a:solidFill>
                <a:srgbClr val="FFFFFF"/>
              </a:solidFill>
              <a:miter lim="800000"/>
              <a:headEnd/>
              <a:tailEnd/>
            </a:ln>
          </p:spPr>
          <p:txBody>
            <a:bodyPr wrap="none" lIns="0" tIns="0" rIns="0" bIns="0" rtlCol="0" anchor="ctr" anchorCtr="0">
              <a:noAutofit/>
            </a:bodyPr>
            <a:lstStyle/>
            <a:p>
              <a:pPr algn="ctr"/>
              <a:endParaRPr lang="en-US" sz="3600" b="1" dirty="0" smtClean="0">
                <a:solidFill>
                  <a:srgbClr val="FFFFFF"/>
                </a:solidFill>
                <a:latin typeface="Times"/>
                <a:cs typeface="Times"/>
              </a:endParaRPr>
            </a:p>
          </p:txBody>
        </p:sp>
        <p:sp>
          <p:nvSpPr>
            <p:cNvPr id="31" name="TextBox 30"/>
            <p:cNvSpPr txBox="1"/>
            <p:nvPr/>
          </p:nvSpPr>
          <p:spPr>
            <a:xfrm>
              <a:off x="5943600" y="1447800"/>
              <a:ext cx="2514600" cy="738664"/>
            </a:xfrm>
            <a:prstGeom prst="rect">
              <a:avLst/>
            </a:prstGeom>
            <a:noFill/>
          </p:spPr>
          <p:txBody>
            <a:bodyPr wrap="square" rtlCol="0">
              <a:spAutoFit/>
            </a:bodyPr>
            <a:lstStyle/>
            <a:p>
              <a:r>
                <a:rPr lang="en-US" sz="1400" b="1" dirty="0" smtClean="0">
                  <a:solidFill>
                    <a:srgbClr val="FFFFFF"/>
                  </a:solidFill>
                  <a:latin typeface="Calibri"/>
                  <a:cs typeface="Calibri"/>
                </a:rPr>
                <a:t>Volcanic ash cannot be confidently identified using geostationary imagery alone</a:t>
              </a:r>
              <a:endParaRPr lang="en-US" sz="1400" b="1" dirty="0">
                <a:solidFill>
                  <a:srgbClr val="FFFFFF"/>
                </a:solidFill>
                <a:latin typeface="Calibri"/>
                <a:cs typeface="Calibri"/>
              </a:endParaRPr>
            </a:p>
          </p:txBody>
        </p:sp>
      </p:grpSp>
    </p:spTree>
    <p:extLst>
      <p:ext uri="{BB962C8B-B14F-4D97-AF65-F5344CB8AC3E}">
        <p14:creationId xmlns:p14="http://schemas.microsoft.com/office/powerpoint/2010/main" val="18850810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aily or Monthly NRT Chlorophyll comparison with NASA 4km Monthly Climatology not found for this region or product stream or method type"/>
          <p:cNvPicPr>
            <a:picLocks noChangeAspect="1" noChangeArrowheads="1"/>
          </p:cNvPicPr>
          <p:nvPr/>
        </p:nvPicPr>
        <p:blipFill>
          <a:blip r:embed="rId3" cstate="print"/>
          <a:srcRect/>
          <a:stretch>
            <a:fillRect/>
          </a:stretch>
        </p:blipFill>
        <p:spPr bwMode="auto">
          <a:xfrm>
            <a:off x="2991637" y="641935"/>
            <a:ext cx="5161763" cy="2983614"/>
          </a:xfrm>
          <a:prstGeom prst="rect">
            <a:avLst/>
          </a:prstGeom>
          <a:noFill/>
        </p:spPr>
      </p:pic>
      <p:sp>
        <p:nvSpPr>
          <p:cNvPr id="4" name="TextBox 3"/>
          <p:cNvSpPr txBox="1"/>
          <p:nvPr/>
        </p:nvSpPr>
        <p:spPr>
          <a:xfrm>
            <a:off x="526375" y="739676"/>
            <a:ext cx="2519692" cy="2308324"/>
          </a:xfrm>
          <a:prstGeom prst="rect">
            <a:avLst/>
          </a:prstGeom>
          <a:noFill/>
        </p:spPr>
        <p:txBody>
          <a:bodyPr wrap="square" rtlCol="0">
            <a:spAutoFit/>
          </a:bodyPr>
          <a:lstStyle/>
          <a:p>
            <a:pPr defTabSz="457200"/>
            <a:r>
              <a:rPr lang="en-US" sz="2400" dirty="0" smtClean="0">
                <a:solidFill>
                  <a:srgbClr val="FFFFFF"/>
                </a:solidFill>
                <a:latin typeface="Calibri"/>
              </a:rPr>
              <a:t>VIIRS Ocean Color is used by NOAA to monitor health of ocean, coastal and large lake ecosystems</a:t>
            </a:r>
            <a:endParaRPr lang="en-US" sz="2400" dirty="0">
              <a:solidFill>
                <a:srgbClr val="FFFFFF"/>
              </a:solidFill>
              <a:latin typeface="Calibri"/>
            </a:endParaRPr>
          </a:p>
        </p:txBody>
      </p:sp>
      <p:sp>
        <p:nvSpPr>
          <p:cNvPr id="7" name="TextBox 6"/>
          <p:cNvSpPr txBox="1"/>
          <p:nvPr/>
        </p:nvSpPr>
        <p:spPr>
          <a:xfrm>
            <a:off x="6850439" y="3537955"/>
            <a:ext cx="2043188" cy="307777"/>
          </a:xfrm>
          <a:prstGeom prst="rect">
            <a:avLst/>
          </a:prstGeom>
          <a:noFill/>
        </p:spPr>
        <p:txBody>
          <a:bodyPr wrap="none" rtlCol="0">
            <a:spAutoFit/>
          </a:bodyPr>
          <a:lstStyle/>
          <a:p>
            <a:pPr algn="r" defTabSz="457200"/>
            <a:r>
              <a:rPr lang="en-US" sz="1400" dirty="0" smtClean="0">
                <a:solidFill>
                  <a:srgbClr val="FFFFFF"/>
                </a:solidFill>
                <a:latin typeface="Calibri"/>
              </a:rPr>
              <a:t>Credit: NOAA </a:t>
            </a:r>
            <a:r>
              <a:rPr lang="en-US" sz="1400" dirty="0" err="1" smtClean="0">
                <a:solidFill>
                  <a:srgbClr val="FFFFFF"/>
                </a:solidFill>
                <a:latin typeface="Calibri"/>
              </a:rPr>
              <a:t>Coastwatch</a:t>
            </a:r>
            <a:endParaRPr lang="en-US" sz="1400" dirty="0">
              <a:solidFill>
                <a:srgbClr val="FFFFFF"/>
              </a:solidFill>
              <a:latin typeface="Calibri"/>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649" y="3977069"/>
            <a:ext cx="4101429" cy="258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485638" y="4067422"/>
            <a:ext cx="1111202" cy="307777"/>
          </a:xfrm>
          <a:prstGeom prst="rect">
            <a:avLst/>
          </a:prstGeom>
          <a:noFill/>
        </p:spPr>
        <p:txBody>
          <a:bodyPr wrap="none" rtlCol="0">
            <a:spAutoFit/>
          </a:bodyPr>
          <a:lstStyle/>
          <a:p>
            <a:pPr defTabSz="457200"/>
            <a:r>
              <a:rPr lang="en-US" sz="1400" dirty="0" smtClean="0">
                <a:solidFill>
                  <a:prstClr val="black"/>
                </a:solidFill>
                <a:latin typeface="Calibri"/>
              </a:rPr>
              <a:t>April 6, 2013</a:t>
            </a:r>
            <a:endParaRPr lang="en-US" sz="1400" dirty="0">
              <a:solidFill>
                <a:prstClr val="black"/>
              </a:solidFill>
              <a:latin typeface="Calibri"/>
            </a:endParaRPr>
          </a:p>
        </p:txBody>
      </p:sp>
      <p:sp>
        <p:nvSpPr>
          <p:cNvPr id="2" name="TextBox 1"/>
          <p:cNvSpPr txBox="1"/>
          <p:nvPr/>
        </p:nvSpPr>
        <p:spPr>
          <a:xfrm>
            <a:off x="4553296" y="4025857"/>
            <a:ext cx="4133500" cy="2631490"/>
          </a:xfrm>
          <a:prstGeom prst="rect">
            <a:avLst/>
          </a:prstGeom>
          <a:noFill/>
        </p:spPr>
        <p:txBody>
          <a:bodyPr wrap="square" rtlCol="0">
            <a:spAutoFit/>
          </a:bodyPr>
          <a:lstStyle/>
          <a:p>
            <a:pPr defTabSz="457200"/>
            <a:r>
              <a:rPr lang="en-US" sz="1100" dirty="0" smtClean="0">
                <a:solidFill>
                  <a:srgbClr val="FFFFFF"/>
                </a:solidFill>
                <a:latin typeface="Times New Roman" panose="02020603050405020304" pitchFamily="18" charset="0"/>
                <a:cs typeface="Times New Roman" panose="02020603050405020304" pitchFamily="18" charset="0"/>
              </a:rPr>
              <a:t>The state’s annual red tide affects a wide range of aquatic animals and can cause problems in people. The algae contain a nerve poison known as </a:t>
            </a:r>
            <a:r>
              <a:rPr lang="en-US" sz="1100" dirty="0" err="1" smtClean="0">
                <a:solidFill>
                  <a:srgbClr val="FFFFFF"/>
                </a:solidFill>
                <a:latin typeface="Times New Roman" panose="02020603050405020304" pitchFamily="18" charset="0"/>
                <a:cs typeface="Times New Roman" panose="02020603050405020304" pitchFamily="18" charset="0"/>
              </a:rPr>
              <a:t>brevetoxin</a:t>
            </a:r>
            <a:r>
              <a:rPr lang="en-US" sz="1100" dirty="0" smtClean="0">
                <a:solidFill>
                  <a:srgbClr val="FFFFFF"/>
                </a:solidFill>
                <a:latin typeface="Times New Roman" panose="02020603050405020304" pitchFamily="18" charset="0"/>
                <a:cs typeface="Times New Roman" panose="02020603050405020304" pitchFamily="18" charset="0"/>
              </a:rPr>
              <a:t> that is not only found underwater but that is also blown through the air when waves break open the algae’s outer casing.</a:t>
            </a:r>
          </a:p>
          <a:p>
            <a:pPr defTabSz="457200"/>
            <a:endParaRPr lang="en-US" sz="1100" dirty="0">
              <a:solidFill>
                <a:srgbClr val="FFFFFF"/>
              </a:solidFill>
              <a:latin typeface="Times New Roman" panose="02020603050405020304" pitchFamily="18" charset="0"/>
              <a:cs typeface="Times New Roman" panose="02020603050405020304" pitchFamily="18" charset="0"/>
            </a:endParaRPr>
          </a:p>
          <a:p>
            <a:pPr defTabSz="457200"/>
            <a:r>
              <a:rPr lang="en-US" sz="1100" dirty="0" smtClean="0">
                <a:solidFill>
                  <a:srgbClr val="FFFFFF"/>
                </a:solidFill>
                <a:latin typeface="Times New Roman" panose="02020603050405020304" pitchFamily="18" charset="0"/>
                <a:cs typeface="Times New Roman" panose="02020603050405020304" pitchFamily="18" charset="0"/>
              </a:rPr>
              <a:t>Manatees, birds, dolphins and other animals can be killed by consuming the poison, either by accidentally eating the algae or by ingesting small organisms clinging to sea grass that have soaked up the poison while filtering seawater.</a:t>
            </a:r>
          </a:p>
          <a:p>
            <a:pPr defTabSz="457200"/>
            <a:endParaRPr lang="en-US" sz="1100" dirty="0">
              <a:solidFill>
                <a:srgbClr val="FFFFFF"/>
              </a:solidFill>
              <a:latin typeface="Times New Roman" panose="02020603050405020304" pitchFamily="18" charset="0"/>
              <a:cs typeface="Times New Roman" panose="02020603050405020304" pitchFamily="18" charset="0"/>
            </a:endParaRPr>
          </a:p>
          <a:p>
            <a:pPr defTabSz="457200"/>
            <a:r>
              <a:rPr lang="en-US" sz="1100" dirty="0" smtClean="0">
                <a:solidFill>
                  <a:srgbClr val="FFFFFF"/>
                </a:solidFill>
                <a:latin typeface="Times New Roman" panose="02020603050405020304" pitchFamily="18" charset="0"/>
                <a:cs typeface="Times New Roman" panose="02020603050405020304" pitchFamily="18" charset="0"/>
              </a:rPr>
              <a:t>Residents and tourists regularly have respiratory problems after inhaling </a:t>
            </a:r>
            <a:r>
              <a:rPr lang="en-US" sz="1100" dirty="0" err="1" smtClean="0">
                <a:solidFill>
                  <a:srgbClr val="FFFFFF"/>
                </a:solidFill>
                <a:latin typeface="Times New Roman" panose="02020603050405020304" pitchFamily="18" charset="0"/>
                <a:cs typeface="Times New Roman" panose="02020603050405020304" pitchFamily="18" charset="0"/>
              </a:rPr>
              <a:t>brevetoxins</a:t>
            </a:r>
            <a:r>
              <a:rPr lang="en-US" sz="1100" dirty="0" smtClean="0">
                <a:solidFill>
                  <a:srgbClr val="FFFFFF"/>
                </a:solidFill>
                <a:latin typeface="Times New Roman" panose="02020603050405020304" pitchFamily="18" charset="0"/>
                <a:cs typeface="Times New Roman" panose="02020603050405020304" pitchFamily="18" charset="0"/>
              </a:rPr>
              <a:t> while strolling on beaches near red tides. People can also become ill after eating oysters and clams that have absorbed the toxin.</a:t>
            </a:r>
            <a:endParaRPr lang="en-US" dirty="0">
              <a:solidFill>
                <a:srgbClr val="FFFFFF"/>
              </a:solidFill>
              <a:latin typeface="Calibri"/>
            </a:endParaRPr>
          </a:p>
        </p:txBody>
      </p:sp>
    </p:spTree>
    <p:extLst>
      <p:ext uri="{BB962C8B-B14F-4D97-AF65-F5344CB8AC3E}">
        <p14:creationId xmlns:p14="http://schemas.microsoft.com/office/powerpoint/2010/main" val="40547257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6600"/>
          </a:xfrm>
        </p:spPr>
        <p:txBody>
          <a:bodyPr>
            <a:normAutofit fontScale="90000"/>
          </a:bodyPr>
          <a:lstStyle/>
          <a:p>
            <a:r>
              <a:rPr lang="en-US" dirty="0" smtClean="0">
                <a:solidFill>
                  <a:schemeClr val="tx2">
                    <a:lumMod val="50000"/>
                  </a:schemeClr>
                </a:solidFill>
              </a:rPr>
              <a:t>Day-Night Band</a:t>
            </a:r>
            <a:endParaRPr lang="en-US" dirty="0">
              <a:solidFill>
                <a:schemeClr val="tx2">
                  <a:lumMod val="50000"/>
                </a:schemeClr>
              </a:solidFill>
            </a:endParaRP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December 15, 2014</a:t>
            </a:r>
            <a:endParaRPr lang="en-US"/>
          </a:p>
        </p:txBody>
      </p:sp>
      <p:sp>
        <p:nvSpPr>
          <p:cNvPr id="5" name="Slide Number Placeholder 4"/>
          <p:cNvSpPr>
            <a:spLocks noGrp="1"/>
          </p:cNvSpPr>
          <p:nvPr>
            <p:ph type="sldNum" sz="quarter" idx="12"/>
          </p:nvPr>
        </p:nvSpPr>
        <p:spPr/>
        <p:txBody>
          <a:bodyPr/>
          <a:lstStyle/>
          <a:p>
            <a:fld id="{97CDD0B3-16B6-4540-B711-44AFCECE8E4F}" type="slidenum">
              <a:rPr lang="en-US" smtClean="0"/>
              <a:pPr/>
              <a:t>25</a:t>
            </a:fld>
            <a:endParaRPr lang="en-US"/>
          </a:p>
        </p:txBody>
      </p:sp>
      <p:pic>
        <p:nvPicPr>
          <p:cNvPr id="1027" name="Picture 3" descr="C:\Users\eric\Desktop\Eric's Stuff\JPSS Science Seminar\Dec 15 2014\agu_postcard_6x4_300_v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1" y="754966"/>
            <a:ext cx="9154551" cy="610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3596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14" name="Picture 1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14407" y="1200329"/>
            <a:ext cx="7395949" cy="5617518"/>
          </a:xfrm>
          <a:prstGeom prst="rect">
            <a:avLst/>
          </a:prstGeom>
        </p:spPr>
      </p:pic>
      <p:cxnSp>
        <p:nvCxnSpPr>
          <p:cNvPr id="19" name="Straight Arrow Connector 18"/>
          <p:cNvCxnSpPr/>
          <p:nvPr/>
        </p:nvCxnSpPr>
        <p:spPr>
          <a:xfrm>
            <a:off x="4205458" y="2618144"/>
            <a:ext cx="747549" cy="3536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7"/>
            <a:ext cx="9144000" cy="1200329"/>
          </a:xfrm>
          <a:prstGeom prst="rect">
            <a:avLst/>
          </a:prstGeom>
          <a:noFill/>
        </p:spPr>
        <p:txBody>
          <a:bodyPr wrap="square" lIns="91440" tIns="45720" rIns="91440" bIns="45720" rtlCol="0">
            <a:spAutoFit/>
          </a:bodyPr>
          <a:lstStyle/>
          <a:p>
            <a:pPr algn="ctr" defTabSz="914400"/>
            <a:r>
              <a:rPr lang="en-US" sz="3200" b="1" dirty="0">
                <a:solidFill>
                  <a:srgbClr val="FFFFFF"/>
                </a:solidFill>
                <a:latin typeface="Calibri"/>
                <a:ea typeface="Arial"/>
                <a:cs typeface="Arial"/>
                <a:sym typeface="Arial"/>
              </a:rPr>
              <a:t>Tracking the Rim Fire at Night</a:t>
            </a:r>
          </a:p>
          <a:p>
            <a:pPr algn="ctr" defTabSz="914400"/>
            <a:r>
              <a:rPr lang="en-US" sz="2000" b="1" dirty="0">
                <a:solidFill>
                  <a:srgbClr val="FFFFFF"/>
                </a:solidFill>
                <a:latin typeface="Calibri"/>
                <a:ea typeface="Arial"/>
                <a:cs typeface="Arial"/>
                <a:sym typeface="Arial"/>
              </a:rPr>
              <a:t>VIIRS DNB + IR enhanced with Lunar Irradiance Model</a:t>
            </a:r>
          </a:p>
          <a:p>
            <a:pPr algn="ctr" defTabSz="914400"/>
            <a:r>
              <a:rPr lang="en-US" sz="2000" b="1" dirty="0">
                <a:solidFill>
                  <a:srgbClr val="FFFFFF"/>
                </a:solidFill>
                <a:latin typeface="Calibri"/>
                <a:ea typeface="Arial"/>
                <a:cs typeface="Arial"/>
                <a:sym typeface="Arial"/>
              </a:rPr>
              <a:t>18 – 27 </a:t>
            </a:r>
            <a:r>
              <a:rPr lang="en-US" sz="2000" b="1" dirty="0" smtClean="0">
                <a:solidFill>
                  <a:srgbClr val="FFFFFF"/>
                </a:solidFill>
                <a:latin typeface="Calibri"/>
                <a:ea typeface="Arial"/>
                <a:cs typeface="Arial"/>
                <a:sym typeface="Arial"/>
              </a:rPr>
              <a:t>August, 2013</a:t>
            </a:r>
            <a:endParaRPr lang="en-US" sz="2000" b="1" dirty="0">
              <a:solidFill>
                <a:srgbClr val="FFFFFF"/>
              </a:solidFill>
              <a:latin typeface="Calibri"/>
              <a:ea typeface="Arial"/>
              <a:cs typeface="Arial"/>
              <a:sym typeface="Arial"/>
            </a:endParaRPr>
          </a:p>
        </p:txBody>
      </p:sp>
      <p:sp>
        <p:nvSpPr>
          <p:cNvPr id="33" name="TextBox 32"/>
          <p:cNvSpPr txBox="1"/>
          <p:nvPr/>
        </p:nvSpPr>
        <p:spPr>
          <a:xfrm>
            <a:off x="3341920" y="2178240"/>
            <a:ext cx="1037139" cy="646331"/>
          </a:xfrm>
          <a:prstGeom prst="rect">
            <a:avLst/>
          </a:prstGeom>
          <a:noFill/>
        </p:spPr>
        <p:txBody>
          <a:bodyPr wrap="square" lIns="91440" tIns="45720" rIns="91440" bIns="45720" rtlCol="0">
            <a:spAutoFit/>
          </a:bodyPr>
          <a:lstStyle/>
          <a:p>
            <a:pPr algn="ctr" defTabSz="914400"/>
            <a:r>
              <a:rPr lang="en-US" b="1" dirty="0" smtClean="0">
                <a:solidFill>
                  <a:srgbClr val="FF0000"/>
                </a:solidFill>
                <a:latin typeface="Calibri"/>
                <a:ea typeface="Arial"/>
                <a:cs typeface="Arial"/>
                <a:sym typeface="Arial"/>
              </a:rPr>
              <a:t>Rim</a:t>
            </a:r>
          </a:p>
          <a:p>
            <a:pPr algn="ctr" defTabSz="914400"/>
            <a:r>
              <a:rPr lang="en-US" b="1" dirty="0" smtClean="0">
                <a:solidFill>
                  <a:srgbClr val="FF0000"/>
                </a:solidFill>
                <a:latin typeface="Calibri"/>
                <a:ea typeface="Arial"/>
                <a:cs typeface="Arial"/>
                <a:sym typeface="Arial"/>
              </a:rPr>
              <a:t>Fire</a:t>
            </a:r>
            <a:endParaRPr lang="en-US" b="1" dirty="0">
              <a:solidFill>
                <a:srgbClr val="FF0000"/>
              </a:solidFill>
              <a:latin typeface="Calibri"/>
              <a:ea typeface="Arial"/>
              <a:cs typeface="Arial"/>
              <a:sym typeface="Arial"/>
            </a:endParaRPr>
          </a:p>
        </p:txBody>
      </p:sp>
      <p:sp>
        <p:nvSpPr>
          <p:cNvPr id="2" name="Slide Number Placeholder 1"/>
          <p:cNvSpPr>
            <a:spLocks noGrp="1"/>
          </p:cNvSpPr>
          <p:nvPr>
            <p:ph type="sldNum" sz="quarter" idx="4294967295"/>
          </p:nvPr>
        </p:nvSpPr>
        <p:spPr>
          <a:xfrm>
            <a:off x="6553200" y="6356357"/>
            <a:ext cx="2133600" cy="365125"/>
          </a:xfrm>
          <a:prstGeom prst="rect">
            <a:avLst/>
          </a:prstGeom>
        </p:spPr>
        <p:txBody>
          <a:bodyPr/>
          <a:lstStyle/>
          <a:p>
            <a:fld id="{05519A7D-AB23-45AD-8AD2-D48A5DB45A00}"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136663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1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10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I01_ZAlowlight_052614_2325_FunnyRiver_pycU.png"/>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5" descr="Displaying I01_ZAlowlight_052614_2325_FunnyRiver_pycU.png"/>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11"/>
          <p:cNvGrpSpPr>
            <a:grpSpLocks/>
          </p:cNvGrpSpPr>
          <p:nvPr/>
        </p:nvGrpSpPr>
        <p:grpSpPr bwMode="auto">
          <a:xfrm>
            <a:off x="95251" y="171450"/>
            <a:ext cx="8845550" cy="628650"/>
            <a:chOff x="95536" y="170787"/>
            <a:chExt cx="8845904" cy="628650"/>
          </a:xfrm>
        </p:grpSpPr>
        <p:pic>
          <p:nvPicPr>
            <p:cNvPr id="9" name="Picture 7" descr="Nws.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2790" y="170787"/>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oaa_sm.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36" y="177423"/>
              <a:ext cx="614147" cy="61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3" descr="C:\Users\pciren\AppData\Local\Temp\1\scp35957\net\orbit170l\disk1\pub\pubu\GOESR_AIT\abi_smoke_dust\visual_code_new\deep_blue_viirs_anybox\2014140_DAI_composite.png"/>
          <p:cNvPicPr>
            <a:picLocks noChangeArrowheads="1"/>
          </p:cNvPicPr>
          <p:nvPr/>
        </p:nvPicPr>
        <p:blipFill>
          <a:blip r:embed="rId4" cstate="print"/>
          <a:srcRect/>
          <a:stretch>
            <a:fillRect/>
          </a:stretch>
        </p:blipFill>
        <p:spPr bwMode="auto">
          <a:xfrm>
            <a:off x="115043" y="1295400"/>
            <a:ext cx="4134592" cy="3200400"/>
          </a:xfrm>
          <a:prstGeom prst="rect">
            <a:avLst/>
          </a:prstGeom>
          <a:noFill/>
        </p:spPr>
      </p:pic>
      <p:sp>
        <p:nvSpPr>
          <p:cNvPr id="3" name="AutoShape 2" descr="Displaying I01_ZAlowlight_052614_2142_FunnyRiver_pycU.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85059" y="4572000"/>
            <a:ext cx="3124941" cy="307777"/>
          </a:xfrm>
          <a:prstGeom prst="rect">
            <a:avLst/>
          </a:prstGeom>
          <a:noFill/>
        </p:spPr>
        <p:txBody>
          <a:bodyPr wrap="square" rtlCol="0">
            <a:spAutoFit/>
          </a:bodyPr>
          <a:lstStyle/>
          <a:p>
            <a:r>
              <a:rPr lang="en-US" b="1" dirty="0" smtClean="0">
                <a:solidFill>
                  <a:srgbClr val="FFFFFF"/>
                </a:solidFill>
              </a:rPr>
              <a:t>JPSS Smoke Algorithm</a:t>
            </a:r>
            <a:endParaRPr lang="en-US" b="1" dirty="0">
              <a:solidFill>
                <a:srgbClr val="FFFFFF"/>
              </a:solidFill>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2819400"/>
            <a:ext cx="4336088" cy="2810903"/>
          </a:xfrm>
          <a:prstGeom prst="rect">
            <a:avLst/>
          </a:prstGeom>
        </p:spPr>
      </p:pic>
      <p:sp>
        <p:nvSpPr>
          <p:cNvPr id="18" name="TextBox 17"/>
          <p:cNvSpPr txBox="1"/>
          <p:nvPr/>
        </p:nvSpPr>
        <p:spPr>
          <a:xfrm>
            <a:off x="5181600" y="5739368"/>
            <a:ext cx="2439141" cy="307777"/>
          </a:xfrm>
          <a:prstGeom prst="rect">
            <a:avLst/>
          </a:prstGeom>
          <a:noFill/>
        </p:spPr>
        <p:txBody>
          <a:bodyPr wrap="square" rtlCol="0">
            <a:spAutoFit/>
          </a:bodyPr>
          <a:lstStyle/>
          <a:p>
            <a:r>
              <a:rPr lang="en-US" b="1" dirty="0" smtClean="0">
                <a:solidFill>
                  <a:srgbClr val="FFFFFF"/>
                </a:solidFill>
              </a:rPr>
              <a:t>.64 micron Channel</a:t>
            </a:r>
            <a:endParaRPr lang="en-US" b="1" dirty="0">
              <a:solidFill>
                <a:srgbClr val="FFFFFF"/>
              </a:solidFill>
            </a:endParaRPr>
          </a:p>
        </p:txBody>
      </p:sp>
      <p:sp>
        <p:nvSpPr>
          <p:cNvPr id="12" name="Rectangle 11"/>
          <p:cNvSpPr/>
          <p:nvPr/>
        </p:nvSpPr>
        <p:spPr>
          <a:xfrm>
            <a:off x="914400" y="228600"/>
            <a:ext cx="7315200" cy="1015663"/>
          </a:xfrm>
          <a:prstGeom prst="rect">
            <a:avLst/>
          </a:prstGeom>
        </p:spPr>
        <p:txBody>
          <a:bodyPr wrap="square">
            <a:spAutoFit/>
          </a:bodyPr>
          <a:lstStyle/>
          <a:p>
            <a:r>
              <a:rPr lang="en-US" sz="3200" b="1" dirty="0">
                <a:solidFill>
                  <a:srgbClr val="FFFFFF"/>
                </a:solidFill>
                <a:latin typeface="Calibri"/>
                <a:cs typeface="Calibri"/>
              </a:rPr>
              <a:t>VIIRS Smoke </a:t>
            </a:r>
            <a:r>
              <a:rPr lang="en-US" sz="3200" b="1" dirty="0" smtClean="0">
                <a:solidFill>
                  <a:srgbClr val="FFFFFF"/>
                </a:solidFill>
                <a:latin typeface="Calibri"/>
                <a:cs typeface="Calibri"/>
              </a:rPr>
              <a:t>Detection-“</a:t>
            </a:r>
            <a:r>
              <a:rPr lang="en-US" sz="3200" b="1" dirty="0">
                <a:solidFill>
                  <a:srgbClr val="FFFFFF"/>
                </a:solidFill>
                <a:latin typeface="Calibri"/>
                <a:cs typeface="Calibri"/>
              </a:rPr>
              <a:t>Funny River” Fire</a:t>
            </a:r>
          </a:p>
          <a:p>
            <a:pPr algn="ctr"/>
            <a:r>
              <a:rPr lang="en-US" sz="2800" b="1" dirty="0">
                <a:solidFill>
                  <a:srgbClr val="FFFFFF"/>
                </a:solidFill>
                <a:latin typeface="Calibri"/>
                <a:cs typeface="Calibri"/>
              </a:rPr>
              <a:t>20 and 21, May 2014</a:t>
            </a:r>
          </a:p>
        </p:txBody>
      </p:sp>
    </p:spTree>
    <p:extLst>
      <p:ext uri="{BB962C8B-B14F-4D97-AF65-F5344CB8AC3E}">
        <p14:creationId xmlns:p14="http://schemas.microsoft.com/office/powerpoint/2010/main" val="26022848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652" y="255469"/>
            <a:ext cx="8042276" cy="933545"/>
          </a:xfrm>
        </p:spPr>
        <p:txBody>
          <a:bodyPr>
            <a:normAutofit fontScale="90000"/>
          </a:bodyPr>
          <a:lstStyle/>
          <a:p>
            <a:r>
              <a:rPr lang="en-US" sz="3200" dirty="0" smtClean="0">
                <a:latin typeface="Arial" charset="0"/>
                <a:ea typeface="ＭＳ Ｐゴシック" charset="0"/>
              </a:rPr>
              <a:t>VIIRS Night-time visible routinely used for dense fog advisories</a:t>
            </a:r>
            <a:endParaRPr lang="en-US" sz="3200" b="0" dirty="0"/>
          </a:p>
        </p:txBody>
      </p:sp>
      <p:pic>
        <p:nvPicPr>
          <p:cNvPr id="4" name="Content Placeholder 3" descr="Screen shot 2012-07-31 at 11.24.41 A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43" r="-227"/>
          <a:stretch/>
        </p:blipFill>
        <p:spPr>
          <a:xfrm>
            <a:off x="2329124" y="1155814"/>
            <a:ext cx="6465340" cy="5702186"/>
          </a:xfrm>
        </p:spPr>
      </p:pic>
      <p:sp>
        <p:nvSpPr>
          <p:cNvPr id="5" name="TextBox 4"/>
          <p:cNvSpPr txBox="1"/>
          <p:nvPr/>
        </p:nvSpPr>
        <p:spPr>
          <a:xfrm>
            <a:off x="194232" y="1563649"/>
            <a:ext cx="2091768" cy="4093428"/>
          </a:xfrm>
          <a:prstGeom prst="rect">
            <a:avLst/>
          </a:prstGeom>
          <a:noFill/>
        </p:spPr>
        <p:txBody>
          <a:bodyPr wrap="square" rtlCol="0">
            <a:spAutoFit/>
          </a:bodyPr>
          <a:lstStyle/>
          <a:p>
            <a:pPr algn="ctr"/>
            <a:r>
              <a:rPr lang="en-US" sz="2000" dirty="0" smtClean="0">
                <a:solidFill>
                  <a:srgbClr val="FFFFFF"/>
                </a:solidFill>
                <a:latin typeface="Arial" pitchFamily="34" charset="0"/>
                <a:cs typeface="Arial" pitchFamily="34" charset="0"/>
              </a:rPr>
              <a:t>The National Weather Service Forecast Office in Monterey, California</a:t>
            </a:r>
          </a:p>
          <a:p>
            <a:pPr algn="ctr"/>
            <a:r>
              <a:rPr lang="en-US" sz="2000" dirty="0" smtClean="0">
                <a:solidFill>
                  <a:srgbClr val="FFFFFF"/>
                </a:solidFill>
                <a:latin typeface="Arial" pitchFamily="34" charset="0"/>
                <a:cs typeface="Arial" pitchFamily="34" charset="0"/>
              </a:rPr>
              <a:t>Currently employs the VIIRS DNB to provide higher confidence for  issuing marine dense fog advisories</a:t>
            </a:r>
            <a:endParaRPr lang="en-US" sz="2000" dirty="0">
              <a:solidFill>
                <a:srgbClr val="FFFFFF"/>
              </a:solidFill>
              <a:latin typeface="Arial" pitchFamily="34" charset="0"/>
              <a:cs typeface="Arial" pitchFamily="34" charset="0"/>
            </a:endParaRPr>
          </a:p>
        </p:txBody>
      </p:sp>
      <p:sp>
        <p:nvSpPr>
          <p:cNvPr id="8" name="Shape 38"/>
          <p:cNvSpPr txBox="1">
            <a:spLocks noGrp="1"/>
          </p:cNvSpPr>
          <p:nvPr>
            <p:ph type="sldNum" idx="4294967295"/>
          </p:nvPr>
        </p:nvSpPr>
        <p:spPr>
          <a:xfrm>
            <a:off x="6986489" y="6492875"/>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fld id="{2AB4B299-1F79-8047-A3E9-747EBA4F91CA}" type="slidenum">
              <a:rPr lang="en-US" smtClean="0"/>
              <a:pPr/>
              <a:t>28</a:t>
            </a:fld>
            <a:endParaRPr dirty="0"/>
          </a:p>
        </p:txBody>
      </p:sp>
    </p:spTree>
    <p:extLst>
      <p:ext uri="{BB962C8B-B14F-4D97-AF65-F5344CB8AC3E}">
        <p14:creationId xmlns:p14="http://schemas.microsoft.com/office/powerpoint/2010/main" val="30354889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50249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2200" y="274638"/>
            <a:ext cx="7696200" cy="1143000"/>
          </a:xfrm>
        </p:spPr>
        <p:txBody>
          <a:bodyPr>
            <a:normAutofit/>
          </a:bodyPr>
          <a:lstStyle/>
          <a:p>
            <a:r>
              <a:rPr lang="en-US" sz="3200" dirty="0" smtClean="0">
                <a:solidFill>
                  <a:srgbClr val="FFFFFF"/>
                </a:solidFill>
              </a:rPr>
              <a:t>JPSS provides a wide range of capabilities</a:t>
            </a:r>
            <a:endParaRPr lang="en-US" sz="3200" dirty="0">
              <a:solidFill>
                <a:srgbClr val="FFFFFF"/>
              </a:solidFill>
            </a:endParaRPr>
          </a:p>
        </p:txBody>
      </p:sp>
      <p:sp>
        <p:nvSpPr>
          <p:cNvPr id="2" name="Content Placeholder 1"/>
          <p:cNvSpPr>
            <a:spLocks noGrp="1"/>
          </p:cNvSpPr>
          <p:nvPr>
            <p:ph sz="half" idx="1"/>
          </p:nvPr>
        </p:nvSpPr>
        <p:spPr>
          <a:xfrm>
            <a:off x="0" y="1295165"/>
            <a:ext cx="3810000" cy="5061185"/>
          </a:xfrm>
        </p:spPr>
        <p:txBody>
          <a:bodyPr>
            <a:normAutofit fontScale="92500" lnSpcReduction="10000"/>
          </a:bodyPr>
          <a:lstStyle/>
          <a:p>
            <a:r>
              <a:rPr lang="en-US" sz="1600" dirty="0" smtClean="0">
                <a:solidFill>
                  <a:srgbClr val="FFFFFF"/>
                </a:solidFill>
              </a:rPr>
              <a:t>Microwave – provides temperature and moisture soundings in cloudy conditions and rainfall rates, sea ice, snow, surface temperature</a:t>
            </a:r>
          </a:p>
          <a:p>
            <a:endParaRPr lang="en-US" sz="1600" dirty="0" smtClean="0">
              <a:solidFill>
                <a:srgbClr val="FFFFFF"/>
              </a:solidFill>
            </a:endParaRPr>
          </a:p>
          <a:p>
            <a:r>
              <a:rPr lang="en-US" sz="1600" dirty="0" smtClean="0">
                <a:solidFill>
                  <a:srgbClr val="FFFFFF"/>
                </a:solidFill>
              </a:rPr>
              <a:t>Infrared – provides high vertical resolution temperature and moisture soundings in clear and  cloud corrected regions; atmospheric chemistry  - CO, CH4, SO2, … and cloud products</a:t>
            </a:r>
          </a:p>
          <a:p>
            <a:endParaRPr lang="en-US" sz="1600" dirty="0" smtClean="0">
              <a:solidFill>
                <a:srgbClr val="FFFFFF"/>
              </a:solidFill>
            </a:endParaRPr>
          </a:p>
          <a:p>
            <a:r>
              <a:rPr lang="en-US" sz="1600" dirty="0" smtClean="0">
                <a:solidFill>
                  <a:srgbClr val="FFFFFF"/>
                </a:solidFill>
              </a:rPr>
              <a:t>Visible (day &amp; night) and Infrared Imagery (including deep blue channels) – chlorophyll, cloud imagery, cloud products,  SST, Active Fires, Smoke, Aerosols, land products, Snow, Ice,</a:t>
            </a:r>
          </a:p>
          <a:p>
            <a:pPr marL="0" indent="0">
              <a:buNone/>
            </a:pPr>
            <a:r>
              <a:rPr lang="en-US" sz="1600" dirty="0">
                <a:solidFill>
                  <a:srgbClr val="FFFFFF"/>
                </a:solidFill>
              </a:rPr>
              <a:t> </a:t>
            </a:r>
            <a:r>
              <a:rPr lang="en-US" sz="1600" dirty="0" smtClean="0">
                <a:solidFill>
                  <a:srgbClr val="FFFFFF"/>
                </a:solidFill>
              </a:rPr>
              <a:t>       oil spills… at exceptional resolution/global     	coverage</a:t>
            </a:r>
          </a:p>
          <a:p>
            <a:endParaRPr lang="en-US" sz="1600" dirty="0" smtClean="0">
              <a:solidFill>
                <a:srgbClr val="FFFFFF"/>
              </a:solidFill>
            </a:endParaRPr>
          </a:p>
          <a:p>
            <a:r>
              <a:rPr lang="en-US" sz="1600" dirty="0" smtClean="0">
                <a:solidFill>
                  <a:srgbClr val="FFFFFF"/>
                </a:solidFill>
              </a:rPr>
              <a:t>UV  -  ozone -  Aerosols over bright surfaces, SO2 plumes, NOx (air quality)…</a:t>
            </a:r>
            <a:endParaRPr lang="en-US" sz="1600" dirty="0">
              <a:solidFill>
                <a:srgbClr val="FFFFFF"/>
              </a:solidFill>
            </a:endParaRPr>
          </a:p>
        </p:txBody>
      </p:sp>
      <p:pic>
        <p:nvPicPr>
          <p:cNvPr id="6" name="Picture 5"/>
          <p:cNvPicPr>
            <a:picLocks noChangeAspect="1"/>
          </p:cNvPicPr>
          <p:nvPr/>
        </p:nvPicPr>
        <p:blipFill>
          <a:blip r:embed="rId2"/>
          <a:stretch>
            <a:fillRect/>
          </a:stretch>
        </p:blipFill>
        <p:spPr>
          <a:xfrm>
            <a:off x="4152935" y="3193040"/>
            <a:ext cx="2248588" cy="1613362"/>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157" y="1576970"/>
            <a:ext cx="2158801" cy="1830883"/>
          </a:xfrm>
          <a:prstGeom prst="rect">
            <a:avLst/>
          </a:prstGeom>
        </p:spPr>
      </p:pic>
      <p:pic>
        <p:nvPicPr>
          <p:cNvPr id="8" name="Content Placeholder 3" descr="uswest_omp_2012178.png"/>
          <p:cNvPicPr>
            <a:picLocks noGrp="1" noChangeAspect="1"/>
          </p:cNvPicPr>
          <p:nvPr>
            <p:ph sz="quarter" idx="4294967295"/>
          </p:nvPr>
        </p:nvPicPr>
        <p:blipFill>
          <a:blip r:embed="rId4" cstate="print"/>
          <a:stretch>
            <a:fillRect/>
          </a:stretch>
        </p:blipFill>
        <p:spPr>
          <a:xfrm>
            <a:off x="4167868" y="5128166"/>
            <a:ext cx="2233655" cy="1489103"/>
          </a:xfrm>
          <a:prstGeom prst="rect">
            <a:avLst/>
          </a:prstGeom>
          <a:ln>
            <a:solidFill>
              <a:schemeClr val="tx1"/>
            </a:solidFill>
          </a:ln>
        </p:spPr>
      </p:pic>
      <p:pic>
        <p:nvPicPr>
          <p:cNvPr id="9" name="Picture 2" descr="C:\JPSS-NPP\DNB-NCC_animations\iceberg2.gif"/>
          <p:cNvPicPr>
            <a:picLocks noGrp="1" noChangeAspect="1" noChangeArrowheads="1" noCro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735157" y="3791491"/>
            <a:ext cx="2321548" cy="23215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5900" y="1342237"/>
            <a:ext cx="2571910" cy="151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20214" y="2791125"/>
            <a:ext cx="2813804" cy="307777"/>
          </a:xfrm>
          <a:prstGeom prst="rect">
            <a:avLst/>
          </a:prstGeom>
          <a:noFill/>
        </p:spPr>
        <p:txBody>
          <a:bodyPr wrap="none" rtlCol="0">
            <a:spAutoFit/>
          </a:bodyPr>
          <a:lstStyle/>
          <a:p>
            <a:pPr defTabSz="457200"/>
            <a:r>
              <a:rPr lang="en-US" dirty="0" smtClean="0">
                <a:solidFill>
                  <a:srgbClr val="FFFFFF"/>
                </a:solidFill>
                <a:latin typeface="Calibri"/>
              </a:rPr>
              <a:t>Temperature X-Section Polar Vortex</a:t>
            </a:r>
            <a:endParaRPr lang="en-US" dirty="0">
              <a:solidFill>
                <a:srgbClr val="FFFFFF"/>
              </a:solidFill>
              <a:latin typeface="Calibri"/>
            </a:endParaRPr>
          </a:p>
        </p:txBody>
      </p:sp>
      <p:sp>
        <p:nvSpPr>
          <p:cNvPr id="11" name="TextBox 10"/>
          <p:cNvSpPr txBox="1"/>
          <p:nvPr/>
        </p:nvSpPr>
        <p:spPr>
          <a:xfrm>
            <a:off x="4444533" y="4806402"/>
            <a:ext cx="1460093" cy="307777"/>
          </a:xfrm>
          <a:prstGeom prst="rect">
            <a:avLst/>
          </a:prstGeom>
          <a:noFill/>
        </p:spPr>
        <p:txBody>
          <a:bodyPr wrap="none" rtlCol="0">
            <a:spAutoFit/>
          </a:bodyPr>
          <a:lstStyle/>
          <a:p>
            <a:pPr defTabSz="457200"/>
            <a:r>
              <a:rPr lang="en-US" dirty="0" smtClean="0">
                <a:solidFill>
                  <a:srgbClr val="FFFFFF"/>
                </a:solidFill>
                <a:latin typeface="Calibri"/>
              </a:rPr>
              <a:t>Algae in Lake Erie</a:t>
            </a:r>
            <a:endParaRPr lang="en-US" dirty="0">
              <a:solidFill>
                <a:srgbClr val="FFFFFF"/>
              </a:solidFill>
              <a:latin typeface="Calibri"/>
            </a:endParaRPr>
          </a:p>
        </p:txBody>
      </p:sp>
      <p:sp>
        <p:nvSpPr>
          <p:cNvPr id="12" name="TextBox 11"/>
          <p:cNvSpPr txBox="1"/>
          <p:nvPr/>
        </p:nvSpPr>
        <p:spPr>
          <a:xfrm>
            <a:off x="6985000" y="6113039"/>
            <a:ext cx="1498402" cy="307777"/>
          </a:xfrm>
          <a:prstGeom prst="rect">
            <a:avLst/>
          </a:prstGeom>
          <a:noFill/>
        </p:spPr>
        <p:txBody>
          <a:bodyPr wrap="none" rtlCol="0">
            <a:spAutoFit/>
          </a:bodyPr>
          <a:lstStyle/>
          <a:p>
            <a:pPr defTabSz="457200"/>
            <a:r>
              <a:rPr lang="en-US" dirty="0" smtClean="0">
                <a:solidFill>
                  <a:srgbClr val="FFFFFF"/>
                </a:solidFill>
                <a:latin typeface="Calibri"/>
              </a:rPr>
              <a:t>DNB Ice detection </a:t>
            </a:r>
            <a:endParaRPr lang="en-US" dirty="0">
              <a:solidFill>
                <a:srgbClr val="FFFFFF"/>
              </a:solidFill>
              <a:latin typeface="Calibri"/>
            </a:endParaRPr>
          </a:p>
        </p:txBody>
      </p:sp>
      <p:sp>
        <p:nvSpPr>
          <p:cNvPr id="13" name="TextBox 12"/>
          <p:cNvSpPr txBox="1"/>
          <p:nvPr/>
        </p:nvSpPr>
        <p:spPr>
          <a:xfrm>
            <a:off x="4319365" y="6602250"/>
            <a:ext cx="2082158" cy="307777"/>
          </a:xfrm>
          <a:prstGeom prst="rect">
            <a:avLst/>
          </a:prstGeom>
          <a:noFill/>
        </p:spPr>
        <p:txBody>
          <a:bodyPr wrap="none" rtlCol="0">
            <a:spAutoFit/>
          </a:bodyPr>
          <a:lstStyle/>
          <a:p>
            <a:pPr defTabSz="457200"/>
            <a:r>
              <a:rPr lang="en-US" dirty="0" smtClean="0">
                <a:solidFill>
                  <a:srgbClr val="FFFFFF"/>
                </a:solidFill>
                <a:latin typeface="Calibri"/>
              </a:rPr>
              <a:t>OMPS Aerosols from Fires </a:t>
            </a:r>
            <a:endParaRPr lang="en-US" dirty="0">
              <a:solidFill>
                <a:srgbClr val="FFFFFF"/>
              </a:solidFill>
              <a:latin typeface="Calibri"/>
            </a:endParaRPr>
          </a:p>
        </p:txBody>
      </p:sp>
      <p:sp>
        <p:nvSpPr>
          <p:cNvPr id="14" name="TextBox 13"/>
          <p:cNvSpPr txBox="1"/>
          <p:nvPr/>
        </p:nvSpPr>
        <p:spPr>
          <a:xfrm>
            <a:off x="6708618" y="3347780"/>
            <a:ext cx="2404675" cy="307777"/>
          </a:xfrm>
          <a:prstGeom prst="rect">
            <a:avLst/>
          </a:prstGeom>
          <a:noFill/>
        </p:spPr>
        <p:txBody>
          <a:bodyPr wrap="none" rtlCol="0">
            <a:spAutoFit/>
          </a:bodyPr>
          <a:lstStyle/>
          <a:p>
            <a:pPr defTabSz="457200"/>
            <a:r>
              <a:rPr lang="en-US" dirty="0" smtClean="0">
                <a:solidFill>
                  <a:srgbClr val="FFFFFF"/>
                </a:solidFill>
                <a:latin typeface="Calibri"/>
              </a:rPr>
              <a:t>OMPS- </a:t>
            </a:r>
            <a:r>
              <a:rPr lang="en-US" dirty="0" smtClean="0">
                <a:solidFill>
                  <a:srgbClr val="FFFFFF"/>
                </a:solidFill>
                <a:latin typeface="Calibri"/>
              </a:rPr>
              <a:t>Volcano SO2 degassing</a:t>
            </a:r>
            <a:endParaRPr lang="en-US" dirty="0">
              <a:solidFill>
                <a:srgbClr val="FFFFFF"/>
              </a:solidFill>
              <a:latin typeface="Calibri"/>
            </a:endParaRPr>
          </a:p>
        </p:txBody>
      </p:sp>
    </p:spTree>
    <p:extLst>
      <p:ext uri="{BB962C8B-B14F-4D97-AF65-F5344CB8AC3E}">
        <p14:creationId xmlns:p14="http://schemas.microsoft.com/office/powerpoint/2010/main" val="12734843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idx="4294967295"/>
          </p:nvPr>
        </p:nvSpPr>
        <p:spPr>
          <a:xfrm>
            <a:off x="1380053" y="354051"/>
            <a:ext cx="7510942" cy="725488"/>
          </a:xfrm>
          <a:prstGeom prst="rect">
            <a:avLst/>
          </a:prstGeom>
        </p:spPr>
        <p:txBody>
          <a:bodyPr>
            <a:normAutofit fontScale="90000"/>
          </a:bodyPr>
          <a:lstStyle/>
          <a:p>
            <a:pPr eaLnBrk="1" hangingPunct="1"/>
            <a:r>
              <a:rPr lang="en-US" sz="3200" dirty="0" smtClean="0">
                <a:latin typeface="Arial" pitchFamily="34" charset="0"/>
                <a:ea typeface="Arial" pitchFamily="-72" charset="0"/>
                <a:cs typeface="Arial" pitchFamily="34" charset="0"/>
              </a:rPr>
              <a:t>VIIRS provides global vegetation monitoring and enables drought assessments</a:t>
            </a:r>
          </a:p>
        </p:txBody>
      </p:sp>
      <p:pic>
        <p:nvPicPr>
          <p:cNvPr id="13" name="Picture 2"/>
          <p:cNvPicPr>
            <a:picLocks noChangeAspect="1" noChangeArrowheads="1"/>
          </p:cNvPicPr>
          <p:nvPr/>
        </p:nvPicPr>
        <p:blipFill rotWithShape="1">
          <a:blip r:embed="rId3" cstate="print"/>
          <a:srcRect b="50000"/>
          <a:stretch/>
        </p:blipFill>
        <p:spPr bwMode="auto">
          <a:xfrm>
            <a:off x="4677200" y="4211654"/>
            <a:ext cx="4230613" cy="1846555"/>
          </a:xfrm>
          <a:prstGeom prst="rect">
            <a:avLst/>
          </a:prstGeom>
          <a:noFill/>
          <a:ln w="9525">
            <a:noFill/>
            <a:miter lim="800000"/>
            <a:headEnd/>
            <a:tailEnd/>
          </a:ln>
        </p:spPr>
      </p:pic>
      <p:sp>
        <p:nvSpPr>
          <p:cNvPr id="2" name="TextBox 1"/>
          <p:cNvSpPr txBox="1"/>
          <p:nvPr/>
        </p:nvSpPr>
        <p:spPr>
          <a:xfrm>
            <a:off x="4769173" y="4887547"/>
            <a:ext cx="2162423" cy="215444"/>
          </a:xfrm>
          <a:prstGeom prst="rect">
            <a:avLst/>
          </a:prstGeom>
          <a:noFill/>
        </p:spPr>
        <p:txBody>
          <a:bodyPr wrap="square" rtlCol="0">
            <a:spAutoFit/>
          </a:bodyPr>
          <a:lstStyle/>
          <a:p>
            <a:r>
              <a:rPr lang="en-US" sz="800" b="1" dirty="0" smtClean="0">
                <a:latin typeface="Arial" pitchFamily="34" charset="0"/>
                <a:cs typeface="Arial" pitchFamily="34" charset="0"/>
              </a:rPr>
              <a:t>Drought Risk</a:t>
            </a:r>
            <a:endParaRPr lang="en-US" sz="800" b="1" dirty="0">
              <a:latin typeface="Arial" pitchFamily="34" charset="0"/>
              <a:cs typeface="Arial" pitchFamily="34" charset="0"/>
            </a:endParaRPr>
          </a:p>
        </p:txBody>
      </p:sp>
      <p:sp>
        <p:nvSpPr>
          <p:cNvPr id="14" name="TextBox 13"/>
          <p:cNvSpPr txBox="1"/>
          <p:nvPr/>
        </p:nvSpPr>
        <p:spPr>
          <a:xfrm>
            <a:off x="276640" y="2543911"/>
            <a:ext cx="1523806" cy="584775"/>
          </a:xfrm>
          <a:prstGeom prst="rect">
            <a:avLst/>
          </a:prstGeom>
          <a:noFill/>
        </p:spPr>
        <p:txBody>
          <a:bodyPr wrap="square" rtlCol="0">
            <a:spAutoFit/>
          </a:bodyPr>
          <a:lstStyle/>
          <a:p>
            <a:r>
              <a:rPr lang="en-US" sz="1600" b="1" dirty="0" smtClean="0">
                <a:solidFill>
                  <a:schemeClr val="bg1"/>
                </a:solidFill>
                <a:latin typeface="Arial" pitchFamily="34" charset="0"/>
                <a:cs typeface="Arial" pitchFamily="34" charset="0"/>
              </a:rPr>
              <a:t>Vegetation Fraction</a:t>
            </a:r>
            <a:endParaRPr lang="en-US" sz="1600" b="1" dirty="0">
              <a:solidFill>
                <a:schemeClr val="bg1"/>
              </a:solidFill>
              <a:latin typeface="Arial" pitchFamily="34" charset="0"/>
              <a:cs typeface="Arial" pitchFamily="34" charset="0"/>
            </a:endParaRPr>
          </a:p>
        </p:txBody>
      </p:sp>
      <p:pic>
        <p:nvPicPr>
          <p:cNvPr id="12" name="Content Placeholder 9" descr="weekly_Global_GVF_animation_2012_2013.gif"/>
          <p:cNvPicPr>
            <a:picLocks noChangeAspect="1"/>
          </p:cNvPicPr>
          <p:nvPr/>
        </p:nvPicPr>
        <p:blipFill>
          <a:blip r:embed="rId4" cstate="print"/>
          <a:stretch>
            <a:fillRect/>
          </a:stretch>
        </p:blipFill>
        <p:spPr>
          <a:xfrm>
            <a:off x="2373432" y="1305977"/>
            <a:ext cx="4419075" cy="2209538"/>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545" y="4030663"/>
            <a:ext cx="33655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5108" y="1740022"/>
            <a:ext cx="1873188" cy="646331"/>
          </a:xfrm>
          <a:prstGeom prst="rect">
            <a:avLst/>
          </a:prstGeom>
          <a:noFill/>
        </p:spPr>
        <p:txBody>
          <a:bodyPr wrap="square" rtlCol="0">
            <a:spAutoFit/>
          </a:bodyPr>
          <a:lstStyle/>
          <a:p>
            <a:r>
              <a:rPr lang="en-US" dirty="0" smtClean="0"/>
              <a:t>Green vegetation fraction</a:t>
            </a:r>
            <a:endParaRPr lang="en-US" dirty="0"/>
          </a:p>
        </p:txBody>
      </p:sp>
      <p:cxnSp>
        <p:nvCxnSpPr>
          <p:cNvPr id="5" name="Straight Arrow Connector 4"/>
          <p:cNvCxnSpPr/>
          <p:nvPr/>
        </p:nvCxnSpPr>
        <p:spPr>
          <a:xfrm flipH="1">
            <a:off x="2228295" y="4749553"/>
            <a:ext cx="3471169" cy="1379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04243" y="6488113"/>
            <a:ext cx="2448106" cy="261610"/>
          </a:xfrm>
          <a:prstGeom prst="rect">
            <a:avLst/>
          </a:prstGeom>
          <a:noFill/>
        </p:spPr>
        <p:txBody>
          <a:bodyPr wrap="none" rtlCol="0">
            <a:spAutoFit/>
          </a:bodyPr>
          <a:lstStyle/>
          <a:p>
            <a:r>
              <a:rPr lang="en-US" sz="1100" dirty="0" smtClean="0"/>
              <a:t>(note: US has record corn yield in 2014)</a:t>
            </a:r>
            <a:endParaRPr lang="en-US" sz="1100" dirty="0"/>
          </a:p>
        </p:txBody>
      </p:sp>
    </p:spTree>
    <p:extLst>
      <p:ext uri="{BB962C8B-B14F-4D97-AF65-F5344CB8AC3E}">
        <p14:creationId xmlns:p14="http://schemas.microsoft.com/office/powerpoint/2010/main" val="25037335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1803400" y="0"/>
            <a:ext cx="7340600" cy="769938"/>
          </a:xfrm>
        </p:spPr>
        <p:txBody>
          <a:bodyPr>
            <a:normAutofit fontScale="90000"/>
          </a:bodyPr>
          <a:lstStyle/>
          <a:p>
            <a:r>
              <a:rPr lang="en-US" sz="2400" dirty="0">
                <a:latin typeface="Lucida Sans" charset="0"/>
              </a:rPr>
              <a:t>Real-time Monitoring and Short-term Forecasting of Fall Foliage from VIIRS</a:t>
            </a:r>
          </a:p>
        </p:txBody>
      </p:sp>
      <p:pic>
        <p:nvPicPr>
          <p:cNvPr id="3584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451" y="769940"/>
            <a:ext cx="8062913"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76" y="3589340"/>
            <a:ext cx="80613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2196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normAutofit fontScale="90000"/>
          </a:bodyPr>
          <a:lstStyle/>
          <a:p>
            <a:r>
              <a:rPr lang="en-US" sz="3600" dirty="0" smtClean="0">
                <a:latin typeface="+mn-lt"/>
              </a:rPr>
              <a:t>US SNPP to JPSS (1/2/3/4…)</a:t>
            </a:r>
            <a:br>
              <a:rPr lang="en-US" sz="3600" dirty="0" smtClean="0">
                <a:latin typeface="+mn-lt"/>
              </a:rPr>
            </a:br>
            <a:r>
              <a:rPr lang="en-US" sz="3600" dirty="0" smtClean="0">
                <a:solidFill>
                  <a:srgbClr val="FFFF00"/>
                </a:solidFill>
                <a:latin typeface="+mn-lt"/>
              </a:rPr>
              <a:t>Now to 2040’s</a:t>
            </a:r>
            <a:endParaRPr lang="en-US" sz="3600" dirty="0">
              <a:solidFill>
                <a:srgbClr val="FFFF00"/>
              </a:solidFill>
              <a:latin typeface="+mn-lt"/>
            </a:endParaRPr>
          </a:p>
        </p:txBody>
      </p:sp>
      <p:sp>
        <p:nvSpPr>
          <p:cNvPr id="3" name="Content Placeholder 2"/>
          <p:cNvSpPr>
            <a:spLocks noGrp="1"/>
          </p:cNvSpPr>
          <p:nvPr>
            <p:ph idx="1"/>
          </p:nvPr>
        </p:nvSpPr>
        <p:spPr>
          <a:xfrm>
            <a:off x="457200" y="1625602"/>
            <a:ext cx="8229600" cy="4525963"/>
          </a:xfrm>
        </p:spPr>
        <p:txBody>
          <a:bodyPr>
            <a:normAutofit fontScale="85000" lnSpcReduction="10000"/>
          </a:bodyPr>
          <a:lstStyle/>
          <a:p>
            <a:r>
              <a:rPr lang="en-US" dirty="0" smtClean="0"/>
              <a:t>SNPP, JPSS 1/2 – well into 2030’s</a:t>
            </a:r>
          </a:p>
          <a:p>
            <a:r>
              <a:rPr lang="en-US" dirty="0" smtClean="0"/>
              <a:t>JPSS 3/4 – 2030’s to 2040’s</a:t>
            </a:r>
          </a:p>
          <a:p>
            <a:r>
              <a:rPr lang="en-US" dirty="0" smtClean="0"/>
              <a:t>Sounding sensors</a:t>
            </a:r>
          </a:p>
          <a:p>
            <a:pPr lvl="1"/>
            <a:r>
              <a:rPr lang="en-US" dirty="0" smtClean="0"/>
              <a:t>Improving NWP forecast accuracy</a:t>
            </a:r>
          </a:p>
          <a:p>
            <a:pPr lvl="1"/>
            <a:r>
              <a:rPr lang="en-US" dirty="0" err="1" smtClean="0"/>
              <a:t>Nowcasting</a:t>
            </a:r>
            <a:r>
              <a:rPr lang="en-US" dirty="0" smtClean="0"/>
              <a:t>/</a:t>
            </a:r>
            <a:r>
              <a:rPr lang="en-US" dirty="0" err="1" smtClean="0"/>
              <a:t>Nearcasting</a:t>
            </a:r>
            <a:endParaRPr lang="en-US" dirty="0" smtClean="0"/>
          </a:p>
          <a:p>
            <a:r>
              <a:rPr lang="en-US" dirty="0" smtClean="0"/>
              <a:t>Imaging sensors</a:t>
            </a:r>
          </a:p>
          <a:p>
            <a:pPr lvl="1"/>
            <a:r>
              <a:rPr lang="en-US" dirty="0" smtClean="0"/>
              <a:t>Various Atmospheric, Oceanic and Land applications</a:t>
            </a:r>
          </a:p>
          <a:p>
            <a:r>
              <a:rPr lang="en-US" dirty="0" smtClean="0"/>
              <a:t>Direct Readout/Broadcast – </a:t>
            </a:r>
            <a:r>
              <a:rPr lang="en-US" dirty="0" smtClean="0">
                <a:solidFill>
                  <a:schemeClr val="accent5">
                    <a:lumMod val="20000"/>
                    <a:lumOff val="80000"/>
                  </a:schemeClr>
                </a:solidFill>
              </a:rPr>
              <a:t>lowest possible latency</a:t>
            </a:r>
          </a:p>
          <a:p>
            <a:r>
              <a:rPr lang="en-US" dirty="0" smtClean="0">
                <a:solidFill>
                  <a:srgbClr val="FFFF00"/>
                </a:solidFill>
              </a:rPr>
              <a:t>DR/DB Processing Packages are to be continued to support </a:t>
            </a:r>
            <a:r>
              <a:rPr lang="en-US" dirty="0" err="1" smtClean="0">
                <a:solidFill>
                  <a:srgbClr val="FFFF00"/>
                </a:solidFill>
              </a:rPr>
              <a:t>CrIS</a:t>
            </a:r>
            <a:r>
              <a:rPr lang="en-US" dirty="0" smtClean="0">
                <a:solidFill>
                  <a:srgbClr val="FFFF00"/>
                </a:solidFill>
              </a:rPr>
              <a:t>, ATMS, VIIRS through out the  period</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pPr/>
              <a:t>32</a:t>
            </a:fld>
            <a:endParaRPr lang="en-US" dirty="0"/>
          </a:p>
        </p:txBody>
      </p:sp>
    </p:spTree>
    <p:extLst>
      <p:ext uri="{BB962C8B-B14F-4D97-AF65-F5344CB8AC3E}">
        <p14:creationId xmlns:p14="http://schemas.microsoft.com/office/powerpoint/2010/main" val="28716839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a:xfrm>
            <a:off x="893180" y="472637"/>
            <a:ext cx="8250820" cy="496433"/>
          </a:xfrm>
        </p:spPr>
        <p:txBody>
          <a:bodyPr>
            <a:normAutofit fontScale="90000"/>
          </a:bodyPr>
          <a:lstStyle/>
          <a:p>
            <a:pPr eaLnBrk="1" hangingPunct="1"/>
            <a:r>
              <a:rPr lang="en-US" sz="4000" dirty="0" smtClean="0"/>
              <a:t>S-NPP and JPSS Data Products</a:t>
            </a:r>
            <a:endParaRPr lang="en-US" sz="4000" dirty="0"/>
          </a:p>
        </p:txBody>
      </p:sp>
      <p:sp>
        <p:nvSpPr>
          <p:cNvPr id="166" name="TextBox 165"/>
          <p:cNvSpPr txBox="1"/>
          <p:nvPr/>
        </p:nvSpPr>
        <p:spPr>
          <a:xfrm>
            <a:off x="6096000" y="2971802"/>
            <a:ext cx="2051468" cy="2400657"/>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GCOM AMSR-2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 TYPE/RATE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WINDS</a:t>
            </a:r>
            <a:r>
              <a:rPr lang="en-US" sz="1200" kern="0" baseline="30000" dirty="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 SPEED</a:t>
            </a:r>
            <a:endParaRPr lang="en-US" sz="1200" kern="0" baseline="3000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SOIL MOISTURE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a:t>
            </a:r>
            <a:r>
              <a:rPr lang="en-US" sz="1200" kern="0" dirty="0" smtClean="0">
                <a:solidFill>
                  <a:schemeClr val="tx1"/>
                </a:solidFill>
                <a:latin typeface="Calibri"/>
                <a:ea typeface="Arial"/>
                <a:cs typeface="Calibri"/>
                <a:sym typeface="Arial"/>
              </a:rPr>
              <a:t>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COVER/DEPTH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endParaRPr lang="en-US" sz="1200" kern="0" dirty="0">
              <a:solidFill>
                <a:schemeClr val="tx1"/>
              </a:solidFill>
              <a:latin typeface="Calibri"/>
              <a:ea typeface="Arial"/>
              <a:cs typeface="Calibri"/>
              <a:sym typeface="Arial"/>
            </a:endParaRPr>
          </a:p>
        </p:txBody>
      </p:sp>
      <p:sp>
        <p:nvSpPr>
          <p:cNvPr id="186" name="TextBox 185"/>
          <p:cNvSpPr txBox="1"/>
          <p:nvPr/>
        </p:nvSpPr>
        <p:spPr>
          <a:xfrm>
            <a:off x="762001" y="1600201"/>
            <a:ext cx="2643193" cy="4555092"/>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VIIRS (24)</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ALBEDO </a:t>
            </a:r>
            <a:r>
              <a:rPr lang="en-US" sz="1200" kern="0" dirty="0">
                <a:solidFill>
                  <a:schemeClr val="tx1"/>
                </a:solidFill>
                <a:latin typeface="Calibri"/>
                <a:ea typeface="Arial"/>
                <a:cs typeface="Calibri"/>
                <a:sym typeface="Arial"/>
              </a:rPr>
              <a:t>(SURFACE)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BASE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COVER/LAYERS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EFFECTIVE PART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PRESSURE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ICE SURFACE TEMPERATURE</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OCEAN </a:t>
            </a:r>
            <a:r>
              <a:rPr lang="en-US" sz="1200" kern="0" dirty="0">
                <a:solidFill>
                  <a:schemeClr val="tx1"/>
                </a:solidFill>
                <a:latin typeface="Calibri"/>
                <a:ea typeface="Arial"/>
                <a:cs typeface="Calibri"/>
                <a:sym typeface="Arial"/>
              </a:rPr>
              <a:t>COLOR/</a:t>
            </a:r>
            <a:r>
              <a:rPr lang="en-US" sz="1200" kern="0" dirty="0" smtClean="0">
                <a:solidFill>
                  <a:schemeClr val="tx1"/>
                </a:solidFill>
                <a:latin typeface="Calibri"/>
                <a:ea typeface="Arial"/>
                <a:cs typeface="Calibri"/>
                <a:sym typeface="Arial"/>
              </a:rPr>
              <a:t>CHLOROPHYLL</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SUSPENDED </a:t>
            </a:r>
            <a:r>
              <a:rPr lang="en-US" sz="1200" kern="0" dirty="0">
                <a:solidFill>
                  <a:schemeClr val="tx1"/>
                </a:solidFill>
                <a:latin typeface="Calibri"/>
                <a:ea typeface="Arial"/>
                <a:cs typeface="Calibri"/>
                <a:sym typeface="Arial"/>
              </a:rPr>
              <a:t>MATTER</a:t>
            </a:r>
          </a:p>
          <a:p>
            <a:pPr marL="280988" indent="-280988" defTabSz="457200" fontAlgn="auto">
              <a:spcBef>
                <a:spcPts val="0"/>
              </a:spcBef>
              <a:spcAft>
                <a:spcPts val="0"/>
              </a:spcAft>
              <a:defRPr/>
            </a:pPr>
            <a:r>
              <a:rPr lang="en-US" sz="1200" kern="0" dirty="0">
                <a:solidFill>
                  <a:schemeClr val="tx1"/>
                </a:solidFill>
                <a:latin typeface="Calibri"/>
                <a:ea typeface="Arial"/>
                <a:cs typeface="Calibri"/>
                <a:sym typeface="Arial"/>
              </a:rPr>
              <a:t>VEGETATION </a:t>
            </a:r>
            <a:r>
              <a:rPr lang="en-US" sz="1200" kern="0" dirty="0" smtClean="0">
                <a:solidFill>
                  <a:schemeClr val="tx1"/>
                </a:solidFill>
                <a:latin typeface="Calibri"/>
                <a:ea typeface="Arial"/>
                <a:cs typeface="Calibri"/>
                <a:sym typeface="Arial"/>
              </a:rPr>
              <a:t>INDEX, </a:t>
            </a:r>
            <a:r>
              <a:rPr lang="en-US" sz="1200" kern="0" dirty="0">
                <a:solidFill>
                  <a:schemeClr val="tx1"/>
                </a:solidFill>
                <a:latin typeface="Calibri"/>
                <a:ea typeface="Arial"/>
                <a:cs typeface="Calibri"/>
                <a:sym typeface="Arial"/>
              </a:rPr>
              <a:t>FRACTION, HEALTH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PARTICLE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ACTIVE FIRES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POLAR </a:t>
            </a:r>
            <a:r>
              <a:rPr lang="en-US" sz="1200" kern="0" dirty="0" smtClean="0">
                <a:solidFill>
                  <a:schemeClr val="tx1"/>
                </a:solidFill>
                <a:latin typeface="Calibri"/>
                <a:ea typeface="Arial"/>
                <a:cs typeface="Calibri"/>
                <a:sym typeface="Arial"/>
              </a:rPr>
              <a:t>WINDS</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p>
        </p:txBody>
      </p:sp>
      <p:sp>
        <p:nvSpPr>
          <p:cNvPr id="182" name="TextBox 181"/>
          <p:cNvSpPr txBox="1"/>
          <p:nvPr/>
        </p:nvSpPr>
        <p:spPr>
          <a:xfrm>
            <a:off x="3405194" y="1600201"/>
            <a:ext cx="2583756" cy="1000274"/>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CrIS/ATMS (3)</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ATM </a:t>
            </a:r>
            <a:r>
              <a:rPr lang="en-US" sz="1200" kern="0" dirty="0">
                <a:solidFill>
                  <a:schemeClr val="tx1"/>
                </a:solidFill>
                <a:latin typeface="Calibri"/>
                <a:ea typeface="Arial"/>
                <a:cs typeface="Calibri"/>
                <a:sym typeface="Arial"/>
              </a:rPr>
              <a:t>VERT MOIST 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VERT TEMP PROFILE</a:t>
            </a:r>
          </a:p>
          <a:p>
            <a:pPr defTabSz="457200" fontAlgn="auto">
              <a:spcBef>
                <a:spcPts val="0"/>
              </a:spcBef>
              <a:spcAft>
                <a:spcPts val="0"/>
              </a:spcAft>
              <a:defRPr/>
            </a:pPr>
            <a:r>
              <a:rPr lang="en-US" sz="1050" kern="0" dirty="0" smtClean="0">
                <a:solidFill>
                  <a:schemeClr val="tx1"/>
                </a:solidFill>
                <a:latin typeface="Calibri"/>
                <a:ea typeface="Arial"/>
                <a:cs typeface="Calibri"/>
                <a:sym typeface="Arial"/>
              </a:rPr>
              <a:t>CARBON (CO2, CH4, CO)</a:t>
            </a:r>
          </a:p>
          <a:p>
            <a:pPr defTabSz="457200" fontAlgn="auto">
              <a:spcBef>
                <a:spcPts val="0"/>
              </a:spcBef>
              <a:spcAft>
                <a:spcPts val="0"/>
              </a:spcAft>
              <a:defRPr/>
            </a:pPr>
            <a:r>
              <a:rPr lang="en-US" sz="1050" dirty="0" smtClean="0">
                <a:solidFill>
                  <a:schemeClr val="tx1"/>
                </a:solidFill>
                <a:latin typeface="Calibri"/>
                <a:cs typeface="Calibri"/>
              </a:rPr>
              <a:t>OUTGOING LONGWAVE RADIATION</a:t>
            </a:r>
            <a:endParaRPr lang="en-US" sz="1050" kern="0" dirty="0" smtClean="0">
              <a:solidFill>
                <a:schemeClr val="tx1"/>
              </a:solidFill>
              <a:latin typeface="Calibri"/>
              <a:cs typeface="Calibri"/>
              <a:sym typeface="Arial"/>
            </a:endParaRPr>
          </a:p>
        </p:txBody>
      </p:sp>
      <p:sp>
        <p:nvSpPr>
          <p:cNvPr id="180" name="TextBox 179"/>
          <p:cNvSpPr txBox="1"/>
          <p:nvPr/>
        </p:nvSpPr>
        <p:spPr>
          <a:xfrm>
            <a:off x="6400800" y="1676400"/>
            <a:ext cx="1860079" cy="1231106"/>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OMPS (2)</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a:t>
            </a:r>
            <a:r>
              <a:rPr lang="en-US" sz="1200" kern="0" baseline="-25000" dirty="0" smtClean="0">
                <a:solidFill>
                  <a:schemeClr val="tx1"/>
                </a:solidFill>
                <a:latin typeface="Calibri"/>
                <a:ea typeface="Arial"/>
                <a:cs typeface="Calibri"/>
                <a:sym typeface="Arial"/>
              </a:rPr>
              <a:t>3</a:t>
            </a:r>
            <a:r>
              <a:rPr lang="en-US" sz="1200" kern="0" dirty="0" smtClean="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TOTAL COLUMN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O</a:t>
            </a:r>
            <a:r>
              <a:rPr lang="en-US" sz="1200" kern="0" baseline="-25000" dirty="0">
                <a:solidFill>
                  <a:schemeClr val="tx1"/>
                </a:solidFill>
                <a:latin typeface="Calibri"/>
                <a:ea typeface="Arial"/>
                <a:cs typeface="Calibri"/>
                <a:sym typeface="Arial"/>
              </a:rPr>
              <a:t>3</a:t>
            </a:r>
            <a:r>
              <a:rPr lang="en-US" sz="1200" kern="0" dirty="0">
                <a:solidFill>
                  <a:schemeClr val="tx1"/>
                </a:solidFill>
                <a:latin typeface="Calibri"/>
                <a:ea typeface="Arial"/>
                <a:cs typeface="Calibri"/>
                <a:sym typeface="Arial"/>
              </a:rPr>
              <a:t>  NADIR </a:t>
            </a:r>
            <a:r>
              <a:rPr lang="en-US" sz="1200" kern="0" dirty="0" smtClean="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SO2 and Aerosol Index</a:t>
            </a:r>
          </a:p>
          <a:p>
            <a:pPr defTabSz="457200" fontAlgn="auto">
              <a:spcBef>
                <a:spcPts val="0"/>
              </a:spcBef>
              <a:spcAft>
                <a:spcPts val="0"/>
              </a:spcAft>
              <a:defRPr/>
            </a:pP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p:txBody>
      </p:sp>
      <p:sp>
        <p:nvSpPr>
          <p:cNvPr id="49" name="TextBox 48"/>
          <p:cNvSpPr txBox="1"/>
          <p:nvPr/>
        </p:nvSpPr>
        <p:spPr>
          <a:xfrm>
            <a:off x="3200400" y="3048000"/>
            <a:ext cx="2604890" cy="3362458"/>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ATMS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a:t>
            </a:r>
            <a:r>
              <a:rPr lang="en-US" sz="1200" kern="0" dirty="0" smtClean="0">
                <a:solidFill>
                  <a:schemeClr val="tx1"/>
                </a:solidFill>
                <a:latin typeface="Calibri"/>
                <a:ea typeface="Arial"/>
                <a:cs typeface="Calibri"/>
                <a:sym typeface="Arial"/>
              </a:rPr>
              <a:t> RATE</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LAND SURFACE EMISSIVITY</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ICE </a:t>
            </a:r>
            <a:r>
              <a:rPr lang="en-US" sz="1200" kern="0" dirty="0">
                <a:solidFill>
                  <a:schemeClr val="tx1"/>
                </a:solidFill>
                <a:latin typeface="Calibri"/>
                <a:ea typeface="Arial"/>
                <a:cs typeface="Calibri"/>
                <a:sym typeface="Arial"/>
              </a:rPr>
              <a:t>WATER</a:t>
            </a:r>
            <a:r>
              <a:rPr lang="en-US" sz="1200" kern="0" dirty="0" smtClean="0">
                <a:solidFill>
                  <a:schemeClr val="tx1"/>
                </a:solidFill>
                <a:latin typeface="Calibri"/>
                <a:ea typeface="Arial"/>
                <a:cs typeface="Calibri"/>
                <a:sym typeface="Arial"/>
              </a:rPr>
              <a:t>  PATH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CONCENTRATION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TEMPERATURE </a:t>
            </a:r>
            <a:r>
              <a:rPr lang="en-US" sz="1200" kern="0" dirty="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MOISTURE PROFILE</a:t>
            </a:r>
          </a:p>
          <a:p>
            <a:pPr defTabSz="457200" fontAlgn="auto">
              <a:spcBef>
                <a:spcPts val="0"/>
              </a:spcBef>
              <a:spcAft>
                <a:spcPts val="0"/>
              </a:spcAft>
              <a:defRPr/>
            </a:pPr>
            <a:endParaRPr lang="en-US" sz="1200" dirty="0">
              <a:solidFill>
                <a:schemeClr val="tx1"/>
              </a:solidFill>
              <a:latin typeface="Calibri"/>
              <a:cs typeface="Calibri"/>
            </a:endParaRPr>
          </a:p>
          <a:p>
            <a:pPr defTabSz="457200" fontAlgn="auto">
              <a:spcBef>
                <a:spcPts val="0"/>
              </a:spcBef>
              <a:spcAft>
                <a:spcPts val="0"/>
              </a:spcAft>
              <a:defRPr/>
            </a:pPr>
            <a:r>
              <a:rPr lang="en-US" sz="1600" kern="0" dirty="0" smtClean="0">
                <a:solidFill>
                  <a:schemeClr val="tx1"/>
                </a:solidFill>
                <a:latin typeface="Calibri"/>
                <a:ea typeface="Arial"/>
                <a:cs typeface="Calibri"/>
                <a:sym typeface="Arial"/>
              </a:rPr>
              <a:t>CERES(1)</a:t>
            </a:r>
          </a:p>
          <a:p>
            <a:pPr defTabSz="457200" fontAlgn="auto">
              <a:spcBef>
                <a:spcPts val="0"/>
              </a:spcBef>
              <a:spcAft>
                <a:spcPts val="0"/>
              </a:spcAft>
              <a:defRPr/>
            </a:pPr>
            <a:r>
              <a:rPr lang="en-US" sz="1200" dirty="0" smtClean="0">
                <a:solidFill>
                  <a:schemeClr val="tx1"/>
                </a:solidFill>
                <a:latin typeface="Calibri"/>
                <a:cs typeface="Calibri"/>
              </a:rPr>
              <a:t>RDRs</a:t>
            </a:r>
            <a:endParaRPr lang="en-US" sz="11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endParaRPr lang="en-US" sz="1050" b="1" kern="0" dirty="0">
              <a:solidFill>
                <a:schemeClr val="tx1"/>
              </a:solidFill>
              <a:latin typeface="Calibri"/>
              <a:ea typeface="Arial"/>
              <a:cs typeface="Calibri"/>
              <a:sym typeface="Arial"/>
            </a:endParaRPr>
          </a:p>
        </p:txBody>
      </p:sp>
      <p:sp>
        <p:nvSpPr>
          <p:cNvPr id="52" name="Shape 22"/>
          <p:cNvSpPr txBox="1">
            <a:spLocks noGrp="1"/>
          </p:cNvSpPr>
          <p:nvPr>
            <p:ph type="dt" idx="4294967295"/>
          </p:nvPr>
        </p:nvSpPr>
        <p:spPr>
          <a:xfrm>
            <a:off x="1" y="6492877"/>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i="1" dirty="0" smtClean="0">
                <a:solidFill>
                  <a:schemeClr val="tx1"/>
                </a:solidFill>
              </a:rPr>
              <a:t>Joint Polar Satellite System</a:t>
            </a:r>
            <a:endParaRPr i="1" dirty="0">
              <a:solidFill>
                <a:schemeClr val="tx1"/>
              </a:solidFill>
            </a:endParaRPr>
          </a:p>
        </p:txBody>
      </p:sp>
      <p:sp>
        <p:nvSpPr>
          <p:cNvPr id="53" name="Shape 38"/>
          <p:cNvSpPr txBox="1">
            <a:spLocks noGrp="1"/>
          </p:cNvSpPr>
          <p:nvPr>
            <p:ph type="sldNum" idx="4294967295"/>
          </p:nvPr>
        </p:nvSpPr>
        <p:spPr>
          <a:xfrm>
            <a:off x="6986490" y="6492877"/>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457200" fontAlgn="auto">
              <a:spcBef>
                <a:spcPts val="0"/>
              </a:spcBef>
              <a:spcAft>
                <a:spcPts val="0"/>
              </a:spcAft>
            </a:pPr>
            <a:fld id="{2AB4B299-1F79-8047-A3E9-747EBA4F91CA}" type="slidenum">
              <a:rPr lang="en-US" smtClean="0">
                <a:solidFill>
                  <a:schemeClr val="tx1"/>
                </a:solidFill>
              </a:rPr>
              <a:pPr defTabSz="457200" fontAlgn="auto">
                <a:spcBef>
                  <a:spcPts val="0"/>
                </a:spcBef>
                <a:spcAft>
                  <a:spcPts val="0"/>
                </a:spcAft>
              </a:pPr>
              <a:t>4</a:t>
            </a:fld>
            <a:endParaRPr dirty="0">
              <a:solidFill>
                <a:schemeClr val="tx1"/>
              </a:solidFill>
            </a:endParaRPr>
          </a:p>
        </p:txBody>
      </p:sp>
      <p:sp>
        <p:nvSpPr>
          <p:cNvPr id="2" name="TextBox 1"/>
          <p:cNvSpPr txBox="1"/>
          <p:nvPr/>
        </p:nvSpPr>
        <p:spPr>
          <a:xfrm>
            <a:off x="3429000" y="6338988"/>
            <a:ext cx="4788490" cy="307777"/>
          </a:xfrm>
          <a:prstGeom prst="rect">
            <a:avLst/>
          </a:prstGeom>
          <a:noFill/>
        </p:spPr>
        <p:txBody>
          <a:bodyPr wrap="none" rtlCol="0">
            <a:spAutoFit/>
          </a:bodyPr>
          <a:lstStyle/>
          <a:p>
            <a:r>
              <a:rPr lang="en-US" dirty="0" smtClean="0">
                <a:solidFill>
                  <a:srgbClr val="FFFFFF"/>
                </a:solidFill>
              </a:rPr>
              <a:t>Data available through PDA , CLASS, and Direct Readout</a:t>
            </a:r>
            <a:endParaRPr lang="en-US" dirty="0">
              <a:solidFill>
                <a:srgbClr val="FFFFFF"/>
              </a:solidFill>
            </a:endParaRPr>
          </a:p>
        </p:txBody>
      </p:sp>
    </p:spTree>
    <p:extLst>
      <p:ext uri="{BB962C8B-B14F-4D97-AF65-F5344CB8AC3E}">
        <p14:creationId xmlns:p14="http://schemas.microsoft.com/office/powerpoint/2010/main" val="4057544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a:xfrm>
            <a:off x="893180" y="472637"/>
            <a:ext cx="8250820" cy="496433"/>
          </a:xfrm>
        </p:spPr>
        <p:txBody>
          <a:bodyPr>
            <a:normAutofit fontScale="90000"/>
          </a:bodyPr>
          <a:lstStyle/>
          <a:p>
            <a:pPr eaLnBrk="1" hangingPunct="1"/>
            <a:r>
              <a:rPr lang="en-US" sz="4000" dirty="0" smtClean="0"/>
              <a:t>S-NPP and JPSS Data Products</a:t>
            </a:r>
            <a:endParaRPr lang="en-US" sz="4000" dirty="0"/>
          </a:p>
        </p:txBody>
      </p:sp>
      <p:sp>
        <p:nvSpPr>
          <p:cNvPr id="166" name="TextBox 165"/>
          <p:cNvSpPr txBox="1"/>
          <p:nvPr/>
        </p:nvSpPr>
        <p:spPr>
          <a:xfrm>
            <a:off x="6096000" y="2971802"/>
            <a:ext cx="2051468" cy="2400657"/>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GCOM AMSR-2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 TYPE/RATE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WINDS</a:t>
            </a:r>
            <a:r>
              <a:rPr lang="en-US" sz="1200" kern="0" baseline="30000" dirty="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 SPEED</a:t>
            </a:r>
            <a:endParaRPr lang="en-US" sz="1200" kern="0" baseline="3000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SOIL MOISTURE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a:t>
            </a:r>
            <a:r>
              <a:rPr lang="en-US" sz="1200" kern="0" dirty="0" smtClean="0">
                <a:solidFill>
                  <a:schemeClr val="tx1"/>
                </a:solidFill>
                <a:latin typeface="Calibri"/>
                <a:ea typeface="Arial"/>
                <a:cs typeface="Calibri"/>
                <a:sym typeface="Arial"/>
              </a:rPr>
              <a:t>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COVER/DEPTH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endParaRPr lang="en-US" sz="1200" kern="0" dirty="0">
              <a:solidFill>
                <a:schemeClr val="tx1"/>
              </a:solidFill>
              <a:latin typeface="Calibri"/>
              <a:ea typeface="Arial"/>
              <a:cs typeface="Calibri"/>
              <a:sym typeface="Arial"/>
            </a:endParaRPr>
          </a:p>
        </p:txBody>
      </p:sp>
      <p:sp>
        <p:nvSpPr>
          <p:cNvPr id="186" name="TextBox 185"/>
          <p:cNvSpPr txBox="1"/>
          <p:nvPr/>
        </p:nvSpPr>
        <p:spPr>
          <a:xfrm>
            <a:off x="762001" y="1600201"/>
            <a:ext cx="2643193" cy="4555092"/>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VIIRS (24)</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ALBEDO </a:t>
            </a:r>
            <a:r>
              <a:rPr lang="en-US" sz="1200" kern="0" dirty="0">
                <a:solidFill>
                  <a:schemeClr val="tx1"/>
                </a:solidFill>
                <a:latin typeface="Calibri"/>
                <a:ea typeface="Arial"/>
                <a:cs typeface="Calibri"/>
                <a:sym typeface="Arial"/>
              </a:rPr>
              <a:t>(SURFACE)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BASE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COVER/LAYERS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EFFECTIVE PART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PRESSURE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ICE SURFACE TEMPERATURE</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OCEAN </a:t>
            </a:r>
            <a:r>
              <a:rPr lang="en-US" sz="1200" kern="0" dirty="0">
                <a:solidFill>
                  <a:schemeClr val="tx1"/>
                </a:solidFill>
                <a:latin typeface="Calibri"/>
                <a:ea typeface="Arial"/>
                <a:cs typeface="Calibri"/>
                <a:sym typeface="Arial"/>
              </a:rPr>
              <a:t>COLOR/</a:t>
            </a:r>
            <a:r>
              <a:rPr lang="en-US" sz="1200" kern="0" dirty="0" smtClean="0">
                <a:solidFill>
                  <a:schemeClr val="tx1"/>
                </a:solidFill>
                <a:latin typeface="Calibri"/>
                <a:ea typeface="Arial"/>
                <a:cs typeface="Calibri"/>
                <a:sym typeface="Arial"/>
              </a:rPr>
              <a:t>CHLOROPHYLL</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SUSPENDED </a:t>
            </a:r>
            <a:r>
              <a:rPr lang="en-US" sz="1200" kern="0" dirty="0">
                <a:solidFill>
                  <a:schemeClr val="tx1"/>
                </a:solidFill>
                <a:latin typeface="Calibri"/>
                <a:ea typeface="Arial"/>
                <a:cs typeface="Calibri"/>
                <a:sym typeface="Arial"/>
              </a:rPr>
              <a:t>MATTER</a:t>
            </a:r>
          </a:p>
          <a:p>
            <a:pPr marL="280988" indent="-280988" defTabSz="457200" fontAlgn="auto">
              <a:spcBef>
                <a:spcPts val="0"/>
              </a:spcBef>
              <a:spcAft>
                <a:spcPts val="0"/>
              </a:spcAft>
              <a:defRPr/>
            </a:pPr>
            <a:r>
              <a:rPr lang="en-US" sz="1200" kern="0" dirty="0">
                <a:solidFill>
                  <a:schemeClr val="tx1"/>
                </a:solidFill>
                <a:latin typeface="Calibri"/>
                <a:ea typeface="Arial"/>
                <a:cs typeface="Calibri"/>
                <a:sym typeface="Arial"/>
              </a:rPr>
              <a:t>VEGETATION </a:t>
            </a:r>
            <a:r>
              <a:rPr lang="en-US" sz="1200" kern="0" dirty="0" smtClean="0">
                <a:solidFill>
                  <a:schemeClr val="tx1"/>
                </a:solidFill>
                <a:latin typeface="Calibri"/>
                <a:ea typeface="Arial"/>
                <a:cs typeface="Calibri"/>
                <a:sym typeface="Arial"/>
              </a:rPr>
              <a:t>INDEX, </a:t>
            </a:r>
            <a:r>
              <a:rPr lang="en-US" sz="1200" kern="0" dirty="0">
                <a:solidFill>
                  <a:schemeClr val="tx1"/>
                </a:solidFill>
                <a:latin typeface="Calibri"/>
                <a:ea typeface="Arial"/>
                <a:cs typeface="Calibri"/>
                <a:sym typeface="Arial"/>
              </a:rPr>
              <a:t>FRACTION, HEALTH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PARTICLE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ACTIVE FIRES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POLAR </a:t>
            </a:r>
            <a:r>
              <a:rPr lang="en-US" sz="1200" kern="0" dirty="0" smtClean="0">
                <a:solidFill>
                  <a:schemeClr val="tx1"/>
                </a:solidFill>
                <a:latin typeface="Calibri"/>
                <a:ea typeface="Arial"/>
                <a:cs typeface="Calibri"/>
                <a:sym typeface="Arial"/>
              </a:rPr>
              <a:t>WINDS</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p>
        </p:txBody>
      </p:sp>
      <p:sp>
        <p:nvSpPr>
          <p:cNvPr id="182" name="TextBox 181"/>
          <p:cNvSpPr txBox="1"/>
          <p:nvPr/>
        </p:nvSpPr>
        <p:spPr>
          <a:xfrm>
            <a:off x="3405194" y="1600201"/>
            <a:ext cx="2583756" cy="1000274"/>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CrIS/ATMS (3)</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ATM </a:t>
            </a:r>
            <a:r>
              <a:rPr lang="en-US" sz="1200" kern="0" dirty="0">
                <a:solidFill>
                  <a:schemeClr val="tx1"/>
                </a:solidFill>
                <a:latin typeface="Calibri"/>
                <a:ea typeface="Arial"/>
                <a:cs typeface="Calibri"/>
                <a:sym typeface="Arial"/>
              </a:rPr>
              <a:t>VERT MOIST 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VERT TEMP PROFILE</a:t>
            </a:r>
          </a:p>
          <a:p>
            <a:pPr defTabSz="457200" fontAlgn="auto">
              <a:spcBef>
                <a:spcPts val="0"/>
              </a:spcBef>
              <a:spcAft>
                <a:spcPts val="0"/>
              </a:spcAft>
              <a:defRPr/>
            </a:pPr>
            <a:r>
              <a:rPr lang="en-US" sz="1050" kern="0" dirty="0" smtClean="0">
                <a:solidFill>
                  <a:schemeClr val="tx1"/>
                </a:solidFill>
                <a:latin typeface="Calibri"/>
                <a:ea typeface="Arial"/>
                <a:cs typeface="Calibri"/>
                <a:sym typeface="Arial"/>
              </a:rPr>
              <a:t>CARBON (CO2, CH4, CO)</a:t>
            </a:r>
          </a:p>
          <a:p>
            <a:pPr defTabSz="457200" fontAlgn="auto">
              <a:spcBef>
                <a:spcPts val="0"/>
              </a:spcBef>
              <a:spcAft>
                <a:spcPts val="0"/>
              </a:spcAft>
              <a:defRPr/>
            </a:pPr>
            <a:r>
              <a:rPr lang="en-US" sz="1050" dirty="0" smtClean="0">
                <a:solidFill>
                  <a:schemeClr val="tx1"/>
                </a:solidFill>
                <a:latin typeface="Calibri"/>
                <a:cs typeface="Calibri"/>
              </a:rPr>
              <a:t>OUTGOING LONGWAVE RADIATION</a:t>
            </a:r>
            <a:endParaRPr lang="en-US" sz="1050" kern="0" dirty="0" smtClean="0">
              <a:solidFill>
                <a:schemeClr val="tx1"/>
              </a:solidFill>
              <a:latin typeface="Calibri"/>
              <a:cs typeface="Calibri"/>
              <a:sym typeface="Arial"/>
            </a:endParaRPr>
          </a:p>
        </p:txBody>
      </p:sp>
      <p:sp>
        <p:nvSpPr>
          <p:cNvPr id="180" name="TextBox 179"/>
          <p:cNvSpPr txBox="1"/>
          <p:nvPr/>
        </p:nvSpPr>
        <p:spPr>
          <a:xfrm>
            <a:off x="6400800" y="1676400"/>
            <a:ext cx="1860079" cy="1231106"/>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OMPS (2)</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a:t>
            </a:r>
            <a:r>
              <a:rPr lang="en-US" sz="1200" kern="0" baseline="-25000" dirty="0" smtClean="0">
                <a:solidFill>
                  <a:schemeClr val="tx1"/>
                </a:solidFill>
                <a:latin typeface="Calibri"/>
                <a:ea typeface="Arial"/>
                <a:cs typeface="Calibri"/>
                <a:sym typeface="Arial"/>
              </a:rPr>
              <a:t>3</a:t>
            </a:r>
            <a:r>
              <a:rPr lang="en-US" sz="1200" kern="0" dirty="0" smtClean="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TOTAL COLUMN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O</a:t>
            </a:r>
            <a:r>
              <a:rPr lang="en-US" sz="1200" kern="0" baseline="-25000" dirty="0">
                <a:solidFill>
                  <a:schemeClr val="tx1"/>
                </a:solidFill>
                <a:latin typeface="Calibri"/>
                <a:ea typeface="Arial"/>
                <a:cs typeface="Calibri"/>
                <a:sym typeface="Arial"/>
              </a:rPr>
              <a:t>3</a:t>
            </a:r>
            <a:r>
              <a:rPr lang="en-US" sz="1200" kern="0" dirty="0">
                <a:solidFill>
                  <a:schemeClr val="tx1"/>
                </a:solidFill>
                <a:latin typeface="Calibri"/>
                <a:ea typeface="Arial"/>
                <a:cs typeface="Calibri"/>
                <a:sym typeface="Arial"/>
              </a:rPr>
              <a:t>  NADIR </a:t>
            </a:r>
            <a:r>
              <a:rPr lang="en-US" sz="1200" kern="0" dirty="0" smtClean="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SO2 and Aerosol Index</a:t>
            </a:r>
          </a:p>
          <a:p>
            <a:pPr defTabSz="457200" fontAlgn="auto">
              <a:spcBef>
                <a:spcPts val="0"/>
              </a:spcBef>
              <a:spcAft>
                <a:spcPts val="0"/>
              </a:spcAft>
              <a:defRPr/>
            </a:pP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p:txBody>
      </p:sp>
      <p:sp>
        <p:nvSpPr>
          <p:cNvPr id="49" name="TextBox 48"/>
          <p:cNvSpPr txBox="1"/>
          <p:nvPr/>
        </p:nvSpPr>
        <p:spPr>
          <a:xfrm>
            <a:off x="3200400" y="3048000"/>
            <a:ext cx="2604890" cy="3362458"/>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ATMS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a:t>
            </a:r>
            <a:r>
              <a:rPr lang="en-US" sz="1200" kern="0" dirty="0" smtClean="0">
                <a:solidFill>
                  <a:schemeClr val="tx1"/>
                </a:solidFill>
                <a:latin typeface="Calibri"/>
                <a:ea typeface="Arial"/>
                <a:cs typeface="Calibri"/>
                <a:sym typeface="Arial"/>
              </a:rPr>
              <a:t> RATE</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LAND SURFACE EMISSIVITY</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ICE </a:t>
            </a:r>
            <a:r>
              <a:rPr lang="en-US" sz="1200" kern="0" dirty="0">
                <a:solidFill>
                  <a:schemeClr val="tx1"/>
                </a:solidFill>
                <a:latin typeface="Calibri"/>
                <a:ea typeface="Arial"/>
                <a:cs typeface="Calibri"/>
                <a:sym typeface="Arial"/>
              </a:rPr>
              <a:t>WATER</a:t>
            </a:r>
            <a:r>
              <a:rPr lang="en-US" sz="1200" kern="0" dirty="0" smtClean="0">
                <a:solidFill>
                  <a:schemeClr val="tx1"/>
                </a:solidFill>
                <a:latin typeface="Calibri"/>
                <a:ea typeface="Arial"/>
                <a:cs typeface="Calibri"/>
                <a:sym typeface="Arial"/>
              </a:rPr>
              <a:t>  PATH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CONCENTRATION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TEMPERATURE </a:t>
            </a:r>
            <a:r>
              <a:rPr lang="en-US" sz="1200" kern="0" dirty="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MOISTURE PROFILE</a:t>
            </a:r>
          </a:p>
          <a:p>
            <a:pPr defTabSz="457200" fontAlgn="auto">
              <a:spcBef>
                <a:spcPts val="0"/>
              </a:spcBef>
              <a:spcAft>
                <a:spcPts val="0"/>
              </a:spcAft>
              <a:defRPr/>
            </a:pPr>
            <a:endParaRPr lang="en-US" sz="1200" dirty="0">
              <a:solidFill>
                <a:schemeClr val="tx1"/>
              </a:solidFill>
              <a:latin typeface="Calibri"/>
              <a:cs typeface="Calibri"/>
            </a:endParaRPr>
          </a:p>
          <a:p>
            <a:pPr defTabSz="457200" fontAlgn="auto">
              <a:spcBef>
                <a:spcPts val="0"/>
              </a:spcBef>
              <a:spcAft>
                <a:spcPts val="0"/>
              </a:spcAft>
              <a:defRPr/>
            </a:pPr>
            <a:r>
              <a:rPr lang="en-US" sz="1600" kern="0" dirty="0" smtClean="0">
                <a:solidFill>
                  <a:schemeClr val="tx1"/>
                </a:solidFill>
                <a:latin typeface="Calibri"/>
                <a:ea typeface="Arial"/>
                <a:cs typeface="Calibri"/>
                <a:sym typeface="Arial"/>
              </a:rPr>
              <a:t>CERES(1)</a:t>
            </a:r>
          </a:p>
          <a:p>
            <a:pPr defTabSz="457200" fontAlgn="auto">
              <a:spcBef>
                <a:spcPts val="0"/>
              </a:spcBef>
              <a:spcAft>
                <a:spcPts val="0"/>
              </a:spcAft>
              <a:defRPr/>
            </a:pPr>
            <a:r>
              <a:rPr lang="en-US" sz="1200" dirty="0" smtClean="0">
                <a:solidFill>
                  <a:schemeClr val="tx1"/>
                </a:solidFill>
                <a:latin typeface="Calibri"/>
                <a:cs typeface="Calibri"/>
              </a:rPr>
              <a:t>RDRs</a:t>
            </a:r>
            <a:endParaRPr lang="en-US" sz="11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endParaRPr lang="en-US" sz="1050" b="1" kern="0" dirty="0">
              <a:solidFill>
                <a:schemeClr val="tx1"/>
              </a:solidFill>
              <a:latin typeface="Calibri"/>
              <a:ea typeface="Arial"/>
              <a:cs typeface="Calibri"/>
              <a:sym typeface="Arial"/>
            </a:endParaRPr>
          </a:p>
        </p:txBody>
      </p:sp>
      <p:sp>
        <p:nvSpPr>
          <p:cNvPr id="52" name="Shape 22"/>
          <p:cNvSpPr txBox="1">
            <a:spLocks noGrp="1"/>
          </p:cNvSpPr>
          <p:nvPr>
            <p:ph type="dt" idx="4294967295"/>
          </p:nvPr>
        </p:nvSpPr>
        <p:spPr>
          <a:xfrm>
            <a:off x="1" y="6492877"/>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i="1" dirty="0" smtClean="0">
                <a:solidFill>
                  <a:schemeClr val="tx1"/>
                </a:solidFill>
              </a:rPr>
              <a:t>Joint Polar Satellite System</a:t>
            </a:r>
            <a:endParaRPr i="1" dirty="0">
              <a:solidFill>
                <a:schemeClr val="tx1"/>
              </a:solidFill>
            </a:endParaRPr>
          </a:p>
        </p:txBody>
      </p:sp>
      <p:sp>
        <p:nvSpPr>
          <p:cNvPr id="53" name="Shape 38"/>
          <p:cNvSpPr txBox="1">
            <a:spLocks noGrp="1"/>
          </p:cNvSpPr>
          <p:nvPr>
            <p:ph type="sldNum" idx="4294967295"/>
          </p:nvPr>
        </p:nvSpPr>
        <p:spPr>
          <a:xfrm>
            <a:off x="6986490" y="6492877"/>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457200" fontAlgn="auto">
              <a:spcBef>
                <a:spcPts val="0"/>
              </a:spcBef>
              <a:spcAft>
                <a:spcPts val="0"/>
              </a:spcAft>
            </a:pPr>
            <a:fld id="{2AB4B299-1F79-8047-A3E9-747EBA4F91CA}" type="slidenum">
              <a:rPr lang="en-US" smtClean="0">
                <a:solidFill>
                  <a:schemeClr val="tx1"/>
                </a:solidFill>
              </a:rPr>
              <a:pPr defTabSz="457200" fontAlgn="auto">
                <a:spcBef>
                  <a:spcPts val="0"/>
                </a:spcBef>
                <a:spcAft>
                  <a:spcPts val="0"/>
                </a:spcAft>
              </a:pPr>
              <a:t>5</a:t>
            </a:fld>
            <a:endParaRPr dirty="0">
              <a:solidFill>
                <a:schemeClr val="tx1"/>
              </a:solidFill>
            </a:endParaRPr>
          </a:p>
        </p:txBody>
      </p:sp>
      <p:sp>
        <p:nvSpPr>
          <p:cNvPr id="2" name="TextBox 1"/>
          <p:cNvSpPr txBox="1"/>
          <p:nvPr/>
        </p:nvSpPr>
        <p:spPr>
          <a:xfrm>
            <a:off x="3429000" y="6338988"/>
            <a:ext cx="4788490" cy="307777"/>
          </a:xfrm>
          <a:prstGeom prst="rect">
            <a:avLst/>
          </a:prstGeom>
          <a:noFill/>
        </p:spPr>
        <p:txBody>
          <a:bodyPr wrap="none" rtlCol="0">
            <a:spAutoFit/>
          </a:bodyPr>
          <a:lstStyle/>
          <a:p>
            <a:r>
              <a:rPr lang="en-US" dirty="0" smtClean="0">
                <a:solidFill>
                  <a:srgbClr val="FFFFFF"/>
                </a:solidFill>
              </a:rPr>
              <a:t>Data available through PDA , CLASS, and Direct Readout</a:t>
            </a:r>
            <a:endParaRPr lang="en-US" dirty="0">
              <a:solidFill>
                <a:srgbClr val="FFFFFF"/>
              </a:solidFill>
            </a:endParaRPr>
          </a:p>
        </p:txBody>
      </p:sp>
      <p:sp>
        <p:nvSpPr>
          <p:cNvPr id="3" name="Rectangle 2"/>
          <p:cNvSpPr/>
          <p:nvPr/>
        </p:nvSpPr>
        <p:spPr>
          <a:xfrm>
            <a:off x="3031067" y="2971802"/>
            <a:ext cx="2421466" cy="2400657"/>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87700" y="1600201"/>
            <a:ext cx="2421466" cy="1155699"/>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11249" y="1600201"/>
            <a:ext cx="2201284" cy="4555091"/>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300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a:xfrm>
            <a:off x="893180" y="472637"/>
            <a:ext cx="8250820" cy="496433"/>
          </a:xfrm>
        </p:spPr>
        <p:txBody>
          <a:bodyPr>
            <a:normAutofit fontScale="90000"/>
          </a:bodyPr>
          <a:lstStyle/>
          <a:p>
            <a:pPr eaLnBrk="1" hangingPunct="1"/>
            <a:r>
              <a:rPr lang="en-US" sz="4000" dirty="0" smtClean="0"/>
              <a:t>S-NPP and JPSS Data Products</a:t>
            </a:r>
            <a:endParaRPr lang="en-US" sz="4000" dirty="0"/>
          </a:p>
        </p:txBody>
      </p:sp>
      <p:sp>
        <p:nvSpPr>
          <p:cNvPr id="166" name="TextBox 165"/>
          <p:cNvSpPr txBox="1"/>
          <p:nvPr/>
        </p:nvSpPr>
        <p:spPr>
          <a:xfrm>
            <a:off x="6096000" y="2971802"/>
            <a:ext cx="2051468" cy="2400657"/>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GCOM AMSR-2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 TYPE/RATE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WINDS</a:t>
            </a:r>
            <a:r>
              <a:rPr lang="en-US" sz="1200" kern="0" baseline="30000" dirty="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 SPEED</a:t>
            </a:r>
            <a:endParaRPr lang="en-US" sz="1200" kern="0" baseline="3000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SOIL MOISTURE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a:t>
            </a:r>
            <a:r>
              <a:rPr lang="en-US" sz="1200" kern="0" dirty="0" smtClean="0">
                <a:solidFill>
                  <a:schemeClr val="tx1"/>
                </a:solidFill>
                <a:latin typeface="Calibri"/>
                <a:ea typeface="Arial"/>
                <a:cs typeface="Calibri"/>
                <a:sym typeface="Arial"/>
              </a:rPr>
              <a:t>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COVER/DEPTH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endParaRPr lang="en-US" sz="1200" kern="0" dirty="0">
              <a:solidFill>
                <a:schemeClr val="tx1"/>
              </a:solidFill>
              <a:latin typeface="Calibri"/>
              <a:ea typeface="Arial"/>
              <a:cs typeface="Calibri"/>
              <a:sym typeface="Arial"/>
            </a:endParaRPr>
          </a:p>
        </p:txBody>
      </p:sp>
      <p:sp>
        <p:nvSpPr>
          <p:cNvPr id="186" name="TextBox 185"/>
          <p:cNvSpPr txBox="1"/>
          <p:nvPr/>
        </p:nvSpPr>
        <p:spPr>
          <a:xfrm>
            <a:off x="762001" y="1600201"/>
            <a:ext cx="2643193" cy="4555092"/>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VIIRS (24)</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ALBEDO </a:t>
            </a:r>
            <a:r>
              <a:rPr lang="en-US" sz="1200" kern="0" dirty="0">
                <a:solidFill>
                  <a:schemeClr val="tx1"/>
                </a:solidFill>
                <a:latin typeface="Calibri"/>
                <a:ea typeface="Arial"/>
                <a:cs typeface="Calibri"/>
                <a:sym typeface="Arial"/>
              </a:rPr>
              <a:t>(SURFACE)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BASE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COVER/LAYERS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EFFECTIVE PART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PRESSURE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ICE SURFACE TEMPERATURE</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OCEAN </a:t>
            </a:r>
            <a:r>
              <a:rPr lang="en-US" sz="1200" kern="0" dirty="0">
                <a:solidFill>
                  <a:schemeClr val="tx1"/>
                </a:solidFill>
                <a:latin typeface="Calibri"/>
                <a:ea typeface="Arial"/>
                <a:cs typeface="Calibri"/>
                <a:sym typeface="Arial"/>
              </a:rPr>
              <a:t>COLOR/</a:t>
            </a:r>
            <a:r>
              <a:rPr lang="en-US" sz="1200" kern="0" dirty="0" smtClean="0">
                <a:solidFill>
                  <a:schemeClr val="tx1"/>
                </a:solidFill>
                <a:latin typeface="Calibri"/>
                <a:ea typeface="Arial"/>
                <a:cs typeface="Calibri"/>
                <a:sym typeface="Arial"/>
              </a:rPr>
              <a:t>CHLOROPHYLL</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SUSPENDED </a:t>
            </a:r>
            <a:r>
              <a:rPr lang="en-US" sz="1200" kern="0" dirty="0">
                <a:solidFill>
                  <a:schemeClr val="tx1"/>
                </a:solidFill>
                <a:latin typeface="Calibri"/>
                <a:ea typeface="Arial"/>
                <a:cs typeface="Calibri"/>
                <a:sym typeface="Arial"/>
              </a:rPr>
              <a:t>MATTER</a:t>
            </a:r>
          </a:p>
          <a:p>
            <a:pPr marL="280988" indent="-280988" defTabSz="457200" fontAlgn="auto">
              <a:spcBef>
                <a:spcPts val="0"/>
              </a:spcBef>
              <a:spcAft>
                <a:spcPts val="0"/>
              </a:spcAft>
              <a:defRPr/>
            </a:pPr>
            <a:r>
              <a:rPr lang="en-US" sz="1200" kern="0" dirty="0">
                <a:solidFill>
                  <a:schemeClr val="tx1"/>
                </a:solidFill>
                <a:latin typeface="Calibri"/>
                <a:ea typeface="Arial"/>
                <a:cs typeface="Calibri"/>
                <a:sym typeface="Arial"/>
              </a:rPr>
              <a:t>VEGETATION </a:t>
            </a:r>
            <a:r>
              <a:rPr lang="en-US" sz="1200" kern="0" dirty="0" smtClean="0">
                <a:solidFill>
                  <a:schemeClr val="tx1"/>
                </a:solidFill>
                <a:latin typeface="Calibri"/>
                <a:ea typeface="Arial"/>
                <a:cs typeface="Calibri"/>
                <a:sym typeface="Arial"/>
              </a:rPr>
              <a:t>INDEX, </a:t>
            </a:r>
            <a:r>
              <a:rPr lang="en-US" sz="1200" kern="0" dirty="0">
                <a:solidFill>
                  <a:schemeClr val="tx1"/>
                </a:solidFill>
                <a:latin typeface="Calibri"/>
                <a:ea typeface="Arial"/>
                <a:cs typeface="Calibri"/>
                <a:sym typeface="Arial"/>
              </a:rPr>
              <a:t>FRACTION, HEALTH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PARTICLE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ACTIVE FIRES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POLAR </a:t>
            </a:r>
            <a:r>
              <a:rPr lang="en-US" sz="1200" kern="0" dirty="0" smtClean="0">
                <a:solidFill>
                  <a:schemeClr val="tx1"/>
                </a:solidFill>
                <a:latin typeface="Calibri"/>
                <a:ea typeface="Arial"/>
                <a:cs typeface="Calibri"/>
                <a:sym typeface="Arial"/>
              </a:rPr>
              <a:t>WINDS</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p>
        </p:txBody>
      </p:sp>
      <p:sp>
        <p:nvSpPr>
          <p:cNvPr id="182" name="TextBox 181"/>
          <p:cNvSpPr txBox="1"/>
          <p:nvPr/>
        </p:nvSpPr>
        <p:spPr>
          <a:xfrm>
            <a:off x="3405194" y="1600201"/>
            <a:ext cx="2583756" cy="1000274"/>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CrIS/ATMS (3)</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ATM </a:t>
            </a:r>
            <a:r>
              <a:rPr lang="en-US" sz="1200" kern="0" dirty="0">
                <a:solidFill>
                  <a:schemeClr val="tx1"/>
                </a:solidFill>
                <a:latin typeface="Calibri"/>
                <a:ea typeface="Arial"/>
                <a:cs typeface="Calibri"/>
                <a:sym typeface="Arial"/>
              </a:rPr>
              <a:t>VERT MOIST 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VERT TEMP PROFILE</a:t>
            </a:r>
          </a:p>
          <a:p>
            <a:pPr defTabSz="457200" fontAlgn="auto">
              <a:spcBef>
                <a:spcPts val="0"/>
              </a:spcBef>
              <a:spcAft>
                <a:spcPts val="0"/>
              </a:spcAft>
              <a:defRPr/>
            </a:pPr>
            <a:r>
              <a:rPr lang="en-US" sz="1050" kern="0" dirty="0" smtClean="0">
                <a:solidFill>
                  <a:schemeClr val="tx1"/>
                </a:solidFill>
                <a:latin typeface="Calibri"/>
                <a:ea typeface="Arial"/>
                <a:cs typeface="Calibri"/>
                <a:sym typeface="Arial"/>
              </a:rPr>
              <a:t>CARBON (CO2, CH4, CO)</a:t>
            </a:r>
          </a:p>
          <a:p>
            <a:pPr defTabSz="457200" fontAlgn="auto">
              <a:spcBef>
                <a:spcPts val="0"/>
              </a:spcBef>
              <a:spcAft>
                <a:spcPts val="0"/>
              </a:spcAft>
              <a:defRPr/>
            </a:pPr>
            <a:r>
              <a:rPr lang="en-US" sz="1050" dirty="0" smtClean="0">
                <a:solidFill>
                  <a:schemeClr val="tx1"/>
                </a:solidFill>
                <a:latin typeface="Calibri"/>
                <a:cs typeface="Calibri"/>
              </a:rPr>
              <a:t>OUTGOING LONGWAVE RADIATION</a:t>
            </a:r>
            <a:endParaRPr lang="en-US" sz="1050" kern="0" dirty="0" smtClean="0">
              <a:solidFill>
                <a:schemeClr val="tx1"/>
              </a:solidFill>
              <a:latin typeface="Calibri"/>
              <a:cs typeface="Calibri"/>
              <a:sym typeface="Arial"/>
            </a:endParaRPr>
          </a:p>
        </p:txBody>
      </p:sp>
      <p:sp>
        <p:nvSpPr>
          <p:cNvPr id="180" name="TextBox 179"/>
          <p:cNvSpPr txBox="1"/>
          <p:nvPr/>
        </p:nvSpPr>
        <p:spPr>
          <a:xfrm>
            <a:off x="6400800" y="1676400"/>
            <a:ext cx="1860079" cy="1231106"/>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OMPS (2)</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a:t>
            </a:r>
            <a:r>
              <a:rPr lang="en-US" sz="1200" kern="0" baseline="-25000" dirty="0" smtClean="0">
                <a:solidFill>
                  <a:schemeClr val="tx1"/>
                </a:solidFill>
                <a:latin typeface="Calibri"/>
                <a:ea typeface="Arial"/>
                <a:cs typeface="Calibri"/>
                <a:sym typeface="Arial"/>
              </a:rPr>
              <a:t>3</a:t>
            </a:r>
            <a:r>
              <a:rPr lang="en-US" sz="1200" kern="0" dirty="0" smtClean="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TOTAL COLUMN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O</a:t>
            </a:r>
            <a:r>
              <a:rPr lang="en-US" sz="1200" kern="0" baseline="-25000" dirty="0">
                <a:solidFill>
                  <a:schemeClr val="tx1"/>
                </a:solidFill>
                <a:latin typeface="Calibri"/>
                <a:ea typeface="Arial"/>
                <a:cs typeface="Calibri"/>
                <a:sym typeface="Arial"/>
              </a:rPr>
              <a:t>3</a:t>
            </a:r>
            <a:r>
              <a:rPr lang="en-US" sz="1200" kern="0" dirty="0">
                <a:solidFill>
                  <a:schemeClr val="tx1"/>
                </a:solidFill>
                <a:latin typeface="Calibri"/>
                <a:ea typeface="Arial"/>
                <a:cs typeface="Calibri"/>
                <a:sym typeface="Arial"/>
              </a:rPr>
              <a:t>  NADIR </a:t>
            </a:r>
            <a:r>
              <a:rPr lang="en-US" sz="1200" kern="0" dirty="0" smtClean="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SO2 and Aerosol Index</a:t>
            </a:r>
          </a:p>
          <a:p>
            <a:pPr defTabSz="457200" fontAlgn="auto">
              <a:spcBef>
                <a:spcPts val="0"/>
              </a:spcBef>
              <a:spcAft>
                <a:spcPts val="0"/>
              </a:spcAft>
              <a:defRPr/>
            </a:pP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p:txBody>
      </p:sp>
      <p:sp>
        <p:nvSpPr>
          <p:cNvPr id="49" name="TextBox 48"/>
          <p:cNvSpPr txBox="1"/>
          <p:nvPr/>
        </p:nvSpPr>
        <p:spPr>
          <a:xfrm>
            <a:off x="3200400" y="3048000"/>
            <a:ext cx="2604890" cy="3362458"/>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ATMS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a:t>
            </a:r>
            <a:r>
              <a:rPr lang="en-US" sz="1200" kern="0" dirty="0" smtClean="0">
                <a:solidFill>
                  <a:schemeClr val="tx1"/>
                </a:solidFill>
                <a:latin typeface="Calibri"/>
                <a:ea typeface="Arial"/>
                <a:cs typeface="Calibri"/>
                <a:sym typeface="Arial"/>
              </a:rPr>
              <a:t> RATE</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LAND SURFACE EMISSIVITY</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ICE </a:t>
            </a:r>
            <a:r>
              <a:rPr lang="en-US" sz="1200" kern="0" dirty="0">
                <a:solidFill>
                  <a:schemeClr val="tx1"/>
                </a:solidFill>
                <a:latin typeface="Calibri"/>
                <a:ea typeface="Arial"/>
                <a:cs typeface="Calibri"/>
                <a:sym typeface="Arial"/>
              </a:rPr>
              <a:t>WATER</a:t>
            </a:r>
            <a:r>
              <a:rPr lang="en-US" sz="1200" kern="0" dirty="0" smtClean="0">
                <a:solidFill>
                  <a:schemeClr val="tx1"/>
                </a:solidFill>
                <a:latin typeface="Calibri"/>
                <a:ea typeface="Arial"/>
                <a:cs typeface="Calibri"/>
                <a:sym typeface="Arial"/>
              </a:rPr>
              <a:t>  PATH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CONCENTRATION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TEMPERATURE </a:t>
            </a:r>
            <a:r>
              <a:rPr lang="en-US" sz="1200" kern="0" dirty="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MOISTURE PROFILE</a:t>
            </a:r>
          </a:p>
          <a:p>
            <a:pPr defTabSz="457200" fontAlgn="auto">
              <a:spcBef>
                <a:spcPts val="0"/>
              </a:spcBef>
              <a:spcAft>
                <a:spcPts val="0"/>
              </a:spcAft>
              <a:defRPr/>
            </a:pPr>
            <a:endParaRPr lang="en-US" sz="1200" dirty="0">
              <a:solidFill>
                <a:schemeClr val="tx1"/>
              </a:solidFill>
              <a:latin typeface="Calibri"/>
              <a:cs typeface="Calibri"/>
            </a:endParaRPr>
          </a:p>
          <a:p>
            <a:pPr defTabSz="457200" fontAlgn="auto">
              <a:spcBef>
                <a:spcPts val="0"/>
              </a:spcBef>
              <a:spcAft>
                <a:spcPts val="0"/>
              </a:spcAft>
              <a:defRPr/>
            </a:pPr>
            <a:r>
              <a:rPr lang="en-US" sz="1600" kern="0" dirty="0" smtClean="0">
                <a:solidFill>
                  <a:schemeClr val="tx1"/>
                </a:solidFill>
                <a:latin typeface="Calibri"/>
                <a:ea typeface="Arial"/>
                <a:cs typeface="Calibri"/>
                <a:sym typeface="Arial"/>
              </a:rPr>
              <a:t>CERES(1)</a:t>
            </a:r>
          </a:p>
          <a:p>
            <a:pPr defTabSz="457200" fontAlgn="auto">
              <a:spcBef>
                <a:spcPts val="0"/>
              </a:spcBef>
              <a:spcAft>
                <a:spcPts val="0"/>
              </a:spcAft>
              <a:defRPr/>
            </a:pPr>
            <a:r>
              <a:rPr lang="en-US" sz="1200" dirty="0" smtClean="0">
                <a:solidFill>
                  <a:schemeClr val="tx1"/>
                </a:solidFill>
                <a:latin typeface="Calibri"/>
                <a:cs typeface="Calibri"/>
              </a:rPr>
              <a:t>RDRs</a:t>
            </a:r>
            <a:endParaRPr lang="en-US" sz="11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endParaRPr lang="en-US" sz="1050" b="1" kern="0" dirty="0">
              <a:solidFill>
                <a:schemeClr val="tx1"/>
              </a:solidFill>
              <a:latin typeface="Calibri"/>
              <a:ea typeface="Arial"/>
              <a:cs typeface="Calibri"/>
              <a:sym typeface="Arial"/>
            </a:endParaRPr>
          </a:p>
        </p:txBody>
      </p:sp>
      <p:sp>
        <p:nvSpPr>
          <p:cNvPr id="52" name="Shape 22"/>
          <p:cNvSpPr txBox="1">
            <a:spLocks noGrp="1"/>
          </p:cNvSpPr>
          <p:nvPr>
            <p:ph type="dt" idx="4294967295"/>
          </p:nvPr>
        </p:nvSpPr>
        <p:spPr>
          <a:xfrm>
            <a:off x="1" y="6492877"/>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i="1" dirty="0" smtClean="0">
                <a:solidFill>
                  <a:schemeClr val="tx1"/>
                </a:solidFill>
              </a:rPr>
              <a:t>Joint Polar Satellite System</a:t>
            </a:r>
            <a:endParaRPr i="1" dirty="0">
              <a:solidFill>
                <a:schemeClr val="tx1"/>
              </a:solidFill>
            </a:endParaRPr>
          </a:p>
        </p:txBody>
      </p:sp>
      <p:sp>
        <p:nvSpPr>
          <p:cNvPr id="53" name="Shape 38"/>
          <p:cNvSpPr txBox="1">
            <a:spLocks noGrp="1"/>
          </p:cNvSpPr>
          <p:nvPr>
            <p:ph type="sldNum" idx="4294967295"/>
          </p:nvPr>
        </p:nvSpPr>
        <p:spPr>
          <a:xfrm>
            <a:off x="6986490" y="6492877"/>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457200" fontAlgn="auto">
              <a:spcBef>
                <a:spcPts val="0"/>
              </a:spcBef>
              <a:spcAft>
                <a:spcPts val="0"/>
              </a:spcAft>
            </a:pPr>
            <a:fld id="{2AB4B299-1F79-8047-A3E9-747EBA4F91CA}" type="slidenum">
              <a:rPr lang="en-US" smtClean="0">
                <a:solidFill>
                  <a:schemeClr val="tx1"/>
                </a:solidFill>
              </a:rPr>
              <a:pPr defTabSz="457200" fontAlgn="auto">
                <a:spcBef>
                  <a:spcPts val="0"/>
                </a:spcBef>
                <a:spcAft>
                  <a:spcPts val="0"/>
                </a:spcAft>
              </a:pPr>
              <a:t>6</a:t>
            </a:fld>
            <a:endParaRPr dirty="0">
              <a:solidFill>
                <a:schemeClr val="tx1"/>
              </a:solidFill>
            </a:endParaRPr>
          </a:p>
        </p:txBody>
      </p:sp>
      <p:sp>
        <p:nvSpPr>
          <p:cNvPr id="2" name="TextBox 1"/>
          <p:cNvSpPr txBox="1"/>
          <p:nvPr/>
        </p:nvSpPr>
        <p:spPr>
          <a:xfrm>
            <a:off x="3429000" y="6338988"/>
            <a:ext cx="4788490" cy="307777"/>
          </a:xfrm>
          <a:prstGeom prst="rect">
            <a:avLst/>
          </a:prstGeom>
          <a:noFill/>
        </p:spPr>
        <p:txBody>
          <a:bodyPr wrap="none" rtlCol="0">
            <a:spAutoFit/>
          </a:bodyPr>
          <a:lstStyle/>
          <a:p>
            <a:r>
              <a:rPr lang="en-US" dirty="0" smtClean="0">
                <a:solidFill>
                  <a:srgbClr val="FFFFFF"/>
                </a:solidFill>
              </a:rPr>
              <a:t>Data available through PDA , CLASS, and Direct Readout</a:t>
            </a:r>
            <a:endParaRPr lang="en-US" dirty="0">
              <a:solidFill>
                <a:srgbClr val="FFFFFF"/>
              </a:solidFill>
            </a:endParaRPr>
          </a:p>
        </p:txBody>
      </p:sp>
      <p:sp>
        <p:nvSpPr>
          <p:cNvPr id="3" name="Rectangle 2"/>
          <p:cNvSpPr/>
          <p:nvPr/>
        </p:nvSpPr>
        <p:spPr>
          <a:xfrm>
            <a:off x="3031067" y="2971802"/>
            <a:ext cx="2421466" cy="2400657"/>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87700" y="1600201"/>
            <a:ext cx="2421466" cy="1155699"/>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565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a:xfrm>
            <a:off x="893180" y="472637"/>
            <a:ext cx="8250820" cy="496433"/>
          </a:xfrm>
        </p:spPr>
        <p:txBody>
          <a:bodyPr>
            <a:normAutofit fontScale="90000"/>
          </a:bodyPr>
          <a:lstStyle/>
          <a:p>
            <a:pPr eaLnBrk="1" hangingPunct="1"/>
            <a:r>
              <a:rPr lang="en-US" sz="4000" dirty="0" smtClean="0"/>
              <a:t>S-NPP and JPSS Data Products</a:t>
            </a:r>
            <a:endParaRPr lang="en-US" sz="4000" dirty="0"/>
          </a:p>
        </p:txBody>
      </p:sp>
      <p:sp>
        <p:nvSpPr>
          <p:cNvPr id="166" name="TextBox 165"/>
          <p:cNvSpPr txBox="1"/>
          <p:nvPr/>
        </p:nvSpPr>
        <p:spPr>
          <a:xfrm>
            <a:off x="6096000" y="2971802"/>
            <a:ext cx="2051468" cy="2400657"/>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GCOM AMSR-2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 TYPE/RATE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WINDS</a:t>
            </a:r>
            <a:r>
              <a:rPr lang="en-US" sz="1200" kern="0" baseline="30000" dirty="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 SPEED</a:t>
            </a:r>
            <a:endParaRPr lang="en-US" sz="1200" kern="0" baseline="3000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SOIL MOISTURE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a:t>
            </a:r>
            <a:r>
              <a:rPr lang="en-US" sz="1200" kern="0" dirty="0" smtClean="0">
                <a:solidFill>
                  <a:schemeClr val="tx1"/>
                </a:solidFill>
                <a:latin typeface="Calibri"/>
                <a:ea typeface="Arial"/>
                <a:cs typeface="Calibri"/>
                <a:sym typeface="Arial"/>
              </a:rPr>
              <a:t>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COVER/DEPTH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endParaRPr lang="en-US" sz="1200" kern="0" dirty="0">
              <a:solidFill>
                <a:schemeClr val="tx1"/>
              </a:solidFill>
              <a:latin typeface="Calibri"/>
              <a:ea typeface="Arial"/>
              <a:cs typeface="Calibri"/>
              <a:sym typeface="Arial"/>
            </a:endParaRPr>
          </a:p>
        </p:txBody>
      </p:sp>
      <p:sp>
        <p:nvSpPr>
          <p:cNvPr id="186" name="TextBox 185"/>
          <p:cNvSpPr txBox="1"/>
          <p:nvPr/>
        </p:nvSpPr>
        <p:spPr>
          <a:xfrm>
            <a:off x="762001" y="1600201"/>
            <a:ext cx="2643193" cy="4555092"/>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VIIRS (24)</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ALBEDO </a:t>
            </a:r>
            <a:r>
              <a:rPr lang="en-US" sz="1200" kern="0" dirty="0">
                <a:solidFill>
                  <a:schemeClr val="tx1"/>
                </a:solidFill>
                <a:latin typeface="Calibri"/>
                <a:ea typeface="Arial"/>
                <a:cs typeface="Calibri"/>
                <a:sym typeface="Arial"/>
              </a:rPr>
              <a:t>(SURFACE)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BASE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COVER/LAYERS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EFFECTIVE PART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HEIGHT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PRESSURE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CLOUD TOP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ICE SURFACE TEMPERATURE</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OCEAN </a:t>
            </a:r>
            <a:r>
              <a:rPr lang="en-US" sz="1200" kern="0" dirty="0">
                <a:solidFill>
                  <a:schemeClr val="tx1"/>
                </a:solidFill>
                <a:latin typeface="Calibri"/>
                <a:ea typeface="Arial"/>
                <a:cs typeface="Calibri"/>
                <a:sym typeface="Arial"/>
              </a:rPr>
              <a:t>COLOR/</a:t>
            </a:r>
            <a:r>
              <a:rPr lang="en-US" sz="1200" kern="0" dirty="0" smtClean="0">
                <a:solidFill>
                  <a:schemeClr val="tx1"/>
                </a:solidFill>
                <a:latin typeface="Calibri"/>
                <a:ea typeface="Arial"/>
                <a:cs typeface="Calibri"/>
                <a:sym typeface="Arial"/>
              </a:rPr>
              <a:t>CHLOROPHYLL</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SUSPENDED </a:t>
            </a:r>
            <a:r>
              <a:rPr lang="en-US" sz="1200" kern="0" dirty="0">
                <a:solidFill>
                  <a:schemeClr val="tx1"/>
                </a:solidFill>
                <a:latin typeface="Calibri"/>
                <a:ea typeface="Arial"/>
                <a:cs typeface="Calibri"/>
                <a:sym typeface="Arial"/>
              </a:rPr>
              <a:t>MATTER</a:t>
            </a:r>
          </a:p>
          <a:p>
            <a:pPr marL="280988" indent="-280988" defTabSz="457200" fontAlgn="auto">
              <a:spcBef>
                <a:spcPts val="0"/>
              </a:spcBef>
              <a:spcAft>
                <a:spcPts val="0"/>
              </a:spcAft>
              <a:defRPr/>
            </a:pPr>
            <a:r>
              <a:rPr lang="en-US" sz="1200" kern="0" dirty="0">
                <a:solidFill>
                  <a:schemeClr val="tx1"/>
                </a:solidFill>
                <a:latin typeface="Calibri"/>
                <a:ea typeface="Arial"/>
                <a:cs typeface="Calibri"/>
                <a:sym typeface="Arial"/>
              </a:rPr>
              <a:t>VEGETATION </a:t>
            </a:r>
            <a:r>
              <a:rPr lang="en-US" sz="1200" kern="0" dirty="0" smtClean="0">
                <a:solidFill>
                  <a:schemeClr val="tx1"/>
                </a:solidFill>
                <a:latin typeface="Calibri"/>
                <a:ea typeface="Arial"/>
                <a:cs typeface="Calibri"/>
                <a:sym typeface="Arial"/>
              </a:rPr>
              <a:t>INDEX, </a:t>
            </a:r>
            <a:r>
              <a:rPr lang="en-US" sz="1200" kern="0" dirty="0">
                <a:solidFill>
                  <a:schemeClr val="tx1"/>
                </a:solidFill>
                <a:latin typeface="Calibri"/>
                <a:ea typeface="Arial"/>
                <a:cs typeface="Calibri"/>
                <a:sym typeface="Arial"/>
              </a:rPr>
              <a:t>FRACTION, HEALTH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OPTICAL THICKNESS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AEROSOL PARTICLE SIZE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ACTIVE FIRES</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POLAR </a:t>
            </a:r>
            <a:r>
              <a:rPr lang="en-US" sz="1200" kern="0" dirty="0" smtClean="0">
                <a:solidFill>
                  <a:schemeClr val="tx1"/>
                </a:solidFill>
                <a:latin typeface="Calibri"/>
                <a:ea typeface="Arial"/>
                <a:cs typeface="Calibri"/>
                <a:sym typeface="Arial"/>
              </a:rPr>
              <a:t>WINDS</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IMAGERY</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CHARACTERIZATION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SURFACE </a:t>
            </a:r>
            <a:r>
              <a:rPr lang="en-US" sz="1200" kern="0" dirty="0" smtClean="0">
                <a:solidFill>
                  <a:schemeClr val="tx1"/>
                </a:solidFill>
                <a:latin typeface="Calibri"/>
                <a:ea typeface="Arial"/>
                <a:cs typeface="Calibri"/>
                <a:sym typeface="Arial"/>
              </a:rPr>
              <a:t>TYPE</a:t>
            </a:r>
          </a:p>
        </p:txBody>
      </p:sp>
      <p:sp>
        <p:nvSpPr>
          <p:cNvPr id="182" name="TextBox 181"/>
          <p:cNvSpPr txBox="1"/>
          <p:nvPr/>
        </p:nvSpPr>
        <p:spPr>
          <a:xfrm>
            <a:off x="3405194" y="1600201"/>
            <a:ext cx="2583756" cy="1000274"/>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CrIS/ATMS (3)</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ATM </a:t>
            </a:r>
            <a:r>
              <a:rPr lang="en-US" sz="1200" kern="0" dirty="0">
                <a:solidFill>
                  <a:schemeClr val="tx1"/>
                </a:solidFill>
                <a:latin typeface="Calibri"/>
                <a:ea typeface="Arial"/>
                <a:cs typeface="Calibri"/>
                <a:sym typeface="Arial"/>
              </a:rPr>
              <a:t>VERT MOIST 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VERT TEMP PROFILE</a:t>
            </a:r>
          </a:p>
          <a:p>
            <a:pPr defTabSz="457200" fontAlgn="auto">
              <a:spcBef>
                <a:spcPts val="0"/>
              </a:spcBef>
              <a:spcAft>
                <a:spcPts val="0"/>
              </a:spcAft>
              <a:defRPr/>
            </a:pPr>
            <a:r>
              <a:rPr lang="en-US" sz="1050" kern="0" dirty="0" smtClean="0">
                <a:solidFill>
                  <a:schemeClr val="tx1"/>
                </a:solidFill>
                <a:latin typeface="Calibri"/>
                <a:ea typeface="Arial"/>
                <a:cs typeface="Calibri"/>
                <a:sym typeface="Arial"/>
              </a:rPr>
              <a:t>CARBON (CO2, CH4, CO)</a:t>
            </a:r>
          </a:p>
          <a:p>
            <a:pPr defTabSz="457200" fontAlgn="auto">
              <a:spcBef>
                <a:spcPts val="0"/>
              </a:spcBef>
              <a:spcAft>
                <a:spcPts val="0"/>
              </a:spcAft>
              <a:defRPr/>
            </a:pPr>
            <a:r>
              <a:rPr lang="en-US" sz="1050" dirty="0" smtClean="0">
                <a:solidFill>
                  <a:schemeClr val="tx1"/>
                </a:solidFill>
                <a:latin typeface="Calibri"/>
                <a:cs typeface="Calibri"/>
              </a:rPr>
              <a:t>OUTGOING LONGWAVE RADIATION</a:t>
            </a:r>
            <a:endParaRPr lang="en-US" sz="1050" kern="0" dirty="0" smtClean="0">
              <a:solidFill>
                <a:schemeClr val="tx1"/>
              </a:solidFill>
              <a:latin typeface="Calibri"/>
              <a:cs typeface="Calibri"/>
              <a:sym typeface="Arial"/>
            </a:endParaRPr>
          </a:p>
        </p:txBody>
      </p:sp>
      <p:sp>
        <p:nvSpPr>
          <p:cNvPr id="180" name="TextBox 179"/>
          <p:cNvSpPr txBox="1"/>
          <p:nvPr/>
        </p:nvSpPr>
        <p:spPr>
          <a:xfrm>
            <a:off x="6400800" y="1676400"/>
            <a:ext cx="1860079" cy="1231106"/>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OMPS (2)</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O</a:t>
            </a:r>
            <a:r>
              <a:rPr lang="en-US" sz="1200" kern="0" baseline="-25000" dirty="0" smtClean="0">
                <a:solidFill>
                  <a:schemeClr val="tx1"/>
                </a:solidFill>
                <a:latin typeface="Calibri"/>
                <a:ea typeface="Arial"/>
                <a:cs typeface="Calibri"/>
                <a:sym typeface="Arial"/>
              </a:rPr>
              <a:t>3</a:t>
            </a:r>
            <a:r>
              <a:rPr lang="en-US" sz="1200" kern="0" dirty="0" smtClean="0">
                <a:solidFill>
                  <a:schemeClr val="tx1"/>
                </a:solidFill>
                <a:latin typeface="Calibri"/>
                <a:ea typeface="Arial"/>
                <a:cs typeface="Calibri"/>
                <a:sym typeface="Arial"/>
              </a:rPr>
              <a:t>  </a:t>
            </a:r>
            <a:r>
              <a:rPr lang="en-US" sz="1200" kern="0" dirty="0">
                <a:solidFill>
                  <a:schemeClr val="tx1"/>
                </a:solidFill>
                <a:latin typeface="Calibri"/>
                <a:ea typeface="Arial"/>
                <a:cs typeface="Calibri"/>
                <a:sym typeface="Arial"/>
              </a:rPr>
              <a:t>TOTAL COLUMN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O</a:t>
            </a:r>
            <a:r>
              <a:rPr lang="en-US" sz="1200" kern="0" baseline="-25000" dirty="0">
                <a:solidFill>
                  <a:schemeClr val="tx1"/>
                </a:solidFill>
                <a:latin typeface="Calibri"/>
                <a:ea typeface="Arial"/>
                <a:cs typeface="Calibri"/>
                <a:sym typeface="Arial"/>
              </a:rPr>
              <a:t>3</a:t>
            </a:r>
            <a:r>
              <a:rPr lang="en-US" sz="1200" kern="0" dirty="0">
                <a:solidFill>
                  <a:schemeClr val="tx1"/>
                </a:solidFill>
                <a:latin typeface="Calibri"/>
                <a:ea typeface="Arial"/>
                <a:cs typeface="Calibri"/>
                <a:sym typeface="Arial"/>
              </a:rPr>
              <a:t>  NADIR </a:t>
            </a:r>
            <a:r>
              <a:rPr lang="en-US" sz="1200" kern="0" dirty="0" smtClean="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SO2 and Aerosol Index</a:t>
            </a:r>
          </a:p>
          <a:p>
            <a:pPr defTabSz="457200" fontAlgn="auto">
              <a:spcBef>
                <a:spcPts val="0"/>
              </a:spcBef>
              <a:spcAft>
                <a:spcPts val="0"/>
              </a:spcAft>
              <a:defRPr/>
            </a:pP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p:txBody>
      </p:sp>
      <p:sp>
        <p:nvSpPr>
          <p:cNvPr id="49" name="TextBox 48"/>
          <p:cNvSpPr txBox="1"/>
          <p:nvPr/>
        </p:nvSpPr>
        <p:spPr>
          <a:xfrm>
            <a:off x="3200400" y="3048000"/>
            <a:ext cx="2604890" cy="3362458"/>
          </a:xfrm>
          <a:prstGeom prst="rect">
            <a:avLst/>
          </a:prstGeom>
          <a:noFill/>
        </p:spPr>
        <p:txBody>
          <a:bodyPr wrap="square" rtlCol="0">
            <a:spAutoFit/>
          </a:bodyPr>
          <a:lstStyle/>
          <a:p>
            <a:pPr defTabSz="457200" fontAlgn="auto">
              <a:spcBef>
                <a:spcPts val="0"/>
              </a:spcBef>
              <a:spcAft>
                <a:spcPts val="0"/>
              </a:spcAft>
              <a:defRPr/>
            </a:pPr>
            <a:r>
              <a:rPr lang="en-US" b="1" kern="0" dirty="0" smtClean="0">
                <a:solidFill>
                  <a:schemeClr val="tx1"/>
                </a:solidFill>
                <a:latin typeface="Calibri"/>
                <a:ea typeface="Arial"/>
                <a:cs typeface="Calibri"/>
                <a:sym typeface="Arial"/>
              </a:rPr>
              <a:t>ATMS (11)</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CLOUD </a:t>
            </a:r>
            <a:r>
              <a:rPr lang="en-US" sz="1200" kern="0" dirty="0">
                <a:solidFill>
                  <a:schemeClr val="tx1"/>
                </a:solidFill>
                <a:latin typeface="Calibri"/>
                <a:ea typeface="Arial"/>
                <a:cs typeface="Calibri"/>
                <a:sym typeface="Arial"/>
              </a:rPr>
              <a:t>LIQUID WATER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PRECIPITATION</a:t>
            </a:r>
            <a:r>
              <a:rPr lang="en-US" sz="1200" kern="0" dirty="0" smtClean="0">
                <a:solidFill>
                  <a:schemeClr val="tx1"/>
                </a:solidFill>
                <a:latin typeface="Calibri"/>
                <a:ea typeface="Arial"/>
                <a:cs typeface="Calibri"/>
                <a:sym typeface="Arial"/>
              </a:rPr>
              <a:t> RATE</a:t>
            </a: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a:solidFill>
                  <a:schemeClr val="tx1"/>
                </a:solidFill>
                <a:latin typeface="Calibri"/>
                <a:ea typeface="Arial"/>
                <a:cs typeface="Calibri"/>
                <a:sym typeface="Arial"/>
              </a:rPr>
              <a:t>PRECIPITABLE WATER</a:t>
            </a:r>
            <a:endParaRPr lang="en-US" sz="1200" kern="0" dirty="0" smtClean="0">
              <a:solidFill>
                <a:schemeClr val="tx1"/>
              </a:solidFill>
              <a:latin typeface="Calibri"/>
              <a:ea typeface="Arial"/>
              <a:cs typeface="Calibri"/>
              <a:sym typeface="Arial"/>
            </a:endParaRP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LAND SURFACE EMISSIVITY</a:t>
            </a:r>
          </a:p>
          <a:p>
            <a:pPr defTabSz="457200" fontAlgn="auto">
              <a:spcBef>
                <a:spcPts val="0"/>
              </a:spcBef>
              <a:spcAft>
                <a:spcPts val="0"/>
              </a:spcAft>
              <a:defRPr/>
            </a:pPr>
            <a:r>
              <a:rPr lang="en-US" sz="1200" kern="0" dirty="0" smtClean="0">
                <a:solidFill>
                  <a:schemeClr val="tx1"/>
                </a:solidFill>
                <a:latin typeface="Calibri"/>
                <a:ea typeface="Arial"/>
                <a:cs typeface="Calibri"/>
                <a:sym typeface="Arial"/>
              </a:rPr>
              <a:t>ICE </a:t>
            </a:r>
            <a:r>
              <a:rPr lang="en-US" sz="1200" kern="0" dirty="0">
                <a:solidFill>
                  <a:schemeClr val="tx1"/>
                </a:solidFill>
                <a:latin typeface="Calibri"/>
                <a:ea typeface="Arial"/>
                <a:cs typeface="Calibri"/>
                <a:sym typeface="Arial"/>
              </a:rPr>
              <a:t>WATER</a:t>
            </a:r>
            <a:r>
              <a:rPr lang="en-US" sz="1200" kern="0" dirty="0" smtClean="0">
                <a:solidFill>
                  <a:schemeClr val="tx1"/>
                </a:solidFill>
                <a:latin typeface="Calibri"/>
                <a:ea typeface="Arial"/>
                <a:cs typeface="Calibri"/>
                <a:sym typeface="Arial"/>
              </a:rPr>
              <a:t>  PATH</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LAND SURFACE TEMPERATURE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SEA ICE CONCENTRATION</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COVER</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SNOW WATER EQUIVALENT</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TEMPERATURE </a:t>
            </a:r>
            <a:r>
              <a:rPr lang="en-US" sz="1200" kern="0" dirty="0">
                <a:solidFill>
                  <a:schemeClr val="tx1"/>
                </a:solidFill>
                <a:latin typeface="Calibri"/>
                <a:ea typeface="Arial"/>
                <a:cs typeface="Calibri"/>
                <a:sym typeface="Arial"/>
              </a:rPr>
              <a:t>PROFILE</a:t>
            </a:r>
          </a:p>
          <a:p>
            <a:pPr defTabSz="457200" fontAlgn="auto">
              <a:spcBef>
                <a:spcPts val="0"/>
              </a:spcBef>
              <a:spcAft>
                <a:spcPts val="0"/>
              </a:spcAft>
              <a:defRPr/>
            </a:pPr>
            <a:r>
              <a:rPr lang="en-US" sz="1200" kern="0" dirty="0">
                <a:solidFill>
                  <a:schemeClr val="tx1"/>
                </a:solidFill>
                <a:latin typeface="Calibri"/>
                <a:ea typeface="Arial"/>
                <a:cs typeface="Calibri"/>
                <a:sym typeface="Arial"/>
              </a:rPr>
              <a:t>ATM </a:t>
            </a:r>
            <a:r>
              <a:rPr lang="en-US" sz="1200" kern="0" dirty="0" smtClean="0">
                <a:solidFill>
                  <a:schemeClr val="tx1"/>
                </a:solidFill>
                <a:latin typeface="Calibri"/>
                <a:ea typeface="Arial"/>
                <a:cs typeface="Calibri"/>
                <a:sym typeface="Arial"/>
              </a:rPr>
              <a:t>MOISTURE PROFILE</a:t>
            </a:r>
          </a:p>
          <a:p>
            <a:pPr defTabSz="457200" fontAlgn="auto">
              <a:spcBef>
                <a:spcPts val="0"/>
              </a:spcBef>
              <a:spcAft>
                <a:spcPts val="0"/>
              </a:spcAft>
              <a:defRPr/>
            </a:pPr>
            <a:endParaRPr lang="en-US" sz="1200" dirty="0">
              <a:solidFill>
                <a:schemeClr val="tx1"/>
              </a:solidFill>
              <a:latin typeface="Calibri"/>
              <a:cs typeface="Calibri"/>
            </a:endParaRPr>
          </a:p>
          <a:p>
            <a:pPr defTabSz="457200" fontAlgn="auto">
              <a:spcBef>
                <a:spcPts val="0"/>
              </a:spcBef>
              <a:spcAft>
                <a:spcPts val="0"/>
              </a:spcAft>
              <a:defRPr/>
            </a:pPr>
            <a:r>
              <a:rPr lang="en-US" sz="1600" kern="0" dirty="0" smtClean="0">
                <a:solidFill>
                  <a:schemeClr val="tx1"/>
                </a:solidFill>
                <a:latin typeface="Calibri"/>
                <a:ea typeface="Arial"/>
                <a:cs typeface="Calibri"/>
                <a:sym typeface="Arial"/>
              </a:rPr>
              <a:t>CERES(1)</a:t>
            </a:r>
          </a:p>
          <a:p>
            <a:pPr defTabSz="457200" fontAlgn="auto">
              <a:spcBef>
                <a:spcPts val="0"/>
              </a:spcBef>
              <a:spcAft>
                <a:spcPts val="0"/>
              </a:spcAft>
              <a:defRPr/>
            </a:pPr>
            <a:r>
              <a:rPr lang="en-US" sz="1200" dirty="0" smtClean="0">
                <a:solidFill>
                  <a:schemeClr val="tx1"/>
                </a:solidFill>
                <a:latin typeface="Calibri"/>
                <a:cs typeface="Calibri"/>
              </a:rPr>
              <a:t>RDRs</a:t>
            </a:r>
            <a:endParaRPr lang="en-US" sz="1100" kern="0" dirty="0" smtClean="0">
              <a:solidFill>
                <a:schemeClr val="tx1"/>
              </a:solidFill>
              <a:latin typeface="Calibri"/>
              <a:ea typeface="Arial"/>
              <a:cs typeface="Calibri"/>
              <a:sym typeface="Arial"/>
            </a:endParaRPr>
          </a:p>
          <a:p>
            <a:pPr defTabSz="457200" fontAlgn="auto">
              <a:spcBef>
                <a:spcPts val="0"/>
              </a:spcBef>
              <a:spcAft>
                <a:spcPts val="0"/>
              </a:spcAft>
              <a:defRPr/>
            </a:pPr>
            <a:endParaRPr lang="en-US" sz="1200" kern="0" dirty="0">
              <a:solidFill>
                <a:schemeClr val="tx1"/>
              </a:solidFill>
              <a:latin typeface="Calibri"/>
              <a:ea typeface="Arial"/>
              <a:cs typeface="Calibri"/>
              <a:sym typeface="Arial"/>
            </a:endParaRPr>
          </a:p>
          <a:p>
            <a:pPr defTabSz="457200" fontAlgn="auto">
              <a:spcBef>
                <a:spcPts val="0"/>
              </a:spcBef>
              <a:spcAft>
                <a:spcPts val="0"/>
              </a:spcAft>
              <a:defRPr/>
            </a:pPr>
            <a:endParaRPr lang="en-US" sz="1050" b="1" kern="0" dirty="0">
              <a:solidFill>
                <a:schemeClr val="tx1"/>
              </a:solidFill>
              <a:latin typeface="Calibri"/>
              <a:ea typeface="Arial"/>
              <a:cs typeface="Calibri"/>
              <a:sym typeface="Arial"/>
            </a:endParaRPr>
          </a:p>
        </p:txBody>
      </p:sp>
      <p:sp>
        <p:nvSpPr>
          <p:cNvPr id="52" name="Shape 22"/>
          <p:cNvSpPr txBox="1">
            <a:spLocks noGrp="1"/>
          </p:cNvSpPr>
          <p:nvPr>
            <p:ph type="dt" idx="4294967295"/>
          </p:nvPr>
        </p:nvSpPr>
        <p:spPr>
          <a:xfrm>
            <a:off x="1" y="6492877"/>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i="1" dirty="0" smtClean="0">
                <a:solidFill>
                  <a:schemeClr val="tx1"/>
                </a:solidFill>
              </a:rPr>
              <a:t>Joint Polar Satellite System</a:t>
            </a:r>
            <a:endParaRPr i="1" dirty="0">
              <a:solidFill>
                <a:schemeClr val="tx1"/>
              </a:solidFill>
            </a:endParaRPr>
          </a:p>
        </p:txBody>
      </p:sp>
      <p:sp>
        <p:nvSpPr>
          <p:cNvPr id="53" name="Shape 38"/>
          <p:cNvSpPr txBox="1">
            <a:spLocks noGrp="1"/>
          </p:cNvSpPr>
          <p:nvPr>
            <p:ph type="sldNum" idx="4294967295"/>
          </p:nvPr>
        </p:nvSpPr>
        <p:spPr>
          <a:xfrm>
            <a:off x="6986490" y="6492877"/>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457200" fontAlgn="auto">
              <a:spcBef>
                <a:spcPts val="0"/>
              </a:spcBef>
              <a:spcAft>
                <a:spcPts val="0"/>
              </a:spcAft>
            </a:pPr>
            <a:fld id="{2AB4B299-1F79-8047-A3E9-747EBA4F91CA}" type="slidenum">
              <a:rPr lang="en-US" smtClean="0">
                <a:solidFill>
                  <a:schemeClr val="tx1"/>
                </a:solidFill>
              </a:rPr>
              <a:pPr defTabSz="457200" fontAlgn="auto">
                <a:spcBef>
                  <a:spcPts val="0"/>
                </a:spcBef>
                <a:spcAft>
                  <a:spcPts val="0"/>
                </a:spcAft>
              </a:pPr>
              <a:t>7</a:t>
            </a:fld>
            <a:endParaRPr dirty="0">
              <a:solidFill>
                <a:schemeClr val="tx1"/>
              </a:solidFill>
            </a:endParaRPr>
          </a:p>
        </p:txBody>
      </p:sp>
      <p:sp>
        <p:nvSpPr>
          <p:cNvPr id="2" name="TextBox 1"/>
          <p:cNvSpPr txBox="1"/>
          <p:nvPr/>
        </p:nvSpPr>
        <p:spPr>
          <a:xfrm>
            <a:off x="3429000" y="6338988"/>
            <a:ext cx="4788490" cy="307777"/>
          </a:xfrm>
          <a:prstGeom prst="rect">
            <a:avLst/>
          </a:prstGeom>
          <a:noFill/>
        </p:spPr>
        <p:txBody>
          <a:bodyPr wrap="none" rtlCol="0">
            <a:spAutoFit/>
          </a:bodyPr>
          <a:lstStyle/>
          <a:p>
            <a:r>
              <a:rPr lang="en-US" dirty="0" smtClean="0">
                <a:solidFill>
                  <a:srgbClr val="FFFFFF"/>
                </a:solidFill>
              </a:rPr>
              <a:t>Data available through PDA , CLASS, and Direct Readout</a:t>
            </a:r>
            <a:endParaRPr lang="en-US" dirty="0">
              <a:solidFill>
                <a:srgbClr val="FFFFFF"/>
              </a:solidFill>
            </a:endParaRPr>
          </a:p>
        </p:txBody>
      </p:sp>
      <p:sp>
        <p:nvSpPr>
          <p:cNvPr id="3" name="Rectangle 2"/>
          <p:cNvSpPr/>
          <p:nvPr/>
        </p:nvSpPr>
        <p:spPr>
          <a:xfrm>
            <a:off x="3031067" y="2971802"/>
            <a:ext cx="2421466" cy="2400657"/>
          </a:xfrm>
          <a:prstGeom prst="rect">
            <a:avLst/>
          </a:prstGeom>
          <a:solidFill>
            <a:schemeClr val="bg2">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95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444740" y="50800"/>
            <a:ext cx="7394575" cy="762000"/>
          </a:xfrm>
          <a:noFill/>
          <a:ln>
            <a:miter lim="800000"/>
            <a:headEnd/>
            <a:tailEnd/>
          </a:ln>
        </p:spPr>
        <p:txBody>
          <a:bodyPr vert="horz" wrap="square" lIns="91410" tIns="45706" rIns="91410" bIns="45706" numCol="1" anchor="t" anchorCtr="0" compatLnSpc="1">
            <a:prstTxWarp prst="textNoShape">
              <a:avLst/>
            </a:prstTxWarp>
          </a:bodyPr>
          <a:lstStyle/>
          <a:p>
            <a:r>
              <a:rPr lang="en-US" dirty="0">
                <a:ea typeface="ＭＳ Ｐゴシック" pitchFamily="34" charset="-128"/>
              </a:rPr>
              <a:t>Spectral Differences: ATMS vs. AMSU/MHS </a:t>
            </a:r>
          </a:p>
        </p:txBody>
      </p:sp>
      <p:graphicFrame>
        <p:nvGraphicFramePr>
          <p:cNvPr id="4" name="Table 3"/>
          <p:cNvGraphicFramePr>
            <a:graphicFrameLocks noGrp="1"/>
          </p:cNvGraphicFramePr>
          <p:nvPr/>
        </p:nvGraphicFramePr>
        <p:xfrm>
          <a:off x="1018639" y="932082"/>
          <a:ext cx="3773487" cy="5573398"/>
        </p:xfrm>
        <a:graphic>
          <a:graphicData uri="http://schemas.openxmlformats.org/drawingml/2006/table">
            <a:tbl>
              <a:tblPr/>
              <a:tblGrid>
                <a:gridCol w="404812"/>
                <a:gridCol w="1050925"/>
                <a:gridCol w="425450"/>
                <a:gridCol w="400050"/>
                <a:gridCol w="1050925"/>
                <a:gridCol w="441325"/>
              </a:tblGrid>
              <a:tr h="2743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pitchFamily="34" charset="0"/>
                          <a:ea typeface="ＭＳ Ｐゴシック" pitchFamily="34" charset="-128"/>
                        </a:rPr>
                        <a:t>Ch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pitchFamily="34" charset="0"/>
                          <a:ea typeface="ＭＳ Ｐゴシック" pitchFamily="34" charset="-128"/>
                        </a:rPr>
                        <a:t>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pitchFamily="34" charset="0"/>
                          <a:ea typeface="ＭＳ Ｐゴシック" pitchFamily="34" charset="-128"/>
                        </a:rPr>
                        <a:t>Pol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pitchFamily="34" charset="0"/>
                          <a:ea typeface="ＭＳ Ｐゴシック" pitchFamily="34" charset="-128"/>
                        </a:rPr>
                        <a:t>Ch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pitchFamily="34" charset="0"/>
                          <a:ea typeface="ＭＳ Ｐゴシック" pitchFamily="34" charset="-128"/>
                        </a:rPr>
                        <a:t>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pitchFamily="34" charset="0"/>
                          <a:ea typeface="ＭＳ Ｐゴシック" pitchFamily="34" charset="-128"/>
                        </a:rPr>
                        <a:t>Pol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17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7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31.399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31.4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7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50.299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51.76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44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53.595 ± 0.115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53.596 ± 0.115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55.5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 = 57.29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 = 57.29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80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 ± 0.217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fo±0.3222±0.217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41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fo±0.3222±0.048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 0.3222±0.048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76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 ±0.3222±0.022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fo±0.3222±0.022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 0.3222±0.010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fo±0.3222 ±0.010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fo±0.3222±0.0045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fo± 0.3222±0.0045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89.0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89.0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ea typeface="ＭＳ Ｐゴシック" pitchFamily="34" charset="-128"/>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ea typeface="ＭＳ Ｐゴシック" pitchFamily="34" charset="-128"/>
                        </a:rPr>
                        <a:t>88.2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157.0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165.5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183.31 ±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183.31 ± 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183.31 ± 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183.31 ± 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191.31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183.31 ± 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183.31 ±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9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pitchFamily="34" charset="0"/>
                          <a:ea typeface="ＭＳ Ｐゴシック" pitchFamily="34" charset="-128"/>
                        </a:rPr>
                        <a:t>183.31 ±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pitchFamily="34" charset="0"/>
                          <a:ea typeface="ＭＳ Ｐゴシック" pitchFamily="34" charset="-128"/>
                        </a:rPr>
                        <a:t>QH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bl>
          </a:graphicData>
        </a:graphic>
      </p:graphicFrame>
      <p:cxnSp>
        <p:nvCxnSpPr>
          <p:cNvPr id="13492" name="Straight Connector 19"/>
          <p:cNvCxnSpPr>
            <a:cxnSpLocks noChangeShapeType="1"/>
          </p:cNvCxnSpPr>
          <p:nvPr/>
        </p:nvCxnSpPr>
        <p:spPr bwMode="auto">
          <a:xfrm rot="5400000">
            <a:off x="129638" y="3711792"/>
            <a:ext cx="5561013" cy="4762"/>
          </a:xfrm>
          <a:prstGeom prst="line">
            <a:avLst/>
          </a:prstGeom>
          <a:noFill/>
          <a:ln w="28575">
            <a:solidFill>
              <a:schemeClr val="tx1"/>
            </a:solidFill>
            <a:round/>
            <a:headEnd type="none" w="sm" len="sm"/>
            <a:tailEnd type="none" w="sm" len="sm"/>
          </a:ln>
        </p:spPr>
      </p:cxnSp>
      <p:sp>
        <p:nvSpPr>
          <p:cNvPr id="13493" name="Rectangle 31"/>
          <p:cNvSpPr>
            <a:spLocks noChangeArrowheads="1"/>
          </p:cNvSpPr>
          <p:nvPr/>
        </p:nvSpPr>
        <p:spPr bwMode="auto">
          <a:xfrm>
            <a:off x="5054603" y="4926016"/>
            <a:ext cx="2232025" cy="1000125"/>
          </a:xfrm>
          <a:prstGeom prst="rect">
            <a:avLst/>
          </a:prstGeom>
          <a:solidFill>
            <a:schemeClr val="bg1"/>
          </a:solidFill>
          <a:ln w="12700">
            <a:solidFill>
              <a:schemeClr val="tx1"/>
            </a:solidFill>
            <a:round/>
            <a:headEnd type="none" w="sm" len="sm"/>
            <a:tailEnd type="none" w="sm" len="sm"/>
          </a:ln>
        </p:spPr>
        <p:txBody>
          <a:bodyPr lIns="91410" tIns="45706" rIns="91410" bIns="45706"/>
          <a:lstStyle/>
          <a:p>
            <a:pPr defTabSz="457059"/>
            <a:endParaRPr lang="en-US" sz="1800">
              <a:latin typeface="Calibri" pitchFamily="34" charset="0"/>
            </a:endParaRPr>
          </a:p>
        </p:txBody>
      </p:sp>
      <p:sp>
        <p:nvSpPr>
          <p:cNvPr id="13494" name="Rectangle 25"/>
          <p:cNvSpPr>
            <a:spLocks noChangeArrowheads="1"/>
          </p:cNvSpPr>
          <p:nvPr/>
        </p:nvSpPr>
        <p:spPr bwMode="auto">
          <a:xfrm>
            <a:off x="5110163" y="5376863"/>
            <a:ext cx="207962" cy="136525"/>
          </a:xfrm>
          <a:prstGeom prst="rect">
            <a:avLst/>
          </a:prstGeom>
          <a:solidFill>
            <a:srgbClr val="FF9900"/>
          </a:solidFill>
          <a:ln w="12700">
            <a:solidFill>
              <a:schemeClr val="tx1"/>
            </a:solidFill>
            <a:round/>
            <a:headEnd type="none" w="sm" len="sm"/>
            <a:tailEnd type="none" w="sm" len="sm"/>
          </a:ln>
        </p:spPr>
        <p:txBody>
          <a:bodyPr lIns="91410" tIns="45706" rIns="91410" bIns="45706"/>
          <a:lstStyle/>
          <a:p>
            <a:pPr defTabSz="457059"/>
            <a:endParaRPr lang="en-US" sz="1800">
              <a:latin typeface="Calibri" pitchFamily="34" charset="0"/>
            </a:endParaRPr>
          </a:p>
        </p:txBody>
      </p:sp>
      <p:sp>
        <p:nvSpPr>
          <p:cNvPr id="13495" name="Rectangle 26"/>
          <p:cNvSpPr>
            <a:spLocks noChangeArrowheads="1"/>
          </p:cNvSpPr>
          <p:nvPr/>
        </p:nvSpPr>
        <p:spPr bwMode="auto">
          <a:xfrm>
            <a:off x="5110163" y="4991100"/>
            <a:ext cx="207962" cy="152400"/>
          </a:xfrm>
          <a:prstGeom prst="rect">
            <a:avLst/>
          </a:prstGeom>
          <a:solidFill>
            <a:srgbClr val="00B050"/>
          </a:solidFill>
          <a:ln w="12700">
            <a:solidFill>
              <a:schemeClr val="tx1"/>
            </a:solidFill>
            <a:round/>
            <a:headEnd type="none" w="sm" len="sm"/>
            <a:tailEnd type="none" w="sm" len="sm"/>
          </a:ln>
        </p:spPr>
        <p:txBody>
          <a:bodyPr lIns="91410" tIns="45706" rIns="91410" bIns="45706"/>
          <a:lstStyle/>
          <a:p>
            <a:pPr defTabSz="457059"/>
            <a:endParaRPr lang="en-US" sz="1800">
              <a:latin typeface="Calibri" pitchFamily="34" charset="0"/>
            </a:endParaRPr>
          </a:p>
        </p:txBody>
      </p:sp>
      <p:sp>
        <p:nvSpPr>
          <p:cNvPr id="13496" name="Rectangle 27"/>
          <p:cNvSpPr>
            <a:spLocks noChangeArrowheads="1"/>
          </p:cNvSpPr>
          <p:nvPr/>
        </p:nvSpPr>
        <p:spPr bwMode="auto">
          <a:xfrm>
            <a:off x="5110163" y="5191125"/>
            <a:ext cx="207962" cy="136525"/>
          </a:xfrm>
          <a:prstGeom prst="rect">
            <a:avLst/>
          </a:prstGeom>
          <a:solidFill>
            <a:srgbClr val="FFFF00"/>
          </a:solidFill>
          <a:ln w="12700">
            <a:solidFill>
              <a:schemeClr val="tx1"/>
            </a:solidFill>
            <a:round/>
            <a:headEnd type="none" w="sm" len="sm"/>
            <a:tailEnd type="none" w="sm" len="sm"/>
          </a:ln>
        </p:spPr>
        <p:txBody>
          <a:bodyPr lIns="91410" tIns="45706" rIns="91410" bIns="45706"/>
          <a:lstStyle/>
          <a:p>
            <a:pPr defTabSz="457059"/>
            <a:endParaRPr lang="en-US" sz="1800">
              <a:latin typeface="Calibri" pitchFamily="34" charset="0"/>
            </a:endParaRPr>
          </a:p>
        </p:txBody>
      </p:sp>
      <p:sp>
        <p:nvSpPr>
          <p:cNvPr id="13497" name="TextBox 28"/>
          <p:cNvSpPr txBox="1">
            <a:spLocks noChangeArrowheads="1"/>
          </p:cNvSpPr>
          <p:nvPr/>
        </p:nvSpPr>
        <p:spPr bwMode="auto">
          <a:xfrm>
            <a:off x="5278439" y="4935538"/>
            <a:ext cx="1609725" cy="246062"/>
          </a:xfrm>
          <a:prstGeom prst="rect">
            <a:avLst/>
          </a:prstGeom>
          <a:noFill/>
          <a:ln w="9525">
            <a:noFill/>
            <a:miter lim="800000"/>
            <a:headEnd/>
            <a:tailEnd/>
          </a:ln>
        </p:spPr>
        <p:txBody>
          <a:bodyPr wrap="none" lIns="91410" tIns="45706" rIns="91410" bIns="45706">
            <a:spAutoFit/>
          </a:bodyPr>
          <a:lstStyle/>
          <a:p>
            <a:pPr defTabSz="457059"/>
            <a:r>
              <a:rPr lang="en-US" sz="1000">
                <a:latin typeface="Calibri" pitchFamily="34" charset="0"/>
              </a:rPr>
              <a:t>Exact match to AMSU/MHS</a:t>
            </a:r>
          </a:p>
        </p:txBody>
      </p:sp>
      <p:sp>
        <p:nvSpPr>
          <p:cNvPr id="13498" name="TextBox 29"/>
          <p:cNvSpPr txBox="1">
            <a:spLocks noChangeArrowheads="1"/>
          </p:cNvSpPr>
          <p:nvPr/>
        </p:nvSpPr>
        <p:spPr bwMode="auto">
          <a:xfrm>
            <a:off x="5278438" y="5146678"/>
            <a:ext cx="1554162" cy="246063"/>
          </a:xfrm>
          <a:prstGeom prst="rect">
            <a:avLst/>
          </a:prstGeom>
          <a:noFill/>
          <a:ln w="9525">
            <a:noFill/>
            <a:miter lim="800000"/>
            <a:headEnd/>
            <a:tailEnd/>
          </a:ln>
        </p:spPr>
        <p:txBody>
          <a:bodyPr wrap="none" lIns="91410" tIns="45706" rIns="91410" bIns="45706">
            <a:spAutoFit/>
          </a:bodyPr>
          <a:lstStyle/>
          <a:p>
            <a:pPr defTabSz="457059"/>
            <a:r>
              <a:rPr lang="en-US" sz="1000">
                <a:latin typeface="Calibri" pitchFamily="34" charset="0"/>
              </a:rPr>
              <a:t>Only Polarization different</a:t>
            </a:r>
          </a:p>
        </p:txBody>
      </p:sp>
      <p:sp>
        <p:nvSpPr>
          <p:cNvPr id="13499" name="TextBox 30"/>
          <p:cNvSpPr txBox="1">
            <a:spLocks noChangeArrowheads="1"/>
          </p:cNvSpPr>
          <p:nvPr/>
        </p:nvSpPr>
        <p:spPr bwMode="auto">
          <a:xfrm>
            <a:off x="5278438" y="5327653"/>
            <a:ext cx="1079500" cy="246063"/>
          </a:xfrm>
          <a:prstGeom prst="rect">
            <a:avLst/>
          </a:prstGeom>
          <a:noFill/>
          <a:ln w="9525">
            <a:noFill/>
            <a:miter lim="800000"/>
            <a:headEnd/>
            <a:tailEnd/>
          </a:ln>
        </p:spPr>
        <p:txBody>
          <a:bodyPr wrap="none" lIns="91410" tIns="45706" rIns="91410" bIns="45706">
            <a:spAutoFit/>
          </a:bodyPr>
          <a:lstStyle/>
          <a:p>
            <a:pPr defTabSz="457059"/>
            <a:r>
              <a:rPr lang="en-US" sz="1000">
                <a:latin typeface="Calibri" pitchFamily="34" charset="0"/>
              </a:rPr>
              <a:t>Unique Passband</a:t>
            </a:r>
          </a:p>
        </p:txBody>
      </p:sp>
      <p:sp>
        <p:nvSpPr>
          <p:cNvPr id="13500" name="Rectangle 25"/>
          <p:cNvSpPr>
            <a:spLocks noChangeArrowheads="1"/>
          </p:cNvSpPr>
          <p:nvPr/>
        </p:nvSpPr>
        <p:spPr bwMode="auto">
          <a:xfrm>
            <a:off x="5118103" y="5561013"/>
            <a:ext cx="207963" cy="136525"/>
          </a:xfrm>
          <a:prstGeom prst="rect">
            <a:avLst/>
          </a:prstGeom>
          <a:solidFill>
            <a:srgbClr val="C00000"/>
          </a:solidFill>
          <a:ln w="12700">
            <a:solidFill>
              <a:schemeClr val="tx1"/>
            </a:solidFill>
            <a:round/>
            <a:headEnd type="none" w="sm" len="sm"/>
            <a:tailEnd type="none" w="sm" len="sm"/>
          </a:ln>
        </p:spPr>
        <p:txBody>
          <a:bodyPr lIns="91410" tIns="45706" rIns="91410" bIns="45706"/>
          <a:lstStyle/>
          <a:p>
            <a:pPr defTabSz="457059"/>
            <a:endParaRPr lang="en-US" sz="1800">
              <a:latin typeface="Calibri" pitchFamily="34" charset="0"/>
            </a:endParaRPr>
          </a:p>
        </p:txBody>
      </p:sp>
      <p:sp>
        <p:nvSpPr>
          <p:cNvPr id="13501" name="TextBox 30"/>
          <p:cNvSpPr txBox="1">
            <a:spLocks noChangeArrowheads="1"/>
          </p:cNvSpPr>
          <p:nvPr/>
        </p:nvSpPr>
        <p:spPr bwMode="auto">
          <a:xfrm>
            <a:off x="5278441" y="5526091"/>
            <a:ext cx="2073275" cy="400050"/>
          </a:xfrm>
          <a:prstGeom prst="rect">
            <a:avLst/>
          </a:prstGeom>
          <a:noFill/>
          <a:ln w="9525">
            <a:noFill/>
            <a:miter lim="800000"/>
            <a:headEnd/>
            <a:tailEnd/>
          </a:ln>
        </p:spPr>
        <p:txBody>
          <a:bodyPr wrap="none" lIns="91410" tIns="45706" rIns="91410" bIns="45706">
            <a:spAutoFit/>
          </a:bodyPr>
          <a:lstStyle/>
          <a:p>
            <a:pPr defTabSz="457059"/>
            <a:r>
              <a:rPr lang="en-US" sz="1000">
                <a:latin typeface="Calibri" pitchFamily="34" charset="0"/>
              </a:rPr>
              <a:t>Unique Passband, and Pol. different </a:t>
            </a:r>
          </a:p>
          <a:p>
            <a:pPr defTabSz="457059"/>
            <a:r>
              <a:rPr lang="en-US" sz="1000">
                <a:latin typeface="Calibri" pitchFamily="34" charset="0"/>
              </a:rPr>
              <a:t>from closest AMSU/MHS channels</a:t>
            </a:r>
          </a:p>
        </p:txBody>
      </p:sp>
      <p:sp>
        <p:nvSpPr>
          <p:cNvPr id="15" name="Left Brace 14"/>
          <p:cNvSpPr/>
          <p:nvPr/>
        </p:nvSpPr>
        <p:spPr>
          <a:xfrm>
            <a:off x="790036" y="5083391"/>
            <a:ext cx="228600" cy="922338"/>
          </a:xfrm>
          <a:prstGeom prst="leftBrace">
            <a:avLst/>
          </a:prstGeom>
        </p:spPr>
        <p:style>
          <a:lnRef idx="1">
            <a:schemeClr val="accent1"/>
          </a:lnRef>
          <a:fillRef idx="0">
            <a:schemeClr val="accent1"/>
          </a:fillRef>
          <a:effectRef idx="0">
            <a:schemeClr val="accent1"/>
          </a:effectRef>
          <a:fontRef idx="minor">
            <a:schemeClr val="tx1"/>
          </a:fontRef>
        </p:style>
        <p:txBody>
          <a:bodyPr lIns="91410" tIns="45706" rIns="91410" bIns="45706" anchor="ctr"/>
          <a:lstStyle/>
          <a:p>
            <a:pPr algn="ctr" defTabSz="457059">
              <a:defRPr/>
            </a:pPr>
            <a:endParaRPr lang="en-US" sz="1800">
              <a:solidFill>
                <a:srgbClr val="000000"/>
              </a:solidFill>
              <a:latin typeface="Arial"/>
              <a:ea typeface="ＭＳ Ｐゴシック" charset="-128"/>
            </a:endParaRPr>
          </a:p>
        </p:txBody>
      </p:sp>
      <p:sp>
        <p:nvSpPr>
          <p:cNvPr id="13503" name="TextBox 18"/>
          <p:cNvSpPr txBox="1">
            <a:spLocks noChangeArrowheads="1"/>
          </p:cNvSpPr>
          <p:nvPr/>
        </p:nvSpPr>
        <p:spPr bwMode="auto">
          <a:xfrm rot="-5400000">
            <a:off x="461425" y="5419944"/>
            <a:ext cx="482600" cy="276225"/>
          </a:xfrm>
          <a:prstGeom prst="rect">
            <a:avLst/>
          </a:prstGeom>
          <a:noFill/>
          <a:ln w="9525">
            <a:noFill/>
            <a:miter lim="800000"/>
            <a:headEnd/>
            <a:tailEnd/>
          </a:ln>
        </p:spPr>
        <p:txBody>
          <a:bodyPr wrap="none" lIns="91410" tIns="45706" rIns="91410" bIns="45706">
            <a:spAutoFit/>
          </a:bodyPr>
          <a:lstStyle/>
          <a:p>
            <a:pPr defTabSz="457059"/>
            <a:r>
              <a:rPr lang="en-US" sz="1200">
                <a:latin typeface="Calibri" pitchFamily="34" charset="0"/>
              </a:rPr>
              <a:t>MHS</a:t>
            </a:r>
          </a:p>
        </p:txBody>
      </p:sp>
      <p:sp>
        <p:nvSpPr>
          <p:cNvPr id="17" name="Left Brace 16"/>
          <p:cNvSpPr/>
          <p:nvPr/>
        </p:nvSpPr>
        <p:spPr>
          <a:xfrm>
            <a:off x="790036" y="1313079"/>
            <a:ext cx="228600" cy="3594100"/>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lIns="91410" tIns="45706" rIns="91410" bIns="45706" anchor="ctr"/>
          <a:lstStyle/>
          <a:p>
            <a:pPr algn="ctr" defTabSz="457059">
              <a:defRPr/>
            </a:pPr>
            <a:endParaRPr lang="en-US" sz="1800">
              <a:solidFill>
                <a:srgbClr val="000000"/>
              </a:solidFill>
              <a:latin typeface="Arial"/>
              <a:ea typeface="ＭＳ Ｐゴシック" charset="-128"/>
            </a:endParaRPr>
          </a:p>
        </p:txBody>
      </p:sp>
      <p:sp>
        <p:nvSpPr>
          <p:cNvPr id="13505" name="TextBox 20"/>
          <p:cNvSpPr txBox="1">
            <a:spLocks noChangeArrowheads="1"/>
          </p:cNvSpPr>
          <p:nvPr/>
        </p:nvSpPr>
        <p:spPr bwMode="auto">
          <a:xfrm rot="-5400000">
            <a:off x="352680" y="2945825"/>
            <a:ext cx="712788" cy="276225"/>
          </a:xfrm>
          <a:prstGeom prst="rect">
            <a:avLst/>
          </a:prstGeom>
          <a:noFill/>
          <a:ln w="9525">
            <a:noFill/>
            <a:miter lim="800000"/>
            <a:headEnd/>
            <a:tailEnd/>
          </a:ln>
        </p:spPr>
        <p:txBody>
          <a:bodyPr wrap="none" lIns="91410" tIns="45706" rIns="91410" bIns="45706">
            <a:spAutoFit/>
          </a:bodyPr>
          <a:lstStyle/>
          <a:p>
            <a:pPr defTabSz="457059"/>
            <a:r>
              <a:rPr lang="en-US" sz="1200" dirty="0">
                <a:latin typeface="Calibri" pitchFamily="34" charset="0"/>
              </a:rPr>
              <a:t>AMSU-A</a:t>
            </a:r>
          </a:p>
        </p:txBody>
      </p:sp>
      <p:sp>
        <p:nvSpPr>
          <p:cNvPr id="13506" name="TextBox 16"/>
          <p:cNvSpPr txBox="1">
            <a:spLocks noChangeArrowheads="1"/>
          </p:cNvSpPr>
          <p:nvPr/>
        </p:nvSpPr>
        <p:spPr bwMode="auto">
          <a:xfrm>
            <a:off x="1450437" y="639982"/>
            <a:ext cx="1234226" cy="343620"/>
          </a:xfrm>
          <a:prstGeom prst="rect">
            <a:avLst/>
          </a:prstGeom>
          <a:noFill/>
          <a:ln w="9525">
            <a:noFill/>
            <a:miter lim="800000"/>
            <a:headEnd/>
            <a:tailEnd/>
          </a:ln>
        </p:spPr>
        <p:txBody>
          <a:bodyPr wrap="none" lIns="91410" tIns="45706" rIns="91410" bIns="45706">
            <a:spAutoFit/>
          </a:bodyPr>
          <a:lstStyle/>
          <a:p>
            <a:pPr defTabSz="457059"/>
            <a:r>
              <a:rPr lang="en-US" sz="1600" b="1">
                <a:latin typeface="Calibri" pitchFamily="34" charset="0"/>
              </a:rPr>
              <a:t>AMSU/MHS</a:t>
            </a:r>
          </a:p>
        </p:txBody>
      </p:sp>
      <p:sp>
        <p:nvSpPr>
          <p:cNvPr id="13507" name="TextBox 17"/>
          <p:cNvSpPr txBox="1">
            <a:spLocks noChangeArrowheads="1"/>
          </p:cNvSpPr>
          <p:nvPr/>
        </p:nvSpPr>
        <p:spPr bwMode="auto">
          <a:xfrm>
            <a:off x="3431638" y="639981"/>
            <a:ext cx="710390" cy="338526"/>
          </a:xfrm>
          <a:prstGeom prst="rect">
            <a:avLst/>
          </a:prstGeom>
          <a:noFill/>
          <a:ln w="9525">
            <a:noFill/>
            <a:miter lim="800000"/>
            <a:headEnd/>
            <a:tailEnd/>
          </a:ln>
        </p:spPr>
        <p:txBody>
          <a:bodyPr wrap="none" lIns="91410" tIns="45706" rIns="91410" bIns="45706">
            <a:spAutoFit/>
          </a:bodyPr>
          <a:lstStyle/>
          <a:p>
            <a:pPr defTabSz="457059"/>
            <a:r>
              <a:rPr lang="en-US" sz="1600" b="1">
                <a:latin typeface="Calibri" pitchFamily="34" charset="0"/>
              </a:rPr>
              <a:t>ATMS</a:t>
            </a:r>
          </a:p>
        </p:txBody>
      </p:sp>
      <p:sp>
        <p:nvSpPr>
          <p:cNvPr id="13508" name="Content Placeholder 2"/>
          <p:cNvSpPr txBox="1">
            <a:spLocks/>
          </p:cNvSpPr>
          <p:nvPr/>
        </p:nvSpPr>
        <p:spPr bwMode="auto">
          <a:xfrm>
            <a:off x="4889503" y="1231902"/>
            <a:ext cx="4398963" cy="5626100"/>
          </a:xfrm>
          <a:prstGeom prst="rect">
            <a:avLst/>
          </a:prstGeom>
          <a:noFill/>
          <a:ln w="9525">
            <a:noFill/>
            <a:miter lim="800000"/>
            <a:headEnd/>
            <a:tailEnd/>
          </a:ln>
        </p:spPr>
        <p:txBody>
          <a:bodyPr lIns="92034" tIns="46019" rIns="92034" bIns="46019"/>
          <a:lstStyle/>
          <a:p>
            <a:pPr marL="342793" indent="-342793" defTabSz="457059">
              <a:lnSpc>
                <a:spcPct val="90000"/>
              </a:lnSpc>
              <a:spcBef>
                <a:spcPct val="25000"/>
              </a:spcBef>
              <a:buSzPct val="125000"/>
              <a:buFontTx/>
              <a:buChar char="•"/>
            </a:pPr>
            <a:r>
              <a:rPr lang="en-US" sz="2000" b="1" dirty="0"/>
              <a:t>ATMS has 22 channels and AMSU/MHS have 20, with polarization differences between some channels</a:t>
            </a:r>
          </a:p>
          <a:p>
            <a:pPr marL="342793" indent="-342793" defTabSz="457059">
              <a:lnSpc>
                <a:spcPct val="90000"/>
              </a:lnSpc>
              <a:spcBef>
                <a:spcPct val="25000"/>
              </a:spcBef>
              <a:buSzPct val="125000"/>
            </a:pPr>
            <a:r>
              <a:rPr lang="en-US" sz="2000" b="1" dirty="0"/>
              <a:t>     </a:t>
            </a:r>
            <a:r>
              <a:rPr lang="en-US" sz="1600" b="1" dirty="0"/>
              <a:t>−  QV = Quasi-vertical; polarization vector is parallel to the scan plane at  nadir</a:t>
            </a:r>
          </a:p>
          <a:p>
            <a:pPr marL="342793" indent="-342793" defTabSz="457059">
              <a:lnSpc>
                <a:spcPct val="90000"/>
              </a:lnSpc>
              <a:spcBef>
                <a:spcPct val="25000"/>
              </a:spcBef>
              <a:buSzPct val="125000"/>
            </a:pPr>
            <a:r>
              <a:rPr lang="en-US" sz="1600" b="1" dirty="0"/>
              <a:t>      −  QH = Quasi-horizontal; polarization vector is perpendicular to the scan plane at nadir</a:t>
            </a:r>
          </a:p>
        </p:txBody>
      </p:sp>
    </p:spTree>
    <p:extLst>
      <p:ext uri="{BB962C8B-B14F-4D97-AF65-F5344CB8AC3E}">
        <p14:creationId xmlns:p14="http://schemas.microsoft.com/office/powerpoint/2010/main" val="29782535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reviewScreenSnapz027.tiff"/>
          <p:cNvPicPr>
            <a:picLocks noGrp="1" noChangeAspect="1"/>
          </p:cNvPicPr>
          <p:nvPr>
            <p:ph idx="1"/>
          </p:nvPr>
        </p:nvPicPr>
        <p:blipFill>
          <a:blip r:embed="rId3" cstate="print">
            <a:extLst>
              <a:ext uri="{28A0092B-C50C-407E-A947-70E740481C1C}">
                <a14:useLocalDpi xmlns:a14="http://schemas.microsoft.com/office/drawing/2010/main"/>
              </a:ext>
            </a:extLst>
          </a:blip>
          <a:srcRect l="-14948" r="-14948"/>
          <a:stretch>
            <a:fillRect/>
          </a:stretch>
        </p:blipFill>
        <p:spPr>
          <a:xfrm>
            <a:off x="-583197" y="553910"/>
            <a:ext cx="10132081" cy="5237290"/>
          </a:xfrm>
        </p:spPr>
      </p:pic>
      <p:sp>
        <p:nvSpPr>
          <p:cNvPr id="4" name="Rectangle 3"/>
          <p:cNvSpPr/>
          <p:nvPr/>
        </p:nvSpPr>
        <p:spPr>
          <a:xfrm>
            <a:off x="533400" y="5886268"/>
            <a:ext cx="7924800" cy="690397"/>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7" name="TextBox 6"/>
          <p:cNvSpPr txBox="1"/>
          <p:nvPr/>
        </p:nvSpPr>
        <p:spPr>
          <a:xfrm>
            <a:off x="533400" y="5907071"/>
            <a:ext cx="7772400" cy="523220"/>
          </a:xfrm>
          <a:prstGeom prst="rect">
            <a:avLst/>
          </a:prstGeom>
          <a:noFill/>
        </p:spPr>
        <p:txBody>
          <a:bodyPr wrap="square" rtlCol="0">
            <a:spAutoFit/>
          </a:bodyPr>
          <a:lstStyle/>
          <a:p>
            <a:pPr marL="285750" indent="-285750" algn="ctr">
              <a:buFont typeface="Arial" panose="020B0604020202020204" pitchFamily="34" charset="0"/>
              <a:buChar char="•"/>
            </a:pPr>
            <a:r>
              <a:rPr lang="en-US" dirty="0" smtClean="0"/>
              <a:t>Increased horizontal resolution potentially beneficial for high gradient phenomena (such as hurricanes)</a:t>
            </a:r>
            <a:endParaRPr lang="en-US" dirty="0"/>
          </a:p>
        </p:txBody>
      </p:sp>
    </p:spTree>
    <p:extLst>
      <p:ext uri="{BB962C8B-B14F-4D97-AF65-F5344CB8AC3E}">
        <p14:creationId xmlns:p14="http://schemas.microsoft.com/office/powerpoint/2010/main" val="64302144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UCAPS_ISSWG_20131212">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CCFF33"/>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2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NUCAPS_ISSWG_20131212">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0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43650</TotalTime>
  <Words>3763</Words>
  <Application>Microsoft Macintosh PowerPoint</Application>
  <PresentationFormat>On-screen Show (4:3)</PresentationFormat>
  <Paragraphs>782</Paragraphs>
  <Slides>32</Slides>
  <Notes>18</Notes>
  <HiddenSlides>0</HiddenSlides>
  <MMClips>0</MMClips>
  <ScaleCrop>false</ScaleCrop>
  <HeadingPairs>
    <vt:vector size="4" baseType="variant">
      <vt:variant>
        <vt:lpstr>Theme</vt:lpstr>
      </vt:variant>
      <vt:variant>
        <vt:i4>8</vt:i4>
      </vt:variant>
      <vt:variant>
        <vt:lpstr>Slide Titles</vt:lpstr>
      </vt:variant>
      <vt:variant>
        <vt:i4>32</vt:i4>
      </vt:variant>
    </vt:vector>
  </HeadingPairs>
  <TitlesOfParts>
    <vt:vector size="40" baseType="lpstr">
      <vt:lpstr>Black</vt:lpstr>
      <vt:lpstr>1_Default Design</vt:lpstr>
      <vt:lpstr>NUCAPS_ISSWG_20131212</vt:lpstr>
      <vt:lpstr>2_Blank Presentation</vt:lpstr>
      <vt:lpstr>1_NUCAPS_ISSWG_20131212</vt:lpstr>
      <vt:lpstr>2_Default Design</vt:lpstr>
      <vt:lpstr>7_default01</vt:lpstr>
      <vt:lpstr>Custom Design</vt:lpstr>
      <vt:lpstr>JPSS Overview </vt:lpstr>
      <vt:lpstr>Technology</vt:lpstr>
      <vt:lpstr>JPSS provides a wide range of capabilities</vt:lpstr>
      <vt:lpstr>S-NPP and JPSS Data Products</vt:lpstr>
      <vt:lpstr>S-NPP and JPSS Data Products</vt:lpstr>
      <vt:lpstr>S-NPP and JPSS Data Products</vt:lpstr>
      <vt:lpstr>S-NPP and JPSS Data Products</vt:lpstr>
      <vt:lpstr>Spectral Differences: ATMS vs. AMSU/MHS </vt:lpstr>
      <vt:lpstr>PowerPoint Presentation</vt:lpstr>
      <vt:lpstr>PowerPoint Presentation</vt:lpstr>
      <vt:lpstr>ATMS EDRs supports hydrological applications</vt:lpstr>
      <vt:lpstr>Cross-Track Infrared Sounder (CrIS) </vt:lpstr>
      <vt:lpstr>CrIS - SNPP  Full/Truncated Spectral Resolution</vt:lpstr>
      <vt:lpstr>S-NPP and JPSS Data Products</vt:lpstr>
      <vt:lpstr>List of operational retrieval products</vt:lpstr>
      <vt:lpstr>CrIS Applications</vt:lpstr>
      <vt:lpstr>Impact on 24h forecast error (FSOI)</vt:lpstr>
      <vt:lpstr>S-NPP and JPSS Data Products</vt:lpstr>
      <vt:lpstr>PowerPoint Presentation</vt:lpstr>
      <vt:lpstr>JPSS Next Generation Imager</vt:lpstr>
      <vt:lpstr>VIIRS: Next Gen Operational Polar Orbiting Imaging Radiometer</vt:lpstr>
      <vt:lpstr>Outstanding imagery</vt:lpstr>
      <vt:lpstr>VIIRS is Critical for Mitigating Volcanic Related Aviation Hazards:  Direct and indirect benefits</vt:lpstr>
      <vt:lpstr>PowerPoint Presentation</vt:lpstr>
      <vt:lpstr>Day-Night Band</vt:lpstr>
      <vt:lpstr>PowerPoint Presentation</vt:lpstr>
      <vt:lpstr>PowerPoint Presentation</vt:lpstr>
      <vt:lpstr>VIIRS Night-time visible routinely used for dense fog advisories</vt:lpstr>
      <vt:lpstr>PowerPoint Presentation</vt:lpstr>
      <vt:lpstr>VIIRS provides global vegetation monitoring and enables drought assessments</vt:lpstr>
      <vt:lpstr>Real-time Monitoring and Short-term Forecasting of Fall Foliage from VIIRS</vt:lpstr>
      <vt:lpstr>US SNPP to JPSS (1/2/3/4…) Now to 2040’s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Polar Satellite System</dc:title>
  <dc:creator>John Furgerson</dc:creator>
  <cp:lastModifiedBy>AllenHuang</cp:lastModifiedBy>
  <cp:revision>1163</cp:revision>
  <cp:lastPrinted>2014-07-02T18:29:14Z</cp:lastPrinted>
  <dcterms:created xsi:type="dcterms:W3CDTF">2013-10-29T18:20:40Z</dcterms:created>
  <dcterms:modified xsi:type="dcterms:W3CDTF">2016-06-22T15:47:41Z</dcterms:modified>
</cp:coreProperties>
</file>