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22"/>
  </p:notesMasterIdLst>
  <p:handoutMasterIdLst>
    <p:handoutMasterId r:id="rId23"/>
  </p:handoutMasterIdLst>
  <p:sldIdLst>
    <p:sldId id="593" r:id="rId2"/>
    <p:sldId id="587" r:id="rId3"/>
    <p:sldId id="598" r:id="rId4"/>
    <p:sldId id="600" r:id="rId5"/>
    <p:sldId id="596" r:id="rId6"/>
    <p:sldId id="597" r:id="rId7"/>
    <p:sldId id="599" r:id="rId8"/>
    <p:sldId id="619" r:id="rId9"/>
    <p:sldId id="601" r:id="rId10"/>
    <p:sldId id="602" r:id="rId11"/>
    <p:sldId id="603" r:id="rId12"/>
    <p:sldId id="604" r:id="rId13"/>
    <p:sldId id="605" r:id="rId14"/>
    <p:sldId id="606" r:id="rId15"/>
    <p:sldId id="607" r:id="rId16"/>
    <p:sldId id="608" r:id="rId17"/>
    <p:sldId id="609" r:id="rId18"/>
    <p:sldId id="610" r:id="rId19"/>
    <p:sldId id="611" r:id="rId20"/>
    <p:sldId id="594" r:id="rId21"/>
  </p:sldIdLst>
  <p:sldSz cx="9906000" cy="6858000" type="A4"/>
  <p:notesSz cx="9931400" cy="143637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B5E2"/>
    <a:srgbClr val="00205B"/>
    <a:srgbClr val="FE5000"/>
    <a:srgbClr val="C5B9AC"/>
    <a:srgbClr val="CB333B"/>
    <a:srgbClr val="FEDB00"/>
    <a:srgbClr val="968C83"/>
    <a:srgbClr val="99C22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57" autoAdjust="0"/>
    <p:restoredTop sz="90299" autoAdjust="0"/>
  </p:normalViewPr>
  <p:slideViewPr>
    <p:cSldViewPr snapToGrid="0">
      <p:cViewPr varScale="1">
        <p:scale>
          <a:sx n="61" d="100"/>
          <a:sy n="61" d="100"/>
        </p:scale>
        <p:origin x="-1752" y="-90"/>
      </p:cViewPr>
      <p:guideLst>
        <p:guide orient="horz" pos="1164"/>
        <p:guide orient="horz" pos="1410"/>
        <p:guide orient="horz" pos="2715"/>
        <p:guide orient="horz" pos="2389"/>
        <p:guide orient="horz" pos="2064"/>
        <p:guide orient="horz" pos="1735"/>
        <p:guide orient="horz" pos="3369"/>
        <p:guide orient="horz" pos="3698"/>
        <p:guide pos="4214"/>
        <p:guide pos="196"/>
        <p:guide pos="1552"/>
        <p:guide pos="4879"/>
        <p:guide pos="5556"/>
        <p:guide pos="2235"/>
        <p:guide pos="8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40" d="100"/>
          <a:sy n="40" d="100"/>
        </p:scale>
        <p:origin x="-3228" y="-114"/>
      </p:cViewPr>
      <p:guideLst>
        <p:guide orient="horz" pos="4525"/>
        <p:guide pos="312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998220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0" name="Rectangle 4"/>
          <p:cNvSpPr>
            <a:spLocks noGrp="1" noChangeArrowheads="1"/>
          </p:cNvSpPr>
          <p:nvPr>
            <p:ph type="ftr" sz="quarter" idx="2"/>
          </p:nvPr>
        </p:nvSpPr>
        <p:spPr bwMode="auto">
          <a:xfrm>
            <a:off x="0" y="14090650"/>
            <a:ext cx="0" cy="261938"/>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9707563" y="14085888"/>
            <a:ext cx="274637" cy="2667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fld id="{E842FA72-B9ED-494F-A64D-EC1E1901C355}" type="slidenum">
              <a:rPr lang="de-DE"/>
              <a:pPr>
                <a:defRPr/>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5629275"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205828" name="Rectangle 4"/>
          <p:cNvSpPr>
            <a:spLocks noGrp="1" noRot="1" noChangeAspect="1" noChangeArrowheads="1" noTextEdit="1"/>
          </p:cNvSpPr>
          <p:nvPr>
            <p:ph type="sldImg" idx="2"/>
          </p:nvPr>
        </p:nvSpPr>
        <p:spPr bwMode="auto">
          <a:xfrm>
            <a:off x="1074738" y="1074738"/>
            <a:ext cx="7781925" cy="5386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322388" y="6819900"/>
            <a:ext cx="7286625" cy="6469063"/>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3078" name="Rectangle 6"/>
          <p:cNvSpPr>
            <a:spLocks noGrp="1" noChangeArrowheads="1"/>
          </p:cNvSpPr>
          <p:nvPr>
            <p:ph type="ftr" sz="quarter" idx="4"/>
          </p:nvPr>
        </p:nvSpPr>
        <p:spPr bwMode="auto">
          <a:xfrm>
            <a:off x="0"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5629275"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fld id="{7FE02029-9BE2-4139-82E8-7E205433FD51}"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dirty="0" smtClean="0"/>
          </a:p>
        </p:txBody>
      </p:sp>
      <p:sp>
        <p:nvSpPr>
          <p:cNvPr id="37892" name="Slide Number Placeholder 3"/>
          <p:cNvSpPr>
            <a:spLocks noGrp="1"/>
          </p:cNvSpPr>
          <p:nvPr>
            <p:ph type="sldNum" sz="quarter" idx="5"/>
          </p:nvPr>
        </p:nvSpPr>
        <p:spPr>
          <a:noFill/>
        </p:spPr>
        <p:txBody>
          <a:bodyPr/>
          <a:lstStyle/>
          <a:p>
            <a:pPr defTabSz="1331913"/>
            <a:fld id="{017BBC31-A61E-4D08-AD27-226860F1F5B4}" type="slidenum">
              <a:rPr lang="de-DE" smtClean="0"/>
              <a:pPr defTabSz="1331913"/>
              <a:t>1</a:t>
            </a:fld>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p>
        </p:txBody>
      </p:sp>
      <p:sp>
        <p:nvSpPr>
          <p:cNvPr id="214020" name="Slide Number Placeholder 3"/>
          <p:cNvSpPr>
            <a:spLocks noGrp="1"/>
          </p:cNvSpPr>
          <p:nvPr>
            <p:ph type="sldNum" sz="quarter" idx="5"/>
          </p:nvPr>
        </p:nvSpPr>
        <p:spPr>
          <a:noFill/>
        </p:spPr>
        <p:txBody>
          <a:bodyPr/>
          <a:lstStyle/>
          <a:p>
            <a:pPr defTabSz="1333500"/>
            <a:fld id="{A1F0CEA1-E696-42A4-B3CF-E6074414E57E}" type="slidenum">
              <a:rPr lang="de-DE" smtClean="0"/>
              <a:pPr defTabSz="1333500"/>
              <a:t>2</a:t>
            </a:fld>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49350" y="1068388"/>
            <a:ext cx="7721600" cy="5346700"/>
          </a:xfrm>
          <a:ln/>
        </p:spPr>
      </p:sp>
      <p:sp>
        <p:nvSpPr>
          <p:cNvPr id="64515" name="Rectangle 3"/>
          <p:cNvSpPr>
            <a:spLocks noGrp="1" noChangeArrowheads="1"/>
          </p:cNvSpPr>
          <p:nvPr>
            <p:ph type="body" idx="1"/>
          </p:nvPr>
        </p:nvSpPr>
        <p:spPr>
          <a:xfrm>
            <a:off x="1277957" y="6843035"/>
            <a:ext cx="7354616" cy="6418067"/>
          </a:xfrm>
          <a:noFill/>
        </p:spPr>
        <p:txBody>
          <a:bodyPr/>
          <a:lstStyle/>
          <a:p>
            <a:pPr marL="250908" indent="-250908">
              <a:buFont typeface="Arial" panose="020B0604020202020204" pitchFamily="34" charset="0"/>
              <a:buChar char="•"/>
            </a:pPr>
            <a:r>
              <a:rPr lang="en-US" altLang="en-US" dirty="0" smtClean="0">
                <a:latin typeface="Arial" pitchFamily="34" charset="0"/>
              </a:rPr>
              <a:t>A custom-built,</a:t>
            </a:r>
            <a:r>
              <a:rPr lang="en-US" altLang="en-US" baseline="0" dirty="0" smtClean="0">
                <a:latin typeface="Arial" pitchFamily="34" charset="0"/>
              </a:rPr>
              <a:t> </a:t>
            </a:r>
            <a:r>
              <a:rPr lang="en-US" altLang="en-US" dirty="0" smtClean="0">
                <a:latin typeface="Arial" pitchFamily="34" charset="0"/>
              </a:rPr>
              <a:t>comprehensive, cutting-edge Earth Observation</a:t>
            </a:r>
            <a:r>
              <a:rPr lang="en-US" altLang="en-US" baseline="0" dirty="0" smtClean="0">
                <a:latin typeface="Arial" pitchFamily="34" charset="0"/>
              </a:rPr>
              <a:t> system, that puts EU in class of its own </a:t>
            </a:r>
          </a:p>
          <a:p>
            <a:pPr marL="250908" indent="-250908">
              <a:buFont typeface="Arial" panose="020B0604020202020204" pitchFamily="34" charset="0"/>
              <a:buChar char="•"/>
            </a:pPr>
            <a:r>
              <a:rPr lang="en-US" altLang="en-US" baseline="0" dirty="0" smtClean="0">
                <a:latin typeface="Arial" pitchFamily="34" charset="0"/>
              </a:rPr>
              <a:t>Satellites and types of images are </a:t>
            </a:r>
            <a:r>
              <a:rPr lang="en-US" altLang="en-US" dirty="0" smtClean="0">
                <a:latin typeface="Arial" pitchFamily="34" charset="0"/>
              </a:rPr>
              <a:t>mutually</a:t>
            </a:r>
            <a:r>
              <a:rPr lang="en-US" altLang="en-US" baseline="0" dirty="0" smtClean="0">
                <a:latin typeface="Arial" pitchFamily="34" charset="0"/>
              </a:rPr>
              <a:t> reinforcing, idem for space- and in-situ data. </a:t>
            </a:r>
          </a:p>
          <a:p>
            <a:pPr marL="250908" indent="-250908">
              <a:buFont typeface="Arial" panose="020B0604020202020204" pitchFamily="34" charset="0"/>
              <a:buChar char="•"/>
            </a:pPr>
            <a:r>
              <a:rPr lang="en-US" altLang="en-US" baseline="0" dirty="0" smtClean="0">
                <a:latin typeface="Arial" pitchFamily="34" charset="0"/>
              </a:rPr>
              <a:t>A key difference between different Sentinels is their orbits, allowing for different types of observations and revisit times of an </a:t>
            </a:r>
            <a:r>
              <a:rPr lang="en-US" altLang="en-US" baseline="0" dirty="0" err="1" smtClean="0">
                <a:latin typeface="Arial" pitchFamily="34" charset="0"/>
              </a:rPr>
              <a:t>inidividual</a:t>
            </a:r>
            <a:r>
              <a:rPr lang="en-US" altLang="en-US" baseline="0" dirty="0" smtClean="0">
                <a:latin typeface="Arial" pitchFamily="34" charset="0"/>
              </a:rPr>
              <a:t> spot on the globe.</a:t>
            </a:r>
            <a:endParaRPr lang="en-US" alt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Sentinel-3A was launch on February</a:t>
            </a:r>
            <a:r>
              <a:rPr lang="en-US" dirty="0" smtClean="0"/>
              <a:t> 16</a:t>
            </a:r>
            <a:r>
              <a:rPr lang="en-US" baseline="0" dirty="0" smtClean="0"/>
              <a:t> 2016</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313A1C72-E76E-4197-A764-6EA0574AAFD2}" type="slidenum">
              <a:rPr lang="de-DE" smtClean="0"/>
              <a:pPr>
                <a:defRPr/>
              </a:pPr>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pPr>
              <a:defRPr/>
            </a:pPr>
            <a:fld id="{313A1C72-E76E-4197-A764-6EA0574AAFD2}" type="slidenum">
              <a:rPr lang="de-DE" smtClean="0"/>
              <a:pPr>
                <a:defRPr/>
              </a:pPr>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pPr defTabSz="1333500"/>
            <a:fld id="{76D36808-8146-46D4-A71E-E4C61F245EDB}" type="slidenum">
              <a:rPr lang="de-DE" smtClean="0"/>
              <a:pPr defTabSz="1333500"/>
              <a:t>20</a:t>
            </a:fld>
            <a:endParaRPr lang="de-DE" smtClean="0"/>
          </a:p>
        </p:txBody>
      </p:sp>
      <p:sp>
        <p:nvSpPr>
          <p:cNvPr id="45059" name="Rectangle 2"/>
          <p:cNvSpPr>
            <a:spLocks noGrp="1" noRot="1" noChangeAspect="1" noChangeArrowheads="1" noTextEdit="1"/>
          </p:cNvSpPr>
          <p:nvPr>
            <p:ph type="sldImg"/>
          </p:nvPr>
        </p:nvSpPr>
        <p:spPr>
          <a:xfrm>
            <a:off x="1076325" y="1071563"/>
            <a:ext cx="7785100" cy="5389562"/>
          </a:xfrm>
          <a:ln/>
        </p:spPr>
      </p:sp>
      <p:sp>
        <p:nvSpPr>
          <p:cNvPr id="45060" name="Rectangle 3"/>
          <p:cNvSpPr>
            <a:spLocks noGrp="1" noChangeArrowheads="1"/>
          </p:cNvSpPr>
          <p:nvPr>
            <p:ph type="body" idx="1"/>
          </p:nvPr>
        </p:nvSpPr>
        <p:spPr>
          <a:xfrm>
            <a:off x="1322388" y="6819900"/>
            <a:ext cx="7286625" cy="6470650"/>
          </a:xfrm>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image" Target="../media/image7.emf"/><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6.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3" cstate="print">
            <a:lum/>
          </a:blip>
          <a:srcRect/>
          <a:stretch>
            <a:fillRect t="-4000" b="4000"/>
          </a:stretch>
        </a:blipFill>
        <a:effectLst/>
      </p:bgPr>
    </p:bg>
    <p:spTree>
      <p:nvGrpSpPr>
        <p:cNvPr id="1" name=""/>
        <p:cNvGrpSpPr/>
        <p:nvPr/>
      </p:nvGrpSpPr>
      <p:grpSpPr>
        <a:xfrm>
          <a:off x="0" y="0"/>
          <a:ext cx="0" cy="0"/>
          <a:chOff x="0" y="0"/>
          <a:chExt cx="0" cy="0"/>
        </a:xfrm>
      </p:grpSpPr>
      <p:sp>
        <p:nvSpPr>
          <p:cNvPr id="244" name="Rectangle 243"/>
          <p:cNvSpPr/>
          <p:nvPr userDrawn="1"/>
        </p:nvSpPr>
        <p:spPr bwMode="auto">
          <a:xfrm>
            <a:off x="6575729" y="230586"/>
            <a:ext cx="3330271" cy="1129085"/>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4" name="Picture 11" descr="EUMETSATLogo_hor_noTagline_solid_CMYK UPDATED version.png"/>
          <p:cNvPicPr>
            <a:picLocks noChangeAspect="1"/>
          </p:cNvPicPr>
          <p:nvPr userDrawn="1"/>
        </p:nvPicPr>
        <p:blipFill>
          <a:blip r:embed="rId4" cstate="print"/>
          <a:srcRect/>
          <a:stretch>
            <a:fillRect/>
          </a:stretch>
        </p:blipFill>
        <p:spPr bwMode="auto">
          <a:xfrm>
            <a:off x="6933558" y="532564"/>
            <a:ext cx="2614613" cy="482600"/>
          </a:xfrm>
          <a:prstGeom prst="rect">
            <a:avLst/>
          </a:prstGeom>
          <a:noFill/>
          <a:ln w="9525">
            <a:noFill/>
            <a:miter lim="800000"/>
            <a:headEnd/>
            <a:tailEnd/>
          </a:ln>
        </p:spPr>
      </p:pic>
      <p:grpSp>
        <p:nvGrpSpPr>
          <p:cNvPr id="5" name="Group 4"/>
          <p:cNvGrpSpPr/>
          <p:nvPr userDrawn="1"/>
        </p:nvGrpSpPr>
        <p:grpSpPr>
          <a:xfrm>
            <a:off x="6579303" y="5858397"/>
            <a:ext cx="3135008" cy="314922"/>
            <a:chOff x="369889" y="5092835"/>
            <a:chExt cx="3135008" cy="314922"/>
          </a:xfrm>
        </p:grpSpPr>
        <p:grpSp>
          <p:nvGrpSpPr>
            <p:cNvPr id="6" name="Group 5"/>
            <p:cNvGrpSpPr>
              <a:grpSpLocks/>
            </p:cNvGrpSpPr>
            <p:nvPr userDrawn="1"/>
          </p:nvGrpSpPr>
          <p:grpSpPr bwMode="auto">
            <a:xfrm>
              <a:off x="2061240" y="5298398"/>
              <a:ext cx="164978" cy="109011"/>
              <a:chOff x="4182" y="1087"/>
              <a:chExt cx="238" cy="162"/>
            </a:xfrm>
          </p:grpSpPr>
          <p:sp>
            <p:nvSpPr>
              <p:cNvPr id="233" name="Freeform 5"/>
              <p:cNvSpPr>
                <a:spLocks/>
              </p:cNvSpPr>
              <p:nvPr/>
            </p:nvSpPr>
            <p:spPr bwMode="auto">
              <a:xfrm>
                <a:off x="4182" y="1087"/>
                <a:ext cx="238" cy="162"/>
              </a:xfrm>
              <a:custGeom>
                <a:avLst/>
                <a:gdLst>
                  <a:gd name="T0" fmla="*/ 10 w 250"/>
                  <a:gd name="T1" fmla="*/ 86 h 162"/>
                  <a:gd name="T2" fmla="*/ 10 w 250"/>
                  <a:gd name="T3" fmla="*/ 0 h 162"/>
                  <a:gd name="T4" fmla="*/ 0 w 250"/>
                  <a:gd name="T5" fmla="*/ 0 h 162"/>
                  <a:gd name="T6" fmla="*/ 0 w 250"/>
                  <a:gd name="T7" fmla="*/ 86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250" y="0"/>
                    </a:lnTo>
                    <a:lnTo>
                      <a:pt x="0" y="0"/>
                    </a:lnTo>
                    <a:lnTo>
                      <a:pt x="0" y="162"/>
                    </a:lnTo>
                    <a:lnTo>
                      <a:pt x="250" y="162"/>
                    </a:lnTo>
                    <a:close/>
                  </a:path>
                </a:pathLst>
              </a:custGeom>
              <a:solidFill>
                <a:srgbClr val="0C419A"/>
              </a:solidFill>
              <a:ln w="9525">
                <a:noFill/>
                <a:round/>
                <a:headEnd/>
                <a:tailEnd/>
              </a:ln>
            </p:spPr>
            <p:txBody>
              <a:bodyPr/>
              <a:lstStyle/>
              <a:p>
                <a:pPr>
                  <a:defRPr/>
                </a:pPr>
                <a:endParaRPr lang="en-GB"/>
              </a:p>
            </p:txBody>
          </p:sp>
          <p:sp>
            <p:nvSpPr>
              <p:cNvPr id="234" name="Freeform 6"/>
              <p:cNvSpPr>
                <a:spLocks/>
              </p:cNvSpPr>
              <p:nvPr/>
            </p:nvSpPr>
            <p:spPr bwMode="auto">
              <a:xfrm>
                <a:off x="4182" y="1087"/>
                <a:ext cx="238" cy="53"/>
              </a:xfrm>
              <a:custGeom>
                <a:avLst/>
                <a:gdLst>
                  <a:gd name="T0" fmla="*/ 10 w 250"/>
                  <a:gd name="T1" fmla="*/ 51 h 51"/>
                  <a:gd name="T2" fmla="*/ 10 w 250"/>
                  <a:gd name="T3" fmla="*/ 0 h 51"/>
                  <a:gd name="T4" fmla="*/ 0 w 250"/>
                  <a:gd name="T5" fmla="*/ 0 h 51"/>
                  <a:gd name="T6" fmla="*/ 0 w 250"/>
                  <a:gd name="T7" fmla="*/ 51 h 51"/>
                  <a:gd name="T8" fmla="*/ 10 w 250"/>
                  <a:gd name="T9" fmla="*/ 51 h 51"/>
                  <a:gd name="T10" fmla="*/ 10 w 250"/>
                  <a:gd name="T11" fmla="*/ 51 h 51"/>
                  <a:gd name="T12" fmla="*/ 0 60000 65536"/>
                  <a:gd name="T13" fmla="*/ 0 60000 65536"/>
                  <a:gd name="T14" fmla="*/ 0 60000 65536"/>
                  <a:gd name="T15" fmla="*/ 0 60000 65536"/>
                  <a:gd name="T16" fmla="*/ 0 60000 65536"/>
                  <a:gd name="T17" fmla="*/ 0 60000 65536"/>
                  <a:gd name="T18" fmla="*/ 0 w 250"/>
                  <a:gd name="T19" fmla="*/ 0 h 51"/>
                  <a:gd name="T20" fmla="*/ 250 w 250"/>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50" h="51">
                    <a:moveTo>
                      <a:pt x="250" y="51"/>
                    </a:moveTo>
                    <a:lnTo>
                      <a:pt x="250" y="0"/>
                    </a:lnTo>
                    <a:lnTo>
                      <a:pt x="0" y="0"/>
                    </a:lnTo>
                    <a:lnTo>
                      <a:pt x="0" y="51"/>
                    </a:lnTo>
                    <a:lnTo>
                      <a:pt x="250" y="51"/>
                    </a:lnTo>
                    <a:close/>
                  </a:path>
                </a:pathLst>
              </a:custGeom>
              <a:solidFill>
                <a:srgbClr val="FFFFFF"/>
              </a:solidFill>
              <a:ln w="9525">
                <a:noFill/>
                <a:round/>
                <a:headEnd/>
                <a:tailEnd/>
              </a:ln>
            </p:spPr>
            <p:txBody>
              <a:bodyPr/>
              <a:lstStyle/>
              <a:p>
                <a:pPr>
                  <a:defRPr/>
                </a:pPr>
                <a:endParaRPr lang="en-GB"/>
              </a:p>
            </p:txBody>
          </p:sp>
          <p:sp>
            <p:nvSpPr>
              <p:cNvPr id="235" name="Freeform 7"/>
              <p:cNvSpPr>
                <a:spLocks/>
              </p:cNvSpPr>
              <p:nvPr/>
            </p:nvSpPr>
            <p:spPr bwMode="auto">
              <a:xfrm>
                <a:off x="4182" y="1198"/>
                <a:ext cx="238" cy="51"/>
              </a:xfrm>
              <a:custGeom>
                <a:avLst/>
                <a:gdLst>
                  <a:gd name="T0" fmla="*/ 10 w 250"/>
                  <a:gd name="T1" fmla="*/ 50 h 50"/>
                  <a:gd name="T2" fmla="*/ 10 w 250"/>
                  <a:gd name="T3" fmla="*/ 0 h 50"/>
                  <a:gd name="T4" fmla="*/ 0 w 250"/>
                  <a:gd name="T5" fmla="*/ 0 h 50"/>
                  <a:gd name="T6" fmla="*/ 0 w 250"/>
                  <a:gd name="T7" fmla="*/ 50 h 50"/>
                  <a:gd name="T8" fmla="*/ 10 w 250"/>
                  <a:gd name="T9" fmla="*/ 50 h 50"/>
                  <a:gd name="T10" fmla="*/ 10 w 250"/>
                  <a:gd name="T11" fmla="*/ 50 h 50"/>
                  <a:gd name="T12" fmla="*/ 0 60000 65536"/>
                  <a:gd name="T13" fmla="*/ 0 60000 65536"/>
                  <a:gd name="T14" fmla="*/ 0 60000 65536"/>
                  <a:gd name="T15" fmla="*/ 0 60000 65536"/>
                  <a:gd name="T16" fmla="*/ 0 60000 65536"/>
                  <a:gd name="T17" fmla="*/ 0 60000 65536"/>
                  <a:gd name="T18" fmla="*/ 0 w 250"/>
                  <a:gd name="T19" fmla="*/ 0 h 50"/>
                  <a:gd name="T20" fmla="*/ 250 w 25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50" h="50">
                    <a:moveTo>
                      <a:pt x="250" y="50"/>
                    </a:moveTo>
                    <a:lnTo>
                      <a:pt x="250" y="0"/>
                    </a:lnTo>
                    <a:lnTo>
                      <a:pt x="0" y="0"/>
                    </a:lnTo>
                    <a:lnTo>
                      <a:pt x="0" y="50"/>
                    </a:lnTo>
                    <a:lnTo>
                      <a:pt x="250" y="50"/>
                    </a:lnTo>
                    <a:close/>
                  </a:path>
                </a:pathLst>
              </a:custGeom>
              <a:solidFill>
                <a:srgbClr val="FF1900"/>
              </a:solidFill>
              <a:ln w="9525">
                <a:noFill/>
                <a:round/>
                <a:headEnd/>
                <a:tailEnd/>
              </a:ln>
            </p:spPr>
            <p:txBody>
              <a:bodyPr/>
              <a:lstStyle/>
              <a:p>
                <a:pPr>
                  <a:defRPr/>
                </a:pPr>
                <a:endParaRPr lang="en-GB"/>
              </a:p>
            </p:txBody>
          </p:sp>
          <p:sp>
            <p:nvSpPr>
              <p:cNvPr id="236" name="Freeform 8"/>
              <p:cNvSpPr>
                <a:spLocks/>
              </p:cNvSpPr>
              <p:nvPr/>
            </p:nvSpPr>
            <p:spPr bwMode="auto">
              <a:xfrm>
                <a:off x="4182" y="1087"/>
                <a:ext cx="238" cy="162"/>
              </a:xfrm>
              <a:custGeom>
                <a:avLst/>
                <a:gdLst>
                  <a:gd name="T0" fmla="*/ 10 w 250"/>
                  <a:gd name="T1" fmla="*/ 86 h 162"/>
                  <a:gd name="T2" fmla="*/ 0 w 250"/>
                  <a:gd name="T3" fmla="*/ 86 h 162"/>
                  <a:gd name="T4" fmla="*/ 0 w 250"/>
                  <a:gd name="T5" fmla="*/ 0 h 162"/>
                  <a:gd name="T6" fmla="*/ 10 w 250"/>
                  <a:gd name="T7" fmla="*/ 0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0" y="162"/>
                    </a:lnTo>
                    <a:lnTo>
                      <a:pt x="0" y="0"/>
                    </a:lnTo>
                    <a:lnTo>
                      <a:pt x="250" y="0"/>
                    </a:lnTo>
                    <a:lnTo>
                      <a:pt x="250" y="162"/>
                    </a:lnTo>
                  </a:path>
                </a:pathLst>
              </a:custGeom>
              <a:noFill/>
              <a:ln w="0">
                <a:solidFill>
                  <a:srgbClr val="000000"/>
                </a:solidFill>
                <a:prstDash val="solid"/>
                <a:round/>
                <a:headEnd/>
                <a:tailEnd/>
              </a:ln>
            </p:spPr>
            <p:txBody>
              <a:bodyPr/>
              <a:lstStyle/>
              <a:p>
                <a:pPr>
                  <a:defRPr/>
                </a:pPr>
                <a:endParaRPr lang="en-GB"/>
              </a:p>
            </p:txBody>
          </p:sp>
          <p:sp>
            <p:nvSpPr>
              <p:cNvPr id="237" name="Freeform 9"/>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close/>
                  </a:path>
                </a:pathLst>
              </a:custGeom>
              <a:solidFill>
                <a:srgbClr val="FF1900"/>
              </a:solidFill>
              <a:ln w="9525">
                <a:noFill/>
                <a:round/>
                <a:headEnd/>
                <a:tailEnd/>
              </a:ln>
            </p:spPr>
            <p:txBody>
              <a:bodyPr/>
              <a:lstStyle/>
              <a:p>
                <a:pPr>
                  <a:defRPr/>
                </a:pPr>
                <a:endParaRPr lang="en-GB"/>
              </a:p>
            </p:txBody>
          </p:sp>
          <p:sp>
            <p:nvSpPr>
              <p:cNvPr id="238" name="Freeform 10"/>
              <p:cNvSpPr>
                <a:spLocks/>
              </p:cNvSpPr>
              <p:nvPr/>
            </p:nvSpPr>
            <p:spPr bwMode="auto">
              <a:xfrm>
                <a:off x="4267" y="1140"/>
                <a:ext cx="4" cy="49"/>
              </a:xfrm>
              <a:custGeom>
                <a:avLst/>
                <a:gdLst>
                  <a:gd name="T0" fmla="*/ 3 w 6"/>
                  <a:gd name="T1" fmla="*/ 25 h 50"/>
                  <a:gd name="T2" fmla="*/ 0 w 6"/>
                  <a:gd name="T3" fmla="*/ 25 h 50"/>
                  <a:gd name="T4" fmla="*/ 0 w 6"/>
                  <a:gd name="T5" fmla="*/ 0 h 50"/>
                  <a:gd name="T6" fmla="*/ 3 w 6"/>
                  <a:gd name="T7" fmla="*/ 0 h 50"/>
                  <a:gd name="T8" fmla="*/ 3 w 6"/>
                  <a:gd name="T9" fmla="*/ 25 h 50"/>
                  <a:gd name="T10" fmla="*/ 3 w 6"/>
                  <a:gd name="T11" fmla="*/ 25 h 50"/>
                  <a:gd name="T12" fmla="*/ 0 60000 65536"/>
                  <a:gd name="T13" fmla="*/ 0 60000 65536"/>
                  <a:gd name="T14" fmla="*/ 0 60000 65536"/>
                  <a:gd name="T15" fmla="*/ 0 60000 65536"/>
                  <a:gd name="T16" fmla="*/ 0 60000 65536"/>
                  <a:gd name="T17" fmla="*/ 0 60000 65536"/>
                  <a:gd name="T18" fmla="*/ 0 w 6"/>
                  <a:gd name="T19" fmla="*/ 0 h 50"/>
                  <a:gd name="T20" fmla="*/ 6 w 6"/>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6" h="50">
                    <a:moveTo>
                      <a:pt x="6" y="50"/>
                    </a:moveTo>
                    <a:lnTo>
                      <a:pt x="0" y="50"/>
                    </a:lnTo>
                    <a:lnTo>
                      <a:pt x="0" y="0"/>
                    </a:lnTo>
                    <a:lnTo>
                      <a:pt x="6" y="0"/>
                    </a:lnTo>
                    <a:lnTo>
                      <a:pt x="6" y="50"/>
                    </a:lnTo>
                    <a:close/>
                  </a:path>
                </a:pathLst>
              </a:custGeom>
              <a:solidFill>
                <a:srgbClr val="FFFFFF"/>
              </a:solidFill>
              <a:ln w="9525">
                <a:noFill/>
                <a:round/>
                <a:headEnd/>
                <a:tailEnd/>
              </a:ln>
            </p:spPr>
            <p:txBody>
              <a:bodyPr/>
              <a:lstStyle/>
              <a:p>
                <a:pPr>
                  <a:defRPr/>
                </a:pPr>
                <a:endParaRPr lang="en-GB"/>
              </a:p>
            </p:txBody>
          </p:sp>
          <p:sp>
            <p:nvSpPr>
              <p:cNvPr id="239" name="Freeform 11"/>
              <p:cNvSpPr>
                <a:spLocks/>
              </p:cNvSpPr>
              <p:nvPr/>
            </p:nvSpPr>
            <p:spPr bwMode="auto">
              <a:xfrm>
                <a:off x="4257" y="1150"/>
                <a:ext cx="33" cy="4"/>
              </a:xfrm>
              <a:custGeom>
                <a:avLst/>
                <a:gdLst>
                  <a:gd name="T0" fmla="*/ 18 w 36"/>
                  <a:gd name="T1" fmla="*/ 5 h 5"/>
                  <a:gd name="T2" fmla="*/ 0 w 36"/>
                  <a:gd name="T3" fmla="*/ 5 h 5"/>
                  <a:gd name="T4" fmla="*/ 0 w 36"/>
                  <a:gd name="T5" fmla="*/ 0 h 5"/>
                  <a:gd name="T6" fmla="*/ 18 w 36"/>
                  <a:gd name="T7" fmla="*/ 0 h 5"/>
                  <a:gd name="T8" fmla="*/ 18 w 36"/>
                  <a:gd name="T9" fmla="*/ 5 h 5"/>
                  <a:gd name="T10" fmla="*/ 18 w 36"/>
                  <a:gd name="T11" fmla="*/ 5 h 5"/>
                  <a:gd name="T12" fmla="*/ 0 60000 65536"/>
                  <a:gd name="T13" fmla="*/ 0 60000 65536"/>
                  <a:gd name="T14" fmla="*/ 0 60000 65536"/>
                  <a:gd name="T15" fmla="*/ 0 60000 65536"/>
                  <a:gd name="T16" fmla="*/ 0 60000 65536"/>
                  <a:gd name="T17" fmla="*/ 0 60000 65536"/>
                  <a:gd name="T18" fmla="*/ 0 w 36"/>
                  <a:gd name="T19" fmla="*/ 0 h 5"/>
                  <a:gd name="T20" fmla="*/ 36 w 36"/>
                  <a:gd name="T21" fmla="*/ 5 h 5"/>
                </a:gdLst>
                <a:ahLst/>
                <a:cxnLst>
                  <a:cxn ang="T12">
                    <a:pos x="T0" y="T1"/>
                  </a:cxn>
                  <a:cxn ang="T13">
                    <a:pos x="T2" y="T3"/>
                  </a:cxn>
                  <a:cxn ang="T14">
                    <a:pos x="T4" y="T5"/>
                  </a:cxn>
                  <a:cxn ang="T15">
                    <a:pos x="T6" y="T7"/>
                  </a:cxn>
                  <a:cxn ang="T16">
                    <a:pos x="T8" y="T9"/>
                  </a:cxn>
                  <a:cxn ang="T17">
                    <a:pos x="T10" y="T11"/>
                  </a:cxn>
                </a:cxnLst>
                <a:rect l="T18" t="T19" r="T20" b="T21"/>
                <a:pathLst>
                  <a:path w="36" h="5">
                    <a:moveTo>
                      <a:pt x="36" y="5"/>
                    </a:moveTo>
                    <a:lnTo>
                      <a:pt x="0" y="5"/>
                    </a:lnTo>
                    <a:lnTo>
                      <a:pt x="0" y="0"/>
                    </a:lnTo>
                    <a:lnTo>
                      <a:pt x="36" y="0"/>
                    </a:lnTo>
                    <a:lnTo>
                      <a:pt x="36" y="5"/>
                    </a:lnTo>
                    <a:close/>
                  </a:path>
                </a:pathLst>
              </a:custGeom>
              <a:solidFill>
                <a:srgbClr val="FFFFFF"/>
              </a:solidFill>
              <a:ln w="9525">
                <a:noFill/>
                <a:round/>
                <a:headEnd/>
                <a:tailEnd/>
              </a:ln>
            </p:spPr>
            <p:txBody>
              <a:bodyPr/>
              <a:lstStyle/>
              <a:p>
                <a:pPr>
                  <a:defRPr/>
                </a:pPr>
                <a:endParaRPr lang="en-GB"/>
              </a:p>
            </p:txBody>
          </p:sp>
          <p:sp>
            <p:nvSpPr>
              <p:cNvPr id="240" name="Freeform 12"/>
              <p:cNvSpPr>
                <a:spLocks/>
              </p:cNvSpPr>
              <p:nvPr/>
            </p:nvSpPr>
            <p:spPr bwMode="auto">
              <a:xfrm>
                <a:off x="4251" y="1164"/>
                <a:ext cx="39" cy="6"/>
              </a:xfrm>
              <a:custGeom>
                <a:avLst/>
                <a:gdLst>
                  <a:gd name="T0" fmla="*/ 10 w 42"/>
                  <a:gd name="T1" fmla="*/ 3 h 6"/>
                  <a:gd name="T2" fmla="*/ 0 w 42"/>
                  <a:gd name="T3" fmla="*/ 3 h 6"/>
                  <a:gd name="T4" fmla="*/ 0 w 42"/>
                  <a:gd name="T5" fmla="*/ 0 h 6"/>
                  <a:gd name="T6" fmla="*/ 10 w 42"/>
                  <a:gd name="T7" fmla="*/ 0 h 6"/>
                  <a:gd name="T8" fmla="*/ 10 w 42"/>
                  <a:gd name="T9" fmla="*/ 3 h 6"/>
                  <a:gd name="T10" fmla="*/ 10 w 42"/>
                  <a:gd name="T11" fmla="*/ 3 h 6"/>
                  <a:gd name="T12" fmla="*/ 0 60000 65536"/>
                  <a:gd name="T13" fmla="*/ 0 60000 65536"/>
                  <a:gd name="T14" fmla="*/ 0 60000 65536"/>
                  <a:gd name="T15" fmla="*/ 0 60000 65536"/>
                  <a:gd name="T16" fmla="*/ 0 60000 65536"/>
                  <a:gd name="T17" fmla="*/ 0 60000 65536"/>
                  <a:gd name="T18" fmla="*/ 0 w 42"/>
                  <a:gd name="T19" fmla="*/ 0 h 6"/>
                  <a:gd name="T20" fmla="*/ 42 w 42"/>
                  <a:gd name="T21" fmla="*/ 6 h 6"/>
                </a:gdLst>
                <a:ahLst/>
                <a:cxnLst>
                  <a:cxn ang="T12">
                    <a:pos x="T0" y="T1"/>
                  </a:cxn>
                  <a:cxn ang="T13">
                    <a:pos x="T2" y="T3"/>
                  </a:cxn>
                  <a:cxn ang="T14">
                    <a:pos x="T4" y="T5"/>
                  </a:cxn>
                  <a:cxn ang="T15">
                    <a:pos x="T6" y="T7"/>
                  </a:cxn>
                  <a:cxn ang="T16">
                    <a:pos x="T8" y="T9"/>
                  </a:cxn>
                  <a:cxn ang="T17">
                    <a:pos x="T10" y="T11"/>
                  </a:cxn>
                </a:cxnLst>
                <a:rect l="T18" t="T19" r="T20" b="T21"/>
                <a:pathLst>
                  <a:path w="42" h="6">
                    <a:moveTo>
                      <a:pt x="42" y="6"/>
                    </a:moveTo>
                    <a:lnTo>
                      <a:pt x="0" y="6"/>
                    </a:lnTo>
                    <a:lnTo>
                      <a:pt x="0" y="0"/>
                    </a:lnTo>
                    <a:lnTo>
                      <a:pt x="42" y="0"/>
                    </a:lnTo>
                    <a:lnTo>
                      <a:pt x="42" y="6"/>
                    </a:lnTo>
                    <a:close/>
                  </a:path>
                </a:pathLst>
              </a:custGeom>
              <a:solidFill>
                <a:srgbClr val="FFFFFF"/>
              </a:solidFill>
              <a:ln w="9525">
                <a:noFill/>
                <a:round/>
                <a:headEnd/>
                <a:tailEnd/>
              </a:ln>
            </p:spPr>
            <p:txBody>
              <a:bodyPr/>
              <a:lstStyle/>
              <a:p>
                <a:pPr>
                  <a:defRPr/>
                </a:pPr>
                <a:endParaRPr lang="en-GB"/>
              </a:p>
            </p:txBody>
          </p:sp>
          <p:sp>
            <p:nvSpPr>
              <p:cNvPr id="241" name="Freeform 13"/>
              <p:cNvSpPr>
                <a:spLocks/>
              </p:cNvSpPr>
              <p:nvPr/>
            </p:nvSpPr>
            <p:spPr bwMode="auto">
              <a:xfrm>
                <a:off x="4245" y="1182"/>
                <a:ext cx="57" cy="32"/>
              </a:xfrm>
              <a:custGeom>
                <a:avLst/>
                <a:gdLst>
                  <a:gd name="T0" fmla="*/ 0 w 60"/>
                  <a:gd name="T1" fmla="*/ 11 h 34"/>
                  <a:gd name="T2" fmla="*/ 6 w 60"/>
                  <a:gd name="T3" fmla="*/ 6 h 34"/>
                  <a:gd name="T4" fmla="*/ 10 w 60"/>
                  <a:gd name="T5" fmla="*/ 6 h 34"/>
                  <a:gd name="T6" fmla="*/ 10 w 60"/>
                  <a:gd name="T7" fmla="*/ 6 h 34"/>
                  <a:gd name="T8" fmla="*/ 10 w 60"/>
                  <a:gd name="T9" fmla="*/ 11 h 34"/>
                  <a:gd name="T10" fmla="*/ 10 w 60"/>
                  <a:gd name="T11" fmla="*/ 6 h 34"/>
                  <a:gd name="T12" fmla="*/ 10 w 60"/>
                  <a:gd name="T13" fmla="*/ 0 h 34"/>
                  <a:gd name="T14" fmla="*/ 10 w 60"/>
                  <a:gd name="T15" fmla="*/ 6 h 34"/>
                  <a:gd name="T16" fmla="*/ 10 w 60"/>
                  <a:gd name="T17" fmla="*/ 11 h 34"/>
                  <a:gd name="T18" fmla="*/ 10 w 60"/>
                  <a:gd name="T19" fmla="*/ 11 h 34"/>
                  <a:gd name="T20" fmla="*/ 10 w 60"/>
                  <a:gd name="T21" fmla="*/ 6 h 34"/>
                  <a:gd name="T22" fmla="*/ 10 w 60"/>
                  <a:gd name="T23" fmla="*/ 6 h 34"/>
                  <a:gd name="T24" fmla="*/ 10 w 60"/>
                  <a:gd name="T25" fmla="*/ 11 h 34"/>
                  <a:gd name="T26" fmla="*/ 10 w 60"/>
                  <a:gd name="T27" fmla="*/ 11 h 34"/>
                  <a:gd name="T28" fmla="*/ 10 w 60"/>
                  <a:gd name="T29" fmla="*/ 23 h 34"/>
                  <a:gd name="T30" fmla="*/ 10 w 60"/>
                  <a:gd name="T31" fmla="*/ 34 h 34"/>
                  <a:gd name="T32" fmla="*/ 10 w 60"/>
                  <a:gd name="T33" fmla="*/ 34 h 34"/>
                  <a:gd name="T34" fmla="*/ 10 w 60"/>
                  <a:gd name="T35" fmla="*/ 34 h 34"/>
                  <a:gd name="T36" fmla="*/ 10 w 60"/>
                  <a:gd name="T37" fmla="*/ 28 h 34"/>
                  <a:gd name="T38" fmla="*/ 10 w 60"/>
                  <a:gd name="T39" fmla="*/ 23 h 34"/>
                  <a:gd name="T40" fmla="*/ 6 w 60"/>
                  <a:gd name="T41" fmla="*/ 17 h 34"/>
                  <a:gd name="T42" fmla="*/ 6 w 60"/>
                  <a:gd name="T43" fmla="*/ 11 h 34"/>
                  <a:gd name="T44" fmla="*/ 0 w 60"/>
                  <a:gd name="T45" fmla="*/ 11 h 34"/>
                  <a:gd name="T46" fmla="*/ 0 w 60"/>
                  <a:gd name="T47" fmla="*/ 11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34"/>
                  <a:gd name="T74" fmla="*/ 60 w 60"/>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34">
                    <a:moveTo>
                      <a:pt x="0" y="11"/>
                    </a:moveTo>
                    <a:lnTo>
                      <a:pt x="6" y="6"/>
                    </a:lnTo>
                    <a:lnTo>
                      <a:pt x="12" y="6"/>
                    </a:lnTo>
                    <a:lnTo>
                      <a:pt x="18" y="6"/>
                    </a:lnTo>
                    <a:lnTo>
                      <a:pt x="18" y="11"/>
                    </a:lnTo>
                    <a:lnTo>
                      <a:pt x="18" y="6"/>
                    </a:lnTo>
                    <a:lnTo>
                      <a:pt x="30" y="0"/>
                    </a:lnTo>
                    <a:lnTo>
                      <a:pt x="42" y="6"/>
                    </a:lnTo>
                    <a:lnTo>
                      <a:pt x="42" y="11"/>
                    </a:lnTo>
                    <a:lnTo>
                      <a:pt x="42" y="6"/>
                    </a:lnTo>
                    <a:lnTo>
                      <a:pt x="48" y="6"/>
                    </a:lnTo>
                    <a:lnTo>
                      <a:pt x="54" y="11"/>
                    </a:lnTo>
                    <a:lnTo>
                      <a:pt x="60" y="11"/>
                    </a:lnTo>
                    <a:lnTo>
                      <a:pt x="48" y="23"/>
                    </a:lnTo>
                    <a:lnTo>
                      <a:pt x="42" y="34"/>
                    </a:lnTo>
                    <a:lnTo>
                      <a:pt x="30" y="34"/>
                    </a:lnTo>
                    <a:lnTo>
                      <a:pt x="24" y="34"/>
                    </a:lnTo>
                    <a:lnTo>
                      <a:pt x="18" y="28"/>
                    </a:lnTo>
                    <a:lnTo>
                      <a:pt x="12" y="23"/>
                    </a:lnTo>
                    <a:lnTo>
                      <a:pt x="6" y="17"/>
                    </a:lnTo>
                    <a:lnTo>
                      <a:pt x="6" y="11"/>
                    </a:lnTo>
                    <a:lnTo>
                      <a:pt x="0" y="11"/>
                    </a:lnTo>
                    <a:close/>
                  </a:path>
                </a:pathLst>
              </a:custGeom>
              <a:solidFill>
                <a:srgbClr val="0C419A"/>
              </a:solidFill>
              <a:ln w="9525">
                <a:noFill/>
                <a:round/>
                <a:headEnd/>
                <a:tailEnd/>
              </a:ln>
            </p:spPr>
            <p:txBody>
              <a:bodyPr/>
              <a:lstStyle/>
              <a:p>
                <a:pPr>
                  <a:defRPr/>
                </a:pPr>
                <a:endParaRPr lang="en-GB"/>
              </a:p>
            </p:txBody>
          </p:sp>
          <p:sp>
            <p:nvSpPr>
              <p:cNvPr id="242" name="Freeform 14"/>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path>
                </a:pathLst>
              </a:custGeom>
              <a:noFill/>
              <a:ln w="0">
                <a:solidFill>
                  <a:srgbClr val="FFFFFF"/>
                </a:solidFill>
                <a:prstDash val="solid"/>
                <a:round/>
                <a:headEnd/>
                <a:tailEnd/>
              </a:ln>
            </p:spPr>
            <p:txBody>
              <a:bodyPr/>
              <a:lstStyle/>
              <a:p>
                <a:pPr>
                  <a:defRPr/>
                </a:pPr>
                <a:endParaRPr lang="en-GB"/>
              </a:p>
            </p:txBody>
          </p:sp>
        </p:grpSp>
        <p:grpSp>
          <p:nvGrpSpPr>
            <p:cNvPr id="7" name="Group 66"/>
            <p:cNvGrpSpPr>
              <a:grpSpLocks/>
            </p:cNvGrpSpPr>
            <p:nvPr userDrawn="1"/>
          </p:nvGrpSpPr>
          <p:grpSpPr bwMode="auto">
            <a:xfrm>
              <a:off x="3338572" y="5298398"/>
              <a:ext cx="166325" cy="105273"/>
              <a:chOff x="1592" y="2897"/>
              <a:chExt cx="247" cy="156"/>
            </a:xfrm>
          </p:grpSpPr>
          <p:sp>
            <p:nvSpPr>
              <p:cNvPr id="218" name="Freeform 67"/>
              <p:cNvSpPr>
                <a:spLocks/>
              </p:cNvSpPr>
              <p:nvPr/>
            </p:nvSpPr>
            <p:spPr bwMode="auto">
              <a:xfrm>
                <a:off x="1592" y="2897"/>
                <a:ext cx="247" cy="155"/>
              </a:xfrm>
              <a:custGeom>
                <a:avLst/>
                <a:gdLst>
                  <a:gd name="T0" fmla="*/ 0 w 245"/>
                  <a:gd name="T1" fmla="*/ 156 h 156"/>
                  <a:gd name="T2" fmla="*/ 0 w 245"/>
                  <a:gd name="T3" fmla="*/ 0 h 156"/>
                  <a:gd name="T4" fmla="*/ 245 w 245"/>
                  <a:gd name="T5" fmla="*/ 0 h 156"/>
                  <a:gd name="T6" fmla="*/ 245 w 245"/>
                  <a:gd name="T7" fmla="*/ 156 h 156"/>
                  <a:gd name="T8" fmla="*/ 0 w 245"/>
                  <a:gd name="T9" fmla="*/ 156 h 156"/>
                  <a:gd name="T10" fmla="*/ 0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0" y="156"/>
                    </a:moveTo>
                    <a:lnTo>
                      <a:pt x="0" y="0"/>
                    </a:lnTo>
                    <a:lnTo>
                      <a:pt x="245" y="0"/>
                    </a:lnTo>
                    <a:lnTo>
                      <a:pt x="245" y="156"/>
                    </a:lnTo>
                    <a:lnTo>
                      <a:pt x="0" y="156"/>
                    </a:lnTo>
                    <a:close/>
                  </a:path>
                </a:pathLst>
              </a:custGeom>
              <a:solidFill>
                <a:srgbClr val="FFFFFF"/>
              </a:solidFill>
              <a:ln w="9525">
                <a:noFill/>
                <a:round/>
                <a:headEnd/>
                <a:tailEnd/>
              </a:ln>
            </p:spPr>
            <p:txBody>
              <a:bodyPr/>
              <a:lstStyle/>
              <a:p>
                <a:pPr>
                  <a:defRPr/>
                </a:pPr>
                <a:endParaRPr lang="en-GB"/>
              </a:p>
            </p:txBody>
          </p:sp>
          <p:sp>
            <p:nvSpPr>
              <p:cNvPr id="219" name="Freeform 68"/>
              <p:cNvSpPr>
                <a:spLocks/>
              </p:cNvSpPr>
              <p:nvPr/>
            </p:nvSpPr>
            <p:spPr bwMode="auto">
              <a:xfrm>
                <a:off x="1592" y="2897"/>
                <a:ext cx="247" cy="155"/>
              </a:xfrm>
              <a:custGeom>
                <a:avLst/>
                <a:gdLst>
                  <a:gd name="T0" fmla="*/ 0 w 245"/>
                  <a:gd name="T1" fmla="*/ 67 h 156"/>
                  <a:gd name="T2" fmla="*/ 114 w 245"/>
                  <a:gd name="T3" fmla="*/ 67 h 156"/>
                  <a:gd name="T4" fmla="*/ 114 w 245"/>
                  <a:gd name="T5" fmla="*/ 0 h 156"/>
                  <a:gd name="T6" fmla="*/ 137 w 245"/>
                  <a:gd name="T7" fmla="*/ 0 h 156"/>
                  <a:gd name="T8" fmla="*/ 137 w 245"/>
                  <a:gd name="T9" fmla="*/ 67 h 156"/>
                  <a:gd name="T10" fmla="*/ 245 w 245"/>
                  <a:gd name="T11" fmla="*/ 67 h 156"/>
                  <a:gd name="T12" fmla="*/ 245 w 245"/>
                  <a:gd name="T13" fmla="*/ 89 h 156"/>
                  <a:gd name="T14" fmla="*/ 137 w 245"/>
                  <a:gd name="T15" fmla="*/ 89 h 156"/>
                  <a:gd name="T16" fmla="*/ 137 w 245"/>
                  <a:gd name="T17" fmla="*/ 156 h 156"/>
                  <a:gd name="T18" fmla="*/ 114 w 245"/>
                  <a:gd name="T19" fmla="*/ 156 h 156"/>
                  <a:gd name="T20" fmla="*/ 114 w 245"/>
                  <a:gd name="T21" fmla="*/ 89 h 156"/>
                  <a:gd name="T22" fmla="*/ 0 w 245"/>
                  <a:gd name="T23" fmla="*/ 89 h 156"/>
                  <a:gd name="T24" fmla="*/ 0 w 245"/>
                  <a:gd name="T25" fmla="*/ 67 h 156"/>
                  <a:gd name="T26" fmla="*/ 0 w 245"/>
                  <a:gd name="T27" fmla="*/ 67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6"/>
                  <a:gd name="T44" fmla="*/ 245 w 245"/>
                  <a:gd name="T45" fmla="*/ 156 h 1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6">
                    <a:moveTo>
                      <a:pt x="0" y="67"/>
                    </a:moveTo>
                    <a:lnTo>
                      <a:pt x="114" y="67"/>
                    </a:lnTo>
                    <a:lnTo>
                      <a:pt x="114" y="0"/>
                    </a:lnTo>
                    <a:lnTo>
                      <a:pt x="137" y="0"/>
                    </a:lnTo>
                    <a:lnTo>
                      <a:pt x="137" y="67"/>
                    </a:lnTo>
                    <a:lnTo>
                      <a:pt x="245" y="67"/>
                    </a:lnTo>
                    <a:lnTo>
                      <a:pt x="245" y="89"/>
                    </a:lnTo>
                    <a:lnTo>
                      <a:pt x="137" y="89"/>
                    </a:lnTo>
                    <a:lnTo>
                      <a:pt x="137" y="156"/>
                    </a:lnTo>
                    <a:lnTo>
                      <a:pt x="114" y="156"/>
                    </a:lnTo>
                    <a:lnTo>
                      <a:pt x="114" y="89"/>
                    </a:lnTo>
                    <a:lnTo>
                      <a:pt x="0" y="89"/>
                    </a:lnTo>
                    <a:lnTo>
                      <a:pt x="0" y="67"/>
                    </a:lnTo>
                    <a:close/>
                  </a:path>
                </a:pathLst>
              </a:custGeom>
              <a:solidFill>
                <a:srgbClr val="FF0000"/>
              </a:solidFill>
              <a:ln w="9525">
                <a:noFill/>
                <a:round/>
                <a:headEnd/>
                <a:tailEnd/>
              </a:ln>
            </p:spPr>
            <p:txBody>
              <a:bodyPr/>
              <a:lstStyle/>
              <a:p>
                <a:pPr>
                  <a:defRPr/>
                </a:pPr>
                <a:endParaRPr lang="en-GB"/>
              </a:p>
            </p:txBody>
          </p:sp>
          <p:sp>
            <p:nvSpPr>
              <p:cNvPr id="220" name="Freeform 69"/>
              <p:cNvSpPr>
                <a:spLocks/>
              </p:cNvSpPr>
              <p:nvPr/>
            </p:nvSpPr>
            <p:spPr bwMode="auto">
              <a:xfrm>
                <a:off x="1742" y="2897"/>
                <a:ext cx="67" cy="50"/>
              </a:xfrm>
              <a:custGeom>
                <a:avLst/>
                <a:gdLst>
                  <a:gd name="T0" fmla="*/ 0 w 66"/>
                  <a:gd name="T1" fmla="*/ 0 h 50"/>
                  <a:gd name="T2" fmla="*/ 0 w 66"/>
                  <a:gd name="T3" fmla="*/ 50 h 50"/>
                  <a:gd name="T4" fmla="*/ 66 w 66"/>
                  <a:gd name="T5" fmla="*/ 0 h 50"/>
                  <a:gd name="T6" fmla="*/ 0 w 66"/>
                  <a:gd name="T7" fmla="*/ 0 h 50"/>
                  <a:gd name="T8" fmla="*/ 0 w 66"/>
                  <a:gd name="T9" fmla="*/ 0 h 50"/>
                  <a:gd name="T10" fmla="*/ 0 60000 65536"/>
                  <a:gd name="T11" fmla="*/ 0 60000 65536"/>
                  <a:gd name="T12" fmla="*/ 0 60000 65536"/>
                  <a:gd name="T13" fmla="*/ 0 60000 65536"/>
                  <a:gd name="T14" fmla="*/ 0 60000 65536"/>
                  <a:gd name="T15" fmla="*/ 0 w 66"/>
                  <a:gd name="T16" fmla="*/ 0 h 50"/>
                  <a:gd name="T17" fmla="*/ 66 w 66"/>
                  <a:gd name="T18" fmla="*/ 50 h 50"/>
                </a:gdLst>
                <a:ahLst/>
                <a:cxnLst>
                  <a:cxn ang="T10">
                    <a:pos x="T0" y="T1"/>
                  </a:cxn>
                  <a:cxn ang="T11">
                    <a:pos x="T2" y="T3"/>
                  </a:cxn>
                  <a:cxn ang="T12">
                    <a:pos x="T4" y="T5"/>
                  </a:cxn>
                  <a:cxn ang="T13">
                    <a:pos x="T6" y="T7"/>
                  </a:cxn>
                  <a:cxn ang="T14">
                    <a:pos x="T8" y="T9"/>
                  </a:cxn>
                </a:cxnLst>
                <a:rect l="T15" t="T16" r="T17" b="T18"/>
                <a:pathLst>
                  <a:path w="66" h="50">
                    <a:moveTo>
                      <a:pt x="0" y="0"/>
                    </a:moveTo>
                    <a:lnTo>
                      <a:pt x="0" y="50"/>
                    </a:lnTo>
                    <a:lnTo>
                      <a:pt x="66" y="0"/>
                    </a:lnTo>
                    <a:lnTo>
                      <a:pt x="0" y="0"/>
                    </a:lnTo>
                    <a:close/>
                  </a:path>
                </a:pathLst>
              </a:custGeom>
              <a:solidFill>
                <a:srgbClr val="0C419A"/>
              </a:solidFill>
              <a:ln w="9525">
                <a:noFill/>
                <a:round/>
                <a:headEnd/>
                <a:tailEnd/>
              </a:ln>
            </p:spPr>
            <p:txBody>
              <a:bodyPr/>
              <a:lstStyle/>
              <a:p>
                <a:pPr>
                  <a:defRPr/>
                </a:pPr>
                <a:endParaRPr lang="en-GB"/>
              </a:p>
            </p:txBody>
          </p:sp>
          <p:sp>
            <p:nvSpPr>
              <p:cNvPr id="221" name="Freeform 70"/>
              <p:cNvSpPr>
                <a:spLocks/>
              </p:cNvSpPr>
              <p:nvPr/>
            </p:nvSpPr>
            <p:spPr bwMode="auto">
              <a:xfrm>
                <a:off x="1778" y="2913"/>
                <a:ext cx="61" cy="40"/>
              </a:xfrm>
              <a:custGeom>
                <a:avLst/>
                <a:gdLst>
                  <a:gd name="T0" fmla="*/ 0 w 60"/>
                  <a:gd name="T1" fmla="*/ 39 h 39"/>
                  <a:gd name="T2" fmla="*/ 60 w 60"/>
                  <a:gd name="T3" fmla="*/ 39 h 39"/>
                  <a:gd name="T4" fmla="*/ 60 w 60"/>
                  <a:gd name="T5" fmla="*/ 0 h 39"/>
                  <a:gd name="T6" fmla="*/ 0 w 60"/>
                  <a:gd name="T7" fmla="*/ 39 h 39"/>
                  <a:gd name="T8" fmla="*/ 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39"/>
                    </a:moveTo>
                    <a:lnTo>
                      <a:pt x="60" y="39"/>
                    </a:lnTo>
                    <a:lnTo>
                      <a:pt x="60" y="0"/>
                    </a:lnTo>
                    <a:lnTo>
                      <a:pt x="0" y="39"/>
                    </a:lnTo>
                    <a:close/>
                  </a:path>
                </a:pathLst>
              </a:custGeom>
              <a:solidFill>
                <a:srgbClr val="0C419A"/>
              </a:solidFill>
              <a:ln w="9525">
                <a:noFill/>
                <a:round/>
                <a:headEnd/>
                <a:tailEnd/>
              </a:ln>
            </p:spPr>
            <p:txBody>
              <a:bodyPr/>
              <a:lstStyle/>
              <a:p>
                <a:pPr>
                  <a:defRPr/>
                </a:pPr>
                <a:endParaRPr lang="en-GB"/>
              </a:p>
            </p:txBody>
          </p:sp>
          <p:sp>
            <p:nvSpPr>
              <p:cNvPr id="222" name="Freeform 71"/>
              <p:cNvSpPr>
                <a:spLocks/>
              </p:cNvSpPr>
              <p:nvPr/>
            </p:nvSpPr>
            <p:spPr bwMode="auto">
              <a:xfrm>
                <a:off x="1742" y="2897"/>
                <a:ext cx="97" cy="57"/>
              </a:xfrm>
              <a:custGeom>
                <a:avLst/>
                <a:gdLst>
                  <a:gd name="T0" fmla="*/ 0 w 96"/>
                  <a:gd name="T1" fmla="*/ 56 h 56"/>
                  <a:gd name="T2" fmla="*/ 78 w 96"/>
                  <a:gd name="T3" fmla="*/ 0 h 56"/>
                  <a:gd name="T4" fmla="*/ 96 w 96"/>
                  <a:gd name="T5" fmla="*/ 0 h 56"/>
                  <a:gd name="T6" fmla="*/ 18 w 96"/>
                  <a:gd name="T7" fmla="*/ 56 h 56"/>
                  <a:gd name="T8" fmla="*/ 0 w 96"/>
                  <a:gd name="T9" fmla="*/ 56 h 56"/>
                  <a:gd name="T10" fmla="*/ 0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0" y="56"/>
                    </a:moveTo>
                    <a:lnTo>
                      <a:pt x="78" y="0"/>
                    </a:lnTo>
                    <a:lnTo>
                      <a:pt x="96" y="0"/>
                    </a:lnTo>
                    <a:lnTo>
                      <a:pt x="18" y="56"/>
                    </a:lnTo>
                    <a:lnTo>
                      <a:pt x="0" y="56"/>
                    </a:lnTo>
                    <a:close/>
                  </a:path>
                </a:pathLst>
              </a:custGeom>
              <a:solidFill>
                <a:srgbClr val="FF0000"/>
              </a:solidFill>
              <a:ln w="9525">
                <a:noFill/>
                <a:round/>
                <a:headEnd/>
                <a:tailEnd/>
              </a:ln>
            </p:spPr>
            <p:txBody>
              <a:bodyPr/>
              <a:lstStyle/>
              <a:p>
                <a:pPr>
                  <a:defRPr/>
                </a:pPr>
                <a:endParaRPr lang="en-GB"/>
              </a:p>
            </p:txBody>
          </p:sp>
          <p:sp>
            <p:nvSpPr>
              <p:cNvPr id="223" name="Freeform 72"/>
              <p:cNvSpPr>
                <a:spLocks/>
              </p:cNvSpPr>
              <p:nvPr/>
            </p:nvSpPr>
            <p:spPr bwMode="auto">
              <a:xfrm>
                <a:off x="1616" y="2897"/>
                <a:ext cx="77" cy="44"/>
              </a:xfrm>
              <a:custGeom>
                <a:avLst/>
                <a:gdLst>
                  <a:gd name="T0" fmla="*/ 78 w 78"/>
                  <a:gd name="T1" fmla="*/ 0 h 45"/>
                  <a:gd name="T2" fmla="*/ 78 w 78"/>
                  <a:gd name="T3" fmla="*/ 45 h 45"/>
                  <a:gd name="T4" fmla="*/ 0 w 78"/>
                  <a:gd name="T5" fmla="*/ 0 h 45"/>
                  <a:gd name="T6" fmla="*/ 78 w 78"/>
                  <a:gd name="T7" fmla="*/ 0 h 45"/>
                  <a:gd name="T8" fmla="*/ 78 w 78"/>
                  <a:gd name="T9" fmla="*/ 0 h 45"/>
                  <a:gd name="T10" fmla="*/ 0 60000 65536"/>
                  <a:gd name="T11" fmla="*/ 0 60000 65536"/>
                  <a:gd name="T12" fmla="*/ 0 60000 65536"/>
                  <a:gd name="T13" fmla="*/ 0 60000 65536"/>
                  <a:gd name="T14" fmla="*/ 0 60000 65536"/>
                  <a:gd name="T15" fmla="*/ 0 w 78"/>
                  <a:gd name="T16" fmla="*/ 0 h 45"/>
                  <a:gd name="T17" fmla="*/ 78 w 78"/>
                  <a:gd name="T18" fmla="*/ 45 h 45"/>
                </a:gdLst>
                <a:ahLst/>
                <a:cxnLst>
                  <a:cxn ang="T10">
                    <a:pos x="T0" y="T1"/>
                  </a:cxn>
                  <a:cxn ang="T11">
                    <a:pos x="T2" y="T3"/>
                  </a:cxn>
                  <a:cxn ang="T12">
                    <a:pos x="T4" y="T5"/>
                  </a:cxn>
                  <a:cxn ang="T13">
                    <a:pos x="T6" y="T7"/>
                  </a:cxn>
                  <a:cxn ang="T14">
                    <a:pos x="T8" y="T9"/>
                  </a:cxn>
                </a:cxnLst>
                <a:rect l="T15" t="T16" r="T17" b="T18"/>
                <a:pathLst>
                  <a:path w="78" h="45">
                    <a:moveTo>
                      <a:pt x="78" y="0"/>
                    </a:moveTo>
                    <a:lnTo>
                      <a:pt x="78" y="45"/>
                    </a:lnTo>
                    <a:lnTo>
                      <a:pt x="0" y="0"/>
                    </a:lnTo>
                    <a:lnTo>
                      <a:pt x="78" y="0"/>
                    </a:lnTo>
                    <a:close/>
                  </a:path>
                </a:pathLst>
              </a:custGeom>
              <a:solidFill>
                <a:srgbClr val="0C419A"/>
              </a:solidFill>
              <a:ln w="9525">
                <a:noFill/>
                <a:round/>
                <a:headEnd/>
                <a:tailEnd/>
              </a:ln>
            </p:spPr>
            <p:txBody>
              <a:bodyPr/>
              <a:lstStyle/>
              <a:p>
                <a:pPr>
                  <a:defRPr/>
                </a:pPr>
                <a:endParaRPr lang="en-GB"/>
              </a:p>
            </p:txBody>
          </p:sp>
          <p:sp>
            <p:nvSpPr>
              <p:cNvPr id="224" name="Freeform 73"/>
              <p:cNvSpPr>
                <a:spLocks/>
              </p:cNvSpPr>
              <p:nvPr/>
            </p:nvSpPr>
            <p:spPr bwMode="auto">
              <a:xfrm>
                <a:off x="1592" y="2913"/>
                <a:ext cx="61" cy="40"/>
              </a:xfrm>
              <a:custGeom>
                <a:avLst/>
                <a:gdLst>
                  <a:gd name="T0" fmla="*/ 60 w 60"/>
                  <a:gd name="T1" fmla="*/ 39 h 39"/>
                  <a:gd name="T2" fmla="*/ 0 w 60"/>
                  <a:gd name="T3" fmla="*/ 39 h 39"/>
                  <a:gd name="T4" fmla="*/ 0 w 60"/>
                  <a:gd name="T5" fmla="*/ 0 h 39"/>
                  <a:gd name="T6" fmla="*/ 60 w 60"/>
                  <a:gd name="T7" fmla="*/ 39 h 39"/>
                  <a:gd name="T8" fmla="*/ 6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60" y="39"/>
                    </a:moveTo>
                    <a:lnTo>
                      <a:pt x="0" y="39"/>
                    </a:lnTo>
                    <a:lnTo>
                      <a:pt x="0" y="0"/>
                    </a:lnTo>
                    <a:lnTo>
                      <a:pt x="60" y="39"/>
                    </a:lnTo>
                    <a:close/>
                  </a:path>
                </a:pathLst>
              </a:custGeom>
              <a:solidFill>
                <a:srgbClr val="0C419A"/>
              </a:solidFill>
              <a:ln w="9525">
                <a:noFill/>
                <a:round/>
                <a:headEnd/>
                <a:tailEnd/>
              </a:ln>
            </p:spPr>
            <p:txBody>
              <a:bodyPr/>
              <a:lstStyle/>
              <a:p>
                <a:pPr>
                  <a:defRPr/>
                </a:pPr>
                <a:endParaRPr lang="en-GB"/>
              </a:p>
            </p:txBody>
          </p:sp>
          <p:sp>
            <p:nvSpPr>
              <p:cNvPr id="225" name="Freeform 74"/>
              <p:cNvSpPr>
                <a:spLocks/>
              </p:cNvSpPr>
              <p:nvPr/>
            </p:nvSpPr>
            <p:spPr bwMode="auto">
              <a:xfrm>
                <a:off x="1592" y="2897"/>
                <a:ext cx="95" cy="57"/>
              </a:xfrm>
              <a:custGeom>
                <a:avLst/>
                <a:gdLst>
                  <a:gd name="T0" fmla="*/ 96 w 96"/>
                  <a:gd name="T1" fmla="*/ 56 h 56"/>
                  <a:gd name="T2" fmla="*/ 0 w 96"/>
                  <a:gd name="T3" fmla="*/ 0 h 56"/>
                  <a:gd name="T4" fmla="*/ 6 w 96"/>
                  <a:gd name="T5" fmla="*/ 11 h 56"/>
                  <a:gd name="T6" fmla="*/ 78 w 96"/>
                  <a:gd name="T7" fmla="*/ 56 h 56"/>
                  <a:gd name="T8" fmla="*/ 96 w 96"/>
                  <a:gd name="T9" fmla="*/ 56 h 56"/>
                  <a:gd name="T10" fmla="*/ 96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96" y="56"/>
                    </a:moveTo>
                    <a:lnTo>
                      <a:pt x="0" y="0"/>
                    </a:lnTo>
                    <a:lnTo>
                      <a:pt x="6" y="11"/>
                    </a:lnTo>
                    <a:lnTo>
                      <a:pt x="78" y="56"/>
                    </a:lnTo>
                    <a:lnTo>
                      <a:pt x="96" y="56"/>
                    </a:lnTo>
                    <a:close/>
                  </a:path>
                </a:pathLst>
              </a:custGeom>
              <a:solidFill>
                <a:srgbClr val="FF0000"/>
              </a:solidFill>
              <a:ln w="9525">
                <a:noFill/>
                <a:round/>
                <a:headEnd/>
                <a:tailEnd/>
              </a:ln>
            </p:spPr>
            <p:txBody>
              <a:bodyPr/>
              <a:lstStyle/>
              <a:p>
                <a:pPr>
                  <a:defRPr/>
                </a:pPr>
                <a:endParaRPr lang="en-GB"/>
              </a:p>
            </p:txBody>
          </p:sp>
          <p:sp>
            <p:nvSpPr>
              <p:cNvPr id="226" name="Freeform 75"/>
              <p:cNvSpPr>
                <a:spLocks/>
              </p:cNvSpPr>
              <p:nvPr/>
            </p:nvSpPr>
            <p:spPr bwMode="auto">
              <a:xfrm>
                <a:off x="1742" y="3008"/>
                <a:ext cx="73" cy="44"/>
              </a:xfrm>
              <a:custGeom>
                <a:avLst/>
                <a:gdLst>
                  <a:gd name="T0" fmla="*/ 0 w 72"/>
                  <a:gd name="T1" fmla="*/ 44 h 44"/>
                  <a:gd name="T2" fmla="*/ 0 w 72"/>
                  <a:gd name="T3" fmla="*/ 0 h 44"/>
                  <a:gd name="T4" fmla="*/ 72 w 72"/>
                  <a:gd name="T5" fmla="*/ 44 h 44"/>
                  <a:gd name="T6" fmla="*/ 0 w 72"/>
                  <a:gd name="T7" fmla="*/ 44 h 44"/>
                  <a:gd name="T8" fmla="*/ 0 w 72"/>
                  <a:gd name="T9" fmla="*/ 44 h 44"/>
                  <a:gd name="T10" fmla="*/ 0 60000 65536"/>
                  <a:gd name="T11" fmla="*/ 0 60000 65536"/>
                  <a:gd name="T12" fmla="*/ 0 60000 65536"/>
                  <a:gd name="T13" fmla="*/ 0 60000 65536"/>
                  <a:gd name="T14" fmla="*/ 0 60000 65536"/>
                  <a:gd name="T15" fmla="*/ 0 w 72"/>
                  <a:gd name="T16" fmla="*/ 0 h 44"/>
                  <a:gd name="T17" fmla="*/ 72 w 72"/>
                  <a:gd name="T18" fmla="*/ 44 h 44"/>
                </a:gdLst>
                <a:ahLst/>
                <a:cxnLst>
                  <a:cxn ang="T10">
                    <a:pos x="T0" y="T1"/>
                  </a:cxn>
                  <a:cxn ang="T11">
                    <a:pos x="T2" y="T3"/>
                  </a:cxn>
                  <a:cxn ang="T12">
                    <a:pos x="T4" y="T5"/>
                  </a:cxn>
                  <a:cxn ang="T13">
                    <a:pos x="T6" y="T7"/>
                  </a:cxn>
                  <a:cxn ang="T14">
                    <a:pos x="T8" y="T9"/>
                  </a:cxn>
                </a:cxnLst>
                <a:rect l="T15" t="T16" r="T17" b="T18"/>
                <a:pathLst>
                  <a:path w="72" h="44">
                    <a:moveTo>
                      <a:pt x="0" y="44"/>
                    </a:moveTo>
                    <a:lnTo>
                      <a:pt x="0" y="0"/>
                    </a:lnTo>
                    <a:lnTo>
                      <a:pt x="72" y="44"/>
                    </a:lnTo>
                    <a:lnTo>
                      <a:pt x="0" y="44"/>
                    </a:lnTo>
                    <a:close/>
                  </a:path>
                </a:pathLst>
              </a:custGeom>
              <a:solidFill>
                <a:srgbClr val="0C419A"/>
              </a:solidFill>
              <a:ln w="9525">
                <a:noFill/>
                <a:round/>
                <a:headEnd/>
                <a:tailEnd/>
              </a:ln>
            </p:spPr>
            <p:txBody>
              <a:bodyPr/>
              <a:lstStyle/>
              <a:p>
                <a:pPr>
                  <a:defRPr/>
                </a:pPr>
                <a:endParaRPr lang="en-GB"/>
              </a:p>
            </p:txBody>
          </p:sp>
          <p:sp>
            <p:nvSpPr>
              <p:cNvPr id="227" name="Freeform 76"/>
              <p:cNvSpPr>
                <a:spLocks/>
              </p:cNvSpPr>
              <p:nvPr/>
            </p:nvSpPr>
            <p:spPr bwMode="auto">
              <a:xfrm>
                <a:off x="1778" y="2998"/>
                <a:ext cx="61" cy="38"/>
              </a:xfrm>
              <a:custGeom>
                <a:avLst/>
                <a:gdLst>
                  <a:gd name="T0" fmla="*/ 0 w 60"/>
                  <a:gd name="T1" fmla="*/ 0 h 39"/>
                  <a:gd name="T2" fmla="*/ 60 w 60"/>
                  <a:gd name="T3" fmla="*/ 0 h 39"/>
                  <a:gd name="T4" fmla="*/ 60 w 60"/>
                  <a:gd name="T5" fmla="*/ 39 h 39"/>
                  <a:gd name="T6" fmla="*/ 0 w 60"/>
                  <a:gd name="T7" fmla="*/ 0 h 39"/>
                  <a:gd name="T8" fmla="*/ 0 w 60"/>
                  <a:gd name="T9" fmla="*/ 0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0"/>
                    </a:moveTo>
                    <a:lnTo>
                      <a:pt x="60" y="0"/>
                    </a:lnTo>
                    <a:lnTo>
                      <a:pt x="60" y="39"/>
                    </a:lnTo>
                    <a:lnTo>
                      <a:pt x="0" y="0"/>
                    </a:lnTo>
                    <a:close/>
                  </a:path>
                </a:pathLst>
              </a:custGeom>
              <a:solidFill>
                <a:srgbClr val="0C419A"/>
              </a:solidFill>
              <a:ln w="9525">
                <a:noFill/>
                <a:round/>
                <a:headEnd/>
                <a:tailEnd/>
              </a:ln>
            </p:spPr>
            <p:txBody>
              <a:bodyPr/>
              <a:lstStyle/>
              <a:p>
                <a:pPr>
                  <a:defRPr/>
                </a:pPr>
                <a:endParaRPr lang="en-GB"/>
              </a:p>
            </p:txBody>
          </p:sp>
          <p:sp>
            <p:nvSpPr>
              <p:cNvPr id="228" name="Freeform 77"/>
              <p:cNvSpPr>
                <a:spLocks/>
              </p:cNvSpPr>
              <p:nvPr/>
            </p:nvSpPr>
            <p:spPr bwMode="auto">
              <a:xfrm>
                <a:off x="1754" y="2998"/>
                <a:ext cx="85" cy="55"/>
              </a:xfrm>
              <a:custGeom>
                <a:avLst/>
                <a:gdLst>
                  <a:gd name="T0" fmla="*/ 0 w 84"/>
                  <a:gd name="T1" fmla="*/ 0 h 55"/>
                  <a:gd name="T2" fmla="*/ 84 w 84"/>
                  <a:gd name="T3" fmla="*/ 55 h 55"/>
                  <a:gd name="T4" fmla="*/ 84 w 84"/>
                  <a:gd name="T5" fmla="*/ 44 h 55"/>
                  <a:gd name="T6" fmla="*/ 18 w 84"/>
                  <a:gd name="T7" fmla="*/ 0 h 55"/>
                  <a:gd name="T8" fmla="*/ 0 w 84"/>
                  <a:gd name="T9" fmla="*/ 0 h 55"/>
                  <a:gd name="T10" fmla="*/ 0 w 84"/>
                  <a:gd name="T11" fmla="*/ 0 h 55"/>
                  <a:gd name="T12" fmla="*/ 0 60000 65536"/>
                  <a:gd name="T13" fmla="*/ 0 60000 65536"/>
                  <a:gd name="T14" fmla="*/ 0 60000 65536"/>
                  <a:gd name="T15" fmla="*/ 0 60000 65536"/>
                  <a:gd name="T16" fmla="*/ 0 60000 65536"/>
                  <a:gd name="T17" fmla="*/ 0 60000 65536"/>
                  <a:gd name="T18" fmla="*/ 0 w 84"/>
                  <a:gd name="T19" fmla="*/ 0 h 55"/>
                  <a:gd name="T20" fmla="*/ 84 w 8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84" h="55">
                    <a:moveTo>
                      <a:pt x="0" y="0"/>
                    </a:moveTo>
                    <a:lnTo>
                      <a:pt x="84" y="55"/>
                    </a:lnTo>
                    <a:lnTo>
                      <a:pt x="84" y="44"/>
                    </a:lnTo>
                    <a:lnTo>
                      <a:pt x="18" y="0"/>
                    </a:lnTo>
                    <a:lnTo>
                      <a:pt x="0" y="0"/>
                    </a:lnTo>
                    <a:close/>
                  </a:path>
                </a:pathLst>
              </a:custGeom>
              <a:solidFill>
                <a:srgbClr val="FF0000"/>
              </a:solidFill>
              <a:ln w="9525">
                <a:noFill/>
                <a:round/>
                <a:headEnd/>
                <a:tailEnd/>
              </a:ln>
            </p:spPr>
            <p:txBody>
              <a:bodyPr/>
              <a:lstStyle/>
              <a:p>
                <a:pPr>
                  <a:defRPr/>
                </a:pPr>
                <a:endParaRPr lang="en-GB"/>
              </a:p>
            </p:txBody>
          </p:sp>
          <p:sp>
            <p:nvSpPr>
              <p:cNvPr id="229" name="Freeform 78"/>
              <p:cNvSpPr>
                <a:spLocks/>
              </p:cNvSpPr>
              <p:nvPr/>
            </p:nvSpPr>
            <p:spPr bwMode="auto">
              <a:xfrm>
                <a:off x="1622" y="3002"/>
                <a:ext cx="71" cy="50"/>
              </a:xfrm>
              <a:custGeom>
                <a:avLst/>
                <a:gdLst>
                  <a:gd name="T0" fmla="*/ 72 w 72"/>
                  <a:gd name="T1" fmla="*/ 50 h 50"/>
                  <a:gd name="T2" fmla="*/ 72 w 72"/>
                  <a:gd name="T3" fmla="*/ 0 h 50"/>
                  <a:gd name="T4" fmla="*/ 0 w 72"/>
                  <a:gd name="T5" fmla="*/ 50 h 50"/>
                  <a:gd name="T6" fmla="*/ 72 w 72"/>
                  <a:gd name="T7" fmla="*/ 50 h 50"/>
                  <a:gd name="T8" fmla="*/ 72 w 72"/>
                  <a:gd name="T9" fmla="*/ 50 h 50"/>
                  <a:gd name="T10" fmla="*/ 0 60000 65536"/>
                  <a:gd name="T11" fmla="*/ 0 60000 65536"/>
                  <a:gd name="T12" fmla="*/ 0 60000 65536"/>
                  <a:gd name="T13" fmla="*/ 0 60000 65536"/>
                  <a:gd name="T14" fmla="*/ 0 60000 65536"/>
                  <a:gd name="T15" fmla="*/ 0 w 72"/>
                  <a:gd name="T16" fmla="*/ 0 h 50"/>
                  <a:gd name="T17" fmla="*/ 72 w 72"/>
                  <a:gd name="T18" fmla="*/ 50 h 50"/>
                </a:gdLst>
                <a:ahLst/>
                <a:cxnLst>
                  <a:cxn ang="T10">
                    <a:pos x="T0" y="T1"/>
                  </a:cxn>
                  <a:cxn ang="T11">
                    <a:pos x="T2" y="T3"/>
                  </a:cxn>
                  <a:cxn ang="T12">
                    <a:pos x="T4" y="T5"/>
                  </a:cxn>
                  <a:cxn ang="T13">
                    <a:pos x="T6" y="T7"/>
                  </a:cxn>
                  <a:cxn ang="T14">
                    <a:pos x="T8" y="T9"/>
                  </a:cxn>
                </a:cxnLst>
                <a:rect l="T15" t="T16" r="T17" b="T18"/>
                <a:pathLst>
                  <a:path w="72" h="50">
                    <a:moveTo>
                      <a:pt x="72" y="50"/>
                    </a:moveTo>
                    <a:lnTo>
                      <a:pt x="72" y="0"/>
                    </a:lnTo>
                    <a:lnTo>
                      <a:pt x="0" y="50"/>
                    </a:lnTo>
                    <a:lnTo>
                      <a:pt x="72" y="50"/>
                    </a:lnTo>
                    <a:close/>
                  </a:path>
                </a:pathLst>
              </a:custGeom>
              <a:solidFill>
                <a:srgbClr val="0C419A"/>
              </a:solidFill>
              <a:ln w="9525">
                <a:noFill/>
                <a:round/>
                <a:headEnd/>
                <a:tailEnd/>
              </a:ln>
            </p:spPr>
            <p:txBody>
              <a:bodyPr/>
              <a:lstStyle/>
              <a:p>
                <a:pPr>
                  <a:defRPr/>
                </a:pPr>
                <a:endParaRPr lang="en-GB"/>
              </a:p>
            </p:txBody>
          </p:sp>
          <p:sp>
            <p:nvSpPr>
              <p:cNvPr id="230" name="Freeform 79"/>
              <p:cNvSpPr>
                <a:spLocks/>
              </p:cNvSpPr>
              <p:nvPr/>
            </p:nvSpPr>
            <p:spPr bwMode="auto">
              <a:xfrm>
                <a:off x="1592" y="2998"/>
                <a:ext cx="55" cy="38"/>
              </a:xfrm>
              <a:custGeom>
                <a:avLst/>
                <a:gdLst>
                  <a:gd name="T0" fmla="*/ 54 w 54"/>
                  <a:gd name="T1" fmla="*/ 0 h 39"/>
                  <a:gd name="T2" fmla="*/ 0 w 54"/>
                  <a:gd name="T3" fmla="*/ 0 h 39"/>
                  <a:gd name="T4" fmla="*/ 0 w 54"/>
                  <a:gd name="T5" fmla="*/ 39 h 39"/>
                  <a:gd name="T6" fmla="*/ 54 w 54"/>
                  <a:gd name="T7" fmla="*/ 0 h 39"/>
                  <a:gd name="T8" fmla="*/ 54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0" y="0"/>
                    </a:lnTo>
                    <a:lnTo>
                      <a:pt x="0" y="39"/>
                    </a:lnTo>
                    <a:lnTo>
                      <a:pt x="54" y="0"/>
                    </a:lnTo>
                    <a:close/>
                  </a:path>
                </a:pathLst>
              </a:custGeom>
              <a:solidFill>
                <a:srgbClr val="0C419A"/>
              </a:solidFill>
              <a:ln w="9525">
                <a:noFill/>
                <a:round/>
                <a:headEnd/>
                <a:tailEnd/>
              </a:ln>
            </p:spPr>
            <p:txBody>
              <a:bodyPr/>
              <a:lstStyle/>
              <a:p>
                <a:pPr>
                  <a:defRPr/>
                </a:pPr>
                <a:endParaRPr lang="en-GB"/>
              </a:p>
            </p:txBody>
          </p:sp>
          <p:sp>
            <p:nvSpPr>
              <p:cNvPr id="231" name="Freeform 80"/>
              <p:cNvSpPr>
                <a:spLocks/>
              </p:cNvSpPr>
              <p:nvPr/>
            </p:nvSpPr>
            <p:spPr bwMode="auto">
              <a:xfrm>
                <a:off x="1598" y="2998"/>
                <a:ext cx="95" cy="55"/>
              </a:xfrm>
              <a:custGeom>
                <a:avLst/>
                <a:gdLst>
                  <a:gd name="T0" fmla="*/ 96 w 96"/>
                  <a:gd name="T1" fmla="*/ 0 h 55"/>
                  <a:gd name="T2" fmla="*/ 18 w 96"/>
                  <a:gd name="T3" fmla="*/ 55 h 55"/>
                  <a:gd name="T4" fmla="*/ 0 w 96"/>
                  <a:gd name="T5" fmla="*/ 55 h 55"/>
                  <a:gd name="T6" fmla="*/ 78 w 96"/>
                  <a:gd name="T7" fmla="*/ 0 h 55"/>
                  <a:gd name="T8" fmla="*/ 96 w 96"/>
                  <a:gd name="T9" fmla="*/ 0 h 55"/>
                  <a:gd name="T10" fmla="*/ 96 w 96"/>
                  <a:gd name="T11" fmla="*/ 0 h 55"/>
                  <a:gd name="T12" fmla="*/ 0 60000 65536"/>
                  <a:gd name="T13" fmla="*/ 0 60000 65536"/>
                  <a:gd name="T14" fmla="*/ 0 60000 65536"/>
                  <a:gd name="T15" fmla="*/ 0 60000 65536"/>
                  <a:gd name="T16" fmla="*/ 0 60000 65536"/>
                  <a:gd name="T17" fmla="*/ 0 60000 65536"/>
                  <a:gd name="T18" fmla="*/ 0 w 96"/>
                  <a:gd name="T19" fmla="*/ 0 h 55"/>
                  <a:gd name="T20" fmla="*/ 96 w 96"/>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96" h="55">
                    <a:moveTo>
                      <a:pt x="96" y="0"/>
                    </a:moveTo>
                    <a:lnTo>
                      <a:pt x="18" y="55"/>
                    </a:lnTo>
                    <a:lnTo>
                      <a:pt x="0" y="55"/>
                    </a:lnTo>
                    <a:lnTo>
                      <a:pt x="78" y="0"/>
                    </a:lnTo>
                    <a:lnTo>
                      <a:pt x="96" y="0"/>
                    </a:lnTo>
                    <a:close/>
                  </a:path>
                </a:pathLst>
              </a:custGeom>
              <a:solidFill>
                <a:srgbClr val="FF0000"/>
              </a:solidFill>
              <a:ln w="9525">
                <a:noFill/>
                <a:round/>
                <a:headEnd/>
                <a:tailEnd/>
              </a:ln>
            </p:spPr>
            <p:txBody>
              <a:bodyPr/>
              <a:lstStyle/>
              <a:p>
                <a:pPr>
                  <a:defRPr/>
                </a:pPr>
                <a:endParaRPr lang="en-GB"/>
              </a:p>
            </p:txBody>
          </p:sp>
          <p:sp>
            <p:nvSpPr>
              <p:cNvPr id="232" name="Freeform 81"/>
              <p:cNvSpPr>
                <a:spLocks/>
              </p:cNvSpPr>
              <p:nvPr/>
            </p:nvSpPr>
            <p:spPr bwMode="auto">
              <a:xfrm>
                <a:off x="1592" y="2897"/>
                <a:ext cx="247"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8" name="Group 82"/>
            <p:cNvGrpSpPr>
              <a:grpSpLocks/>
            </p:cNvGrpSpPr>
            <p:nvPr userDrawn="1"/>
          </p:nvGrpSpPr>
          <p:grpSpPr bwMode="auto">
            <a:xfrm>
              <a:off x="2910190" y="5298398"/>
              <a:ext cx="164629" cy="104602"/>
              <a:chOff x="1778" y="2004"/>
              <a:chExt cx="246" cy="156"/>
            </a:xfrm>
          </p:grpSpPr>
          <p:sp>
            <p:nvSpPr>
              <p:cNvPr id="215" name="Freeform 83"/>
              <p:cNvSpPr>
                <a:spLocks/>
              </p:cNvSpPr>
              <p:nvPr/>
            </p:nvSpPr>
            <p:spPr bwMode="auto">
              <a:xfrm>
                <a:off x="1778" y="2004"/>
                <a:ext cx="246" cy="156"/>
              </a:xfrm>
              <a:custGeom>
                <a:avLst/>
                <a:gdLst>
                  <a:gd name="T0" fmla="*/ 1573 w 239"/>
                  <a:gd name="T1" fmla="*/ 2942 h 151"/>
                  <a:gd name="T2" fmla="*/ 1573 w 239"/>
                  <a:gd name="T3" fmla="*/ 0 h 151"/>
                  <a:gd name="T4" fmla="*/ 0 w 239"/>
                  <a:gd name="T5" fmla="*/ 0 h 151"/>
                  <a:gd name="T6" fmla="*/ 0 w 239"/>
                  <a:gd name="T7" fmla="*/ 2942 h 151"/>
                  <a:gd name="T8" fmla="*/ 1573 w 239"/>
                  <a:gd name="T9" fmla="*/ 2942 h 151"/>
                  <a:gd name="T10" fmla="*/ 1573 w 239"/>
                  <a:gd name="T11" fmla="*/ 2942 h 151"/>
                  <a:gd name="T12" fmla="*/ 0 60000 65536"/>
                  <a:gd name="T13" fmla="*/ 0 60000 65536"/>
                  <a:gd name="T14" fmla="*/ 0 60000 65536"/>
                  <a:gd name="T15" fmla="*/ 0 60000 65536"/>
                  <a:gd name="T16" fmla="*/ 0 60000 65536"/>
                  <a:gd name="T17" fmla="*/ 0 60000 65536"/>
                  <a:gd name="T18" fmla="*/ 0 w 239"/>
                  <a:gd name="T19" fmla="*/ 0 h 151"/>
                  <a:gd name="T20" fmla="*/ 239 w 239"/>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9" h="151">
                    <a:moveTo>
                      <a:pt x="239" y="151"/>
                    </a:moveTo>
                    <a:lnTo>
                      <a:pt x="239" y="0"/>
                    </a:lnTo>
                    <a:lnTo>
                      <a:pt x="0" y="0"/>
                    </a:lnTo>
                    <a:lnTo>
                      <a:pt x="0" y="151"/>
                    </a:lnTo>
                    <a:lnTo>
                      <a:pt x="239" y="151"/>
                    </a:lnTo>
                    <a:close/>
                  </a:path>
                </a:pathLst>
              </a:custGeom>
              <a:solidFill>
                <a:srgbClr val="FF0000"/>
              </a:solidFill>
              <a:ln w="9525">
                <a:noFill/>
                <a:round/>
                <a:headEnd/>
                <a:tailEnd/>
              </a:ln>
            </p:spPr>
            <p:txBody>
              <a:bodyPr/>
              <a:lstStyle/>
              <a:p>
                <a:pPr>
                  <a:defRPr/>
                </a:pPr>
                <a:endParaRPr lang="en-GB"/>
              </a:p>
            </p:txBody>
          </p:sp>
          <p:sp>
            <p:nvSpPr>
              <p:cNvPr id="216" name="Freeform 84"/>
              <p:cNvSpPr>
                <a:spLocks/>
              </p:cNvSpPr>
              <p:nvPr/>
            </p:nvSpPr>
            <p:spPr bwMode="auto">
              <a:xfrm>
                <a:off x="1845" y="2026"/>
                <a:ext cx="120" cy="118"/>
              </a:xfrm>
              <a:custGeom>
                <a:avLst/>
                <a:gdLst>
                  <a:gd name="T0" fmla="*/ 77 w 119"/>
                  <a:gd name="T1" fmla="*/ 78 h 117"/>
                  <a:gd name="T2" fmla="*/ 119 w 119"/>
                  <a:gd name="T3" fmla="*/ 78 h 117"/>
                  <a:gd name="T4" fmla="*/ 119 w 119"/>
                  <a:gd name="T5" fmla="*/ 44 h 117"/>
                  <a:gd name="T6" fmla="*/ 77 w 119"/>
                  <a:gd name="T7" fmla="*/ 44 h 117"/>
                  <a:gd name="T8" fmla="*/ 77 w 119"/>
                  <a:gd name="T9" fmla="*/ 0 h 117"/>
                  <a:gd name="T10" fmla="*/ 42 w 119"/>
                  <a:gd name="T11" fmla="*/ 0 h 117"/>
                  <a:gd name="T12" fmla="*/ 42 w 119"/>
                  <a:gd name="T13" fmla="*/ 44 h 117"/>
                  <a:gd name="T14" fmla="*/ 0 w 119"/>
                  <a:gd name="T15" fmla="*/ 44 h 117"/>
                  <a:gd name="T16" fmla="*/ 0 w 119"/>
                  <a:gd name="T17" fmla="*/ 78 h 117"/>
                  <a:gd name="T18" fmla="*/ 42 w 119"/>
                  <a:gd name="T19" fmla="*/ 78 h 117"/>
                  <a:gd name="T20" fmla="*/ 42 w 119"/>
                  <a:gd name="T21" fmla="*/ 117 h 117"/>
                  <a:gd name="T22" fmla="*/ 77 w 119"/>
                  <a:gd name="T23" fmla="*/ 117 h 117"/>
                  <a:gd name="T24" fmla="*/ 77 w 119"/>
                  <a:gd name="T25" fmla="*/ 78 h 117"/>
                  <a:gd name="T26" fmla="*/ 77 w 119"/>
                  <a:gd name="T27" fmla="*/ 78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9"/>
                  <a:gd name="T43" fmla="*/ 0 h 117"/>
                  <a:gd name="T44" fmla="*/ 119 w 119"/>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9" h="117">
                    <a:moveTo>
                      <a:pt x="77" y="78"/>
                    </a:moveTo>
                    <a:lnTo>
                      <a:pt x="119" y="78"/>
                    </a:lnTo>
                    <a:lnTo>
                      <a:pt x="119" y="44"/>
                    </a:lnTo>
                    <a:lnTo>
                      <a:pt x="77" y="44"/>
                    </a:lnTo>
                    <a:lnTo>
                      <a:pt x="77" y="0"/>
                    </a:lnTo>
                    <a:lnTo>
                      <a:pt x="42" y="0"/>
                    </a:lnTo>
                    <a:lnTo>
                      <a:pt x="42" y="44"/>
                    </a:lnTo>
                    <a:lnTo>
                      <a:pt x="0" y="44"/>
                    </a:lnTo>
                    <a:lnTo>
                      <a:pt x="0" y="78"/>
                    </a:lnTo>
                    <a:lnTo>
                      <a:pt x="42" y="78"/>
                    </a:lnTo>
                    <a:lnTo>
                      <a:pt x="42" y="117"/>
                    </a:lnTo>
                    <a:lnTo>
                      <a:pt x="77" y="117"/>
                    </a:lnTo>
                    <a:lnTo>
                      <a:pt x="77" y="78"/>
                    </a:lnTo>
                    <a:close/>
                  </a:path>
                </a:pathLst>
              </a:custGeom>
              <a:solidFill>
                <a:srgbClr val="FFFFFF"/>
              </a:solidFill>
              <a:ln w="9525">
                <a:noFill/>
                <a:round/>
                <a:headEnd/>
                <a:tailEnd/>
              </a:ln>
            </p:spPr>
            <p:txBody>
              <a:bodyPr/>
              <a:lstStyle/>
              <a:p>
                <a:pPr>
                  <a:defRPr/>
                </a:pPr>
                <a:endParaRPr lang="en-GB"/>
              </a:p>
            </p:txBody>
          </p:sp>
          <p:sp>
            <p:nvSpPr>
              <p:cNvPr id="217" name="Freeform 85"/>
              <p:cNvSpPr>
                <a:spLocks/>
              </p:cNvSpPr>
              <p:nvPr/>
            </p:nvSpPr>
            <p:spPr bwMode="auto">
              <a:xfrm>
                <a:off x="1778" y="2004"/>
                <a:ext cx="246"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9" name="Group 86"/>
            <p:cNvGrpSpPr>
              <a:grpSpLocks/>
            </p:cNvGrpSpPr>
            <p:nvPr userDrawn="1"/>
          </p:nvGrpSpPr>
          <p:grpSpPr bwMode="auto">
            <a:xfrm>
              <a:off x="2698061" y="5298398"/>
              <a:ext cx="164271" cy="105273"/>
              <a:chOff x="1592" y="2143"/>
              <a:chExt cx="247" cy="156"/>
            </a:xfrm>
          </p:grpSpPr>
          <p:sp>
            <p:nvSpPr>
              <p:cNvPr id="209" name="Freeform 87"/>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E600"/>
              </a:solidFill>
              <a:ln w="9525">
                <a:noFill/>
                <a:round/>
                <a:headEnd/>
                <a:tailEnd/>
              </a:ln>
            </p:spPr>
            <p:txBody>
              <a:bodyPr/>
              <a:lstStyle/>
              <a:p>
                <a:pPr>
                  <a:defRPr/>
                </a:pPr>
                <a:endParaRPr lang="en-GB"/>
              </a:p>
            </p:txBody>
          </p:sp>
          <p:sp>
            <p:nvSpPr>
              <p:cNvPr id="210" name="Freeform 88"/>
              <p:cNvSpPr>
                <a:spLocks/>
              </p:cNvSpPr>
              <p:nvPr/>
            </p:nvSpPr>
            <p:spPr bwMode="auto">
              <a:xfrm>
                <a:off x="1592" y="2143"/>
                <a:ext cx="66" cy="67"/>
              </a:xfrm>
              <a:custGeom>
                <a:avLst/>
                <a:gdLst>
                  <a:gd name="T0" fmla="*/ 66 w 66"/>
                  <a:gd name="T1" fmla="*/ 0 h 67"/>
                  <a:gd name="T2" fmla="*/ 0 w 66"/>
                  <a:gd name="T3" fmla="*/ 0 h 67"/>
                  <a:gd name="T4" fmla="*/ 0 w 66"/>
                  <a:gd name="T5" fmla="*/ 67 h 67"/>
                  <a:gd name="T6" fmla="*/ 66 w 66"/>
                  <a:gd name="T7" fmla="*/ 67 h 67"/>
                  <a:gd name="T8" fmla="*/ 66 w 66"/>
                  <a:gd name="T9" fmla="*/ 0 h 67"/>
                  <a:gd name="T10" fmla="*/ 66 w 66"/>
                  <a:gd name="T11" fmla="*/ 0 h 67"/>
                  <a:gd name="T12" fmla="*/ 0 60000 65536"/>
                  <a:gd name="T13" fmla="*/ 0 60000 65536"/>
                  <a:gd name="T14" fmla="*/ 0 60000 65536"/>
                  <a:gd name="T15" fmla="*/ 0 60000 65536"/>
                  <a:gd name="T16" fmla="*/ 0 60000 65536"/>
                  <a:gd name="T17" fmla="*/ 0 60000 65536"/>
                  <a:gd name="T18" fmla="*/ 0 w 66"/>
                  <a:gd name="T19" fmla="*/ 0 h 67"/>
                  <a:gd name="T20" fmla="*/ 66 w 66"/>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6" h="67">
                    <a:moveTo>
                      <a:pt x="66" y="0"/>
                    </a:moveTo>
                    <a:lnTo>
                      <a:pt x="0" y="0"/>
                    </a:lnTo>
                    <a:lnTo>
                      <a:pt x="0" y="67"/>
                    </a:lnTo>
                    <a:lnTo>
                      <a:pt x="66" y="67"/>
                    </a:lnTo>
                    <a:lnTo>
                      <a:pt x="66" y="0"/>
                    </a:lnTo>
                    <a:close/>
                  </a:path>
                </a:pathLst>
              </a:custGeom>
              <a:solidFill>
                <a:srgbClr val="0C419A"/>
              </a:solidFill>
              <a:ln w="9525">
                <a:noFill/>
                <a:round/>
                <a:headEnd/>
                <a:tailEnd/>
              </a:ln>
            </p:spPr>
            <p:txBody>
              <a:bodyPr/>
              <a:lstStyle/>
              <a:p>
                <a:pPr>
                  <a:defRPr/>
                </a:pPr>
                <a:endParaRPr lang="en-GB"/>
              </a:p>
            </p:txBody>
          </p:sp>
          <p:sp>
            <p:nvSpPr>
              <p:cNvPr id="211" name="Freeform 89"/>
              <p:cNvSpPr>
                <a:spLocks/>
              </p:cNvSpPr>
              <p:nvPr/>
            </p:nvSpPr>
            <p:spPr bwMode="auto">
              <a:xfrm>
                <a:off x="1592" y="2238"/>
                <a:ext cx="66" cy="61"/>
              </a:xfrm>
              <a:custGeom>
                <a:avLst/>
                <a:gdLst>
                  <a:gd name="T0" fmla="*/ 0 w 66"/>
                  <a:gd name="T1" fmla="*/ 0 h 61"/>
                  <a:gd name="T2" fmla="*/ 0 w 66"/>
                  <a:gd name="T3" fmla="*/ 61 h 61"/>
                  <a:gd name="T4" fmla="*/ 66 w 66"/>
                  <a:gd name="T5" fmla="*/ 61 h 61"/>
                  <a:gd name="T6" fmla="*/ 66 w 66"/>
                  <a:gd name="T7" fmla="*/ 0 h 61"/>
                  <a:gd name="T8" fmla="*/ 0 w 66"/>
                  <a:gd name="T9" fmla="*/ 0 h 61"/>
                  <a:gd name="T10" fmla="*/ 0 w 66"/>
                  <a:gd name="T11" fmla="*/ 0 h 61"/>
                  <a:gd name="T12" fmla="*/ 0 60000 65536"/>
                  <a:gd name="T13" fmla="*/ 0 60000 65536"/>
                  <a:gd name="T14" fmla="*/ 0 60000 65536"/>
                  <a:gd name="T15" fmla="*/ 0 60000 65536"/>
                  <a:gd name="T16" fmla="*/ 0 60000 65536"/>
                  <a:gd name="T17" fmla="*/ 0 60000 65536"/>
                  <a:gd name="T18" fmla="*/ 0 w 66"/>
                  <a:gd name="T19" fmla="*/ 0 h 61"/>
                  <a:gd name="T20" fmla="*/ 66 w 66"/>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6" h="61">
                    <a:moveTo>
                      <a:pt x="0" y="0"/>
                    </a:moveTo>
                    <a:lnTo>
                      <a:pt x="0" y="61"/>
                    </a:lnTo>
                    <a:lnTo>
                      <a:pt x="66" y="61"/>
                    </a:lnTo>
                    <a:lnTo>
                      <a:pt x="66" y="0"/>
                    </a:lnTo>
                    <a:lnTo>
                      <a:pt x="0" y="0"/>
                    </a:lnTo>
                    <a:close/>
                  </a:path>
                </a:pathLst>
              </a:custGeom>
              <a:solidFill>
                <a:srgbClr val="0C419A"/>
              </a:solidFill>
              <a:ln w="9525">
                <a:noFill/>
                <a:round/>
                <a:headEnd/>
                <a:tailEnd/>
              </a:ln>
            </p:spPr>
            <p:txBody>
              <a:bodyPr/>
              <a:lstStyle/>
              <a:p>
                <a:pPr>
                  <a:defRPr/>
                </a:pPr>
                <a:endParaRPr lang="en-GB"/>
              </a:p>
            </p:txBody>
          </p:sp>
          <p:sp>
            <p:nvSpPr>
              <p:cNvPr id="212" name="Freeform 90"/>
              <p:cNvSpPr>
                <a:spLocks/>
              </p:cNvSpPr>
              <p:nvPr/>
            </p:nvSpPr>
            <p:spPr bwMode="auto">
              <a:xfrm>
                <a:off x="1689" y="2238"/>
                <a:ext cx="150" cy="61"/>
              </a:xfrm>
              <a:custGeom>
                <a:avLst/>
                <a:gdLst>
                  <a:gd name="T0" fmla="*/ 0 w 149"/>
                  <a:gd name="T1" fmla="*/ 61 h 61"/>
                  <a:gd name="T2" fmla="*/ 149 w 149"/>
                  <a:gd name="T3" fmla="*/ 61 h 61"/>
                  <a:gd name="T4" fmla="*/ 149 w 149"/>
                  <a:gd name="T5" fmla="*/ 0 h 61"/>
                  <a:gd name="T6" fmla="*/ 0 w 149"/>
                  <a:gd name="T7" fmla="*/ 0 h 61"/>
                  <a:gd name="T8" fmla="*/ 0 w 149"/>
                  <a:gd name="T9" fmla="*/ 61 h 61"/>
                  <a:gd name="T10" fmla="*/ 0 w 149"/>
                  <a:gd name="T11" fmla="*/ 61 h 61"/>
                  <a:gd name="T12" fmla="*/ 0 60000 65536"/>
                  <a:gd name="T13" fmla="*/ 0 60000 65536"/>
                  <a:gd name="T14" fmla="*/ 0 60000 65536"/>
                  <a:gd name="T15" fmla="*/ 0 60000 65536"/>
                  <a:gd name="T16" fmla="*/ 0 60000 65536"/>
                  <a:gd name="T17" fmla="*/ 0 60000 65536"/>
                  <a:gd name="T18" fmla="*/ 0 w 149"/>
                  <a:gd name="T19" fmla="*/ 0 h 61"/>
                  <a:gd name="T20" fmla="*/ 149 w 149"/>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49" h="61">
                    <a:moveTo>
                      <a:pt x="0" y="61"/>
                    </a:moveTo>
                    <a:lnTo>
                      <a:pt x="149" y="61"/>
                    </a:lnTo>
                    <a:lnTo>
                      <a:pt x="149" y="0"/>
                    </a:lnTo>
                    <a:lnTo>
                      <a:pt x="0" y="0"/>
                    </a:lnTo>
                    <a:lnTo>
                      <a:pt x="0" y="61"/>
                    </a:lnTo>
                    <a:close/>
                  </a:path>
                </a:pathLst>
              </a:custGeom>
              <a:solidFill>
                <a:srgbClr val="0C419A"/>
              </a:solidFill>
              <a:ln w="9525">
                <a:noFill/>
                <a:round/>
                <a:headEnd/>
                <a:tailEnd/>
              </a:ln>
            </p:spPr>
            <p:txBody>
              <a:bodyPr/>
              <a:lstStyle/>
              <a:p>
                <a:pPr>
                  <a:defRPr/>
                </a:pPr>
                <a:endParaRPr lang="en-GB"/>
              </a:p>
            </p:txBody>
          </p:sp>
          <p:sp>
            <p:nvSpPr>
              <p:cNvPr id="213" name="Freeform 91"/>
              <p:cNvSpPr>
                <a:spLocks/>
              </p:cNvSpPr>
              <p:nvPr/>
            </p:nvSpPr>
            <p:spPr bwMode="auto">
              <a:xfrm>
                <a:off x="1689" y="2143"/>
                <a:ext cx="150" cy="67"/>
              </a:xfrm>
              <a:custGeom>
                <a:avLst/>
                <a:gdLst>
                  <a:gd name="T0" fmla="*/ 0 w 149"/>
                  <a:gd name="T1" fmla="*/ 0 h 67"/>
                  <a:gd name="T2" fmla="*/ 0 w 149"/>
                  <a:gd name="T3" fmla="*/ 67 h 67"/>
                  <a:gd name="T4" fmla="*/ 149 w 149"/>
                  <a:gd name="T5" fmla="*/ 67 h 67"/>
                  <a:gd name="T6" fmla="*/ 149 w 149"/>
                  <a:gd name="T7" fmla="*/ 0 h 67"/>
                  <a:gd name="T8" fmla="*/ 0 w 149"/>
                  <a:gd name="T9" fmla="*/ 0 h 67"/>
                  <a:gd name="T10" fmla="*/ 0 w 149"/>
                  <a:gd name="T11" fmla="*/ 0 h 67"/>
                  <a:gd name="T12" fmla="*/ 0 60000 65536"/>
                  <a:gd name="T13" fmla="*/ 0 60000 65536"/>
                  <a:gd name="T14" fmla="*/ 0 60000 65536"/>
                  <a:gd name="T15" fmla="*/ 0 60000 65536"/>
                  <a:gd name="T16" fmla="*/ 0 60000 65536"/>
                  <a:gd name="T17" fmla="*/ 0 60000 65536"/>
                  <a:gd name="T18" fmla="*/ 0 w 149"/>
                  <a:gd name="T19" fmla="*/ 0 h 67"/>
                  <a:gd name="T20" fmla="*/ 149 w 149"/>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49" h="67">
                    <a:moveTo>
                      <a:pt x="0" y="0"/>
                    </a:moveTo>
                    <a:lnTo>
                      <a:pt x="0" y="67"/>
                    </a:lnTo>
                    <a:lnTo>
                      <a:pt x="149" y="67"/>
                    </a:lnTo>
                    <a:lnTo>
                      <a:pt x="149" y="0"/>
                    </a:lnTo>
                    <a:lnTo>
                      <a:pt x="0" y="0"/>
                    </a:lnTo>
                    <a:close/>
                  </a:path>
                </a:pathLst>
              </a:custGeom>
              <a:solidFill>
                <a:srgbClr val="0C419A"/>
              </a:solidFill>
              <a:ln w="9525">
                <a:noFill/>
                <a:round/>
                <a:headEnd/>
                <a:tailEnd/>
              </a:ln>
            </p:spPr>
            <p:txBody>
              <a:bodyPr/>
              <a:lstStyle/>
              <a:p>
                <a:pPr>
                  <a:defRPr/>
                </a:pPr>
                <a:endParaRPr lang="en-GB"/>
              </a:p>
            </p:txBody>
          </p:sp>
          <p:sp>
            <p:nvSpPr>
              <p:cNvPr id="214" name="Freeform 92"/>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10" name="Group 93"/>
            <p:cNvGrpSpPr>
              <a:grpSpLocks/>
            </p:cNvGrpSpPr>
            <p:nvPr userDrawn="1"/>
          </p:nvGrpSpPr>
          <p:grpSpPr bwMode="auto">
            <a:xfrm>
              <a:off x="2486912" y="5298398"/>
              <a:ext cx="163291" cy="105273"/>
              <a:chOff x="1593" y="1897"/>
              <a:chExt cx="244" cy="157"/>
            </a:xfrm>
          </p:grpSpPr>
          <p:sp>
            <p:nvSpPr>
              <p:cNvPr id="205" name="Freeform 94"/>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E600"/>
              </a:solidFill>
              <a:ln w="9525">
                <a:noFill/>
                <a:round/>
                <a:headEnd/>
                <a:tailEnd/>
              </a:ln>
            </p:spPr>
            <p:txBody>
              <a:bodyPr/>
              <a:lstStyle/>
              <a:p>
                <a:pPr>
                  <a:defRPr/>
                </a:pPr>
                <a:endParaRPr lang="en-GB"/>
              </a:p>
            </p:txBody>
          </p:sp>
          <p:sp>
            <p:nvSpPr>
              <p:cNvPr id="206" name="Freeform 95"/>
              <p:cNvSpPr>
                <a:spLocks/>
              </p:cNvSpPr>
              <p:nvPr/>
            </p:nvSpPr>
            <p:spPr bwMode="auto">
              <a:xfrm>
                <a:off x="1593" y="1897"/>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a:p>
            </p:txBody>
          </p:sp>
          <p:sp>
            <p:nvSpPr>
              <p:cNvPr id="207" name="Freeform 96"/>
              <p:cNvSpPr>
                <a:spLocks/>
              </p:cNvSpPr>
              <p:nvPr/>
            </p:nvSpPr>
            <p:spPr bwMode="auto">
              <a:xfrm>
                <a:off x="1593" y="2003"/>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FF0000"/>
              </a:solidFill>
              <a:ln w="9525">
                <a:noFill/>
                <a:round/>
                <a:headEnd/>
                <a:tailEnd/>
              </a:ln>
            </p:spPr>
            <p:txBody>
              <a:bodyPr/>
              <a:lstStyle/>
              <a:p>
                <a:pPr>
                  <a:defRPr/>
                </a:pPr>
                <a:endParaRPr lang="en-GB"/>
              </a:p>
            </p:txBody>
          </p:sp>
          <p:sp>
            <p:nvSpPr>
              <p:cNvPr id="208" name="Freeform 97"/>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11" name="Group 98"/>
            <p:cNvGrpSpPr>
              <a:grpSpLocks/>
            </p:cNvGrpSpPr>
            <p:nvPr userDrawn="1"/>
          </p:nvGrpSpPr>
          <p:grpSpPr bwMode="auto">
            <a:xfrm>
              <a:off x="1633860" y="5298398"/>
              <a:ext cx="165299" cy="104917"/>
              <a:chOff x="1778" y="1164"/>
              <a:chExt cx="247" cy="157"/>
            </a:xfrm>
          </p:grpSpPr>
          <p:sp>
            <p:nvSpPr>
              <p:cNvPr id="156" name="Freeform 99"/>
              <p:cNvSpPr>
                <a:spLocks/>
              </p:cNvSpPr>
              <p:nvPr/>
            </p:nvSpPr>
            <p:spPr bwMode="auto">
              <a:xfrm>
                <a:off x="1778" y="1164"/>
                <a:ext cx="102" cy="157"/>
              </a:xfrm>
              <a:custGeom>
                <a:avLst/>
                <a:gdLst>
                  <a:gd name="T0" fmla="*/ 9612 w 96"/>
                  <a:gd name="T1" fmla="*/ 156 h 156"/>
                  <a:gd name="T2" fmla="*/ 0 w 96"/>
                  <a:gd name="T3" fmla="*/ 156 h 156"/>
                  <a:gd name="T4" fmla="*/ 0 w 96"/>
                  <a:gd name="T5" fmla="*/ 0 h 156"/>
                  <a:gd name="T6" fmla="*/ 9612 w 96"/>
                  <a:gd name="T7" fmla="*/ 0 h 156"/>
                  <a:gd name="T8" fmla="*/ 9612 w 96"/>
                  <a:gd name="T9" fmla="*/ 156 h 156"/>
                  <a:gd name="T10" fmla="*/ 9612 w 96"/>
                  <a:gd name="T11" fmla="*/ 156 h 156"/>
                  <a:gd name="T12" fmla="*/ 0 60000 65536"/>
                  <a:gd name="T13" fmla="*/ 0 60000 65536"/>
                  <a:gd name="T14" fmla="*/ 0 60000 65536"/>
                  <a:gd name="T15" fmla="*/ 0 60000 65536"/>
                  <a:gd name="T16" fmla="*/ 0 60000 65536"/>
                  <a:gd name="T17" fmla="*/ 0 60000 65536"/>
                  <a:gd name="T18" fmla="*/ 0 w 96"/>
                  <a:gd name="T19" fmla="*/ 0 h 156"/>
                  <a:gd name="T20" fmla="*/ 96 w 96"/>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96" h="156">
                    <a:moveTo>
                      <a:pt x="96" y="156"/>
                    </a:moveTo>
                    <a:lnTo>
                      <a:pt x="0" y="156"/>
                    </a:lnTo>
                    <a:lnTo>
                      <a:pt x="0" y="0"/>
                    </a:lnTo>
                    <a:lnTo>
                      <a:pt x="96" y="0"/>
                    </a:lnTo>
                    <a:lnTo>
                      <a:pt x="96" y="156"/>
                    </a:lnTo>
                    <a:close/>
                  </a:path>
                </a:pathLst>
              </a:custGeom>
              <a:solidFill>
                <a:srgbClr val="138630"/>
              </a:solidFill>
              <a:ln w="9525">
                <a:noFill/>
                <a:round/>
                <a:headEnd/>
                <a:tailEnd/>
              </a:ln>
            </p:spPr>
            <p:txBody>
              <a:bodyPr/>
              <a:lstStyle/>
              <a:p>
                <a:pPr>
                  <a:defRPr/>
                </a:pPr>
                <a:endParaRPr lang="en-GB"/>
              </a:p>
            </p:txBody>
          </p:sp>
          <p:sp>
            <p:nvSpPr>
              <p:cNvPr id="157" name="Freeform 100"/>
              <p:cNvSpPr>
                <a:spLocks/>
              </p:cNvSpPr>
              <p:nvPr/>
            </p:nvSpPr>
            <p:spPr bwMode="auto">
              <a:xfrm>
                <a:off x="1880" y="1164"/>
                <a:ext cx="145" cy="157"/>
              </a:xfrm>
              <a:custGeom>
                <a:avLst/>
                <a:gdLst>
                  <a:gd name="T0" fmla="*/ 143 w 143"/>
                  <a:gd name="T1" fmla="*/ 156 h 156"/>
                  <a:gd name="T2" fmla="*/ 0 w 143"/>
                  <a:gd name="T3" fmla="*/ 156 h 156"/>
                  <a:gd name="T4" fmla="*/ 0 w 143"/>
                  <a:gd name="T5" fmla="*/ 0 h 156"/>
                  <a:gd name="T6" fmla="*/ 143 w 143"/>
                  <a:gd name="T7" fmla="*/ 0 h 156"/>
                  <a:gd name="T8" fmla="*/ 143 w 143"/>
                  <a:gd name="T9" fmla="*/ 156 h 156"/>
                  <a:gd name="T10" fmla="*/ 143 w 143"/>
                  <a:gd name="T11" fmla="*/ 156 h 156"/>
                  <a:gd name="T12" fmla="*/ 0 60000 65536"/>
                  <a:gd name="T13" fmla="*/ 0 60000 65536"/>
                  <a:gd name="T14" fmla="*/ 0 60000 65536"/>
                  <a:gd name="T15" fmla="*/ 0 60000 65536"/>
                  <a:gd name="T16" fmla="*/ 0 60000 65536"/>
                  <a:gd name="T17" fmla="*/ 0 60000 65536"/>
                  <a:gd name="T18" fmla="*/ 0 w 143"/>
                  <a:gd name="T19" fmla="*/ 0 h 156"/>
                  <a:gd name="T20" fmla="*/ 143 w 143"/>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43" h="156">
                    <a:moveTo>
                      <a:pt x="143" y="156"/>
                    </a:moveTo>
                    <a:lnTo>
                      <a:pt x="0" y="156"/>
                    </a:lnTo>
                    <a:lnTo>
                      <a:pt x="0" y="0"/>
                    </a:lnTo>
                    <a:lnTo>
                      <a:pt x="143" y="0"/>
                    </a:lnTo>
                    <a:lnTo>
                      <a:pt x="143" y="156"/>
                    </a:lnTo>
                    <a:close/>
                  </a:path>
                </a:pathLst>
              </a:custGeom>
              <a:solidFill>
                <a:srgbClr val="FF1702"/>
              </a:solidFill>
              <a:ln w="9525">
                <a:noFill/>
                <a:round/>
                <a:headEnd/>
                <a:tailEnd/>
              </a:ln>
            </p:spPr>
            <p:txBody>
              <a:bodyPr/>
              <a:lstStyle/>
              <a:p>
                <a:pPr>
                  <a:defRPr/>
                </a:pPr>
                <a:endParaRPr lang="en-GB"/>
              </a:p>
            </p:txBody>
          </p:sp>
          <p:sp>
            <p:nvSpPr>
              <p:cNvPr id="158" name="Freeform 101"/>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close/>
                  </a:path>
                </a:pathLst>
              </a:custGeom>
              <a:solidFill>
                <a:srgbClr val="FFE600"/>
              </a:solidFill>
              <a:ln w="9525">
                <a:noFill/>
                <a:round/>
                <a:headEnd/>
                <a:tailEnd/>
              </a:ln>
            </p:spPr>
            <p:txBody>
              <a:bodyPr/>
              <a:lstStyle/>
              <a:p>
                <a:pPr>
                  <a:defRPr/>
                </a:pPr>
                <a:endParaRPr lang="en-GB"/>
              </a:p>
            </p:txBody>
          </p:sp>
          <p:sp>
            <p:nvSpPr>
              <p:cNvPr id="159" name="Freeform 102"/>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path>
                </a:pathLst>
              </a:custGeom>
              <a:noFill/>
              <a:ln w="0">
                <a:solidFill>
                  <a:srgbClr val="000000"/>
                </a:solidFill>
                <a:prstDash val="solid"/>
                <a:round/>
                <a:headEnd/>
                <a:tailEnd/>
              </a:ln>
            </p:spPr>
            <p:txBody>
              <a:bodyPr/>
              <a:lstStyle/>
              <a:p>
                <a:pPr>
                  <a:defRPr/>
                </a:pPr>
                <a:endParaRPr lang="en-GB"/>
              </a:p>
            </p:txBody>
          </p:sp>
          <p:sp>
            <p:nvSpPr>
              <p:cNvPr id="160" name="Freeform 103"/>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close/>
                  </a:path>
                </a:pathLst>
              </a:custGeom>
              <a:solidFill>
                <a:srgbClr val="FFE600"/>
              </a:solidFill>
              <a:ln w="9525">
                <a:noFill/>
                <a:round/>
                <a:headEnd/>
                <a:tailEnd/>
              </a:ln>
            </p:spPr>
            <p:txBody>
              <a:bodyPr/>
              <a:lstStyle/>
              <a:p>
                <a:pPr>
                  <a:defRPr/>
                </a:pPr>
                <a:endParaRPr lang="en-GB"/>
              </a:p>
            </p:txBody>
          </p:sp>
          <p:sp>
            <p:nvSpPr>
              <p:cNvPr id="161" name="Freeform 104"/>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path>
                </a:pathLst>
              </a:custGeom>
              <a:noFill/>
              <a:ln w="0">
                <a:solidFill>
                  <a:srgbClr val="000000"/>
                </a:solidFill>
                <a:prstDash val="solid"/>
                <a:round/>
                <a:headEnd/>
                <a:tailEnd/>
              </a:ln>
            </p:spPr>
            <p:txBody>
              <a:bodyPr/>
              <a:lstStyle/>
              <a:p>
                <a:pPr>
                  <a:defRPr/>
                </a:pPr>
                <a:endParaRPr lang="en-GB"/>
              </a:p>
            </p:txBody>
          </p:sp>
          <p:sp>
            <p:nvSpPr>
              <p:cNvPr id="162" name="Freeform 105"/>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close/>
                  </a:path>
                </a:pathLst>
              </a:custGeom>
              <a:solidFill>
                <a:srgbClr val="FFE600"/>
              </a:solidFill>
              <a:ln w="9525">
                <a:noFill/>
                <a:round/>
                <a:headEnd/>
                <a:tailEnd/>
              </a:ln>
            </p:spPr>
            <p:txBody>
              <a:bodyPr/>
              <a:lstStyle/>
              <a:p>
                <a:pPr>
                  <a:defRPr/>
                </a:pPr>
                <a:endParaRPr lang="en-GB"/>
              </a:p>
            </p:txBody>
          </p:sp>
          <p:sp>
            <p:nvSpPr>
              <p:cNvPr id="163" name="Freeform 106"/>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path>
                </a:pathLst>
              </a:custGeom>
              <a:noFill/>
              <a:ln w="0">
                <a:solidFill>
                  <a:srgbClr val="000000"/>
                </a:solidFill>
                <a:prstDash val="solid"/>
                <a:round/>
                <a:headEnd/>
                <a:tailEnd/>
              </a:ln>
            </p:spPr>
            <p:txBody>
              <a:bodyPr/>
              <a:lstStyle/>
              <a:p>
                <a:pPr>
                  <a:defRPr/>
                </a:pPr>
                <a:endParaRPr lang="en-GB"/>
              </a:p>
            </p:txBody>
          </p:sp>
          <p:sp>
            <p:nvSpPr>
              <p:cNvPr id="164" name="Freeform 107"/>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close/>
                  </a:path>
                </a:pathLst>
              </a:custGeom>
              <a:solidFill>
                <a:srgbClr val="FFE600"/>
              </a:solidFill>
              <a:ln w="9525">
                <a:noFill/>
                <a:round/>
                <a:headEnd/>
                <a:tailEnd/>
              </a:ln>
            </p:spPr>
            <p:txBody>
              <a:bodyPr/>
              <a:lstStyle/>
              <a:p>
                <a:pPr>
                  <a:defRPr/>
                </a:pPr>
                <a:endParaRPr lang="en-GB"/>
              </a:p>
            </p:txBody>
          </p:sp>
          <p:sp>
            <p:nvSpPr>
              <p:cNvPr id="165" name="Freeform 108"/>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path>
                </a:pathLst>
              </a:custGeom>
              <a:noFill/>
              <a:ln w="0">
                <a:solidFill>
                  <a:srgbClr val="000000"/>
                </a:solidFill>
                <a:prstDash val="solid"/>
                <a:round/>
                <a:headEnd/>
                <a:tailEnd/>
              </a:ln>
            </p:spPr>
            <p:txBody>
              <a:bodyPr/>
              <a:lstStyle/>
              <a:p>
                <a:pPr>
                  <a:defRPr/>
                </a:pPr>
                <a:endParaRPr lang="en-GB"/>
              </a:p>
            </p:txBody>
          </p:sp>
          <p:sp>
            <p:nvSpPr>
              <p:cNvPr id="166" name="Freeform 109"/>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close/>
                  </a:path>
                </a:pathLst>
              </a:custGeom>
              <a:solidFill>
                <a:srgbClr val="FFE600"/>
              </a:solidFill>
              <a:ln w="9525">
                <a:noFill/>
                <a:round/>
                <a:headEnd/>
                <a:tailEnd/>
              </a:ln>
            </p:spPr>
            <p:txBody>
              <a:bodyPr/>
              <a:lstStyle/>
              <a:p>
                <a:pPr>
                  <a:defRPr/>
                </a:pPr>
                <a:endParaRPr lang="en-GB"/>
              </a:p>
            </p:txBody>
          </p:sp>
          <p:sp>
            <p:nvSpPr>
              <p:cNvPr id="167" name="Freeform 110"/>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path>
                </a:pathLst>
              </a:custGeom>
              <a:noFill/>
              <a:ln w="0">
                <a:solidFill>
                  <a:srgbClr val="000000"/>
                </a:solidFill>
                <a:prstDash val="solid"/>
                <a:round/>
                <a:headEnd/>
                <a:tailEnd/>
              </a:ln>
            </p:spPr>
            <p:txBody>
              <a:bodyPr/>
              <a:lstStyle/>
              <a:p>
                <a:pPr>
                  <a:defRPr/>
                </a:pPr>
                <a:endParaRPr lang="en-GB"/>
              </a:p>
            </p:txBody>
          </p:sp>
          <p:sp>
            <p:nvSpPr>
              <p:cNvPr id="168" name="Freeform 111"/>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close/>
                  </a:path>
                </a:pathLst>
              </a:custGeom>
              <a:solidFill>
                <a:srgbClr val="FFE600"/>
              </a:solidFill>
              <a:ln w="9525">
                <a:noFill/>
                <a:round/>
                <a:headEnd/>
                <a:tailEnd/>
              </a:ln>
            </p:spPr>
            <p:txBody>
              <a:bodyPr/>
              <a:lstStyle/>
              <a:p>
                <a:pPr>
                  <a:defRPr/>
                </a:pPr>
                <a:endParaRPr lang="en-GB"/>
              </a:p>
            </p:txBody>
          </p:sp>
          <p:sp>
            <p:nvSpPr>
              <p:cNvPr id="169" name="Freeform 112"/>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path>
                </a:pathLst>
              </a:custGeom>
              <a:noFill/>
              <a:ln w="0">
                <a:solidFill>
                  <a:srgbClr val="000000"/>
                </a:solidFill>
                <a:prstDash val="solid"/>
                <a:round/>
                <a:headEnd/>
                <a:tailEnd/>
              </a:ln>
            </p:spPr>
            <p:txBody>
              <a:bodyPr/>
              <a:lstStyle/>
              <a:p>
                <a:pPr>
                  <a:defRPr/>
                </a:pPr>
                <a:endParaRPr lang="en-GB"/>
              </a:p>
            </p:txBody>
          </p:sp>
          <p:sp>
            <p:nvSpPr>
              <p:cNvPr id="170" name="Freeform 113"/>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close/>
                  </a:path>
                </a:pathLst>
              </a:custGeom>
              <a:solidFill>
                <a:srgbClr val="FFE600"/>
              </a:solidFill>
              <a:ln w="9525">
                <a:noFill/>
                <a:round/>
                <a:headEnd/>
                <a:tailEnd/>
              </a:ln>
            </p:spPr>
            <p:txBody>
              <a:bodyPr/>
              <a:lstStyle/>
              <a:p>
                <a:pPr>
                  <a:defRPr/>
                </a:pPr>
                <a:endParaRPr lang="en-GB"/>
              </a:p>
            </p:txBody>
          </p:sp>
          <p:sp>
            <p:nvSpPr>
              <p:cNvPr id="171" name="Freeform 114"/>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path>
                </a:pathLst>
              </a:custGeom>
              <a:noFill/>
              <a:ln w="0">
                <a:solidFill>
                  <a:srgbClr val="000000"/>
                </a:solidFill>
                <a:prstDash val="solid"/>
                <a:round/>
                <a:headEnd/>
                <a:tailEnd/>
              </a:ln>
            </p:spPr>
            <p:txBody>
              <a:bodyPr/>
              <a:lstStyle/>
              <a:p>
                <a:pPr>
                  <a:defRPr/>
                </a:pPr>
                <a:endParaRPr lang="en-GB"/>
              </a:p>
            </p:txBody>
          </p:sp>
          <p:sp>
            <p:nvSpPr>
              <p:cNvPr id="172" name="Freeform 115"/>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close/>
                  </a:path>
                </a:pathLst>
              </a:custGeom>
              <a:solidFill>
                <a:srgbClr val="FFE600"/>
              </a:solidFill>
              <a:ln w="9525">
                <a:noFill/>
                <a:round/>
                <a:headEnd/>
                <a:tailEnd/>
              </a:ln>
            </p:spPr>
            <p:txBody>
              <a:bodyPr/>
              <a:lstStyle/>
              <a:p>
                <a:pPr>
                  <a:defRPr/>
                </a:pPr>
                <a:endParaRPr lang="en-GB"/>
              </a:p>
            </p:txBody>
          </p:sp>
          <p:sp>
            <p:nvSpPr>
              <p:cNvPr id="173" name="Freeform 116"/>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path>
                </a:pathLst>
              </a:custGeom>
              <a:noFill/>
              <a:ln w="0">
                <a:solidFill>
                  <a:srgbClr val="000000"/>
                </a:solidFill>
                <a:prstDash val="solid"/>
                <a:round/>
                <a:headEnd/>
                <a:tailEnd/>
              </a:ln>
            </p:spPr>
            <p:txBody>
              <a:bodyPr/>
              <a:lstStyle/>
              <a:p>
                <a:pPr>
                  <a:defRPr/>
                </a:pPr>
                <a:endParaRPr lang="en-GB"/>
              </a:p>
            </p:txBody>
          </p:sp>
          <p:sp>
            <p:nvSpPr>
              <p:cNvPr id="174" name="Freeform 117"/>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close/>
                  </a:path>
                </a:pathLst>
              </a:custGeom>
              <a:solidFill>
                <a:srgbClr val="FFE600"/>
              </a:solidFill>
              <a:ln w="9525">
                <a:noFill/>
                <a:round/>
                <a:headEnd/>
                <a:tailEnd/>
              </a:ln>
            </p:spPr>
            <p:txBody>
              <a:bodyPr/>
              <a:lstStyle/>
              <a:p>
                <a:pPr>
                  <a:defRPr/>
                </a:pPr>
                <a:endParaRPr lang="en-GB"/>
              </a:p>
            </p:txBody>
          </p:sp>
          <p:sp>
            <p:nvSpPr>
              <p:cNvPr id="175" name="Freeform 118"/>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path>
                </a:pathLst>
              </a:custGeom>
              <a:noFill/>
              <a:ln w="0">
                <a:solidFill>
                  <a:srgbClr val="000000"/>
                </a:solidFill>
                <a:prstDash val="solid"/>
                <a:round/>
                <a:headEnd/>
                <a:tailEnd/>
              </a:ln>
            </p:spPr>
            <p:txBody>
              <a:bodyPr/>
              <a:lstStyle/>
              <a:p>
                <a:pPr>
                  <a:defRPr/>
                </a:pPr>
                <a:endParaRPr lang="en-GB"/>
              </a:p>
            </p:txBody>
          </p:sp>
          <p:sp>
            <p:nvSpPr>
              <p:cNvPr id="176" name="Freeform 119"/>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close/>
                  </a:path>
                </a:pathLst>
              </a:custGeom>
              <a:solidFill>
                <a:srgbClr val="FFE600"/>
              </a:solidFill>
              <a:ln w="9525">
                <a:noFill/>
                <a:round/>
                <a:headEnd/>
                <a:tailEnd/>
              </a:ln>
            </p:spPr>
            <p:txBody>
              <a:bodyPr/>
              <a:lstStyle/>
              <a:p>
                <a:pPr>
                  <a:defRPr/>
                </a:pPr>
                <a:endParaRPr lang="en-GB"/>
              </a:p>
            </p:txBody>
          </p:sp>
          <p:sp>
            <p:nvSpPr>
              <p:cNvPr id="177" name="Freeform 120"/>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path>
                </a:pathLst>
              </a:custGeom>
              <a:noFill/>
              <a:ln w="0">
                <a:solidFill>
                  <a:srgbClr val="000000"/>
                </a:solidFill>
                <a:prstDash val="solid"/>
                <a:round/>
                <a:headEnd/>
                <a:tailEnd/>
              </a:ln>
            </p:spPr>
            <p:txBody>
              <a:bodyPr/>
              <a:lstStyle/>
              <a:p>
                <a:pPr>
                  <a:defRPr/>
                </a:pPr>
                <a:endParaRPr lang="en-GB"/>
              </a:p>
            </p:txBody>
          </p:sp>
          <p:sp>
            <p:nvSpPr>
              <p:cNvPr id="178" name="Freeform 121"/>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close/>
                  </a:path>
                </a:pathLst>
              </a:custGeom>
              <a:solidFill>
                <a:srgbClr val="FFE600"/>
              </a:solidFill>
              <a:ln w="9525">
                <a:noFill/>
                <a:round/>
                <a:headEnd/>
                <a:tailEnd/>
              </a:ln>
            </p:spPr>
            <p:txBody>
              <a:bodyPr/>
              <a:lstStyle/>
              <a:p>
                <a:pPr>
                  <a:defRPr/>
                </a:pPr>
                <a:endParaRPr lang="en-GB"/>
              </a:p>
            </p:txBody>
          </p:sp>
          <p:sp>
            <p:nvSpPr>
              <p:cNvPr id="179" name="Freeform 122"/>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path>
                </a:pathLst>
              </a:custGeom>
              <a:noFill/>
              <a:ln w="0">
                <a:solidFill>
                  <a:srgbClr val="000000"/>
                </a:solidFill>
                <a:prstDash val="solid"/>
                <a:round/>
                <a:headEnd/>
                <a:tailEnd/>
              </a:ln>
            </p:spPr>
            <p:txBody>
              <a:bodyPr/>
              <a:lstStyle/>
              <a:p>
                <a:pPr>
                  <a:defRPr/>
                </a:pPr>
                <a:endParaRPr lang="en-GB"/>
              </a:p>
            </p:txBody>
          </p:sp>
          <p:sp>
            <p:nvSpPr>
              <p:cNvPr id="180" name="Freeform 123"/>
              <p:cNvSpPr>
                <a:spLocks noEditPoints="1"/>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48 w 101"/>
                  <a:gd name="T37" fmla="*/ 84 h 90"/>
                  <a:gd name="T38" fmla="*/ 30 w 101"/>
                  <a:gd name="T39" fmla="*/ 84 h 90"/>
                  <a:gd name="T40" fmla="*/ 18 w 101"/>
                  <a:gd name="T41" fmla="*/ 73 h 90"/>
                  <a:gd name="T42" fmla="*/ 12 w 101"/>
                  <a:gd name="T43" fmla="*/ 62 h 90"/>
                  <a:gd name="T44" fmla="*/ 6 w 101"/>
                  <a:gd name="T45" fmla="*/ 45 h 90"/>
                  <a:gd name="T46" fmla="*/ 12 w 101"/>
                  <a:gd name="T47" fmla="*/ 28 h 90"/>
                  <a:gd name="T48" fmla="*/ 18 w 101"/>
                  <a:gd name="T49" fmla="*/ 17 h 90"/>
                  <a:gd name="T50" fmla="*/ 30 w 101"/>
                  <a:gd name="T51" fmla="*/ 6 h 90"/>
                  <a:gd name="T52" fmla="*/ 48 w 101"/>
                  <a:gd name="T53" fmla="*/ 0 h 90"/>
                  <a:gd name="T54" fmla="*/ 66 w 101"/>
                  <a:gd name="T55" fmla="*/ 6 h 90"/>
                  <a:gd name="T56" fmla="*/ 83 w 101"/>
                  <a:gd name="T57" fmla="*/ 17 h 90"/>
                  <a:gd name="T58" fmla="*/ 89 w 101"/>
                  <a:gd name="T59" fmla="*/ 28 h 90"/>
                  <a:gd name="T60" fmla="*/ 95 w 101"/>
                  <a:gd name="T61" fmla="*/ 45 h 90"/>
                  <a:gd name="T62" fmla="*/ 89 w 101"/>
                  <a:gd name="T63" fmla="*/ 62 h 90"/>
                  <a:gd name="T64" fmla="*/ 83 w 101"/>
                  <a:gd name="T65" fmla="*/ 73 h 90"/>
                  <a:gd name="T66" fmla="*/ 66 w 101"/>
                  <a:gd name="T67" fmla="*/ 84 h 90"/>
                  <a:gd name="T68" fmla="*/ 48 w 101"/>
                  <a:gd name="T69" fmla="*/ 84 h 90"/>
                  <a:gd name="T70" fmla="*/ 48 w 101"/>
                  <a:gd name="T71" fmla="*/ 84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0"/>
                  <a:gd name="T110" fmla="*/ 101 w 101"/>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close/>
                    <a:moveTo>
                      <a:pt x="48" y="84"/>
                    </a:moveTo>
                    <a:lnTo>
                      <a:pt x="30" y="84"/>
                    </a:lnTo>
                    <a:lnTo>
                      <a:pt x="18" y="73"/>
                    </a:lnTo>
                    <a:lnTo>
                      <a:pt x="12" y="62"/>
                    </a:lnTo>
                    <a:lnTo>
                      <a:pt x="6" y="45"/>
                    </a:lnTo>
                    <a:lnTo>
                      <a:pt x="12" y="28"/>
                    </a:lnTo>
                    <a:lnTo>
                      <a:pt x="18" y="17"/>
                    </a:lnTo>
                    <a:lnTo>
                      <a:pt x="30" y="6"/>
                    </a:lnTo>
                    <a:lnTo>
                      <a:pt x="48" y="0"/>
                    </a:lnTo>
                    <a:lnTo>
                      <a:pt x="66" y="6"/>
                    </a:lnTo>
                    <a:lnTo>
                      <a:pt x="83" y="17"/>
                    </a:lnTo>
                    <a:lnTo>
                      <a:pt x="89" y="28"/>
                    </a:lnTo>
                    <a:lnTo>
                      <a:pt x="95" y="45"/>
                    </a:lnTo>
                    <a:lnTo>
                      <a:pt x="89" y="62"/>
                    </a:lnTo>
                    <a:lnTo>
                      <a:pt x="83" y="73"/>
                    </a:lnTo>
                    <a:lnTo>
                      <a:pt x="66" y="84"/>
                    </a:lnTo>
                    <a:lnTo>
                      <a:pt x="48" y="84"/>
                    </a:lnTo>
                    <a:close/>
                  </a:path>
                </a:pathLst>
              </a:custGeom>
              <a:solidFill>
                <a:srgbClr val="FFE600"/>
              </a:solidFill>
              <a:ln w="9525">
                <a:noFill/>
                <a:round/>
                <a:headEnd/>
                <a:tailEnd/>
              </a:ln>
            </p:spPr>
            <p:txBody>
              <a:bodyPr/>
              <a:lstStyle/>
              <a:p>
                <a:pPr>
                  <a:defRPr/>
                </a:pPr>
                <a:endParaRPr lang="en-GB"/>
              </a:p>
            </p:txBody>
          </p:sp>
          <p:sp>
            <p:nvSpPr>
              <p:cNvPr id="181" name="Freeform 124"/>
              <p:cNvSpPr>
                <a:spLocks/>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90"/>
                  <a:gd name="T56" fmla="*/ 101 w 101"/>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path>
                </a:pathLst>
              </a:custGeom>
              <a:noFill/>
              <a:ln w="0">
                <a:solidFill>
                  <a:srgbClr val="000000"/>
                </a:solidFill>
                <a:prstDash val="solid"/>
                <a:round/>
                <a:headEnd/>
                <a:tailEnd/>
              </a:ln>
            </p:spPr>
            <p:txBody>
              <a:bodyPr/>
              <a:lstStyle/>
              <a:p>
                <a:pPr>
                  <a:defRPr/>
                </a:pPr>
                <a:endParaRPr lang="en-GB"/>
              </a:p>
            </p:txBody>
          </p:sp>
          <p:sp>
            <p:nvSpPr>
              <p:cNvPr id="182" name="Freeform 125"/>
              <p:cNvSpPr>
                <a:spLocks/>
              </p:cNvSpPr>
              <p:nvPr/>
            </p:nvSpPr>
            <p:spPr bwMode="auto">
              <a:xfrm>
                <a:off x="1837" y="1199"/>
                <a:ext cx="92" cy="84"/>
              </a:xfrm>
              <a:custGeom>
                <a:avLst/>
                <a:gdLst>
                  <a:gd name="T0" fmla="*/ 42 w 89"/>
                  <a:gd name="T1" fmla="*/ 84 h 84"/>
                  <a:gd name="T2" fmla="*/ 24 w 89"/>
                  <a:gd name="T3" fmla="*/ 84 h 84"/>
                  <a:gd name="T4" fmla="*/ 12 w 89"/>
                  <a:gd name="T5" fmla="*/ 73 h 84"/>
                  <a:gd name="T6" fmla="*/ 6 w 89"/>
                  <a:gd name="T7" fmla="*/ 62 h 84"/>
                  <a:gd name="T8" fmla="*/ 0 w 89"/>
                  <a:gd name="T9" fmla="*/ 45 h 84"/>
                  <a:gd name="T10" fmla="*/ 6 w 89"/>
                  <a:gd name="T11" fmla="*/ 28 h 84"/>
                  <a:gd name="T12" fmla="*/ 12 w 89"/>
                  <a:gd name="T13" fmla="*/ 17 h 84"/>
                  <a:gd name="T14" fmla="*/ 24 w 89"/>
                  <a:gd name="T15" fmla="*/ 6 h 84"/>
                  <a:gd name="T16" fmla="*/ 42 w 89"/>
                  <a:gd name="T17" fmla="*/ 0 h 84"/>
                  <a:gd name="T18" fmla="*/ 60 w 89"/>
                  <a:gd name="T19" fmla="*/ 6 h 84"/>
                  <a:gd name="T20" fmla="*/ 77 w 89"/>
                  <a:gd name="T21" fmla="*/ 17 h 84"/>
                  <a:gd name="T22" fmla="*/ 83 w 89"/>
                  <a:gd name="T23" fmla="*/ 28 h 84"/>
                  <a:gd name="T24" fmla="*/ 89 w 89"/>
                  <a:gd name="T25" fmla="*/ 45 h 84"/>
                  <a:gd name="T26" fmla="*/ 83 w 89"/>
                  <a:gd name="T27" fmla="*/ 62 h 84"/>
                  <a:gd name="T28" fmla="*/ 77 w 89"/>
                  <a:gd name="T29" fmla="*/ 73 h 84"/>
                  <a:gd name="T30" fmla="*/ 60 w 89"/>
                  <a:gd name="T31" fmla="*/ 84 h 84"/>
                  <a:gd name="T32" fmla="*/ 42 w 89"/>
                  <a:gd name="T33" fmla="*/ 84 h 84"/>
                  <a:gd name="T34" fmla="*/ 42 w 89"/>
                  <a:gd name="T35" fmla="*/ 84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84"/>
                  <a:gd name="T56" fmla="*/ 89 w 89"/>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84">
                    <a:moveTo>
                      <a:pt x="42" y="84"/>
                    </a:moveTo>
                    <a:lnTo>
                      <a:pt x="24" y="84"/>
                    </a:lnTo>
                    <a:lnTo>
                      <a:pt x="12" y="73"/>
                    </a:lnTo>
                    <a:lnTo>
                      <a:pt x="6" y="62"/>
                    </a:lnTo>
                    <a:lnTo>
                      <a:pt x="0" y="45"/>
                    </a:lnTo>
                    <a:lnTo>
                      <a:pt x="6" y="28"/>
                    </a:lnTo>
                    <a:lnTo>
                      <a:pt x="12" y="17"/>
                    </a:lnTo>
                    <a:lnTo>
                      <a:pt x="24" y="6"/>
                    </a:lnTo>
                    <a:lnTo>
                      <a:pt x="42" y="0"/>
                    </a:lnTo>
                    <a:lnTo>
                      <a:pt x="60" y="6"/>
                    </a:lnTo>
                    <a:lnTo>
                      <a:pt x="77" y="17"/>
                    </a:lnTo>
                    <a:lnTo>
                      <a:pt x="83" y="28"/>
                    </a:lnTo>
                    <a:lnTo>
                      <a:pt x="89" y="45"/>
                    </a:lnTo>
                    <a:lnTo>
                      <a:pt x="83" y="62"/>
                    </a:lnTo>
                    <a:lnTo>
                      <a:pt x="77" y="73"/>
                    </a:lnTo>
                    <a:lnTo>
                      <a:pt x="60" y="84"/>
                    </a:lnTo>
                    <a:lnTo>
                      <a:pt x="42" y="84"/>
                    </a:lnTo>
                  </a:path>
                </a:pathLst>
              </a:custGeom>
              <a:noFill/>
              <a:ln w="0">
                <a:solidFill>
                  <a:srgbClr val="000000"/>
                </a:solidFill>
                <a:prstDash val="solid"/>
                <a:round/>
                <a:headEnd/>
                <a:tailEnd/>
              </a:ln>
            </p:spPr>
            <p:txBody>
              <a:bodyPr/>
              <a:lstStyle/>
              <a:p>
                <a:pPr>
                  <a:defRPr/>
                </a:pPr>
                <a:endParaRPr lang="en-GB"/>
              </a:p>
            </p:txBody>
          </p:sp>
          <p:sp>
            <p:nvSpPr>
              <p:cNvPr id="183" name="Freeform 126"/>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close/>
                  </a:path>
                </a:pathLst>
              </a:custGeom>
              <a:solidFill>
                <a:srgbClr val="FF1601"/>
              </a:solidFill>
              <a:ln w="9525">
                <a:noFill/>
                <a:round/>
                <a:headEnd/>
                <a:tailEnd/>
              </a:ln>
            </p:spPr>
            <p:txBody>
              <a:bodyPr/>
              <a:lstStyle/>
              <a:p>
                <a:pPr>
                  <a:defRPr/>
                </a:pPr>
                <a:endParaRPr lang="en-GB"/>
              </a:p>
            </p:txBody>
          </p:sp>
          <p:sp>
            <p:nvSpPr>
              <p:cNvPr id="184" name="Freeform 127"/>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path>
                </a:pathLst>
              </a:custGeom>
              <a:noFill/>
              <a:ln w="0">
                <a:solidFill>
                  <a:srgbClr val="FFFFFF"/>
                </a:solidFill>
                <a:prstDash val="solid"/>
                <a:round/>
                <a:headEnd/>
                <a:tailEnd/>
              </a:ln>
            </p:spPr>
            <p:txBody>
              <a:bodyPr/>
              <a:lstStyle/>
              <a:p>
                <a:pPr>
                  <a:defRPr/>
                </a:pPr>
                <a:endParaRPr lang="en-GB"/>
              </a:p>
            </p:txBody>
          </p:sp>
          <p:sp>
            <p:nvSpPr>
              <p:cNvPr id="185" name="Freeform 128"/>
              <p:cNvSpPr>
                <a:spLocks/>
              </p:cNvSpPr>
              <p:nvPr/>
            </p:nvSpPr>
            <p:spPr bwMode="auto">
              <a:xfrm>
                <a:off x="1868" y="1225"/>
                <a:ext cx="31" cy="35"/>
              </a:xfrm>
              <a:custGeom>
                <a:avLst/>
                <a:gdLst>
                  <a:gd name="T0" fmla="*/ 30 w 30"/>
                  <a:gd name="T1" fmla="*/ 28 h 34"/>
                  <a:gd name="T2" fmla="*/ 24 w 30"/>
                  <a:gd name="T3" fmla="*/ 34 h 34"/>
                  <a:gd name="T4" fmla="*/ 12 w 30"/>
                  <a:gd name="T5" fmla="*/ 34 h 34"/>
                  <a:gd name="T6" fmla="*/ 6 w 30"/>
                  <a:gd name="T7" fmla="*/ 34 h 34"/>
                  <a:gd name="T8" fmla="*/ 0 w 30"/>
                  <a:gd name="T9" fmla="*/ 28 h 34"/>
                  <a:gd name="T10" fmla="*/ 0 w 30"/>
                  <a:gd name="T11" fmla="*/ 0 h 34"/>
                  <a:gd name="T12" fmla="*/ 30 w 30"/>
                  <a:gd name="T13" fmla="*/ 0 h 34"/>
                  <a:gd name="T14" fmla="*/ 30 w 30"/>
                  <a:gd name="T15" fmla="*/ 28 h 34"/>
                  <a:gd name="T16" fmla="*/ 30 w 30"/>
                  <a:gd name="T17" fmla="*/ 28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4"/>
                  <a:gd name="T29" fmla="*/ 30 w 30"/>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4">
                    <a:moveTo>
                      <a:pt x="30" y="28"/>
                    </a:moveTo>
                    <a:lnTo>
                      <a:pt x="24" y="34"/>
                    </a:lnTo>
                    <a:lnTo>
                      <a:pt x="12" y="34"/>
                    </a:lnTo>
                    <a:lnTo>
                      <a:pt x="6" y="34"/>
                    </a:lnTo>
                    <a:lnTo>
                      <a:pt x="0" y="28"/>
                    </a:lnTo>
                    <a:lnTo>
                      <a:pt x="0" y="0"/>
                    </a:lnTo>
                    <a:lnTo>
                      <a:pt x="30" y="0"/>
                    </a:lnTo>
                    <a:lnTo>
                      <a:pt x="30" y="28"/>
                    </a:lnTo>
                    <a:close/>
                  </a:path>
                </a:pathLst>
              </a:custGeom>
              <a:solidFill>
                <a:srgbClr val="FFFFFF"/>
              </a:solidFill>
              <a:ln w="9525">
                <a:noFill/>
                <a:round/>
                <a:headEnd/>
                <a:tailEnd/>
              </a:ln>
            </p:spPr>
            <p:txBody>
              <a:bodyPr/>
              <a:lstStyle/>
              <a:p>
                <a:pPr>
                  <a:defRPr/>
                </a:pPr>
                <a:endParaRPr lang="en-GB"/>
              </a:p>
            </p:txBody>
          </p:sp>
          <p:sp>
            <p:nvSpPr>
              <p:cNvPr id="186" name="Freeform 129"/>
              <p:cNvSpPr>
                <a:spLocks/>
              </p:cNvSpPr>
              <p:nvPr/>
            </p:nvSpPr>
            <p:spPr bwMode="auto">
              <a:xfrm>
                <a:off x="1880" y="1225"/>
                <a:ext cx="6" cy="12"/>
              </a:xfrm>
              <a:custGeom>
                <a:avLst/>
                <a:gdLst>
                  <a:gd name="T0" fmla="*/ 6 w 6"/>
                  <a:gd name="T1" fmla="*/ 6 h 11"/>
                  <a:gd name="T2" fmla="*/ 6 w 6"/>
                  <a:gd name="T3" fmla="*/ 11 h 11"/>
                  <a:gd name="T4" fmla="*/ 0 w 6"/>
                  <a:gd name="T5" fmla="*/ 11 h 11"/>
                  <a:gd name="T6" fmla="*/ 0 w 6"/>
                  <a:gd name="T7" fmla="*/ 11 h 11"/>
                  <a:gd name="T8" fmla="*/ 0 w 6"/>
                  <a:gd name="T9" fmla="*/ 6 h 11"/>
                  <a:gd name="T10" fmla="*/ 0 w 6"/>
                  <a:gd name="T11" fmla="*/ 0 h 11"/>
                  <a:gd name="T12" fmla="*/ 6 w 6"/>
                  <a:gd name="T13" fmla="*/ 0 h 11"/>
                  <a:gd name="T14" fmla="*/ 6 w 6"/>
                  <a:gd name="T15" fmla="*/ 6 h 11"/>
                  <a:gd name="T16" fmla="*/ 6 w 6"/>
                  <a:gd name="T17" fmla="*/ 6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1"/>
                  <a:gd name="T29" fmla="*/ 6 w 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1">
                    <a:moveTo>
                      <a:pt x="6" y="6"/>
                    </a:moveTo>
                    <a:lnTo>
                      <a:pt x="6" y="11"/>
                    </a:lnTo>
                    <a:lnTo>
                      <a:pt x="0" y="11"/>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187" name="Freeform 130"/>
              <p:cNvSpPr>
                <a:spLocks/>
              </p:cNvSpPr>
              <p:nvPr/>
            </p:nvSpPr>
            <p:spPr bwMode="auto">
              <a:xfrm>
                <a:off x="1880" y="1248"/>
                <a:ext cx="6" cy="6"/>
              </a:xfrm>
              <a:custGeom>
                <a:avLst/>
                <a:gdLst>
                  <a:gd name="T0" fmla="*/ 6 w 6"/>
                  <a:gd name="T1" fmla="*/ 5 h 5"/>
                  <a:gd name="T2" fmla="*/ 6 w 6"/>
                  <a:gd name="T3" fmla="*/ 5 h 5"/>
                  <a:gd name="T4" fmla="*/ 0 w 6"/>
                  <a:gd name="T5" fmla="*/ 5 h 5"/>
                  <a:gd name="T6" fmla="*/ 0 w 6"/>
                  <a:gd name="T7" fmla="*/ 5 h 5"/>
                  <a:gd name="T8" fmla="*/ 0 w 6"/>
                  <a:gd name="T9" fmla="*/ 0 h 5"/>
                  <a:gd name="T10" fmla="*/ 6 w 6"/>
                  <a:gd name="T11" fmla="*/ 0 h 5"/>
                  <a:gd name="T12" fmla="*/ 6 w 6"/>
                  <a:gd name="T13" fmla="*/ 5 h 5"/>
                  <a:gd name="T14" fmla="*/ 6 w 6"/>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5"/>
                    </a:moveTo>
                    <a:lnTo>
                      <a:pt x="6" y="5"/>
                    </a:lnTo>
                    <a:lnTo>
                      <a:pt x="0" y="5"/>
                    </a:lnTo>
                    <a:lnTo>
                      <a:pt x="0" y="0"/>
                    </a:lnTo>
                    <a:lnTo>
                      <a:pt x="6" y="0"/>
                    </a:lnTo>
                    <a:lnTo>
                      <a:pt x="6" y="5"/>
                    </a:lnTo>
                    <a:close/>
                  </a:path>
                </a:pathLst>
              </a:custGeom>
              <a:solidFill>
                <a:srgbClr val="0A50A1"/>
              </a:solidFill>
              <a:ln w="9525">
                <a:noFill/>
                <a:round/>
                <a:headEnd/>
                <a:tailEnd/>
              </a:ln>
            </p:spPr>
            <p:txBody>
              <a:bodyPr/>
              <a:lstStyle/>
              <a:p>
                <a:pPr>
                  <a:defRPr/>
                </a:pPr>
                <a:endParaRPr lang="en-GB"/>
              </a:p>
            </p:txBody>
          </p:sp>
          <p:sp>
            <p:nvSpPr>
              <p:cNvPr id="188" name="Freeform 131"/>
              <p:cNvSpPr>
                <a:spLocks/>
              </p:cNvSpPr>
              <p:nvPr/>
            </p:nvSpPr>
            <p:spPr bwMode="auto">
              <a:xfrm>
                <a:off x="1886"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189" name="Freeform 132"/>
              <p:cNvSpPr>
                <a:spLocks/>
              </p:cNvSpPr>
              <p:nvPr/>
            </p:nvSpPr>
            <p:spPr bwMode="auto">
              <a:xfrm>
                <a:off x="1874"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190" name="Freeform 133"/>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a:p>
            </p:txBody>
          </p:sp>
          <p:sp>
            <p:nvSpPr>
              <p:cNvPr id="191" name="Freeform 134"/>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a:p>
            </p:txBody>
          </p:sp>
          <p:sp>
            <p:nvSpPr>
              <p:cNvPr id="192" name="Freeform 135"/>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close/>
                  </a:path>
                </a:pathLst>
              </a:custGeom>
              <a:solidFill>
                <a:srgbClr val="FFE600"/>
              </a:solidFill>
              <a:ln w="9525">
                <a:noFill/>
                <a:round/>
                <a:headEnd/>
                <a:tailEnd/>
              </a:ln>
            </p:spPr>
            <p:txBody>
              <a:bodyPr/>
              <a:lstStyle/>
              <a:p>
                <a:pPr>
                  <a:defRPr/>
                </a:pPr>
                <a:endParaRPr lang="en-GB"/>
              </a:p>
            </p:txBody>
          </p:sp>
          <p:sp>
            <p:nvSpPr>
              <p:cNvPr id="193" name="Freeform 136"/>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path>
                </a:pathLst>
              </a:custGeom>
              <a:noFill/>
              <a:ln w="0">
                <a:solidFill>
                  <a:srgbClr val="000000"/>
                </a:solidFill>
                <a:prstDash val="solid"/>
                <a:round/>
                <a:headEnd/>
                <a:tailEnd/>
              </a:ln>
            </p:spPr>
            <p:txBody>
              <a:bodyPr/>
              <a:lstStyle/>
              <a:p>
                <a:pPr>
                  <a:defRPr/>
                </a:pPr>
                <a:endParaRPr lang="en-GB"/>
              </a:p>
            </p:txBody>
          </p:sp>
          <p:sp>
            <p:nvSpPr>
              <p:cNvPr id="194" name="Freeform 137"/>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close/>
                  </a:path>
                </a:pathLst>
              </a:custGeom>
              <a:solidFill>
                <a:srgbClr val="FFE600"/>
              </a:solidFill>
              <a:ln w="9525">
                <a:noFill/>
                <a:round/>
                <a:headEnd/>
                <a:tailEnd/>
              </a:ln>
            </p:spPr>
            <p:txBody>
              <a:bodyPr/>
              <a:lstStyle/>
              <a:p>
                <a:pPr>
                  <a:defRPr/>
                </a:pPr>
                <a:endParaRPr lang="en-GB"/>
              </a:p>
            </p:txBody>
          </p:sp>
          <p:sp>
            <p:nvSpPr>
              <p:cNvPr id="195" name="Freeform 138"/>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path>
                </a:pathLst>
              </a:custGeom>
              <a:noFill/>
              <a:ln w="0">
                <a:solidFill>
                  <a:srgbClr val="000000"/>
                </a:solidFill>
                <a:prstDash val="solid"/>
                <a:round/>
                <a:headEnd/>
                <a:tailEnd/>
              </a:ln>
            </p:spPr>
            <p:txBody>
              <a:bodyPr/>
              <a:lstStyle/>
              <a:p>
                <a:pPr>
                  <a:defRPr/>
                </a:pPr>
                <a:endParaRPr lang="en-GB"/>
              </a:p>
            </p:txBody>
          </p:sp>
          <p:sp>
            <p:nvSpPr>
              <p:cNvPr id="196" name="Freeform 139"/>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close/>
                  </a:path>
                </a:pathLst>
              </a:custGeom>
              <a:solidFill>
                <a:srgbClr val="FFE600"/>
              </a:solidFill>
              <a:ln w="9525">
                <a:noFill/>
                <a:round/>
                <a:headEnd/>
                <a:tailEnd/>
              </a:ln>
            </p:spPr>
            <p:txBody>
              <a:bodyPr/>
              <a:lstStyle/>
              <a:p>
                <a:pPr>
                  <a:defRPr/>
                </a:pPr>
                <a:endParaRPr lang="en-GB"/>
              </a:p>
            </p:txBody>
          </p:sp>
          <p:sp>
            <p:nvSpPr>
              <p:cNvPr id="197" name="Freeform 140"/>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path>
                </a:pathLst>
              </a:custGeom>
              <a:noFill/>
              <a:ln w="0">
                <a:solidFill>
                  <a:srgbClr val="000000"/>
                </a:solidFill>
                <a:prstDash val="solid"/>
                <a:round/>
                <a:headEnd/>
                <a:tailEnd/>
              </a:ln>
            </p:spPr>
            <p:txBody>
              <a:bodyPr/>
              <a:lstStyle/>
              <a:p>
                <a:pPr>
                  <a:defRPr/>
                </a:pPr>
                <a:endParaRPr lang="en-GB"/>
              </a:p>
            </p:txBody>
          </p:sp>
          <p:sp>
            <p:nvSpPr>
              <p:cNvPr id="198" name="Freeform 141"/>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close/>
                  </a:path>
                </a:pathLst>
              </a:custGeom>
              <a:solidFill>
                <a:srgbClr val="FFE600"/>
              </a:solidFill>
              <a:ln w="9525">
                <a:noFill/>
                <a:round/>
                <a:headEnd/>
                <a:tailEnd/>
              </a:ln>
            </p:spPr>
            <p:txBody>
              <a:bodyPr/>
              <a:lstStyle/>
              <a:p>
                <a:pPr>
                  <a:defRPr/>
                </a:pPr>
                <a:endParaRPr lang="en-GB"/>
              </a:p>
            </p:txBody>
          </p:sp>
          <p:sp>
            <p:nvSpPr>
              <p:cNvPr id="199" name="Freeform 142"/>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path>
                </a:pathLst>
              </a:custGeom>
              <a:noFill/>
              <a:ln w="0">
                <a:solidFill>
                  <a:srgbClr val="000000"/>
                </a:solidFill>
                <a:prstDash val="solid"/>
                <a:round/>
                <a:headEnd/>
                <a:tailEnd/>
              </a:ln>
            </p:spPr>
            <p:txBody>
              <a:bodyPr/>
              <a:lstStyle/>
              <a:p>
                <a:pPr>
                  <a:defRPr/>
                </a:pPr>
                <a:endParaRPr lang="en-GB"/>
              </a:p>
            </p:txBody>
          </p:sp>
          <p:sp>
            <p:nvSpPr>
              <p:cNvPr id="200" name="Freeform 143"/>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close/>
                  </a:path>
                </a:pathLst>
              </a:custGeom>
              <a:solidFill>
                <a:srgbClr val="FFE600"/>
              </a:solidFill>
              <a:ln w="9525">
                <a:noFill/>
                <a:round/>
                <a:headEnd/>
                <a:tailEnd/>
              </a:ln>
            </p:spPr>
            <p:txBody>
              <a:bodyPr/>
              <a:lstStyle/>
              <a:p>
                <a:pPr>
                  <a:defRPr/>
                </a:pPr>
                <a:endParaRPr lang="en-GB"/>
              </a:p>
            </p:txBody>
          </p:sp>
          <p:sp>
            <p:nvSpPr>
              <p:cNvPr id="201" name="Freeform 144"/>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path>
                </a:pathLst>
              </a:custGeom>
              <a:noFill/>
              <a:ln w="0">
                <a:solidFill>
                  <a:srgbClr val="000000"/>
                </a:solidFill>
                <a:prstDash val="solid"/>
                <a:round/>
                <a:headEnd/>
                <a:tailEnd/>
              </a:ln>
            </p:spPr>
            <p:txBody>
              <a:bodyPr/>
              <a:lstStyle/>
              <a:p>
                <a:pPr>
                  <a:defRPr/>
                </a:pPr>
                <a:endParaRPr lang="en-GB"/>
              </a:p>
            </p:txBody>
          </p:sp>
          <p:sp>
            <p:nvSpPr>
              <p:cNvPr id="202" name="Freeform 145"/>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a:p>
            </p:txBody>
          </p:sp>
          <p:sp>
            <p:nvSpPr>
              <p:cNvPr id="203" name="Freeform 146"/>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a:p>
            </p:txBody>
          </p:sp>
          <p:sp>
            <p:nvSpPr>
              <p:cNvPr id="204" name="Freeform 147"/>
              <p:cNvSpPr>
                <a:spLocks/>
              </p:cNvSpPr>
              <p:nvPr/>
            </p:nvSpPr>
            <p:spPr bwMode="auto">
              <a:xfrm>
                <a:off x="1778" y="1164"/>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12" name="Group 148"/>
            <p:cNvGrpSpPr>
              <a:grpSpLocks/>
            </p:cNvGrpSpPr>
            <p:nvPr userDrawn="1"/>
          </p:nvGrpSpPr>
          <p:grpSpPr bwMode="auto">
            <a:xfrm>
              <a:off x="1209677" y="5298398"/>
              <a:ext cx="164978" cy="105273"/>
              <a:chOff x="1595" y="1394"/>
              <a:chExt cx="245" cy="157"/>
            </a:xfrm>
          </p:grpSpPr>
          <p:sp>
            <p:nvSpPr>
              <p:cNvPr id="149" name="Freeform 149"/>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a:p>
            </p:txBody>
          </p:sp>
          <p:sp>
            <p:nvSpPr>
              <p:cNvPr id="150" name="Freeform 150"/>
              <p:cNvSpPr>
                <a:spLocks/>
              </p:cNvSpPr>
              <p:nvPr/>
            </p:nvSpPr>
            <p:spPr bwMode="auto">
              <a:xfrm>
                <a:off x="1595" y="1394"/>
                <a:ext cx="73" cy="47"/>
              </a:xfrm>
              <a:custGeom>
                <a:avLst/>
                <a:gdLst>
                  <a:gd name="T0" fmla="*/ 72 w 72"/>
                  <a:gd name="T1" fmla="*/ 0 h 45"/>
                  <a:gd name="T2" fmla="*/ 0 w 72"/>
                  <a:gd name="T3" fmla="*/ 0 h 45"/>
                  <a:gd name="T4" fmla="*/ 0 w 72"/>
                  <a:gd name="T5" fmla="*/ 45 h 45"/>
                  <a:gd name="T6" fmla="*/ 72 w 72"/>
                  <a:gd name="T7" fmla="*/ 45 h 45"/>
                  <a:gd name="T8" fmla="*/ 72 w 72"/>
                  <a:gd name="T9" fmla="*/ 0 h 45"/>
                  <a:gd name="T10" fmla="*/ 72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72" y="0"/>
                    </a:moveTo>
                    <a:lnTo>
                      <a:pt x="0" y="0"/>
                    </a:lnTo>
                    <a:lnTo>
                      <a:pt x="0" y="45"/>
                    </a:lnTo>
                    <a:lnTo>
                      <a:pt x="72" y="45"/>
                    </a:lnTo>
                    <a:lnTo>
                      <a:pt x="72" y="0"/>
                    </a:lnTo>
                    <a:close/>
                  </a:path>
                </a:pathLst>
              </a:custGeom>
              <a:solidFill>
                <a:srgbClr val="FF0000"/>
              </a:solidFill>
              <a:ln w="9525">
                <a:noFill/>
                <a:round/>
                <a:headEnd/>
                <a:tailEnd/>
              </a:ln>
            </p:spPr>
            <p:txBody>
              <a:bodyPr/>
              <a:lstStyle/>
              <a:p>
                <a:pPr>
                  <a:defRPr/>
                </a:pPr>
                <a:endParaRPr lang="en-GB"/>
              </a:p>
            </p:txBody>
          </p:sp>
          <p:sp>
            <p:nvSpPr>
              <p:cNvPr id="151" name="Freeform 151"/>
              <p:cNvSpPr>
                <a:spLocks/>
              </p:cNvSpPr>
              <p:nvPr/>
            </p:nvSpPr>
            <p:spPr bwMode="auto">
              <a:xfrm>
                <a:off x="1595" y="1504"/>
                <a:ext cx="73" cy="47"/>
              </a:xfrm>
              <a:custGeom>
                <a:avLst/>
                <a:gdLst>
                  <a:gd name="T0" fmla="*/ 0 w 72"/>
                  <a:gd name="T1" fmla="*/ 0 h 45"/>
                  <a:gd name="T2" fmla="*/ 0 w 72"/>
                  <a:gd name="T3" fmla="*/ 45 h 45"/>
                  <a:gd name="T4" fmla="*/ 72 w 72"/>
                  <a:gd name="T5" fmla="*/ 45 h 45"/>
                  <a:gd name="T6" fmla="*/ 72 w 72"/>
                  <a:gd name="T7" fmla="*/ 0 h 45"/>
                  <a:gd name="T8" fmla="*/ 0 w 72"/>
                  <a:gd name="T9" fmla="*/ 0 h 45"/>
                  <a:gd name="T10" fmla="*/ 0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0" y="0"/>
                    </a:moveTo>
                    <a:lnTo>
                      <a:pt x="0" y="45"/>
                    </a:lnTo>
                    <a:lnTo>
                      <a:pt x="72" y="45"/>
                    </a:lnTo>
                    <a:lnTo>
                      <a:pt x="72" y="0"/>
                    </a:lnTo>
                    <a:lnTo>
                      <a:pt x="0" y="0"/>
                    </a:lnTo>
                    <a:close/>
                  </a:path>
                </a:pathLst>
              </a:custGeom>
              <a:solidFill>
                <a:srgbClr val="FF0000"/>
              </a:solidFill>
              <a:ln w="9525">
                <a:noFill/>
                <a:round/>
                <a:headEnd/>
                <a:tailEnd/>
              </a:ln>
            </p:spPr>
            <p:txBody>
              <a:bodyPr/>
              <a:lstStyle/>
              <a:p>
                <a:pPr>
                  <a:defRPr/>
                </a:pPr>
                <a:endParaRPr lang="en-GB"/>
              </a:p>
            </p:txBody>
          </p:sp>
          <p:sp>
            <p:nvSpPr>
              <p:cNvPr id="152" name="Freeform 152"/>
              <p:cNvSpPr>
                <a:spLocks/>
              </p:cNvSpPr>
              <p:nvPr/>
            </p:nvSpPr>
            <p:spPr bwMode="auto">
              <a:xfrm>
                <a:off x="1739" y="1504"/>
                <a:ext cx="101" cy="47"/>
              </a:xfrm>
              <a:custGeom>
                <a:avLst/>
                <a:gdLst>
                  <a:gd name="T0" fmla="*/ 0 w 102"/>
                  <a:gd name="T1" fmla="*/ 45 h 45"/>
                  <a:gd name="T2" fmla="*/ 102 w 102"/>
                  <a:gd name="T3" fmla="*/ 45 h 45"/>
                  <a:gd name="T4" fmla="*/ 102 w 102"/>
                  <a:gd name="T5" fmla="*/ 0 h 45"/>
                  <a:gd name="T6" fmla="*/ 0 w 102"/>
                  <a:gd name="T7" fmla="*/ 0 h 45"/>
                  <a:gd name="T8" fmla="*/ 0 w 102"/>
                  <a:gd name="T9" fmla="*/ 45 h 45"/>
                  <a:gd name="T10" fmla="*/ 0 w 102"/>
                  <a:gd name="T11" fmla="*/ 45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45"/>
                    </a:moveTo>
                    <a:lnTo>
                      <a:pt x="102" y="45"/>
                    </a:lnTo>
                    <a:lnTo>
                      <a:pt x="102" y="0"/>
                    </a:lnTo>
                    <a:lnTo>
                      <a:pt x="0" y="0"/>
                    </a:lnTo>
                    <a:lnTo>
                      <a:pt x="0" y="45"/>
                    </a:lnTo>
                    <a:close/>
                  </a:path>
                </a:pathLst>
              </a:custGeom>
              <a:solidFill>
                <a:srgbClr val="FF0000"/>
              </a:solidFill>
              <a:ln w="9525">
                <a:noFill/>
                <a:round/>
                <a:headEnd/>
                <a:tailEnd/>
              </a:ln>
            </p:spPr>
            <p:txBody>
              <a:bodyPr/>
              <a:lstStyle/>
              <a:p>
                <a:pPr>
                  <a:defRPr/>
                </a:pPr>
                <a:endParaRPr lang="en-GB"/>
              </a:p>
            </p:txBody>
          </p:sp>
          <p:sp>
            <p:nvSpPr>
              <p:cNvPr id="153" name="Freeform 153"/>
              <p:cNvSpPr>
                <a:spLocks/>
              </p:cNvSpPr>
              <p:nvPr/>
            </p:nvSpPr>
            <p:spPr bwMode="auto">
              <a:xfrm>
                <a:off x="1739" y="1394"/>
                <a:ext cx="101" cy="47"/>
              </a:xfrm>
              <a:custGeom>
                <a:avLst/>
                <a:gdLst>
                  <a:gd name="T0" fmla="*/ 0 w 102"/>
                  <a:gd name="T1" fmla="*/ 0 h 45"/>
                  <a:gd name="T2" fmla="*/ 0 w 102"/>
                  <a:gd name="T3" fmla="*/ 45 h 45"/>
                  <a:gd name="T4" fmla="*/ 102 w 102"/>
                  <a:gd name="T5" fmla="*/ 45 h 45"/>
                  <a:gd name="T6" fmla="*/ 102 w 102"/>
                  <a:gd name="T7" fmla="*/ 0 h 45"/>
                  <a:gd name="T8" fmla="*/ 0 w 102"/>
                  <a:gd name="T9" fmla="*/ 0 h 45"/>
                  <a:gd name="T10" fmla="*/ 0 w 102"/>
                  <a:gd name="T11" fmla="*/ 0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0"/>
                    </a:moveTo>
                    <a:lnTo>
                      <a:pt x="0" y="45"/>
                    </a:lnTo>
                    <a:lnTo>
                      <a:pt x="102" y="45"/>
                    </a:lnTo>
                    <a:lnTo>
                      <a:pt x="102" y="0"/>
                    </a:lnTo>
                    <a:lnTo>
                      <a:pt x="0" y="0"/>
                    </a:lnTo>
                    <a:close/>
                  </a:path>
                </a:pathLst>
              </a:custGeom>
              <a:solidFill>
                <a:srgbClr val="FF0000"/>
              </a:solidFill>
              <a:ln w="9525">
                <a:noFill/>
                <a:round/>
                <a:headEnd/>
                <a:tailEnd/>
              </a:ln>
            </p:spPr>
            <p:txBody>
              <a:bodyPr/>
              <a:lstStyle/>
              <a:p>
                <a:pPr>
                  <a:defRPr/>
                </a:pPr>
                <a:endParaRPr lang="en-GB"/>
              </a:p>
            </p:txBody>
          </p:sp>
          <p:sp>
            <p:nvSpPr>
              <p:cNvPr id="154" name="Freeform 154"/>
              <p:cNvSpPr>
                <a:spLocks/>
              </p:cNvSpPr>
              <p:nvPr/>
            </p:nvSpPr>
            <p:spPr bwMode="auto">
              <a:xfrm>
                <a:off x="1595" y="1394"/>
                <a:ext cx="245" cy="156"/>
              </a:xfrm>
              <a:custGeom>
                <a:avLst/>
                <a:gdLst>
                  <a:gd name="T0" fmla="*/ 125 w 245"/>
                  <a:gd name="T1" fmla="*/ 157 h 157"/>
                  <a:gd name="T2" fmla="*/ 125 w 245"/>
                  <a:gd name="T3" fmla="*/ 95 h 157"/>
                  <a:gd name="T4" fmla="*/ 245 w 245"/>
                  <a:gd name="T5" fmla="*/ 95 h 157"/>
                  <a:gd name="T6" fmla="*/ 245 w 245"/>
                  <a:gd name="T7" fmla="*/ 62 h 157"/>
                  <a:gd name="T8" fmla="*/ 125 w 245"/>
                  <a:gd name="T9" fmla="*/ 62 h 157"/>
                  <a:gd name="T10" fmla="*/ 125 w 245"/>
                  <a:gd name="T11" fmla="*/ 0 h 157"/>
                  <a:gd name="T12" fmla="*/ 90 w 245"/>
                  <a:gd name="T13" fmla="*/ 0 h 157"/>
                  <a:gd name="T14" fmla="*/ 90 w 245"/>
                  <a:gd name="T15" fmla="*/ 62 h 157"/>
                  <a:gd name="T16" fmla="*/ 0 w 245"/>
                  <a:gd name="T17" fmla="*/ 62 h 157"/>
                  <a:gd name="T18" fmla="*/ 0 w 245"/>
                  <a:gd name="T19" fmla="*/ 95 h 157"/>
                  <a:gd name="T20" fmla="*/ 90 w 245"/>
                  <a:gd name="T21" fmla="*/ 95 h 157"/>
                  <a:gd name="T22" fmla="*/ 90 w 245"/>
                  <a:gd name="T23" fmla="*/ 157 h 157"/>
                  <a:gd name="T24" fmla="*/ 125 w 245"/>
                  <a:gd name="T25" fmla="*/ 157 h 157"/>
                  <a:gd name="T26" fmla="*/ 125 w 245"/>
                  <a:gd name="T27" fmla="*/ 157 h 1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7"/>
                  <a:gd name="T44" fmla="*/ 245 w 245"/>
                  <a:gd name="T45" fmla="*/ 157 h 1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7">
                    <a:moveTo>
                      <a:pt x="125" y="157"/>
                    </a:moveTo>
                    <a:lnTo>
                      <a:pt x="125" y="95"/>
                    </a:lnTo>
                    <a:lnTo>
                      <a:pt x="245" y="95"/>
                    </a:lnTo>
                    <a:lnTo>
                      <a:pt x="245" y="62"/>
                    </a:lnTo>
                    <a:lnTo>
                      <a:pt x="125" y="62"/>
                    </a:lnTo>
                    <a:lnTo>
                      <a:pt x="125" y="0"/>
                    </a:lnTo>
                    <a:lnTo>
                      <a:pt x="90" y="0"/>
                    </a:lnTo>
                    <a:lnTo>
                      <a:pt x="90" y="62"/>
                    </a:lnTo>
                    <a:lnTo>
                      <a:pt x="0" y="62"/>
                    </a:lnTo>
                    <a:lnTo>
                      <a:pt x="0" y="95"/>
                    </a:lnTo>
                    <a:lnTo>
                      <a:pt x="90" y="95"/>
                    </a:lnTo>
                    <a:lnTo>
                      <a:pt x="90" y="157"/>
                    </a:lnTo>
                    <a:lnTo>
                      <a:pt x="125" y="157"/>
                    </a:lnTo>
                    <a:close/>
                  </a:path>
                </a:pathLst>
              </a:custGeom>
              <a:solidFill>
                <a:srgbClr val="0C419A"/>
              </a:solidFill>
              <a:ln w="9525">
                <a:noFill/>
                <a:round/>
                <a:headEnd/>
                <a:tailEnd/>
              </a:ln>
            </p:spPr>
            <p:txBody>
              <a:bodyPr/>
              <a:lstStyle/>
              <a:p>
                <a:pPr>
                  <a:defRPr/>
                </a:pPr>
                <a:endParaRPr lang="en-GB"/>
              </a:p>
            </p:txBody>
          </p:sp>
          <p:sp>
            <p:nvSpPr>
              <p:cNvPr id="155" name="Freeform 155"/>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13" name="Group 156"/>
            <p:cNvGrpSpPr>
              <a:grpSpLocks/>
            </p:cNvGrpSpPr>
            <p:nvPr userDrawn="1"/>
          </p:nvGrpSpPr>
          <p:grpSpPr bwMode="auto">
            <a:xfrm>
              <a:off x="998528" y="5298398"/>
              <a:ext cx="163291" cy="105273"/>
              <a:chOff x="1593" y="1143"/>
              <a:chExt cx="244" cy="157"/>
            </a:xfrm>
          </p:grpSpPr>
          <p:sp>
            <p:nvSpPr>
              <p:cNvPr id="145" name="Freeform 157"/>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a:p>
            </p:txBody>
          </p:sp>
          <p:sp>
            <p:nvSpPr>
              <p:cNvPr id="146" name="Freeform 158"/>
              <p:cNvSpPr>
                <a:spLocks/>
              </p:cNvSpPr>
              <p:nvPr/>
            </p:nvSpPr>
            <p:spPr bwMode="auto">
              <a:xfrm>
                <a:off x="1593" y="1143"/>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a:p>
            </p:txBody>
          </p:sp>
          <p:sp>
            <p:nvSpPr>
              <p:cNvPr id="147" name="Freeform 159"/>
              <p:cNvSpPr>
                <a:spLocks/>
              </p:cNvSpPr>
              <p:nvPr/>
            </p:nvSpPr>
            <p:spPr bwMode="auto">
              <a:xfrm>
                <a:off x="1593" y="1249"/>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0C419A"/>
              </a:solidFill>
              <a:ln w="9525">
                <a:noFill/>
                <a:round/>
                <a:headEnd/>
                <a:tailEnd/>
              </a:ln>
            </p:spPr>
            <p:txBody>
              <a:bodyPr/>
              <a:lstStyle/>
              <a:p>
                <a:pPr>
                  <a:defRPr/>
                </a:pPr>
                <a:endParaRPr lang="en-GB"/>
              </a:p>
            </p:txBody>
          </p:sp>
          <p:sp>
            <p:nvSpPr>
              <p:cNvPr id="148" name="Freeform 160"/>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14" name="Group 161"/>
            <p:cNvGrpSpPr>
              <a:grpSpLocks/>
            </p:cNvGrpSpPr>
            <p:nvPr userDrawn="1"/>
          </p:nvGrpSpPr>
          <p:grpSpPr bwMode="auto">
            <a:xfrm>
              <a:off x="577634" y="5298398"/>
              <a:ext cx="164629" cy="104917"/>
              <a:chOff x="1592" y="892"/>
              <a:chExt cx="246" cy="157"/>
            </a:xfrm>
          </p:grpSpPr>
          <p:sp>
            <p:nvSpPr>
              <p:cNvPr id="141" name="Freeform 162"/>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FFFF"/>
              </a:solidFill>
              <a:ln w="9525">
                <a:noFill/>
                <a:round/>
                <a:headEnd/>
                <a:tailEnd/>
              </a:ln>
            </p:spPr>
            <p:txBody>
              <a:bodyPr/>
              <a:lstStyle/>
              <a:p>
                <a:pPr>
                  <a:defRPr/>
                </a:pPr>
                <a:endParaRPr lang="en-GB"/>
              </a:p>
            </p:txBody>
          </p:sp>
          <p:sp>
            <p:nvSpPr>
              <p:cNvPr id="142" name="Freeform 163"/>
              <p:cNvSpPr>
                <a:spLocks/>
              </p:cNvSpPr>
              <p:nvPr/>
            </p:nvSpPr>
            <p:spPr bwMode="auto">
              <a:xfrm>
                <a:off x="1592" y="892"/>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FF0000"/>
              </a:solidFill>
              <a:ln w="9525">
                <a:noFill/>
                <a:round/>
                <a:headEnd/>
                <a:tailEnd/>
              </a:ln>
            </p:spPr>
            <p:txBody>
              <a:bodyPr/>
              <a:lstStyle/>
              <a:p>
                <a:pPr>
                  <a:defRPr/>
                </a:pPr>
                <a:endParaRPr lang="en-GB"/>
              </a:p>
            </p:txBody>
          </p:sp>
          <p:sp>
            <p:nvSpPr>
              <p:cNvPr id="143" name="Freeform 164"/>
              <p:cNvSpPr>
                <a:spLocks/>
              </p:cNvSpPr>
              <p:nvPr/>
            </p:nvSpPr>
            <p:spPr bwMode="auto">
              <a:xfrm>
                <a:off x="1592" y="998"/>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1D93C1"/>
              </a:solidFill>
              <a:ln w="9525">
                <a:noFill/>
                <a:round/>
                <a:headEnd/>
                <a:tailEnd/>
              </a:ln>
            </p:spPr>
            <p:txBody>
              <a:bodyPr/>
              <a:lstStyle/>
              <a:p>
                <a:pPr>
                  <a:defRPr/>
                </a:pPr>
                <a:endParaRPr lang="en-GB"/>
              </a:p>
            </p:txBody>
          </p:sp>
          <p:sp>
            <p:nvSpPr>
              <p:cNvPr id="144" name="Freeform 165"/>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aphicFrame>
          <p:nvGraphicFramePr>
            <p:cNvPr id="15" name="Object 166"/>
            <p:cNvGraphicFramePr>
              <a:graphicFrameLocks noChangeAspect="1"/>
            </p:cNvGraphicFramePr>
            <p:nvPr/>
          </p:nvGraphicFramePr>
          <p:xfrm>
            <a:off x="3122677" y="5298398"/>
            <a:ext cx="168034" cy="109359"/>
          </p:xfrm>
          <a:graphic>
            <a:graphicData uri="http://schemas.openxmlformats.org/presentationml/2006/ole">
              <p:oleObj spid="_x0000_s365570" name="Clip" r:id="rId5" imgW="3809524" imgH="2619048" progId="">
                <p:embed/>
              </p:oleObj>
            </a:graphicData>
          </a:graphic>
        </p:graphicFrame>
        <p:grpSp>
          <p:nvGrpSpPr>
            <p:cNvPr id="16" name="Group 256"/>
            <p:cNvGrpSpPr>
              <a:grpSpLocks/>
            </p:cNvGrpSpPr>
            <p:nvPr userDrawn="1"/>
          </p:nvGrpSpPr>
          <p:grpSpPr bwMode="auto">
            <a:xfrm>
              <a:off x="1422513" y="5298398"/>
              <a:ext cx="163489" cy="106268"/>
              <a:chOff x="7877798" y="2333052"/>
              <a:chExt cx="253806" cy="164973"/>
            </a:xfrm>
          </p:grpSpPr>
          <p:sp>
            <p:nvSpPr>
              <p:cNvPr id="139" name="Freeform 220"/>
              <p:cNvSpPr>
                <a:spLocks/>
              </p:cNvSpPr>
              <p:nvPr userDrawn="1"/>
            </p:nvSpPr>
            <p:spPr bwMode="auto">
              <a:xfrm>
                <a:off x="7877798" y="2333052"/>
                <a:ext cx="253806" cy="74026"/>
              </a:xfrm>
              <a:custGeom>
                <a:avLst/>
                <a:gdLst>
                  <a:gd name="T0" fmla="*/ 37 w 238"/>
                  <a:gd name="T1" fmla="*/ 36 h 72"/>
                  <a:gd name="T2" fmla="*/ 0 w 238"/>
                  <a:gd name="T3" fmla="*/ 36 h 72"/>
                  <a:gd name="T4" fmla="*/ 0 w 238"/>
                  <a:gd name="T5" fmla="*/ 0 h 72"/>
                  <a:gd name="T6" fmla="*/ 37 w 238"/>
                  <a:gd name="T7" fmla="*/ 0 h 72"/>
                  <a:gd name="T8" fmla="*/ 37 w 238"/>
                  <a:gd name="T9" fmla="*/ 36 h 72"/>
                  <a:gd name="T10" fmla="*/ 37 w 238"/>
                  <a:gd name="T11" fmla="*/ 36 h 72"/>
                  <a:gd name="T12" fmla="*/ 0 60000 65536"/>
                  <a:gd name="T13" fmla="*/ 0 60000 65536"/>
                  <a:gd name="T14" fmla="*/ 0 60000 65536"/>
                  <a:gd name="T15" fmla="*/ 0 60000 65536"/>
                  <a:gd name="T16" fmla="*/ 0 60000 65536"/>
                  <a:gd name="T17" fmla="*/ 0 60000 65536"/>
                  <a:gd name="T18" fmla="*/ 0 w 238"/>
                  <a:gd name="T19" fmla="*/ 0 h 72"/>
                  <a:gd name="T20" fmla="*/ 238 w 23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38" h="72">
                    <a:moveTo>
                      <a:pt x="238" y="72"/>
                    </a:moveTo>
                    <a:lnTo>
                      <a:pt x="0" y="72"/>
                    </a:lnTo>
                    <a:lnTo>
                      <a:pt x="0" y="0"/>
                    </a:lnTo>
                    <a:lnTo>
                      <a:pt x="238" y="0"/>
                    </a:lnTo>
                    <a:lnTo>
                      <a:pt x="238" y="72"/>
                    </a:lnTo>
                    <a:close/>
                  </a:path>
                </a:pathLst>
              </a:custGeom>
              <a:solidFill>
                <a:srgbClr val="FFFFFF"/>
              </a:solidFill>
              <a:ln w="9525">
                <a:noFill/>
                <a:round/>
                <a:headEnd/>
                <a:tailEnd/>
              </a:ln>
            </p:spPr>
            <p:txBody>
              <a:bodyPr/>
              <a:lstStyle/>
              <a:p>
                <a:pPr>
                  <a:defRPr/>
                </a:pPr>
                <a:endParaRPr lang="en-GB"/>
              </a:p>
            </p:txBody>
          </p:sp>
          <p:sp>
            <p:nvSpPr>
              <p:cNvPr id="140" name="Freeform 221"/>
              <p:cNvSpPr>
                <a:spLocks/>
              </p:cNvSpPr>
              <p:nvPr userDrawn="1"/>
            </p:nvSpPr>
            <p:spPr bwMode="auto">
              <a:xfrm>
                <a:off x="7879912" y="2411308"/>
                <a:ext cx="251692" cy="86717"/>
              </a:xfrm>
              <a:custGeom>
                <a:avLst/>
                <a:gdLst>
                  <a:gd name="T0" fmla="*/ 238 w 238"/>
                  <a:gd name="T1" fmla="*/ 84 h 84"/>
                  <a:gd name="T2" fmla="*/ 238 w 238"/>
                  <a:gd name="T3" fmla="*/ 0 h 84"/>
                  <a:gd name="T4" fmla="*/ 0 w 238"/>
                  <a:gd name="T5" fmla="*/ 0 h 84"/>
                  <a:gd name="T6" fmla="*/ 0 w 238"/>
                  <a:gd name="T7" fmla="*/ 84 h 84"/>
                  <a:gd name="T8" fmla="*/ 238 w 238"/>
                  <a:gd name="T9" fmla="*/ 84 h 84"/>
                  <a:gd name="T10" fmla="*/ 238 w 238"/>
                  <a:gd name="T11" fmla="*/ 84 h 84"/>
                  <a:gd name="T12" fmla="*/ 0 60000 65536"/>
                  <a:gd name="T13" fmla="*/ 0 60000 65536"/>
                  <a:gd name="T14" fmla="*/ 0 60000 65536"/>
                  <a:gd name="T15" fmla="*/ 0 60000 65536"/>
                  <a:gd name="T16" fmla="*/ 0 60000 65536"/>
                  <a:gd name="T17" fmla="*/ 0 60000 65536"/>
                  <a:gd name="T18" fmla="*/ 0 w 238"/>
                  <a:gd name="T19" fmla="*/ 0 h 84"/>
                  <a:gd name="T20" fmla="*/ 238 w 238"/>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238" h="84">
                    <a:moveTo>
                      <a:pt x="238" y="84"/>
                    </a:moveTo>
                    <a:lnTo>
                      <a:pt x="238" y="0"/>
                    </a:lnTo>
                    <a:lnTo>
                      <a:pt x="0" y="0"/>
                    </a:lnTo>
                    <a:lnTo>
                      <a:pt x="0" y="84"/>
                    </a:lnTo>
                    <a:lnTo>
                      <a:pt x="238" y="84"/>
                    </a:lnTo>
                    <a:close/>
                  </a:path>
                </a:pathLst>
              </a:custGeom>
              <a:solidFill>
                <a:srgbClr val="FF0000"/>
              </a:solidFill>
              <a:ln w="9525">
                <a:noFill/>
                <a:round/>
                <a:headEnd/>
                <a:tailEnd/>
              </a:ln>
            </p:spPr>
            <p:txBody>
              <a:bodyPr/>
              <a:lstStyle/>
              <a:p>
                <a:pPr>
                  <a:defRPr/>
                </a:pPr>
                <a:endParaRPr lang="en-GB"/>
              </a:p>
            </p:txBody>
          </p:sp>
        </p:grpSp>
        <p:grpSp>
          <p:nvGrpSpPr>
            <p:cNvPr id="17" name="Group 228"/>
            <p:cNvGrpSpPr>
              <a:grpSpLocks/>
            </p:cNvGrpSpPr>
            <p:nvPr userDrawn="1"/>
          </p:nvGrpSpPr>
          <p:grpSpPr bwMode="auto">
            <a:xfrm>
              <a:off x="2274076" y="5298398"/>
              <a:ext cx="164978" cy="109010"/>
              <a:chOff x="4188" y="2157"/>
              <a:chExt cx="238" cy="162"/>
            </a:xfrm>
          </p:grpSpPr>
          <p:sp>
            <p:nvSpPr>
              <p:cNvPr id="126" name="Freeform 229"/>
              <p:cNvSpPr>
                <a:spLocks/>
              </p:cNvSpPr>
              <p:nvPr/>
            </p:nvSpPr>
            <p:spPr bwMode="auto">
              <a:xfrm>
                <a:off x="4188" y="2157"/>
                <a:ext cx="238" cy="158"/>
              </a:xfrm>
              <a:custGeom>
                <a:avLst/>
                <a:gdLst>
                  <a:gd name="T0" fmla="*/ 0 w 238"/>
                  <a:gd name="T1" fmla="*/ 0 h 151"/>
                  <a:gd name="T2" fmla="*/ 238 w 238"/>
                  <a:gd name="T3" fmla="*/ 0 h 151"/>
                  <a:gd name="T4" fmla="*/ 238 w 238"/>
                  <a:gd name="T5" fmla="*/ 1791 h 151"/>
                  <a:gd name="T6" fmla="*/ 0 w 238"/>
                  <a:gd name="T7" fmla="*/ 1791 h 151"/>
                  <a:gd name="T8" fmla="*/ 0 w 238"/>
                  <a:gd name="T9" fmla="*/ 0 h 151"/>
                  <a:gd name="T10" fmla="*/ 0 w 238"/>
                  <a:gd name="T11" fmla="*/ 0 h 151"/>
                  <a:gd name="T12" fmla="*/ 0 60000 65536"/>
                  <a:gd name="T13" fmla="*/ 0 60000 65536"/>
                  <a:gd name="T14" fmla="*/ 0 60000 65536"/>
                  <a:gd name="T15" fmla="*/ 0 60000 65536"/>
                  <a:gd name="T16" fmla="*/ 0 60000 65536"/>
                  <a:gd name="T17" fmla="*/ 0 60000 65536"/>
                  <a:gd name="T18" fmla="*/ 0 w 238"/>
                  <a:gd name="T19" fmla="*/ 0 h 151"/>
                  <a:gd name="T20" fmla="*/ 238 w 238"/>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8" h="151">
                    <a:moveTo>
                      <a:pt x="0" y="0"/>
                    </a:moveTo>
                    <a:lnTo>
                      <a:pt x="238" y="0"/>
                    </a:lnTo>
                    <a:lnTo>
                      <a:pt x="238" y="151"/>
                    </a:lnTo>
                    <a:lnTo>
                      <a:pt x="0" y="151"/>
                    </a:lnTo>
                    <a:lnTo>
                      <a:pt x="0" y="0"/>
                    </a:lnTo>
                    <a:close/>
                  </a:path>
                </a:pathLst>
              </a:custGeom>
              <a:solidFill>
                <a:srgbClr val="1A0C80"/>
              </a:solidFill>
              <a:ln w="9525">
                <a:noFill/>
                <a:round/>
                <a:headEnd/>
                <a:tailEnd/>
              </a:ln>
            </p:spPr>
            <p:txBody>
              <a:bodyPr/>
              <a:lstStyle/>
              <a:p>
                <a:pPr>
                  <a:defRPr/>
                </a:pPr>
                <a:endParaRPr lang="en-GB"/>
              </a:p>
            </p:txBody>
          </p:sp>
          <p:sp>
            <p:nvSpPr>
              <p:cNvPr id="127" name="Freeform 230"/>
              <p:cNvSpPr>
                <a:spLocks/>
              </p:cNvSpPr>
              <p:nvPr/>
            </p:nvSpPr>
            <p:spPr bwMode="auto">
              <a:xfrm>
                <a:off x="4188" y="2157"/>
                <a:ext cx="238" cy="59"/>
              </a:xfrm>
              <a:custGeom>
                <a:avLst/>
                <a:gdLst>
                  <a:gd name="T0" fmla="*/ 0 w 238"/>
                  <a:gd name="T1" fmla="*/ 0 h 56"/>
                  <a:gd name="T2" fmla="*/ 238 w 238"/>
                  <a:gd name="T3" fmla="*/ 0 h 56"/>
                  <a:gd name="T4" fmla="*/ 238 w 238"/>
                  <a:gd name="T5" fmla="*/ 800 h 56"/>
                  <a:gd name="T6" fmla="*/ 0 w 238"/>
                  <a:gd name="T7" fmla="*/ 800 h 56"/>
                  <a:gd name="T8" fmla="*/ 0 w 238"/>
                  <a:gd name="T9" fmla="*/ 0 h 56"/>
                  <a:gd name="T10" fmla="*/ 0 w 238"/>
                  <a:gd name="T11" fmla="*/ 0 h 56"/>
                  <a:gd name="T12" fmla="*/ 0 60000 65536"/>
                  <a:gd name="T13" fmla="*/ 0 60000 65536"/>
                  <a:gd name="T14" fmla="*/ 0 60000 65536"/>
                  <a:gd name="T15" fmla="*/ 0 60000 65536"/>
                  <a:gd name="T16" fmla="*/ 0 60000 65536"/>
                  <a:gd name="T17" fmla="*/ 0 60000 65536"/>
                  <a:gd name="T18" fmla="*/ 0 w 238"/>
                  <a:gd name="T19" fmla="*/ 0 h 56"/>
                  <a:gd name="T20" fmla="*/ 238 w 238"/>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38" h="56">
                    <a:moveTo>
                      <a:pt x="0" y="0"/>
                    </a:moveTo>
                    <a:lnTo>
                      <a:pt x="238" y="0"/>
                    </a:lnTo>
                    <a:lnTo>
                      <a:pt x="238" y="56"/>
                    </a:lnTo>
                    <a:lnTo>
                      <a:pt x="0" y="56"/>
                    </a:lnTo>
                    <a:lnTo>
                      <a:pt x="0" y="0"/>
                    </a:lnTo>
                    <a:close/>
                  </a:path>
                </a:pathLst>
              </a:custGeom>
              <a:solidFill>
                <a:srgbClr val="FFFFFF"/>
              </a:solidFill>
              <a:ln w="9525">
                <a:noFill/>
                <a:round/>
                <a:headEnd/>
                <a:tailEnd/>
              </a:ln>
            </p:spPr>
            <p:txBody>
              <a:bodyPr/>
              <a:lstStyle/>
              <a:p>
                <a:pPr>
                  <a:defRPr/>
                </a:pPr>
                <a:endParaRPr lang="en-GB"/>
              </a:p>
            </p:txBody>
          </p:sp>
          <p:sp>
            <p:nvSpPr>
              <p:cNvPr id="128" name="Freeform 231"/>
              <p:cNvSpPr>
                <a:spLocks/>
              </p:cNvSpPr>
              <p:nvPr/>
            </p:nvSpPr>
            <p:spPr bwMode="auto">
              <a:xfrm>
                <a:off x="4188" y="2260"/>
                <a:ext cx="238" cy="59"/>
              </a:xfrm>
              <a:custGeom>
                <a:avLst/>
                <a:gdLst>
                  <a:gd name="T0" fmla="*/ 0 w 238"/>
                  <a:gd name="T1" fmla="*/ 0 h 55"/>
                  <a:gd name="T2" fmla="*/ 238 w 238"/>
                  <a:gd name="T3" fmla="*/ 0 h 55"/>
                  <a:gd name="T4" fmla="*/ 238 w 238"/>
                  <a:gd name="T5" fmla="*/ 820 h 55"/>
                  <a:gd name="T6" fmla="*/ 0 w 238"/>
                  <a:gd name="T7" fmla="*/ 820 h 55"/>
                  <a:gd name="T8" fmla="*/ 0 w 238"/>
                  <a:gd name="T9" fmla="*/ 0 h 55"/>
                  <a:gd name="T10" fmla="*/ 0 w 238"/>
                  <a:gd name="T11" fmla="*/ 0 h 55"/>
                  <a:gd name="T12" fmla="*/ 0 60000 65536"/>
                  <a:gd name="T13" fmla="*/ 0 60000 65536"/>
                  <a:gd name="T14" fmla="*/ 0 60000 65536"/>
                  <a:gd name="T15" fmla="*/ 0 60000 65536"/>
                  <a:gd name="T16" fmla="*/ 0 60000 65536"/>
                  <a:gd name="T17" fmla="*/ 0 60000 65536"/>
                  <a:gd name="T18" fmla="*/ 0 w 238"/>
                  <a:gd name="T19" fmla="*/ 0 h 55"/>
                  <a:gd name="T20" fmla="*/ 238 w 238"/>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38" h="55">
                    <a:moveTo>
                      <a:pt x="0" y="0"/>
                    </a:moveTo>
                    <a:lnTo>
                      <a:pt x="238" y="0"/>
                    </a:lnTo>
                    <a:lnTo>
                      <a:pt x="238" y="55"/>
                    </a:lnTo>
                    <a:lnTo>
                      <a:pt x="0" y="55"/>
                    </a:lnTo>
                    <a:lnTo>
                      <a:pt x="0" y="0"/>
                    </a:lnTo>
                    <a:close/>
                  </a:path>
                </a:pathLst>
              </a:custGeom>
              <a:solidFill>
                <a:srgbClr val="FB0F0C"/>
              </a:solidFill>
              <a:ln w="9525">
                <a:noFill/>
                <a:round/>
                <a:headEnd/>
                <a:tailEnd/>
              </a:ln>
            </p:spPr>
            <p:txBody>
              <a:bodyPr/>
              <a:lstStyle/>
              <a:p>
                <a:pPr>
                  <a:defRPr/>
                </a:pPr>
                <a:endParaRPr lang="en-GB"/>
              </a:p>
            </p:txBody>
          </p:sp>
          <p:sp>
            <p:nvSpPr>
              <p:cNvPr id="129" name="Freeform 232"/>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close/>
                  </a:path>
                </a:pathLst>
              </a:custGeom>
              <a:solidFill>
                <a:srgbClr val="1A0C80"/>
              </a:solidFill>
              <a:ln w="9525">
                <a:noFill/>
                <a:round/>
                <a:headEnd/>
                <a:tailEnd/>
              </a:ln>
            </p:spPr>
            <p:txBody>
              <a:bodyPr/>
              <a:lstStyle/>
              <a:p>
                <a:pPr>
                  <a:defRPr/>
                </a:pPr>
                <a:endParaRPr lang="en-GB"/>
              </a:p>
            </p:txBody>
          </p:sp>
          <p:sp>
            <p:nvSpPr>
              <p:cNvPr id="130" name="Freeform 233"/>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path>
                </a:pathLst>
              </a:custGeom>
              <a:noFill/>
              <a:ln w="0">
                <a:solidFill>
                  <a:srgbClr val="FF1900"/>
                </a:solidFill>
                <a:prstDash val="solid"/>
                <a:round/>
                <a:headEnd/>
                <a:tailEnd/>
              </a:ln>
            </p:spPr>
            <p:txBody>
              <a:bodyPr/>
              <a:lstStyle/>
              <a:p>
                <a:pPr>
                  <a:defRPr/>
                </a:pPr>
                <a:endParaRPr lang="en-GB"/>
              </a:p>
            </p:txBody>
          </p:sp>
          <p:sp>
            <p:nvSpPr>
              <p:cNvPr id="131" name="Freeform 234"/>
              <p:cNvSpPr>
                <a:spLocks/>
              </p:cNvSpPr>
              <p:nvPr/>
            </p:nvSpPr>
            <p:spPr bwMode="auto">
              <a:xfrm>
                <a:off x="4218" y="2179"/>
                <a:ext cx="41" cy="12"/>
              </a:xfrm>
              <a:custGeom>
                <a:avLst/>
                <a:gdLst>
                  <a:gd name="T0" fmla="*/ 42 w 42"/>
                  <a:gd name="T1" fmla="*/ 6 h 12"/>
                  <a:gd name="T2" fmla="*/ 42 w 42"/>
                  <a:gd name="T3" fmla="*/ 6 h 12"/>
                  <a:gd name="T4" fmla="*/ 36 w 42"/>
                  <a:gd name="T5" fmla="*/ 6 h 12"/>
                  <a:gd name="T6" fmla="*/ 30 w 42"/>
                  <a:gd name="T7" fmla="*/ 0 h 12"/>
                  <a:gd name="T8" fmla="*/ 24 w 42"/>
                  <a:gd name="T9" fmla="*/ 0 h 12"/>
                  <a:gd name="T10" fmla="*/ 12 w 42"/>
                  <a:gd name="T11" fmla="*/ 0 h 12"/>
                  <a:gd name="T12" fmla="*/ 6 w 42"/>
                  <a:gd name="T13" fmla="*/ 6 h 12"/>
                  <a:gd name="T14" fmla="*/ 0 w 42"/>
                  <a:gd name="T15" fmla="*/ 6 h 12"/>
                  <a:gd name="T16" fmla="*/ 0 w 42"/>
                  <a:gd name="T17" fmla="*/ 12 h 12"/>
                  <a:gd name="T18" fmla="*/ 42 w 42"/>
                  <a:gd name="T19" fmla="*/ 6 h 12"/>
                  <a:gd name="T20" fmla="*/ 42 w 42"/>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12"/>
                  <a:gd name="T35" fmla="*/ 42 w 4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12">
                    <a:moveTo>
                      <a:pt x="42" y="6"/>
                    </a:moveTo>
                    <a:lnTo>
                      <a:pt x="42" y="6"/>
                    </a:lnTo>
                    <a:lnTo>
                      <a:pt x="36" y="6"/>
                    </a:lnTo>
                    <a:lnTo>
                      <a:pt x="30" y="0"/>
                    </a:lnTo>
                    <a:lnTo>
                      <a:pt x="24" y="0"/>
                    </a:lnTo>
                    <a:lnTo>
                      <a:pt x="12" y="0"/>
                    </a:lnTo>
                    <a:lnTo>
                      <a:pt x="6" y="6"/>
                    </a:lnTo>
                    <a:lnTo>
                      <a:pt x="0" y="6"/>
                    </a:lnTo>
                    <a:lnTo>
                      <a:pt x="0" y="12"/>
                    </a:lnTo>
                    <a:lnTo>
                      <a:pt x="42" y="6"/>
                    </a:lnTo>
                    <a:close/>
                  </a:path>
                </a:pathLst>
              </a:custGeom>
              <a:solidFill>
                <a:srgbClr val="1A0C80"/>
              </a:solidFill>
              <a:ln w="9525">
                <a:noFill/>
                <a:round/>
                <a:headEnd/>
                <a:tailEnd/>
              </a:ln>
            </p:spPr>
            <p:txBody>
              <a:bodyPr/>
              <a:lstStyle/>
              <a:p>
                <a:pPr>
                  <a:defRPr/>
                </a:pPr>
                <a:endParaRPr lang="en-GB"/>
              </a:p>
            </p:txBody>
          </p:sp>
          <p:sp>
            <p:nvSpPr>
              <p:cNvPr id="132" name="Freeform 235"/>
              <p:cNvSpPr>
                <a:spLocks/>
              </p:cNvSpPr>
              <p:nvPr/>
            </p:nvSpPr>
            <p:spPr bwMode="auto">
              <a:xfrm>
                <a:off x="4224" y="2195"/>
                <a:ext cx="29" cy="36"/>
              </a:xfrm>
              <a:custGeom>
                <a:avLst/>
                <a:gdLst>
                  <a:gd name="T0" fmla="*/ 30 w 30"/>
                  <a:gd name="T1" fmla="*/ 174 h 34"/>
                  <a:gd name="T2" fmla="*/ 24 w 30"/>
                  <a:gd name="T3" fmla="*/ 6 h 34"/>
                  <a:gd name="T4" fmla="*/ 18 w 30"/>
                  <a:gd name="T5" fmla="*/ 6 h 34"/>
                  <a:gd name="T6" fmla="*/ 18 w 30"/>
                  <a:gd name="T7" fmla="*/ 0 h 34"/>
                  <a:gd name="T8" fmla="*/ 12 w 30"/>
                  <a:gd name="T9" fmla="*/ 6 h 34"/>
                  <a:gd name="T10" fmla="*/ 6 w 30"/>
                  <a:gd name="T11" fmla="*/ 6 h 34"/>
                  <a:gd name="T12" fmla="*/ 0 w 30"/>
                  <a:gd name="T13" fmla="*/ 174 h 34"/>
                  <a:gd name="T14" fmla="*/ 0 w 30"/>
                  <a:gd name="T15" fmla="*/ 207 h 34"/>
                  <a:gd name="T16" fmla="*/ 6 w 30"/>
                  <a:gd name="T17" fmla="*/ 239 h 34"/>
                  <a:gd name="T18" fmla="*/ 6 w 30"/>
                  <a:gd name="T19" fmla="*/ 239 h 34"/>
                  <a:gd name="T20" fmla="*/ 12 w 30"/>
                  <a:gd name="T21" fmla="*/ 284 h 34"/>
                  <a:gd name="T22" fmla="*/ 18 w 30"/>
                  <a:gd name="T23" fmla="*/ 284 h 34"/>
                  <a:gd name="T24" fmla="*/ 18 w 30"/>
                  <a:gd name="T25" fmla="*/ 284 h 34"/>
                  <a:gd name="T26" fmla="*/ 24 w 30"/>
                  <a:gd name="T27" fmla="*/ 239 h 34"/>
                  <a:gd name="T28" fmla="*/ 30 w 30"/>
                  <a:gd name="T29" fmla="*/ 239 h 34"/>
                  <a:gd name="T30" fmla="*/ 30 w 30"/>
                  <a:gd name="T31" fmla="*/ 207 h 34"/>
                  <a:gd name="T32" fmla="*/ 30 w 30"/>
                  <a:gd name="T33" fmla="*/ 174 h 34"/>
                  <a:gd name="T34" fmla="*/ 30 w 30"/>
                  <a:gd name="T35" fmla="*/ 174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4"/>
                  <a:gd name="T56" fmla="*/ 30 w 3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4">
                    <a:moveTo>
                      <a:pt x="30" y="17"/>
                    </a:moveTo>
                    <a:lnTo>
                      <a:pt x="24" y="6"/>
                    </a:lnTo>
                    <a:lnTo>
                      <a:pt x="18" y="6"/>
                    </a:lnTo>
                    <a:lnTo>
                      <a:pt x="18" y="0"/>
                    </a:lnTo>
                    <a:lnTo>
                      <a:pt x="12" y="6"/>
                    </a:lnTo>
                    <a:lnTo>
                      <a:pt x="6" y="6"/>
                    </a:lnTo>
                    <a:lnTo>
                      <a:pt x="0" y="17"/>
                    </a:lnTo>
                    <a:lnTo>
                      <a:pt x="0" y="23"/>
                    </a:lnTo>
                    <a:lnTo>
                      <a:pt x="6" y="28"/>
                    </a:lnTo>
                    <a:lnTo>
                      <a:pt x="12" y="34"/>
                    </a:lnTo>
                    <a:lnTo>
                      <a:pt x="18" y="34"/>
                    </a:lnTo>
                    <a:lnTo>
                      <a:pt x="24" y="28"/>
                    </a:lnTo>
                    <a:lnTo>
                      <a:pt x="30" y="28"/>
                    </a:lnTo>
                    <a:lnTo>
                      <a:pt x="30" y="23"/>
                    </a:lnTo>
                    <a:lnTo>
                      <a:pt x="30" y="17"/>
                    </a:lnTo>
                    <a:close/>
                  </a:path>
                </a:pathLst>
              </a:custGeom>
              <a:solidFill>
                <a:srgbClr val="FFFFFF"/>
              </a:solidFill>
              <a:ln w="9525">
                <a:noFill/>
                <a:round/>
                <a:headEnd/>
                <a:tailEnd/>
              </a:ln>
            </p:spPr>
            <p:txBody>
              <a:bodyPr/>
              <a:lstStyle/>
              <a:p>
                <a:pPr>
                  <a:defRPr/>
                </a:pPr>
                <a:endParaRPr lang="en-GB"/>
              </a:p>
            </p:txBody>
          </p:sp>
          <p:sp>
            <p:nvSpPr>
              <p:cNvPr id="133" name="Freeform 236"/>
              <p:cNvSpPr>
                <a:spLocks/>
              </p:cNvSpPr>
              <p:nvPr/>
            </p:nvSpPr>
            <p:spPr bwMode="auto">
              <a:xfrm>
                <a:off x="4224" y="2216"/>
                <a:ext cx="29" cy="6"/>
              </a:xfrm>
              <a:custGeom>
                <a:avLst/>
                <a:gdLst>
                  <a:gd name="T0" fmla="*/ 30 w 30"/>
                  <a:gd name="T1" fmla="*/ 6 h 6"/>
                  <a:gd name="T2" fmla="*/ 30 w 30"/>
                  <a:gd name="T3" fmla="*/ 6 h 6"/>
                  <a:gd name="T4" fmla="*/ 30 w 30"/>
                  <a:gd name="T5" fmla="*/ 6 h 6"/>
                  <a:gd name="T6" fmla="*/ 30 w 30"/>
                  <a:gd name="T7" fmla="*/ 6 h 6"/>
                  <a:gd name="T8" fmla="*/ 30 w 30"/>
                  <a:gd name="T9" fmla="*/ 0 h 6"/>
                  <a:gd name="T10" fmla="*/ 30 w 30"/>
                  <a:gd name="T11" fmla="*/ 0 h 6"/>
                  <a:gd name="T12" fmla="*/ 30 w 30"/>
                  <a:gd name="T13" fmla="*/ 0 h 6"/>
                  <a:gd name="T14" fmla="*/ 30 w 30"/>
                  <a:gd name="T15" fmla="*/ 0 h 6"/>
                  <a:gd name="T16" fmla="*/ 24 w 30"/>
                  <a:gd name="T17" fmla="*/ 0 h 6"/>
                  <a:gd name="T18" fmla="*/ 24 w 30"/>
                  <a:gd name="T19" fmla="*/ 0 h 6"/>
                  <a:gd name="T20" fmla="*/ 24 w 30"/>
                  <a:gd name="T21" fmla="*/ 0 h 6"/>
                  <a:gd name="T22" fmla="*/ 18 w 30"/>
                  <a:gd name="T23" fmla="*/ 0 h 6"/>
                  <a:gd name="T24" fmla="*/ 18 w 30"/>
                  <a:gd name="T25" fmla="*/ 0 h 6"/>
                  <a:gd name="T26" fmla="*/ 12 w 30"/>
                  <a:gd name="T27" fmla="*/ 0 h 6"/>
                  <a:gd name="T28" fmla="*/ 12 w 30"/>
                  <a:gd name="T29" fmla="*/ 0 h 6"/>
                  <a:gd name="T30" fmla="*/ 12 w 30"/>
                  <a:gd name="T31" fmla="*/ 0 h 6"/>
                  <a:gd name="T32" fmla="*/ 6 w 30"/>
                  <a:gd name="T33" fmla="*/ 0 h 6"/>
                  <a:gd name="T34" fmla="*/ 6 w 30"/>
                  <a:gd name="T35" fmla="*/ 0 h 6"/>
                  <a:gd name="T36" fmla="*/ 6 w 30"/>
                  <a:gd name="T37" fmla="*/ 0 h 6"/>
                  <a:gd name="T38" fmla="*/ 0 w 30"/>
                  <a:gd name="T39" fmla="*/ 0 h 6"/>
                  <a:gd name="T40" fmla="*/ 0 w 30"/>
                  <a:gd name="T41" fmla="*/ 0 h 6"/>
                  <a:gd name="T42" fmla="*/ 0 w 30"/>
                  <a:gd name="T43" fmla="*/ 0 h 6"/>
                  <a:gd name="T44" fmla="*/ 0 w 30"/>
                  <a:gd name="T45" fmla="*/ 6 h 6"/>
                  <a:gd name="T46" fmla="*/ 0 w 30"/>
                  <a:gd name="T47" fmla="*/ 6 h 6"/>
                  <a:gd name="T48" fmla="*/ 0 w 30"/>
                  <a:gd name="T49" fmla="*/ 6 h 6"/>
                  <a:gd name="T50" fmla="*/ 0 w 30"/>
                  <a:gd name="T51" fmla="*/ 6 h 6"/>
                  <a:gd name="T52" fmla="*/ 6 w 30"/>
                  <a:gd name="T53" fmla="*/ 6 h 6"/>
                  <a:gd name="T54" fmla="*/ 6 w 30"/>
                  <a:gd name="T55" fmla="*/ 6 h 6"/>
                  <a:gd name="T56" fmla="*/ 12 w 30"/>
                  <a:gd name="T57" fmla="*/ 6 h 6"/>
                  <a:gd name="T58" fmla="*/ 12 w 30"/>
                  <a:gd name="T59" fmla="*/ 6 h 6"/>
                  <a:gd name="T60" fmla="*/ 12 w 30"/>
                  <a:gd name="T61" fmla="*/ 6 h 6"/>
                  <a:gd name="T62" fmla="*/ 18 w 30"/>
                  <a:gd name="T63" fmla="*/ 6 h 6"/>
                  <a:gd name="T64" fmla="*/ 18 w 30"/>
                  <a:gd name="T65" fmla="*/ 6 h 6"/>
                  <a:gd name="T66" fmla="*/ 18 w 30"/>
                  <a:gd name="T67" fmla="*/ 6 h 6"/>
                  <a:gd name="T68" fmla="*/ 24 w 30"/>
                  <a:gd name="T69" fmla="*/ 6 h 6"/>
                  <a:gd name="T70" fmla="*/ 24 w 30"/>
                  <a:gd name="T71" fmla="*/ 6 h 6"/>
                  <a:gd name="T72" fmla="*/ 24 w 30"/>
                  <a:gd name="T73" fmla="*/ 6 h 6"/>
                  <a:gd name="T74" fmla="*/ 30 w 30"/>
                  <a:gd name="T75" fmla="*/ 6 h 6"/>
                  <a:gd name="T76" fmla="*/ 30 w 30"/>
                  <a:gd name="T77" fmla="*/ 6 h 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
                  <a:gd name="T118" fmla="*/ 0 h 6"/>
                  <a:gd name="T119" fmla="*/ 30 w 30"/>
                  <a:gd name="T120" fmla="*/ 6 h 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 h="6">
                    <a:moveTo>
                      <a:pt x="30" y="6"/>
                    </a:moveTo>
                    <a:lnTo>
                      <a:pt x="30" y="6"/>
                    </a:lnTo>
                    <a:lnTo>
                      <a:pt x="30" y="0"/>
                    </a:lnTo>
                    <a:lnTo>
                      <a:pt x="24" y="0"/>
                    </a:lnTo>
                    <a:lnTo>
                      <a:pt x="18" y="0"/>
                    </a:lnTo>
                    <a:lnTo>
                      <a:pt x="12" y="0"/>
                    </a:lnTo>
                    <a:lnTo>
                      <a:pt x="6" y="0"/>
                    </a:lnTo>
                    <a:lnTo>
                      <a:pt x="0" y="0"/>
                    </a:lnTo>
                    <a:lnTo>
                      <a:pt x="0" y="6"/>
                    </a:lnTo>
                    <a:lnTo>
                      <a:pt x="6" y="6"/>
                    </a:lnTo>
                    <a:lnTo>
                      <a:pt x="12" y="6"/>
                    </a:lnTo>
                    <a:lnTo>
                      <a:pt x="18" y="6"/>
                    </a:lnTo>
                    <a:lnTo>
                      <a:pt x="24" y="6"/>
                    </a:lnTo>
                    <a:lnTo>
                      <a:pt x="30" y="6"/>
                    </a:lnTo>
                    <a:close/>
                  </a:path>
                </a:pathLst>
              </a:custGeom>
              <a:solidFill>
                <a:srgbClr val="1A0C80"/>
              </a:solidFill>
              <a:ln w="9525">
                <a:noFill/>
                <a:round/>
                <a:headEnd/>
                <a:tailEnd/>
              </a:ln>
            </p:spPr>
            <p:txBody>
              <a:bodyPr/>
              <a:lstStyle/>
              <a:p>
                <a:pPr>
                  <a:defRPr/>
                </a:pPr>
                <a:endParaRPr lang="en-GB"/>
              </a:p>
            </p:txBody>
          </p:sp>
          <p:sp>
            <p:nvSpPr>
              <p:cNvPr id="134" name="Freeform 237"/>
              <p:cNvSpPr>
                <a:spLocks/>
              </p:cNvSpPr>
              <p:nvPr/>
            </p:nvSpPr>
            <p:spPr bwMode="auto">
              <a:xfrm>
                <a:off x="4224" y="2222"/>
                <a:ext cx="29" cy="2"/>
              </a:xfrm>
              <a:custGeom>
                <a:avLst/>
                <a:gdLst>
                  <a:gd name="T0" fmla="*/ 30 w 30"/>
                  <a:gd name="T1" fmla="*/ 0 h 1"/>
                  <a:gd name="T2" fmla="*/ 30 w 30"/>
                  <a:gd name="T3" fmla="*/ 0 h 1"/>
                  <a:gd name="T4" fmla="*/ 30 w 30"/>
                  <a:gd name="T5" fmla="*/ 0 h 1"/>
                  <a:gd name="T6" fmla="*/ 30 w 30"/>
                  <a:gd name="T7" fmla="*/ 0 h 1"/>
                  <a:gd name="T8" fmla="*/ 30 w 30"/>
                  <a:gd name="T9" fmla="*/ 0 h 1"/>
                  <a:gd name="T10" fmla="*/ 30 w 30"/>
                  <a:gd name="T11" fmla="*/ 0 h 1"/>
                  <a:gd name="T12" fmla="*/ 30 w 30"/>
                  <a:gd name="T13" fmla="*/ 0 h 1"/>
                  <a:gd name="T14" fmla="*/ 30 w 30"/>
                  <a:gd name="T15" fmla="*/ 0 h 1"/>
                  <a:gd name="T16" fmla="*/ 24 w 30"/>
                  <a:gd name="T17" fmla="*/ 0 h 1"/>
                  <a:gd name="T18" fmla="*/ 24 w 30"/>
                  <a:gd name="T19" fmla="*/ 0 h 1"/>
                  <a:gd name="T20" fmla="*/ 24 w 30"/>
                  <a:gd name="T21" fmla="*/ 0 h 1"/>
                  <a:gd name="T22" fmla="*/ 18 w 30"/>
                  <a:gd name="T23" fmla="*/ 0 h 1"/>
                  <a:gd name="T24" fmla="*/ 18 w 30"/>
                  <a:gd name="T25" fmla="*/ 0 h 1"/>
                  <a:gd name="T26" fmla="*/ 12 w 30"/>
                  <a:gd name="T27" fmla="*/ 0 h 1"/>
                  <a:gd name="T28" fmla="*/ 12 w 30"/>
                  <a:gd name="T29" fmla="*/ 0 h 1"/>
                  <a:gd name="T30" fmla="*/ 12 w 30"/>
                  <a:gd name="T31" fmla="*/ 0 h 1"/>
                  <a:gd name="T32" fmla="*/ 6 w 30"/>
                  <a:gd name="T33" fmla="*/ 0 h 1"/>
                  <a:gd name="T34" fmla="*/ 6 w 30"/>
                  <a:gd name="T35" fmla="*/ 0 h 1"/>
                  <a:gd name="T36" fmla="*/ 6 w 30"/>
                  <a:gd name="T37" fmla="*/ 0 h 1"/>
                  <a:gd name="T38" fmla="*/ 0 w 30"/>
                  <a:gd name="T39" fmla="*/ 0 h 1"/>
                  <a:gd name="T40" fmla="*/ 0 w 30"/>
                  <a:gd name="T41" fmla="*/ 0 h 1"/>
                  <a:gd name="T42" fmla="*/ 0 w 30"/>
                  <a:gd name="T43" fmla="*/ 0 h 1"/>
                  <a:gd name="T44" fmla="*/ 0 w 30"/>
                  <a:gd name="T45" fmla="*/ 0 h 1"/>
                  <a:gd name="T46" fmla="*/ 0 w 30"/>
                  <a:gd name="T47" fmla="*/ 0 h 1"/>
                  <a:gd name="T48" fmla="*/ 0 w 30"/>
                  <a:gd name="T49" fmla="*/ 0 h 1"/>
                  <a:gd name="T50" fmla="*/ 6 w 30"/>
                  <a:gd name="T51" fmla="*/ 0 h 1"/>
                  <a:gd name="T52" fmla="*/ 6 w 30"/>
                  <a:gd name="T53" fmla="*/ 0 h 1"/>
                  <a:gd name="T54" fmla="*/ 6 w 30"/>
                  <a:gd name="T55" fmla="*/ 0 h 1"/>
                  <a:gd name="T56" fmla="*/ 12 w 30"/>
                  <a:gd name="T57" fmla="*/ 0 h 1"/>
                  <a:gd name="T58" fmla="*/ 12 w 30"/>
                  <a:gd name="T59" fmla="*/ 0 h 1"/>
                  <a:gd name="T60" fmla="*/ 12 w 30"/>
                  <a:gd name="T61" fmla="*/ 0 h 1"/>
                  <a:gd name="T62" fmla="*/ 18 w 30"/>
                  <a:gd name="T63" fmla="*/ 0 h 1"/>
                  <a:gd name="T64" fmla="*/ 18 w 30"/>
                  <a:gd name="T65" fmla="*/ 0 h 1"/>
                  <a:gd name="T66" fmla="*/ 24 w 30"/>
                  <a:gd name="T67" fmla="*/ 0 h 1"/>
                  <a:gd name="T68" fmla="*/ 24 w 30"/>
                  <a:gd name="T69" fmla="*/ 0 h 1"/>
                  <a:gd name="T70" fmla="*/ 24 w 30"/>
                  <a:gd name="T71" fmla="*/ 0 h 1"/>
                  <a:gd name="T72" fmla="*/ 30 w 30"/>
                  <a:gd name="T73" fmla="*/ 0 h 1"/>
                  <a:gd name="T74" fmla="*/ 30 w 30"/>
                  <a:gd name="T75" fmla="*/ 0 h 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
                  <a:gd name="T115" fmla="*/ 0 h 1"/>
                  <a:gd name="T116" fmla="*/ 30 w 30"/>
                  <a:gd name="T117" fmla="*/ 1 h 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 h="1">
                    <a:moveTo>
                      <a:pt x="30" y="0"/>
                    </a:moveTo>
                    <a:lnTo>
                      <a:pt x="30" y="0"/>
                    </a:lnTo>
                    <a:lnTo>
                      <a:pt x="24" y="0"/>
                    </a:lnTo>
                    <a:lnTo>
                      <a:pt x="18" y="0"/>
                    </a:lnTo>
                    <a:lnTo>
                      <a:pt x="12" y="0"/>
                    </a:lnTo>
                    <a:lnTo>
                      <a:pt x="6" y="0"/>
                    </a:lnTo>
                    <a:lnTo>
                      <a:pt x="0" y="0"/>
                    </a:lnTo>
                    <a:lnTo>
                      <a:pt x="6" y="0"/>
                    </a:lnTo>
                    <a:lnTo>
                      <a:pt x="12" y="0"/>
                    </a:lnTo>
                    <a:lnTo>
                      <a:pt x="18" y="0"/>
                    </a:lnTo>
                    <a:lnTo>
                      <a:pt x="24" y="0"/>
                    </a:lnTo>
                    <a:lnTo>
                      <a:pt x="30" y="0"/>
                    </a:lnTo>
                    <a:close/>
                  </a:path>
                </a:pathLst>
              </a:custGeom>
              <a:solidFill>
                <a:srgbClr val="1A0C80"/>
              </a:solidFill>
              <a:ln w="9525">
                <a:noFill/>
                <a:round/>
                <a:headEnd/>
                <a:tailEnd/>
              </a:ln>
            </p:spPr>
            <p:txBody>
              <a:bodyPr/>
              <a:lstStyle/>
              <a:p>
                <a:pPr>
                  <a:defRPr/>
                </a:pPr>
                <a:endParaRPr lang="en-GB"/>
              </a:p>
            </p:txBody>
          </p:sp>
          <p:sp>
            <p:nvSpPr>
              <p:cNvPr id="135" name="Freeform 238"/>
              <p:cNvSpPr>
                <a:spLocks/>
              </p:cNvSpPr>
              <p:nvPr/>
            </p:nvSpPr>
            <p:spPr bwMode="auto">
              <a:xfrm>
                <a:off x="4235" y="2191"/>
                <a:ext cx="6" cy="6"/>
              </a:xfrm>
              <a:custGeom>
                <a:avLst/>
                <a:gdLst>
                  <a:gd name="T0" fmla="*/ 6 w 6"/>
                  <a:gd name="T1" fmla="*/ 0 h 5"/>
                  <a:gd name="T2" fmla="*/ 6 w 6"/>
                  <a:gd name="T3" fmla="*/ 0 h 5"/>
                  <a:gd name="T4" fmla="*/ 6 w 6"/>
                  <a:gd name="T5" fmla="*/ 0 h 5"/>
                  <a:gd name="T6" fmla="*/ 0 w 6"/>
                  <a:gd name="T7" fmla="*/ 0 h 5"/>
                  <a:gd name="T8" fmla="*/ 0 w 6"/>
                  <a:gd name="T9" fmla="*/ 0 h 5"/>
                  <a:gd name="T10" fmla="*/ 0 w 6"/>
                  <a:gd name="T11" fmla="*/ 0 h 5"/>
                  <a:gd name="T12" fmla="*/ 0 w 6"/>
                  <a:gd name="T13" fmla="*/ 0 h 5"/>
                  <a:gd name="T14" fmla="*/ 0 w 6"/>
                  <a:gd name="T15" fmla="*/ 0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5"/>
                  <a:gd name="T44" fmla="*/ 6 w 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5">
                    <a:moveTo>
                      <a:pt x="6" y="0"/>
                    </a:moveTo>
                    <a:lnTo>
                      <a:pt x="6" y="0"/>
                    </a:lnTo>
                    <a:lnTo>
                      <a:pt x="0" y="0"/>
                    </a:lnTo>
                    <a:lnTo>
                      <a:pt x="6" y="5"/>
                    </a:lnTo>
                    <a:lnTo>
                      <a:pt x="6" y="0"/>
                    </a:lnTo>
                    <a:close/>
                  </a:path>
                </a:pathLst>
              </a:custGeom>
              <a:solidFill>
                <a:srgbClr val="F7F619"/>
              </a:solidFill>
              <a:ln w="9525">
                <a:noFill/>
                <a:round/>
                <a:headEnd/>
                <a:tailEnd/>
              </a:ln>
            </p:spPr>
            <p:txBody>
              <a:bodyPr/>
              <a:lstStyle/>
              <a:p>
                <a:pPr>
                  <a:defRPr/>
                </a:pPr>
                <a:endParaRPr lang="en-GB"/>
              </a:p>
            </p:txBody>
          </p:sp>
          <p:sp>
            <p:nvSpPr>
              <p:cNvPr id="136" name="Freeform 239"/>
              <p:cNvSpPr>
                <a:spLocks/>
              </p:cNvSpPr>
              <p:nvPr/>
            </p:nvSpPr>
            <p:spPr bwMode="auto">
              <a:xfrm>
                <a:off x="4241" y="2185"/>
                <a:ext cx="6" cy="2"/>
              </a:xfrm>
              <a:custGeom>
                <a:avLst/>
                <a:gdLst>
                  <a:gd name="T0" fmla="*/ 6 w 6"/>
                  <a:gd name="T1" fmla="*/ 0 h 1"/>
                  <a:gd name="T2" fmla="*/ 6 w 6"/>
                  <a:gd name="T3" fmla="*/ 0 h 1"/>
                  <a:gd name="T4" fmla="*/ 6 w 6"/>
                  <a:gd name="T5" fmla="*/ 0 h 1"/>
                  <a:gd name="T6" fmla="*/ 0 w 6"/>
                  <a:gd name="T7" fmla="*/ 0 h 1"/>
                  <a:gd name="T8" fmla="*/ 0 w 6"/>
                  <a:gd name="T9" fmla="*/ 0 h 1"/>
                  <a:gd name="T10" fmla="*/ 0 w 6"/>
                  <a:gd name="T11" fmla="*/ 0 h 1"/>
                  <a:gd name="T12" fmla="*/ 0 w 6"/>
                  <a:gd name="T13" fmla="*/ 0 h 1"/>
                  <a:gd name="T14" fmla="*/ 0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a:p>
            </p:txBody>
          </p:sp>
          <p:sp>
            <p:nvSpPr>
              <p:cNvPr id="137" name="Freeform 240"/>
              <p:cNvSpPr>
                <a:spLocks/>
              </p:cNvSpPr>
              <p:nvPr/>
            </p:nvSpPr>
            <p:spPr bwMode="auto">
              <a:xfrm>
                <a:off x="4229" y="2185"/>
                <a:ext cx="6" cy="2"/>
              </a:xfrm>
              <a:custGeom>
                <a:avLst/>
                <a:gdLst>
                  <a:gd name="T0" fmla="*/ 6 w 6"/>
                  <a:gd name="T1" fmla="*/ 0 h 1"/>
                  <a:gd name="T2" fmla="*/ 6 w 6"/>
                  <a:gd name="T3" fmla="*/ 0 h 1"/>
                  <a:gd name="T4" fmla="*/ 6 w 6"/>
                  <a:gd name="T5" fmla="*/ 0 h 1"/>
                  <a:gd name="T6" fmla="*/ 6 w 6"/>
                  <a:gd name="T7" fmla="*/ 0 h 1"/>
                  <a:gd name="T8" fmla="*/ 0 w 6"/>
                  <a:gd name="T9" fmla="*/ 0 h 1"/>
                  <a:gd name="T10" fmla="*/ 0 w 6"/>
                  <a:gd name="T11" fmla="*/ 0 h 1"/>
                  <a:gd name="T12" fmla="*/ 0 w 6"/>
                  <a:gd name="T13" fmla="*/ 0 h 1"/>
                  <a:gd name="T14" fmla="*/ 6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a:p>
            </p:txBody>
          </p:sp>
          <p:sp>
            <p:nvSpPr>
              <p:cNvPr id="138" name="Freeform 241"/>
              <p:cNvSpPr>
                <a:spLocks/>
              </p:cNvSpPr>
              <p:nvPr/>
            </p:nvSpPr>
            <p:spPr bwMode="auto">
              <a:xfrm>
                <a:off x="4188" y="2157"/>
                <a:ext cx="238" cy="162"/>
              </a:xfrm>
              <a:custGeom>
                <a:avLst/>
                <a:gdLst>
                  <a:gd name="T0" fmla="*/ 238 w 238"/>
                  <a:gd name="T1" fmla="*/ 0 h 156"/>
                  <a:gd name="T2" fmla="*/ 0 w 238"/>
                  <a:gd name="T3" fmla="*/ 0 h 156"/>
                  <a:gd name="T4" fmla="*/ 0 w 238"/>
                  <a:gd name="T5" fmla="*/ 1704 h 156"/>
                  <a:gd name="T6" fmla="*/ 238 w 238"/>
                  <a:gd name="T7" fmla="*/ 1704 h 156"/>
                  <a:gd name="T8" fmla="*/ 238 w 238"/>
                  <a:gd name="T9" fmla="*/ 0 h 156"/>
                  <a:gd name="T10" fmla="*/ 238 w 238"/>
                  <a:gd name="T11" fmla="*/ 0 h 156"/>
                  <a:gd name="T12" fmla="*/ 0 60000 65536"/>
                  <a:gd name="T13" fmla="*/ 0 60000 65536"/>
                  <a:gd name="T14" fmla="*/ 0 60000 65536"/>
                  <a:gd name="T15" fmla="*/ 0 60000 65536"/>
                  <a:gd name="T16" fmla="*/ 0 60000 65536"/>
                  <a:gd name="T17" fmla="*/ 0 60000 65536"/>
                  <a:gd name="T18" fmla="*/ 0 w 238"/>
                  <a:gd name="T19" fmla="*/ 0 h 156"/>
                  <a:gd name="T20" fmla="*/ 238 w 23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38" h="156">
                    <a:moveTo>
                      <a:pt x="238" y="0"/>
                    </a:moveTo>
                    <a:lnTo>
                      <a:pt x="0" y="0"/>
                    </a:lnTo>
                    <a:lnTo>
                      <a:pt x="0" y="156"/>
                    </a:lnTo>
                    <a:lnTo>
                      <a:pt x="238" y="156"/>
                    </a:lnTo>
                    <a:lnTo>
                      <a:pt x="238" y="0"/>
                    </a:lnTo>
                  </a:path>
                </a:pathLst>
              </a:custGeom>
              <a:noFill/>
              <a:ln w="0">
                <a:solidFill>
                  <a:srgbClr val="000000"/>
                </a:solidFill>
                <a:prstDash val="solid"/>
                <a:round/>
                <a:headEnd/>
                <a:tailEnd/>
              </a:ln>
            </p:spPr>
            <p:txBody>
              <a:bodyPr/>
              <a:lstStyle/>
              <a:p>
                <a:pPr>
                  <a:defRPr/>
                </a:pPr>
                <a:endParaRPr lang="en-GB"/>
              </a:p>
            </p:txBody>
          </p:sp>
        </p:grpSp>
        <p:graphicFrame>
          <p:nvGraphicFramePr>
            <p:cNvPr id="18" name="Object 252"/>
            <p:cNvGraphicFramePr>
              <a:graphicFrameLocks noChangeAspect="1"/>
            </p:cNvGraphicFramePr>
            <p:nvPr/>
          </p:nvGraphicFramePr>
          <p:xfrm>
            <a:off x="369889" y="5298398"/>
            <a:ext cx="159887" cy="104250"/>
          </p:xfrm>
          <a:graphic>
            <a:graphicData uri="http://schemas.openxmlformats.org/presentationml/2006/ole">
              <p:oleObj spid="_x0000_s365571" name="Clip" r:id="rId6" imgW="2835360" imgH="1920600" progId="">
                <p:embed/>
              </p:oleObj>
            </a:graphicData>
          </a:graphic>
        </p:graphicFrame>
        <p:grpSp>
          <p:nvGrpSpPr>
            <p:cNvPr id="19" name="Group 214"/>
            <p:cNvGrpSpPr>
              <a:grpSpLocks/>
            </p:cNvGrpSpPr>
            <p:nvPr userDrawn="1"/>
          </p:nvGrpSpPr>
          <p:grpSpPr bwMode="auto">
            <a:xfrm>
              <a:off x="1847017" y="5298398"/>
              <a:ext cx="166365" cy="106293"/>
              <a:chOff x="4187" y="2402"/>
              <a:chExt cx="240" cy="161"/>
            </a:xfrm>
          </p:grpSpPr>
          <p:sp>
            <p:nvSpPr>
              <p:cNvPr id="122" name="Freeform 215"/>
              <p:cNvSpPr>
                <a:spLocks/>
              </p:cNvSpPr>
              <p:nvPr/>
            </p:nvSpPr>
            <p:spPr bwMode="auto">
              <a:xfrm>
                <a:off x="4234" y="2402"/>
                <a:ext cx="191" cy="161"/>
              </a:xfrm>
              <a:custGeom>
                <a:avLst/>
                <a:gdLst>
                  <a:gd name="T0" fmla="*/ 191 w 191"/>
                  <a:gd name="T1" fmla="*/ 1066 h 156"/>
                  <a:gd name="T2" fmla="*/ 191 w 191"/>
                  <a:gd name="T3" fmla="*/ 0 h 156"/>
                  <a:gd name="T4" fmla="*/ 0 w 191"/>
                  <a:gd name="T5" fmla="*/ 0 h 156"/>
                  <a:gd name="T6" fmla="*/ 0 w 191"/>
                  <a:gd name="T7" fmla="*/ 1066 h 156"/>
                  <a:gd name="T8" fmla="*/ 191 w 191"/>
                  <a:gd name="T9" fmla="*/ 1066 h 156"/>
                  <a:gd name="T10" fmla="*/ 191 w 191"/>
                  <a:gd name="T11" fmla="*/ 1066 h 156"/>
                  <a:gd name="T12" fmla="*/ 0 60000 65536"/>
                  <a:gd name="T13" fmla="*/ 0 60000 65536"/>
                  <a:gd name="T14" fmla="*/ 0 60000 65536"/>
                  <a:gd name="T15" fmla="*/ 0 60000 65536"/>
                  <a:gd name="T16" fmla="*/ 0 60000 65536"/>
                  <a:gd name="T17" fmla="*/ 0 60000 65536"/>
                  <a:gd name="T18" fmla="*/ 0 w 191"/>
                  <a:gd name="T19" fmla="*/ 0 h 156"/>
                  <a:gd name="T20" fmla="*/ 191 w 191"/>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91" h="156">
                    <a:moveTo>
                      <a:pt x="191" y="156"/>
                    </a:moveTo>
                    <a:lnTo>
                      <a:pt x="191" y="0"/>
                    </a:lnTo>
                    <a:lnTo>
                      <a:pt x="0" y="0"/>
                    </a:lnTo>
                    <a:lnTo>
                      <a:pt x="0" y="156"/>
                    </a:lnTo>
                    <a:lnTo>
                      <a:pt x="191" y="156"/>
                    </a:lnTo>
                    <a:close/>
                  </a:path>
                </a:pathLst>
              </a:custGeom>
              <a:solidFill>
                <a:srgbClr val="FFE600"/>
              </a:solidFill>
              <a:ln w="9525">
                <a:noFill/>
                <a:round/>
                <a:headEnd/>
                <a:tailEnd/>
              </a:ln>
            </p:spPr>
            <p:txBody>
              <a:bodyPr/>
              <a:lstStyle/>
              <a:p>
                <a:pPr>
                  <a:defRPr/>
                </a:pPr>
                <a:endParaRPr lang="en-GB"/>
              </a:p>
            </p:txBody>
          </p:sp>
          <p:sp>
            <p:nvSpPr>
              <p:cNvPr id="123" name="Freeform 216"/>
              <p:cNvSpPr>
                <a:spLocks/>
              </p:cNvSpPr>
              <p:nvPr/>
            </p:nvSpPr>
            <p:spPr bwMode="auto">
              <a:xfrm>
                <a:off x="4187" y="2402"/>
                <a:ext cx="77" cy="161"/>
              </a:xfrm>
              <a:custGeom>
                <a:avLst/>
                <a:gdLst>
                  <a:gd name="T0" fmla="*/ 77 w 77"/>
                  <a:gd name="T1" fmla="*/ 1066 h 156"/>
                  <a:gd name="T2" fmla="*/ 77 w 77"/>
                  <a:gd name="T3" fmla="*/ 0 h 156"/>
                  <a:gd name="T4" fmla="*/ 0 w 77"/>
                  <a:gd name="T5" fmla="*/ 0 h 156"/>
                  <a:gd name="T6" fmla="*/ 0 w 77"/>
                  <a:gd name="T7" fmla="*/ 1066 h 156"/>
                  <a:gd name="T8" fmla="*/ 77 w 77"/>
                  <a:gd name="T9" fmla="*/ 1066 h 156"/>
                  <a:gd name="T10" fmla="*/ 77 w 77"/>
                  <a:gd name="T11" fmla="*/ 106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a:p>
            </p:txBody>
          </p:sp>
          <p:sp>
            <p:nvSpPr>
              <p:cNvPr id="124" name="Freeform 217"/>
              <p:cNvSpPr>
                <a:spLocks/>
              </p:cNvSpPr>
              <p:nvPr/>
            </p:nvSpPr>
            <p:spPr bwMode="auto">
              <a:xfrm>
                <a:off x="4348" y="2402"/>
                <a:ext cx="79" cy="161"/>
              </a:xfrm>
              <a:custGeom>
                <a:avLst/>
                <a:gdLst>
                  <a:gd name="T0" fmla="*/ 78 w 78"/>
                  <a:gd name="T1" fmla="*/ 1066 h 156"/>
                  <a:gd name="T2" fmla="*/ 78 w 78"/>
                  <a:gd name="T3" fmla="*/ 0 h 156"/>
                  <a:gd name="T4" fmla="*/ 0 w 78"/>
                  <a:gd name="T5" fmla="*/ 0 h 156"/>
                  <a:gd name="T6" fmla="*/ 0 w 78"/>
                  <a:gd name="T7" fmla="*/ 1066 h 156"/>
                  <a:gd name="T8" fmla="*/ 78 w 78"/>
                  <a:gd name="T9" fmla="*/ 1066 h 156"/>
                  <a:gd name="T10" fmla="*/ 78 w 78"/>
                  <a:gd name="T11" fmla="*/ 1066 h 156"/>
                  <a:gd name="T12" fmla="*/ 0 60000 65536"/>
                  <a:gd name="T13" fmla="*/ 0 60000 65536"/>
                  <a:gd name="T14" fmla="*/ 0 60000 65536"/>
                  <a:gd name="T15" fmla="*/ 0 60000 65536"/>
                  <a:gd name="T16" fmla="*/ 0 60000 65536"/>
                  <a:gd name="T17" fmla="*/ 0 60000 65536"/>
                  <a:gd name="T18" fmla="*/ 0 w 78"/>
                  <a:gd name="T19" fmla="*/ 0 h 156"/>
                  <a:gd name="T20" fmla="*/ 78 w 7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8" h="156">
                    <a:moveTo>
                      <a:pt x="78" y="156"/>
                    </a:moveTo>
                    <a:lnTo>
                      <a:pt x="78" y="0"/>
                    </a:lnTo>
                    <a:lnTo>
                      <a:pt x="0" y="0"/>
                    </a:lnTo>
                    <a:lnTo>
                      <a:pt x="0" y="156"/>
                    </a:lnTo>
                    <a:lnTo>
                      <a:pt x="78" y="156"/>
                    </a:lnTo>
                    <a:close/>
                  </a:path>
                </a:pathLst>
              </a:custGeom>
              <a:solidFill>
                <a:srgbClr val="FF0000"/>
              </a:solidFill>
              <a:ln w="9525">
                <a:noFill/>
                <a:round/>
                <a:headEnd/>
                <a:tailEnd/>
              </a:ln>
            </p:spPr>
            <p:txBody>
              <a:bodyPr/>
              <a:lstStyle/>
              <a:p>
                <a:pPr>
                  <a:defRPr/>
                </a:pPr>
                <a:endParaRPr lang="en-GB"/>
              </a:p>
            </p:txBody>
          </p:sp>
          <p:sp>
            <p:nvSpPr>
              <p:cNvPr id="125" name="Freeform 218"/>
              <p:cNvSpPr>
                <a:spLocks/>
              </p:cNvSpPr>
              <p:nvPr/>
            </p:nvSpPr>
            <p:spPr bwMode="auto">
              <a:xfrm>
                <a:off x="4187" y="2402"/>
                <a:ext cx="238" cy="161"/>
              </a:xfrm>
              <a:custGeom>
                <a:avLst/>
                <a:gdLst>
                  <a:gd name="T0" fmla="*/ 19 w 244"/>
                  <a:gd name="T1" fmla="*/ 19856 h 151"/>
                  <a:gd name="T2" fmla="*/ 19 w 244"/>
                  <a:gd name="T3" fmla="*/ 0 h 151"/>
                  <a:gd name="T4" fmla="*/ 0 w 244"/>
                  <a:gd name="T5" fmla="*/ 0 h 151"/>
                  <a:gd name="T6" fmla="*/ 0 w 244"/>
                  <a:gd name="T7" fmla="*/ 19856 h 151"/>
                  <a:gd name="T8" fmla="*/ 19 w 244"/>
                  <a:gd name="T9" fmla="*/ 19856 h 151"/>
                  <a:gd name="T10" fmla="*/ 19 w 244"/>
                  <a:gd name="T11" fmla="*/ 19856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a:p>
            </p:txBody>
          </p:sp>
        </p:grpSp>
        <p:grpSp>
          <p:nvGrpSpPr>
            <p:cNvPr id="20" name="Group 269"/>
            <p:cNvGrpSpPr>
              <a:grpSpLocks noChangeAspect="1"/>
            </p:cNvGrpSpPr>
            <p:nvPr userDrawn="1"/>
          </p:nvGrpSpPr>
          <p:grpSpPr bwMode="auto">
            <a:xfrm>
              <a:off x="790121" y="5298398"/>
              <a:ext cx="160549" cy="102873"/>
              <a:chOff x="4214" y="2064"/>
              <a:chExt cx="242" cy="157"/>
            </a:xfrm>
          </p:grpSpPr>
          <p:sp>
            <p:nvSpPr>
              <p:cNvPr id="118" name="AutoShape 270"/>
              <p:cNvSpPr>
                <a:spLocks noChangeAspect="1" noChangeArrowheads="1" noTextEdit="1"/>
              </p:cNvSpPr>
              <p:nvPr/>
            </p:nvSpPr>
            <p:spPr bwMode="auto">
              <a:xfrm>
                <a:off x="4214" y="2064"/>
                <a:ext cx="242" cy="157"/>
              </a:xfrm>
              <a:prstGeom prst="rect">
                <a:avLst/>
              </a:prstGeom>
              <a:noFill/>
              <a:ln w="6350" algn="ctr">
                <a:solidFill>
                  <a:schemeClr val="tx1"/>
                </a:solidFill>
                <a:miter lim="800000"/>
                <a:headEnd/>
                <a:tailEnd/>
              </a:ln>
            </p:spPr>
            <p:txBody>
              <a:bodyPr/>
              <a:lstStyle/>
              <a:p>
                <a:pPr>
                  <a:defRPr/>
                </a:pPr>
                <a:endParaRPr lang="en-GB"/>
              </a:p>
            </p:txBody>
          </p:sp>
          <p:sp>
            <p:nvSpPr>
              <p:cNvPr id="119" name="Rectangle 271"/>
              <p:cNvSpPr>
                <a:spLocks noChangeArrowheads="1"/>
              </p:cNvSpPr>
              <p:nvPr/>
            </p:nvSpPr>
            <p:spPr bwMode="auto">
              <a:xfrm>
                <a:off x="4214" y="2064"/>
                <a:ext cx="242" cy="53"/>
              </a:xfrm>
              <a:prstGeom prst="rect">
                <a:avLst/>
              </a:prstGeom>
              <a:solidFill>
                <a:srgbClr val="FFFF00"/>
              </a:solidFill>
              <a:ln w="9525">
                <a:noFill/>
                <a:miter lim="800000"/>
                <a:headEnd/>
                <a:tailEnd/>
              </a:ln>
            </p:spPr>
            <p:txBody>
              <a:bodyPr/>
              <a:lstStyle/>
              <a:p>
                <a:pPr eaLnBrk="0" hangingPunct="0">
                  <a:spcBef>
                    <a:spcPct val="50000"/>
                  </a:spcBef>
                  <a:defRPr/>
                </a:pPr>
                <a:endParaRPr lang="en-US"/>
              </a:p>
            </p:txBody>
          </p:sp>
          <p:sp>
            <p:nvSpPr>
              <p:cNvPr id="120" name="Rectangle 272"/>
              <p:cNvSpPr>
                <a:spLocks noChangeArrowheads="1"/>
              </p:cNvSpPr>
              <p:nvPr/>
            </p:nvSpPr>
            <p:spPr bwMode="auto">
              <a:xfrm>
                <a:off x="4214" y="2117"/>
                <a:ext cx="242" cy="51"/>
              </a:xfrm>
              <a:prstGeom prst="rect">
                <a:avLst/>
              </a:prstGeom>
              <a:solidFill>
                <a:srgbClr val="51DC00"/>
              </a:solidFill>
              <a:ln w="9525">
                <a:noFill/>
                <a:miter lim="800000"/>
                <a:headEnd/>
                <a:tailEnd/>
              </a:ln>
            </p:spPr>
            <p:txBody>
              <a:bodyPr/>
              <a:lstStyle/>
              <a:p>
                <a:pPr eaLnBrk="0" hangingPunct="0">
                  <a:spcBef>
                    <a:spcPct val="50000"/>
                  </a:spcBef>
                  <a:defRPr/>
                </a:pPr>
                <a:endParaRPr lang="en-US"/>
              </a:p>
            </p:txBody>
          </p:sp>
          <p:sp>
            <p:nvSpPr>
              <p:cNvPr id="121" name="Rectangle 273"/>
              <p:cNvSpPr>
                <a:spLocks noChangeArrowheads="1"/>
              </p:cNvSpPr>
              <p:nvPr/>
            </p:nvSpPr>
            <p:spPr bwMode="auto">
              <a:xfrm>
                <a:off x="4214" y="2168"/>
                <a:ext cx="242" cy="53"/>
              </a:xfrm>
              <a:prstGeom prst="rect">
                <a:avLst/>
              </a:prstGeom>
              <a:solidFill>
                <a:srgbClr val="FF0000"/>
              </a:solidFill>
              <a:ln w="9525">
                <a:noFill/>
                <a:miter lim="800000"/>
                <a:headEnd/>
                <a:tailEnd/>
              </a:ln>
            </p:spPr>
            <p:txBody>
              <a:bodyPr/>
              <a:lstStyle/>
              <a:p>
                <a:pPr eaLnBrk="0" hangingPunct="0">
                  <a:spcBef>
                    <a:spcPct val="50000"/>
                  </a:spcBef>
                  <a:defRPr/>
                </a:pPr>
                <a:endParaRPr lang="en-US"/>
              </a:p>
            </p:txBody>
          </p:sp>
        </p:grpSp>
        <p:grpSp>
          <p:nvGrpSpPr>
            <p:cNvPr id="21" name="Group 16"/>
            <p:cNvGrpSpPr>
              <a:grpSpLocks/>
            </p:cNvGrpSpPr>
            <p:nvPr userDrawn="1"/>
          </p:nvGrpSpPr>
          <p:grpSpPr bwMode="auto">
            <a:xfrm>
              <a:off x="1854256" y="5092835"/>
              <a:ext cx="163609" cy="106293"/>
              <a:chOff x="1116" y="1646"/>
              <a:chExt cx="245" cy="151"/>
            </a:xfrm>
          </p:grpSpPr>
          <p:sp>
            <p:nvSpPr>
              <p:cNvPr id="115" name="Freeform 17"/>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a:p>
            </p:txBody>
          </p:sp>
          <p:sp>
            <p:nvSpPr>
              <p:cNvPr id="116" name="Freeform 18"/>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a:p>
            </p:txBody>
          </p:sp>
          <p:sp>
            <p:nvSpPr>
              <p:cNvPr id="117" name="Freeform 19"/>
              <p:cNvSpPr>
                <a:spLocks/>
              </p:cNvSpPr>
              <p:nvPr/>
            </p:nvSpPr>
            <p:spPr bwMode="auto">
              <a:xfrm>
                <a:off x="1116" y="1646"/>
                <a:ext cx="245" cy="151"/>
              </a:xfrm>
              <a:custGeom>
                <a:avLst/>
                <a:gdLst>
                  <a:gd name="T0" fmla="*/ 244 w 244"/>
                  <a:gd name="T1" fmla="*/ 61 h 151"/>
                  <a:gd name="T2" fmla="*/ 89 w 244"/>
                  <a:gd name="T3" fmla="*/ 61 h 151"/>
                  <a:gd name="T4" fmla="*/ 89 w 244"/>
                  <a:gd name="T5" fmla="*/ 0 h 151"/>
                  <a:gd name="T6" fmla="*/ 59 w 244"/>
                  <a:gd name="T7" fmla="*/ 0 h 151"/>
                  <a:gd name="T8" fmla="*/ 59 w 244"/>
                  <a:gd name="T9" fmla="*/ 61 h 151"/>
                  <a:gd name="T10" fmla="*/ 0 w 244"/>
                  <a:gd name="T11" fmla="*/ 61 h 151"/>
                  <a:gd name="T12" fmla="*/ 0 w 244"/>
                  <a:gd name="T13" fmla="*/ 89 h 151"/>
                  <a:gd name="T14" fmla="*/ 59 w 244"/>
                  <a:gd name="T15" fmla="*/ 89 h 151"/>
                  <a:gd name="T16" fmla="*/ 59 w 244"/>
                  <a:gd name="T17" fmla="*/ 151 h 151"/>
                  <a:gd name="T18" fmla="*/ 89 w 244"/>
                  <a:gd name="T19" fmla="*/ 151 h 151"/>
                  <a:gd name="T20" fmla="*/ 89 w 244"/>
                  <a:gd name="T21" fmla="*/ 89 h 151"/>
                  <a:gd name="T22" fmla="*/ 244 w 244"/>
                  <a:gd name="T23" fmla="*/ 89 h 151"/>
                  <a:gd name="T24" fmla="*/ 244 w 244"/>
                  <a:gd name="T25" fmla="*/ 61 h 151"/>
                  <a:gd name="T26" fmla="*/ 244 w 244"/>
                  <a:gd name="T27" fmla="*/ 61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1"/>
                    </a:moveTo>
                    <a:lnTo>
                      <a:pt x="89" y="61"/>
                    </a:lnTo>
                    <a:lnTo>
                      <a:pt x="89" y="0"/>
                    </a:lnTo>
                    <a:lnTo>
                      <a:pt x="59" y="0"/>
                    </a:lnTo>
                    <a:lnTo>
                      <a:pt x="59" y="61"/>
                    </a:lnTo>
                    <a:lnTo>
                      <a:pt x="0" y="61"/>
                    </a:lnTo>
                    <a:lnTo>
                      <a:pt x="0" y="89"/>
                    </a:lnTo>
                    <a:lnTo>
                      <a:pt x="59" y="89"/>
                    </a:lnTo>
                    <a:lnTo>
                      <a:pt x="59" y="151"/>
                    </a:lnTo>
                    <a:lnTo>
                      <a:pt x="89" y="151"/>
                    </a:lnTo>
                    <a:lnTo>
                      <a:pt x="89" y="89"/>
                    </a:lnTo>
                    <a:lnTo>
                      <a:pt x="244" y="89"/>
                    </a:lnTo>
                    <a:lnTo>
                      <a:pt x="244" y="61"/>
                    </a:lnTo>
                    <a:close/>
                  </a:path>
                </a:pathLst>
              </a:custGeom>
              <a:solidFill>
                <a:srgbClr val="0C419A"/>
              </a:solidFill>
              <a:ln w="9525">
                <a:noFill/>
                <a:round/>
                <a:headEnd/>
                <a:tailEnd/>
              </a:ln>
            </p:spPr>
            <p:txBody>
              <a:bodyPr/>
              <a:lstStyle/>
              <a:p>
                <a:pPr>
                  <a:defRPr/>
                </a:pPr>
                <a:endParaRPr lang="en-GB"/>
              </a:p>
            </p:txBody>
          </p:sp>
        </p:grpSp>
        <p:grpSp>
          <p:nvGrpSpPr>
            <p:cNvPr id="22" name="Group 21"/>
            <p:cNvGrpSpPr>
              <a:grpSpLocks/>
            </p:cNvGrpSpPr>
            <p:nvPr userDrawn="1"/>
          </p:nvGrpSpPr>
          <p:grpSpPr bwMode="auto">
            <a:xfrm>
              <a:off x="3341609" y="5092835"/>
              <a:ext cx="163288" cy="104917"/>
              <a:chOff x="1117" y="2897"/>
              <a:chExt cx="243" cy="157"/>
            </a:xfrm>
          </p:grpSpPr>
          <p:sp>
            <p:nvSpPr>
              <p:cNvPr id="111" name="Freeform 21"/>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112" name="Freeform 22"/>
              <p:cNvSpPr>
                <a:spLocks/>
              </p:cNvSpPr>
              <p:nvPr/>
            </p:nvSpPr>
            <p:spPr bwMode="auto">
              <a:xfrm>
                <a:off x="1117" y="2897"/>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a:p>
            </p:txBody>
          </p:sp>
          <p:sp>
            <p:nvSpPr>
              <p:cNvPr id="113" name="Freeform 23"/>
              <p:cNvSpPr>
                <a:spLocks/>
              </p:cNvSpPr>
              <p:nvPr/>
            </p:nvSpPr>
            <p:spPr bwMode="auto">
              <a:xfrm>
                <a:off x="1277" y="2897"/>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a:p>
            </p:txBody>
          </p:sp>
          <p:sp>
            <p:nvSpPr>
              <p:cNvPr id="114" name="Freeform 24"/>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3" name="Group 25"/>
            <p:cNvGrpSpPr>
              <a:grpSpLocks/>
            </p:cNvGrpSpPr>
            <p:nvPr userDrawn="1"/>
          </p:nvGrpSpPr>
          <p:grpSpPr bwMode="auto">
            <a:xfrm>
              <a:off x="3130146" y="5092835"/>
              <a:ext cx="163288" cy="104917"/>
              <a:chOff x="1118" y="2646"/>
              <a:chExt cx="243" cy="157"/>
            </a:xfrm>
          </p:grpSpPr>
          <p:sp>
            <p:nvSpPr>
              <p:cNvPr id="107" name="Freeform 26"/>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108" name="Freeform 27"/>
              <p:cNvSpPr>
                <a:spLocks/>
              </p:cNvSpPr>
              <p:nvPr/>
            </p:nvSpPr>
            <p:spPr bwMode="auto">
              <a:xfrm>
                <a:off x="1118" y="2646"/>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a:p>
            </p:txBody>
          </p:sp>
          <p:sp>
            <p:nvSpPr>
              <p:cNvPr id="109" name="Freeform 28"/>
              <p:cNvSpPr>
                <a:spLocks/>
              </p:cNvSpPr>
              <p:nvPr/>
            </p:nvSpPr>
            <p:spPr bwMode="auto">
              <a:xfrm>
                <a:off x="1278" y="2646"/>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7F00"/>
              </a:solidFill>
              <a:ln w="9525">
                <a:noFill/>
                <a:round/>
                <a:headEnd/>
                <a:tailEnd/>
              </a:ln>
            </p:spPr>
            <p:txBody>
              <a:bodyPr/>
              <a:lstStyle/>
              <a:p>
                <a:pPr>
                  <a:defRPr/>
                </a:pPr>
                <a:endParaRPr lang="en-GB"/>
              </a:p>
            </p:txBody>
          </p:sp>
          <p:sp>
            <p:nvSpPr>
              <p:cNvPr id="110" name="Freeform 29"/>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4" name="Group 30"/>
            <p:cNvGrpSpPr>
              <a:grpSpLocks/>
            </p:cNvGrpSpPr>
            <p:nvPr userDrawn="1"/>
          </p:nvGrpSpPr>
          <p:grpSpPr bwMode="auto">
            <a:xfrm>
              <a:off x="2277513" y="5092835"/>
              <a:ext cx="163288" cy="104596"/>
              <a:chOff x="1117" y="2143"/>
              <a:chExt cx="243" cy="155"/>
            </a:xfrm>
          </p:grpSpPr>
          <p:sp>
            <p:nvSpPr>
              <p:cNvPr id="103" name="Freeform 31"/>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0000"/>
              </a:solidFill>
              <a:ln w="9525">
                <a:noFill/>
                <a:round/>
                <a:headEnd/>
                <a:tailEnd/>
              </a:ln>
            </p:spPr>
            <p:txBody>
              <a:bodyPr/>
              <a:lstStyle/>
              <a:p>
                <a:pPr>
                  <a:defRPr/>
                </a:pPr>
                <a:endParaRPr lang="en-GB"/>
              </a:p>
            </p:txBody>
          </p:sp>
          <p:sp>
            <p:nvSpPr>
              <p:cNvPr id="104" name="Freeform 32"/>
              <p:cNvSpPr>
                <a:spLocks/>
              </p:cNvSpPr>
              <p:nvPr/>
            </p:nvSpPr>
            <p:spPr bwMode="auto">
              <a:xfrm>
                <a:off x="1117" y="2143"/>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000000"/>
              </a:solidFill>
              <a:ln w="9525">
                <a:noFill/>
                <a:round/>
                <a:headEnd/>
                <a:tailEnd/>
              </a:ln>
            </p:spPr>
            <p:txBody>
              <a:bodyPr/>
              <a:lstStyle/>
              <a:p>
                <a:pPr>
                  <a:defRPr/>
                </a:pPr>
                <a:endParaRPr lang="en-GB"/>
              </a:p>
            </p:txBody>
          </p:sp>
          <p:sp>
            <p:nvSpPr>
              <p:cNvPr id="105" name="Freeform 33"/>
              <p:cNvSpPr>
                <a:spLocks/>
              </p:cNvSpPr>
              <p:nvPr/>
            </p:nvSpPr>
            <p:spPr bwMode="auto">
              <a:xfrm>
                <a:off x="1117" y="2248"/>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E600"/>
              </a:solidFill>
              <a:ln w="9525">
                <a:noFill/>
                <a:round/>
                <a:headEnd/>
                <a:tailEnd/>
              </a:ln>
            </p:spPr>
            <p:txBody>
              <a:bodyPr/>
              <a:lstStyle/>
              <a:p>
                <a:pPr>
                  <a:defRPr/>
                </a:pPr>
                <a:endParaRPr lang="en-GB"/>
              </a:p>
            </p:txBody>
          </p:sp>
          <p:sp>
            <p:nvSpPr>
              <p:cNvPr id="106" name="Freeform 34"/>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5" name="Group 35"/>
            <p:cNvGrpSpPr>
              <a:grpSpLocks/>
            </p:cNvGrpSpPr>
            <p:nvPr userDrawn="1"/>
          </p:nvGrpSpPr>
          <p:grpSpPr bwMode="auto">
            <a:xfrm>
              <a:off x="2066045" y="5092835"/>
              <a:ext cx="163288" cy="104596"/>
              <a:chOff x="1117" y="1892"/>
              <a:chExt cx="243" cy="155"/>
            </a:xfrm>
          </p:grpSpPr>
          <p:sp>
            <p:nvSpPr>
              <p:cNvPr id="99" name="Freeform 36"/>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100" name="Freeform 37"/>
              <p:cNvSpPr>
                <a:spLocks/>
              </p:cNvSpPr>
              <p:nvPr/>
            </p:nvSpPr>
            <p:spPr bwMode="auto">
              <a:xfrm>
                <a:off x="1117" y="1892"/>
                <a:ext cx="77" cy="155"/>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a:p>
            </p:txBody>
          </p:sp>
          <p:sp>
            <p:nvSpPr>
              <p:cNvPr id="101" name="Freeform 38"/>
              <p:cNvSpPr>
                <a:spLocks/>
              </p:cNvSpPr>
              <p:nvPr/>
            </p:nvSpPr>
            <p:spPr bwMode="auto">
              <a:xfrm>
                <a:off x="1277" y="1892"/>
                <a:ext cx="83" cy="155"/>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a:p>
            </p:txBody>
          </p:sp>
          <p:sp>
            <p:nvSpPr>
              <p:cNvPr id="102" name="Freeform 39"/>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6" name="Group 255"/>
            <p:cNvGrpSpPr>
              <a:grpSpLocks/>
            </p:cNvGrpSpPr>
            <p:nvPr userDrawn="1"/>
          </p:nvGrpSpPr>
          <p:grpSpPr bwMode="auto">
            <a:xfrm>
              <a:off x="1431114" y="5092835"/>
              <a:ext cx="163489" cy="106268"/>
              <a:chOff x="7106991" y="2034190"/>
              <a:chExt cx="255683" cy="163929"/>
            </a:xfrm>
          </p:grpSpPr>
          <p:sp>
            <p:nvSpPr>
              <p:cNvPr id="97" name="Freeform 41"/>
              <p:cNvSpPr>
                <a:spLocks/>
              </p:cNvSpPr>
              <p:nvPr/>
            </p:nvSpPr>
            <p:spPr bwMode="auto">
              <a:xfrm>
                <a:off x="7106991" y="2034190"/>
                <a:ext cx="255683" cy="163929"/>
              </a:xfrm>
              <a:custGeom>
                <a:avLst/>
                <a:gdLst>
                  <a:gd name="T0" fmla="*/ 244 w 244"/>
                  <a:gd name="T1" fmla="*/ 2942 h 151"/>
                  <a:gd name="T2" fmla="*/ 244 w 244"/>
                  <a:gd name="T3" fmla="*/ 0 h 151"/>
                  <a:gd name="T4" fmla="*/ 0 w 244"/>
                  <a:gd name="T5" fmla="*/ 0 h 151"/>
                  <a:gd name="T6" fmla="*/ 0 w 244"/>
                  <a:gd name="T7" fmla="*/ 2942 h 151"/>
                  <a:gd name="T8" fmla="*/ 244 w 244"/>
                  <a:gd name="T9" fmla="*/ 2942 h 151"/>
                  <a:gd name="T10" fmla="*/ 244 w 244"/>
                  <a:gd name="T11" fmla="*/ 2942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0000"/>
              </a:solidFill>
              <a:ln w="9525">
                <a:noFill/>
                <a:round/>
                <a:headEnd/>
                <a:tailEnd/>
              </a:ln>
            </p:spPr>
            <p:txBody>
              <a:bodyPr/>
              <a:lstStyle/>
              <a:p>
                <a:pPr>
                  <a:defRPr/>
                </a:pPr>
                <a:endParaRPr lang="en-GB"/>
              </a:p>
            </p:txBody>
          </p:sp>
          <p:sp>
            <p:nvSpPr>
              <p:cNvPr id="98" name="Freeform 42"/>
              <p:cNvSpPr>
                <a:spLocks/>
              </p:cNvSpPr>
              <p:nvPr userDrawn="1"/>
            </p:nvSpPr>
            <p:spPr bwMode="auto">
              <a:xfrm>
                <a:off x="7106991" y="2034190"/>
                <a:ext cx="255683" cy="161827"/>
              </a:xfrm>
              <a:custGeom>
                <a:avLst/>
                <a:gdLst>
                  <a:gd name="T0" fmla="*/ 244 w 244"/>
                  <a:gd name="T1" fmla="*/ 264 h 151"/>
                  <a:gd name="T2" fmla="*/ 95 w 244"/>
                  <a:gd name="T3" fmla="*/ 264 h 151"/>
                  <a:gd name="T4" fmla="*/ 95 w 244"/>
                  <a:gd name="T5" fmla="*/ 0 h 151"/>
                  <a:gd name="T6" fmla="*/ 65 w 244"/>
                  <a:gd name="T7" fmla="*/ 0 h 151"/>
                  <a:gd name="T8" fmla="*/ 65 w 244"/>
                  <a:gd name="T9" fmla="*/ 264 h 151"/>
                  <a:gd name="T10" fmla="*/ 0 w 244"/>
                  <a:gd name="T11" fmla="*/ 264 h 151"/>
                  <a:gd name="T12" fmla="*/ 0 w 244"/>
                  <a:gd name="T13" fmla="*/ 398 h 151"/>
                  <a:gd name="T14" fmla="*/ 65 w 244"/>
                  <a:gd name="T15" fmla="*/ 398 h 151"/>
                  <a:gd name="T16" fmla="*/ 65 w 244"/>
                  <a:gd name="T17" fmla="*/ 666 h 151"/>
                  <a:gd name="T18" fmla="*/ 95 w 244"/>
                  <a:gd name="T19" fmla="*/ 666 h 151"/>
                  <a:gd name="T20" fmla="*/ 95 w 244"/>
                  <a:gd name="T21" fmla="*/ 398 h 151"/>
                  <a:gd name="T22" fmla="*/ 244 w 244"/>
                  <a:gd name="T23" fmla="*/ 398 h 151"/>
                  <a:gd name="T24" fmla="*/ 244 w 244"/>
                  <a:gd name="T25" fmla="*/ 264 h 151"/>
                  <a:gd name="T26" fmla="*/ 244 w 244"/>
                  <a:gd name="T27" fmla="*/ 264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2"/>
                    </a:moveTo>
                    <a:lnTo>
                      <a:pt x="95" y="62"/>
                    </a:lnTo>
                    <a:lnTo>
                      <a:pt x="95" y="0"/>
                    </a:lnTo>
                    <a:lnTo>
                      <a:pt x="65" y="0"/>
                    </a:lnTo>
                    <a:lnTo>
                      <a:pt x="65" y="62"/>
                    </a:lnTo>
                    <a:lnTo>
                      <a:pt x="0" y="62"/>
                    </a:lnTo>
                    <a:lnTo>
                      <a:pt x="0" y="90"/>
                    </a:lnTo>
                    <a:lnTo>
                      <a:pt x="65" y="90"/>
                    </a:lnTo>
                    <a:lnTo>
                      <a:pt x="65" y="151"/>
                    </a:lnTo>
                    <a:lnTo>
                      <a:pt x="95" y="151"/>
                    </a:lnTo>
                    <a:lnTo>
                      <a:pt x="95" y="90"/>
                    </a:lnTo>
                    <a:lnTo>
                      <a:pt x="244" y="90"/>
                    </a:lnTo>
                    <a:lnTo>
                      <a:pt x="244" y="62"/>
                    </a:lnTo>
                    <a:close/>
                  </a:path>
                </a:pathLst>
              </a:custGeom>
              <a:solidFill>
                <a:srgbClr val="FFFFFF"/>
              </a:solidFill>
              <a:ln w="9525">
                <a:noFill/>
                <a:round/>
                <a:headEnd/>
                <a:tailEnd/>
              </a:ln>
            </p:spPr>
            <p:txBody>
              <a:bodyPr/>
              <a:lstStyle/>
              <a:p>
                <a:pPr>
                  <a:defRPr/>
                </a:pPr>
                <a:endParaRPr lang="en-GB"/>
              </a:p>
            </p:txBody>
          </p:sp>
        </p:grpSp>
        <p:grpSp>
          <p:nvGrpSpPr>
            <p:cNvPr id="27" name="Group 254"/>
            <p:cNvGrpSpPr>
              <a:grpSpLocks/>
            </p:cNvGrpSpPr>
            <p:nvPr userDrawn="1"/>
          </p:nvGrpSpPr>
          <p:grpSpPr bwMode="auto">
            <a:xfrm>
              <a:off x="581678" y="5092835"/>
              <a:ext cx="163489" cy="110355"/>
              <a:chOff x="6341261" y="2034186"/>
              <a:chExt cx="254095" cy="170190"/>
            </a:xfrm>
          </p:grpSpPr>
          <p:sp>
            <p:nvSpPr>
              <p:cNvPr id="94" name="Freeform 93"/>
              <p:cNvSpPr>
                <a:spLocks/>
              </p:cNvSpPr>
              <p:nvPr/>
            </p:nvSpPr>
            <p:spPr bwMode="auto">
              <a:xfrm>
                <a:off x="6341261" y="2034186"/>
                <a:ext cx="254095" cy="170190"/>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E600"/>
              </a:solidFill>
              <a:ln w="9525">
                <a:noFill/>
                <a:round/>
                <a:headEnd/>
                <a:tailEnd/>
              </a:ln>
            </p:spPr>
            <p:txBody>
              <a:bodyPr/>
              <a:lstStyle/>
              <a:p>
                <a:pPr>
                  <a:defRPr/>
                </a:pPr>
                <a:endParaRPr lang="en-GB"/>
              </a:p>
            </p:txBody>
          </p:sp>
          <p:sp>
            <p:nvSpPr>
              <p:cNvPr id="95" name="Freeform 94"/>
              <p:cNvSpPr>
                <a:spLocks/>
              </p:cNvSpPr>
              <p:nvPr/>
            </p:nvSpPr>
            <p:spPr bwMode="auto">
              <a:xfrm>
                <a:off x="6341261" y="2034186"/>
                <a:ext cx="80463" cy="170190"/>
              </a:xfrm>
              <a:custGeom>
                <a:avLst/>
                <a:gdLst>
                  <a:gd name="T0" fmla="*/ 77 w 77"/>
                  <a:gd name="T1" fmla="*/ 151 h 151"/>
                  <a:gd name="T2" fmla="*/ 77 w 77"/>
                  <a:gd name="T3" fmla="*/ 0 h 151"/>
                  <a:gd name="T4" fmla="*/ 0 w 77"/>
                  <a:gd name="T5" fmla="*/ 0 h 151"/>
                  <a:gd name="T6" fmla="*/ 0 w 77"/>
                  <a:gd name="T7" fmla="*/ 151 h 151"/>
                  <a:gd name="T8" fmla="*/ 77 w 77"/>
                  <a:gd name="T9" fmla="*/ 151 h 151"/>
                  <a:gd name="T10" fmla="*/ 77 w 77"/>
                  <a:gd name="T11" fmla="*/ 151 h 151"/>
                  <a:gd name="T12" fmla="*/ 0 60000 65536"/>
                  <a:gd name="T13" fmla="*/ 0 60000 65536"/>
                  <a:gd name="T14" fmla="*/ 0 60000 65536"/>
                  <a:gd name="T15" fmla="*/ 0 60000 65536"/>
                  <a:gd name="T16" fmla="*/ 0 60000 65536"/>
                  <a:gd name="T17" fmla="*/ 0 60000 65536"/>
                  <a:gd name="T18" fmla="*/ 0 w 77"/>
                  <a:gd name="T19" fmla="*/ 0 h 151"/>
                  <a:gd name="T20" fmla="*/ 77 w 77"/>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77" h="151">
                    <a:moveTo>
                      <a:pt x="77" y="151"/>
                    </a:moveTo>
                    <a:lnTo>
                      <a:pt x="77" y="0"/>
                    </a:lnTo>
                    <a:lnTo>
                      <a:pt x="0" y="0"/>
                    </a:lnTo>
                    <a:lnTo>
                      <a:pt x="0" y="151"/>
                    </a:lnTo>
                    <a:lnTo>
                      <a:pt x="77" y="151"/>
                    </a:lnTo>
                    <a:close/>
                  </a:path>
                </a:pathLst>
              </a:custGeom>
              <a:solidFill>
                <a:srgbClr val="000000"/>
              </a:solidFill>
              <a:ln w="9525">
                <a:noFill/>
                <a:round/>
                <a:headEnd/>
                <a:tailEnd/>
              </a:ln>
            </p:spPr>
            <p:txBody>
              <a:bodyPr/>
              <a:lstStyle/>
              <a:p>
                <a:pPr>
                  <a:defRPr/>
                </a:pPr>
                <a:endParaRPr lang="en-GB"/>
              </a:p>
            </p:txBody>
          </p:sp>
          <p:sp>
            <p:nvSpPr>
              <p:cNvPr id="96" name="Freeform 95"/>
              <p:cNvSpPr>
                <a:spLocks/>
              </p:cNvSpPr>
              <p:nvPr/>
            </p:nvSpPr>
            <p:spPr bwMode="auto">
              <a:xfrm>
                <a:off x="6508541" y="2034186"/>
                <a:ext cx="86815" cy="170190"/>
              </a:xfrm>
              <a:custGeom>
                <a:avLst/>
                <a:gdLst>
                  <a:gd name="T0" fmla="*/ 84 w 84"/>
                  <a:gd name="T1" fmla="*/ 151 h 151"/>
                  <a:gd name="T2" fmla="*/ 84 w 84"/>
                  <a:gd name="T3" fmla="*/ 0 h 151"/>
                  <a:gd name="T4" fmla="*/ 0 w 84"/>
                  <a:gd name="T5" fmla="*/ 0 h 151"/>
                  <a:gd name="T6" fmla="*/ 0 w 84"/>
                  <a:gd name="T7" fmla="*/ 151 h 151"/>
                  <a:gd name="T8" fmla="*/ 84 w 84"/>
                  <a:gd name="T9" fmla="*/ 151 h 151"/>
                  <a:gd name="T10" fmla="*/ 84 w 84"/>
                  <a:gd name="T11" fmla="*/ 151 h 151"/>
                  <a:gd name="T12" fmla="*/ 0 60000 65536"/>
                  <a:gd name="T13" fmla="*/ 0 60000 65536"/>
                  <a:gd name="T14" fmla="*/ 0 60000 65536"/>
                  <a:gd name="T15" fmla="*/ 0 60000 65536"/>
                  <a:gd name="T16" fmla="*/ 0 60000 65536"/>
                  <a:gd name="T17" fmla="*/ 0 60000 65536"/>
                  <a:gd name="T18" fmla="*/ 0 w 84"/>
                  <a:gd name="T19" fmla="*/ 0 h 151"/>
                  <a:gd name="T20" fmla="*/ 84 w 8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84" h="151">
                    <a:moveTo>
                      <a:pt x="84" y="151"/>
                    </a:moveTo>
                    <a:lnTo>
                      <a:pt x="84" y="0"/>
                    </a:lnTo>
                    <a:lnTo>
                      <a:pt x="0" y="0"/>
                    </a:lnTo>
                    <a:lnTo>
                      <a:pt x="0" y="151"/>
                    </a:lnTo>
                    <a:lnTo>
                      <a:pt x="84" y="151"/>
                    </a:lnTo>
                    <a:close/>
                  </a:path>
                </a:pathLst>
              </a:custGeom>
              <a:solidFill>
                <a:srgbClr val="FF0000"/>
              </a:solidFill>
              <a:ln w="9525">
                <a:noFill/>
                <a:round/>
                <a:headEnd/>
                <a:tailEnd/>
              </a:ln>
            </p:spPr>
            <p:txBody>
              <a:bodyPr/>
              <a:lstStyle/>
              <a:p>
                <a:pPr>
                  <a:defRPr/>
                </a:pPr>
                <a:endParaRPr lang="en-GB"/>
              </a:p>
            </p:txBody>
          </p:sp>
        </p:grpSp>
        <p:grpSp>
          <p:nvGrpSpPr>
            <p:cNvPr id="28" name="Group 49"/>
            <p:cNvGrpSpPr>
              <a:grpSpLocks/>
            </p:cNvGrpSpPr>
            <p:nvPr userDrawn="1"/>
          </p:nvGrpSpPr>
          <p:grpSpPr bwMode="auto">
            <a:xfrm>
              <a:off x="369889" y="5092835"/>
              <a:ext cx="163609" cy="106293"/>
              <a:chOff x="529" y="1166"/>
              <a:chExt cx="245" cy="157"/>
            </a:xfrm>
          </p:grpSpPr>
          <p:sp>
            <p:nvSpPr>
              <p:cNvPr id="90" name="Freeform 50"/>
              <p:cNvSpPr>
                <a:spLocks/>
              </p:cNvSpPr>
              <p:nvPr/>
            </p:nvSpPr>
            <p:spPr bwMode="auto">
              <a:xfrm>
                <a:off x="529" y="116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a:p>
            </p:txBody>
          </p:sp>
          <p:sp>
            <p:nvSpPr>
              <p:cNvPr id="91" name="Freeform 51"/>
              <p:cNvSpPr>
                <a:spLocks/>
              </p:cNvSpPr>
              <p:nvPr/>
            </p:nvSpPr>
            <p:spPr bwMode="auto">
              <a:xfrm>
                <a:off x="529" y="1166"/>
                <a:ext cx="245"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a:p>
            </p:txBody>
          </p:sp>
          <p:sp>
            <p:nvSpPr>
              <p:cNvPr id="92" name="Freeform 52"/>
              <p:cNvSpPr>
                <a:spLocks/>
              </p:cNvSpPr>
              <p:nvPr/>
            </p:nvSpPr>
            <p:spPr bwMode="auto">
              <a:xfrm>
                <a:off x="529" y="1273"/>
                <a:ext cx="245" cy="50"/>
              </a:xfrm>
              <a:custGeom>
                <a:avLst/>
                <a:gdLst>
                  <a:gd name="T0" fmla="*/ 244 w 244"/>
                  <a:gd name="T1" fmla="*/ 51 h 51"/>
                  <a:gd name="T2" fmla="*/ 244 w 244"/>
                  <a:gd name="T3" fmla="*/ 0 h 51"/>
                  <a:gd name="T4" fmla="*/ 0 w 244"/>
                  <a:gd name="T5" fmla="*/ 0 h 51"/>
                  <a:gd name="T6" fmla="*/ 0 w 244"/>
                  <a:gd name="T7" fmla="*/ 51 h 51"/>
                  <a:gd name="T8" fmla="*/ 244 w 244"/>
                  <a:gd name="T9" fmla="*/ 51 h 51"/>
                  <a:gd name="T10" fmla="*/ 244 w 244"/>
                  <a:gd name="T11" fmla="*/ 51 h 51"/>
                  <a:gd name="T12" fmla="*/ 0 60000 65536"/>
                  <a:gd name="T13" fmla="*/ 0 60000 65536"/>
                  <a:gd name="T14" fmla="*/ 0 60000 65536"/>
                  <a:gd name="T15" fmla="*/ 0 60000 65536"/>
                  <a:gd name="T16" fmla="*/ 0 60000 65536"/>
                  <a:gd name="T17" fmla="*/ 0 60000 65536"/>
                  <a:gd name="T18" fmla="*/ 0 w 244"/>
                  <a:gd name="T19" fmla="*/ 0 h 51"/>
                  <a:gd name="T20" fmla="*/ 244 w 244"/>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4" h="51">
                    <a:moveTo>
                      <a:pt x="244" y="51"/>
                    </a:moveTo>
                    <a:lnTo>
                      <a:pt x="244" y="0"/>
                    </a:lnTo>
                    <a:lnTo>
                      <a:pt x="0" y="0"/>
                    </a:lnTo>
                    <a:lnTo>
                      <a:pt x="0" y="51"/>
                    </a:lnTo>
                    <a:lnTo>
                      <a:pt x="244" y="51"/>
                    </a:lnTo>
                    <a:close/>
                  </a:path>
                </a:pathLst>
              </a:custGeom>
              <a:solidFill>
                <a:srgbClr val="FF0000"/>
              </a:solidFill>
              <a:ln w="9525">
                <a:noFill/>
                <a:round/>
                <a:headEnd/>
                <a:tailEnd/>
              </a:ln>
            </p:spPr>
            <p:txBody>
              <a:bodyPr/>
              <a:lstStyle/>
              <a:p>
                <a:pPr>
                  <a:defRPr/>
                </a:pPr>
                <a:endParaRPr lang="en-GB"/>
              </a:p>
            </p:txBody>
          </p:sp>
          <p:sp>
            <p:nvSpPr>
              <p:cNvPr id="93" name="Freeform 53"/>
              <p:cNvSpPr>
                <a:spLocks/>
              </p:cNvSpPr>
              <p:nvPr/>
            </p:nvSpPr>
            <p:spPr bwMode="auto">
              <a:xfrm>
                <a:off x="529" y="1166"/>
                <a:ext cx="245"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9" name="Group 54"/>
            <p:cNvGrpSpPr>
              <a:grpSpLocks/>
            </p:cNvGrpSpPr>
            <p:nvPr userDrawn="1"/>
          </p:nvGrpSpPr>
          <p:grpSpPr bwMode="auto">
            <a:xfrm>
              <a:off x="2488981" y="5092835"/>
              <a:ext cx="164632" cy="106293"/>
              <a:chOff x="1117" y="2394"/>
              <a:chExt cx="245" cy="157"/>
            </a:xfrm>
          </p:grpSpPr>
          <p:sp>
            <p:nvSpPr>
              <p:cNvPr id="79" name="Freeform 55"/>
              <p:cNvSpPr>
                <a:spLocks/>
              </p:cNvSpPr>
              <p:nvPr/>
            </p:nvSpPr>
            <p:spPr bwMode="auto">
              <a:xfrm>
                <a:off x="1117" y="2394"/>
                <a:ext cx="245" cy="157"/>
              </a:xfrm>
              <a:custGeom>
                <a:avLst/>
                <a:gdLst>
                  <a:gd name="T0" fmla="*/ 244 w 244"/>
                  <a:gd name="T1" fmla="*/ 157 h 157"/>
                  <a:gd name="T2" fmla="*/ 0 w 244"/>
                  <a:gd name="T3" fmla="*/ 157 h 157"/>
                  <a:gd name="T4" fmla="*/ 0 w 244"/>
                  <a:gd name="T5" fmla="*/ 0 h 157"/>
                  <a:gd name="T6" fmla="*/ 244 w 244"/>
                  <a:gd name="T7" fmla="*/ 0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0" y="157"/>
                    </a:lnTo>
                    <a:lnTo>
                      <a:pt x="0" y="0"/>
                    </a:lnTo>
                    <a:lnTo>
                      <a:pt x="244" y="0"/>
                    </a:lnTo>
                    <a:lnTo>
                      <a:pt x="244" y="157"/>
                    </a:lnTo>
                    <a:close/>
                  </a:path>
                </a:pathLst>
              </a:custGeom>
              <a:solidFill>
                <a:srgbClr val="FFFFFF"/>
              </a:solidFill>
              <a:ln w="9525">
                <a:noFill/>
                <a:round/>
                <a:headEnd/>
                <a:tailEnd/>
              </a:ln>
            </p:spPr>
            <p:txBody>
              <a:bodyPr/>
              <a:lstStyle/>
              <a:p>
                <a:pPr>
                  <a:defRPr/>
                </a:pPr>
                <a:endParaRPr lang="en-GB"/>
              </a:p>
            </p:txBody>
          </p:sp>
          <p:sp>
            <p:nvSpPr>
              <p:cNvPr id="80" name="Freeform 56"/>
              <p:cNvSpPr>
                <a:spLocks/>
              </p:cNvSpPr>
              <p:nvPr/>
            </p:nvSpPr>
            <p:spPr bwMode="auto">
              <a:xfrm>
                <a:off x="1117" y="2394"/>
                <a:ext cx="34" cy="34"/>
              </a:xfrm>
              <a:custGeom>
                <a:avLst/>
                <a:gdLst>
                  <a:gd name="T0" fmla="*/ 35 w 35"/>
                  <a:gd name="T1" fmla="*/ 34 h 34"/>
                  <a:gd name="T2" fmla="*/ 0 w 35"/>
                  <a:gd name="T3" fmla="*/ 34 h 34"/>
                  <a:gd name="T4" fmla="*/ 0 w 35"/>
                  <a:gd name="T5" fmla="*/ 0 h 34"/>
                  <a:gd name="T6" fmla="*/ 35 w 35"/>
                  <a:gd name="T7" fmla="*/ 0 h 34"/>
                  <a:gd name="T8" fmla="*/ 35 w 35"/>
                  <a:gd name="T9" fmla="*/ 34 h 34"/>
                  <a:gd name="T10" fmla="*/ 35 w 35"/>
                  <a:gd name="T11" fmla="*/ 34 h 34"/>
                  <a:gd name="T12" fmla="*/ 0 60000 65536"/>
                  <a:gd name="T13" fmla="*/ 0 60000 65536"/>
                  <a:gd name="T14" fmla="*/ 0 60000 65536"/>
                  <a:gd name="T15" fmla="*/ 0 60000 65536"/>
                  <a:gd name="T16" fmla="*/ 0 60000 65536"/>
                  <a:gd name="T17" fmla="*/ 0 60000 65536"/>
                  <a:gd name="T18" fmla="*/ 0 w 35"/>
                  <a:gd name="T19" fmla="*/ 0 h 34"/>
                  <a:gd name="T20" fmla="*/ 35 w 35"/>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5" h="34">
                    <a:moveTo>
                      <a:pt x="35" y="34"/>
                    </a:moveTo>
                    <a:lnTo>
                      <a:pt x="0" y="34"/>
                    </a:lnTo>
                    <a:lnTo>
                      <a:pt x="0" y="0"/>
                    </a:lnTo>
                    <a:lnTo>
                      <a:pt x="35" y="0"/>
                    </a:lnTo>
                    <a:lnTo>
                      <a:pt x="35" y="34"/>
                    </a:lnTo>
                    <a:close/>
                  </a:path>
                </a:pathLst>
              </a:custGeom>
              <a:solidFill>
                <a:srgbClr val="34AACD"/>
              </a:solidFill>
              <a:ln w="9525">
                <a:noFill/>
                <a:round/>
                <a:headEnd/>
                <a:tailEnd/>
              </a:ln>
            </p:spPr>
            <p:txBody>
              <a:bodyPr/>
              <a:lstStyle/>
              <a:p>
                <a:pPr>
                  <a:defRPr/>
                </a:pPr>
                <a:endParaRPr lang="en-GB"/>
              </a:p>
            </p:txBody>
          </p:sp>
          <p:sp>
            <p:nvSpPr>
              <p:cNvPr id="81" name="Freeform 57"/>
              <p:cNvSpPr>
                <a:spLocks/>
              </p:cNvSpPr>
              <p:nvPr/>
            </p:nvSpPr>
            <p:spPr bwMode="auto">
              <a:xfrm>
                <a:off x="1117" y="2444"/>
                <a:ext cx="34" cy="34"/>
              </a:xfrm>
              <a:custGeom>
                <a:avLst/>
                <a:gdLst>
                  <a:gd name="T0" fmla="*/ 35 w 35"/>
                  <a:gd name="T1" fmla="*/ 33 h 33"/>
                  <a:gd name="T2" fmla="*/ 0 w 35"/>
                  <a:gd name="T3" fmla="*/ 33 h 33"/>
                  <a:gd name="T4" fmla="*/ 0 w 35"/>
                  <a:gd name="T5" fmla="*/ 0 h 33"/>
                  <a:gd name="T6" fmla="*/ 35 w 35"/>
                  <a:gd name="T7" fmla="*/ 0 h 33"/>
                  <a:gd name="T8" fmla="*/ 35 w 35"/>
                  <a:gd name="T9" fmla="*/ 33 h 33"/>
                  <a:gd name="T10" fmla="*/ 35 w 35"/>
                  <a:gd name="T11" fmla="*/ 33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35" y="33"/>
                    </a:moveTo>
                    <a:lnTo>
                      <a:pt x="0" y="33"/>
                    </a:lnTo>
                    <a:lnTo>
                      <a:pt x="0" y="0"/>
                    </a:lnTo>
                    <a:lnTo>
                      <a:pt x="35" y="0"/>
                    </a:lnTo>
                    <a:lnTo>
                      <a:pt x="35" y="33"/>
                    </a:lnTo>
                    <a:close/>
                  </a:path>
                </a:pathLst>
              </a:custGeom>
              <a:solidFill>
                <a:srgbClr val="34AACD"/>
              </a:solidFill>
              <a:ln w="9525">
                <a:noFill/>
                <a:round/>
                <a:headEnd/>
                <a:tailEnd/>
              </a:ln>
            </p:spPr>
            <p:txBody>
              <a:bodyPr/>
              <a:lstStyle/>
              <a:p>
                <a:pPr>
                  <a:defRPr/>
                </a:pPr>
                <a:endParaRPr lang="en-GB"/>
              </a:p>
            </p:txBody>
          </p:sp>
          <p:sp>
            <p:nvSpPr>
              <p:cNvPr id="82" name="Freeform 58"/>
              <p:cNvSpPr>
                <a:spLocks/>
              </p:cNvSpPr>
              <p:nvPr/>
            </p:nvSpPr>
            <p:spPr bwMode="auto">
              <a:xfrm>
                <a:off x="1175" y="2394"/>
                <a:ext cx="22" cy="34"/>
              </a:xfrm>
              <a:custGeom>
                <a:avLst/>
                <a:gdLst>
                  <a:gd name="T0" fmla="*/ 36 w 36"/>
                  <a:gd name="T1" fmla="*/ 34 h 34"/>
                  <a:gd name="T2" fmla="*/ 0 w 36"/>
                  <a:gd name="T3" fmla="*/ 34 h 34"/>
                  <a:gd name="T4" fmla="*/ 0 w 36"/>
                  <a:gd name="T5" fmla="*/ 0 h 34"/>
                  <a:gd name="T6" fmla="*/ 36 w 36"/>
                  <a:gd name="T7" fmla="*/ 0 h 34"/>
                  <a:gd name="T8" fmla="*/ 36 w 36"/>
                  <a:gd name="T9" fmla="*/ 34 h 34"/>
                  <a:gd name="T10" fmla="*/ 36 w 36"/>
                  <a:gd name="T11" fmla="*/ 34 h 34"/>
                  <a:gd name="T12" fmla="*/ 0 60000 65536"/>
                  <a:gd name="T13" fmla="*/ 0 60000 65536"/>
                  <a:gd name="T14" fmla="*/ 0 60000 65536"/>
                  <a:gd name="T15" fmla="*/ 0 60000 65536"/>
                  <a:gd name="T16" fmla="*/ 0 60000 65536"/>
                  <a:gd name="T17" fmla="*/ 0 60000 65536"/>
                  <a:gd name="T18" fmla="*/ 0 w 36"/>
                  <a:gd name="T19" fmla="*/ 0 h 34"/>
                  <a:gd name="T20" fmla="*/ 36 w 3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6" h="34">
                    <a:moveTo>
                      <a:pt x="36" y="34"/>
                    </a:moveTo>
                    <a:lnTo>
                      <a:pt x="0" y="34"/>
                    </a:lnTo>
                    <a:lnTo>
                      <a:pt x="0" y="0"/>
                    </a:lnTo>
                    <a:lnTo>
                      <a:pt x="36" y="0"/>
                    </a:lnTo>
                    <a:lnTo>
                      <a:pt x="36" y="34"/>
                    </a:lnTo>
                    <a:close/>
                  </a:path>
                </a:pathLst>
              </a:custGeom>
              <a:solidFill>
                <a:srgbClr val="34AACD"/>
              </a:solidFill>
              <a:ln w="9525">
                <a:noFill/>
                <a:round/>
                <a:headEnd/>
                <a:tailEnd/>
              </a:ln>
            </p:spPr>
            <p:txBody>
              <a:bodyPr/>
              <a:lstStyle/>
              <a:p>
                <a:pPr>
                  <a:defRPr/>
                </a:pPr>
                <a:endParaRPr lang="en-GB"/>
              </a:p>
            </p:txBody>
          </p:sp>
          <p:sp>
            <p:nvSpPr>
              <p:cNvPr id="83" name="Freeform 59"/>
              <p:cNvSpPr>
                <a:spLocks/>
              </p:cNvSpPr>
              <p:nvPr/>
            </p:nvSpPr>
            <p:spPr bwMode="auto">
              <a:xfrm>
                <a:off x="1175" y="2444"/>
                <a:ext cx="22" cy="34"/>
              </a:xfrm>
              <a:custGeom>
                <a:avLst/>
                <a:gdLst>
                  <a:gd name="T0" fmla="*/ 36 w 36"/>
                  <a:gd name="T1" fmla="*/ 33 h 33"/>
                  <a:gd name="T2" fmla="*/ 0 w 36"/>
                  <a:gd name="T3" fmla="*/ 33 h 33"/>
                  <a:gd name="T4" fmla="*/ 0 w 36"/>
                  <a:gd name="T5" fmla="*/ 0 h 33"/>
                  <a:gd name="T6" fmla="*/ 36 w 36"/>
                  <a:gd name="T7" fmla="*/ 0 h 33"/>
                  <a:gd name="T8" fmla="*/ 36 w 36"/>
                  <a:gd name="T9" fmla="*/ 33 h 33"/>
                  <a:gd name="T10" fmla="*/ 36 w 36"/>
                  <a:gd name="T11" fmla="*/ 33 h 33"/>
                  <a:gd name="T12" fmla="*/ 0 60000 65536"/>
                  <a:gd name="T13" fmla="*/ 0 60000 65536"/>
                  <a:gd name="T14" fmla="*/ 0 60000 65536"/>
                  <a:gd name="T15" fmla="*/ 0 60000 65536"/>
                  <a:gd name="T16" fmla="*/ 0 60000 65536"/>
                  <a:gd name="T17" fmla="*/ 0 60000 65536"/>
                  <a:gd name="T18" fmla="*/ 0 w 36"/>
                  <a:gd name="T19" fmla="*/ 0 h 33"/>
                  <a:gd name="T20" fmla="*/ 36 w 3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6" h="33">
                    <a:moveTo>
                      <a:pt x="36" y="33"/>
                    </a:moveTo>
                    <a:lnTo>
                      <a:pt x="0" y="33"/>
                    </a:lnTo>
                    <a:lnTo>
                      <a:pt x="0" y="0"/>
                    </a:lnTo>
                    <a:lnTo>
                      <a:pt x="36" y="0"/>
                    </a:lnTo>
                    <a:lnTo>
                      <a:pt x="36" y="33"/>
                    </a:lnTo>
                    <a:close/>
                  </a:path>
                </a:pathLst>
              </a:custGeom>
              <a:solidFill>
                <a:srgbClr val="34AACD"/>
              </a:solidFill>
              <a:ln w="9525">
                <a:noFill/>
                <a:round/>
                <a:headEnd/>
                <a:tailEnd/>
              </a:ln>
            </p:spPr>
            <p:txBody>
              <a:bodyPr/>
              <a:lstStyle/>
              <a:p>
                <a:pPr>
                  <a:defRPr/>
                </a:pPr>
                <a:endParaRPr lang="en-GB"/>
              </a:p>
            </p:txBody>
          </p:sp>
          <p:sp>
            <p:nvSpPr>
              <p:cNvPr id="84" name="Freeform 60"/>
              <p:cNvSpPr>
                <a:spLocks/>
              </p:cNvSpPr>
              <p:nvPr/>
            </p:nvSpPr>
            <p:spPr bwMode="auto">
              <a:xfrm>
                <a:off x="1117" y="2501"/>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a:p>
            </p:txBody>
          </p:sp>
          <p:sp>
            <p:nvSpPr>
              <p:cNvPr id="85" name="Freeform 61"/>
              <p:cNvSpPr>
                <a:spLocks/>
              </p:cNvSpPr>
              <p:nvPr/>
            </p:nvSpPr>
            <p:spPr bwMode="auto">
              <a:xfrm>
                <a:off x="1117" y="2535"/>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a:p>
            </p:txBody>
          </p:sp>
          <p:sp>
            <p:nvSpPr>
              <p:cNvPr id="86" name="Freeform 62"/>
              <p:cNvSpPr>
                <a:spLocks/>
              </p:cNvSpPr>
              <p:nvPr/>
            </p:nvSpPr>
            <p:spPr bwMode="auto">
              <a:xfrm>
                <a:off x="1212" y="2428"/>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87" name="Freeform 63"/>
              <p:cNvSpPr>
                <a:spLocks/>
              </p:cNvSpPr>
              <p:nvPr/>
            </p:nvSpPr>
            <p:spPr bwMode="auto">
              <a:xfrm>
                <a:off x="1212" y="2394"/>
                <a:ext cx="150" cy="16"/>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88" name="Freeform 64"/>
              <p:cNvSpPr>
                <a:spLocks/>
              </p:cNvSpPr>
              <p:nvPr/>
            </p:nvSpPr>
            <p:spPr bwMode="auto">
              <a:xfrm>
                <a:off x="1212" y="2460"/>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89" name="Freeform 65"/>
              <p:cNvSpPr>
                <a:spLocks/>
              </p:cNvSpPr>
              <p:nvPr/>
            </p:nvSpPr>
            <p:spPr bwMode="auto">
              <a:xfrm>
                <a:off x="1117" y="2394"/>
                <a:ext cx="245" cy="157"/>
              </a:xfrm>
              <a:custGeom>
                <a:avLst/>
                <a:gdLst>
                  <a:gd name="T0" fmla="*/ 244 w 244"/>
                  <a:gd name="T1" fmla="*/ 157 h 157"/>
                  <a:gd name="T2" fmla="*/ 244 w 244"/>
                  <a:gd name="T3" fmla="*/ 0 h 157"/>
                  <a:gd name="T4" fmla="*/ 0 w 244"/>
                  <a:gd name="T5" fmla="*/ 0 h 157"/>
                  <a:gd name="T6" fmla="*/ 0 w 244"/>
                  <a:gd name="T7" fmla="*/ 157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a:p>
            </p:txBody>
          </p:sp>
        </p:grpSp>
        <p:grpSp>
          <p:nvGrpSpPr>
            <p:cNvPr id="30" name="Group 185"/>
            <p:cNvGrpSpPr>
              <a:grpSpLocks/>
            </p:cNvGrpSpPr>
            <p:nvPr userDrawn="1"/>
          </p:nvGrpSpPr>
          <p:grpSpPr bwMode="auto">
            <a:xfrm>
              <a:off x="1004798" y="5092835"/>
              <a:ext cx="164978" cy="104898"/>
              <a:chOff x="4187" y="1590"/>
              <a:chExt cx="238" cy="162"/>
            </a:xfrm>
          </p:grpSpPr>
          <p:sp>
            <p:nvSpPr>
              <p:cNvPr id="52" name="Freeform 186"/>
              <p:cNvSpPr>
                <a:spLocks/>
              </p:cNvSpPr>
              <p:nvPr/>
            </p:nvSpPr>
            <p:spPr bwMode="auto">
              <a:xfrm>
                <a:off x="4187" y="1590"/>
                <a:ext cx="238" cy="53"/>
              </a:xfrm>
              <a:custGeom>
                <a:avLst/>
                <a:gdLst>
                  <a:gd name="T0" fmla="*/ 0 w 244"/>
                  <a:gd name="T1" fmla="*/ 0 h 50"/>
                  <a:gd name="T2" fmla="*/ 40 w 244"/>
                  <a:gd name="T3" fmla="*/ 0 h 50"/>
                  <a:gd name="T4" fmla="*/ 40 w 244"/>
                  <a:gd name="T5" fmla="*/ 962 h 50"/>
                  <a:gd name="T6" fmla="*/ 0 w 244"/>
                  <a:gd name="T7" fmla="*/ 962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244" y="0"/>
                    </a:lnTo>
                    <a:lnTo>
                      <a:pt x="244" y="50"/>
                    </a:lnTo>
                    <a:lnTo>
                      <a:pt x="0" y="50"/>
                    </a:lnTo>
                    <a:lnTo>
                      <a:pt x="0" y="0"/>
                    </a:lnTo>
                    <a:close/>
                  </a:path>
                </a:pathLst>
              </a:custGeom>
              <a:solidFill>
                <a:srgbClr val="FB0F0C"/>
              </a:solidFill>
              <a:ln w="9525">
                <a:noFill/>
                <a:round/>
                <a:headEnd/>
                <a:tailEnd/>
              </a:ln>
            </p:spPr>
            <p:txBody>
              <a:bodyPr/>
              <a:lstStyle/>
              <a:p>
                <a:pPr>
                  <a:defRPr/>
                </a:pPr>
                <a:endParaRPr lang="en-GB"/>
              </a:p>
            </p:txBody>
          </p:sp>
          <p:sp>
            <p:nvSpPr>
              <p:cNvPr id="53" name="Freeform 187"/>
              <p:cNvSpPr>
                <a:spLocks/>
              </p:cNvSpPr>
              <p:nvPr/>
            </p:nvSpPr>
            <p:spPr bwMode="auto">
              <a:xfrm>
                <a:off x="4187" y="1695"/>
                <a:ext cx="238" cy="57"/>
              </a:xfrm>
              <a:custGeom>
                <a:avLst/>
                <a:gdLst>
                  <a:gd name="T0" fmla="*/ 0 w 244"/>
                  <a:gd name="T1" fmla="*/ 0 h 55"/>
                  <a:gd name="T2" fmla="*/ 40 w 244"/>
                  <a:gd name="T3" fmla="*/ 0 h 55"/>
                  <a:gd name="T4" fmla="*/ 40 w 244"/>
                  <a:gd name="T5" fmla="*/ 820 h 55"/>
                  <a:gd name="T6" fmla="*/ 0 w 244"/>
                  <a:gd name="T7" fmla="*/ 820 h 55"/>
                  <a:gd name="T8" fmla="*/ 0 w 244"/>
                  <a:gd name="T9" fmla="*/ 0 h 55"/>
                  <a:gd name="T10" fmla="*/ 0 w 244"/>
                  <a:gd name="T11" fmla="*/ 0 h 55"/>
                  <a:gd name="T12" fmla="*/ 0 60000 65536"/>
                  <a:gd name="T13" fmla="*/ 0 60000 65536"/>
                  <a:gd name="T14" fmla="*/ 0 60000 65536"/>
                  <a:gd name="T15" fmla="*/ 0 60000 65536"/>
                  <a:gd name="T16" fmla="*/ 0 60000 65536"/>
                  <a:gd name="T17" fmla="*/ 0 60000 65536"/>
                  <a:gd name="T18" fmla="*/ 0 w 244"/>
                  <a:gd name="T19" fmla="*/ 0 h 55"/>
                  <a:gd name="T20" fmla="*/ 244 w 24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44" h="55">
                    <a:moveTo>
                      <a:pt x="0" y="0"/>
                    </a:moveTo>
                    <a:lnTo>
                      <a:pt x="244" y="0"/>
                    </a:lnTo>
                    <a:lnTo>
                      <a:pt x="244" y="55"/>
                    </a:lnTo>
                    <a:lnTo>
                      <a:pt x="0" y="55"/>
                    </a:lnTo>
                    <a:lnTo>
                      <a:pt x="0" y="0"/>
                    </a:lnTo>
                    <a:close/>
                  </a:path>
                </a:pathLst>
              </a:custGeom>
              <a:solidFill>
                <a:srgbClr val="1C0A7F"/>
              </a:solidFill>
              <a:ln w="9525">
                <a:noFill/>
                <a:round/>
                <a:headEnd/>
                <a:tailEnd/>
              </a:ln>
            </p:spPr>
            <p:txBody>
              <a:bodyPr/>
              <a:lstStyle/>
              <a:p>
                <a:pPr>
                  <a:defRPr/>
                </a:pPr>
                <a:endParaRPr lang="en-GB"/>
              </a:p>
            </p:txBody>
          </p:sp>
          <p:sp>
            <p:nvSpPr>
              <p:cNvPr id="54" name="Freeform 188"/>
              <p:cNvSpPr>
                <a:spLocks/>
              </p:cNvSpPr>
              <p:nvPr/>
            </p:nvSpPr>
            <p:spPr bwMode="auto">
              <a:xfrm>
                <a:off x="4187" y="1643"/>
                <a:ext cx="238" cy="57"/>
              </a:xfrm>
              <a:custGeom>
                <a:avLst/>
                <a:gdLst>
                  <a:gd name="T0" fmla="*/ 0 w 244"/>
                  <a:gd name="T1" fmla="*/ 0 h 56"/>
                  <a:gd name="T2" fmla="*/ 40 w 244"/>
                  <a:gd name="T3" fmla="*/ 0 h 56"/>
                  <a:gd name="T4" fmla="*/ 40 w 244"/>
                  <a:gd name="T5" fmla="*/ 201 h 56"/>
                  <a:gd name="T6" fmla="*/ 0 w 244"/>
                  <a:gd name="T7" fmla="*/ 201 h 56"/>
                  <a:gd name="T8" fmla="*/ 0 w 244"/>
                  <a:gd name="T9" fmla="*/ 0 h 56"/>
                  <a:gd name="T10" fmla="*/ 0 w 244"/>
                  <a:gd name="T11" fmla="*/ 0 h 56"/>
                  <a:gd name="T12" fmla="*/ 0 60000 65536"/>
                  <a:gd name="T13" fmla="*/ 0 60000 65536"/>
                  <a:gd name="T14" fmla="*/ 0 60000 65536"/>
                  <a:gd name="T15" fmla="*/ 0 60000 65536"/>
                  <a:gd name="T16" fmla="*/ 0 60000 65536"/>
                  <a:gd name="T17" fmla="*/ 0 60000 65536"/>
                  <a:gd name="T18" fmla="*/ 0 w 244"/>
                  <a:gd name="T19" fmla="*/ 0 h 56"/>
                  <a:gd name="T20" fmla="*/ 244 w 244"/>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44" h="56">
                    <a:moveTo>
                      <a:pt x="0" y="0"/>
                    </a:moveTo>
                    <a:lnTo>
                      <a:pt x="244" y="0"/>
                    </a:lnTo>
                    <a:lnTo>
                      <a:pt x="244" y="56"/>
                    </a:lnTo>
                    <a:lnTo>
                      <a:pt x="0" y="56"/>
                    </a:lnTo>
                    <a:lnTo>
                      <a:pt x="0" y="0"/>
                    </a:lnTo>
                    <a:close/>
                  </a:path>
                </a:pathLst>
              </a:custGeom>
              <a:solidFill>
                <a:srgbClr val="FFFFFF"/>
              </a:solidFill>
              <a:ln w="9525">
                <a:noFill/>
                <a:round/>
                <a:headEnd/>
                <a:tailEnd/>
              </a:ln>
            </p:spPr>
            <p:txBody>
              <a:bodyPr/>
              <a:lstStyle/>
              <a:p>
                <a:pPr>
                  <a:defRPr/>
                </a:pPr>
                <a:endParaRPr lang="en-GB"/>
              </a:p>
            </p:txBody>
          </p:sp>
          <p:sp>
            <p:nvSpPr>
              <p:cNvPr id="55" name="Freeform 189"/>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close/>
                  </a:path>
                </a:pathLst>
              </a:custGeom>
              <a:solidFill>
                <a:srgbClr val="FFFFFF"/>
              </a:solidFill>
              <a:ln w="9525">
                <a:noFill/>
                <a:round/>
                <a:headEnd/>
                <a:tailEnd/>
              </a:ln>
            </p:spPr>
            <p:txBody>
              <a:bodyPr/>
              <a:lstStyle/>
              <a:p>
                <a:pPr>
                  <a:defRPr/>
                </a:pPr>
                <a:endParaRPr lang="en-GB"/>
              </a:p>
            </p:txBody>
          </p:sp>
          <p:sp>
            <p:nvSpPr>
              <p:cNvPr id="56" name="Freeform 190"/>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path>
                </a:pathLst>
              </a:custGeom>
              <a:noFill/>
              <a:ln w="0">
                <a:solidFill>
                  <a:srgbClr val="FB0F0C"/>
                </a:solidFill>
                <a:prstDash val="solid"/>
                <a:round/>
                <a:headEnd/>
                <a:tailEnd/>
              </a:ln>
            </p:spPr>
            <p:txBody>
              <a:bodyPr/>
              <a:lstStyle/>
              <a:p>
                <a:pPr>
                  <a:defRPr/>
                </a:pPr>
                <a:endParaRPr lang="en-GB"/>
              </a:p>
            </p:txBody>
          </p:sp>
          <p:sp>
            <p:nvSpPr>
              <p:cNvPr id="57" name="Freeform 191"/>
              <p:cNvSpPr>
                <a:spLocks/>
              </p:cNvSpPr>
              <p:nvPr/>
            </p:nvSpPr>
            <p:spPr bwMode="auto">
              <a:xfrm>
                <a:off x="4267" y="1643"/>
                <a:ext cx="69" cy="63"/>
              </a:xfrm>
              <a:custGeom>
                <a:avLst/>
                <a:gdLst>
                  <a:gd name="T0" fmla="*/ 17 w 71"/>
                  <a:gd name="T1" fmla="*/ 0 h 62"/>
                  <a:gd name="T2" fmla="*/ 17 w 71"/>
                  <a:gd name="T3" fmla="*/ 251 h 62"/>
                  <a:gd name="T4" fmla="*/ 0 w 71"/>
                  <a:gd name="T5" fmla="*/ 251 h 62"/>
                  <a:gd name="T6" fmla="*/ 0 w 71"/>
                  <a:gd name="T7" fmla="*/ 355 h 62"/>
                  <a:gd name="T8" fmla="*/ 17 w 71"/>
                  <a:gd name="T9" fmla="*/ 355 h 62"/>
                  <a:gd name="T10" fmla="*/ 17 w 71"/>
                  <a:gd name="T11" fmla="*/ 571 h 62"/>
                  <a:gd name="T12" fmla="*/ 17 w 71"/>
                  <a:gd name="T13" fmla="*/ 618 h 62"/>
                  <a:gd name="T14" fmla="*/ 12 w 71"/>
                  <a:gd name="T15" fmla="*/ 571 h 62"/>
                  <a:gd name="T16" fmla="*/ 6 w 71"/>
                  <a:gd name="T17" fmla="*/ 571 h 62"/>
                  <a:gd name="T18" fmla="*/ 17 w 71"/>
                  <a:gd name="T19" fmla="*/ 571 h 62"/>
                  <a:gd name="T20" fmla="*/ 17 w 71"/>
                  <a:gd name="T21" fmla="*/ 571 h 62"/>
                  <a:gd name="T22" fmla="*/ 17 w 71"/>
                  <a:gd name="T23" fmla="*/ 618 h 62"/>
                  <a:gd name="T24" fmla="*/ 17 w 71"/>
                  <a:gd name="T25" fmla="*/ 680 h 62"/>
                  <a:gd name="T26" fmla="*/ 17 w 71"/>
                  <a:gd name="T27" fmla="*/ 618 h 62"/>
                  <a:gd name="T28" fmla="*/ 17 w 71"/>
                  <a:gd name="T29" fmla="*/ 355 h 62"/>
                  <a:gd name="T30" fmla="*/ 17 w 71"/>
                  <a:gd name="T31" fmla="*/ 251 h 62"/>
                  <a:gd name="T32" fmla="*/ 17 w 71"/>
                  <a:gd name="T33" fmla="*/ 251 h 62"/>
                  <a:gd name="T34" fmla="*/ 17 w 71"/>
                  <a:gd name="T35" fmla="*/ 355 h 62"/>
                  <a:gd name="T36" fmla="*/ 17 w 71"/>
                  <a:gd name="T37" fmla="*/ 355 h 62"/>
                  <a:gd name="T38" fmla="*/ 17 w 71"/>
                  <a:gd name="T39" fmla="*/ 355 h 62"/>
                  <a:gd name="T40" fmla="*/ 17 w 71"/>
                  <a:gd name="T41" fmla="*/ 251 h 62"/>
                  <a:gd name="T42" fmla="*/ 17 w 71"/>
                  <a:gd name="T43" fmla="*/ 0 h 62"/>
                  <a:gd name="T44" fmla="*/ 0 w 71"/>
                  <a:gd name="T45" fmla="*/ 0 h 62"/>
                  <a:gd name="T46" fmla="*/ 0 w 71"/>
                  <a:gd name="T47" fmla="*/ 11 h 62"/>
                  <a:gd name="T48" fmla="*/ 17 w 71"/>
                  <a:gd name="T49" fmla="*/ 11 h 62"/>
                  <a:gd name="T50" fmla="*/ 17 w 71"/>
                  <a:gd name="T51" fmla="*/ 11 h 62"/>
                  <a:gd name="T52" fmla="*/ 17 w 71"/>
                  <a:gd name="T53" fmla="*/ 11 h 62"/>
                  <a:gd name="T54" fmla="*/ 17 w 71"/>
                  <a:gd name="T55" fmla="*/ 0 h 62"/>
                  <a:gd name="T56" fmla="*/ 17 w 71"/>
                  <a:gd name="T57" fmla="*/ 0 h 62"/>
                  <a:gd name="T58" fmla="*/ 17 w 71"/>
                  <a:gd name="T59" fmla="*/ 11 h 62"/>
                  <a:gd name="T60" fmla="*/ 17 w 71"/>
                  <a:gd name="T61" fmla="*/ 355 h 62"/>
                  <a:gd name="T62" fmla="*/ 17 w 71"/>
                  <a:gd name="T63" fmla="*/ 355 h 62"/>
                  <a:gd name="T64" fmla="*/ 17 w 71"/>
                  <a:gd name="T65" fmla="*/ 571 h 62"/>
                  <a:gd name="T66" fmla="*/ 17 w 71"/>
                  <a:gd name="T67" fmla="*/ 571 h 62"/>
                  <a:gd name="T68" fmla="*/ 17 w 71"/>
                  <a:gd name="T69" fmla="*/ 618 h 62"/>
                  <a:gd name="T70" fmla="*/ 17 w 71"/>
                  <a:gd name="T71" fmla="*/ 571 h 62"/>
                  <a:gd name="T72" fmla="*/ 17 w 71"/>
                  <a:gd name="T73" fmla="*/ 571 h 62"/>
                  <a:gd name="T74" fmla="*/ 17 w 71"/>
                  <a:gd name="T75" fmla="*/ 571 h 62"/>
                  <a:gd name="T76" fmla="*/ 17 w 71"/>
                  <a:gd name="T77" fmla="*/ 355 h 62"/>
                  <a:gd name="T78" fmla="*/ 17 w 71"/>
                  <a:gd name="T79" fmla="*/ 355 h 62"/>
                  <a:gd name="T80" fmla="*/ 17 w 71"/>
                  <a:gd name="T81" fmla="*/ 251 h 62"/>
                  <a:gd name="T82" fmla="*/ 17 w 71"/>
                  <a:gd name="T83" fmla="*/ 251 h 62"/>
                  <a:gd name="T84" fmla="*/ 17 w 71"/>
                  <a:gd name="T85" fmla="*/ 251 h 62"/>
                  <a:gd name="T86" fmla="*/ 17 w 71"/>
                  <a:gd name="T87" fmla="*/ 0 h 62"/>
                  <a:gd name="T88" fmla="*/ 17 w 71"/>
                  <a:gd name="T89" fmla="*/ 0 h 62"/>
                  <a:gd name="T90" fmla="*/ 17 w 71"/>
                  <a:gd name="T91" fmla="*/ 0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
                  <a:gd name="T139" fmla="*/ 0 h 62"/>
                  <a:gd name="T140" fmla="*/ 71 w 71"/>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 h="62">
                    <a:moveTo>
                      <a:pt x="30" y="0"/>
                    </a:moveTo>
                    <a:lnTo>
                      <a:pt x="30" y="23"/>
                    </a:lnTo>
                    <a:lnTo>
                      <a:pt x="0" y="23"/>
                    </a:lnTo>
                    <a:lnTo>
                      <a:pt x="0" y="34"/>
                    </a:lnTo>
                    <a:lnTo>
                      <a:pt x="18" y="34"/>
                    </a:lnTo>
                    <a:lnTo>
                      <a:pt x="18" y="51"/>
                    </a:lnTo>
                    <a:lnTo>
                      <a:pt x="18" y="56"/>
                    </a:lnTo>
                    <a:lnTo>
                      <a:pt x="12" y="51"/>
                    </a:lnTo>
                    <a:lnTo>
                      <a:pt x="6" y="51"/>
                    </a:lnTo>
                    <a:lnTo>
                      <a:pt x="30" y="51"/>
                    </a:lnTo>
                    <a:lnTo>
                      <a:pt x="42" y="51"/>
                    </a:lnTo>
                    <a:lnTo>
                      <a:pt x="42" y="56"/>
                    </a:lnTo>
                    <a:lnTo>
                      <a:pt x="36" y="62"/>
                    </a:lnTo>
                    <a:lnTo>
                      <a:pt x="30" y="56"/>
                    </a:lnTo>
                    <a:lnTo>
                      <a:pt x="30" y="34"/>
                    </a:lnTo>
                    <a:lnTo>
                      <a:pt x="30" y="23"/>
                    </a:lnTo>
                    <a:lnTo>
                      <a:pt x="42" y="23"/>
                    </a:lnTo>
                    <a:lnTo>
                      <a:pt x="42" y="34"/>
                    </a:lnTo>
                    <a:lnTo>
                      <a:pt x="30" y="34"/>
                    </a:lnTo>
                    <a:lnTo>
                      <a:pt x="18" y="34"/>
                    </a:lnTo>
                    <a:lnTo>
                      <a:pt x="18" y="23"/>
                    </a:lnTo>
                    <a:lnTo>
                      <a:pt x="18" y="0"/>
                    </a:lnTo>
                    <a:lnTo>
                      <a:pt x="0" y="0"/>
                    </a:lnTo>
                    <a:lnTo>
                      <a:pt x="0" y="11"/>
                    </a:lnTo>
                    <a:lnTo>
                      <a:pt x="18" y="11"/>
                    </a:lnTo>
                    <a:lnTo>
                      <a:pt x="60" y="11"/>
                    </a:lnTo>
                    <a:lnTo>
                      <a:pt x="71" y="11"/>
                    </a:lnTo>
                    <a:lnTo>
                      <a:pt x="71" y="0"/>
                    </a:lnTo>
                    <a:lnTo>
                      <a:pt x="60" y="0"/>
                    </a:lnTo>
                    <a:lnTo>
                      <a:pt x="60" y="11"/>
                    </a:lnTo>
                    <a:lnTo>
                      <a:pt x="60" y="34"/>
                    </a:lnTo>
                    <a:lnTo>
                      <a:pt x="42" y="34"/>
                    </a:lnTo>
                    <a:lnTo>
                      <a:pt x="42" y="51"/>
                    </a:lnTo>
                    <a:lnTo>
                      <a:pt x="60" y="51"/>
                    </a:lnTo>
                    <a:lnTo>
                      <a:pt x="60" y="56"/>
                    </a:lnTo>
                    <a:lnTo>
                      <a:pt x="60" y="51"/>
                    </a:lnTo>
                    <a:lnTo>
                      <a:pt x="66" y="51"/>
                    </a:lnTo>
                    <a:lnTo>
                      <a:pt x="60" y="51"/>
                    </a:lnTo>
                    <a:lnTo>
                      <a:pt x="60" y="34"/>
                    </a:lnTo>
                    <a:lnTo>
                      <a:pt x="71" y="34"/>
                    </a:lnTo>
                    <a:lnTo>
                      <a:pt x="71" y="23"/>
                    </a:lnTo>
                    <a:lnTo>
                      <a:pt x="60" y="23"/>
                    </a:lnTo>
                    <a:lnTo>
                      <a:pt x="42" y="23"/>
                    </a:lnTo>
                    <a:lnTo>
                      <a:pt x="42" y="0"/>
                    </a:lnTo>
                    <a:lnTo>
                      <a:pt x="30" y="0"/>
                    </a:lnTo>
                    <a:close/>
                  </a:path>
                </a:pathLst>
              </a:custGeom>
              <a:solidFill>
                <a:srgbClr val="FB0F0C"/>
              </a:solidFill>
              <a:ln w="9525">
                <a:noFill/>
                <a:round/>
                <a:headEnd/>
                <a:tailEnd/>
              </a:ln>
            </p:spPr>
            <p:txBody>
              <a:bodyPr/>
              <a:lstStyle/>
              <a:p>
                <a:pPr>
                  <a:defRPr/>
                </a:pPr>
                <a:endParaRPr lang="en-GB"/>
              </a:p>
            </p:txBody>
          </p:sp>
          <p:sp>
            <p:nvSpPr>
              <p:cNvPr id="58" name="Freeform 192"/>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close/>
                  </a:path>
                </a:pathLst>
              </a:custGeom>
              <a:solidFill>
                <a:srgbClr val="2F3092"/>
              </a:solidFill>
              <a:ln w="9525">
                <a:noFill/>
                <a:round/>
                <a:headEnd/>
                <a:tailEnd/>
              </a:ln>
            </p:spPr>
            <p:txBody>
              <a:bodyPr/>
              <a:lstStyle/>
              <a:p>
                <a:pPr>
                  <a:defRPr/>
                </a:pPr>
                <a:endParaRPr lang="en-GB"/>
              </a:p>
            </p:txBody>
          </p:sp>
          <p:sp>
            <p:nvSpPr>
              <p:cNvPr id="59" name="Freeform 193"/>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path>
                </a:pathLst>
              </a:custGeom>
              <a:noFill/>
              <a:ln w="0">
                <a:solidFill>
                  <a:srgbClr val="FFFFFF"/>
                </a:solidFill>
                <a:prstDash val="solid"/>
                <a:round/>
                <a:headEnd/>
                <a:tailEnd/>
              </a:ln>
            </p:spPr>
            <p:txBody>
              <a:bodyPr/>
              <a:lstStyle/>
              <a:p>
                <a:pPr>
                  <a:defRPr/>
                </a:pPr>
                <a:endParaRPr lang="en-GB"/>
              </a:p>
            </p:txBody>
          </p:sp>
          <p:sp>
            <p:nvSpPr>
              <p:cNvPr id="60" name="Freeform 194"/>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close/>
                  </a:path>
                </a:pathLst>
              </a:custGeom>
              <a:solidFill>
                <a:srgbClr val="16067B"/>
              </a:solidFill>
              <a:ln w="9525">
                <a:noFill/>
                <a:round/>
                <a:headEnd/>
                <a:tailEnd/>
              </a:ln>
            </p:spPr>
            <p:txBody>
              <a:bodyPr/>
              <a:lstStyle/>
              <a:p>
                <a:pPr>
                  <a:defRPr/>
                </a:pPr>
                <a:endParaRPr lang="en-GB"/>
              </a:p>
            </p:txBody>
          </p:sp>
          <p:sp>
            <p:nvSpPr>
              <p:cNvPr id="61" name="Freeform 195"/>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path>
                </a:pathLst>
              </a:custGeom>
              <a:noFill/>
              <a:ln w="0">
                <a:solidFill>
                  <a:srgbClr val="FFFFFF"/>
                </a:solidFill>
                <a:prstDash val="solid"/>
                <a:round/>
                <a:headEnd/>
                <a:tailEnd/>
              </a:ln>
            </p:spPr>
            <p:txBody>
              <a:bodyPr/>
              <a:lstStyle/>
              <a:p>
                <a:pPr>
                  <a:defRPr/>
                </a:pPr>
                <a:endParaRPr lang="en-GB"/>
              </a:p>
            </p:txBody>
          </p:sp>
          <p:sp>
            <p:nvSpPr>
              <p:cNvPr id="62" name="Freeform 196"/>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close/>
                  </a:path>
                </a:pathLst>
              </a:custGeom>
              <a:solidFill>
                <a:srgbClr val="16067B"/>
              </a:solidFill>
              <a:ln w="9525">
                <a:noFill/>
                <a:round/>
                <a:headEnd/>
                <a:tailEnd/>
              </a:ln>
            </p:spPr>
            <p:txBody>
              <a:bodyPr/>
              <a:lstStyle/>
              <a:p>
                <a:pPr>
                  <a:defRPr/>
                </a:pPr>
                <a:endParaRPr lang="en-GB"/>
              </a:p>
            </p:txBody>
          </p:sp>
          <p:sp>
            <p:nvSpPr>
              <p:cNvPr id="63" name="Freeform 197"/>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path>
                </a:pathLst>
              </a:custGeom>
              <a:noFill/>
              <a:ln w="0">
                <a:solidFill>
                  <a:srgbClr val="FFFFFF"/>
                </a:solidFill>
                <a:prstDash val="solid"/>
                <a:round/>
                <a:headEnd/>
                <a:tailEnd/>
              </a:ln>
            </p:spPr>
            <p:txBody>
              <a:bodyPr/>
              <a:lstStyle/>
              <a:p>
                <a:pPr>
                  <a:defRPr/>
                </a:pPr>
                <a:endParaRPr lang="en-GB"/>
              </a:p>
            </p:txBody>
          </p:sp>
          <p:sp>
            <p:nvSpPr>
              <p:cNvPr id="64" name="Freeform 198"/>
              <p:cNvSpPr>
                <a:spLocks/>
              </p:cNvSpPr>
              <p:nvPr/>
            </p:nvSpPr>
            <p:spPr bwMode="auto">
              <a:xfrm>
                <a:off x="4261" y="1617"/>
                <a:ext cx="12" cy="6"/>
              </a:xfrm>
              <a:custGeom>
                <a:avLst/>
                <a:gdLst>
                  <a:gd name="T0" fmla="*/ 0 w 12"/>
                  <a:gd name="T1" fmla="*/ 5 h 5"/>
                  <a:gd name="T2" fmla="*/ 6 w 12"/>
                  <a:gd name="T3" fmla="*/ 5 h 5"/>
                  <a:gd name="T4" fmla="*/ 6 w 12"/>
                  <a:gd name="T5" fmla="*/ 5 h 5"/>
                  <a:gd name="T6" fmla="*/ 6 w 12"/>
                  <a:gd name="T7" fmla="*/ 5 h 5"/>
                  <a:gd name="T8" fmla="*/ 6 w 12"/>
                  <a:gd name="T9" fmla="*/ 5 h 5"/>
                  <a:gd name="T10" fmla="*/ 6 w 12"/>
                  <a:gd name="T11" fmla="*/ 5 h 5"/>
                  <a:gd name="T12" fmla="*/ 12 w 12"/>
                  <a:gd name="T13" fmla="*/ 5 h 5"/>
                  <a:gd name="T14" fmla="*/ 12 w 12"/>
                  <a:gd name="T15" fmla="*/ 5 h 5"/>
                  <a:gd name="T16" fmla="*/ 12 w 12"/>
                  <a:gd name="T17" fmla="*/ 0 h 5"/>
                  <a:gd name="T18" fmla="*/ 6 w 12"/>
                  <a:gd name="T19" fmla="*/ 0 h 5"/>
                  <a:gd name="T20" fmla="*/ 6 w 12"/>
                  <a:gd name="T21" fmla="*/ 0 h 5"/>
                  <a:gd name="T22" fmla="*/ 6 w 12"/>
                  <a:gd name="T23" fmla="*/ 0 h 5"/>
                  <a:gd name="T24" fmla="*/ 0 w 12"/>
                  <a:gd name="T25" fmla="*/ 5 h 5"/>
                  <a:gd name="T26" fmla="*/ 0 w 12"/>
                  <a:gd name="T27" fmla="*/ 5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5"/>
                  <a:gd name="T44" fmla="*/ 12 w 12"/>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5">
                    <a:moveTo>
                      <a:pt x="0" y="5"/>
                    </a:moveTo>
                    <a:lnTo>
                      <a:pt x="6" y="5"/>
                    </a:lnTo>
                    <a:lnTo>
                      <a:pt x="12" y="5"/>
                    </a:lnTo>
                    <a:lnTo>
                      <a:pt x="12" y="0"/>
                    </a:lnTo>
                    <a:lnTo>
                      <a:pt x="6" y="0"/>
                    </a:lnTo>
                    <a:lnTo>
                      <a:pt x="0" y="5"/>
                    </a:lnTo>
                    <a:close/>
                  </a:path>
                </a:pathLst>
              </a:custGeom>
              <a:solidFill>
                <a:srgbClr val="F7F619"/>
              </a:solidFill>
              <a:ln w="9525">
                <a:noFill/>
                <a:round/>
                <a:headEnd/>
                <a:tailEnd/>
              </a:ln>
            </p:spPr>
            <p:txBody>
              <a:bodyPr/>
              <a:lstStyle/>
              <a:p>
                <a:pPr>
                  <a:defRPr/>
                </a:pPr>
                <a:endParaRPr lang="en-GB"/>
              </a:p>
            </p:txBody>
          </p:sp>
          <p:sp>
            <p:nvSpPr>
              <p:cNvPr id="65" name="Freeform 199"/>
              <p:cNvSpPr>
                <a:spLocks/>
              </p:cNvSpPr>
              <p:nvPr/>
            </p:nvSpPr>
            <p:spPr bwMode="auto">
              <a:xfrm>
                <a:off x="4267" y="1630"/>
                <a:ext cx="12" cy="6"/>
              </a:xfrm>
              <a:custGeom>
                <a:avLst/>
                <a:gdLst>
                  <a:gd name="T0" fmla="*/ 0 w 12"/>
                  <a:gd name="T1" fmla="*/ 6 h 6"/>
                  <a:gd name="T2" fmla="*/ 0 w 12"/>
                  <a:gd name="T3" fmla="*/ 6 h 6"/>
                  <a:gd name="T4" fmla="*/ 0 w 12"/>
                  <a:gd name="T5" fmla="*/ 6 h 6"/>
                  <a:gd name="T6" fmla="*/ 6 w 12"/>
                  <a:gd name="T7" fmla="*/ 6 h 6"/>
                  <a:gd name="T8" fmla="*/ 6 w 12"/>
                  <a:gd name="T9" fmla="*/ 6 h 6"/>
                  <a:gd name="T10" fmla="*/ 6 w 12"/>
                  <a:gd name="T11" fmla="*/ 6 h 6"/>
                  <a:gd name="T12" fmla="*/ 12 w 12"/>
                  <a:gd name="T13" fmla="*/ 0 h 6"/>
                  <a:gd name="T14" fmla="*/ 12 w 12"/>
                  <a:gd name="T15" fmla="*/ 0 h 6"/>
                  <a:gd name="T16" fmla="*/ 12 w 12"/>
                  <a:gd name="T17" fmla="*/ 0 h 6"/>
                  <a:gd name="T18" fmla="*/ 6 w 12"/>
                  <a:gd name="T19" fmla="*/ 0 h 6"/>
                  <a:gd name="T20" fmla="*/ 6 w 12"/>
                  <a:gd name="T21" fmla="*/ 0 h 6"/>
                  <a:gd name="T22" fmla="*/ 6 w 12"/>
                  <a:gd name="T23" fmla="*/ 6 h 6"/>
                  <a:gd name="T24" fmla="*/ 0 w 12"/>
                  <a:gd name="T25" fmla="*/ 6 h 6"/>
                  <a:gd name="T26" fmla="*/ 0 w 12"/>
                  <a:gd name="T27" fmla="*/ 6 h 6"/>
                  <a:gd name="T28" fmla="*/ 0 w 12"/>
                  <a:gd name="T29" fmla="*/ 6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6"/>
                  <a:gd name="T47" fmla="*/ 12 w 12"/>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6">
                    <a:moveTo>
                      <a:pt x="0" y="6"/>
                    </a:moveTo>
                    <a:lnTo>
                      <a:pt x="0" y="6"/>
                    </a:lnTo>
                    <a:lnTo>
                      <a:pt x="6" y="6"/>
                    </a:lnTo>
                    <a:lnTo>
                      <a:pt x="12" y="0"/>
                    </a:lnTo>
                    <a:lnTo>
                      <a:pt x="6" y="0"/>
                    </a:lnTo>
                    <a:lnTo>
                      <a:pt x="6" y="6"/>
                    </a:lnTo>
                    <a:lnTo>
                      <a:pt x="0" y="6"/>
                    </a:lnTo>
                    <a:close/>
                  </a:path>
                </a:pathLst>
              </a:custGeom>
              <a:solidFill>
                <a:srgbClr val="FFFFFF"/>
              </a:solidFill>
              <a:ln w="9525">
                <a:noFill/>
                <a:round/>
                <a:headEnd/>
                <a:tailEnd/>
              </a:ln>
            </p:spPr>
            <p:txBody>
              <a:bodyPr/>
              <a:lstStyle/>
              <a:p>
                <a:pPr>
                  <a:defRPr/>
                </a:pPr>
                <a:endParaRPr lang="en-GB"/>
              </a:p>
            </p:txBody>
          </p:sp>
          <p:sp>
            <p:nvSpPr>
              <p:cNvPr id="66" name="Freeform 200"/>
              <p:cNvSpPr>
                <a:spLocks/>
              </p:cNvSpPr>
              <p:nvPr/>
            </p:nvSpPr>
            <p:spPr bwMode="auto">
              <a:xfrm>
                <a:off x="4273" y="1613"/>
                <a:ext cx="18" cy="13"/>
              </a:xfrm>
              <a:custGeom>
                <a:avLst/>
                <a:gdLst>
                  <a:gd name="T0" fmla="*/ 9 w 18"/>
                  <a:gd name="T1" fmla="*/ 0 h 11"/>
                  <a:gd name="T2" fmla="*/ 9 w 18"/>
                  <a:gd name="T3" fmla="*/ 0 h 11"/>
                  <a:gd name="T4" fmla="*/ 6 w 18"/>
                  <a:gd name="T5" fmla="*/ 0 h 11"/>
                  <a:gd name="T6" fmla="*/ 0 w 18"/>
                  <a:gd name="T7" fmla="*/ 6 h 11"/>
                  <a:gd name="T8" fmla="*/ 6 w 18"/>
                  <a:gd name="T9" fmla="*/ 11 h 11"/>
                  <a:gd name="T10" fmla="*/ 9 w 18"/>
                  <a:gd name="T11" fmla="*/ 6 h 11"/>
                  <a:gd name="T12" fmla="*/ 9 w 18"/>
                  <a:gd name="T13" fmla="*/ 6 h 11"/>
                  <a:gd name="T14" fmla="*/ 9 w 18"/>
                  <a:gd name="T15" fmla="*/ 6 h 11"/>
                  <a:gd name="T16" fmla="*/ 9 w 18"/>
                  <a:gd name="T17" fmla="*/ 0 h 11"/>
                  <a:gd name="T18" fmla="*/ 9 w 18"/>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18" y="0"/>
                    </a:moveTo>
                    <a:lnTo>
                      <a:pt x="12" y="0"/>
                    </a:lnTo>
                    <a:lnTo>
                      <a:pt x="6" y="0"/>
                    </a:lnTo>
                    <a:lnTo>
                      <a:pt x="0" y="6"/>
                    </a:lnTo>
                    <a:lnTo>
                      <a:pt x="6" y="11"/>
                    </a:lnTo>
                    <a:lnTo>
                      <a:pt x="12" y="6"/>
                    </a:lnTo>
                    <a:lnTo>
                      <a:pt x="18" y="6"/>
                    </a:lnTo>
                    <a:lnTo>
                      <a:pt x="18" y="0"/>
                    </a:lnTo>
                    <a:close/>
                  </a:path>
                </a:pathLst>
              </a:custGeom>
              <a:solidFill>
                <a:srgbClr val="FB0F0C"/>
              </a:solidFill>
              <a:ln w="9525">
                <a:noFill/>
                <a:round/>
                <a:headEnd/>
                <a:tailEnd/>
              </a:ln>
            </p:spPr>
            <p:txBody>
              <a:bodyPr/>
              <a:lstStyle/>
              <a:p>
                <a:pPr>
                  <a:defRPr/>
                </a:pPr>
                <a:endParaRPr lang="en-GB"/>
              </a:p>
            </p:txBody>
          </p:sp>
          <p:sp>
            <p:nvSpPr>
              <p:cNvPr id="67" name="Freeform 201"/>
              <p:cNvSpPr>
                <a:spLocks/>
              </p:cNvSpPr>
              <p:nvPr/>
            </p:nvSpPr>
            <p:spPr bwMode="auto">
              <a:xfrm>
                <a:off x="4279" y="1626"/>
                <a:ext cx="18" cy="4"/>
              </a:xfrm>
              <a:custGeom>
                <a:avLst/>
                <a:gdLst>
                  <a:gd name="T0" fmla="*/ 9 w 18"/>
                  <a:gd name="T1" fmla="*/ 0 h 6"/>
                  <a:gd name="T2" fmla="*/ 9 w 18"/>
                  <a:gd name="T3" fmla="*/ 0 h 6"/>
                  <a:gd name="T4" fmla="*/ 6 w 18"/>
                  <a:gd name="T5" fmla="*/ 0 h 6"/>
                  <a:gd name="T6" fmla="*/ 0 w 18"/>
                  <a:gd name="T7" fmla="*/ 0 h 6"/>
                  <a:gd name="T8" fmla="*/ 0 w 18"/>
                  <a:gd name="T9" fmla="*/ 6 h 6"/>
                  <a:gd name="T10" fmla="*/ 6 w 18"/>
                  <a:gd name="T11" fmla="*/ 6 h 6"/>
                  <a:gd name="T12" fmla="*/ 9 w 18"/>
                  <a:gd name="T13" fmla="*/ 6 h 6"/>
                  <a:gd name="T14" fmla="*/ 9 w 18"/>
                  <a:gd name="T15" fmla="*/ 6 h 6"/>
                  <a:gd name="T16" fmla="*/ 9 w 18"/>
                  <a:gd name="T17" fmla="*/ 0 h 6"/>
                  <a:gd name="T18" fmla="*/ 9 w 1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6"/>
                  <a:gd name="T32" fmla="*/ 18 w 1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6">
                    <a:moveTo>
                      <a:pt x="12" y="0"/>
                    </a:moveTo>
                    <a:lnTo>
                      <a:pt x="12" y="0"/>
                    </a:lnTo>
                    <a:lnTo>
                      <a:pt x="6" y="0"/>
                    </a:lnTo>
                    <a:lnTo>
                      <a:pt x="0" y="0"/>
                    </a:lnTo>
                    <a:lnTo>
                      <a:pt x="0" y="6"/>
                    </a:lnTo>
                    <a:lnTo>
                      <a:pt x="6" y="6"/>
                    </a:lnTo>
                    <a:lnTo>
                      <a:pt x="12" y="6"/>
                    </a:lnTo>
                    <a:lnTo>
                      <a:pt x="18" y="6"/>
                    </a:lnTo>
                    <a:lnTo>
                      <a:pt x="12" y="0"/>
                    </a:lnTo>
                    <a:close/>
                  </a:path>
                </a:pathLst>
              </a:custGeom>
              <a:solidFill>
                <a:srgbClr val="FB0F0C"/>
              </a:solidFill>
              <a:ln w="9525">
                <a:noFill/>
                <a:round/>
                <a:headEnd/>
                <a:tailEnd/>
              </a:ln>
            </p:spPr>
            <p:txBody>
              <a:bodyPr/>
              <a:lstStyle/>
              <a:p>
                <a:pPr>
                  <a:defRPr/>
                </a:pPr>
                <a:endParaRPr lang="en-GB"/>
              </a:p>
            </p:txBody>
          </p:sp>
          <p:sp>
            <p:nvSpPr>
              <p:cNvPr id="68" name="Freeform 202"/>
              <p:cNvSpPr>
                <a:spLocks/>
              </p:cNvSpPr>
              <p:nvPr/>
            </p:nvSpPr>
            <p:spPr bwMode="auto">
              <a:xfrm>
                <a:off x="4332" y="1613"/>
                <a:ext cx="10" cy="13"/>
              </a:xfrm>
              <a:custGeom>
                <a:avLst/>
                <a:gdLst>
                  <a:gd name="T0" fmla="*/ 5 w 11"/>
                  <a:gd name="T1" fmla="*/ 0 h 11"/>
                  <a:gd name="T2" fmla="*/ 5 w 11"/>
                  <a:gd name="T3" fmla="*/ 6 h 11"/>
                  <a:gd name="T4" fmla="*/ 5 w 11"/>
                  <a:gd name="T5" fmla="*/ 6 h 11"/>
                  <a:gd name="T6" fmla="*/ 5 w 11"/>
                  <a:gd name="T7" fmla="*/ 6 h 11"/>
                  <a:gd name="T8" fmla="*/ 0 w 11"/>
                  <a:gd name="T9" fmla="*/ 6 h 11"/>
                  <a:gd name="T10" fmla="*/ 5 w 11"/>
                  <a:gd name="T11" fmla="*/ 11 h 11"/>
                  <a:gd name="T12" fmla="*/ 5 w 11"/>
                  <a:gd name="T13" fmla="*/ 11 h 11"/>
                  <a:gd name="T14" fmla="*/ 5 w 11"/>
                  <a:gd name="T15" fmla="*/ 11 h 11"/>
                  <a:gd name="T16" fmla="*/ 11 w 11"/>
                  <a:gd name="T17" fmla="*/ 11 h 11"/>
                  <a:gd name="T18" fmla="*/ 11 w 11"/>
                  <a:gd name="T19" fmla="*/ 6 h 11"/>
                  <a:gd name="T20" fmla="*/ 11 w 11"/>
                  <a:gd name="T21" fmla="*/ 6 h 11"/>
                  <a:gd name="T22" fmla="*/ 11 w 11"/>
                  <a:gd name="T23" fmla="*/ 6 h 11"/>
                  <a:gd name="T24" fmla="*/ 5 w 11"/>
                  <a:gd name="T25" fmla="*/ 0 h 11"/>
                  <a:gd name="T26" fmla="*/ 5 w 11"/>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1"/>
                  <a:gd name="T44" fmla="*/ 11 w 11"/>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1">
                    <a:moveTo>
                      <a:pt x="5" y="0"/>
                    </a:moveTo>
                    <a:lnTo>
                      <a:pt x="5" y="6"/>
                    </a:lnTo>
                    <a:lnTo>
                      <a:pt x="0" y="6"/>
                    </a:lnTo>
                    <a:lnTo>
                      <a:pt x="5" y="11"/>
                    </a:lnTo>
                    <a:lnTo>
                      <a:pt x="11" y="11"/>
                    </a:lnTo>
                    <a:lnTo>
                      <a:pt x="11" y="6"/>
                    </a:lnTo>
                    <a:lnTo>
                      <a:pt x="5" y="0"/>
                    </a:lnTo>
                    <a:close/>
                  </a:path>
                </a:pathLst>
              </a:custGeom>
              <a:solidFill>
                <a:srgbClr val="F7F619"/>
              </a:solidFill>
              <a:ln w="9525">
                <a:noFill/>
                <a:round/>
                <a:headEnd/>
                <a:tailEnd/>
              </a:ln>
            </p:spPr>
            <p:txBody>
              <a:bodyPr/>
              <a:lstStyle/>
              <a:p>
                <a:pPr>
                  <a:defRPr/>
                </a:pPr>
                <a:endParaRPr lang="en-GB"/>
              </a:p>
            </p:txBody>
          </p:sp>
          <p:sp>
            <p:nvSpPr>
              <p:cNvPr id="69" name="Freeform 203"/>
              <p:cNvSpPr>
                <a:spLocks/>
              </p:cNvSpPr>
              <p:nvPr/>
            </p:nvSpPr>
            <p:spPr bwMode="auto">
              <a:xfrm>
                <a:off x="4326" y="1626"/>
                <a:ext cx="16" cy="11"/>
              </a:xfrm>
              <a:custGeom>
                <a:avLst/>
                <a:gdLst>
                  <a:gd name="T0" fmla="*/ 6 w 17"/>
                  <a:gd name="T1" fmla="*/ 0 h 12"/>
                  <a:gd name="T2" fmla="*/ 6 w 17"/>
                  <a:gd name="T3" fmla="*/ 0 h 12"/>
                  <a:gd name="T4" fmla="*/ 11 w 17"/>
                  <a:gd name="T5" fmla="*/ 0 h 12"/>
                  <a:gd name="T6" fmla="*/ 11 w 17"/>
                  <a:gd name="T7" fmla="*/ 0 h 12"/>
                  <a:gd name="T8" fmla="*/ 17 w 17"/>
                  <a:gd name="T9" fmla="*/ 0 h 12"/>
                  <a:gd name="T10" fmla="*/ 17 w 17"/>
                  <a:gd name="T11" fmla="*/ 6 h 12"/>
                  <a:gd name="T12" fmla="*/ 11 w 17"/>
                  <a:gd name="T13" fmla="*/ 12 h 12"/>
                  <a:gd name="T14" fmla="*/ 11 w 17"/>
                  <a:gd name="T15" fmla="*/ 12 h 12"/>
                  <a:gd name="T16" fmla="*/ 6 w 17"/>
                  <a:gd name="T17" fmla="*/ 12 h 12"/>
                  <a:gd name="T18" fmla="*/ 0 w 17"/>
                  <a:gd name="T19" fmla="*/ 12 h 12"/>
                  <a:gd name="T20" fmla="*/ 6 w 17"/>
                  <a:gd name="T21" fmla="*/ 0 h 12"/>
                  <a:gd name="T22" fmla="*/ 6 w 17"/>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2"/>
                  <a:gd name="T38" fmla="*/ 17 w 17"/>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2">
                    <a:moveTo>
                      <a:pt x="6" y="0"/>
                    </a:moveTo>
                    <a:lnTo>
                      <a:pt x="6" y="0"/>
                    </a:lnTo>
                    <a:lnTo>
                      <a:pt x="11" y="0"/>
                    </a:lnTo>
                    <a:lnTo>
                      <a:pt x="17" y="0"/>
                    </a:lnTo>
                    <a:lnTo>
                      <a:pt x="17" y="6"/>
                    </a:lnTo>
                    <a:lnTo>
                      <a:pt x="11" y="12"/>
                    </a:lnTo>
                    <a:lnTo>
                      <a:pt x="6" y="12"/>
                    </a:lnTo>
                    <a:lnTo>
                      <a:pt x="0" y="12"/>
                    </a:lnTo>
                    <a:lnTo>
                      <a:pt x="6" y="0"/>
                    </a:lnTo>
                    <a:close/>
                  </a:path>
                </a:pathLst>
              </a:custGeom>
              <a:solidFill>
                <a:srgbClr val="FFFFFF"/>
              </a:solidFill>
              <a:ln w="9525">
                <a:noFill/>
                <a:round/>
                <a:headEnd/>
                <a:tailEnd/>
              </a:ln>
            </p:spPr>
            <p:txBody>
              <a:bodyPr/>
              <a:lstStyle/>
              <a:p>
                <a:pPr>
                  <a:defRPr/>
                </a:pPr>
                <a:endParaRPr lang="en-GB"/>
              </a:p>
            </p:txBody>
          </p:sp>
          <p:sp>
            <p:nvSpPr>
              <p:cNvPr id="70" name="Freeform 204"/>
              <p:cNvSpPr>
                <a:spLocks/>
              </p:cNvSpPr>
              <p:nvPr/>
            </p:nvSpPr>
            <p:spPr bwMode="auto">
              <a:xfrm>
                <a:off x="4326" y="1626"/>
                <a:ext cx="16" cy="11"/>
              </a:xfrm>
              <a:custGeom>
                <a:avLst/>
                <a:gdLst>
                  <a:gd name="T0" fmla="*/ 0 w 17"/>
                  <a:gd name="T1" fmla="*/ 0 h 12"/>
                  <a:gd name="T2" fmla="*/ 6 w 17"/>
                  <a:gd name="T3" fmla="*/ 0 h 12"/>
                  <a:gd name="T4" fmla="*/ 11 w 17"/>
                  <a:gd name="T5" fmla="*/ 6 h 12"/>
                  <a:gd name="T6" fmla="*/ 11 w 17"/>
                  <a:gd name="T7" fmla="*/ 6 h 12"/>
                  <a:gd name="T8" fmla="*/ 17 w 17"/>
                  <a:gd name="T9" fmla="*/ 6 h 12"/>
                  <a:gd name="T10" fmla="*/ 11 w 17"/>
                  <a:gd name="T11" fmla="*/ 12 h 12"/>
                  <a:gd name="T12" fmla="*/ 11 w 17"/>
                  <a:gd name="T13" fmla="*/ 12 h 12"/>
                  <a:gd name="T14" fmla="*/ 6 w 17"/>
                  <a:gd name="T15" fmla="*/ 12 h 12"/>
                  <a:gd name="T16" fmla="*/ 0 w 17"/>
                  <a:gd name="T17" fmla="*/ 6 h 12"/>
                  <a:gd name="T18" fmla="*/ 0 w 17"/>
                  <a:gd name="T19" fmla="*/ 0 h 12"/>
                  <a:gd name="T20" fmla="*/ 0 w 17"/>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2"/>
                  <a:gd name="T35" fmla="*/ 17 w 17"/>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2">
                    <a:moveTo>
                      <a:pt x="0" y="0"/>
                    </a:moveTo>
                    <a:lnTo>
                      <a:pt x="6" y="0"/>
                    </a:lnTo>
                    <a:lnTo>
                      <a:pt x="11" y="6"/>
                    </a:lnTo>
                    <a:lnTo>
                      <a:pt x="17" y="6"/>
                    </a:lnTo>
                    <a:lnTo>
                      <a:pt x="11" y="12"/>
                    </a:lnTo>
                    <a:lnTo>
                      <a:pt x="6" y="12"/>
                    </a:lnTo>
                    <a:lnTo>
                      <a:pt x="0" y="6"/>
                    </a:lnTo>
                    <a:lnTo>
                      <a:pt x="0" y="0"/>
                    </a:lnTo>
                    <a:close/>
                  </a:path>
                </a:pathLst>
              </a:custGeom>
              <a:solidFill>
                <a:srgbClr val="FB0F0C"/>
              </a:solidFill>
              <a:ln w="9525">
                <a:noFill/>
                <a:round/>
                <a:headEnd/>
                <a:tailEnd/>
              </a:ln>
            </p:spPr>
            <p:txBody>
              <a:bodyPr/>
              <a:lstStyle/>
              <a:p>
                <a:pPr>
                  <a:defRPr/>
                </a:pPr>
                <a:endParaRPr lang="en-GB"/>
              </a:p>
            </p:txBody>
          </p:sp>
          <p:sp>
            <p:nvSpPr>
              <p:cNvPr id="71" name="Freeform 205"/>
              <p:cNvSpPr>
                <a:spLocks/>
              </p:cNvSpPr>
              <p:nvPr/>
            </p:nvSpPr>
            <p:spPr bwMode="auto">
              <a:xfrm>
                <a:off x="4332" y="1630"/>
                <a:ext cx="10" cy="6"/>
              </a:xfrm>
              <a:custGeom>
                <a:avLst/>
                <a:gdLst>
                  <a:gd name="T0" fmla="*/ 5 w 11"/>
                  <a:gd name="T1" fmla="*/ 6 h 6"/>
                  <a:gd name="T2" fmla="*/ 5 w 11"/>
                  <a:gd name="T3" fmla="*/ 6 h 6"/>
                  <a:gd name="T4" fmla="*/ 5 w 11"/>
                  <a:gd name="T5" fmla="*/ 0 h 6"/>
                  <a:gd name="T6" fmla="*/ 5 w 11"/>
                  <a:gd name="T7" fmla="*/ 0 h 6"/>
                  <a:gd name="T8" fmla="*/ 5 w 11"/>
                  <a:gd name="T9" fmla="*/ 0 h 6"/>
                  <a:gd name="T10" fmla="*/ 11 w 11"/>
                  <a:gd name="T11" fmla="*/ 0 h 6"/>
                  <a:gd name="T12" fmla="*/ 11 w 11"/>
                  <a:gd name="T13" fmla="*/ 0 h 6"/>
                  <a:gd name="T14" fmla="*/ 11 w 11"/>
                  <a:gd name="T15" fmla="*/ 0 h 6"/>
                  <a:gd name="T16" fmla="*/ 5 w 11"/>
                  <a:gd name="T17" fmla="*/ 0 h 6"/>
                  <a:gd name="T18" fmla="*/ 5 w 11"/>
                  <a:gd name="T19" fmla="*/ 0 h 6"/>
                  <a:gd name="T20" fmla="*/ 5 w 11"/>
                  <a:gd name="T21" fmla="*/ 0 h 6"/>
                  <a:gd name="T22" fmla="*/ 0 w 11"/>
                  <a:gd name="T23" fmla="*/ 0 h 6"/>
                  <a:gd name="T24" fmla="*/ 0 w 11"/>
                  <a:gd name="T25" fmla="*/ 0 h 6"/>
                  <a:gd name="T26" fmla="*/ 0 w 11"/>
                  <a:gd name="T27" fmla="*/ 0 h 6"/>
                  <a:gd name="T28" fmla="*/ 0 w 11"/>
                  <a:gd name="T29" fmla="*/ 0 h 6"/>
                  <a:gd name="T30" fmla="*/ 0 w 11"/>
                  <a:gd name="T31" fmla="*/ 0 h 6"/>
                  <a:gd name="T32" fmla="*/ 0 w 11"/>
                  <a:gd name="T33" fmla="*/ 0 h 6"/>
                  <a:gd name="T34" fmla="*/ 0 w 11"/>
                  <a:gd name="T35" fmla="*/ 0 h 6"/>
                  <a:gd name="T36" fmla="*/ 0 w 11"/>
                  <a:gd name="T37" fmla="*/ 0 h 6"/>
                  <a:gd name="T38" fmla="*/ 0 w 11"/>
                  <a:gd name="T39" fmla="*/ 0 h 6"/>
                  <a:gd name="T40" fmla="*/ 0 w 11"/>
                  <a:gd name="T41" fmla="*/ 0 h 6"/>
                  <a:gd name="T42" fmla="*/ 0 w 11"/>
                  <a:gd name="T43" fmla="*/ 0 h 6"/>
                  <a:gd name="T44" fmla="*/ 0 w 11"/>
                  <a:gd name="T45" fmla="*/ 0 h 6"/>
                  <a:gd name="T46" fmla="*/ 0 w 11"/>
                  <a:gd name="T47" fmla="*/ 0 h 6"/>
                  <a:gd name="T48" fmla="*/ 0 w 11"/>
                  <a:gd name="T49" fmla="*/ 0 h 6"/>
                  <a:gd name="T50" fmla="*/ 0 w 11"/>
                  <a:gd name="T51" fmla="*/ 0 h 6"/>
                  <a:gd name="T52" fmla="*/ 0 w 11"/>
                  <a:gd name="T53" fmla="*/ 0 h 6"/>
                  <a:gd name="T54" fmla="*/ 0 w 11"/>
                  <a:gd name="T55" fmla="*/ 0 h 6"/>
                  <a:gd name="T56" fmla="*/ 0 w 11"/>
                  <a:gd name="T57" fmla="*/ 0 h 6"/>
                  <a:gd name="T58" fmla="*/ 0 w 11"/>
                  <a:gd name="T59" fmla="*/ 0 h 6"/>
                  <a:gd name="T60" fmla="*/ 0 w 11"/>
                  <a:gd name="T61" fmla="*/ 0 h 6"/>
                  <a:gd name="T62" fmla="*/ 0 w 11"/>
                  <a:gd name="T63" fmla="*/ 0 h 6"/>
                  <a:gd name="T64" fmla="*/ 5 w 11"/>
                  <a:gd name="T65" fmla="*/ 0 h 6"/>
                  <a:gd name="T66" fmla="*/ 5 w 11"/>
                  <a:gd name="T67" fmla="*/ 0 h 6"/>
                  <a:gd name="T68" fmla="*/ 5 w 11"/>
                  <a:gd name="T69" fmla="*/ 6 h 6"/>
                  <a:gd name="T70" fmla="*/ 5 w 11"/>
                  <a:gd name="T71" fmla="*/ 6 h 6"/>
                  <a:gd name="T72" fmla="*/ 5 w 11"/>
                  <a:gd name="T73" fmla="*/ 6 h 6"/>
                  <a:gd name="T74" fmla="*/ 5 w 11"/>
                  <a:gd name="T75" fmla="*/ 0 h 6"/>
                  <a:gd name="T76" fmla="*/ 5 w 11"/>
                  <a:gd name="T77" fmla="*/ 0 h 6"/>
                  <a:gd name="T78" fmla="*/ 5 w 11"/>
                  <a:gd name="T79" fmla="*/ 0 h 6"/>
                  <a:gd name="T80" fmla="*/ 5 w 11"/>
                  <a:gd name="T81" fmla="*/ 0 h 6"/>
                  <a:gd name="T82" fmla="*/ 5 w 11"/>
                  <a:gd name="T83" fmla="*/ 6 h 6"/>
                  <a:gd name="T84" fmla="*/ 5 w 11"/>
                  <a:gd name="T85" fmla="*/ 6 h 6"/>
                  <a:gd name="T86" fmla="*/ 5 w 11"/>
                  <a:gd name="T87" fmla="*/ 6 h 6"/>
                  <a:gd name="T88" fmla="*/ 5 w 11"/>
                  <a:gd name="T89" fmla="*/ 6 h 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
                  <a:gd name="T136" fmla="*/ 0 h 6"/>
                  <a:gd name="T137" fmla="*/ 11 w 11"/>
                  <a:gd name="T138" fmla="*/ 6 h 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 h="6">
                    <a:moveTo>
                      <a:pt x="5" y="6"/>
                    </a:moveTo>
                    <a:lnTo>
                      <a:pt x="5" y="6"/>
                    </a:lnTo>
                    <a:lnTo>
                      <a:pt x="5" y="0"/>
                    </a:lnTo>
                    <a:lnTo>
                      <a:pt x="11" y="0"/>
                    </a:lnTo>
                    <a:lnTo>
                      <a:pt x="5" y="0"/>
                    </a:lnTo>
                    <a:lnTo>
                      <a:pt x="0" y="0"/>
                    </a:lnTo>
                    <a:lnTo>
                      <a:pt x="5" y="0"/>
                    </a:lnTo>
                    <a:lnTo>
                      <a:pt x="5" y="6"/>
                    </a:lnTo>
                    <a:lnTo>
                      <a:pt x="5" y="0"/>
                    </a:lnTo>
                    <a:lnTo>
                      <a:pt x="5" y="6"/>
                    </a:lnTo>
                    <a:close/>
                  </a:path>
                </a:pathLst>
              </a:custGeom>
              <a:solidFill>
                <a:srgbClr val="000000"/>
              </a:solidFill>
              <a:ln w="9525">
                <a:noFill/>
                <a:round/>
                <a:headEnd/>
                <a:tailEnd/>
              </a:ln>
            </p:spPr>
            <p:txBody>
              <a:bodyPr/>
              <a:lstStyle/>
              <a:p>
                <a:pPr>
                  <a:defRPr/>
                </a:pPr>
                <a:endParaRPr lang="en-GB"/>
              </a:p>
            </p:txBody>
          </p:sp>
          <p:sp>
            <p:nvSpPr>
              <p:cNvPr id="72" name="Freeform 206"/>
              <p:cNvSpPr>
                <a:spLocks/>
              </p:cNvSpPr>
              <p:nvPr/>
            </p:nvSpPr>
            <p:spPr bwMode="auto">
              <a:xfrm>
                <a:off x="4315" y="1617"/>
                <a:ext cx="12" cy="13"/>
              </a:xfrm>
              <a:custGeom>
                <a:avLst/>
                <a:gdLst>
                  <a:gd name="T0" fmla="*/ 6 w 12"/>
                  <a:gd name="T1" fmla="*/ 11 h 11"/>
                  <a:gd name="T2" fmla="*/ 6 w 12"/>
                  <a:gd name="T3" fmla="*/ 11 h 11"/>
                  <a:gd name="T4" fmla="*/ 6 w 12"/>
                  <a:gd name="T5" fmla="*/ 5 h 11"/>
                  <a:gd name="T6" fmla="*/ 6 w 12"/>
                  <a:gd name="T7" fmla="*/ 5 h 11"/>
                  <a:gd name="T8" fmla="*/ 6 w 12"/>
                  <a:gd name="T9" fmla="*/ 5 h 11"/>
                  <a:gd name="T10" fmla="*/ 6 w 12"/>
                  <a:gd name="T11" fmla="*/ 5 h 11"/>
                  <a:gd name="T12" fmla="*/ 6 w 12"/>
                  <a:gd name="T13" fmla="*/ 5 h 11"/>
                  <a:gd name="T14" fmla="*/ 6 w 12"/>
                  <a:gd name="T15" fmla="*/ 5 h 11"/>
                  <a:gd name="T16" fmla="*/ 6 w 12"/>
                  <a:gd name="T17" fmla="*/ 5 h 11"/>
                  <a:gd name="T18" fmla="*/ 6 w 12"/>
                  <a:gd name="T19" fmla="*/ 5 h 11"/>
                  <a:gd name="T20" fmla="*/ 6 w 12"/>
                  <a:gd name="T21" fmla="*/ 5 h 11"/>
                  <a:gd name="T22" fmla="*/ 6 w 12"/>
                  <a:gd name="T23" fmla="*/ 0 h 11"/>
                  <a:gd name="T24" fmla="*/ 0 w 12"/>
                  <a:gd name="T25" fmla="*/ 0 h 11"/>
                  <a:gd name="T26" fmla="*/ 0 w 12"/>
                  <a:gd name="T27" fmla="*/ 0 h 11"/>
                  <a:gd name="T28" fmla="*/ 0 w 12"/>
                  <a:gd name="T29" fmla="*/ 0 h 11"/>
                  <a:gd name="T30" fmla="*/ 0 w 12"/>
                  <a:gd name="T31" fmla="*/ 5 h 11"/>
                  <a:gd name="T32" fmla="*/ 0 w 12"/>
                  <a:gd name="T33" fmla="*/ 5 h 11"/>
                  <a:gd name="T34" fmla="*/ 0 w 12"/>
                  <a:gd name="T35" fmla="*/ 5 h 11"/>
                  <a:gd name="T36" fmla="*/ 0 w 12"/>
                  <a:gd name="T37" fmla="*/ 5 h 11"/>
                  <a:gd name="T38" fmla="*/ 0 w 12"/>
                  <a:gd name="T39" fmla="*/ 5 h 11"/>
                  <a:gd name="T40" fmla="*/ 6 w 12"/>
                  <a:gd name="T41" fmla="*/ 5 h 11"/>
                  <a:gd name="T42" fmla="*/ 0 w 12"/>
                  <a:gd name="T43" fmla="*/ 5 h 11"/>
                  <a:gd name="T44" fmla="*/ 6 w 12"/>
                  <a:gd name="T45" fmla="*/ 11 h 11"/>
                  <a:gd name="T46" fmla="*/ 6 w 12"/>
                  <a:gd name="T47" fmla="*/ 11 h 11"/>
                  <a:gd name="T48" fmla="*/ 6 w 12"/>
                  <a:gd name="T49" fmla="*/ 5 h 11"/>
                  <a:gd name="T50" fmla="*/ 6 w 12"/>
                  <a:gd name="T51" fmla="*/ 5 h 11"/>
                  <a:gd name="T52" fmla="*/ 6 w 12"/>
                  <a:gd name="T53" fmla="*/ 5 h 11"/>
                  <a:gd name="T54" fmla="*/ 6 w 12"/>
                  <a:gd name="T55" fmla="*/ 11 h 11"/>
                  <a:gd name="T56" fmla="*/ 6 w 12"/>
                  <a:gd name="T57" fmla="*/ 11 h 11"/>
                  <a:gd name="T58" fmla="*/ 6 w 12"/>
                  <a:gd name="T59" fmla="*/ 11 h 11"/>
                  <a:gd name="T60" fmla="*/ 6 w 12"/>
                  <a:gd name="T61" fmla="*/ 5 h 11"/>
                  <a:gd name="T62" fmla="*/ 6 w 12"/>
                  <a:gd name="T63" fmla="*/ 5 h 11"/>
                  <a:gd name="T64" fmla="*/ 6 w 12"/>
                  <a:gd name="T65" fmla="*/ 5 h 11"/>
                  <a:gd name="T66" fmla="*/ 6 w 12"/>
                  <a:gd name="T67" fmla="*/ 5 h 11"/>
                  <a:gd name="T68" fmla="*/ 6 w 12"/>
                  <a:gd name="T69" fmla="*/ 5 h 11"/>
                  <a:gd name="T70" fmla="*/ 6 w 12"/>
                  <a:gd name="T71" fmla="*/ 11 h 11"/>
                  <a:gd name="T72" fmla="*/ 6 w 12"/>
                  <a:gd name="T73" fmla="*/ 11 h 11"/>
                  <a:gd name="T74" fmla="*/ 6 w 12"/>
                  <a:gd name="T75" fmla="*/ 5 h 11"/>
                  <a:gd name="T76" fmla="*/ 6 w 12"/>
                  <a:gd name="T77" fmla="*/ 5 h 11"/>
                  <a:gd name="T78" fmla="*/ 6 w 12"/>
                  <a:gd name="T79" fmla="*/ 5 h 11"/>
                  <a:gd name="T80" fmla="*/ 6 w 12"/>
                  <a:gd name="T81" fmla="*/ 11 h 11"/>
                  <a:gd name="T82" fmla="*/ 6 w 12"/>
                  <a:gd name="T83" fmla="*/ 11 h 11"/>
                  <a:gd name="T84" fmla="*/ 6 w 12"/>
                  <a:gd name="T85" fmla="*/ 11 h 11"/>
                  <a:gd name="T86" fmla="*/ 6 w 12"/>
                  <a:gd name="T87" fmla="*/ 11 h 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
                  <a:gd name="T133" fmla="*/ 0 h 11"/>
                  <a:gd name="T134" fmla="*/ 12 w 12"/>
                  <a:gd name="T135" fmla="*/ 11 h 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 h="11">
                    <a:moveTo>
                      <a:pt x="12" y="11"/>
                    </a:moveTo>
                    <a:lnTo>
                      <a:pt x="12" y="11"/>
                    </a:lnTo>
                    <a:lnTo>
                      <a:pt x="12" y="5"/>
                    </a:lnTo>
                    <a:lnTo>
                      <a:pt x="6" y="5"/>
                    </a:lnTo>
                    <a:lnTo>
                      <a:pt x="6" y="0"/>
                    </a:lnTo>
                    <a:lnTo>
                      <a:pt x="0" y="0"/>
                    </a:lnTo>
                    <a:lnTo>
                      <a:pt x="0" y="5"/>
                    </a:lnTo>
                    <a:lnTo>
                      <a:pt x="6" y="5"/>
                    </a:lnTo>
                    <a:lnTo>
                      <a:pt x="0" y="5"/>
                    </a:lnTo>
                    <a:lnTo>
                      <a:pt x="6" y="11"/>
                    </a:lnTo>
                    <a:lnTo>
                      <a:pt x="6" y="5"/>
                    </a:lnTo>
                    <a:lnTo>
                      <a:pt x="6" y="11"/>
                    </a:lnTo>
                    <a:lnTo>
                      <a:pt x="6" y="5"/>
                    </a:lnTo>
                    <a:lnTo>
                      <a:pt x="12" y="11"/>
                    </a:lnTo>
                    <a:lnTo>
                      <a:pt x="12" y="5"/>
                    </a:lnTo>
                    <a:lnTo>
                      <a:pt x="12" y="11"/>
                    </a:lnTo>
                    <a:close/>
                  </a:path>
                </a:pathLst>
              </a:custGeom>
              <a:solidFill>
                <a:srgbClr val="FFFFFF"/>
              </a:solidFill>
              <a:ln w="9525">
                <a:noFill/>
                <a:round/>
                <a:headEnd/>
                <a:tailEnd/>
              </a:ln>
            </p:spPr>
            <p:txBody>
              <a:bodyPr/>
              <a:lstStyle/>
              <a:p>
                <a:pPr>
                  <a:defRPr/>
                </a:pPr>
                <a:endParaRPr lang="en-GB"/>
              </a:p>
            </p:txBody>
          </p:sp>
          <p:sp>
            <p:nvSpPr>
              <p:cNvPr id="73" name="Freeform 207"/>
              <p:cNvSpPr>
                <a:spLocks/>
              </p:cNvSpPr>
              <p:nvPr/>
            </p:nvSpPr>
            <p:spPr bwMode="auto">
              <a:xfrm>
                <a:off x="4315" y="1617"/>
                <a:ext cx="6" cy="2"/>
              </a:xfrm>
              <a:custGeom>
                <a:avLst/>
                <a:gdLst>
                  <a:gd name="T0" fmla="*/ 6 w 6"/>
                  <a:gd name="T1" fmla="*/ 0 h 1"/>
                  <a:gd name="T2" fmla="*/ 6 w 6"/>
                  <a:gd name="T3" fmla="*/ 0 h 1"/>
                  <a:gd name="T4" fmla="*/ 6 w 6"/>
                  <a:gd name="T5" fmla="*/ 0 h 1"/>
                  <a:gd name="T6" fmla="*/ 6 w 6"/>
                  <a:gd name="T7" fmla="*/ 0 h 1"/>
                  <a:gd name="T8" fmla="*/ 6 w 6"/>
                  <a:gd name="T9" fmla="*/ 0 h 1"/>
                  <a:gd name="T10" fmla="*/ 6 w 6"/>
                  <a:gd name="T11" fmla="*/ 0 h 1"/>
                  <a:gd name="T12" fmla="*/ 6 w 6"/>
                  <a:gd name="T13" fmla="*/ 0 h 1"/>
                  <a:gd name="T14" fmla="*/ 6 w 6"/>
                  <a:gd name="T15" fmla="*/ 0 h 1"/>
                  <a:gd name="T16" fmla="*/ 0 w 6"/>
                  <a:gd name="T17" fmla="*/ 0 h 1"/>
                  <a:gd name="T18" fmla="*/ 0 w 6"/>
                  <a:gd name="T19" fmla="*/ 0 h 1"/>
                  <a:gd name="T20" fmla="*/ 0 w 6"/>
                  <a:gd name="T21" fmla="*/ 0 h 1"/>
                  <a:gd name="T22" fmla="*/ 0 w 6"/>
                  <a:gd name="T23" fmla="*/ 0 h 1"/>
                  <a:gd name="T24" fmla="*/ 0 w 6"/>
                  <a:gd name="T25" fmla="*/ 0 h 1"/>
                  <a:gd name="T26" fmla="*/ 0 w 6"/>
                  <a:gd name="T27" fmla="*/ 0 h 1"/>
                  <a:gd name="T28" fmla="*/ 0 w 6"/>
                  <a:gd name="T29" fmla="*/ 0 h 1"/>
                  <a:gd name="T30" fmla="*/ 6 w 6"/>
                  <a:gd name="T31" fmla="*/ 0 h 1"/>
                  <a:gd name="T32" fmla="*/ 6 w 6"/>
                  <a:gd name="T33" fmla="*/ 0 h 1"/>
                  <a:gd name="T34" fmla="*/ 6 w 6"/>
                  <a:gd name="T35" fmla="*/ 0 h 1"/>
                  <a:gd name="T36" fmla="*/ 6 w 6"/>
                  <a:gd name="T37" fmla="*/ 0 h 1"/>
                  <a:gd name="T38" fmla="*/ 6 w 6"/>
                  <a:gd name="T39" fmla="*/ 0 h 1"/>
                  <a:gd name="T40" fmla="*/ 6 w 6"/>
                  <a:gd name="T41" fmla="*/ 0 h 1"/>
                  <a:gd name="T42" fmla="*/ 6 w 6"/>
                  <a:gd name="T43" fmla="*/ 0 h 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
                  <a:gd name="T67" fmla="*/ 0 h 1"/>
                  <a:gd name="T68" fmla="*/ 6 w 6"/>
                  <a:gd name="T69" fmla="*/ 1 h 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 h="1">
                    <a:moveTo>
                      <a:pt x="6" y="0"/>
                    </a:moveTo>
                    <a:lnTo>
                      <a:pt x="6" y="0"/>
                    </a:lnTo>
                    <a:lnTo>
                      <a:pt x="0" y="0"/>
                    </a:lnTo>
                    <a:lnTo>
                      <a:pt x="6" y="0"/>
                    </a:lnTo>
                    <a:close/>
                  </a:path>
                </a:pathLst>
              </a:custGeom>
              <a:solidFill>
                <a:srgbClr val="FB0F0C"/>
              </a:solidFill>
              <a:ln w="9525">
                <a:noFill/>
                <a:round/>
                <a:headEnd/>
                <a:tailEnd/>
              </a:ln>
            </p:spPr>
            <p:txBody>
              <a:bodyPr/>
              <a:lstStyle/>
              <a:p>
                <a:pPr>
                  <a:defRPr/>
                </a:pPr>
                <a:endParaRPr lang="en-GB"/>
              </a:p>
            </p:txBody>
          </p:sp>
          <p:sp>
            <p:nvSpPr>
              <p:cNvPr id="74" name="Freeform 208"/>
              <p:cNvSpPr>
                <a:spLocks/>
              </p:cNvSpPr>
              <p:nvPr/>
            </p:nvSpPr>
            <p:spPr bwMode="auto">
              <a:xfrm>
                <a:off x="4315" y="1617"/>
                <a:ext cx="6" cy="6"/>
              </a:xfrm>
              <a:custGeom>
                <a:avLst/>
                <a:gdLst>
                  <a:gd name="T0" fmla="*/ 6 w 6"/>
                  <a:gd name="T1" fmla="*/ 0 h 5"/>
                  <a:gd name="T2" fmla="*/ 0 w 6"/>
                  <a:gd name="T3" fmla="*/ 0 h 5"/>
                  <a:gd name="T4" fmla="*/ 6 w 6"/>
                  <a:gd name="T5" fmla="*/ 5 h 5"/>
                  <a:gd name="T6" fmla="*/ 6 w 6"/>
                  <a:gd name="T7" fmla="*/ 0 h 5"/>
                  <a:gd name="T8" fmla="*/ 6 w 6"/>
                  <a:gd name="T9" fmla="*/ 0 h 5"/>
                  <a:gd name="T10" fmla="*/ 6 w 6"/>
                  <a:gd name="T11" fmla="*/ 0 h 5"/>
                  <a:gd name="T12" fmla="*/ 6 w 6"/>
                  <a:gd name="T13" fmla="*/ 5 h 5"/>
                  <a:gd name="T14" fmla="*/ 6 w 6"/>
                  <a:gd name="T15" fmla="*/ 5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6 w 6"/>
                  <a:gd name="T29" fmla="*/ 0 h 5"/>
                  <a:gd name="T30" fmla="*/ 6 w 6"/>
                  <a:gd name="T31" fmla="*/ 0 h 5"/>
                  <a:gd name="T32" fmla="*/ 6 w 6"/>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5"/>
                  <a:gd name="T53" fmla="*/ 6 w 6"/>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5">
                    <a:moveTo>
                      <a:pt x="6" y="0"/>
                    </a:moveTo>
                    <a:lnTo>
                      <a:pt x="0" y="0"/>
                    </a:lnTo>
                    <a:lnTo>
                      <a:pt x="6" y="5"/>
                    </a:lnTo>
                    <a:lnTo>
                      <a:pt x="6" y="0"/>
                    </a:lnTo>
                    <a:lnTo>
                      <a:pt x="6" y="5"/>
                    </a:lnTo>
                    <a:lnTo>
                      <a:pt x="6" y="0"/>
                    </a:lnTo>
                    <a:close/>
                  </a:path>
                </a:pathLst>
              </a:custGeom>
              <a:solidFill>
                <a:srgbClr val="FB0F0C"/>
              </a:solidFill>
              <a:ln w="9525">
                <a:noFill/>
                <a:round/>
                <a:headEnd/>
                <a:tailEnd/>
              </a:ln>
            </p:spPr>
            <p:txBody>
              <a:bodyPr/>
              <a:lstStyle/>
              <a:p>
                <a:pPr>
                  <a:defRPr/>
                </a:pPr>
                <a:endParaRPr lang="en-GB"/>
              </a:p>
            </p:txBody>
          </p:sp>
          <p:sp>
            <p:nvSpPr>
              <p:cNvPr id="75" name="Freeform 209"/>
              <p:cNvSpPr>
                <a:spLocks/>
              </p:cNvSpPr>
              <p:nvPr/>
            </p:nvSpPr>
            <p:spPr bwMode="auto">
              <a:xfrm>
                <a:off x="4303" y="1626"/>
                <a:ext cx="6" cy="0"/>
              </a:xfrm>
              <a:custGeom>
                <a:avLst/>
                <a:gdLst>
                  <a:gd name="T0" fmla="*/ 0 w 6"/>
                  <a:gd name="T1" fmla="*/ 0 h 1"/>
                  <a:gd name="T2" fmla="*/ 0 w 6"/>
                  <a:gd name="T3" fmla="*/ 0 h 1"/>
                  <a:gd name="T4" fmla="*/ 0 w 6"/>
                  <a:gd name="T5" fmla="*/ 0 h 1"/>
                  <a:gd name="T6" fmla="*/ 6 w 6"/>
                  <a:gd name="T7" fmla="*/ 0 h 1"/>
                  <a:gd name="T8" fmla="*/ 6 w 6"/>
                  <a:gd name="T9" fmla="*/ 0 h 1"/>
                  <a:gd name="T10" fmla="*/ 0 w 6"/>
                  <a:gd name="T11" fmla="*/ 0 h 1"/>
                  <a:gd name="T12" fmla="*/ 0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a:p>
            </p:txBody>
          </p:sp>
          <p:sp>
            <p:nvSpPr>
              <p:cNvPr id="76" name="Freeform 210"/>
              <p:cNvSpPr>
                <a:spLocks/>
              </p:cNvSpPr>
              <p:nvPr/>
            </p:nvSpPr>
            <p:spPr bwMode="auto">
              <a:xfrm>
                <a:off x="4297" y="1617"/>
                <a:ext cx="6" cy="2"/>
              </a:xfrm>
              <a:custGeom>
                <a:avLst/>
                <a:gdLst>
                  <a:gd name="T0" fmla="*/ 0 w 6"/>
                  <a:gd name="T1" fmla="*/ 0 h 1"/>
                  <a:gd name="T2" fmla="*/ 0 w 6"/>
                  <a:gd name="T3" fmla="*/ 0 h 1"/>
                  <a:gd name="T4" fmla="*/ 0 w 6"/>
                  <a:gd name="T5" fmla="*/ 0 h 1"/>
                  <a:gd name="T6" fmla="*/ 6 w 6"/>
                  <a:gd name="T7" fmla="*/ 0 h 1"/>
                  <a:gd name="T8" fmla="*/ 6 w 6"/>
                  <a:gd name="T9" fmla="*/ 0 h 1"/>
                  <a:gd name="T10" fmla="*/ 6 w 6"/>
                  <a:gd name="T11" fmla="*/ 0 h 1"/>
                  <a:gd name="T12" fmla="*/ 6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a:p>
            </p:txBody>
          </p:sp>
          <p:sp>
            <p:nvSpPr>
              <p:cNvPr id="77" name="Freeform 211"/>
              <p:cNvSpPr>
                <a:spLocks/>
              </p:cNvSpPr>
              <p:nvPr/>
            </p:nvSpPr>
            <p:spPr bwMode="auto">
              <a:xfrm>
                <a:off x="4309" y="1617"/>
                <a:ext cx="2" cy="2"/>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
                  <a:gd name="T37" fmla="*/ 0 h 1"/>
                  <a:gd name="T38" fmla="*/ 1 w 1"/>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 h="1">
                    <a:moveTo>
                      <a:pt x="0" y="0"/>
                    </a:moveTo>
                    <a:lnTo>
                      <a:pt x="0" y="0"/>
                    </a:lnTo>
                    <a:close/>
                  </a:path>
                </a:pathLst>
              </a:custGeom>
              <a:solidFill>
                <a:srgbClr val="FCCF41"/>
              </a:solidFill>
              <a:ln w="9525">
                <a:noFill/>
                <a:round/>
                <a:headEnd/>
                <a:tailEnd/>
              </a:ln>
            </p:spPr>
            <p:txBody>
              <a:bodyPr/>
              <a:lstStyle/>
              <a:p>
                <a:pPr>
                  <a:defRPr/>
                </a:pPr>
                <a:endParaRPr lang="en-GB"/>
              </a:p>
            </p:txBody>
          </p:sp>
          <p:sp>
            <p:nvSpPr>
              <p:cNvPr id="78" name="Freeform 212"/>
              <p:cNvSpPr>
                <a:spLocks/>
              </p:cNvSpPr>
              <p:nvPr/>
            </p:nvSpPr>
            <p:spPr bwMode="auto">
              <a:xfrm>
                <a:off x="4187" y="1590"/>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31" name="Group 223"/>
            <p:cNvGrpSpPr>
              <a:grpSpLocks/>
            </p:cNvGrpSpPr>
            <p:nvPr userDrawn="1"/>
          </p:nvGrpSpPr>
          <p:grpSpPr bwMode="auto">
            <a:xfrm>
              <a:off x="2701793" y="5092835"/>
              <a:ext cx="164978" cy="104897"/>
              <a:chOff x="4184" y="1339"/>
              <a:chExt cx="238" cy="162"/>
            </a:xfrm>
          </p:grpSpPr>
          <p:sp>
            <p:nvSpPr>
              <p:cNvPr id="48" name="Freeform 224"/>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49" name="Freeform 225"/>
              <p:cNvSpPr>
                <a:spLocks/>
              </p:cNvSpPr>
              <p:nvPr/>
            </p:nvSpPr>
            <p:spPr bwMode="auto">
              <a:xfrm>
                <a:off x="4184" y="1339"/>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a:p>
            </p:txBody>
          </p:sp>
          <p:sp>
            <p:nvSpPr>
              <p:cNvPr id="50" name="Freeform 226"/>
              <p:cNvSpPr>
                <a:spLocks/>
              </p:cNvSpPr>
              <p:nvPr/>
            </p:nvSpPr>
            <p:spPr bwMode="auto">
              <a:xfrm>
                <a:off x="4184" y="1448"/>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409D27"/>
              </a:solidFill>
              <a:ln w="9525">
                <a:noFill/>
                <a:round/>
                <a:headEnd/>
                <a:tailEnd/>
              </a:ln>
            </p:spPr>
            <p:txBody>
              <a:bodyPr/>
              <a:lstStyle/>
              <a:p>
                <a:pPr>
                  <a:defRPr/>
                </a:pPr>
                <a:endParaRPr lang="en-GB"/>
              </a:p>
            </p:txBody>
          </p:sp>
          <p:sp>
            <p:nvSpPr>
              <p:cNvPr id="51" name="Freeform 227"/>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32" name="Group 38"/>
            <p:cNvGrpSpPr>
              <a:grpSpLocks/>
            </p:cNvGrpSpPr>
            <p:nvPr userDrawn="1"/>
          </p:nvGrpSpPr>
          <p:grpSpPr bwMode="auto">
            <a:xfrm>
              <a:off x="1217956" y="5092835"/>
              <a:ext cx="164978" cy="104922"/>
              <a:chOff x="528" y="1773"/>
              <a:chExt cx="246" cy="156"/>
            </a:xfrm>
          </p:grpSpPr>
          <p:sp>
            <p:nvSpPr>
              <p:cNvPr id="44" name="Freeform 248"/>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close/>
                  </a:path>
                </a:pathLst>
              </a:custGeom>
              <a:solidFill>
                <a:srgbClr val="FFFFFF"/>
              </a:solidFill>
              <a:ln w="9525">
                <a:noFill/>
                <a:round/>
                <a:headEnd/>
                <a:tailEnd/>
              </a:ln>
            </p:spPr>
            <p:txBody>
              <a:bodyPr/>
              <a:lstStyle/>
              <a:p>
                <a:pPr>
                  <a:defRPr/>
                </a:pPr>
                <a:endParaRPr lang="en-GB"/>
              </a:p>
            </p:txBody>
          </p:sp>
          <p:sp>
            <p:nvSpPr>
              <p:cNvPr id="45" name="Freeform 249"/>
              <p:cNvSpPr>
                <a:spLocks/>
              </p:cNvSpPr>
              <p:nvPr/>
            </p:nvSpPr>
            <p:spPr bwMode="auto">
              <a:xfrm>
                <a:off x="528" y="1850"/>
                <a:ext cx="246" cy="79"/>
              </a:xfrm>
              <a:custGeom>
                <a:avLst/>
                <a:gdLst>
                  <a:gd name="T0" fmla="*/ 2929 w 238"/>
                  <a:gd name="T1" fmla="*/ 39 h 79"/>
                  <a:gd name="T2" fmla="*/ 2929 w 238"/>
                  <a:gd name="T3" fmla="*/ 0 h 79"/>
                  <a:gd name="T4" fmla="*/ 0 w 238"/>
                  <a:gd name="T5" fmla="*/ 0 h 79"/>
                  <a:gd name="T6" fmla="*/ 0 w 238"/>
                  <a:gd name="T7" fmla="*/ 39 h 79"/>
                  <a:gd name="T8" fmla="*/ 2929 w 238"/>
                  <a:gd name="T9" fmla="*/ 39 h 79"/>
                  <a:gd name="T10" fmla="*/ 2929 w 238"/>
                  <a:gd name="T11" fmla="*/ 39 h 79"/>
                  <a:gd name="T12" fmla="*/ 0 60000 65536"/>
                  <a:gd name="T13" fmla="*/ 0 60000 65536"/>
                  <a:gd name="T14" fmla="*/ 0 60000 65536"/>
                  <a:gd name="T15" fmla="*/ 0 60000 65536"/>
                  <a:gd name="T16" fmla="*/ 0 60000 65536"/>
                  <a:gd name="T17" fmla="*/ 0 60000 65536"/>
                  <a:gd name="T18" fmla="*/ 0 w 238"/>
                  <a:gd name="T19" fmla="*/ 0 h 79"/>
                  <a:gd name="T20" fmla="*/ 238 w 238"/>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238" h="79">
                    <a:moveTo>
                      <a:pt x="238" y="79"/>
                    </a:moveTo>
                    <a:lnTo>
                      <a:pt x="238" y="0"/>
                    </a:lnTo>
                    <a:lnTo>
                      <a:pt x="0" y="0"/>
                    </a:lnTo>
                    <a:lnTo>
                      <a:pt x="0" y="79"/>
                    </a:lnTo>
                    <a:lnTo>
                      <a:pt x="238" y="79"/>
                    </a:lnTo>
                    <a:close/>
                  </a:path>
                </a:pathLst>
              </a:custGeom>
              <a:solidFill>
                <a:srgbClr val="FF0000"/>
              </a:solidFill>
              <a:ln w="9525">
                <a:noFill/>
                <a:round/>
                <a:headEnd/>
                <a:tailEnd/>
              </a:ln>
            </p:spPr>
            <p:txBody>
              <a:bodyPr/>
              <a:lstStyle/>
              <a:p>
                <a:pPr>
                  <a:defRPr/>
                </a:pPr>
                <a:endParaRPr lang="en-GB"/>
              </a:p>
            </p:txBody>
          </p:sp>
          <p:sp>
            <p:nvSpPr>
              <p:cNvPr id="46" name="Freeform 250"/>
              <p:cNvSpPr>
                <a:spLocks/>
              </p:cNvSpPr>
              <p:nvPr/>
            </p:nvSpPr>
            <p:spPr bwMode="auto">
              <a:xfrm>
                <a:off x="528" y="1773"/>
                <a:ext cx="120" cy="156"/>
              </a:xfrm>
              <a:custGeom>
                <a:avLst/>
                <a:gdLst>
                  <a:gd name="T0" fmla="*/ 0 w 119"/>
                  <a:gd name="T1" fmla="*/ 0 h 157"/>
                  <a:gd name="T2" fmla="*/ 0 w 119"/>
                  <a:gd name="T3" fmla="*/ 61 h 157"/>
                  <a:gd name="T4" fmla="*/ 211 w 119"/>
                  <a:gd name="T5" fmla="*/ 39 h 157"/>
                  <a:gd name="T6" fmla="*/ 0 w 119"/>
                  <a:gd name="T7" fmla="*/ 0 h 157"/>
                  <a:gd name="T8" fmla="*/ 0 w 119"/>
                  <a:gd name="T9" fmla="*/ 0 h 157"/>
                  <a:gd name="T10" fmla="*/ 0 60000 65536"/>
                  <a:gd name="T11" fmla="*/ 0 60000 65536"/>
                  <a:gd name="T12" fmla="*/ 0 60000 65536"/>
                  <a:gd name="T13" fmla="*/ 0 60000 65536"/>
                  <a:gd name="T14" fmla="*/ 0 60000 65536"/>
                  <a:gd name="T15" fmla="*/ 0 w 119"/>
                  <a:gd name="T16" fmla="*/ 0 h 157"/>
                  <a:gd name="T17" fmla="*/ 119 w 119"/>
                  <a:gd name="T18" fmla="*/ 157 h 157"/>
                </a:gdLst>
                <a:ahLst/>
                <a:cxnLst>
                  <a:cxn ang="T10">
                    <a:pos x="T0" y="T1"/>
                  </a:cxn>
                  <a:cxn ang="T11">
                    <a:pos x="T2" y="T3"/>
                  </a:cxn>
                  <a:cxn ang="T12">
                    <a:pos x="T4" y="T5"/>
                  </a:cxn>
                  <a:cxn ang="T13">
                    <a:pos x="T6" y="T7"/>
                  </a:cxn>
                  <a:cxn ang="T14">
                    <a:pos x="T8" y="T9"/>
                  </a:cxn>
                </a:cxnLst>
                <a:rect l="T15" t="T16" r="T17" b="T18"/>
                <a:pathLst>
                  <a:path w="119" h="157">
                    <a:moveTo>
                      <a:pt x="0" y="0"/>
                    </a:moveTo>
                    <a:lnTo>
                      <a:pt x="0" y="157"/>
                    </a:lnTo>
                    <a:lnTo>
                      <a:pt x="119" y="78"/>
                    </a:lnTo>
                    <a:lnTo>
                      <a:pt x="0" y="0"/>
                    </a:lnTo>
                    <a:close/>
                  </a:path>
                </a:pathLst>
              </a:custGeom>
              <a:solidFill>
                <a:srgbClr val="1A0C80"/>
              </a:solidFill>
              <a:ln w="9525">
                <a:noFill/>
                <a:round/>
                <a:headEnd/>
                <a:tailEnd/>
              </a:ln>
            </p:spPr>
            <p:txBody>
              <a:bodyPr/>
              <a:lstStyle/>
              <a:p>
                <a:pPr>
                  <a:defRPr/>
                </a:pPr>
                <a:endParaRPr lang="en-GB"/>
              </a:p>
            </p:txBody>
          </p:sp>
          <p:sp>
            <p:nvSpPr>
              <p:cNvPr id="47" name="Freeform 251"/>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a:p>
            </p:txBody>
          </p:sp>
        </p:grpSp>
        <p:grpSp>
          <p:nvGrpSpPr>
            <p:cNvPr id="33" name="Group 253"/>
            <p:cNvGrpSpPr>
              <a:grpSpLocks/>
            </p:cNvGrpSpPr>
            <p:nvPr userDrawn="1"/>
          </p:nvGrpSpPr>
          <p:grpSpPr bwMode="auto">
            <a:xfrm>
              <a:off x="793347" y="5092835"/>
              <a:ext cx="163271" cy="105273"/>
              <a:chOff x="528" y="1164"/>
              <a:chExt cx="237" cy="157"/>
            </a:xfrm>
          </p:grpSpPr>
          <p:sp>
            <p:nvSpPr>
              <p:cNvPr id="40" name="Rectangle 254"/>
              <p:cNvSpPr>
                <a:spLocks noChangeArrowheads="1"/>
              </p:cNvSpPr>
              <p:nvPr/>
            </p:nvSpPr>
            <p:spPr bwMode="auto">
              <a:xfrm>
                <a:off x="528" y="1164"/>
                <a:ext cx="237" cy="156"/>
              </a:xfrm>
              <a:prstGeom prst="rect">
                <a:avLst/>
              </a:prstGeom>
              <a:noFill/>
              <a:ln w="3175">
                <a:solidFill>
                  <a:schemeClr val="tx1"/>
                </a:solid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sp>
            <p:nvSpPr>
              <p:cNvPr id="41" name="Rectangle 255"/>
              <p:cNvSpPr>
                <a:spLocks noChangeArrowheads="1"/>
              </p:cNvSpPr>
              <p:nvPr/>
            </p:nvSpPr>
            <p:spPr bwMode="auto">
              <a:xfrm>
                <a:off x="528" y="1164"/>
                <a:ext cx="237" cy="53"/>
              </a:xfrm>
              <a:prstGeom prst="rect">
                <a:avLst/>
              </a:prstGeom>
              <a:solidFill>
                <a:srgbClr val="FFFFFF"/>
              </a:solidFill>
              <a:ln w="3175">
                <a:solidFill>
                  <a:schemeClr val="tx1"/>
                </a:solid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sp>
            <p:nvSpPr>
              <p:cNvPr id="42" name="Rectangle 256"/>
              <p:cNvSpPr>
                <a:spLocks noChangeArrowheads="1"/>
              </p:cNvSpPr>
              <p:nvPr/>
            </p:nvSpPr>
            <p:spPr bwMode="auto">
              <a:xfrm>
                <a:off x="528" y="1217"/>
                <a:ext cx="237" cy="55"/>
              </a:xfrm>
              <a:prstGeom prst="rect">
                <a:avLst/>
              </a:prstGeom>
              <a:solidFill>
                <a:srgbClr val="00FF00"/>
              </a:solidFill>
              <a:ln w="3175">
                <a:solidFill>
                  <a:schemeClr val="tx1">
                    <a:lumMod val="50000"/>
                  </a:schemeClr>
                </a:solid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sp>
            <p:nvSpPr>
              <p:cNvPr id="43" name="Rectangle 257"/>
              <p:cNvSpPr>
                <a:spLocks noChangeArrowheads="1"/>
              </p:cNvSpPr>
              <p:nvPr/>
            </p:nvSpPr>
            <p:spPr bwMode="auto">
              <a:xfrm>
                <a:off x="528" y="1266"/>
                <a:ext cx="237" cy="55"/>
              </a:xfrm>
              <a:prstGeom prst="rect">
                <a:avLst/>
              </a:prstGeom>
              <a:solidFill>
                <a:srgbClr val="FF0000"/>
              </a:solidFill>
              <a:ln w="3175">
                <a:no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grpSp>
        <p:pic>
          <p:nvPicPr>
            <p:cNvPr id="34" name="Picture 268"/>
            <p:cNvPicPr>
              <a:picLocks noChangeAspect="1" noChangeArrowheads="1"/>
            </p:cNvPicPr>
            <p:nvPr userDrawn="1"/>
          </p:nvPicPr>
          <p:blipFill>
            <a:blip r:embed="rId7" cstate="print"/>
            <a:srcRect/>
            <a:stretch>
              <a:fillRect/>
            </a:stretch>
          </p:blipFill>
          <p:spPr bwMode="auto">
            <a:xfrm>
              <a:off x="2914951" y="5092835"/>
              <a:ext cx="167015" cy="109359"/>
            </a:xfrm>
            <a:prstGeom prst="rect">
              <a:avLst/>
            </a:prstGeom>
            <a:noFill/>
            <a:ln w="9525">
              <a:noFill/>
              <a:miter lim="800000"/>
              <a:headEnd/>
              <a:tailEnd/>
            </a:ln>
          </p:spPr>
        </p:pic>
        <p:grpSp>
          <p:nvGrpSpPr>
            <p:cNvPr id="35" name="Group 242"/>
            <p:cNvGrpSpPr>
              <a:grpSpLocks/>
            </p:cNvGrpSpPr>
            <p:nvPr userDrawn="1"/>
          </p:nvGrpSpPr>
          <p:grpSpPr bwMode="auto">
            <a:xfrm>
              <a:off x="1642783" y="5092835"/>
              <a:ext cx="163293" cy="104605"/>
              <a:chOff x="5555" y="2058"/>
              <a:chExt cx="245" cy="157"/>
            </a:xfrm>
          </p:grpSpPr>
          <p:sp>
            <p:nvSpPr>
              <p:cNvPr id="36" name="Freeform 243"/>
              <p:cNvSpPr>
                <a:spLocks/>
              </p:cNvSpPr>
              <p:nvPr/>
            </p:nvSpPr>
            <p:spPr bwMode="auto">
              <a:xfrm>
                <a:off x="5555" y="2058"/>
                <a:ext cx="245" cy="157"/>
              </a:xfrm>
              <a:custGeom>
                <a:avLst/>
                <a:gdLst>
                  <a:gd name="T0" fmla="*/ 0 w 244"/>
                  <a:gd name="T1" fmla="*/ 0 h 156"/>
                  <a:gd name="T2" fmla="*/ 0 w 244"/>
                  <a:gd name="T3" fmla="*/ 404 h 156"/>
                  <a:gd name="T4" fmla="*/ 445 w 244"/>
                  <a:gd name="T5" fmla="*/ 404 h 156"/>
                  <a:gd name="T6" fmla="*/ 445 w 244"/>
                  <a:gd name="T7" fmla="*/ 0 h 156"/>
                  <a:gd name="T8" fmla="*/ 0 w 244"/>
                  <a:gd name="T9" fmla="*/ 0 h 156"/>
                  <a:gd name="T10" fmla="*/ 0 w 244"/>
                  <a:gd name="T11" fmla="*/ 0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0" y="0"/>
                    </a:moveTo>
                    <a:lnTo>
                      <a:pt x="0" y="156"/>
                    </a:lnTo>
                    <a:lnTo>
                      <a:pt x="244" y="156"/>
                    </a:lnTo>
                    <a:lnTo>
                      <a:pt x="244" y="0"/>
                    </a:lnTo>
                    <a:lnTo>
                      <a:pt x="0" y="0"/>
                    </a:lnTo>
                    <a:close/>
                  </a:path>
                </a:pathLst>
              </a:custGeom>
              <a:solidFill>
                <a:srgbClr val="000000"/>
              </a:solidFill>
              <a:ln w="9525">
                <a:noFill/>
                <a:round/>
                <a:headEnd/>
                <a:tailEnd/>
              </a:ln>
            </p:spPr>
            <p:txBody>
              <a:bodyPr/>
              <a:lstStyle/>
              <a:p>
                <a:pPr>
                  <a:defRPr/>
                </a:pPr>
                <a:endParaRPr lang="en-GB"/>
              </a:p>
            </p:txBody>
          </p:sp>
          <p:sp>
            <p:nvSpPr>
              <p:cNvPr id="37" name="Freeform 244"/>
              <p:cNvSpPr>
                <a:spLocks/>
              </p:cNvSpPr>
              <p:nvPr/>
            </p:nvSpPr>
            <p:spPr bwMode="auto">
              <a:xfrm>
                <a:off x="5555" y="2162"/>
                <a:ext cx="245" cy="53"/>
              </a:xfrm>
              <a:custGeom>
                <a:avLst/>
                <a:gdLst>
                  <a:gd name="T0" fmla="*/ 0 w 244"/>
                  <a:gd name="T1" fmla="*/ 0 h 45"/>
                  <a:gd name="T2" fmla="*/ 0 w 244"/>
                  <a:gd name="T3" fmla="*/ 47398160 h 45"/>
                  <a:gd name="T4" fmla="*/ 445 w 244"/>
                  <a:gd name="T5" fmla="*/ 47398160 h 45"/>
                  <a:gd name="T6" fmla="*/ 445 w 244"/>
                  <a:gd name="T7" fmla="*/ 0 h 45"/>
                  <a:gd name="T8" fmla="*/ 0 w 244"/>
                  <a:gd name="T9" fmla="*/ 0 h 45"/>
                  <a:gd name="T10" fmla="*/ 0 w 244"/>
                  <a:gd name="T11" fmla="*/ 0 h 45"/>
                  <a:gd name="T12" fmla="*/ 0 60000 65536"/>
                  <a:gd name="T13" fmla="*/ 0 60000 65536"/>
                  <a:gd name="T14" fmla="*/ 0 60000 65536"/>
                  <a:gd name="T15" fmla="*/ 0 60000 65536"/>
                  <a:gd name="T16" fmla="*/ 0 60000 65536"/>
                  <a:gd name="T17" fmla="*/ 0 60000 65536"/>
                  <a:gd name="T18" fmla="*/ 0 w 244"/>
                  <a:gd name="T19" fmla="*/ 0 h 45"/>
                  <a:gd name="T20" fmla="*/ 244 w 244"/>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4" h="45">
                    <a:moveTo>
                      <a:pt x="0" y="0"/>
                    </a:moveTo>
                    <a:lnTo>
                      <a:pt x="0" y="45"/>
                    </a:lnTo>
                    <a:lnTo>
                      <a:pt x="244" y="45"/>
                    </a:lnTo>
                    <a:lnTo>
                      <a:pt x="244" y="0"/>
                    </a:lnTo>
                    <a:lnTo>
                      <a:pt x="0" y="0"/>
                    </a:lnTo>
                    <a:close/>
                  </a:path>
                </a:pathLst>
              </a:custGeom>
              <a:solidFill>
                <a:schemeClr val="bg1"/>
              </a:solidFill>
              <a:ln w="9525">
                <a:noFill/>
                <a:round/>
                <a:headEnd/>
                <a:tailEnd/>
              </a:ln>
            </p:spPr>
            <p:txBody>
              <a:bodyPr/>
              <a:lstStyle/>
              <a:p>
                <a:pPr>
                  <a:defRPr/>
                </a:pPr>
                <a:endParaRPr lang="en-GB"/>
              </a:p>
            </p:txBody>
          </p:sp>
          <p:sp>
            <p:nvSpPr>
              <p:cNvPr id="38" name="Freeform 245"/>
              <p:cNvSpPr>
                <a:spLocks/>
              </p:cNvSpPr>
              <p:nvPr/>
            </p:nvSpPr>
            <p:spPr bwMode="auto">
              <a:xfrm>
                <a:off x="5555" y="2060"/>
                <a:ext cx="245" cy="55"/>
              </a:xfrm>
              <a:custGeom>
                <a:avLst/>
                <a:gdLst>
                  <a:gd name="T0" fmla="*/ 0 w 244"/>
                  <a:gd name="T1" fmla="*/ 0 h 50"/>
                  <a:gd name="T2" fmla="*/ 0 w 244"/>
                  <a:gd name="T3" fmla="*/ 17379 h 50"/>
                  <a:gd name="T4" fmla="*/ 445 w 244"/>
                  <a:gd name="T5" fmla="*/ 17379 h 50"/>
                  <a:gd name="T6" fmla="*/ 445 w 244"/>
                  <a:gd name="T7" fmla="*/ 0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0" y="50"/>
                    </a:lnTo>
                    <a:lnTo>
                      <a:pt x="244" y="50"/>
                    </a:lnTo>
                    <a:lnTo>
                      <a:pt x="244" y="0"/>
                    </a:lnTo>
                    <a:lnTo>
                      <a:pt x="0" y="0"/>
                    </a:lnTo>
                    <a:close/>
                  </a:path>
                </a:pathLst>
              </a:custGeom>
              <a:solidFill>
                <a:srgbClr val="0000FF"/>
              </a:solidFill>
              <a:ln w="9525">
                <a:noFill/>
                <a:round/>
                <a:headEnd/>
                <a:tailEnd/>
              </a:ln>
            </p:spPr>
            <p:txBody>
              <a:bodyPr/>
              <a:lstStyle/>
              <a:p>
                <a:pPr>
                  <a:defRPr/>
                </a:pPr>
                <a:endParaRPr lang="en-GB"/>
              </a:p>
            </p:txBody>
          </p:sp>
          <p:sp>
            <p:nvSpPr>
              <p:cNvPr id="39" name="Freeform 246"/>
              <p:cNvSpPr>
                <a:spLocks/>
              </p:cNvSpPr>
              <p:nvPr/>
            </p:nvSpPr>
            <p:spPr bwMode="auto">
              <a:xfrm>
                <a:off x="5555" y="2058"/>
                <a:ext cx="245" cy="157"/>
              </a:xfrm>
              <a:custGeom>
                <a:avLst/>
                <a:gdLst>
                  <a:gd name="T0" fmla="*/ 445 w 244"/>
                  <a:gd name="T1" fmla="*/ 404 h 156"/>
                  <a:gd name="T2" fmla="*/ 445 w 244"/>
                  <a:gd name="T3" fmla="*/ 0 h 156"/>
                  <a:gd name="T4" fmla="*/ 0 w 244"/>
                  <a:gd name="T5" fmla="*/ 0 h 156"/>
                  <a:gd name="T6" fmla="*/ 0 w 244"/>
                  <a:gd name="T7" fmla="*/ 404 h 156"/>
                  <a:gd name="T8" fmla="*/ 445 w 244"/>
                  <a:gd name="T9" fmla="*/ 404 h 156"/>
                  <a:gd name="T10" fmla="*/ 445 w 244"/>
                  <a:gd name="T11" fmla="*/ 4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pic>
        <p:nvPicPr>
          <p:cNvPr id="243" name="Picture 3"/>
          <p:cNvPicPr>
            <a:picLocks noChangeAspect="1" noChangeArrowheads="1"/>
          </p:cNvPicPr>
          <p:nvPr userDrawn="1"/>
        </p:nvPicPr>
        <p:blipFill>
          <a:blip r:embed="rId8" cstate="print"/>
          <a:srcRect/>
          <a:stretch>
            <a:fillRect/>
          </a:stretch>
        </p:blipFill>
        <p:spPr bwMode="auto">
          <a:xfrm>
            <a:off x="9554066" y="6319135"/>
            <a:ext cx="164978" cy="106293"/>
          </a:xfrm>
          <a:prstGeom prst="rect">
            <a:avLst/>
          </a:prstGeom>
          <a:noFill/>
          <a:ln w="9525">
            <a:noFill/>
            <a:miter lim="800000"/>
            <a:headEnd/>
            <a:tailEnd/>
          </a:ln>
        </p:spPr>
      </p:pic>
      <p:sp>
        <p:nvSpPr>
          <p:cNvPr id="245" name="Rectangle 244"/>
          <p:cNvSpPr/>
          <p:nvPr userDrawn="1"/>
        </p:nvSpPr>
        <p:spPr bwMode="auto">
          <a:xfrm>
            <a:off x="8817935" y="6613451"/>
            <a:ext cx="921488" cy="244549"/>
          </a:xfrm>
          <a:prstGeom prst="rect">
            <a:avLst/>
          </a:prstGeom>
          <a:solidFill>
            <a:schemeClr val="bg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pic>
        <p:nvPicPr>
          <p:cNvPr id="246" name="Picture 245" descr="30years.png"/>
          <p:cNvPicPr>
            <a:picLocks noChangeAspect="1"/>
          </p:cNvPicPr>
          <p:nvPr userDrawn="1"/>
        </p:nvPicPr>
        <p:blipFill>
          <a:blip r:embed="rId9" cstate="print"/>
          <a:stretch>
            <a:fillRect/>
          </a:stretch>
        </p:blipFill>
        <p:spPr>
          <a:xfrm>
            <a:off x="230493" y="108058"/>
            <a:ext cx="1045419" cy="1387587"/>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21972" cy="854075"/>
          </a:xfrm>
        </p:spPr>
        <p:txBody>
          <a:bodyPr/>
          <a:lstStyle>
            <a:lvl1pPr marL="180000">
              <a:defRPr/>
            </a:lvl1pPr>
          </a:lstStyle>
          <a:p>
            <a:r>
              <a:rPr lang="en-US" smtClean="0"/>
              <a:t>Click to edit Master title style</a:t>
            </a:r>
            <a:endParaRPr lang="en-GB" dirty="0"/>
          </a:p>
        </p:txBody>
      </p:sp>
      <p:sp>
        <p:nvSpPr>
          <p:cNvPr id="3" name="Content Placeholder 2"/>
          <p:cNvSpPr>
            <a:spLocks noGrp="1"/>
          </p:cNvSpPr>
          <p:nvPr>
            <p:ph idx="1"/>
          </p:nvPr>
        </p:nvSpPr>
        <p:spPr/>
        <p:txBody>
          <a:bodyPr>
            <a:normAutofit/>
          </a:bodyPr>
          <a:lstStyle>
            <a:lvl1pPr marL="252000" indent="-252000">
              <a:spcBef>
                <a:spcPts val="0"/>
              </a:spcBef>
              <a:defRPr/>
            </a:lvl1pPr>
            <a:lvl2pPr>
              <a:defRPr/>
            </a:lvl2pPr>
            <a:lvl3pP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4" name="Picture 3" descr="30years.png"/>
          <p:cNvPicPr>
            <a:picLocks noChangeAspect="1"/>
          </p:cNvPicPr>
          <p:nvPr userDrawn="1"/>
        </p:nvPicPr>
        <p:blipFill>
          <a:blip r:embed="rId2" cstate="print"/>
          <a:stretch>
            <a:fillRect/>
          </a:stretch>
        </p:blipFill>
        <p:spPr>
          <a:xfrm>
            <a:off x="9259808" y="0"/>
            <a:ext cx="646192" cy="857693"/>
          </a:xfrm>
          <a:prstGeom prst="rect">
            <a:avLst/>
          </a:prstGeom>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2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25" descr="EUMETSATwhite.png"/>
          <p:cNvPicPr>
            <a:picLocks noChangeAspect="1"/>
          </p:cNvPicPr>
          <p:nvPr userDrawn="1"/>
        </p:nvPicPr>
        <p:blipFill>
          <a:blip r:embed="rId3" cstate="print"/>
          <a:srcRect/>
          <a:stretch>
            <a:fillRect/>
          </a:stretch>
        </p:blipFill>
        <p:spPr bwMode="auto">
          <a:xfrm>
            <a:off x="8891588" y="6604000"/>
            <a:ext cx="808037" cy="149225"/>
          </a:xfrm>
          <a:prstGeom prst="rect">
            <a:avLst/>
          </a:prstGeom>
          <a:noFill/>
          <a:ln w="9525">
            <a:noFill/>
            <a:miter lim="800000"/>
            <a:headEnd/>
            <a:tailEnd/>
          </a:ln>
        </p:spPr>
      </p:pic>
      <p:sp>
        <p:nvSpPr>
          <p:cNvPr id="4" name="Rectangle 3"/>
          <p:cNvSpPr/>
          <p:nvPr userDrawn="1"/>
        </p:nvSpPr>
        <p:spPr bwMode="auto">
          <a:xfrm>
            <a:off x="0" y="0"/>
            <a:ext cx="9906000" cy="855663"/>
          </a:xfrm>
          <a:prstGeom prst="rect">
            <a:avLst/>
          </a:prstGeom>
          <a:solidFill>
            <a:srgbClr val="00205B"/>
          </a:solidFill>
          <a:ln w="9525" cap="flat" cmpd="sng" algn="ctr">
            <a:noFill/>
            <a:prstDash val="solid"/>
            <a:round/>
            <a:headEnd type="none" w="med" len="med"/>
            <a:tailEnd type="none" w="med" len="med"/>
          </a:ln>
          <a:effectLst/>
        </p:spPr>
        <p:txBody>
          <a:bodyPr lIns="36000" tIns="36000" rIns="36000" bIns="36000"/>
          <a:lstStyle/>
          <a:p>
            <a:pPr eaLnBrk="0" hangingPunct="0">
              <a:spcBef>
                <a:spcPct val="50000"/>
              </a:spcBef>
              <a:defRPr/>
            </a:pPr>
            <a:endParaRPr lang="en-GB"/>
          </a:p>
        </p:txBody>
      </p:sp>
      <p:sp>
        <p:nvSpPr>
          <p:cNvPr id="5" name="Rectangle 61"/>
          <p:cNvSpPr>
            <a:spLocks noChangeArrowheads="1"/>
          </p:cNvSpPr>
          <p:nvPr userDrawn="1"/>
        </p:nvSpPr>
        <p:spPr bwMode="auto">
          <a:xfrm>
            <a:off x="627063" y="6610350"/>
            <a:ext cx="2244204" cy="276999"/>
          </a:xfrm>
          <a:prstGeom prst="rect">
            <a:avLst/>
          </a:prstGeom>
          <a:noFill/>
          <a:ln w="9525">
            <a:noFill/>
            <a:miter lim="800000"/>
            <a:headEnd/>
            <a:tailEnd/>
          </a:ln>
        </p:spPr>
        <p:txBody>
          <a:bodyPr wrap="none" lIns="0" tIns="0" rIns="0" bIns="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GB" sz="900" b="0" kern="1200" baseline="0" dirty="0" smtClean="0">
                <a:solidFill>
                  <a:srgbClr val="00B5E2"/>
                </a:solidFill>
                <a:latin typeface="Arial" pitchFamily="34" charset="0"/>
                <a:ea typeface="+mn-ea"/>
                <a:cs typeface="Arial" pitchFamily="34" charset="0"/>
              </a:rPr>
              <a:t>EUM/TSS/VWG/16/845837, V1, 08/04/2016</a:t>
            </a:r>
            <a:endParaRPr lang="de-DE" sz="900" b="0" kern="1200" baseline="0" dirty="0" smtClean="0">
              <a:solidFill>
                <a:srgbClr val="00B5E2"/>
              </a:solidFill>
              <a:latin typeface="Arial" pitchFamily="34" charset="0"/>
              <a:ea typeface="+mn-ea"/>
              <a:cs typeface="Arial" pitchFamily="34" charset="0"/>
            </a:endParaRPr>
          </a:p>
          <a:p>
            <a:pPr eaLnBrk="0" hangingPunct="0">
              <a:defRPr/>
            </a:pPr>
            <a:endParaRPr lang="de-DE" b="0" dirty="0">
              <a:solidFill>
                <a:srgbClr val="00B5E2"/>
              </a:solidFill>
              <a:latin typeface="Arial" pitchFamily="34" charset="0"/>
              <a:cs typeface="Arial" pitchFamily="34" charset="0"/>
            </a:endParaRPr>
          </a:p>
        </p:txBody>
      </p:sp>
      <p:sp>
        <p:nvSpPr>
          <p:cNvPr id="7" name="Rectangle 39"/>
          <p:cNvSpPr>
            <a:spLocks noChangeArrowheads="1"/>
          </p:cNvSpPr>
          <p:nvPr userDrawn="1"/>
        </p:nvSpPr>
        <p:spPr bwMode="auto">
          <a:xfrm>
            <a:off x="315913" y="6610350"/>
            <a:ext cx="141287" cy="138113"/>
          </a:xfrm>
          <a:prstGeom prst="rect">
            <a:avLst/>
          </a:prstGeom>
          <a:noFill/>
          <a:ln w="9525">
            <a:noFill/>
            <a:miter lim="800000"/>
            <a:headEnd/>
            <a:tailEnd/>
          </a:ln>
        </p:spPr>
        <p:txBody>
          <a:bodyPr wrap="none" lIns="0" tIns="0" rIns="0" bIns="0">
            <a:spAutoFit/>
          </a:bodyPr>
          <a:lstStyle/>
          <a:p>
            <a:pPr algn="ctr" eaLnBrk="0" hangingPunct="0">
              <a:defRPr/>
            </a:pPr>
            <a:fld id="{C75F1A21-0E94-4558-BC99-367C1580C244}" type="slidenum">
              <a:rPr lang="de-DE" b="0">
                <a:solidFill>
                  <a:srgbClr val="00B5E2"/>
                </a:solidFill>
                <a:latin typeface="Arial" pitchFamily="34" charset="0"/>
                <a:cs typeface="Arial" pitchFamily="34" charset="0"/>
              </a:rPr>
              <a:pPr algn="ctr" eaLnBrk="0" hangingPunct="0">
                <a:defRPr/>
              </a:pPr>
              <a:t>‹#›</a:t>
            </a:fld>
            <a:endParaRPr lang="de-DE" b="0" dirty="0">
              <a:solidFill>
                <a:srgbClr val="00B5E2"/>
              </a:solidFill>
              <a:latin typeface="Arial" pitchFamily="34" charset="0"/>
              <a:cs typeface="Arial" pitchFamily="34" charset="0"/>
            </a:endParaRPr>
          </a:p>
        </p:txBody>
      </p:sp>
      <p:sp>
        <p:nvSpPr>
          <p:cNvPr id="6" name="Title 1"/>
          <p:cNvSpPr>
            <a:spLocks noGrp="1"/>
          </p:cNvSpPr>
          <p:nvPr>
            <p:ph type="title"/>
          </p:nvPr>
        </p:nvSpPr>
        <p:spPr>
          <a:xfrm>
            <a:off x="0" y="0"/>
            <a:ext cx="9799638" cy="854075"/>
          </a:xfrm>
        </p:spPr>
        <p:txBody>
          <a:bodyPr/>
          <a:lstStyle>
            <a:lvl1pPr marL="180000">
              <a:defRPr/>
            </a:lvl1pPr>
          </a:lstStyle>
          <a:p>
            <a:r>
              <a:rPr lang="en-US" dirty="0" smtClean="0"/>
              <a:t>Click to edit Master title style</a:t>
            </a:r>
            <a:endParaRPr lang="en-GB"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0" y="0"/>
            <a:ext cx="9906000" cy="855663"/>
          </a:xfrm>
          <a:prstGeom prst="rect">
            <a:avLst/>
          </a:prstGeom>
          <a:solidFill>
            <a:srgbClr val="00205B"/>
          </a:solidFill>
          <a:ln w="9525" cap="flat" cmpd="sng" algn="ctr">
            <a:noFill/>
            <a:prstDash val="solid"/>
            <a:round/>
            <a:headEnd type="none" w="med" len="med"/>
            <a:tailEnd type="none" w="med" len="med"/>
          </a:ln>
          <a:effectLst/>
        </p:spPr>
        <p:txBody>
          <a:bodyPr lIns="36000" tIns="36000" rIns="36000" bIns="36000"/>
          <a:lstStyle/>
          <a:p>
            <a:pPr eaLnBrk="0" hangingPunct="0">
              <a:spcBef>
                <a:spcPct val="50000"/>
              </a:spcBef>
              <a:defRPr/>
            </a:pPr>
            <a:endParaRPr lang="en-GB"/>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Title 1"/>
          <p:cNvSpPr>
            <a:spLocks noGrp="1"/>
          </p:cNvSpPr>
          <p:nvPr>
            <p:ph type="title"/>
          </p:nvPr>
        </p:nvSpPr>
        <p:spPr>
          <a:xfrm>
            <a:off x="0" y="0"/>
            <a:ext cx="9799638" cy="854075"/>
          </a:xfrm>
        </p:spPr>
        <p:txBody>
          <a:bodyPr/>
          <a:lstStyle>
            <a:lvl1pPr marL="180000">
              <a:defRPr/>
            </a:lvl1pPr>
          </a:lstStyle>
          <a:p>
            <a:r>
              <a:rPr lang="en-US" dirty="0" smtClean="0"/>
              <a:t>Click to edit Master title style</a:t>
            </a:r>
            <a:endParaRPr lang="en-GB"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bwMode="auto">
          <a:xfrm>
            <a:off x="0" y="0"/>
            <a:ext cx="9278679" cy="854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9700" name="Rectangle 58"/>
          <p:cNvSpPr>
            <a:spLocks noGrp="1" noChangeArrowheads="1"/>
          </p:cNvSpPr>
          <p:nvPr>
            <p:ph type="body" idx="1"/>
          </p:nvPr>
        </p:nvSpPr>
        <p:spPr bwMode="auto">
          <a:xfrm>
            <a:off x="266700" y="992188"/>
            <a:ext cx="9447213" cy="5391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29701" name="Picture 6"/>
          <p:cNvPicPr>
            <a:picLocks noChangeAspect="1" noChangeArrowheads="1"/>
          </p:cNvPicPr>
          <p:nvPr/>
        </p:nvPicPr>
        <p:blipFill>
          <a:blip r:embed="rId15" cstate="print"/>
          <a:srcRect/>
          <a:stretch>
            <a:fillRect/>
          </a:stretch>
        </p:blipFill>
        <p:spPr bwMode="auto">
          <a:xfrm>
            <a:off x="8891588" y="6646528"/>
            <a:ext cx="808037" cy="149225"/>
          </a:xfrm>
          <a:prstGeom prst="rect">
            <a:avLst/>
          </a:prstGeom>
          <a:noFill/>
          <a:ln w="9525">
            <a:noFill/>
            <a:miter lim="800000"/>
            <a:headEnd/>
            <a:tailEnd/>
          </a:ln>
        </p:spPr>
      </p:pic>
      <p:sp>
        <p:nvSpPr>
          <p:cNvPr id="7" name="Rectangle 39"/>
          <p:cNvSpPr>
            <a:spLocks noChangeArrowheads="1"/>
          </p:cNvSpPr>
          <p:nvPr/>
        </p:nvSpPr>
        <p:spPr bwMode="auto">
          <a:xfrm>
            <a:off x="324039" y="6652878"/>
            <a:ext cx="125034" cy="123111"/>
          </a:xfrm>
          <a:prstGeom prst="rect">
            <a:avLst/>
          </a:prstGeom>
          <a:noFill/>
          <a:ln w="9525">
            <a:noFill/>
            <a:miter lim="800000"/>
            <a:headEnd/>
            <a:tailEnd/>
          </a:ln>
        </p:spPr>
        <p:txBody>
          <a:bodyPr wrap="none" lIns="0" tIns="0" rIns="0" bIns="0">
            <a:spAutoFit/>
          </a:bodyPr>
          <a:lstStyle/>
          <a:p>
            <a:pPr algn="ctr" eaLnBrk="0" hangingPunct="0">
              <a:defRPr/>
            </a:pPr>
            <a:fld id="{FF9CC606-8418-49EA-9DB7-3FFD72983DD3}" type="slidenum">
              <a:rPr lang="de-DE" sz="800" b="0">
                <a:solidFill>
                  <a:srgbClr val="00B5E2"/>
                </a:solidFill>
                <a:latin typeface="Arial" pitchFamily="34" charset="0"/>
                <a:cs typeface="Arial" pitchFamily="34" charset="0"/>
              </a:rPr>
              <a:pPr algn="ctr" eaLnBrk="0" hangingPunct="0">
                <a:defRPr/>
              </a:pPr>
              <a:t>‹#›</a:t>
            </a:fld>
            <a:endParaRPr lang="de-DE" sz="800" b="0" dirty="0">
              <a:solidFill>
                <a:srgbClr val="00B5E2"/>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7670" r:id="rId1"/>
    <p:sldLayoutId id="2147487664" r:id="rId2"/>
    <p:sldLayoutId id="2147487671" r:id="rId3"/>
    <p:sldLayoutId id="2147487672" r:id="rId4"/>
    <p:sldLayoutId id="2147487673" r:id="rId5"/>
    <p:sldLayoutId id="2147487674" r:id="rId6"/>
    <p:sldLayoutId id="2147487675" r:id="rId7"/>
    <p:sldLayoutId id="2147487676" r:id="rId8"/>
    <p:sldLayoutId id="2147487677" r:id="rId9"/>
    <p:sldLayoutId id="2147487678" r:id="rId10"/>
    <p:sldLayoutId id="2147487679" r:id="rId11"/>
    <p:sldLayoutId id="2147487680" r:id="rId12"/>
  </p:sldLayoutIdLst>
  <p:transition/>
  <p:txStyles>
    <p:titleStyle>
      <a:lvl1pPr marL="179388" algn="l" rtl="0" eaLnBrk="1" fontAlgn="base" hangingPunct="1">
        <a:spcBef>
          <a:spcPct val="0"/>
        </a:spcBef>
        <a:spcAft>
          <a:spcPct val="0"/>
        </a:spcAft>
        <a:defRPr sz="2800" b="1">
          <a:solidFill>
            <a:schemeClr val="bg1"/>
          </a:solidFill>
          <a:latin typeface="Arial" pitchFamily="34" charset="0"/>
          <a:ea typeface="+mj-ea"/>
          <a:cs typeface="Arial" pitchFamily="34" charset="0"/>
        </a:defRPr>
      </a:lvl1pPr>
      <a:lvl2pPr marL="179388" algn="l" rtl="0" eaLnBrk="1" fontAlgn="base" hangingPunct="1">
        <a:spcBef>
          <a:spcPct val="0"/>
        </a:spcBef>
        <a:spcAft>
          <a:spcPct val="0"/>
        </a:spcAft>
        <a:defRPr sz="2800" b="1">
          <a:solidFill>
            <a:schemeClr val="bg1"/>
          </a:solidFill>
          <a:latin typeface="Arial" pitchFamily="34" charset="0"/>
          <a:cs typeface="Arial" pitchFamily="34" charset="0"/>
        </a:defRPr>
      </a:lvl2pPr>
      <a:lvl3pPr marL="179388" algn="l" rtl="0" eaLnBrk="1" fontAlgn="base" hangingPunct="1">
        <a:spcBef>
          <a:spcPct val="0"/>
        </a:spcBef>
        <a:spcAft>
          <a:spcPct val="0"/>
        </a:spcAft>
        <a:defRPr sz="2800" b="1">
          <a:solidFill>
            <a:schemeClr val="bg1"/>
          </a:solidFill>
          <a:latin typeface="Arial" pitchFamily="34" charset="0"/>
          <a:cs typeface="Arial" pitchFamily="34" charset="0"/>
        </a:defRPr>
      </a:lvl3pPr>
      <a:lvl4pPr marL="179388" algn="l" rtl="0" eaLnBrk="1" fontAlgn="base" hangingPunct="1">
        <a:spcBef>
          <a:spcPct val="0"/>
        </a:spcBef>
        <a:spcAft>
          <a:spcPct val="0"/>
        </a:spcAft>
        <a:defRPr sz="2800" b="1">
          <a:solidFill>
            <a:schemeClr val="bg1"/>
          </a:solidFill>
          <a:latin typeface="Arial" pitchFamily="34" charset="0"/>
          <a:cs typeface="Arial" pitchFamily="34" charset="0"/>
        </a:defRPr>
      </a:lvl4pPr>
      <a:lvl5pPr marL="179388" algn="l" rtl="0" eaLnBrk="1" fontAlgn="base" hangingPunct="1">
        <a:spcBef>
          <a:spcPct val="0"/>
        </a:spcBef>
        <a:spcAft>
          <a:spcPct val="0"/>
        </a:spcAft>
        <a:defRPr sz="2800" b="1">
          <a:solidFill>
            <a:schemeClr val="bg1"/>
          </a:solidFill>
          <a:latin typeface="Arial" pitchFamily="34" charset="0"/>
          <a:cs typeface="Arial" pitchFamily="34" charset="0"/>
        </a:defRPr>
      </a:lvl5pPr>
      <a:lvl6pPr marL="457200" algn="l" rtl="0" eaLnBrk="1" fontAlgn="base" hangingPunct="1">
        <a:spcBef>
          <a:spcPct val="0"/>
        </a:spcBef>
        <a:spcAft>
          <a:spcPct val="0"/>
        </a:spcAft>
        <a:defRPr sz="2800" b="1">
          <a:solidFill>
            <a:schemeClr val="bg1"/>
          </a:solidFill>
          <a:latin typeface="Century Gothic" pitchFamily="34" charset="0"/>
        </a:defRPr>
      </a:lvl6pPr>
      <a:lvl7pPr marL="914400" algn="l" rtl="0" eaLnBrk="1" fontAlgn="base" hangingPunct="1">
        <a:spcBef>
          <a:spcPct val="0"/>
        </a:spcBef>
        <a:spcAft>
          <a:spcPct val="0"/>
        </a:spcAft>
        <a:defRPr sz="2800" b="1">
          <a:solidFill>
            <a:schemeClr val="bg1"/>
          </a:solidFill>
          <a:latin typeface="Century Gothic" pitchFamily="34" charset="0"/>
        </a:defRPr>
      </a:lvl7pPr>
      <a:lvl8pPr marL="1371600" algn="l" rtl="0" eaLnBrk="1" fontAlgn="base" hangingPunct="1">
        <a:spcBef>
          <a:spcPct val="0"/>
        </a:spcBef>
        <a:spcAft>
          <a:spcPct val="0"/>
        </a:spcAft>
        <a:defRPr sz="2800" b="1">
          <a:solidFill>
            <a:schemeClr val="bg1"/>
          </a:solidFill>
          <a:latin typeface="Century Gothic" pitchFamily="34" charset="0"/>
        </a:defRPr>
      </a:lvl8pPr>
      <a:lvl9pPr marL="1828800" algn="l" rtl="0" eaLnBrk="1" fontAlgn="base" hangingPunct="1">
        <a:spcBef>
          <a:spcPct val="0"/>
        </a:spcBef>
        <a:spcAft>
          <a:spcPct val="0"/>
        </a:spcAft>
        <a:defRPr sz="2800" b="1">
          <a:solidFill>
            <a:schemeClr val="bg1"/>
          </a:solidFill>
          <a:latin typeface="Century Gothic" pitchFamily="34" charset="0"/>
        </a:defRPr>
      </a:lvl9pPr>
    </p:titleStyle>
    <p:bodyStyle>
      <a:lvl1pPr marL="342900" indent="-342900" algn="l" rtl="0" eaLnBrk="1" fontAlgn="base" hangingPunct="1">
        <a:spcBef>
          <a:spcPct val="20000"/>
        </a:spcBef>
        <a:spcAft>
          <a:spcPct val="0"/>
        </a:spcAft>
        <a:buFont typeface="Arial" pitchFamily="34" charset="0"/>
        <a:buChar char="•"/>
        <a:defRPr sz="3600">
          <a:solidFill>
            <a:schemeClr val="tx2"/>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3200">
          <a:solidFill>
            <a:schemeClr val="tx2"/>
          </a:solidFill>
          <a:latin typeface="Arial" pitchFamily="34" charset="0"/>
          <a:cs typeface="Arial" pitchFamily="34" charset="0"/>
        </a:defRPr>
      </a:lvl2pPr>
      <a:lvl3pPr marL="1143000" indent="-228600" algn="l" rtl="0" eaLnBrk="1" fontAlgn="base" hangingPunct="1">
        <a:spcBef>
          <a:spcPct val="20000"/>
        </a:spcBef>
        <a:spcAft>
          <a:spcPct val="0"/>
        </a:spcAft>
        <a:buFont typeface="Arial" pitchFamily="34" charset="0"/>
        <a:buChar char="•"/>
        <a:defRPr sz="2800">
          <a:solidFill>
            <a:schemeClr val="tx2"/>
          </a:solidFill>
          <a:latin typeface="Arial" pitchFamily="34" charset="0"/>
          <a:cs typeface="Arial" pitchFamily="34" charset="0"/>
        </a:defRPr>
      </a:lvl3pPr>
      <a:lvl4pPr marL="1600200" indent="-228600" algn="l" rtl="0" eaLnBrk="1" fontAlgn="base" hangingPunct="1">
        <a:spcBef>
          <a:spcPct val="20000"/>
        </a:spcBef>
        <a:spcAft>
          <a:spcPct val="0"/>
        </a:spcAft>
        <a:buFont typeface="Arial" pitchFamily="34" charset="0"/>
        <a:buChar char="•"/>
        <a:defRPr sz="2400">
          <a:solidFill>
            <a:schemeClr val="tx2"/>
          </a:solidFill>
          <a:latin typeface="Arial" pitchFamily="34" charset="0"/>
          <a:cs typeface="Arial" pitchFamily="34" charset="0"/>
        </a:defRPr>
      </a:lvl4pPr>
      <a:lvl5pPr marL="2057400" indent="-228600" algn="l" rtl="0" eaLnBrk="1" fontAlgn="base" hangingPunct="1">
        <a:spcBef>
          <a:spcPct val="20000"/>
        </a:spcBef>
        <a:spcAft>
          <a:spcPct val="0"/>
        </a:spcAft>
        <a:buFont typeface="Arial" pitchFamily="34" charset="0"/>
        <a:buChar char="•"/>
        <a:defRPr sz="2000">
          <a:solidFill>
            <a:schemeClr val="tx2"/>
          </a:solidFill>
          <a:latin typeface="Arial" pitchFamily="34" charset="0"/>
          <a:cs typeface="Arial" pitchFamily="34" charset="0"/>
        </a:defRPr>
      </a:lvl5pPr>
      <a:lvl6pPr marL="2514600" indent="-228600" algn="l" rtl="0" eaLnBrk="1" fontAlgn="base" hangingPunct="1">
        <a:spcBef>
          <a:spcPct val="20000"/>
        </a:spcBef>
        <a:spcAft>
          <a:spcPct val="0"/>
        </a:spcAft>
        <a:defRPr sz="2400">
          <a:solidFill>
            <a:schemeClr val="tx2"/>
          </a:solidFill>
          <a:latin typeface="+mn-lt"/>
        </a:defRPr>
      </a:lvl6pPr>
      <a:lvl7pPr marL="2971800" indent="-228600" algn="l" rtl="0" eaLnBrk="1" fontAlgn="base" hangingPunct="1">
        <a:spcBef>
          <a:spcPct val="20000"/>
        </a:spcBef>
        <a:spcAft>
          <a:spcPct val="0"/>
        </a:spcAft>
        <a:defRPr sz="2400">
          <a:solidFill>
            <a:schemeClr val="tx2"/>
          </a:solidFill>
          <a:latin typeface="+mn-lt"/>
        </a:defRPr>
      </a:lvl7pPr>
      <a:lvl8pPr marL="3429000" indent="-228600" algn="l" rtl="0" eaLnBrk="1" fontAlgn="base" hangingPunct="1">
        <a:spcBef>
          <a:spcPct val="20000"/>
        </a:spcBef>
        <a:spcAft>
          <a:spcPct val="0"/>
        </a:spcAft>
        <a:defRPr sz="2400">
          <a:solidFill>
            <a:schemeClr val="tx2"/>
          </a:solidFill>
          <a:latin typeface="+mn-lt"/>
        </a:defRPr>
      </a:lvl8pPr>
      <a:lvl9pPr marL="3886200" indent="-228600" algn="l" rtl="0" eaLnBrk="1" fontAlgn="base" hangingPunct="1">
        <a:spcBef>
          <a:spcPct val="20000"/>
        </a:spcBef>
        <a:spcAft>
          <a:spcPct val="0"/>
        </a:spcAft>
        <a:defRPr sz="2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7.jpeg"/><Relationship Id="rId7" Type="http://schemas.openxmlformats.org/officeDocument/2006/relationships/image" Target="../media/image36.jpeg"/><Relationship Id="rId2"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8.png"/><Relationship Id="rId4" Type="http://schemas.openxmlformats.org/officeDocument/2006/relationships/image" Target="../media/image29.png"/><Relationship Id="rId9"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9"/>
          <p:cNvSpPr>
            <a:spLocks noGrp="1"/>
          </p:cNvSpPr>
          <p:nvPr>
            <p:ph type="title"/>
          </p:nvPr>
        </p:nvSpPr>
        <p:spPr/>
        <p:txBody>
          <a:bodyPr/>
          <a:lstStyle/>
          <a:p>
            <a:pPr marL="179388"/>
            <a:r>
              <a:rPr lang="en-GB" sz="3200" dirty="0" smtClean="0"/>
              <a:t>EUMETSAT satellites</a:t>
            </a:r>
          </a:p>
        </p:txBody>
      </p:sp>
      <p:pic>
        <p:nvPicPr>
          <p:cNvPr id="23556" name="Picture 2" descr="epsjsnorbits.png"/>
          <p:cNvPicPr>
            <a:picLocks noChangeAspect="1"/>
          </p:cNvPicPr>
          <p:nvPr/>
        </p:nvPicPr>
        <p:blipFill>
          <a:blip r:embed="rId3" cstate="print"/>
          <a:srcRect/>
          <a:stretch>
            <a:fillRect/>
          </a:stretch>
        </p:blipFill>
        <p:spPr bwMode="auto">
          <a:xfrm>
            <a:off x="442913" y="2308225"/>
            <a:ext cx="3476625" cy="6858000"/>
          </a:xfrm>
          <a:prstGeom prst="rect">
            <a:avLst/>
          </a:prstGeom>
          <a:noFill/>
          <a:ln w="9525">
            <a:noFill/>
            <a:miter lim="800000"/>
            <a:headEnd/>
            <a:tailEnd/>
          </a:ln>
        </p:spPr>
      </p:pic>
      <p:pic>
        <p:nvPicPr>
          <p:cNvPr id="23557" name="Picture 5" descr="jason-big.png"/>
          <p:cNvPicPr>
            <a:picLocks noChangeAspect="1"/>
          </p:cNvPicPr>
          <p:nvPr/>
        </p:nvPicPr>
        <p:blipFill>
          <a:blip r:embed="rId4" cstate="print"/>
          <a:srcRect/>
          <a:stretch>
            <a:fillRect/>
          </a:stretch>
        </p:blipFill>
        <p:spPr bwMode="auto">
          <a:xfrm rot="445958">
            <a:off x="2933327" y="2446338"/>
            <a:ext cx="981075" cy="700087"/>
          </a:xfrm>
          <a:prstGeom prst="rect">
            <a:avLst/>
          </a:prstGeom>
          <a:noFill/>
          <a:ln w="9525">
            <a:noFill/>
            <a:miter lim="800000"/>
            <a:headEnd/>
            <a:tailEnd/>
          </a:ln>
        </p:spPr>
      </p:pic>
      <p:pic>
        <p:nvPicPr>
          <p:cNvPr id="23558" name="Picture 6" descr="metop.png"/>
          <p:cNvPicPr>
            <a:picLocks noChangeAspect="1"/>
          </p:cNvPicPr>
          <p:nvPr/>
        </p:nvPicPr>
        <p:blipFill>
          <a:blip r:embed="rId5" cstate="print"/>
          <a:srcRect/>
          <a:stretch>
            <a:fillRect/>
          </a:stretch>
        </p:blipFill>
        <p:spPr bwMode="auto">
          <a:xfrm rot="-1286163">
            <a:off x="44450" y="2274888"/>
            <a:ext cx="912813" cy="685800"/>
          </a:xfrm>
          <a:prstGeom prst="rect">
            <a:avLst/>
          </a:prstGeom>
          <a:noFill/>
          <a:ln w="9525">
            <a:noFill/>
            <a:miter lim="800000"/>
            <a:headEnd/>
            <a:tailEnd/>
          </a:ln>
        </p:spPr>
      </p:pic>
      <p:pic>
        <p:nvPicPr>
          <p:cNvPr id="23559" name="Content Placeholder 3" descr="msg.png"/>
          <p:cNvPicPr>
            <a:picLocks noChangeAspect="1"/>
          </p:cNvPicPr>
          <p:nvPr/>
        </p:nvPicPr>
        <p:blipFill>
          <a:blip r:embed="rId6" cstate="print"/>
          <a:srcRect/>
          <a:stretch>
            <a:fillRect/>
          </a:stretch>
        </p:blipFill>
        <p:spPr bwMode="auto">
          <a:xfrm>
            <a:off x="0" y="4429125"/>
            <a:ext cx="1241425" cy="1254125"/>
          </a:xfrm>
          <a:prstGeom prst="rect">
            <a:avLst/>
          </a:prstGeom>
          <a:noFill/>
          <a:ln w="9525">
            <a:noFill/>
            <a:miter lim="800000"/>
            <a:headEnd/>
            <a:tailEnd/>
          </a:ln>
        </p:spPr>
      </p:pic>
      <p:pic>
        <p:nvPicPr>
          <p:cNvPr id="23560" name="Content Placeholder 3" descr="msg.png"/>
          <p:cNvPicPr>
            <a:picLocks noChangeAspect="1"/>
          </p:cNvPicPr>
          <p:nvPr/>
        </p:nvPicPr>
        <p:blipFill>
          <a:blip r:embed="rId6" cstate="print"/>
          <a:srcRect/>
          <a:stretch>
            <a:fillRect/>
          </a:stretch>
        </p:blipFill>
        <p:spPr bwMode="auto">
          <a:xfrm>
            <a:off x="1041400" y="4438650"/>
            <a:ext cx="1241425" cy="1254125"/>
          </a:xfrm>
          <a:prstGeom prst="rect">
            <a:avLst/>
          </a:prstGeom>
          <a:noFill/>
          <a:ln w="9525">
            <a:noFill/>
            <a:miter lim="800000"/>
            <a:headEnd/>
            <a:tailEnd/>
          </a:ln>
        </p:spPr>
      </p:pic>
      <p:sp>
        <p:nvSpPr>
          <p:cNvPr id="23561" name="TextBox 26"/>
          <p:cNvSpPr txBox="1">
            <a:spLocks noChangeArrowheads="1"/>
          </p:cNvSpPr>
          <p:nvPr/>
        </p:nvSpPr>
        <p:spPr bwMode="auto">
          <a:xfrm>
            <a:off x="0" y="2889435"/>
            <a:ext cx="720725" cy="230187"/>
          </a:xfrm>
          <a:prstGeom prst="rect">
            <a:avLst/>
          </a:prstGeom>
          <a:noFill/>
          <a:ln w="9525">
            <a:noFill/>
            <a:miter lim="800000"/>
            <a:headEnd/>
            <a:tailEnd/>
          </a:ln>
        </p:spPr>
        <p:txBody>
          <a:bodyPr wrap="none">
            <a:spAutoFit/>
          </a:bodyPr>
          <a:lstStyle/>
          <a:p>
            <a:r>
              <a:rPr lang="en-GB" dirty="0">
                <a:solidFill>
                  <a:srgbClr val="FEDB00"/>
                </a:solidFill>
              </a:rPr>
              <a:t>METOP-B</a:t>
            </a:r>
          </a:p>
        </p:txBody>
      </p:sp>
      <p:sp>
        <p:nvSpPr>
          <p:cNvPr id="23562" name="TextBox 27"/>
          <p:cNvSpPr txBox="1">
            <a:spLocks noChangeArrowheads="1"/>
          </p:cNvSpPr>
          <p:nvPr/>
        </p:nvSpPr>
        <p:spPr bwMode="auto">
          <a:xfrm>
            <a:off x="2944624" y="3086863"/>
            <a:ext cx="695325" cy="230187"/>
          </a:xfrm>
          <a:prstGeom prst="rect">
            <a:avLst/>
          </a:prstGeom>
          <a:noFill/>
          <a:ln w="9525">
            <a:noFill/>
            <a:miter lim="800000"/>
            <a:headEnd/>
            <a:tailEnd/>
          </a:ln>
        </p:spPr>
        <p:txBody>
          <a:bodyPr wrap="none">
            <a:spAutoFit/>
          </a:bodyPr>
          <a:lstStyle/>
          <a:p>
            <a:r>
              <a:rPr lang="en-GB" dirty="0">
                <a:solidFill>
                  <a:schemeClr val="accent2"/>
                </a:solidFill>
              </a:rPr>
              <a:t>JASON-2</a:t>
            </a:r>
          </a:p>
        </p:txBody>
      </p:sp>
      <p:sp>
        <p:nvSpPr>
          <p:cNvPr id="23563" name="TextBox 28"/>
          <p:cNvSpPr txBox="1">
            <a:spLocks noChangeArrowheads="1"/>
          </p:cNvSpPr>
          <p:nvPr/>
        </p:nvSpPr>
        <p:spPr bwMode="auto">
          <a:xfrm>
            <a:off x="125413" y="5870575"/>
            <a:ext cx="1019175" cy="230188"/>
          </a:xfrm>
          <a:prstGeom prst="rect">
            <a:avLst/>
          </a:prstGeom>
          <a:noFill/>
          <a:ln w="9525">
            <a:noFill/>
            <a:miter lim="800000"/>
            <a:headEnd/>
            <a:tailEnd/>
          </a:ln>
        </p:spPr>
        <p:txBody>
          <a:bodyPr wrap="none">
            <a:spAutoFit/>
          </a:bodyPr>
          <a:lstStyle/>
          <a:p>
            <a:r>
              <a:rPr lang="en-GB">
                <a:solidFill>
                  <a:srgbClr val="00B5E2"/>
                </a:solidFill>
              </a:rPr>
              <a:t>METEOSAT-10</a:t>
            </a:r>
          </a:p>
        </p:txBody>
      </p:sp>
      <p:sp>
        <p:nvSpPr>
          <p:cNvPr id="23564" name="TextBox 29"/>
          <p:cNvSpPr txBox="1">
            <a:spLocks noChangeArrowheads="1"/>
          </p:cNvSpPr>
          <p:nvPr/>
        </p:nvSpPr>
        <p:spPr bwMode="auto">
          <a:xfrm>
            <a:off x="1252538" y="5870575"/>
            <a:ext cx="933450" cy="230188"/>
          </a:xfrm>
          <a:prstGeom prst="rect">
            <a:avLst/>
          </a:prstGeom>
          <a:noFill/>
          <a:ln w="9525">
            <a:noFill/>
            <a:miter lim="800000"/>
            <a:headEnd/>
            <a:tailEnd/>
          </a:ln>
        </p:spPr>
        <p:txBody>
          <a:bodyPr wrap="none">
            <a:spAutoFit/>
          </a:bodyPr>
          <a:lstStyle/>
          <a:p>
            <a:r>
              <a:rPr lang="en-GB">
                <a:solidFill>
                  <a:srgbClr val="00B5E2"/>
                </a:solidFill>
              </a:rPr>
              <a:t>METEOSAT-9</a:t>
            </a:r>
          </a:p>
        </p:txBody>
      </p:sp>
      <p:sp>
        <p:nvSpPr>
          <p:cNvPr id="23566" name="TextBox 31"/>
          <p:cNvSpPr txBox="1">
            <a:spLocks noChangeArrowheads="1"/>
          </p:cNvSpPr>
          <p:nvPr/>
        </p:nvSpPr>
        <p:spPr bwMode="auto">
          <a:xfrm>
            <a:off x="2815324" y="904579"/>
            <a:ext cx="2160000" cy="276999"/>
          </a:xfrm>
          <a:prstGeom prst="rect">
            <a:avLst/>
          </a:prstGeom>
          <a:solidFill>
            <a:srgbClr val="FEDB00"/>
          </a:solidFill>
          <a:ln w="9525">
            <a:noFill/>
            <a:miter lim="800000"/>
            <a:headEnd/>
            <a:tailEnd/>
          </a:ln>
        </p:spPr>
        <p:txBody>
          <a:bodyPr>
            <a:spAutoFit/>
          </a:bodyPr>
          <a:lstStyle/>
          <a:p>
            <a:r>
              <a:rPr lang="en-GB" sz="1200" dirty="0">
                <a:solidFill>
                  <a:schemeClr val="tx1"/>
                </a:solidFill>
              </a:rPr>
              <a:t>METOP-A (98.7° incl.)</a:t>
            </a:r>
          </a:p>
        </p:txBody>
      </p:sp>
      <p:sp>
        <p:nvSpPr>
          <p:cNvPr id="23567" name="TextBox 33"/>
          <p:cNvSpPr txBox="1">
            <a:spLocks noChangeArrowheads="1"/>
          </p:cNvSpPr>
          <p:nvPr/>
        </p:nvSpPr>
        <p:spPr bwMode="auto">
          <a:xfrm>
            <a:off x="2815324" y="1141117"/>
            <a:ext cx="2160000" cy="261610"/>
          </a:xfrm>
          <a:prstGeom prst="rect">
            <a:avLst/>
          </a:prstGeom>
          <a:solidFill>
            <a:srgbClr val="FEDB00">
              <a:alpha val="79999"/>
            </a:srgbClr>
          </a:solidFill>
          <a:ln w="9525">
            <a:noFill/>
            <a:miter lim="800000"/>
            <a:headEnd/>
            <a:tailEnd/>
          </a:ln>
        </p:spPr>
        <p:txBody>
          <a:bodyPr>
            <a:spAutoFit/>
          </a:bodyPr>
          <a:lstStyle/>
          <a:p>
            <a:r>
              <a:rPr lang="en-GB" sz="1100" b="0" dirty="0"/>
              <a:t>EUMETSAT POLAR SYSTEM</a:t>
            </a:r>
          </a:p>
        </p:txBody>
      </p:sp>
      <p:sp>
        <p:nvSpPr>
          <p:cNvPr id="23568" name="TextBox 35"/>
          <p:cNvSpPr txBox="1">
            <a:spLocks noChangeArrowheads="1"/>
          </p:cNvSpPr>
          <p:nvPr/>
        </p:nvSpPr>
        <p:spPr bwMode="auto">
          <a:xfrm>
            <a:off x="2815324" y="1409552"/>
            <a:ext cx="2160000" cy="1015663"/>
          </a:xfrm>
          <a:prstGeom prst="rect">
            <a:avLst/>
          </a:prstGeom>
          <a:solidFill>
            <a:srgbClr val="FEDB00">
              <a:alpha val="59999"/>
            </a:srgbClr>
          </a:solidFill>
          <a:ln w="9525">
            <a:noFill/>
            <a:miter lim="800000"/>
            <a:headEnd/>
            <a:tailEnd/>
          </a:ln>
        </p:spPr>
        <p:txBody>
          <a:bodyPr>
            <a:spAutoFit/>
          </a:bodyPr>
          <a:lstStyle/>
          <a:p>
            <a:r>
              <a:rPr lang="en-US" sz="1200" b="0" dirty="0"/>
              <a:t>In nominal mid-morning sun synchronous orbit at 817km altitude ,as part of the EUMETSAT Polar System (EPS) .</a:t>
            </a:r>
          </a:p>
        </p:txBody>
      </p:sp>
      <p:sp>
        <p:nvSpPr>
          <p:cNvPr id="23569" name="TextBox 36"/>
          <p:cNvSpPr txBox="1">
            <a:spLocks noChangeArrowheads="1"/>
          </p:cNvSpPr>
          <p:nvPr/>
        </p:nvSpPr>
        <p:spPr bwMode="auto">
          <a:xfrm>
            <a:off x="5424856" y="915212"/>
            <a:ext cx="2160000" cy="276999"/>
          </a:xfrm>
          <a:prstGeom prst="rect">
            <a:avLst/>
          </a:prstGeom>
          <a:solidFill>
            <a:srgbClr val="92D050"/>
          </a:solidFill>
          <a:ln w="9525">
            <a:noFill/>
            <a:miter lim="800000"/>
            <a:headEnd/>
            <a:tailEnd/>
          </a:ln>
        </p:spPr>
        <p:txBody>
          <a:bodyPr wrap="square">
            <a:spAutoFit/>
          </a:bodyPr>
          <a:lstStyle/>
          <a:p>
            <a:r>
              <a:rPr lang="en-GB" sz="1200" dirty="0">
                <a:solidFill>
                  <a:schemeClr val="tx1"/>
                </a:solidFill>
              </a:rPr>
              <a:t>JASON-2 (66° incl.)</a:t>
            </a:r>
          </a:p>
        </p:txBody>
      </p:sp>
      <p:sp>
        <p:nvSpPr>
          <p:cNvPr id="23570" name="TextBox 39"/>
          <p:cNvSpPr txBox="1">
            <a:spLocks noChangeArrowheads="1"/>
          </p:cNvSpPr>
          <p:nvPr/>
        </p:nvSpPr>
        <p:spPr bwMode="auto">
          <a:xfrm>
            <a:off x="5424856" y="1151750"/>
            <a:ext cx="2160000" cy="461665"/>
          </a:xfrm>
          <a:prstGeom prst="rect">
            <a:avLst/>
          </a:prstGeom>
          <a:solidFill>
            <a:srgbClr val="33CC33"/>
          </a:solidFill>
          <a:ln w="9525">
            <a:noFill/>
            <a:miter lim="800000"/>
            <a:headEnd/>
            <a:tailEnd/>
          </a:ln>
        </p:spPr>
        <p:txBody>
          <a:bodyPr wrap="square">
            <a:spAutoFit/>
          </a:bodyPr>
          <a:lstStyle/>
          <a:p>
            <a:r>
              <a:rPr lang="en-GB" sz="1200" b="0" dirty="0"/>
              <a:t>OCEAN SURFACE TOPOGRAPHY</a:t>
            </a:r>
          </a:p>
        </p:txBody>
      </p:sp>
      <p:sp>
        <p:nvSpPr>
          <p:cNvPr id="23571" name="TextBox 40"/>
          <p:cNvSpPr txBox="1">
            <a:spLocks noChangeArrowheads="1"/>
          </p:cNvSpPr>
          <p:nvPr/>
        </p:nvSpPr>
        <p:spPr bwMode="auto">
          <a:xfrm>
            <a:off x="5424856" y="1566417"/>
            <a:ext cx="2160000" cy="1200329"/>
          </a:xfrm>
          <a:prstGeom prst="rect">
            <a:avLst/>
          </a:prstGeom>
          <a:solidFill>
            <a:srgbClr val="009900"/>
          </a:solidFill>
          <a:ln w="9525">
            <a:noFill/>
            <a:miter lim="800000"/>
            <a:headEnd/>
            <a:tailEnd/>
          </a:ln>
        </p:spPr>
        <p:txBody>
          <a:bodyPr wrap="square">
            <a:spAutoFit/>
          </a:bodyPr>
          <a:lstStyle/>
          <a:p>
            <a:r>
              <a:rPr lang="en-US" sz="1200" b="0" dirty="0"/>
              <a:t>In nominal non-synchronous low Earth orbit at 1,336km altitude, in support of the Ocean Surface Topography Mission. </a:t>
            </a:r>
          </a:p>
        </p:txBody>
      </p:sp>
      <p:sp>
        <p:nvSpPr>
          <p:cNvPr id="23572" name="TextBox 41"/>
          <p:cNvSpPr txBox="1">
            <a:spLocks noChangeArrowheads="1"/>
          </p:cNvSpPr>
          <p:nvPr/>
        </p:nvSpPr>
        <p:spPr bwMode="auto">
          <a:xfrm>
            <a:off x="7745420" y="4993742"/>
            <a:ext cx="2160000" cy="307777"/>
          </a:xfrm>
          <a:prstGeom prst="rect">
            <a:avLst/>
          </a:prstGeom>
          <a:solidFill>
            <a:srgbClr val="00B5E2"/>
          </a:solidFill>
          <a:ln w="9525">
            <a:noFill/>
            <a:miter lim="800000"/>
            <a:headEnd/>
            <a:tailEnd/>
          </a:ln>
        </p:spPr>
        <p:txBody>
          <a:bodyPr wrap="square">
            <a:spAutoFit/>
          </a:bodyPr>
          <a:lstStyle/>
          <a:p>
            <a:r>
              <a:rPr lang="en-GB" sz="1400" dirty="0">
                <a:solidFill>
                  <a:schemeClr val="tx1"/>
                </a:solidFill>
              </a:rPr>
              <a:t>METEOSAT-7 (</a:t>
            </a:r>
            <a:r>
              <a:rPr lang="en-GB" sz="1400" dirty="0" smtClean="0">
                <a:solidFill>
                  <a:schemeClr val="tx1"/>
                </a:solidFill>
              </a:rPr>
              <a:t>57.5°E)</a:t>
            </a:r>
            <a:endParaRPr lang="en-GB" sz="1400" dirty="0">
              <a:solidFill>
                <a:schemeClr val="tx1"/>
              </a:solidFill>
            </a:endParaRPr>
          </a:p>
        </p:txBody>
      </p:sp>
      <p:sp>
        <p:nvSpPr>
          <p:cNvPr id="23573" name="TextBox 42"/>
          <p:cNvSpPr txBox="1">
            <a:spLocks noChangeArrowheads="1"/>
          </p:cNvSpPr>
          <p:nvPr/>
        </p:nvSpPr>
        <p:spPr bwMode="auto">
          <a:xfrm>
            <a:off x="7745420" y="5299916"/>
            <a:ext cx="2160000" cy="253916"/>
          </a:xfrm>
          <a:prstGeom prst="rect">
            <a:avLst/>
          </a:prstGeom>
          <a:solidFill>
            <a:srgbClr val="00B5E2">
              <a:alpha val="70195"/>
            </a:srgbClr>
          </a:solidFill>
          <a:ln w="9525">
            <a:noFill/>
            <a:miter lim="800000"/>
            <a:headEnd/>
            <a:tailEnd/>
          </a:ln>
        </p:spPr>
        <p:txBody>
          <a:bodyPr wrap="square">
            <a:spAutoFit/>
          </a:bodyPr>
          <a:lstStyle/>
          <a:p>
            <a:r>
              <a:rPr lang="en-GB" sz="1000" b="0" dirty="0"/>
              <a:t>INDIAN OCEAN DATA COVERAGE</a:t>
            </a:r>
          </a:p>
        </p:txBody>
      </p:sp>
      <p:sp>
        <p:nvSpPr>
          <p:cNvPr id="23574" name="TextBox 43"/>
          <p:cNvSpPr txBox="1">
            <a:spLocks noChangeArrowheads="1"/>
          </p:cNvSpPr>
          <p:nvPr/>
        </p:nvSpPr>
        <p:spPr bwMode="auto">
          <a:xfrm>
            <a:off x="7745420" y="5541280"/>
            <a:ext cx="2160000" cy="938719"/>
          </a:xfrm>
          <a:prstGeom prst="rect">
            <a:avLst/>
          </a:prstGeom>
          <a:solidFill>
            <a:srgbClr val="00B5E2">
              <a:alpha val="50195"/>
            </a:srgbClr>
          </a:solidFill>
          <a:ln w="9525">
            <a:noFill/>
            <a:miter lim="800000"/>
            <a:headEnd/>
            <a:tailEnd/>
          </a:ln>
        </p:spPr>
        <p:txBody>
          <a:bodyPr wrap="square">
            <a:spAutoFit/>
          </a:bodyPr>
          <a:lstStyle/>
          <a:p>
            <a:r>
              <a:rPr lang="en-GB" sz="1100" b="0" dirty="0"/>
              <a:t>Operated in support of the Indian Ocean Data Coverage (IODC) mission, bridging an observational gap in this region.</a:t>
            </a:r>
          </a:p>
        </p:txBody>
      </p:sp>
      <p:sp>
        <p:nvSpPr>
          <p:cNvPr id="23575" name="TextBox 45"/>
          <p:cNvSpPr txBox="1">
            <a:spLocks noChangeArrowheads="1"/>
          </p:cNvSpPr>
          <p:nvPr/>
        </p:nvSpPr>
        <p:spPr bwMode="auto">
          <a:xfrm>
            <a:off x="7745420" y="3110162"/>
            <a:ext cx="2160000" cy="307777"/>
          </a:xfrm>
          <a:prstGeom prst="rect">
            <a:avLst/>
          </a:prstGeom>
          <a:solidFill>
            <a:srgbClr val="00B5E2"/>
          </a:solidFill>
          <a:ln w="9525">
            <a:noFill/>
            <a:miter lim="800000"/>
            <a:headEnd/>
            <a:tailEnd/>
          </a:ln>
        </p:spPr>
        <p:txBody>
          <a:bodyPr wrap="square">
            <a:spAutoFit/>
          </a:bodyPr>
          <a:lstStyle/>
          <a:p>
            <a:r>
              <a:rPr lang="en-GB" sz="1400" dirty="0">
                <a:solidFill>
                  <a:schemeClr val="tx1"/>
                </a:solidFill>
              </a:rPr>
              <a:t>METEOSAT-9 (</a:t>
            </a:r>
            <a:r>
              <a:rPr lang="en-GB" sz="1400" dirty="0" smtClean="0">
                <a:solidFill>
                  <a:schemeClr val="tx1"/>
                </a:solidFill>
              </a:rPr>
              <a:t>9.5° E)</a:t>
            </a:r>
            <a:endParaRPr lang="en-GB" sz="1400" dirty="0">
              <a:solidFill>
                <a:schemeClr val="tx1"/>
              </a:solidFill>
            </a:endParaRPr>
          </a:p>
        </p:txBody>
      </p:sp>
      <p:sp>
        <p:nvSpPr>
          <p:cNvPr id="23576" name="TextBox 46"/>
          <p:cNvSpPr txBox="1">
            <a:spLocks noChangeArrowheads="1"/>
          </p:cNvSpPr>
          <p:nvPr/>
        </p:nvSpPr>
        <p:spPr bwMode="auto">
          <a:xfrm>
            <a:off x="7745420" y="3417952"/>
            <a:ext cx="2160000" cy="246221"/>
          </a:xfrm>
          <a:prstGeom prst="rect">
            <a:avLst/>
          </a:prstGeom>
          <a:solidFill>
            <a:srgbClr val="00B5E2">
              <a:alpha val="70195"/>
            </a:srgbClr>
          </a:solidFill>
          <a:ln w="9525">
            <a:noFill/>
            <a:miter lim="800000"/>
            <a:headEnd/>
            <a:tailEnd/>
          </a:ln>
        </p:spPr>
        <p:txBody>
          <a:bodyPr wrap="square">
            <a:spAutoFit/>
          </a:bodyPr>
          <a:lstStyle/>
          <a:p>
            <a:r>
              <a:rPr lang="en-GB" sz="1000" b="0" dirty="0"/>
              <a:t>RAPID SCANNING SERVICE (RSS)</a:t>
            </a:r>
          </a:p>
        </p:txBody>
      </p:sp>
      <p:sp>
        <p:nvSpPr>
          <p:cNvPr id="23577" name="TextBox 47"/>
          <p:cNvSpPr txBox="1">
            <a:spLocks noChangeArrowheads="1"/>
          </p:cNvSpPr>
          <p:nvPr/>
        </p:nvSpPr>
        <p:spPr bwMode="auto">
          <a:xfrm>
            <a:off x="7745420" y="3666600"/>
            <a:ext cx="2160000" cy="938719"/>
          </a:xfrm>
          <a:prstGeom prst="rect">
            <a:avLst/>
          </a:prstGeom>
          <a:solidFill>
            <a:srgbClr val="00B5E2">
              <a:alpha val="50195"/>
            </a:srgbClr>
          </a:solidFill>
          <a:ln w="9525">
            <a:noFill/>
            <a:miter lim="800000"/>
            <a:headEnd/>
            <a:tailEnd/>
          </a:ln>
        </p:spPr>
        <p:txBody>
          <a:bodyPr wrap="square">
            <a:spAutoFit/>
          </a:bodyPr>
          <a:lstStyle/>
          <a:p>
            <a:r>
              <a:rPr lang="en-US" sz="1100" b="0" dirty="0"/>
              <a:t>Provides the Rapid Scanning Service (RSS) delivering  more frequent images every five minutes over parts of Europe, Africa and the adjacent seas.</a:t>
            </a:r>
          </a:p>
        </p:txBody>
      </p:sp>
      <p:sp>
        <p:nvSpPr>
          <p:cNvPr id="23578" name="TextBox 48"/>
          <p:cNvSpPr txBox="1">
            <a:spLocks noChangeArrowheads="1"/>
          </p:cNvSpPr>
          <p:nvPr/>
        </p:nvSpPr>
        <p:spPr bwMode="auto">
          <a:xfrm>
            <a:off x="5424856" y="4988305"/>
            <a:ext cx="2160000" cy="307777"/>
          </a:xfrm>
          <a:prstGeom prst="rect">
            <a:avLst/>
          </a:prstGeom>
          <a:solidFill>
            <a:srgbClr val="00B5E2"/>
          </a:solidFill>
          <a:ln w="9525">
            <a:noFill/>
            <a:miter lim="800000"/>
            <a:headEnd/>
            <a:tailEnd/>
          </a:ln>
        </p:spPr>
        <p:txBody>
          <a:bodyPr wrap="square">
            <a:spAutoFit/>
          </a:bodyPr>
          <a:lstStyle/>
          <a:p>
            <a:r>
              <a:rPr lang="en-GB" sz="1400" dirty="0">
                <a:solidFill>
                  <a:schemeClr val="tx1"/>
                </a:solidFill>
              </a:rPr>
              <a:t>METEOSAT-8 (3.5° </a:t>
            </a:r>
            <a:r>
              <a:rPr lang="en-GB" sz="1400" dirty="0" smtClean="0">
                <a:solidFill>
                  <a:schemeClr val="tx1"/>
                </a:solidFill>
              </a:rPr>
              <a:t>E)</a:t>
            </a:r>
            <a:endParaRPr lang="en-GB" sz="1400" dirty="0">
              <a:solidFill>
                <a:schemeClr val="tx1"/>
              </a:solidFill>
            </a:endParaRPr>
          </a:p>
        </p:txBody>
      </p:sp>
      <p:sp>
        <p:nvSpPr>
          <p:cNvPr id="23579" name="TextBox 49"/>
          <p:cNvSpPr txBox="1">
            <a:spLocks noChangeArrowheads="1"/>
          </p:cNvSpPr>
          <p:nvPr/>
        </p:nvSpPr>
        <p:spPr bwMode="auto">
          <a:xfrm>
            <a:off x="5424856" y="5248594"/>
            <a:ext cx="2160000" cy="246221"/>
          </a:xfrm>
          <a:prstGeom prst="rect">
            <a:avLst/>
          </a:prstGeom>
          <a:solidFill>
            <a:srgbClr val="00B5E2">
              <a:alpha val="70195"/>
            </a:srgbClr>
          </a:solidFill>
          <a:ln w="9525">
            <a:noFill/>
            <a:miter lim="800000"/>
            <a:headEnd/>
            <a:tailEnd/>
          </a:ln>
        </p:spPr>
        <p:txBody>
          <a:bodyPr wrap="square">
            <a:spAutoFit/>
          </a:bodyPr>
          <a:lstStyle/>
          <a:p>
            <a:r>
              <a:rPr lang="en-GB" sz="1000" b="0"/>
              <a:t>BACKUP SERVICE</a:t>
            </a:r>
          </a:p>
        </p:txBody>
      </p:sp>
      <p:sp>
        <p:nvSpPr>
          <p:cNvPr id="23580" name="TextBox 50"/>
          <p:cNvSpPr txBox="1">
            <a:spLocks noChangeArrowheads="1"/>
          </p:cNvSpPr>
          <p:nvPr/>
        </p:nvSpPr>
        <p:spPr bwMode="auto">
          <a:xfrm>
            <a:off x="5424856" y="5494689"/>
            <a:ext cx="2160000" cy="769441"/>
          </a:xfrm>
          <a:prstGeom prst="rect">
            <a:avLst/>
          </a:prstGeom>
          <a:solidFill>
            <a:srgbClr val="00B5E2">
              <a:alpha val="50195"/>
            </a:srgbClr>
          </a:solidFill>
          <a:ln w="9525">
            <a:noFill/>
            <a:miter lim="800000"/>
            <a:headEnd/>
            <a:tailEnd/>
          </a:ln>
        </p:spPr>
        <p:txBody>
          <a:bodyPr wrap="square">
            <a:spAutoFit/>
          </a:bodyPr>
          <a:lstStyle/>
          <a:p>
            <a:r>
              <a:rPr lang="en-US" sz="1100" b="0" dirty="0"/>
              <a:t>Serves as a back-up to both the Meteosat-9 and  -10 spacecraft for full disc imagery and rapid scanning</a:t>
            </a:r>
            <a:r>
              <a:rPr lang="en-US" sz="1100" b="0" dirty="0" smtClean="0"/>
              <a:t>.</a:t>
            </a:r>
            <a:endParaRPr lang="en-US" sz="1100" b="0" dirty="0"/>
          </a:p>
        </p:txBody>
      </p:sp>
      <p:pic>
        <p:nvPicPr>
          <p:cNvPr id="23581" name="Picture 6" descr="metop.png"/>
          <p:cNvPicPr>
            <a:picLocks noChangeAspect="1"/>
          </p:cNvPicPr>
          <p:nvPr/>
        </p:nvPicPr>
        <p:blipFill>
          <a:blip r:embed="rId5" cstate="print"/>
          <a:srcRect/>
          <a:stretch>
            <a:fillRect/>
          </a:stretch>
        </p:blipFill>
        <p:spPr bwMode="auto">
          <a:xfrm rot="-1286163">
            <a:off x="739775" y="2274888"/>
            <a:ext cx="912813" cy="685800"/>
          </a:xfrm>
          <a:prstGeom prst="rect">
            <a:avLst/>
          </a:prstGeom>
          <a:noFill/>
          <a:ln w="9525">
            <a:noFill/>
            <a:miter lim="800000"/>
            <a:headEnd/>
            <a:tailEnd/>
          </a:ln>
        </p:spPr>
      </p:pic>
      <p:sp>
        <p:nvSpPr>
          <p:cNvPr id="23582" name="TextBox 26"/>
          <p:cNvSpPr txBox="1">
            <a:spLocks noChangeArrowheads="1"/>
          </p:cNvSpPr>
          <p:nvPr/>
        </p:nvSpPr>
        <p:spPr bwMode="auto">
          <a:xfrm>
            <a:off x="892839" y="2884857"/>
            <a:ext cx="720725" cy="230187"/>
          </a:xfrm>
          <a:prstGeom prst="rect">
            <a:avLst/>
          </a:prstGeom>
          <a:noFill/>
          <a:ln w="9525">
            <a:noFill/>
            <a:miter lim="800000"/>
            <a:headEnd/>
            <a:tailEnd/>
          </a:ln>
        </p:spPr>
        <p:txBody>
          <a:bodyPr wrap="none">
            <a:spAutoFit/>
          </a:bodyPr>
          <a:lstStyle/>
          <a:p>
            <a:r>
              <a:rPr lang="en-GB" dirty="0">
                <a:solidFill>
                  <a:srgbClr val="FEDB00"/>
                </a:solidFill>
              </a:rPr>
              <a:t>METOP-A</a:t>
            </a:r>
          </a:p>
        </p:txBody>
      </p:sp>
      <p:pic>
        <p:nvPicPr>
          <p:cNvPr id="23583" name="Content Placeholder 3" descr="msg.png"/>
          <p:cNvPicPr>
            <a:picLocks noChangeAspect="1"/>
          </p:cNvPicPr>
          <p:nvPr/>
        </p:nvPicPr>
        <p:blipFill>
          <a:blip r:embed="rId6" cstate="print"/>
          <a:srcRect/>
          <a:stretch>
            <a:fillRect/>
          </a:stretch>
        </p:blipFill>
        <p:spPr bwMode="auto">
          <a:xfrm>
            <a:off x="2248994" y="4526725"/>
            <a:ext cx="1241425" cy="1254125"/>
          </a:xfrm>
          <a:prstGeom prst="rect">
            <a:avLst/>
          </a:prstGeom>
          <a:noFill/>
          <a:ln w="9525">
            <a:noFill/>
            <a:miter lim="800000"/>
            <a:headEnd/>
            <a:tailEnd/>
          </a:ln>
        </p:spPr>
      </p:pic>
      <p:sp>
        <p:nvSpPr>
          <p:cNvPr id="23584" name="TextBox 29"/>
          <p:cNvSpPr txBox="1">
            <a:spLocks noChangeArrowheads="1"/>
          </p:cNvSpPr>
          <p:nvPr/>
        </p:nvSpPr>
        <p:spPr bwMode="auto">
          <a:xfrm>
            <a:off x="2398219" y="5882450"/>
            <a:ext cx="933450" cy="230188"/>
          </a:xfrm>
          <a:prstGeom prst="rect">
            <a:avLst/>
          </a:prstGeom>
          <a:noFill/>
          <a:ln w="9525">
            <a:noFill/>
            <a:miter lim="800000"/>
            <a:headEnd/>
            <a:tailEnd/>
          </a:ln>
        </p:spPr>
        <p:txBody>
          <a:bodyPr wrap="none">
            <a:spAutoFit/>
          </a:bodyPr>
          <a:lstStyle/>
          <a:p>
            <a:r>
              <a:rPr lang="en-GB">
                <a:solidFill>
                  <a:srgbClr val="00B5E2"/>
                </a:solidFill>
              </a:rPr>
              <a:t>METEOSAT-8</a:t>
            </a:r>
          </a:p>
        </p:txBody>
      </p:sp>
      <p:sp>
        <p:nvSpPr>
          <p:cNvPr id="23585" name="TextBox 31"/>
          <p:cNvSpPr txBox="1">
            <a:spLocks noChangeArrowheads="1"/>
          </p:cNvSpPr>
          <p:nvPr/>
        </p:nvSpPr>
        <p:spPr bwMode="auto">
          <a:xfrm>
            <a:off x="476522" y="898050"/>
            <a:ext cx="2160000" cy="276999"/>
          </a:xfrm>
          <a:prstGeom prst="rect">
            <a:avLst/>
          </a:prstGeom>
          <a:solidFill>
            <a:srgbClr val="FEDB00"/>
          </a:solidFill>
          <a:ln w="9525">
            <a:noFill/>
            <a:miter lim="800000"/>
            <a:headEnd/>
            <a:tailEnd/>
          </a:ln>
        </p:spPr>
        <p:txBody>
          <a:bodyPr>
            <a:spAutoFit/>
          </a:bodyPr>
          <a:lstStyle/>
          <a:p>
            <a:r>
              <a:rPr lang="en-GB" sz="1200" dirty="0">
                <a:solidFill>
                  <a:schemeClr val="tx1"/>
                </a:solidFill>
              </a:rPr>
              <a:t>METOP-B (98.7° incl.)</a:t>
            </a:r>
          </a:p>
        </p:txBody>
      </p:sp>
      <p:sp>
        <p:nvSpPr>
          <p:cNvPr id="23586" name="TextBox 33"/>
          <p:cNvSpPr txBox="1">
            <a:spLocks noChangeArrowheads="1"/>
          </p:cNvSpPr>
          <p:nvPr/>
        </p:nvSpPr>
        <p:spPr bwMode="auto">
          <a:xfrm>
            <a:off x="476522" y="1155851"/>
            <a:ext cx="2160000" cy="261610"/>
          </a:xfrm>
          <a:prstGeom prst="rect">
            <a:avLst/>
          </a:prstGeom>
          <a:solidFill>
            <a:srgbClr val="FEDB00">
              <a:alpha val="79999"/>
            </a:srgbClr>
          </a:solidFill>
          <a:ln w="9525">
            <a:noFill/>
            <a:miter lim="800000"/>
            <a:headEnd/>
            <a:tailEnd/>
          </a:ln>
        </p:spPr>
        <p:txBody>
          <a:bodyPr>
            <a:spAutoFit/>
          </a:bodyPr>
          <a:lstStyle/>
          <a:p>
            <a:r>
              <a:rPr lang="en-GB" sz="1100" b="0" dirty="0"/>
              <a:t>EUMETSAT POLAR SYSTEM</a:t>
            </a:r>
          </a:p>
        </p:txBody>
      </p:sp>
      <p:sp>
        <p:nvSpPr>
          <p:cNvPr id="23587" name="TextBox 35"/>
          <p:cNvSpPr txBox="1">
            <a:spLocks noChangeArrowheads="1"/>
          </p:cNvSpPr>
          <p:nvPr/>
        </p:nvSpPr>
        <p:spPr bwMode="auto">
          <a:xfrm>
            <a:off x="476522" y="1404265"/>
            <a:ext cx="2160000" cy="1015663"/>
          </a:xfrm>
          <a:prstGeom prst="rect">
            <a:avLst/>
          </a:prstGeom>
          <a:solidFill>
            <a:srgbClr val="FEDB00">
              <a:alpha val="59999"/>
            </a:srgbClr>
          </a:solidFill>
          <a:ln w="9525">
            <a:noFill/>
            <a:miter lim="800000"/>
            <a:headEnd/>
            <a:tailEnd/>
          </a:ln>
        </p:spPr>
        <p:txBody>
          <a:bodyPr>
            <a:spAutoFit/>
          </a:bodyPr>
          <a:lstStyle/>
          <a:p>
            <a:r>
              <a:rPr lang="en-US" sz="1200" b="0" dirty="0"/>
              <a:t>In orbit at 817 km altitude, the primary operational satellite of the EUMETSAT Polar System (EPS).</a:t>
            </a:r>
          </a:p>
        </p:txBody>
      </p:sp>
      <p:sp>
        <p:nvSpPr>
          <p:cNvPr id="23588" name="TextBox 45"/>
          <p:cNvSpPr txBox="1">
            <a:spLocks noChangeArrowheads="1"/>
          </p:cNvSpPr>
          <p:nvPr/>
        </p:nvSpPr>
        <p:spPr bwMode="auto">
          <a:xfrm>
            <a:off x="5424856" y="3118426"/>
            <a:ext cx="2160000" cy="307777"/>
          </a:xfrm>
          <a:prstGeom prst="rect">
            <a:avLst/>
          </a:prstGeom>
          <a:solidFill>
            <a:srgbClr val="00B5E2"/>
          </a:solidFill>
          <a:ln w="9525">
            <a:noFill/>
            <a:miter lim="800000"/>
            <a:headEnd/>
            <a:tailEnd/>
          </a:ln>
        </p:spPr>
        <p:txBody>
          <a:bodyPr wrap="square">
            <a:spAutoFit/>
          </a:bodyPr>
          <a:lstStyle/>
          <a:p>
            <a:r>
              <a:rPr lang="en-GB" sz="1400" dirty="0">
                <a:solidFill>
                  <a:schemeClr val="tx1"/>
                </a:solidFill>
              </a:rPr>
              <a:t>METEOSAT-10 (0°)</a:t>
            </a:r>
          </a:p>
        </p:txBody>
      </p:sp>
      <p:sp>
        <p:nvSpPr>
          <p:cNvPr id="23589" name="TextBox 46"/>
          <p:cNvSpPr txBox="1">
            <a:spLocks noChangeArrowheads="1"/>
          </p:cNvSpPr>
          <p:nvPr/>
        </p:nvSpPr>
        <p:spPr bwMode="auto">
          <a:xfrm>
            <a:off x="5424856" y="3414341"/>
            <a:ext cx="2160000" cy="246221"/>
          </a:xfrm>
          <a:prstGeom prst="rect">
            <a:avLst/>
          </a:prstGeom>
          <a:solidFill>
            <a:srgbClr val="00B5E2">
              <a:alpha val="70195"/>
            </a:srgbClr>
          </a:solidFill>
          <a:ln w="9525">
            <a:noFill/>
            <a:miter lim="800000"/>
            <a:headEnd/>
            <a:tailEnd/>
          </a:ln>
        </p:spPr>
        <p:txBody>
          <a:bodyPr wrap="square">
            <a:spAutoFit/>
          </a:bodyPr>
          <a:lstStyle/>
          <a:p>
            <a:r>
              <a:rPr lang="en-GB" sz="1000" b="0" dirty="0"/>
              <a:t>METEOSAT FULL DISC IMAGERY</a:t>
            </a:r>
          </a:p>
        </p:txBody>
      </p:sp>
      <p:sp>
        <p:nvSpPr>
          <p:cNvPr id="23590" name="TextBox 47"/>
          <p:cNvSpPr txBox="1">
            <a:spLocks noChangeArrowheads="1"/>
          </p:cNvSpPr>
          <p:nvPr/>
        </p:nvSpPr>
        <p:spPr bwMode="auto">
          <a:xfrm>
            <a:off x="5424856" y="3658349"/>
            <a:ext cx="2160000" cy="1107996"/>
          </a:xfrm>
          <a:prstGeom prst="rect">
            <a:avLst/>
          </a:prstGeom>
          <a:solidFill>
            <a:srgbClr val="00B5E2">
              <a:alpha val="50195"/>
            </a:srgbClr>
          </a:solidFill>
          <a:ln w="9525">
            <a:noFill/>
            <a:miter lim="800000"/>
            <a:headEnd/>
            <a:tailEnd/>
          </a:ln>
        </p:spPr>
        <p:txBody>
          <a:bodyPr wrap="square">
            <a:spAutoFit/>
          </a:bodyPr>
          <a:lstStyle/>
          <a:p>
            <a:r>
              <a:rPr lang="en-US" sz="1100" b="0" dirty="0"/>
              <a:t>Positioned at 0°  supporting the prime </a:t>
            </a:r>
            <a:r>
              <a:rPr lang="en-US" sz="1100" b="0" dirty="0" err="1"/>
              <a:t>Meteosat</a:t>
            </a:r>
            <a:r>
              <a:rPr lang="en-US" sz="1100" b="0" dirty="0"/>
              <a:t> full disc imagery service over the European continent, Africa and parts of the Atlantic and Indian oceans.</a:t>
            </a:r>
          </a:p>
        </p:txBody>
      </p:sp>
      <p:sp>
        <p:nvSpPr>
          <p:cNvPr id="39" name="TextBox 36"/>
          <p:cNvSpPr txBox="1">
            <a:spLocks noChangeArrowheads="1"/>
          </p:cNvSpPr>
          <p:nvPr/>
        </p:nvSpPr>
        <p:spPr bwMode="auto">
          <a:xfrm>
            <a:off x="7737612" y="922110"/>
            <a:ext cx="2160000" cy="276999"/>
          </a:xfrm>
          <a:prstGeom prst="rect">
            <a:avLst/>
          </a:prstGeom>
          <a:solidFill>
            <a:srgbClr val="92D050"/>
          </a:solidFill>
          <a:ln w="9525">
            <a:noFill/>
            <a:miter lim="800000"/>
            <a:headEnd/>
            <a:tailEnd/>
          </a:ln>
        </p:spPr>
        <p:txBody>
          <a:bodyPr wrap="square">
            <a:spAutoFit/>
          </a:bodyPr>
          <a:lstStyle/>
          <a:p>
            <a:r>
              <a:rPr lang="en-GB" sz="1200" dirty="0" smtClean="0">
                <a:solidFill>
                  <a:schemeClr val="tx1"/>
                </a:solidFill>
              </a:rPr>
              <a:t>JASON-3</a:t>
            </a:r>
            <a:endParaRPr lang="en-GB" sz="1200" dirty="0">
              <a:solidFill>
                <a:schemeClr val="tx1"/>
              </a:solidFill>
            </a:endParaRPr>
          </a:p>
        </p:txBody>
      </p:sp>
      <p:sp>
        <p:nvSpPr>
          <p:cNvPr id="40" name="TextBox 39"/>
          <p:cNvSpPr txBox="1">
            <a:spLocks noChangeArrowheads="1"/>
          </p:cNvSpPr>
          <p:nvPr/>
        </p:nvSpPr>
        <p:spPr bwMode="auto">
          <a:xfrm>
            <a:off x="7737612" y="1158648"/>
            <a:ext cx="2160000" cy="461665"/>
          </a:xfrm>
          <a:prstGeom prst="rect">
            <a:avLst/>
          </a:prstGeom>
          <a:solidFill>
            <a:srgbClr val="33CC33"/>
          </a:solidFill>
          <a:ln w="9525">
            <a:noFill/>
            <a:miter lim="800000"/>
            <a:headEnd/>
            <a:tailEnd/>
          </a:ln>
        </p:spPr>
        <p:txBody>
          <a:bodyPr wrap="square">
            <a:spAutoFit/>
          </a:bodyPr>
          <a:lstStyle/>
          <a:p>
            <a:r>
              <a:rPr lang="en-GB" sz="1200" b="0" dirty="0"/>
              <a:t>OCEAN SURFACE TOPOGRAPHY</a:t>
            </a:r>
          </a:p>
        </p:txBody>
      </p:sp>
      <p:sp>
        <p:nvSpPr>
          <p:cNvPr id="41" name="TextBox 40"/>
          <p:cNvSpPr txBox="1">
            <a:spLocks noChangeArrowheads="1"/>
          </p:cNvSpPr>
          <p:nvPr/>
        </p:nvSpPr>
        <p:spPr bwMode="auto">
          <a:xfrm>
            <a:off x="7737612" y="1573315"/>
            <a:ext cx="2160000" cy="1015663"/>
          </a:xfrm>
          <a:prstGeom prst="rect">
            <a:avLst/>
          </a:prstGeom>
          <a:solidFill>
            <a:srgbClr val="009900"/>
          </a:solidFill>
          <a:ln w="9525">
            <a:noFill/>
            <a:miter lim="800000"/>
            <a:headEnd/>
            <a:tailEnd/>
          </a:ln>
        </p:spPr>
        <p:txBody>
          <a:bodyPr wrap="square">
            <a:spAutoFit/>
          </a:bodyPr>
          <a:lstStyle/>
          <a:p>
            <a:r>
              <a:rPr lang="en-US" sz="1200" b="0" dirty="0" smtClean="0"/>
              <a:t>Same orbit as JASON-2. Flying 80 seconds behind JASON-2 during commissioning for cal purposes</a:t>
            </a:r>
          </a:p>
        </p:txBody>
      </p:sp>
      <p:sp>
        <p:nvSpPr>
          <p:cNvPr id="42" name="TextBox 36"/>
          <p:cNvSpPr txBox="1">
            <a:spLocks noChangeArrowheads="1"/>
          </p:cNvSpPr>
          <p:nvPr/>
        </p:nvSpPr>
        <p:spPr bwMode="auto">
          <a:xfrm>
            <a:off x="2851917" y="3109834"/>
            <a:ext cx="2160000" cy="276999"/>
          </a:xfrm>
          <a:prstGeom prst="rect">
            <a:avLst/>
          </a:prstGeom>
          <a:solidFill>
            <a:schemeClr val="accent5">
              <a:lumMod val="90000"/>
            </a:schemeClr>
          </a:solidFill>
          <a:ln w="9525">
            <a:noFill/>
            <a:miter lim="800000"/>
            <a:headEnd/>
            <a:tailEnd/>
          </a:ln>
        </p:spPr>
        <p:txBody>
          <a:bodyPr wrap="square">
            <a:spAutoFit/>
          </a:bodyPr>
          <a:lstStyle/>
          <a:p>
            <a:r>
              <a:rPr lang="en-GB" sz="1200" dirty="0" smtClean="0">
                <a:solidFill>
                  <a:schemeClr val="tx1"/>
                </a:solidFill>
              </a:rPr>
              <a:t>SENTINEL-3A</a:t>
            </a:r>
            <a:endParaRPr lang="en-GB" sz="1200" dirty="0">
              <a:solidFill>
                <a:schemeClr val="tx1"/>
              </a:solidFill>
            </a:endParaRPr>
          </a:p>
        </p:txBody>
      </p:sp>
      <p:sp>
        <p:nvSpPr>
          <p:cNvPr id="43" name="TextBox 39"/>
          <p:cNvSpPr txBox="1">
            <a:spLocks noChangeArrowheads="1"/>
          </p:cNvSpPr>
          <p:nvPr/>
        </p:nvSpPr>
        <p:spPr bwMode="auto">
          <a:xfrm>
            <a:off x="2851917" y="3359249"/>
            <a:ext cx="2160000" cy="461665"/>
          </a:xfrm>
          <a:prstGeom prst="rect">
            <a:avLst/>
          </a:prstGeom>
          <a:solidFill>
            <a:schemeClr val="accent5">
              <a:lumMod val="75000"/>
              <a:alpha val="79999"/>
            </a:schemeClr>
          </a:solidFill>
          <a:ln w="9525">
            <a:noFill/>
            <a:miter lim="800000"/>
            <a:headEnd/>
            <a:tailEnd/>
          </a:ln>
        </p:spPr>
        <p:txBody>
          <a:bodyPr wrap="square">
            <a:spAutoFit/>
          </a:bodyPr>
          <a:lstStyle/>
          <a:p>
            <a:r>
              <a:rPr lang="en-US" sz="1200" b="0" dirty="0" smtClean="0"/>
              <a:t>ALTIMETRY, SEA SURFACE AND OCEAN COLOR</a:t>
            </a:r>
            <a:endParaRPr lang="en-GB" sz="1200" b="0" dirty="0"/>
          </a:p>
        </p:txBody>
      </p:sp>
      <p:sp>
        <p:nvSpPr>
          <p:cNvPr id="44" name="TextBox 40"/>
          <p:cNvSpPr txBox="1">
            <a:spLocks noChangeArrowheads="1"/>
          </p:cNvSpPr>
          <p:nvPr/>
        </p:nvSpPr>
        <p:spPr bwMode="auto">
          <a:xfrm>
            <a:off x="2851917" y="3803567"/>
            <a:ext cx="2160000" cy="646331"/>
          </a:xfrm>
          <a:prstGeom prst="rect">
            <a:avLst/>
          </a:prstGeom>
          <a:solidFill>
            <a:schemeClr val="accent5">
              <a:lumMod val="50000"/>
              <a:alpha val="59999"/>
            </a:schemeClr>
          </a:solidFill>
          <a:ln w="9525">
            <a:noFill/>
            <a:miter lim="800000"/>
            <a:headEnd/>
            <a:tailEnd/>
          </a:ln>
        </p:spPr>
        <p:txBody>
          <a:bodyPr wrap="square">
            <a:spAutoFit/>
          </a:bodyPr>
          <a:lstStyle/>
          <a:p>
            <a:r>
              <a:rPr lang="en-US" sz="1200" b="0" dirty="0" smtClean="0"/>
              <a:t>In nominal mid-morning sun synchronous orbit at 814 km altitude, </a:t>
            </a:r>
            <a:r>
              <a:rPr lang="en-GB" sz="1200" b="0" dirty="0" smtClean="0"/>
              <a:t>98.6° inc</a:t>
            </a:r>
            <a:endParaRPr lang="en-US" sz="1200" b="0" dirty="0"/>
          </a:p>
        </p:txBody>
      </p:sp>
      <p:sp>
        <p:nvSpPr>
          <p:cNvPr id="45" name="5-Point Star 44"/>
          <p:cNvSpPr/>
          <p:nvPr/>
        </p:nvSpPr>
        <p:spPr bwMode="auto">
          <a:xfrm>
            <a:off x="9535551" y="927624"/>
            <a:ext cx="216000" cy="216000"/>
          </a:xfrm>
          <a:prstGeom prst="star5">
            <a:avLst/>
          </a:prstGeom>
          <a:solidFill>
            <a:srgbClr val="FFFF00"/>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46" name="5-Point Star 45"/>
          <p:cNvSpPr/>
          <p:nvPr/>
        </p:nvSpPr>
        <p:spPr bwMode="auto">
          <a:xfrm>
            <a:off x="4650983" y="3115853"/>
            <a:ext cx="252000" cy="216000"/>
          </a:xfrm>
          <a:prstGeom prst="star5">
            <a:avLst/>
          </a:prstGeom>
          <a:solidFill>
            <a:srgbClr val="FFFF00"/>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47" name="5-Point Star 46"/>
          <p:cNvSpPr/>
          <p:nvPr/>
        </p:nvSpPr>
        <p:spPr bwMode="auto">
          <a:xfrm>
            <a:off x="4612340" y="6611543"/>
            <a:ext cx="216000" cy="216000"/>
          </a:xfrm>
          <a:prstGeom prst="star5">
            <a:avLst/>
          </a:prstGeom>
          <a:solidFill>
            <a:srgbClr val="FFFF00"/>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
        <p:nvSpPr>
          <p:cNvPr id="48" name="TextBox 47"/>
          <p:cNvSpPr txBox="1"/>
          <p:nvPr/>
        </p:nvSpPr>
        <p:spPr>
          <a:xfrm>
            <a:off x="3182588" y="6627168"/>
            <a:ext cx="1447832" cy="230832"/>
          </a:xfrm>
          <a:prstGeom prst="rect">
            <a:avLst/>
          </a:prstGeom>
          <a:noFill/>
        </p:spPr>
        <p:txBody>
          <a:bodyPr wrap="none" rtlCol="0">
            <a:spAutoFit/>
          </a:bodyPr>
          <a:lstStyle/>
          <a:p>
            <a:r>
              <a:rPr lang="en-US" dirty="0" smtClean="0"/>
              <a:t>Commissioning Phase</a:t>
            </a:r>
            <a:endParaRPr lang="en-GB"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body" idx="4294967295"/>
          </p:nvPr>
        </p:nvSpPr>
        <p:spPr>
          <a:xfrm>
            <a:off x="0" y="1239838"/>
            <a:ext cx="4729163" cy="5226050"/>
          </a:xfrm>
        </p:spPr>
        <p:txBody>
          <a:bodyPr/>
          <a:lstStyle/>
          <a:p>
            <a:pPr marL="457200" indent="-457200" eaLnBrk="1" hangingPunct="1">
              <a:spcBef>
                <a:spcPct val="0"/>
              </a:spcBef>
              <a:buFont typeface="Arial" charset="0"/>
              <a:buNone/>
            </a:pPr>
            <a:r>
              <a:rPr lang="en-GB" sz="1800" b="1" dirty="0" smtClean="0">
                <a:solidFill>
                  <a:schemeClr val="tx1"/>
                </a:solidFill>
                <a:latin typeface="Arial" charset="0"/>
                <a:cs typeface="Arial" charset="0"/>
              </a:rPr>
              <a:t>Objectives</a:t>
            </a:r>
            <a:endParaRPr lang="en-GB" sz="1800" dirty="0" smtClean="0">
              <a:solidFill>
                <a:srgbClr val="0000FF"/>
              </a:solidFill>
              <a:latin typeface="Arial" charset="0"/>
              <a:cs typeface="Arial" charset="0"/>
            </a:endParaRPr>
          </a:p>
          <a:p>
            <a:pPr marL="457200" indent="-457200" eaLnBrk="1" hangingPunct="1">
              <a:spcBef>
                <a:spcPct val="0"/>
              </a:spcBef>
              <a:buClr>
                <a:schemeClr val="accent2"/>
              </a:buClr>
              <a:buSzPct val="150000"/>
            </a:pPr>
            <a:r>
              <a:rPr lang="en-GB" sz="1600" dirty="0" smtClean="0">
                <a:solidFill>
                  <a:schemeClr val="accent2"/>
                </a:solidFill>
                <a:latin typeface="Arial" charset="0"/>
                <a:cs typeface="Arial" charset="0"/>
              </a:rPr>
              <a:t>Temperature/humidity profile at high vertical resolution</a:t>
            </a:r>
            <a:endParaRPr lang="en-GB" sz="1600" b="1" dirty="0" smtClean="0">
              <a:solidFill>
                <a:schemeClr val="accent2"/>
              </a:solidFill>
              <a:latin typeface="Arial" charset="0"/>
              <a:cs typeface="Arial" charset="0"/>
            </a:endParaRPr>
          </a:p>
          <a:p>
            <a:pPr marL="457200" indent="-457200" eaLnBrk="1" hangingPunct="1">
              <a:spcBef>
                <a:spcPct val="0"/>
              </a:spcBef>
            </a:pPr>
            <a:r>
              <a:rPr lang="en-GB" sz="1600" dirty="0" smtClean="0">
                <a:latin typeface="Arial" charset="0"/>
                <a:cs typeface="Arial" charset="0"/>
              </a:rPr>
              <a:t>Clouds,  trace gases (O</a:t>
            </a:r>
            <a:r>
              <a:rPr lang="en-GB" sz="1600" baseline="-25000" dirty="0" smtClean="0">
                <a:latin typeface="Arial" charset="0"/>
                <a:cs typeface="Arial" charset="0"/>
              </a:rPr>
              <a:t>3</a:t>
            </a:r>
            <a:r>
              <a:rPr lang="en-GB" sz="1600" dirty="0" smtClean="0">
                <a:latin typeface="Arial" charset="0"/>
                <a:cs typeface="Arial" charset="0"/>
              </a:rPr>
              <a:t>, CO, CH</a:t>
            </a:r>
            <a:r>
              <a:rPr lang="en-GB" sz="1600" baseline="-25000" dirty="0" smtClean="0">
                <a:latin typeface="Arial" charset="0"/>
                <a:cs typeface="Arial" charset="0"/>
              </a:rPr>
              <a:t>4</a:t>
            </a:r>
            <a:r>
              <a:rPr lang="en-GB" sz="1600" dirty="0" smtClean="0">
                <a:latin typeface="Arial" charset="0"/>
                <a:cs typeface="Arial" charset="0"/>
              </a:rPr>
              <a:t>, CO</a:t>
            </a:r>
            <a:r>
              <a:rPr lang="en-GB" sz="1600" baseline="-25000" dirty="0" smtClean="0">
                <a:latin typeface="Arial" charset="0"/>
                <a:cs typeface="Arial" charset="0"/>
              </a:rPr>
              <a:t>2</a:t>
            </a:r>
            <a:r>
              <a:rPr lang="en-GB" sz="1600" dirty="0" smtClean="0">
                <a:latin typeface="Arial" charset="0"/>
                <a:cs typeface="Arial" charset="0"/>
              </a:rPr>
              <a:t>,...)</a:t>
            </a:r>
          </a:p>
          <a:p>
            <a:pPr marL="457200" indent="-457200" eaLnBrk="1" hangingPunct="1">
              <a:spcBef>
                <a:spcPct val="0"/>
              </a:spcBef>
            </a:pPr>
            <a:r>
              <a:rPr lang="en-GB" sz="1600" dirty="0" smtClean="0">
                <a:latin typeface="Arial" charset="0"/>
                <a:cs typeface="Arial" charset="0"/>
              </a:rPr>
              <a:t>Sea/land/ice surface temperature</a:t>
            </a:r>
          </a:p>
          <a:p>
            <a:pPr marL="457200" indent="-457200" eaLnBrk="1" hangingPunct="1">
              <a:spcBef>
                <a:spcPct val="0"/>
              </a:spcBef>
            </a:pPr>
            <a:r>
              <a:rPr lang="en-GB" sz="1600" dirty="0" smtClean="0">
                <a:latin typeface="Arial" charset="0"/>
                <a:cs typeface="Arial" charset="0"/>
              </a:rPr>
              <a:t>Aerosols, Volcanic Ash </a:t>
            </a:r>
          </a:p>
          <a:p>
            <a:pPr marL="457200" indent="-457200" eaLnBrk="1" hangingPunct="1">
              <a:spcBef>
                <a:spcPct val="0"/>
              </a:spcBef>
            </a:pPr>
            <a:endParaRPr lang="en-GB" sz="1600" dirty="0" smtClean="0">
              <a:latin typeface="Arial" charset="0"/>
              <a:cs typeface="Arial" charset="0"/>
            </a:endParaRPr>
          </a:p>
          <a:p>
            <a:pPr marL="457200" indent="-457200" eaLnBrk="1" hangingPunct="1">
              <a:spcBef>
                <a:spcPct val="0"/>
              </a:spcBef>
              <a:buFont typeface="Arial" charset="0"/>
              <a:buNone/>
            </a:pPr>
            <a:r>
              <a:rPr lang="en-GB" sz="1800" b="1" dirty="0" smtClean="0">
                <a:solidFill>
                  <a:schemeClr val="tx1"/>
                </a:solidFill>
                <a:latin typeface="Arial" charset="0"/>
                <a:cs typeface="Arial" charset="0"/>
              </a:rPr>
              <a:t>Implementation</a:t>
            </a:r>
          </a:p>
          <a:p>
            <a:pPr marL="457200" indent="-457200" eaLnBrk="1" hangingPunct="1">
              <a:spcBef>
                <a:spcPct val="0"/>
              </a:spcBef>
            </a:pPr>
            <a:r>
              <a:rPr lang="en-GB" sz="1600" dirty="0" smtClean="0">
                <a:latin typeface="Arial" charset="0"/>
                <a:cs typeface="Arial" charset="0"/>
              </a:rPr>
              <a:t>Development of Fourier Transform Spectrometer IASI-NG by CNES</a:t>
            </a:r>
          </a:p>
          <a:p>
            <a:pPr marL="457200" indent="-457200" eaLnBrk="1" hangingPunct="1">
              <a:spcBef>
                <a:spcPct val="0"/>
              </a:spcBef>
              <a:buFont typeface="Arial" charset="0"/>
              <a:buNone/>
            </a:pPr>
            <a:r>
              <a:rPr lang="en-GB" sz="1800" b="1" dirty="0" smtClean="0">
                <a:solidFill>
                  <a:schemeClr val="tx1"/>
                </a:solidFill>
                <a:latin typeface="Arial" charset="0"/>
                <a:cs typeface="Arial" charset="0"/>
              </a:rPr>
              <a:t>Key performances</a:t>
            </a:r>
            <a:r>
              <a:rPr lang="en-GB" sz="2000" b="1" dirty="0" smtClean="0">
                <a:solidFill>
                  <a:schemeClr val="tx1"/>
                </a:solidFill>
                <a:latin typeface="Arial" charset="0"/>
                <a:cs typeface="Arial" charset="0"/>
              </a:rPr>
              <a:t> </a:t>
            </a:r>
            <a:r>
              <a:rPr lang="en-GB" b="1" dirty="0" smtClean="0">
                <a:solidFill>
                  <a:schemeClr val="tx1"/>
                </a:solidFill>
                <a:latin typeface="Arial" charset="0"/>
                <a:cs typeface="Arial" charset="0"/>
              </a:rPr>
              <a:t> </a:t>
            </a:r>
          </a:p>
          <a:p>
            <a:pPr marL="457200" indent="-457200" eaLnBrk="1" hangingPunct="1">
              <a:spcBef>
                <a:spcPct val="0"/>
              </a:spcBef>
              <a:buFontTx/>
              <a:buChar char="•"/>
            </a:pPr>
            <a:r>
              <a:rPr lang="en-GB" sz="1600" dirty="0" smtClean="0">
                <a:latin typeface="Arial" charset="0"/>
                <a:cs typeface="Arial" charset="0"/>
              </a:rPr>
              <a:t>spectral range: 645 – 2760 cm</a:t>
            </a:r>
            <a:r>
              <a:rPr lang="en-GB" sz="1600" baseline="30000" dirty="0" smtClean="0">
                <a:latin typeface="Arial" charset="0"/>
                <a:cs typeface="Arial" charset="0"/>
              </a:rPr>
              <a:t>-1</a:t>
            </a:r>
          </a:p>
          <a:p>
            <a:pPr marL="457200" indent="-457200" eaLnBrk="1" hangingPunct="1">
              <a:spcBef>
                <a:spcPct val="0"/>
              </a:spcBef>
              <a:buFontTx/>
              <a:buChar char="•"/>
            </a:pPr>
            <a:r>
              <a:rPr lang="en-GB" sz="1600" dirty="0" smtClean="0">
                <a:latin typeface="Arial" charset="0"/>
                <a:cs typeface="Arial" charset="0"/>
              </a:rPr>
              <a:t>spectral resolution: 0.25 cm</a:t>
            </a:r>
            <a:r>
              <a:rPr lang="en-GB" sz="1600" baseline="30000" dirty="0" smtClean="0">
                <a:latin typeface="Arial" charset="0"/>
                <a:cs typeface="Arial" charset="0"/>
              </a:rPr>
              <a:t>-1</a:t>
            </a:r>
            <a:r>
              <a:rPr lang="en-GB" sz="1600" dirty="0" smtClean="0">
                <a:latin typeface="Arial" charset="0"/>
                <a:cs typeface="Arial" charset="0"/>
              </a:rPr>
              <a:t> </a:t>
            </a:r>
          </a:p>
          <a:p>
            <a:pPr marL="457200" indent="-457200" eaLnBrk="1" hangingPunct="1">
              <a:spcBef>
                <a:spcPct val="0"/>
              </a:spcBef>
              <a:buFontTx/>
              <a:buChar char="•"/>
            </a:pPr>
            <a:r>
              <a:rPr lang="en-GB" sz="1600" dirty="0" smtClean="0">
                <a:latin typeface="Arial" charset="0"/>
                <a:cs typeface="Arial" charset="0"/>
              </a:rPr>
              <a:t>radiometric calibration: 0.25 K</a:t>
            </a:r>
          </a:p>
          <a:p>
            <a:pPr marL="457200" indent="-457200" eaLnBrk="1" hangingPunct="1">
              <a:spcBef>
                <a:spcPct val="0"/>
              </a:spcBef>
              <a:buFontTx/>
              <a:buChar char="•"/>
            </a:pPr>
            <a:r>
              <a:rPr lang="en-GB" sz="1600" dirty="0" smtClean="0">
                <a:latin typeface="Arial" charset="0"/>
                <a:cs typeface="Arial" charset="0"/>
              </a:rPr>
              <a:t>stability: 0.1 K</a:t>
            </a:r>
          </a:p>
          <a:p>
            <a:pPr marL="457200" indent="-457200" eaLnBrk="1" hangingPunct="1">
              <a:spcBef>
                <a:spcPct val="0"/>
              </a:spcBef>
              <a:buFontTx/>
              <a:buChar char="•"/>
            </a:pPr>
            <a:r>
              <a:rPr lang="en-GB" sz="1600" dirty="0" smtClean="0">
                <a:latin typeface="Arial" charset="0"/>
                <a:cs typeface="Arial" charset="0"/>
              </a:rPr>
              <a:t>radiometric noise: 0.045 – 1.1 K</a:t>
            </a:r>
          </a:p>
          <a:p>
            <a:pPr marL="457200" indent="-457200" eaLnBrk="1" hangingPunct="1">
              <a:spcBef>
                <a:spcPct val="0"/>
              </a:spcBef>
              <a:buFontTx/>
              <a:buChar char="•"/>
            </a:pPr>
            <a:r>
              <a:rPr lang="en-GB" sz="1600" dirty="0" smtClean="0">
                <a:latin typeface="Arial" charset="0"/>
                <a:cs typeface="Arial" charset="0"/>
              </a:rPr>
              <a:t>pixel size: 12 km</a:t>
            </a:r>
          </a:p>
          <a:p>
            <a:pPr marL="457200" indent="-457200" eaLnBrk="1" hangingPunct="1">
              <a:spcBef>
                <a:spcPct val="0"/>
              </a:spcBef>
              <a:buFontTx/>
              <a:buChar char="•"/>
            </a:pPr>
            <a:r>
              <a:rPr lang="en-GB" sz="1600" dirty="0" smtClean="0">
                <a:latin typeface="Arial" charset="0"/>
                <a:cs typeface="Arial" charset="0"/>
              </a:rPr>
              <a:t>spatial sampling: 25 km</a:t>
            </a:r>
          </a:p>
          <a:p>
            <a:pPr marL="457200" indent="-457200" eaLnBrk="1" hangingPunct="1">
              <a:spcBef>
                <a:spcPct val="0"/>
              </a:spcBef>
              <a:buFontTx/>
              <a:buChar char="•"/>
            </a:pPr>
            <a:r>
              <a:rPr lang="en-GB" sz="1600" dirty="0" smtClean="0">
                <a:latin typeface="Arial" charset="0"/>
                <a:cs typeface="Arial" charset="0"/>
              </a:rPr>
              <a:t>cross-track scan </a:t>
            </a:r>
          </a:p>
          <a:p>
            <a:pPr marL="457200" indent="-457200" eaLnBrk="1" hangingPunct="1">
              <a:spcBef>
                <a:spcPct val="0"/>
              </a:spcBef>
              <a:buFontTx/>
              <a:buChar char="•"/>
            </a:pPr>
            <a:endParaRPr lang="en-GB" sz="1600" dirty="0" smtClean="0">
              <a:latin typeface="Arial" charset="0"/>
              <a:cs typeface="Arial" charset="0"/>
            </a:endParaRPr>
          </a:p>
          <a:p>
            <a:pPr marL="457200" indent="-457200" eaLnBrk="1" hangingPunct="1">
              <a:spcBef>
                <a:spcPct val="0"/>
              </a:spcBef>
            </a:pPr>
            <a:endParaRPr lang="en-GB" sz="1600" dirty="0" smtClean="0">
              <a:latin typeface="Arial" charset="0"/>
              <a:cs typeface="Arial" charset="0"/>
            </a:endParaRPr>
          </a:p>
          <a:p>
            <a:pPr marL="457200" indent="-457200" eaLnBrk="1" hangingPunct="1">
              <a:spcBef>
                <a:spcPct val="0"/>
              </a:spcBef>
            </a:pPr>
            <a:endParaRPr lang="en-GB" sz="1700" dirty="0" smtClean="0">
              <a:latin typeface="Arial" charset="0"/>
              <a:cs typeface="Arial" charset="0"/>
            </a:endParaRPr>
          </a:p>
        </p:txBody>
      </p:sp>
      <p:sp>
        <p:nvSpPr>
          <p:cNvPr id="11267" name="Rectangle 4"/>
          <p:cNvSpPr>
            <a:spLocks noChangeArrowheads="1"/>
          </p:cNvSpPr>
          <p:nvPr/>
        </p:nvSpPr>
        <p:spPr bwMode="auto">
          <a:xfrm>
            <a:off x="231505" y="207034"/>
            <a:ext cx="6486525" cy="904875"/>
          </a:xfrm>
          <a:prstGeom prst="rect">
            <a:avLst/>
          </a:prstGeom>
          <a:noFill/>
          <a:ln w="9525">
            <a:noFill/>
            <a:miter lim="800000"/>
            <a:headEnd/>
            <a:tailEnd/>
          </a:ln>
        </p:spPr>
        <p:txBody>
          <a:bodyPr/>
          <a:lstStyle/>
          <a:p>
            <a:pPr marL="342900" indent="-342900">
              <a:spcBef>
                <a:spcPct val="20000"/>
              </a:spcBef>
            </a:pPr>
            <a:r>
              <a:rPr lang="en-GB" sz="2400" dirty="0">
                <a:latin typeface="Century Gothic" pitchFamily="34" charset="0"/>
              </a:rPr>
              <a:t>Hyper-spectral infrared sounding: </a:t>
            </a:r>
            <a:r>
              <a:rPr lang="en-GB" sz="2400" dirty="0" smtClean="0">
                <a:latin typeface="Century Gothic" pitchFamily="34" charset="0"/>
              </a:rPr>
              <a:t>IASI-NG</a:t>
            </a:r>
            <a:endParaRPr lang="en-GB" sz="2400" dirty="0">
              <a:latin typeface="Century Gothic" pitchFamily="34" charset="0"/>
            </a:endParaRPr>
          </a:p>
        </p:txBody>
      </p:sp>
      <p:pic>
        <p:nvPicPr>
          <p:cNvPr id="11268" name="Picture 6" descr="spec"/>
          <p:cNvPicPr>
            <a:picLocks noChangeAspect="1" noChangeArrowheads="1"/>
          </p:cNvPicPr>
          <p:nvPr/>
        </p:nvPicPr>
        <p:blipFill>
          <a:blip r:embed="rId2" cstate="print"/>
          <a:srcRect/>
          <a:stretch>
            <a:fillRect/>
          </a:stretch>
        </p:blipFill>
        <p:spPr bwMode="auto">
          <a:xfrm>
            <a:off x="6194425" y="773113"/>
            <a:ext cx="3268663" cy="1817687"/>
          </a:xfrm>
          <a:prstGeom prst="rect">
            <a:avLst/>
          </a:prstGeom>
          <a:noFill/>
          <a:ln w="9525">
            <a:noFill/>
            <a:miter lim="800000"/>
            <a:headEnd/>
            <a:tailEnd/>
          </a:ln>
        </p:spPr>
      </p:pic>
      <p:sp>
        <p:nvSpPr>
          <p:cNvPr id="5" name="Rectangle 2"/>
          <p:cNvSpPr txBox="1">
            <a:spLocks noChangeArrowheads="1"/>
          </p:cNvSpPr>
          <p:nvPr/>
        </p:nvSpPr>
        <p:spPr bwMode="auto">
          <a:xfrm>
            <a:off x="4279900" y="2635250"/>
            <a:ext cx="5507038" cy="3838575"/>
          </a:xfrm>
          <a:prstGeom prst="rect">
            <a:avLst/>
          </a:prstGeom>
          <a:ln>
            <a:headEnd/>
            <a:tailEnd/>
          </a:ln>
        </p:spPr>
        <p:style>
          <a:lnRef idx="1">
            <a:schemeClr val="dk1"/>
          </a:lnRef>
          <a:fillRef idx="2">
            <a:schemeClr val="dk1"/>
          </a:fillRef>
          <a:effectRef idx="1">
            <a:schemeClr val="dk1"/>
          </a:effectRef>
          <a:fontRef idx="minor">
            <a:schemeClr val="dk1"/>
          </a:fontRef>
        </p:style>
        <p:txBody>
          <a:bodyPr/>
          <a:lstStyle/>
          <a:p>
            <a:pPr marL="400050" indent="-399600">
              <a:buClr>
                <a:schemeClr val="accent6"/>
              </a:buClr>
              <a:buSzPct val="150000"/>
              <a:defRPr/>
            </a:pPr>
            <a:r>
              <a:rPr lang="en-GB" sz="1600" kern="0" dirty="0">
                <a:solidFill>
                  <a:schemeClr val="tx2"/>
                </a:solidFill>
              </a:rPr>
              <a:t>Breakthrough</a:t>
            </a:r>
          </a:p>
          <a:p>
            <a:pPr marL="400050" indent="-399600">
              <a:buClr>
                <a:schemeClr val="accent6"/>
              </a:buClr>
              <a:buSzPct val="150000"/>
              <a:defRPr/>
            </a:pPr>
            <a:endParaRPr lang="en-GB" sz="1600" kern="0" dirty="0">
              <a:solidFill>
                <a:schemeClr val="tx2"/>
              </a:solidFill>
            </a:endParaRPr>
          </a:p>
          <a:p>
            <a:pPr marL="400050" indent="-399600">
              <a:buClr>
                <a:schemeClr val="accent6"/>
              </a:buClr>
              <a:buSzPct val="150000"/>
              <a:buFont typeface="Wingdings" pitchFamily="2" charset="2"/>
              <a:buChar char="§"/>
              <a:defRPr/>
            </a:pPr>
            <a:r>
              <a:rPr lang="en-GB" sz="1600" kern="0" dirty="0">
                <a:solidFill>
                  <a:schemeClr val="tx2"/>
                </a:solidFill>
              </a:rPr>
              <a:t>Doubling of radiometric and spectral resolution of IASI for the benefit of weather forecast and atmospheric composition</a:t>
            </a:r>
          </a:p>
          <a:p>
            <a:pPr lvl="2" indent="-457200">
              <a:spcBef>
                <a:spcPts val="600"/>
              </a:spcBef>
              <a:buClr>
                <a:schemeClr val="accent1"/>
              </a:buClr>
              <a:buSzPct val="150000"/>
              <a:buFont typeface="Wingdings" pitchFamily="2" charset="2"/>
              <a:buChar char="§"/>
              <a:defRPr/>
            </a:pPr>
            <a:r>
              <a:rPr lang="en-GB" sz="1600" b="0" kern="0" dirty="0">
                <a:solidFill>
                  <a:schemeClr val="tx2"/>
                </a:solidFill>
              </a:rPr>
              <a:t>75% more information in temperature profiling, particularly PBL</a:t>
            </a:r>
          </a:p>
          <a:p>
            <a:pPr lvl="2" indent="-457200">
              <a:spcBef>
                <a:spcPts val="600"/>
              </a:spcBef>
              <a:buClr>
                <a:schemeClr val="accent1"/>
              </a:buClr>
              <a:buSzPct val="150000"/>
              <a:buFont typeface="Wingdings" pitchFamily="2" charset="2"/>
              <a:buChar char="§"/>
              <a:defRPr/>
            </a:pPr>
            <a:r>
              <a:rPr lang="en-GB" sz="1600" b="0" kern="0" dirty="0">
                <a:solidFill>
                  <a:schemeClr val="tx2"/>
                </a:solidFill>
              </a:rPr>
              <a:t>30 % more information in water vapour profiling</a:t>
            </a:r>
          </a:p>
          <a:p>
            <a:pPr lvl="2" indent="-457200">
              <a:spcBef>
                <a:spcPts val="600"/>
              </a:spcBef>
              <a:buClr>
                <a:schemeClr val="accent1"/>
              </a:buClr>
              <a:buSzPct val="150000"/>
              <a:buFont typeface="Wingdings" pitchFamily="2" charset="2"/>
              <a:buChar char="§"/>
              <a:defRPr/>
            </a:pPr>
            <a:endParaRPr lang="en-GB" sz="1600" b="0" kern="0" dirty="0">
              <a:solidFill>
                <a:schemeClr val="tx2"/>
              </a:solidFill>
            </a:endParaRPr>
          </a:p>
          <a:p>
            <a:pPr lvl="2" indent="-457200">
              <a:spcBef>
                <a:spcPts val="600"/>
              </a:spcBef>
              <a:buClr>
                <a:schemeClr val="accent1"/>
              </a:buClr>
              <a:buSzPct val="150000"/>
              <a:buFont typeface="Wingdings" pitchFamily="2" charset="2"/>
              <a:buChar char="§"/>
              <a:defRPr/>
            </a:pPr>
            <a:r>
              <a:rPr lang="en-GB" sz="1600" b="0" kern="0" dirty="0">
                <a:solidFill>
                  <a:schemeClr val="tx2"/>
                </a:solidFill>
              </a:rPr>
              <a:t>Quantification of trace gases which are currently only detected</a:t>
            </a:r>
          </a:p>
          <a:p>
            <a:pPr lvl="2" indent="-457200">
              <a:spcBef>
                <a:spcPts val="600"/>
              </a:spcBef>
              <a:buClr>
                <a:schemeClr val="accent1"/>
              </a:buClr>
              <a:buSzPct val="150000"/>
              <a:buFont typeface="Wingdings" pitchFamily="2" charset="2"/>
              <a:buChar char="§"/>
              <a:defRPr/>
            </a:pPr>
            <a:r>
              <a:rPr lang="en-GB" sz="1600" b="0" kern="0" dirty="0">
                <a:solidFill>
                  <a:schemeClr val="tx2"/>
                </a:solidFill>
              </a:rPr>
              <a:t>Vertical resolution of trace gases instead of columnar amounts only</a:t>
            </a:r>
          </a:p>
          <a:p>
            <a:pPr marL="1314450" lvl="2" indent="-457200">
              <a:defRPr/>
            </a:pPr>
            <a:endParaRPr lang="en-GB" sz="1600" b="0" kern="0" dirty="0">
              <a:solidFill>
                <a:schemeClr val="tx2"/>
              </a:solidFill>
            </a:endParaRPr>
          </a:p>
          <a:p>
            <a:pPr marL="857250" lvl="1" indent="-457200">
              <a:defRPr/>
            </a:pPr>
            <a:endParaRPr lang="en-GB" sz="1800" kern="0" dirty="0">
              <a:solidFill>
                <a:schemeClr val="tx2"/>
              </a:solidFill>
            </a:endParaRPr>
          </a:p>
          <a:p>
            <a:pPr marL="457200" indent="-457200">
              <a:defRPr/>
            </a:pPr>
            <a:endParaRPr lang="en-GB" sz="1800" kern="0" dirty="0">
              <a:solidFill>
                <a:schemeClr val="tx2"/>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4294967295"/>
          </p:nvPr>
        </p:nvSpPr>
        <p:spPr>
          <a:xfrm>
            <a:off x="0" y="1203325"/>
            <a:ext cx="4432300" cy="5207000"/>
          </a:xfrm>
        </p:spPr>
        <p:txBody>
          <a:bodyPr/>
          <a:lstStyle/>
          <a:p>
            <a:pPr marL="457200" indent="-457200" eaLnBrk="1" hangingPunct="1">
              <a:spcBef>
                <a:spcPct val="0"/>
              </a:spcBef>
              <a:buFont typeface="Arial" charset="0"/>
              <a:buNone/>
            </a:pPr>
            <a:r>
              <a:rPr lang="en-GB" sz="1800" b="1" smtClean="0">
                <a:solidFill>
                  <a:schemeClr val="tx1"/>
                </a:solidFill>
                <a:latin typeface="Arial" charset="0"/>
                <a:cs typeface="Arial" charset="0"/>
              </a:rPr>
              <a:t>Objectives</a:t>
            </a:r>
          </a:p>
          <a:p>
            <a:pPr marL="457200" indent="-457200" eaLnBrk="1" hangingPunct="1">
              <a:spcBef>
                <a:spcPct val="0"/>
              </a:spcBef>
              <a:buClr>
                <a:schemeClr val="accent2"/>
              </a:buClr>
              <a:buSzPct val="150000"/>
            </a:pPr>
            <a:r>
              <a:rPr lang="en-GB" sz="1600" smtClean="0">
                <a:solidFill>
                  <a:schemeClr val="accent2"/>
                </a:solidFill>
                <a:latin typeface="Arial" charset="0"/>
                <a:cs typeface="Arial" charset="0"/>
              </a:rPr>
              <a:t>Hi-res cloud products</a:t>
            </a:r>
            <a:r>
              <a:rPr lang="en-GB" sz="1600" smtClean="0">
                <a:latin typeface="Arial" charset="0"/>
                <a:cs typeface="Arial" charset="0"/>
              </a:rPr>
              <a:t>, incl. microphysics</a:t>
            </a:r>
          </a:p>
          <a:p>
            <a:pPr marL="457200" indent="-457200" eaLnBrk="1" hangingPunct="1">
              <a:spcBef>
                <a:spcPct val="0"/>
              </a:spcBef>
            </a:pPr>
            <a:r>
              <a:rPr lang="en-GB" sz="1600" smtClean="0">
                <a:latin typeface="Arial" charset="0"/>
                <a:cs typeface="Arial" charset="0"/>
              </a:rPr>
              <a:t>Aerosols</a:t>
            </a:r>
          </a:p>
          <a:p>
            <a:pPr marL="457200" indent="-457200" eaLnBrk="1" hangingPunct="1">
              <a:spcBef>
                <a:spcPct val="0"/>
              </a:spcBef>
            </a:pPr>
            <a:r>
              <a:rPr lang="en-GB" sz="1600" smtClean="0">
                <a:latin typeface="Arial" charset="0"/>
                <a:cs typeface="Arial" charset="0"/>
              </a:rPr>
              <a:t>Polar AMVs</a:t>
            </a:r>
          </a:p>
          <a:p>
            <a:pPr marL="457200" indent="-457200" eaLnBrk="1" hangingPunct="1">
              <a:spcBef>
                <a:spcPct val="0"/>
              </a:spcBef>
            </a:pPr>
            <a:r>
              <a:rPr lang="en-GB" sz="1600" smtClean="0">
                <a:latin typeface="Arial" charset="0"/>
                <a:cs typeface="Arial" charset="0"/>
              </a:rPr>
              <a:t>Vegetation, snow, fire</a:t>
            </a:r>
          </a:p>
          <a:p>
            <a:pPr marL="457200" indent="-457200" eaLnBrk="1" hangingPunct="1">
              <a:spcBef>
                <a:spcPct val="0"/>
              </a:spcBef>
            </a:pPr>
            <a:r>
              <a:rPr lang="en-GB" sz="1600" smtClean="0">
                <a:latin typeface="Arial" charset="0"/>
                <a:cs typeface="Arial" charset="0"/>
              </a:rPr>
              <a:t>Sea/ice/land surface temperature</a:t>
            </a:r>
          </a:p>
          <a:p>
            <a:pPr marL="457200" indent="-457200" eaLnBrk="1" hangingPunct="1">
              <a:spcBef>
                <a:spcPct val="0"/>
              </a:spcBef>
            </a:pPr>
            <a:r>
              <a:rPr lang="en-GB" sz="1600" smtClean="0">
                <a:latin typeface="Arial" charset="0"/>
                <a:cs typeface="Arial" charset="0"/>
              </a:rPr>
              <a:t>Support to sounding missions</a:t>
            </a:r>
          </a:p>
          <a:p>
            <a:pPr marL="457200" indent="-457200" eaLnBrk="1" hangingPunct="1">
              <a:spcBef>
                <a:spcPct val="0"/>
              </a:spcBef>
            </a:pPr>
            <a:endParaRPr lang="en-GB" sz="800" smtClean="0">
              <a:latin typeface="Arial" charset="0"/>
              <a:cs typeface="Arial" charset="0"/>
            </a:endParaRPr>
          </a:p>
          <a:p>
            <a:pPr marL="457200" indent="-457200" eaLnBrk="1" hangingPunct="1">
              <a:spcBef>
                <a:spcPct val="0"/>
              </a:spcBef>
              <a:buFont typeface="Arial" charset="0"/>
              <a:buNone/>
            </a:pPr>
            <a:r>
              <a:rPr lang="en-GB" sz="1800" b="1" smtClean="0">
                <a:solidFill>
                  <a:schemeClr val="tx1"/>
                </a:solidFill>
                <a:latin typeface="Arial" charset="0"/>
                <a:cs typeface="Arial" charset="0"/>
              </a:rPr>
              <a:t>Implementation</a:t>
            </a:r>
          </a:p>
          <a:p>
            <a:pPr marL="457200" indent="-457200" eaLnBrk="1" hangingPunct="1">
              <a:spcBef>
                <a:spcPct val="0"/>
              </a:spcBef>
            </a:pPr>
            <a:r>
              <a:rPr lang="en-GB" sz="1600" smtClean="0">
                <a:latin typeface="Arial" charset="0"/>
                <a:cs typeface="Arial" charset="0"/>
              </a:rPr>
              <a:t>Development of METimage by DLR</a:t>
            </a:r>
          </a:p>
          <a:p>
            <a:pPr marL="457200" indent="-457200" eaLnBrk="1" hangingPunct="1">
              <a:spcBef>
                <a:spcPct val="0"/>
              </a:spcBef>
              <a:buFont typeface="Arial" charset="0"/>
              <a:buNone/>
            </a:pPr>
            <a:r>
              <a:rPr lang="en-GB" sz="1800" b="1" smtClean="0">
                <a:solidFill>
                  <a:schemeClr val="tx1"/>
                </a:solidFill>
                <a:latin typeface="Arial" charset="0"/>
                <a:cs typeface="Arial" charset="0"/>
              </a:rPr>
              <a:t>Key performances</a:t>
            </a:r>
            <a:r>
              <a:rPr lang="en-GB" sz="2000" b="1" smtClean="0">
                <a:solidFill>
                  <a:schemeClr val="tx1"/>
                </a:solidFill>
                <a:latin typeface="Arial" charset="0"/>
                <a:cs typeface="Arial" charset="0"/>
              </a:rPr>
              <a:t> </a:t>
            </a:r>
            <a:r>
              <a:rPr lang="en-GB" sz="1600" b="1" smtClean="0">
                <a:solidFill>
                  <a:schemeClr val="tx1"/>
                </a:solidFill>
                <a:latin typeface="Arial" charset="0"/>
                <a:cs typeface="Arial" charset="0"/>
              </a:rPr>
              <a:t> </a:t>
            </a:r>
          </a:p>
          <a:p>
            <a:pPr marL="457200" indent="-457200" eaLnBrk="1" hangingPunct="1">
              <a:spcBef>
                <a:spcPct val="0"/>
              </a:spcBef>
              <a:buFontTx/>
              <a:buChar char="•"/>
            </a:pPr>
            <a:r>
              <a:rPr lang="en-GB" sz="1600" smtClean="0">
                <a:latin typeface="Arial" charset="0"/>
                <a:cs typeface="Arial" charset="0"/>
              </a:rPr>
              <a:t>20 channels: 0.443 – 13.345 µm</a:t>
            </a:r>
            <a:endParaRPr lang="en-GB" sz="1600" baseline="30000" smtClean="0">
              <a:latin typeface="Arial" charset="0"/>
              <a:cs typeface="Arial" charset="0"/>
            </a:endParaRPr>
          </a:p>
          <a:p>
            <a:pPr marL="457200" indent="-457200" eaLnBrk="1" hangingPunct="1">
              <a:spcBef>
                <a:spcPct val="0"/>
              </a:spcBef>
              <a:buFontTx/>
              <a:buChar char="•"/>
            </a:pPr>
            <a:r>
              <a:rPr lang="en-GB" sz="1600" smtClean="0">
                <a:latin typeface="Arial" charset="0"/>
                <a:cs typeface="Arial" charset="0"/>
              </a:rPr>
              <a:t>absolute calibration:</a:t>
            </a:r>
          </a:p>
          <a:p>
            <a:pPr marL="1257300" lvl="2" indent="-457200" eaLnBrk="1" hangingPunct="1">
              <a:spcBef>
                <a:spcPct val="0"/>
              </a:spcBef>
              <a:buFont typeface="Arial" charset="0"/>
              <a:buNone/>
            </a:pPr>
            <a:r>
              <a:rPr lang="en-GB" sz="1600" smtClean="0">
                <a:latin typeface="Arial" charset="0"/>
                <a:cs typeface="Arial" charset="0"/>
              </a:rPr>
              <a:t>5% (short-wave)</a:t>
            </a:r>
          </a:p>
          <a:p>
            <a:pPr marL="1257300" lvl="2" indent="-457200" eaLnBrk="1" hangingPunct="1">
              <a:spcBef>
                <a:spcPct val="0"/>
              </a:spcBef>
              <a:buFont typeface="Arial" charset="0"/>
              <a:buNone/>
            </a:pPr>
            <a:r>
              <a:rPr lang="en-GB" sz="1600" smtClean="0">
                <a:latin typeface="Arial" charset="0"/>
                <a:cs typeface="Arial" charset="0"/>
              </a:rPr>
              <a:t>0.5 K (long-wave)</a:t>
            </a:r>
          </a:p>
          <a:p>
            <a:pPr marL="457200" indent="-457200" eaLnBrk="1" hangingPunct="1">
              <a:spcBef>
                <a:spcPct val="0"/>
              </a:spcBef>
              <a:buFontTx/>
              <a:buChar char="•"/>
            </a:pPr>
            <a:r>
              <a:rPr lang="en-GB" sz="1600" smtClean="0">
                <a:latin typeface="Arial" charset="0"/>
                <a:cs typeface="Arial" charset="0"/>
              </a:rPr>
              <a:t>radiometric sensitivity: </a:t>
            </a:r>
          </a:p>
          <a:p>
            <a:pPr marL="857250" lvl="1" indent="-457200" eaLnBrk="1" hangingPunct="1">
              <a:spcBef>
                <a:spcPct val="0"/>
              </a:spcBef>
              <a:buFont typeface="Arial" charset="0"/>
              <a:buNone/>
            </a:pPr>
            <a:r>
              <a:rPr lang="en-GB" sz="1200" smtClean="0">
                <a:latin typeface="Arial" charset="0"/>
                <a:cs typeface="Arial" charset="0"/>
              </a:rPr>
              <a:t>	</a:t>
            </a:r>
            <a:r>
              <a:rPr lang="en-GB" sz="1600" smtClean="0">
                <a:latin typeface="Arial" charset="0"/>
                <a:cs typeface="Arial" charset="0"/>
              </a:rPr>
              <a:t>SNR 60 – 500 (short-wave)</a:t>
            </a:r>
          </a:p>
          <a:p>
            <a:pPr marL="857250" lvl="1" indent="-457200" eaLnBrk="1" hangingPunct="1">
              <a:spcBef>
                <a:spcPct val="0"/>
              </a:spcBef>
              <a:buFont typeface="Arial" charset="0"/>
              <a:buNone/>
            </a:pPr>
            <a:r>
              <a:rPr lang="en-GB" sz="1600" smtClean="0">
                <a:latin typeface="Arial" charset="0"/>
                <a:cs typeface="Arial" charset="0"/>
              </a:rPr>
              <a:t>	0.05 – 0.2 K (long-wave)</a:t>
            </a:r>
          </a:p>
          <a:p>
            <a:pPr marL="457200" indent="-457200" eaLnBrk="1" hangingPunct="1">
              <a:spcBef>
                <a:spcPct val="0"/>
              </a:spcBef>
              <a:buFontTx/>
              <a:buChar char="•"/>
            </a:pPr>
            <a:r>
              <a:rPr lang="en-GB" sz="1600" smtClean="0">
                <a:latin typeface="Arial" charset="0"/>
                <a:cs typeface="Arial" charset="0"/>
              </a:rPr>
              <a:t>spatial sampling: 500 m </a:t>
            </a:r>
          </a:p>
          <a:p>
            <a:pPr marL="457200" indent="-457200" eaLnBrk="1" hangingPunct="1">
              <a:spcBef>
                <a:spcPct val="0"/>
              </a:spcBef>
              <a:buFontTx/>
              <a:buChar char="•"/>
            </a:pPr>
            <a:r>
              <a:rPr lang="en-GB" sz="1600" smtClean="0">
                <a:latin typeface="Arial" charset="0"/>
                <a:cs typeface="Arial" charset="0"/>
              </a:rPr>
              <a:t>cross-track scan</a:t>
            </a:r>
          </a:p>
          <a:p>
            <a:pPr marL="457200" indent="-457200" eaLnBrk="1" hangingPunct="1">
              <a:spcBef>
                <a:spcPct val="0"/>
              </a:spcBef>
            </a:pPr>
            <a:endParaRPr lang="en-GB" sz="1600" smtClean="0">
              <a:latin typeface="Arial" charset="0"/>
              <a:cs typeface="Arial" charset="0"/>
            </a:endParaRPr>
          </a:p>
          <a:p>
            <a:pPr marL="457200" indent="-457200" eaLnBrk="1" hangingPunct="1">
              <a:spcBef>
                <a:spcPct val="0"/>
              </a:spcBef>
            </a:pPr>
            <a:endParaRPr lang="en-GB" sz="1600" smtClean="0">
              <a:latin typeface="Arial" charset="0"/>
              <a:cs typeface="Arial" charset="0"/>
            </a:endParaRPr>
          </a:p>
          <a:p>
            <a:pPr marL="457200" indent="-457200" eaLnBrk="1" hangingPunct="1">
              <a:spcBef>
                <a:spcPct val="0"/>
              </a:spcBef>
            </a:pPr>
            <a:endParaRPr lang="en-GB" sz="1600" smtClean="0">
              <a:latin typeface="Arial" charset="0"/>
              <a:cs typeface="Arial" charset="0"/>
            </a:endParaRPr>
          </a:p>
        </p:txBody>
      </p:sp>
      <p:pic>
        <p:nvPicPr>
          <p:cNvPr id="12292" name="Picture 3" descr="avhrr_larger"/>
          <p:cNvPicPr>
            <a:picLocks noChangeAspect="1" noChangeArrowheads="1"/>
          </p:cNvPicPr>
          <p:nvPr/>
        </p:nvPicPr>
        <p:blipFill>
          <a:blip r:embed="rId2" cstate="print"/>
          <a:srcRect/>
          <a:stretch>
            <a:fillRect/>
          </a:stretch>
        </p:blipFill>
        <p:spPr bwMode="auto">
          <a:xfrm>
            <a:off x="6751638" y="544513"/>
            <a:ext cx="2909887" cy="1858962"/>
          </a:xfrm>
          <a:prstGeom prst="rect">
            <a:avLst/>
          </a:prstGeom>
          <a:noFill/>
          <a:ln w="9525">
            <a:noFill/>
            <a:miter lim="800000"/>
            <a:headEnd/>
            <a:tailEnd/>
          </a:ln>
          <a:effectLst>
            <a:outerShdw dist="101600" dir="2700000" algn="tl" rotWithShape="0">
              <a:srgbClr val="000000">
                <a:alpha val="39999"/>
              </a:srgbClr>
            </a:outerShdw>
          </a:effectLst>
        </p:spPr>
      </p:pic>
      <p:sp>
        <p:nvSpPr>
          <p:cNvPr id="2" name="Rectangle 4"/>
          <p:cNvSpPr>
            <a:spLocks noChangeArrowheads="1"/>
          </p:cNvSpPr>
          <p:nvPr/>
        </p:nvSpPr>
        <p:spPr bwMode="auto">
          <a:xfrm>
            <a:off x="287338" y="261938"/>
            <a:ext cx="5688012" cy="514350"/>
          </a:xfrm>
          <a:prstGeom prst="rect">
            <a:avLst/>
          </a:prstGeom>
          <a:noFill/>
          <a:ln w="9525">
            <a:noFill/>
            <a:miter lim="800000"/>
            <a:headEnd/>
            <a:tailEnd/>
          </a:ln>
        </p:spPr>
        <p:txBody>
          <a:bodyPr/>
          <a:lstStyle/>
          <a:p>
            <a:pPr marL="342900" indent="-342900">
              <a:spcBef>
                <a:spcPct val="20000"/>
              </a:spcBef>
            </a:pPr>
            <a:r>
              <a:rPr lang="en-GB" sz="2400" dirty="0">
                <a:latin typeface="Century Gothic" pitchFamily="34" charset="0"/>
              </a:rPr>
              <a:t>Optical imaging:  METimage</a:t>
            </a:r>
          </a:p>
        </p:txBody>
      </p:sp>
      <p:sp>
        <p:nvSpPr>
          <p:cNvPr id="5" name="Rectangle 2"/>
          <p:cNvSpPr txBox="1">
            <a:spLocks noChangeArrowheads="1"/>
          </p:cNvSpPr>
          <p:nvPr/>
        </p:nvSpPr>
        <p:spPr bwMode="auto">
          <a:xfrm>
            <a:off x="4252913" y="2541588"/>
            <a:ext cx="5168900" cy="3752850"/>
          </a:xfrm>
          <a:prstGeom prst="rect">
            <a:avLst/>
          </a:prstGeom>
          <a:ln>
            <a:headEnd/>
            <a:tailEnd/>
          </a:ln>
        </p:spPr>
        <p:style>
          <a:lnRef idx="1">
            <a:schemeClr val="dk1"/>
          </a:lnRef>
          <a:fillRef idx="2">
            <a:schemeClr val="dk1"/>
          </a:fillRef>
          <a:effectRef idx="1">
            <a:schemeClr val="dk1"/>
          </a:effectRef>
          <a:fontRef idx="minor">
            <a:schemeClr val="dk1"/>
          </a:fontRef>
        </p:style>
        <p:txBody>
          <a:bodyPr/>
          <a:lstStyle/>
          <a:p>
            <a:pPr marL="400050" indent="-457200">
              <a:spcBef>
                <a:spcPts val="600"/>
              </a:spcBef>
              <a:buClr>
                <a:schemeClr val="accent6"/>
              </a:buClr>
              <a:buSzPct val="150000"/>
              <a:defRPr/>
            </a:pPr>
            <a:r>
              <a:rPr lang="en-GB" sz="1600" kern="0" dirty="0">
                <a:solidFill>
                  <a:schemeClr val="tx2"/>
                </a:solidFill>
              </a:rPr>
              <a:t>Breakthrough</a:t>
            </a:r>
          </a:p>
          <a:p>
            <a:pPr marL="400050" indent="-457200">
              <a:spcBef>
                <a:spcPts val="600"/>
              </a:spcBef>
              <a:buClr>
                <a:schemeClr val="accent6"/>
              </a:buClr>
              <a:buSzPct val="150000"/>
              <a:defRPr/>
            </a:pPr>
            <a:endParaRPr lang="en-GB" sz="1600" kern="0" dirty="0">
              <a:solidFill>
                <a:schemeClr val="tx2"/>
              </a:solidFill>
            </a:endParaRPr>
          </a:p>
          <a:p>
            <a:pPr marL="400050" indent="-457200">
              <a:spcBef>
                <a:spcPts val="600"/>
              </a:spcBef>
              <a:buClr>
                <a:schemeClr val="accent6"/>
              </a:buClr>
              <a:buSzPct val="150000"/>
              <a:buFont typeface="Wingdings" pitchFamily="2" charset="2"/>
              <a:buChar char="§"/>
              <a:defRPr/>
            </a:pPr>
            <a:r>
              <a:rPr lang="en-GB" sz="1600" kern="0" dirty="0">
                <a:solidFill>
                  <a:schemeClr val="tx2"/>
                </a:solidFill>
              </a:rPr>
              <a:t>Far more spectral channels than AVHRR for  the benefit of measuring more variables</a:t>
            </a:r>
          </a:p>
          <a:p>
            <a:pPr marL="857250" lvl="1" indent="-457200">
              <a:spcBef>
                <a:spcPts val="600"/>
              </a:spcBef>
              <a:buClr>
                <a:schemeClr val="accent6"/>
              </a:buClr>
              <a:buSzPct val="150000"/>
              <a:buFont typeface="Wingdings" pitchFamily="2" charset="2"/>
              <a:buChar char="§"/>
              <a:defRPr/>
            </a:pPr>
            <a:endParaRPr lang="en-GB" sz="1600" kern="0" dirty="0">
              <a:solidFill>
                <a:schemeClr val="tx2"/>
              </a:solidFill>
            </a:endParaRPr>
          </a:p>
          <a:p>
            <a:pPr marL="400050" indent="-457200">
              <a:spcBef>
                <a:spcPts val="600"/>
              </a:spcBef>
              <a:buClr>
                <a:schemeClr val="accent6"/>
              </a:buClr>
              <a:buSzPct val="150000"/>
              <a:buFont typeface="Wingdings" pitchFamily="2" charset="2"/>
              <a:buChar char="§"/>
              <a:defRPr/>
            </a:pPr>
            <a:r>
              <a:rPr lang="en-GB" sz="1600" kern="0" dirty="0">
                <a:solidFill>
                  <a:schemeClr val="tx2"/>
                </a:solidFill>
              </a:rPr>
              <a:t>Higher spatial sampling (500 m):</a:t>
            </a:r>
          </a:p>
          <a:p>
            <a:pPr marL="1314450" lvl="2" indent="-457200">
              <a:spcBef>
                <a:spcPts val="600"/>
              </a:spcBef>
              <a:buClr>
                <a:schemeClr val="accent1"/>
              </a:buClr>
              <a:buSzPct val="150000"/>
              <a:buFont typeface="Wingdings" pitchFamily="2" charset="2"/>
              <a:buChar char="§"/>
              <a:defRPr/>
            </a:pPr>
            <a:r>
              <a:rPr lang="en-GB" sz="1600" b="0" kern="0" dirty="0">
                <a:solidFill>
                  <a:schemeClr val="tx2"/>
                </a:solidFill>
              </a:rPr>
              <a:t>more complete coverage through greater likelihood to measure surface variables in partly cloud conditions</a:t>
            </a:r>
          </a:p>
          <a:p>
            <a:pPr marL="857250" lvl="1" indent="-457200">
              <a:spcBef>
                <a:spcPts val="600"/>
              </a:spcBef>
              <a:buClr>
                <a:schemeClr val="accent6"/>
              </a:buClr>
              <a:buSzPct val="150000"/>
              <a:buFont typeface="Wingdings" pitchFamily="2" charset="2"/>
              <a:buChar char="§"/>
              <a:defRPr/>
            </a:pPr>
            <a:endParaRPr lang="en-GB" sz="1600" b="0" kern="0" dirty="0">
              <a:solidFill>
                <a:schemeClr val="tx2"/>
              </a:solidFill>
            </a:endParaRPr>
          </a:p>
          <a:p>
            <a:pPr marL="400050" indent="-457200">
              <a:spcBef>
                <a:spcPts val="600"/>
              </a:spcBef>
              <a:buClr>
                <a:schemeClr val="accent6"/>
              </a:buClr>
              <a:buSzPct val="150000"/>
              <a:buFont typeface="Wingdings" pitchFamily="2" charset="2"/>
              <a:buChar char="§"/>
              <a:defRPr/>
            </a:pPr>
            <a:r>
              <a:rPr lang="en-GB" sz="1600" kern="0" dirty="0">
                <a:solidFill>
                  <a:schemeClr val="tx2"/>
                </a:solidFill>
              </a:rPr>
              <a:t>Better radiometric resolution for more accurate quantification of many variables</a:t>
            </a:r>
          </a:p>
          <a:p>
            <a:pPr marL="457200" indent="-457200">
              <a:buFont typeface="Arial" pitchFamily="34" charset="0"/>
              <a:buChar char="•"/>
              <a:defRPr/>
            </a:pPr>
            <a:endParaRPr lang="en-GB" sz="1600" kern="0" dirty="0">
              <a:solidFill>
                <a:schemeClr val="tx2"/>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2"/>
          <p:cNvSpPr>
            <a:spLocks noGrp="1" noChangeArrowheads="1"/>
          </p:cNvSpPr>
          <p:nvPr>
            <p:ph type="body" idx="4294967295"/>
          </p:nvPr>
        </p:nvSpPr>
        <p:spPr>
          <a:xfrm>
            <a:off x="0" y="1414463"/>
            <a:ext cx="4992688" cy="4914900"/>
          </a:xfrm>
        </p:spPr>
        <p:txBody>
          <a:bodyPr/>
          <a:lstStyle/>
          <a:p>
            <a:pPr marL="457200" indent="-457200" eaLnBrk="1" hangingPunct="1">
              <a:spcBef>
                <a:spcPct val="0"/>
              </a:spcBef>
              <a:buFont typeface="Arial" charset="0"/>
              <a:buNone/>
            </a:pPr>
            <a:r>
              <a:rPr lang="en-GB" sz="1800" b="1" smtClean="0">
                <a:solidFill>
                  <a:schemeClr val="tx1"/>
                </a:solidFill>
                <a:latin typeface="Arial" charset="0"/>
                <a:cs typeface="Arial" charset="0"/>
              </a:rPr>
              <a:t>Objectives</a:t>
            </a:r>
          </a:p>
          <a:p>
            <a:pPr marL="457200" indent="-457200" eaLnBrk="1" hangingPunct="1">
              <a:spcBef>
                <a:spcPct val="0"/>
              </a:spcBef>
              <a:buClr>
                <a:schemeClr val="accent2"/>
              </a:buClr>
              <a:buSzPct val="150000"/>
            </a:pPr>
            <a:r>
              <a:rPr lang="en-GB" sz="1600" smtClean="0">
                <a:solidFill>
                  <a:schemeClr val="accent2"/>
                </a:solidFill>
                <a:latin typeface="Arial" charset="0"/>
                <a:cs typeface="Arial" charset="0"/>
              </a:rPr>
              <a:t>Temperature/humidity profiles in clear and cloudy air</a:t>
            </a:r>
          </a:p>
          <a:p>
            <a:pPr marL="457200" indent="-457200" eaLnBrk="1" hangingPunct="1">
              <a:spcBef>
                <a:spcPct val="0"/>
              </a:spcBef>
            </a:pPr>
            <a:r>
              <a:rPr lang="en-GB" sz="1600" smtClean="0">
                <a:latin typeface="Arial" charset="0"/>
                <a:cs typeface="Arial" charset="0"/>
              </a:rPr>
              <a:t>Cloud liquid water total column</a:t>
            </a:r>
          </a:p>
          <a:p>
            <a:pPr marL="457200" indent="-457200" eaLnBrk="1" hangingPunct="1">
              <a:spcBef>
                <a:spcPct val="0"/>
              </a:spcBef>
            </a:pPr>
            <a:r>
              <a:rPr lang="en-GB" sz="1600" smtClean="0">
                <a:latin typeface="Arial" charset="0"/>
                <a:cs typeface="Arial" charset="0"/>
              </a:rPr>
              <a:t>Imagery: precipitation</a:t>
            </a:r>
          </a:p>
          <a:p>
            <a:pPr marL="457200" indent="-457200" eaLnBrk="1" hangingPunct="1">
              <a:spcBef>
                <a:spcPct val="0"/>
              </a:spcBef>
              <a:buFontTx/>
              <a:buChar char="•"/>
            </a:pPr>
            <a:endParaRPr lang="en-GB" sz="1600" smtClean="0">
              <a:latin typeface="Arial" charset="0"/>
              <a:cs typeface="Arial" charset="0"/>
            </a:endParaRPr>
          </a:p>
          <a:p>
            <a:pPr marL="457200" indent="-457200" eaLnBrk="1" hangingPunct="1">
              <a:spcBef>
                <a:spcPct val="0"/>
              </a:spcBef>
              <a:buFontTx/>
              <a:buChar char="•"/>
            </a:pPr>
            <a:endParaRPr lang="en-GB" sz="1600" smtClean="0">
              <a:latin typeface="Arial" charset="0"/>
              <a:cs typeface="Arial" charset="0"/>
            </a:endParaRPr>
          </a:p>
          <a:p>
            <a:pPr marL="457200" indent="-457200" eaLnBrk="1" hangingPunct="1">
              <a:spcBef>
                <a:spcPct val="0"/>
              </a:spcBef>
              <a:buFont typeface="Arial" charset="0"/>
              <a:buNone/>
            </a:pPr>
            <a:r>
              <a:rPr lang="en-GB" sz="1800" b="1" smtClean="0">
                <a:solidFill>
                  <a:schemeClr val="tx1"/>
                </a:solidFill>
                <a:latin typeface="Arial" charset="0"/>
                <a:cs typeface="Arial" charset="0"/>
              </a:rPr>
              <a:t>Implementation</a:t>
            </a:r>
          </a:p>
          <a:p>
            <a:pPr marL="457200" indent="-457200" eaLnBrk="1" hangingPunct="1">
              <a:spcBef>
                <a:spcPct val="0"/>
              </a:spcBef>
            </a:pPr>
            <a:r>
              <a:rPr lang="en-GB" sz="1600" smtClean="0">
                <a:latin typeface="Arial" charset="0"/>
                <a:cs typeface="Arial" charset="0"/>
              </a:rPr>
              <a:t>ESA development</a:t>
            </a:r>
          </a:p>
          <a:p>
            <a:pPr marL="857250" lvl="1" indent="-457200" eaLnBrk="1" hangingPunct="1">
              <a:spcBef>
                <a:spcPct val="0"/>
              </a:spcBef>
              <a:buClr>
                <a:schemeClr val="accent2"/>
              </a:buClr>
              <a:buSzPct val="150000"/>
            </a:pPr>
            <a:endParaRPr lang="en-GB" sz="1600" smtClean="0">
              <a:latin typeface="Arial" charset="0"/>
              <a:cs typeface="Arial" charset="0"/>
            </a:endParaRPr>
          </a:p>
          <a:p>
            <a:pPr marL="457200" indent="-457200" eaLnBrk="1" hangingPunct="1">
              <a:spcBef>
                <a:spcPct val="0"/>
              </a:spcBef>
              <a:buFont typeface="Arial" charset="0"/>
              <a:buNone/>
            </a:pPr>
            <a:r>
              <a:rPr lang="en-GB" sz="1800" b="1" smtClean="0">
                <a:solidFill>
                  <a:schemeClr val="tx1"/>
                </a:solidFill>
                <a:latin typeface="Arial" charset="0"/>
                <a:cs typeface="Arial" charset="0"/>
              </a:rPr>
              <a:t>Key performances</a:t>
            </a:r>
            <a:r>
              <a:rPr lang="en-GB" sz="2000" b="1" smtClean="0">
                <a:solidFill>
                  <a:schemeClr val="tx1"/>
                </a:solidFill>
                <a:latin typeface="Arial" charset="0"/>
                <a:cs typeface="Arial" charset="0"/>
              </a:rPr>
              <a:t> </a:t>
            </a:r>
            <a:r>
              <a:rPr lang="en-GB" sz="1600" b="1" smtClean="0">
                <a:solidFill>
                  <a:schemeClr val="tx1"/>
                </a:solidFill>
                <a:latin typeface="Arial" charset="0"/>
                <a:cs typeface="Arial" charset="0"/>
              </a:rPr>
              <a:t> </a:t>
            </a:r>
          </a:p>
          <a:p>
            <a:pPr marL="457200" indent="-457200" eaLnBrk="1" hangingPunct="1">
              <a:spcBef>
                <a:spcPct val="0"/>
              </a:spcBef>
              <a:buFontTx/>
              <a:buChar char="•"/>
            </a:pPr>
            <a:r>
              <a:rPr lang="en-GB" sz="1600" smtClean="0">
                <a:latin typeface="Arial" charset="0"/>
                <a:cs typeface="Arial" charset="0"/>
              </a:rPr>
              <a:t>24 channels: 23.8 – 229 GHz</a:t>
            </a:r>
            <a:endParaRPr lang="en-GB" sz="1600" baseline="30000" smtClean="0">
              <a:latin typeface="Arial" charset="0"/>
              <a:cs typeface="Arial" charset="0"/>
            </a:endParaRPr>
          </a:p>
          <a:p>
            <a:pPr marL="457200" indent="-457200" eaLnBrk="1" hangingPunct="1">
              <a:spcBef>
                <a:spcPct val="0"/>
              </a:spcBef>
              <a:buFontTx/>
              <a:buChar char="•"/>
            </a:pPr>
            <a:r>
              <a:rPr lang="en-GB" sz="1600" smtClean="0">
                <a:latin typeface="Arial" charset="0"/>
                <a:cs typeface="Arial" charset="0"/>
              </a:rPr>
              <a:t>absolute calibration: 0.5 K</a:t>
            </a:r>
          </a:p>
          <a:p>
            <a:pPr marL="457200" indent="-457200" eaLnBrk="1" hangingPunct="1">
              <a:spcBef>
                <a:spcPct val="0"/>
              </a:spcBef>
              <a:buFontTx/>
              <a:buChar char="•"/>
            </a:pPr>
            <a:r>
              <a:rPr lang="en-GB" sz="1600" smtClean="0">
                <a:latin typeface="Arial" charset="0"/>
                <a:cs typeface="Arial" charset="0"/>
              </a:rPr>
              <a:t>radiometric noise: 0.2 – 1.6 K</a:t>
            </a:r>
          </a:p>
          <a:p>
            <a:pPr marL="457200" indent="-457200" eaLnBrk="1" hangingPunct="1">
              <a:spcBef>
                <a:spcPct val="0"/>
              </a:spcBef>
              <a:buFontTx/>
              <a:buChar char="•"/>
            </a:pPr>
            <a:r>
              <a:rPr lang="en-GB" sz="1600" smtClean="0">
                <a:latin typeface="Arial" charset="0"/>
                <a:cs typeface="Arial" charset="0"/>
              </a:rPr>
              <a:t>footprint size: 17 – 40 km</a:t>
            </a:r>
          </a:p>
          <a:p>
            <a:pPr marL="457200" indent="-457200" eaLnBrk="1" hangingPunct="1">
              <a:spcBef>
                <a:spcPct val="0"/>
              </a:spcBef>
              <a:buFontTx/>
              <a:buChar char="•"/>
            </a:pPr>
            <a:r>
              <a:rPr lang="en-GB" sz="1600" smtClean="0">
                <a:latin typeface="Arial" charset="0"/>
                <a:cs typeface="Arial" charset="0"/>
              </a:rPr>
              <a:t>cross-track scan</a:t>
            </a:r>
          </a:p>
          <a:p>
            <a:pPr marL="457200" indent="-457200" eaLnBrk="1" hangingPunct="1">
              <a:spcBef>
                <a:spcPct val="0"/>
              </a:spcBef>
            </a:pPr>
            <a:endParaRPr lang="en-GB" sz="1600" smtClean="0">
              <a:latin typeface="Arial" charset="0"/>
              <a:cs typeface="Arial" charset="0"/>
            </a:endParaRPr>
          </a:p>
          <a:p>
            <a:pPr marL="457200" indent="-457200" eaLnBrk="1" hangingPunct="1">
              <a:spcBef>
                <a:spcPct val="0"/>
              </a:spcBef>
              <a:buFont typeface="Arial" charset="0"/>
              <a:buNone/>
            </a:pPr>
            <a:r>
              <a:rPr lang="en-GB" sz="1600" smtClean="0">
                <a:latin typeface="Arial" charset="0"/>
                <a:cs typeface="Arial" charset="0"/>
              </a:rPr>
              <a:t>	</a:t>
            </a:r>
            <a:endParaRPr lang="en-GB" sz="1700" smtClean="0">
              <a:latin typeface="Arial" charset="0"/>
              <a:cs typeface="Arial" charset="0"/>
            </a:endParaRPr>
          </a:p>
        </p:txBody>
      </p:sp>
      <p:pic>
        <p:nvPicPr>
          <p:cNvPr id="13315" name="Picture 3" descr="amsub_global_12h"/>
          <p:cNvPicPr>
            <a:picLocks noChangeAspect="1" noChangeArrowheads="1"/>
          </p:cNvPicPr>
          <p:nvPr/>
        </p:nvPicPr>
        <p:blipFill>
          <a:blip r:embed="rId2" cstate="print"/>
          <a:srcRect/>
          <a:stretch>
            <a:fillRect/>
          </a:stretch>
        </p:blipFill>
        <p:spPr bwMode="auto">
          <a:xfrm>
            <a:off x="6910388" y="554038"/>
            <a:ext cx="2854325" cy="1827212"/>
          </a:xfrm>
          <a:prstGeom prst="rect">
            <a:avLst/>
          </a:prstGeom>
          <a:noFill/>
          <a:ln w="9525">
            <a:noFill/>
            <a:miter lim="800000"/>
            <a:headEnd/>
            <a:tailEnd/>
          </a:ln>
        </p:spPr>
      </p:pic>
      <p:sp>
        <p:nvSpPr>
          <p:cNvPr id="13316" name="Rectangle 4"/>
          <p:cNvSpPr>
            <a:spLocks noChangeArrowheads="1"/>
          </p:cNvSpPr>
          <p:nvPr/>
        </p:nvSpPr>
        <p:spPr bwMode="auto">
          <a:xfrm>
            <a:off x="196850" y="176213"/>
            <a:ext cx="5688013" cy="568325"/>
          </a:xfrm>
          <a:prstGeom prst="rect">
            <a:avLst/>
          </a:prstGeom>
          <a:noFill/>
          <a:ln w="9525">
            <a:noFill/>
            <a:miter lim="800000"/>
            <a:headEnd/>
            <a:tailEnd/>
          </a:ln>
        </p:spPr>
        <p:txBody>
          <a:bodyPr/>
          <a:lstStyle/>
          <a:p>
            <a:pPr marL="342900" indent="-342900">
              <a:spcBef>
                <a:spcPct val="20000"/>
              </a:spcBef>
            </a:pPr>
            <a:r>
              <a:rPr lang="en-GB" sz="2400" dirty="0">
                <a:latin typeface="Century Gothic" pitchFamily="34" charset="0"/>
              </a:rPr>
              <a:t>Microwave </a:t>
            </a:r>
            <a:r>
              <a:rPr lang="en-GB" sz="2400" dirty="0" smtClean="0">
                <a:latin typeface="Century Gothic" pitchFamily="34" charset="0"/>
              </a:rPr>
              <a:t>sounding: MWS</a:t>
            </a:r>
            <a:endParaRPr lang="en-GB" sz="2400" dirty="0">
              <a:latin typeface="Century Gothic" pitchFamily="34" charset="0"/>
            </a:endParaRPr>
          </a:p>
        </p:txBody>
      </p:sp>
      <p:sp>
        <p:nvSpPr>
          <p:cNvPr id="6" name="Rectangle 2"/>
          <p:cNvSpPr txBox="1">
            <a:spLocks noChangeArrowheads="1"/>
          </p:cNvSpPr>
          <p:nvPr/>
        </p:nvSpPr>
        <p:spPr bwMode="auto">
          <a:xfrm>
            <a:off x="4581525" y="2638425"/>
            <a:ext cx="4749800" cy="3709988"/>
          </a:xfrm>
          <a:prstGeom prst="rect">
            <a:avLst/>
          </a:prstGeom>
          <a:ln>
            <a:headEnd/>
            <a:tailEnd/>
          </a:ln>
        </p:spPr>
        <p:style>
          <a:lnRef idx="1">
            <a:schemeClr val="dk1"/>
          </a:lnRef>
          <a:fillRef idx="2">
            <a:schemeClr val="dk1"/>
          </a:fillRef>
          <a:effectRef idx="1">
            <a:schemeClr val="dk1"/>
          </a:effectRef>
          <a:fontRef idx="minor">
            <a:schemeClr val="dk1"/>
          </a:fontRef>
        </p:style>
        <p:txBody>
          <a:bodyPr/>
          <a:lstStyle/>
          <a:p>
            <a:pPr marL="400050" indent="-457200">
              <a:buClr>
                <a:schemeClr val="accent6"/>
              </a:buClr>
              <a:buSzPct val="150000"/>
              <a:defRPr/>
            </a:pPr>
            <a:r>
              <a:rPr lang="en-GB" sz="1600" kern="0" dirty="0">
                <a:solidFill>
                  <a:schemeClr val="tx2"/>
                </a:solidFill>
              </a:rPr>
              <a:t>Breakthrough</a:t>
            </a:r>
          </a:p>
          <a:p>
            <a:pPr marL="400050" indent="-457200">
              <a:buClr>
                <a:schemeClr val="accent6"/>
              </a:buClr>
              <a:buSzPct val="150000"/>
              <a:defRPr/>
            </a:pPr>
            <a:endParaRPr lang="en-GB" sz="1600" kern="0" dirty="0">
              <a:solidFill>
                <a:schemeClr val="tx2"/>
              </a:solidFill>
            </a:endParaRPr>
          </a:p>
          <a:p>
            <a:pPr marL="457200" indent="-457200">
              <a:buClr>
                <a:schemeClr val="accent6"/>
              </a:buClr>
              <a:buSzPct val="150000"/>
              <a:buFont typeface="Wingdings" pitchFamily="2" charset="2"/>
              <a:buChar char="§"/>
              <a:defRPr/>
            </a:pPr>
            <a:r>
              <a:rPr lang="en-GB" sz="1600" kern="0" dirty="0">
                <a:solidFill>
                  <a:schemeClr val="tx2"/>
                </a:solidFill>
              </a:rPr>
              <a:t>Addition of a quasi-window channel at 229 GHz (recommended by ITSC-11)</a:t>
            </a:r>
          </a:p>
          <a:p>
            <a:pPr marL="400050" indent="-457200">
              <a:buClr>
                <a:schemeClr val="accent6"/>
              </a:buClr>
              <a:buSzPct val="150000"/>
              <a:buFont typeface="Wingdings" pitchFamily="2" charset="2"/>
              <a:buChar char="§"/>
              <a:defRPr/>
            </a:pPr>
            <a:endParaRPr lang="en-GB" sz="1600" kern="0" dirty="0">
              <a:solidFill>
                <a:schemeClr val="tx2"/>
              </a:solidFill>
            </a:endParaRPr>
          </a:p>
          <a:p>
            <a:pPr marL="914400" lvl="1" indent="-457200">
              <a:buClr>
                <a:schemeClr val="accent1"/>
              </a:buClr>
              <a:buSzPct val="150000"/>
              <a:buFont typeface="Wingdings" pitchFamily="2" charset="2"/>
              <a:buChar char="§"/>
              <a:defRPr/>
            </a:pPr>
            <a:r>
              <a:rPr lang="en-GB" sz="1600" b="0" kern="0" dirty="0">
                <a:solidFill>
                  <a:schemeClr val="tx2"/>
                </a:solidFill>
              </a:rPr>
              <a:t>Cirrus cloud information</a:t>
            </a:r>
            <a:r>
              <a:rPr lang="en-GB" sz="1600" dirty="0"/>
              <a:t> </a:t>
            </a:r>
            <a:r>
              <a:rPr lang="en-GB" sz="1600" b="0" dirty="0"/>
              <a:t>giving a better humidity retrieval performance </a:t>
            </a:r>
            <a:endParaRPr lang="en-GB" sz="1600" b="0" kern="0" dirty="0">
              <a:solidFill>
                <a:schemeClr val="tx2"/>
              </a:solidFill>
            </a:endParaRPr>
          </a:p>
          <a:p>
            <a:pPr marL="914400" lvl="1" indent="-457200">
              <a:buClr>
                <a:schemeClr val="accent1"/>
              </a:buClr>
              <a:buSzPct val="150000"/>
              <a:buFont typeface="Wingdings" pitchFamily="2" charset="2"/>
              <a:buChar char="§"/>
              <a:defRPr/>
            </a:pPr>
            <a:endParaRPr lang="en-GB" sz="1600" kern="0" dirty="0">
              <a:solidFill>
                <a:schemeClr val="tx2"/>
              </a:solidFill>
            </a:endParaRPr>
          </a:p>
          <a:p>
            <a:pPr marL="457200" indent="-457200">
              <a:buClr>
                <a:schemeClr val="accent6"/>
              </a:buClr>
              <a:buSzPct val="150000"/>
              <a:buFont typeface="Wingdings" pitchFamily="2" charset="2"/>
              <a:buChar char="§"/>
              <a:defRPr/>
            </a:pPr>
            <a:r>
              <a:rPr lang="en-GB" sz="1600" kern="0" dirty="0">
                <a:solidFill>
                  <a:schemeClr val="tx2"/>
                </a:solidFill>
              </a:rPr>
              <a:t>Addition of sounding channels</a:t>
            </a:r>
          </a:p>
          <a:p>
            <a:pPr marL="914400" lvl="1" indent="-457200">
              <a:buClr>
                <a:schemeClr val="accent1"/>
              </a:buClr>
              <a:buSzPct val="150000"/>
              <a:buFont typeface="Wingdings" pitchFamily="2" charset="2"/>
              <a:buChar char="§"/>
              <a:defRPr/>
            </a:pPr>
            <a:r>
              <a:rPr lang="en-GB" sz="1600" kern="0" dirty="0">
                <a:solidFill>
                  <a:schemeClr val="tx2"/>
                </a:solidFill>
              </a:rPr>
              <a:t>+ 2 channels at 53-54 GHz</a:t>
            </a:r>
          </a:p>
          <a:p>
            <a:pPr marL="914400" lvl="1" indent="-457200">
              <a:buClr>
                <a:schemeClr val="accent1"/>
              </a:buClr>
              <a:buSzPct val="150000"/>
              <a:buFont typeface="Wingdings" pitchFamily="2" charset="2"/>
              <a:buChar char="§"/>
              <a:defRPr/>
            </a:pPr>
            <a:r>
              <a:rPr lang="en-GB" sz="1600" kern="0" dirty="0">
                <a:solidFill>
                  <a:schemeClr val="tx2"/>
                </a:solidFill>
              </a:rPr>
              <a:t>+ 2 channels at 183.31 GHz</a:t>
            </a:r>
          </a:p>
          <a:p>
            <a:pPr marL="400050" indent="-457200">
              <a:buClr>
                <a:schemeClr val="accent6"/>
              </a:buClr>
              <a:buSzPct val="150000"/>
              <a:buFont typeface="Wingdings" pitchFamily="2" charset="2"/>
              <a:buChar char="§"/>
              <a:defRPr/>
            </a:pPr>
            <a:endParaRPr lang="en-GB" sz="1600" kern="0" dirty="0">
              <a:solidFill>
                <a:schemeClr val="tx2"/>
              </a:solidFill>
            </a:endParaRPr>
          </a:p>
          <a:p>
            <a:pPr marL="914400" lvl="1" indent="-457200">
              <a:buClr>
                <a:schemeClr val="accent1"/>
              </a:buClr>
              <a:buSzPct val="150000"/>
              <a:buFont typeface="Wingdings" pitchFamily="2" charset="2"/>
              <a:buChar char="§"/>
              <a:defRPr/>
            </a:pPr>
            <a:r>
              <a:rPr lang="en-GB" sz="1600" b="0" kern="0" dirty="0">
                <a:solidFill>
                  <a:schemeClr val="tx2"/>
                </a:solidFill>
              </a:rPr>
              <a:t>More information on temperature and water vapour profiles</a:t>
            </a:r>
          </a:p>
          <a:p>
            <a:pPr marL="857250" lvl="1" indent="-457200">
              <a:defRPr/>
            </a:pPr>
            <a:endParaRPr lang="en-GB" sz="1600" kern="0" dirty="0">
              <a:solidFill>
                <a:schemeClr val="tx2"/>
              </a:solidFill>
            </a:endParaRPr>
          </a:p>
          <a:p>
            <a:pPr marL="457200" indent="-457200">
              <a:defRPr/>
            </a:pPr>
            <a:endParaRPr lang="en-GB" sz="1600" kern="0" dirty="0">
              <a:solidFill>
                <a:schemeClr val="tx2"/>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Grp="1" noChangeArrowheads="1"/>
          </p:cNvSpPr>
          <p:nvPr>
            <p:ph type="body" idx="4294967295"/>
          </p:nvPr>
        </p:nvSpPr>
        <p:spPr>
          <a:xfrm>
            <a:off x="128588" y="1395413"/>
            <a:ext cx="3954462" cy="4968875"/>
          </a:xfrm>
        </p:spPr>
        <p:txBody>
          <a:bodyPr/>
          <a:lstStyle/>
          <a:p>
            <a:pPr marL="457200" indent="-457200" eaLnBrk="1" hangingPunct="1">
              <a:spcBef>
                <a:spcPct val="0"/>
              </a:spcBef>
              <a:buFont typeface="Arial" charset="0"/>
              <a:buNone/>
            </a:pPr>
            <a:r>
              <a:rPr lang="en-GB" sz="1800" b="1" smtClean="0">
                <a:solidFill>
                  <a:schemeClr val="tx1"/>
                </a:solidFill>
                <a:latin typeface="Arial" charset="0"/>
                <a:cs typeface="Arial" charset="0"/>
              </a:rPr>
              <a:t>Objectives</a:t>
            </a:r>
          </a:p>
          <a:p>
            <a:pPr marL="457200" indent="-457200" eaLnBrk="1" hangingPunct="1">
              <a:spcBef>
                <a:spcPct val="0"/>
              </a:spcBef>
              <a:buClr>
                <a:schemeClr val="accent2"/>
              </a:buClr>
              <a:buSzPct val="150000"/>
            </a:pPr>
            <a:r>
              <a:rPr lang="en-GB" sz="1700" smtClean="0">
                <a:solidFill>
                  <a:schemeClr val="accent2"/>
                </a:solidFill>
                <a:latin typeface="Arial" charset="0"/>
                <a:cs typeface="Arial" charset="0"/>
              </a:rPr>
              <a:t>ocean surface wind vectors</a:t>
            </a:r>
          </a:p>
          <a:p>
            <a:pPr marL="457200" indent="-457200" eaLnBrk="1" hangingPunct="1">
              <a:spcBef>
                <a:spcPct val="0"/>
              </a:spcBef>
            </a:pPr>
            <a:r>
              <a:rPr lang="en-GB" sz="1700" smtClean="0">
                <a:latin typeface="Arial" charset="0"/>
                <a:cs typeface="Arial" charset="0"/>
              </a:rPr>
              <a:t>soil moisture</a:t>
            </a:r>
          </a:p>
          <a:p>
            <a:pPr marL="457200" indent="-457200" eaLnBrk="1" hangingPunct="1">
              <a:spcBef>
                <a:spcPct val="0"/>
              </a:spcBef>
            </a:pPr>
            <a:r>
              <a:rPr lang="en-GB" sz="1700" smtClean="0">
                <a:latin typeface="Arial" charset="0"/>
                <a:cs typeface="Arial" charset="0"/>
              </a:rPr>
              <a:t>snow equivalent water</a:t>
            </a:r>
          </a:p>
          <a:p>
            <a:pPr marL="457200" indent="-457200" eaLnBrk="1" hangingPunct="1">
              <a:spcBef>
                <a:spcPct val="0"/>
              </a:spcBef>
            </a:pPr>
            <a:r>
              <a:rPr lang="en-GB" sz="1700" smtClean="0">
                <a:latin typeface="Arial" charset="0"/>
                <a:cs typeface="Arial" charset="0"/>
              </a:rPr>
              <a:t>sea-ice type</a:t>
            </a:r>
          </a:p>
          <a:p>
            <a:pPr marL="457200" indent="-457200" eaLnBrk="1" hangingPunct="1">
              <a:spcBef>
                <a:spcPct val="0"/>
              </a:spcBef>
            </a:pPr>
            <a:endParaRPr lang="en-GB" sz="1700" smtClean="0">
              <a:latin typeface="Arial" charset="0"/>
              <a:cs typeface="Arial" charset="0"/>
            </a:endParaRPr>
          </a:p>
          <a:p>
            <a:pPr marL="457200" indent="-457200" eaLnBrk="1" hangingPunct="1">
              <a:spcBef>
                <a:spcPct val="0"/>
              </a:spcBef>
              <a:buFont typeface="Arial" charset="0"/>
              <a:buNone/>
            </a:pPr>
            <a:r>
              <a:rPr lang="en-GB" sz="1600" b="1" smtClean="0">
                <a:solidFill>
                  <a:schemeClr val="tx1"/>
                </a:solidFill>
                <a:latin typeface="Arial" charset="0"/>
                <a:cs typeface="Arial" charset="0"/>
              </a:rPr>
              <a:t>Implementation</a:t>
            </a:r>
          </a:p>
          <a:p>
            <a:pPr marL="457200" indent="-457200" eaLnBrk="1" hangingPunct="1">
              <a:spcBef>
                <a:spcPct val="0"/>
              </a:spcBef>
            </a:pPr>
            <a:r>
              <a:rPr lang="en-GB" sz="1600" smtClean="0">
                <a:latin typeface="Arial" charset="0"/>
                <a:cs typeface="Arial" charset="0"/>
              </a:rPr>
              <a:t>ESA development</a:t>
            </a:r>
          </a:p>
          <a:p>
            <a:pPr marL="857250" lvl="1" indent="-457200" eaLnBrk="1" hangingPunct="1">
              <a:spcBef>
                <a:spcPct val="0"/>
              </a:spcBef>
            </a:pPr>
            <a:endParaRPr lang="en-GB" sz="1700" smtClean="0">
              <a:latin typeface="Arial" charset="0"/>
              <a:cs typeface="Arial" charset="0"/>
            </a:endParaRPr>
          </a:p>
          <a:p>
            <a:pPr marL="857250" lvl="1" indent="-457200" eaLnBrk="1" hangingPunct="1">
              <a:spcBef>
                <a:spcPct val="0"/>
              </a:spcBef>
            </a:pPr>
            <a:endParaRPr lang="en-GB" sz="1700" smtClean="0">
              <a:latin typeface="Arial" charset="0"/>
              <a:cs typeface="Arial" charset="0"/>
            </a:endParaRPr>
          </a:p>
          <a:p>
            <a:pPr marL="457200" indent="-457200" eaLnBrk="1" hangingPunct="1">
              <a:spcBef>
                <a:spcPct val="0"/>
              </a:spcBef>
              <a:buFont typeface="Arial" charset="0"/>
              <a:buNone/>
            </a:pPr>
            <a:r>
              <a:rPr lang="en-GB" sz="1800" b="1" smtClean="0">
                <a:solidFill>
                  <a:schemeClr val="tx1"/>
                </a:solidFill>
                <a:latin typeface="Arial" charset="0"/>
                <a:cs typeface="Arial" charset="0"/>
              </a:rPr>
              <a:t>Key performances  </a:t>
            </a:r>
          </a:p>
          <a:p>
            <a:pPr marL="457200" indent="-457200" eaLnBrk="1" hangingPunct="1">
              <a:spcBef>
                <a:spcPct val="0"/>
              </a:spcBef>
            </a:pPr>
            <a:r>
              <a:rPr lang="en-GB" sz="1800" smtClean="0">
                <a:latin typeface="Arial" charset="0"/>
                <a:cs typeface="Arial" charset="0"/>
              </a:rPr>
              <a:t>C-band carrier frequency</a:t>
            </a:r>
            <a:endParaRPr lang="en-GB" sz="1800" baseline="30000" smtClean="0">
              <a:latin typeface="Arial" charset="0"/>
              <a:cs typeface="Arial" charset="0"/>
            </a:endParaRPr>
          </a:p>
          <a:p>
            <a:pPr marL="457200" indent="-457200" eaLnBrk="1" hangingPunct="1">
              <a:spcBef>
                <a:spcPct val="0"/>
              </a:spcBef>
            </a:pPr>
            <a:r>
              <a:rPr lang="en-GB" sz="1800" smtClean="0">
                <a:latin typeface="Arial" charset="0"/>
                <a:cs typeface="Arial" charset="0"/>
              </a:rPr>
              <a:t>VV + VH polarisation </a:t>
            </a:r>
          </a:p>
          <a:p>
            <a:pPr marL="457200" indent="-457200" eaLnBrk="1" hangingPunct="1">
              <a:spcBef>
                <a:spcPct val="0"/>
              </a:spcBef>
            </a:pPr>
            <a:r>
              <a:rPr lang="en-GB" sz="1800" smtClean="0">
                <a:latin typeface="Arial" charset="0"/>
                <a:cs typeface="Arial" charset="0"/>
              </a:rPr>
              <a:t>measurement range: 4 – 40 m/s</a:t>
            </a:r>
          </a:p>
          <a:p>
            <a:pPr marL="457200" indent="-457200" eaLnBrk="1" hangingPunct="1">
              <a:spcBef>
                <a:spcPct val="0"/>
              </a:spcBef>
            </a:pPr>
            <a:r>
              <a:rPr lang="en-GB" sz="1800" smtClean="0">
                <a:latin typeface="Arial" charset="0"/>
                <a:cs typeface="Arial" charset="0"/>
              </a:rPr>
              <a:t>Radiometric resolution: 3%</a:t>
            </a:r>
          </a:p>
          <a:p>
            <a:pPr marL="457200" indent="-457200" eaLnBrk="1" hangingPunct="1">
              <a:spcBef>
                <a:spcPct val="0"/>
              </a:spcBef>
            </a:pPr>
            <a:r>
              <a:rPr lang="en-GB" sz="1800" smtClean="0">
                <a:latin typeface="Arial" charset="0"/>
                <a:cs typeface="Arial" charset="0"/>
              </a:rPr>
              <a:t>spatial resolution: 25 km</a:t>
            </a:r>
          </a:p>
          <a:p>
            <a:pPr marL="457200" indent="-457200" eaLnBrk="1" hangingPunct="1">
              <a:spcBef>
                <a:spcPct val="0"/>
              </a:spcBef>
            </a:pPr>
            <a:r>
              <a:rPr lang="en-GB" sz="1800" smtClean="0">
                <a:latin typeface="Arial" charset="0"/>
                <a:cs typeface="Arial" charset="0"/>
              </a:rPr>
              <a:t>dual swath: 550 km each </a:t>
            </a:r>
          </a:p>
          <a:p>
            <a:pPr marL="457200" indent="-457200" eaLnBrk="1" hangingPunct="1">
              <a:spcBef>
                <a:spcPct val="0"/>
              </a:spcBef>
            </a:pPr>
            <a:endParaRPr lang="en-GB" sz="1700" smtClean="0">
              <a:latin typeface="Arial" charset="0"/>
              <a:cs typeface="Arial" charset="0"/>
            </a:endParaRPr>
          </a:p>
        </p:txBody>
      </p:sp>
      <p:pic>
        <p:nvPicPr>
          <p:cNvPr id="14339" name="Picture 3" descr="ascat_20090120_20_10"/>
          <p:cNvPicPr>
            <a:picLocks noChangeAspect="1" noChangeArrowheads="1"/>
          </p:cNvPicPr>
          <p:nvPr/>
        </p:nvPicPr>
        <p:blipFill>
          <a:blip r:embed="rId2" cstate="print"/>
          <a:srcRect/>
          <a:stretch>
            <a:fillRect/>
          </a:stretch>
        </p:blipFill>
        <p:spPr bwMode="auto">
          <a:xfrm>
            <a:off x="6772275" y="582613"/>
            <a:ext cx="3001963" cy="1835150"/>
          </a:xfrm>
          <a:prstGeom prst="rect">
            <a:avLst/>
          </a:prstGeom>
          <a:noFill/>
          <a:ln w="9525">
            <a:noFill/>
            <a:miter lim="800000"/>
            <a:headEnd/>
            <a:tailEnd/>
          </a:ln>
        </p:spPr>
      </p:pic>
      <p:sp>
        <p:nvSpPr>
          <p:cNvPr id="14340" name="Rectangle 4"/>
          <p:cNvSpPr>
            <a:spLocks noChangeArrowheads="1"/>
          </p:cNvSpPr>
          <p:nvPr/>
        </p:nvSpPr>
        <p:spPr bwMode="auto">
          <a:xfrm>
            <a:off x="168275" y="241300"/>
            <a:ext cx="5688013" cy="677863"/>
          </a:xfrm>
          <a:prstGeom prst="rect">
            <a:avLst/>
          </a:prstGeom>
          <a:noFill/>
          <a:ln w="9525">
            <a:noFill/>
            <a:miter lim="800000"/>
            <a:headEnd/>
            <a:tailEnd/>
          </a:ln>
        </p:spPr>
        <p:txBody>
          <a:bodyPr/>
          <a:lstStyle/>
          <a:p>
            <a:pPr marL="342900" indent="-342900">
              <a:spcBef>
                <a:spcPct val="20000"/>
              </a:spcBef>
            </a:pPr>
            <a:r>
              <a:rPr lang="en-GB" sz="2400" dirty="0" err="1" smtClean="0">
                <a:latin typeface="Century Gothic" pitchFamily="34" charset="0"/>
              </a:rPr>
              <a:t>Scatterometry</a:t>
            </a:r>
            <a:r>
              <a:rPr lang="en-GB" sz="2400" dirty="0" smtClean="0">
                <a:latin typeface="Century Gothic" pitchFamily="34" charset="0"/>
              </a:rPr>
              <a:t>: SCA</a:t>
            </a:r>
            <a:endParaRPr lang="en-GB" sz="2400" dirty="0">
              <a:latin typeface="Century Gothic" pitchFamily="34" charset="0"/>
            </a:endParaRPr>
          </a:p>
        </p:txBody>
      </p:sp>
      <p:sp>
        <p:nvSpPr>
          <p:cNvPr id="5" name="Rectangle 2"/>
          <p:cNvSpPr txBox="1">
            <a:spLocks noChangeArrowheads="1"/>
          </p:cNvSpPr>
          <p:nvPr/>
        </p:nvSpPr>
        <p:spPr bwMode="auto">
          <a:xfrm>
            <a:off x="4146550" y="2606675"/>
            <a:ext cx="5565775" cy="3709988"/>
          </a:xfrm>
          <a:prstGeom prst="rect">
            <a:avLst/>
          </a:prstGeom>
          <a:ln>
            <a:headEnd/>
            <a:tailEnd/>
          </a:ln>
        </p:spPr>
        <p:style>
          <a:lnRef idx="1">
            <a:schemeClr val="dk1"/>
          </a:lnRef>
          <a:fillRef idx="2">
            <a:schemeClr val="dk1"/>
          </a:fillRef>
          <a:effectRef idx="1">
            <a:schemeClr val="dk1"/>
          </a:effectRef>
          <a:fontRef idx="minor">
            <a:schemeClr val="dk1"/>
          </a:fontRef>
        </p:style>
        <p:txBody>
          <a:bodyPr/>
          <a:lstStyle/>
          <a:p>
            <a:pPr marL="400050" indent="-457200">
              <a:spcBef>
                <a:spcPts val="600"/>
              </a:spcBef>
              <a:buClr>
                <a:schemeClr val="accent1"/>
              </a:buClr>
              <a:defRPr/>
            </a:pPr>
            <a:r>
              <a:rPr lang="en-GB" sz="1600" kern="0" dirty="0">
                <a:solidFill>
                  <a:schemeClr val="tx2"/>
                </a:solidFill>
              </a:rPr>
              <a:t>Breakthrough</a:t>
            </a:r>
          </a:p>
          <a:p>
            <a:pPr marL="857250" lvl="1" indent="-457200">
              <a:spcBef>
                <a:spcPts val="600"/>
              </a:spcBef>
              <a:buClr>
                <a:schemeClr val="accent1"/>
              </a:buClr>
              <a:defRPr/>
            </a:pPr>
            <a:endParaRPr lang="en-GB" sz="1600" kern="0" dirty="0">
              <a:solidFill>
                <a:schemeClr val="tx2"/>
              </a:solidFill>
            </a:endParaRPr>
          </a:p>
          <a:p>
            <a:pPr marL="400050" indent="-399600">
              <a:spcBef>
                <a:spcPts val="600"/>
              </a:spcBef>
              <a:buClr>
                <a:schemeClr val="accent6"/>
              </a:buClr>
              <a:buSzPct val="150000"/>
              <a:buFont typeface="Wingdings" pitchFamily="2" charset="2"/>
              <a:buChar char="§"/>
              <a:defRPr/>
            </a:pPr>
            <a:r>
              <a:rPr lang="en-GB" sz="1600" kern="0" dirty="0">
                <a:solidFill>
                  <a:schemeClr val="tx2"/>
                </a:solidFill>
              </a:rPr>
              <a:t>Increase of spatial resolution to 25 km </a:t>
            </a:r>
          </a:p>
          <a:p>
            <a:pPr marL="857250" lvl="1" indent="-399600">
              <a:spcBef>
                <a:spcPts val="600"/>
              </a:spcBef>
              <a:buClr>
                <a:schemeClr val="accent1"/>
              </a:buClr>
              <a:buSzPct val="150000"/>
              <a:buFont typeface="Wingdings" pitchFamily="2" charset="2"/>
              <a:buChar char="§"/>
              <a:defRPr/>
            </a:pPr>
            <a:r>
              <a:rPr lang="en-GB" sz="1600" b="0" kern="0" dirty="0">
                <a:solidFill>
                  <a:schemeClr val="tx2"/>
                </a:solidFill>
              </a:rPr>
              <a:t>Better approach of coast lines</a:t>
            </a:r>
          </a:p>
          <a:p>
            <a:pPr marL="400050" indent="-399600">
              <a:spcBef>
                <a:spcPts val="600"/>
              </a:spcBef>
              <a:buClr>
                <a:schemeClr val="accent6"/>
              </a:buClr>
              <a:buSzPct val="150000"/>
              <a:buFont typeface="Wingdings" pitchFamily="2" charset="2"/>
              <a:buChar char="§"/>
              <a:defRPr/>
            </a:pPr>
            <a:endParaRPr lang="en-GB" sz="1600" kern="0" dirty="0">
              <a:solidFill>
                <a:schemeClr val="tx2"/>
              </a:solidFill>
            </a:endParaRPr>
          </a:p>
          <a:p>
            <a:pPr marL="400050" indent="-399600">
              <a:spcBef>
                <a:spcPts val="600"/>
              </a:spcBef>
              <a:buClr>
                <a:schemeClr val="accent6"/>
              </a:buClr>
              <a:buSzPct val="150000"/>
              <a:buFont typeface="Wingdings" pitchFamily="2" charset="2"/>
              <a:buChar char="§"/>
              <a:defRPr/>
            </a:pPr>
            <a:r>
              <a:rPr lang="en-GB" sz="1600" kern="0" dirty="0">
                <a:solidFill>
                  <a:schemeClr val="tx2"/>
                </a:solidFill>
              </a:rPr>
              <a:t>Increase of swath width to &gt;1100 km</a:t>
            </a:r>
          </a:p>
          <a:p>
            <a:pPr marL="857250" lvl="1" indent="-399600">
              <a:spcBef>
                <a:spcPts val="600"/>
              </a:spcBef>
              <a:buClr>
                <a:schemeClr val="accent1"/>
              </a:buClr>
              <a:buSzPct val="150000"/>
              <a:buFont typeface="Wingdings" pitchFamily="2" charset="2"/>
              <a:buChar char="§"/>
              <a:defRPr/>
            </a:pPr>
            <a:r>
              <a:rPr lang="en-GB" sz="1600" kern="0" dirty="0">
                <a:solidFill>
                  <a:schemeClr val="tx2"/>
                </a:solidFill>
              </a:rPr>
              <a:t> </a:t>
            </a:r>
            <a:r>
              <a:rPr lang="en-GB" sz="1600" b="0" kern="0" dirty="0">
                <a:solidFill>
                  <a:schemeClr val="tx2"/>
                </a:solidFill>
              </a:rPr>
              <a:t>Enhanced coverage</a:t>
            </a:r>
          </a:p>
          <a:p>
            <a:pPr marL="400050" indent="-399600">
              <a:spcBef>
                <a:spcPts val="600"/>
              </a:spcBef>
              <a:buClr>
                <a:schemeClr val="accent6"/>
              </a:buClr>
              <a:buSzPct val="150000"/>
              <a:buFont typeface="Wingdings" pitchFamily="2" charset="2"/>
              <a:buChar char="§"/>
              <a:defRPr/>
            </a:pPr>
            <a:endParaRPr lang="en-GB" sz="1600" kern="0" dirty="0">
              <a:solidFill>
                <a:schemeClr val="tx2"/>
              </a:solidFill>
            </a:endParaRPr>
          </a:p>
          <a:p>
            <a:pPr marL="400050" indent="-399600">
              <a:spcBef>
                <a:spcPts val="600"/>
              </a:spcBef>
              <a:buClr>
                <a:schemeClr val="accent6"/>
              </a:buClr>
              <a:buSzPct val="150000"/>
              <a:buFont typeface="Wingdings" pitchFamily="2" charset="2"/>
              <a:buChar char="§"/>
              <a:defRPr/>
            </a:pPr>
            <a:r>
              <a:rPr lang="en-GB" sz="1600" kern="0" dirty="0">
                <a:solidFill>
                  <a:schemeClr val="tx2"/>
                </a:solidFill>
              </a:rPr>
              <a:t>Addition of VH polarisation </a:t>
            </a:r>
          </a:p>
          <a:p>
            <a:pPr marL="857250" lvl="1" indent="-399600">
              <a:spcBef>
                <a:spcPts val="600"/>
              </a:spcBef>
              <a:buClr>
                <a:schemeClr val="accent1"/>
              </a:buClr>
              <a:buSzPct val="150000"/>
              <a:buFont typeface="Wingdings" pitchFamily="2" charset="2"/>
              <a:buChar char="§"/>
              <a:defRPr/>
            </a:pPr>
            <a:r>
              <a:rPr lang="en-GB" sz="1600" b="0" kern="0" dirty="0">
                <a:solidFill>
                  <a:schemeClr val="tx2"/>
                </a:solidFill>
              </a:rPr>
              <a:t>Covers higher wind speeds without saturation, will benefit observation of tropical and extra-tropical storms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2"/>
          <p:cNvSpPr>
            <a:spLocks noGrp="1" noChangeArrowheads="1"/>
          </p:cNvSpPr>
          <p:nvPr>
            <p:ph type="body" idx="4294967295"/>
          </p:nvPr>
        </p:nvSpPr>
        <p:spPr>
          <a:xfrm>
            <a:off x="0" y="1328738"/>
            <a:ext cx="6084888" cy="4968875"/>
          </a:xfrm>
        </p:spPr>
        <p:txBody>
          <a:bodyPr/>
          <a:lstStyle/>
          <a:p>
            <a:pPr marL="457200" indent="-457200" eaLnBrk="1" hangingPunct="1">
              <a:spcBef>
                <a:spcPct val="0"/>
              </a:spcBef>
              <a:buFont typeface="Arial" charset="0"/>
              <a:buNone/>
            </a:pPr>
            <a:r>
              <a:rPr lang="en-GB" sz="1800" b="1" smtClean="0">
                <a:solidFill>
                  <a:schemeClr val="tx1"/>
                </a:solidFill>
                <a:latin typeface="Arial" charset="0"/>
                <a:cs typeface="Arial" charset="0"/>
              </a:rPr>
              <a:t>Objectives</a:t>
            </a:r>
          </a:p>
          <a:p>
            <a:pPr marL="457200" indent="-457200" eaLnBrk="1" hangingPunct="1">
              <a:spcBef>
                <a:spcPct val="0"/>
              </a:spcBef>
              <a:buSzPct val="150000"/>
            </a:pPr>
            <a:endParaRPr lang="en-GB" sz="1700" smtClean="0">
              <a:latin typeface="Arial" charset="0"/>
              <a:cs typeface="Arial" charset="0"/>
            </a:endParaRPr>
          </a:p>
          <a:p>
            <a:pPr marL="457200" indent="-457200" eaLnBrk="1" hangingPunct="1">
              <a:spcBef>
                <a:spcPct val="0"/>
              </a:spcBef>
              <a:buSzPct val="150000"/>
            </a:pPr>
            <a:r>
              <a:rPr lang="en-GB" sz="1700" smtClean="0">
                <a:latin typeface="Arial" charset="0"/>
                <a:cs typeface="Arial" charset="0"/>
              </a:rPr>
              <a:t>Refractivity profiles at high vert. resolution </a:t>
            </a:r>
          </a:p>
          <a:p>
            <a:pPr marL="457200" indent="-457200" eaLnBrk="1" hangingPunct="1">
              <a:spcBef>
                <a:spcPct val="0"/>
              </a:spcBef>
              <a:buSzPct val="150000"/>
            </a:pPr>
            <a:r>
              <a:rPr lang="en-GB" sz="1700" smtClean="0">
                <a:solidFill>
                  <a:schemeClr val="accent2"/>
                </a:solidFill>
                <a:latin typeface="Arial" charset="0"/>
                <a:cs typeface="Arial" charset="0"/>
              </a:rPr>
              <a:t>Temperature / humidity profiles</a:t>
            </a:r>
          </a:p>
          <a:p>
            <a:pPr marL="457200" indent="-457200" eaLnBrk="1" hangingPunct="1">
              <a:spcBef>
                <a:spcPct val="0"/>
              </a:spcBef>
              <a:buSzPct val="150000"/>
            </a:pPr>
            <a:r>
              <a:rPr lang="en-GB" sz="1700" smtClean="0">
                <a:latin typeface="Arial" charset="0"/>
                <a:cs typeface="Arial" charset="0"/>
              </a:rPr>
              <a:t>PBL top and tropopause height</a:t>
            </a:r>
          </a:p>
          <a:p>
            <a:pPr marL="457200" indent="-457200" eaLnBrk="1" hangingPunct="1">
              <a:spcBef>
                <a:spcPct val="0"/>
              </a:spcBef>
              <a:buSzPct val="150000"/>
            </a:pPr>
            <a:r>
              <a:rPr lang="en-GB" sz="1700" smtClean="0">
                <a:latin typeface="Arial" charset="0"/>
                <a:cs typeface="Arial" charset="0"/>
              </a:rPr>
              <a:t>Ionospheric electron content</a:t>
            </a:r>
          </a:p>
          <a:p>
            <a:pPr marL="457200" indent="-457200" eaLnBrk="1" hangingPunct="1">
              <a:spcBef>
                <a:spcPct val="0"/>
              </a:spcBef>
            </a:pPr>
            <a:endParaRPr lang="en-GB" sz="800" smtClean="0">
              <a:latin typeface="Arial" charset="0"/>
              <a:cs typeface="Arial" charset="0"/>
            </a:endParaRPr>
          </a:p>
          <a:p>
            <a:pPr marL="457200" indent="-457200" eaLnBrk="1" hangingPunct="1">
              <a:spcBef>
                <a:spcPct val="0"/>
              </a:spcBef>
            </a:pPr>
            <a:endParaRPr lang="en-GB" sz="800" smtClean="0">
              <a:latin typeface="Arial" charset="0"/>
              <a:cs typeface="Arial" charset="0"/>
            </a:endParaRPr>
          </a:p>
          <a:p>
            <a:pPr marL="457200" indent="-457200" eaLnBrk="1" hangingPunct="1">
              <a:spcBef>
                <a:spcPct val="0"/>
              </a:spcBef>
              <a:buFont typeface="Arial" charset="0"/>
              <a:buNone/>
            </a:pPr>
            <a:r>
              <a:rPr lang="en-GB" sz="1800" b="1" smtClean="0">
                <a:solidFill>
                  <a:schemeClr val="tx1"/>
                </a:solidFill>
                <a:latin typeface="Arial" charset="0"/>
                <a:cs typeface="Arial" charset="0"/>
              </a:rPr>
              <a:t>Implementation</a:t>
            </a:r>
          </a:p>
          <a:p>
            <a:pPr marL="457200" indent="-457200" eaLnBrk="1" hangingPunct="1">
              <a:spcBef>
                <a:spcPct val="0"/>
              </a:spcBef>
            </a:pPr>
            <a:r>
              <a:rPr lang="en-GB" sz="1700" smtClean="0">
                <a:latin typeface="Arial" charset="0"/>
                <a:cs typeface="Arial" charset="0"/>
              </a:rPr>
              <a:t>ESA development</a:t>
            </a:r>
          </a:p>
          <a:p>
            <a:pPr marL="457200" indent="-457200" eaLnBrk="1" hangingPunct="1">
              <a:spcBef>
                <a:spcPct val="0"/>
              </a:spcBef>
            </a:pPr>
            <a:endParaRPr lang="en-GB" sz="1700" smtClean="0">
              <a:latin typeface="Arial" charset="0"/>
              <a:cs typeface="Arial" charset="0"/>
            </a:endParaRPr>
          </a:p>
          <a:p>
            <a:pPr marL="457200" indent="-457200" eaLnBrk="1" hangingPunct="1">
              <a:spcBef>
                <a:spcPct val="0"/>
              </a:spcBef>
              <a:buFont typeface="Arial" charset="0"/>
              <a:buNone/>
            </a:pPr>
            <a:r>
              <a:rPr lang="en-GB" sz="1800" b="1" smtClean="0">
                <a:solidFill>
                  <a:schemeClr val="tx1"/>
                </a:solidFill>
                <a:latin typeface="Arial" charset="0"/>
                <a:cs typeface="Arial" charset="0"/>
              </a:rPr>
              <a:t>Key performances  </a:t>
            </a:r>
          </a:p>
          <a:p>
            <a:pPr marL="457200" indent="-457200" eaLnBrk="1" hangingPunct="1">
              <a:spcBef>
                <a:spcPct val="0"/>
              </a:spcBef>
            </a:pPr>
            <a:r>
              <a:rPr lang="en-GB" sz="1600" smtClean="0">
                <a:latin typeface="Arial" charset="0"/>
                <a:cs typeface="Arial" charset="0"/>
              </a:rPr>
              <a:t>tracking of GPS and Galileo satellites</a:t>
            </a:r>
          </a:p>
          <a:p>
            <a:pPr marL="457200" indent="-457200" eaLnBrk="1" hangingPunct="1">
              <a:spcBef>
                <a:spcPct val="0"/>
              </a:spcBef>
            </a:pPr>
            <a:r>
              <a:rPr lang="en-GB" sz="1600" smtClean="0">
                <a:latin typeface="Arial" charset="0"/>
                <a:cs typeface="Arial" charset="0"/>
              </a:rPr>
              <a:t>	optional: GLONASS and COMPASS</a:t>
            </a:r>
          </a:p>
          <a:p>
            <a:pPr marL="457200" indent="-457200" eaLnBrk="1" hangingPunct="1">
              <a:spcBef>
                <a:spcPct val="0"/>
              </a:spcBef>
            </a:pPr>
            <a:r>
              <a:rPr lang="en-GB" sz="1600" smtClean="0">
                <a:latin typeface="Arial" charset="0"/>
                <a:cs typeface="Arial" charset="0"/>
              </a:rPr>
              <a:t>RO on two satellites: &gt; 2600 occultations per day</a:t>
            </a:r>
          </a:p>
          <a:p>
            <a:pPr marL="457200" indent="-457200" eaLnBrk="1" hangingPunct="1">
              <a:spcBef>
                <a:spcPct val="0"/>
              </a:spcBef>
            </a:pPr>
            <a:r>
              <a:rPr lang="en-GB" sz="1600" smtClean="0">
                <a:latin typeface="Arial" charset="0"/>
                <a:cs typeface="Arial" charset="0"/>
              </a:rPr>
              <a:t>bending angle accuracy: 0.5 µrad or 0.2%</a:t>
            </a:r>
          </a:p>
          <a:p>
            <a:pPr marL="457200" indent="-457200" eaLnBrk="1" hangingPunct="1">
              <a:spcBef>
                <a:spcPct val="0"/>
              </a:spcBef>
            </a:pPr>
            <a:endParaRPr lang="en-GB" sz="1700" smtClean="0">
              <a:latin typeface="Arial" charset="0"/>
              <a:cs typeface="Arial" charset="0"/>
            </a:endParaRPr>
          </a:p>
        </p:txBody>
      </p:sp>
      <p:pic>
        <p:nvPicPr>
          <p:cNvPr id="15363" name="Picture 3" descr="gras_map_1day"/>
          <p:cNvPicPr>
            <a:picLocks noChangeAspect="1" noChangeArrowheads="1"/>
          </p:cNvPicPr>
          <p:nvPr/>
        </p:nvPicPr>
        <p:blipFill>
          <a:blip r:embed="rId2" cstate="print"/>
          <a:srcRect/>
          <a:stretch>
            <a:fillRect/>
          </a:stretch>
        </p:blipFill>
        <p:spPr bwMode="auto">
          <a:xfrm>
            <a:off x="6677025" y="550863"/>
            <a:ext cx="2768600" cy="1679575"/>
          </a:xfrm>
          <a:prstGeom prst="rect">
            <a:avLst/>
          </a:prstGeom>
          <a:noFill/>
          <a:ln w="9525">
            <a:noFill/>
            <a:miter lim="800000"/>
            <a:headEnd/>
            <a:tailEnd/>
          </a:ln>
        </p:spPr>
      </p:pic>
      <p:pic>
        <p:nvPicPr>
          <p:cNvPr id="15364" name="Picture 4" descr="cosmic"/>
          <p:cNvPicPr>
            <a:picLocks noChangeAspect="1" noChangeArrowheads="1"/>
          </p:cNvPicPr>
          <p:nvPr/>
        </p:nvPicPr>
        <p:blipFill>
          <a:blip r:embed="rId3" cstate="print"/>
          <a:srcRect/>
          <a:stretch>
            <a:fillRect/>
          </a:stretch>
        </p:blipFill>
        <p:spPr bwMode="auto">
          <a:xfrm>
            <a:off x="6673850" y="2233613"/>
            <a:ext cx="2779713" cy="1187450"/>
          </a:xfrm>
          <a:prstGeom prst="rect">
            <a:avLst/>
          </a:prstGeom>
          <a:noFill/>
          <a:ln w="9525">
            <a:noFill/>
            <a:miter lim="800000"/>
            <a:headEnd/>
            <a:tailEnd/>
          </a:ln>
        </p:spPr>
      </p:pic>
      <p:sp>
        <p:nvSpPr>
          <p:cNvPr id="15365" name="Rectangle 5"/>
          <p:cNvSpPr>
            <a:spLocks noChangeArrowheads="1"/>
          </p:cNvSpPr>
          <p:nvPr/>
        </p:nvSpPr>
        <p:spPr bwMode="auto">
          <a:xfrm>
            <a:off x="182563" y="192088"/>
            <a:ext cx="5688012" cy="606425"/>
          </a:xfrm>
          <a:prstGeom prst="rect">
            <a:avLst/>
          </a:prstGeom>
          <a:noFill/>
          <a:ln w="9525">
            <a:noFill/>
            <a:miter lim="800000"/>
            <a:headEnd/>
            <a:tailEnd/>
          </a:ln>
        </p:spPr>
        <p:txBody>
          <a:bodyPr/>
          <a:lstStyle/>
          <a:p>
            <a:pPr marL="342900" indent="-342900">
              <a:spcBef>
                <a:spcPct val="20000"/>
              </a:spcBef>
            </a:pPr>
            <a:r>
              <a:rPr lang="en-GB" sz="2400" dirty="0">
                <a:latin typeface="Century Gothic" pitchFamily="34" charset="0"/>
              </a:rPr>
              <a:t>Radio occultation </a:t>
            </a:r>
            <a:r>
              <a:rPr lang="en-GB" sz="2400" dirty="0" smtClean="0">
                <a:latin typeface="Century Gothic" pitchFamily="34" charset="0"/>
              </a:rPr>
              <a:t>sounding: RO</a:t>
            </a:r>
            <a:endParaRPr lang="en-GB" sz="2400" dirty="0">
              <a:latin typeface="Century Gothic" pitchFamily="34" charset="0"/>
            </a:endParaRPr>
          </a:p>
        </p:txBody>
      </p:sp>
      <p:sp>
        <p:nvSpPr>
          <p:cNvPr id="6" name="Rectangle 2"/>
          <p:cNvSpPr txBox="1">
            <a:spLocks noChangeArrowheads="1"/>
          </p:cNvSpPr>
          <p:nvPr/>
        </p:nvSpPr>
        <p:spPr bwMode="auto">
          <a:xfrm>
            <a:off x="5262563" y="3557588"/>
            <a:ext cx="4432300" cy="2925762"/>
          </a:xfrm>
          <a:prstGeom prst="rect">
            <a:avLst/>
          </a:prstGeom>
          <a:ln>
            <a:headEnd/>
            <a:tailEnd/>
          </a:ln>
        </p:spPr>
        <p:style>
          <a:lnRef idx="1">
            <a:schemeClr val="dk1"/>
          </a:lnRef>
          <a:fillRef idx="2">
            <a:schemeClr val="dk1"/>
          </a:fillRef>
          <a:effectRef idx="1">
            <a:schemeClr val="dk1"/>
          </a:effectRef>
          <a:fontRef idx="minor">
            <a:schemeClr val="dk1"/>
          </a:fontRef>
        </p:style>
        <p:txBody>
          <a:bodyPr/>
          <a:lstStyle/>
          <a:p>
            <a:pPr marL="400050" indent="-457200">
              <a:spcBef>
                <a:spcPts val="600"/>
              </a:spcBef>
              <a:defRPr/>
            </a:pPr>
            <a:r>
              <a:rPr lang="en-GB" sz="1600" kern="0" dirty="0">
                <a:solidFill>
                  <a:schemeClr val="tx2"/>
                </a:solidFill>
              </a:rPr>
              <a:t>Breakthrough</a:t>
            </a:r>
          </a:p>
          <a:p>
            <a:pPr marL="400050" indent="-457200">
              <a:spcBef>
                <a:spcPts val="600"/>
              </a:spcBef>
              <a:defRPr/>
            </a:pPr>
            <a:endParaRPr lang="en-GB" sz="1600" kern="0" dirty="0">
              <a:solidFill>
                <a:schemeClr val="tx2"/>
              </a:solidFill>
            </a:endParaRPr>
          </a:p>
          <a:p>
            <a:pPr marL="400050" indent="-399600">
              <a:spcBef>
                <a:spcPts val="600"/>
              </a:spcBef>
              <a:buClr>
                <a:schemeClr val="accent6"/>
              </a:buClr>
              <a:buSzPct val="150000"/>
              <a:buFont typeface="Wingdings" pitchFamily="2" charset="2"/>
              <a:buChar char="§"/>
              <a:defRPr/>
            </a:pPr>
            <a:r>
              <a:rPr lang="en-GB" sz="1600" kern="0" dirty="0">
                <a:solidFill>
                  <a:schemeClr val="tx2"/>
                </a:solidFill>
              </a:rPr>
              <a:t>Tracking of GPS and Galileo satellites to double the number of occultation measurements, optionally also GLONASS and </a:t>
            </a:r>
            <a:r>
              <a:rPr lang="en-GB" sz="1600" kern="0" dirty="0" err="1">
                <a:solidFill>
                  <a:schemeClr val="tx2"/>
                </a:solidFill>
              </a:rPr>
              <a:t>Beidou</a:t>
            </a:r>
            <a:endParaRPr lang="en-GB" sz="1600" kern="0" dirty="0">
              <a:solidFill>
                <a:schemeClr val="tx2"/>
              </a:solidFill>
            </a:endParaRPr>
          </a:p>
          <a:p>
            <a:pPr marL="400050" indent="-399600">
              <a:spcBef>
                <a:spcPts val="600"/>
              </a:spcBef>
              <a:buClr>
                <a:schemeClr val="accent6"/>
              </a:buClr>
              <a:buSzPct val="150000"/>
              <a:buFont typeface="Wingdings" pitchFamily="2" charset="2"/>
              <a:buChar char="§"/>
              <a:defRPr/>
            </a:pPr>
            <a:endParaRPr lang="en-GB" sz="1600" kern="0" dirty="0">
              <a:solidFill>
                <a:schemeClr val="tx2"/>
              </a:solidFill>
            </a:endParaRPr>
          </a:p>
          <a:p>
            <a:pPr marL="400050" indent="-399600">
              <a:spcBef>
                <a:spcPts val="600"/>
              </a:spcBef>
              <a:buClr>
                <a:schemeClr val="accent6"/>
              </a:buClr>
              <a:buSzPct val="150000"/>
              <a:buFont typeface="Wingdings" pitchFamily="2" charset="2"/>
              <a:buChar char="§"/>
              <a:defRPr/>
            </a:pPr>
            <a:r>
              <a:rPr lang="en-GB" sz="1600" kern="0" dirty="0">
                <a:solidFill>
                  <a:schemeClr val="tx2"/>
                </a:solidFill>
              </a:rPr>
              <a:t>Equipment of both Metop-SG satellites with RO</a:t>
            </a:r>
          </a:p>
          <a:p>
            <a:pPr marL="457200" indent="-457200">
              <a:buFont typeface="Arial" pitchFamily="34" charset="0"/>
              <a:buChar char="•"/>
              <a:defRPr/>
            </a:pPr>
            <a:endParaRPr lang="en-GB" sz="1600" kern="0" dirty="0">
              <a:solidFill>
                <a:schemeClr val="tx2"/>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4294967295"/>
          </p:nvPr>
        </p:nvSpPr>
        <p:spPr>
          <a:xfrm>
            <a:off x="0" y="1322388"/>
            <a:ext cx="4718050" cy="4716462"/>
          </a:xfrm>
        </p:spPr>
        <p:txBody>
          <a:bodyPr/>
          <a:lstStyle/>
          <a:p>
            <a:pPr marL="457200" indent="-457200" eaLnBrk="1" hangingPunct="1">
              <a:spcBef>
                <a:spcPct val="0"/>
              </a:spcBef>
              <a:buFont typeface="Arial" charset="0"/>
              <a:buNone/>
            </a:pPr>
            <a:r>
              <a:rPr lang="en-GB" sz="1800" b="1" smtClean="0">
                <a:solidFill>
                  <a:schemeClr val="tx1"/>
                </a:solidFill>
                <a:latin typeface="Arial" charset="0"/>
                <a:cs typeface="Arial" charset="0"/>
              </a:rPr>
              <a:t>Objectives of a new mission</a:t>
            </a:r>
          </a:p>
          <a:p>
            <a:pPr marL="457200" indent="-457200" eaLnBrk="1" hangingPunct="1">
              <a:spcBef>
                <a:spcPct val="0"/>
              </a:spcBef>
              <a:buClr>
                <a:schemeClr val="accent2"/>
              </a:buClr>
              <a:buSzPct val="150000"/>
            </a:pPr>
            <a:r>
              <a:rPr lang="en-GB" sz="1600" smtClean="0">
                <a:solidFill>
                  <a:schemeClr val="accent2"/>
                </a:solidFill>
                <a:latin typeface="Arial" charset="0"/>
                <a:cs typeface="Arial" charset="0"/>
              </a:rPr>
              <a:t>precipitation and cloud  products</a:t>
            </a:r>
          </a:p>
          <a:p>
            <a:pPr marL="457200" indent="-457200" eaLnBrk="1" hangingPunct="1">
              <a:spcBef>
                <a:spcPct val="0"/>
              </a:spcBef>
            </a:pPr>
            <a:r>
              <a:rPr lang="en-GB" sz="1600" smtClean="0">
                <a:solidFill>
                  <a:schemeClr val="tx1"/>
                </a:solidFill>
                <a:latin typeface="Arial" charset="0"/>
                <a:cs typeface="Arial" charset="0"/>
              </a:rPr>
              <a:t>water vapour profiles and imagery</a:t>
            </a:r>
          </a:p>
          <a:p>
            <a:pPr marL="457200" indent="-457200" eaLnBrk="1" hangingPunct="1">
              <a:spcBef>
                <a:spcPct val="0"/>
              </a:spcBef>
            </a:pPr>
            <a:r>
              <a:rPr lang="en-GB" sz="1600" smtClean="0">
                <a:solidFill>
                  <a:schemeClr val="tx1"/>
                </a:solidFill>
                <a:latin typeface="Arial" charset="0"/>
                <a:cs typeface="Arial" charset="0"/>
              </a:rPr>
              <a:t>sea-ice, snow, sea surface wind</a:t>
            </a:r>
          </a:p>
          <a:p>
            <a:pPr marL="457200" indent="-457200" eaLnBrk="1" hangingPunct="1">
              <a:spcBef>
                <a:spcPts val="600"/>
              </a:spcBef>
            </a:pPr>
            <a:endParaRPr lang="en-GB" sz="1800" b="1" smtClean="0">
              <a:solidFill>
                <a:schemeClr val="tx1"/>
              </a:solidFill>
              <a:latin typeface="Arial" charset="0"/>
              <a:cs typeface="Arial" charset="0"/>
            </a:endParaRPr>
          </a:p>
          <a:p>
            <a:pPr marL="457200" indent="-457200" eaLnBrk="1" hangingPunct="1">
              <a:spcBef>
                <a:spcPts val="600"/>
              </a:spcBef>
              <a:buFont typeface="Arial" charset="0"/>
              <a:buNone/>
            </a:pPr>
            <a:r>
              <a:rPr lang="en-GB" sz="1800" b="1" smtClean="0">
                <a:solidFill>
                  <a:schemeClr val="tx1"/>
                </a:solidFill>
                <a:latin typeface="Arial" charset="0"/>
                <a:cs typeface="Arial" charset="0"/>
              </a:rPr>
              <a:t>Implementation</a:t>
            </a:r>
          </a:p>
          <a:p>
            <a:pPr marL="457200" indent="-457200" eaLnBrk="1" hangingPunct="1">
              <a:spcBef>
                <a:spcPct val="0"/>
              </a:spcBef>
            </a:pPr>
            <a:r>
              <a:rPr lang="en-GB" sz="1600" smtClean="0">
                <a:latin typeface="Arial" charset="0"/>
                <a:cs typeface="Arial" charset="0"/>
              </a:rPr>
              <a:t>ESA development</a:t>
            </a:r>
          </a:p>
          <a:p>
            <a:pPr marL="857250" lvl="1" indent="-457200" eaLnBrk="1" hangingPunct="1">
              <a:spcBef>
                <a:spcPct val="0"/>
              </a:spcBef>
            </a:pPr>
            <a:endParaRPr lang="en-GB" sz="1600" smtClean="0">
              <a:latin typeface="Arial" charset="0"/>
              <a:cs typeface="Arial" charset="0"/>
            </a:endParaRPr>
          </a:p>
          <a:p>
            <a:pPr marL="457200" indent="-457200" eaLnBrk="1" hangingPunct="1">
              <a:spcBef>
                <a:spcPct val="0"/>
              </a:spcBef>
              <a:buFont typeface="Arial" charset="0"/>
              <a:buNone/>
            </a:pPr>
            <a:r>
              <a:rPr lang="en-GB" sz="1800" b="1" smtClean="0">
                <a:solidFill>
                  <a:schemeClr val="tx1"/>
                </a:solidFill>
                <a:latin typeface="Arial" charset="0"/>
                <a:cs typeface="Arial" charset="0"/>
              </a:rPr>
              <a:t>Key performances  </a:t>
            </a:r>
          </a:p>
          <a:p>
            <a:pPr marL="457200" indent="-457200" eaLnBrk="1" hangingPunct="1">
              <a:spcBef>
                <a:spcPct val="0"/>
              </a:spcBef>
              <a:buFontTx/>
              <a:buChar char="•"/>
            </a:pPr>
            <a:r>
              <a:rPr lang="en-GB" sz="1600" smtClean="0">
                <a:latin typeface="Arial" charset="0"/>
                <a:cs typeface="Arial" charset="0"/>
              </a:rPr>
              <a:t>18 channels: 18.7 – 183 GHz</a:t>
            </a:r>
          </a:p>
          <a:p>
            <a:pPr marL="457200" indent="-457200" eaLnBrk="1" hangingPunct="1">
              <a:spcBef>
                <a:spcPct val="0"/>
              </a:spcBef>
              <a:buFontTx/>
              <a:buChar char="•"/>
            </a:pPr>
            <a:r>
              <a:rPr lang="en-GB" sz="1600" smtClean="0">
                <a:latin typeface="Arial" charset="0"/>
                <a:cs typeface="Arial" charset="0"/>
              </a:rPr>
              <a:t>dual polarisation (V, H) up to 89 GHz</a:t>
            </a:r>
          </a:p>
          <a:p>
            <a:pPr marL="457200" indent="-457200" eaLnBrk="1" hangingPunct="1">
              <a:spcBef>
                <a:spcPct val="0"/>
              </a:spcBef>
              <a:buFontTx/>
              <a:buChar char="•"/>
            </a:pPr>
            <a:r>
              <a:rPr lang="en-GB" sz="1600" smtClean="0">
                <a:latin typeface="Arial" charset="0"/>
                <a:cs typeface="Arial" charset="0"/>
              </a:rPr>
              <a:t>V polarisation at higher frequencies</a:t>
            </a:r>
          </a:p>
          <a:p>
            <a:pPr marL="457200" indent="-457200" eaLnBrk="1" hangingPunct="1">
              <a:spcBef>
                <a:spcPct val="0"/>
              </a:spcBef>
              <a:buFontTx/>
              <a:buChar char="•"/>
            </a:pPr>
            <a:r>
              <a:rPr lang="en-GB" sz="1600" smtClean="0">
                <a:latin typeface="Arial" charset="0"/>
                <a:cs typeface="Arial" charset="0"/>
              </a:rPr>
              <a:t>radiometric accuracy: 1 K</a:t>
            </a:r>
          </a:p>
          <a:p>
            <a:pPr marL="457200" indent="-457200" eaLnBrk="1" hangingPunct="1">
              <a:spcBef>
                <a:spcPct val="0"/>
              </a:spcBef>
              <a:buFontTx/>
              <a:buChar char="•"/>
            </a:pPr>
            <a:r>
              <a:rPr lang="en-GB" sz="1600" smtClean="0">
                <a:latin typeface="Arial" charset="0"/>
                <a:cs typeface="Arial" charset="0"/>
              </a:rPr>
              <a:t>radiometric sensitivity: 0.6 – 1.2 K</a:t>
            </a:r>
          </a:p>
          <a:p>
            <a:pPr marL="457200" indent="-457200" eaLnBrk="1" hangingPunct="1">
              <a:spcBef>
                <a:spcPct val="0"/>
              </a:spcBef>
              <a:buFontTx/>
              <a:buChar char="•"/>
            </a:pPr>
            <a:r>
              <a:rPr lang="en-GB" sz="1600" smtClean="0">
                <a:latin typeface="Arial" charset="0"/>
                <a:cs typeface="Arial" charset="0"/>
              </a:rPr>
              <a:t>Footprint size: 10 – 50 km</a:t>
            </a:r>
          </a:p>
          <a:p>
            <a:pPr marL="457200" indent="-457200" eaLnBrk="1" hangingPunct="1">
              <a:spcBef>
                <a:spcPct val="0"/>
              </a:spcBef>
              <a:buFontTx/>
              <a:buChar char="•"/>
            </a:pPr>
            <a:r>
              <a:rPr lang="en-GB" sz="1600" smtClean="0">
                <a:latin typeface="Arial" charset="0"/>
                <a:cs typeface="Arial" charset="0"/>
              </a:rPr>
              <a:t>spatial sampling: 7 km</a:t>
            </a:r>
          </a:p>
          <a:p>
            <a:pPr marL="457200" indent="-457200" eaLnBrk="1" hangingPunct="1">
              <a:spcBef>
                <a:spcPct val="0"/>
              </a:spcBef>
              <a:buFontTx/>
              <a:buChar char="•"/>
            </a:pPr>
            <a:r>
              <a:rPr lang="en-GB" sz="1600" smtClean="0">
                <a:latin typeface="Arial" charset="0"/>
                <a:cs typeface="Arial" charset="0"/>
              </a:rPr>
              <a:t>conical scan</a:t>
            </a:r>
          </a:p>
          <a:p>
            <a:pPr marL="457200" indent="-457200" eaLnBrk="1" hangingPunct="1">
              <a:spcBef>
                <a:spcPct val="0"/>
              </a:spcBef>
              <a:buFontTx/>
              <a:buChar char="•"/>
            </a:pPr>
            <a:endParaRPr lang="en-GB" sz="1600" smtClean="0">
              <a:latin typeface="Arial" charset="0"/>
              <a:cs typeface="Arial" charset="0"/>
            </a:endParaRPr>
          </a:p>
          <a:p>
            <a:pPr marL="857250" lvl="1" indent="-457200" eaLnBrk="1" hangingPunct="1">
              <a:spcBef>
                <a:spcPct val="0"/>
              </a:spcBef>
            </a:pPr>
            <a:endParaRPr lang="en-GB" sz="1600" smtClean="0">
              <a:latin typeface="Arial" charset="0"/>
              <a:cs typeface="Arial" charset="0"/>
            </a:endParaRPr>
          </a:p>
        </p:txBody>
      </p:sp>
      <p:sp>
        <p:nvSpPr>
          <p:cNvPr id="16387" name="Rectangle 4"/>
          <p:cNvSpPr>
            <a:spLocks noChangeArrowheads="1"/>
          </p:cNvSpPr>
          <p:nvPr/>
        </p:nvSpPr>
        <p:spPr bwMode="auto">
          <a:xfrm>
            <a:off x="146050" y="290513"/>
            <a:ext cx="5689600" cy="565150"/>
          </a:xfrm>
          <a:prstGeom prst="rect">
            <a:avLst/>
          </a:prstGeom>
          <a:noFill/>
          <a:ln w="9525">
            <a:noFill/>
            <a:miter lim="800000"/>
            <a:headEnd/>
            <a:tailEnd/>
          </a:ln>
        </p:spPr>
        <p:txBody>
          <a:bodyPr/>
          <a:lstStyle/>
          <a:p>
            <a:pPr marL="342900" indent="-342900">
              <a:spcBef>
                <a:spcPct val="20000"/>
              </a:spcBef>
            </a:pPr>
            <a:r>
              <a:rPr lang="en-GB" sz="2400">
                <a:latin typeface="Century Gothic" pitchFamily="34" charset="0"/>
              </a:rPr>
              <a:t>Microwave imaging: MWI  </a:t>
            </a:r>
          </a:p>
        </p:txBody>
      </p:sp>
      <p:pic>
        <p:nvPicPr>
          <p:cNvPr id="16388" name="Picture 5" descr="3day_cloudLiquidWater.png"/>
          <p:cNvPicPr>
            <a:picLocks noChangeAspect="1"/>
          </p:cNvPicPr>
          <p:nvPr/>
        </p:nvPicPr>
        <p:blipFill>
          <a:blip r:embed="rId2" cstate="print"/>
          <a:srcRect/>
          <a:stretch>
            <a:fillRect/>
          </a:stretch>
        </p:blipFill>
        <p:spPr bwMode="auto">
          <a:xfrm>
            <a:off x="6889750" y="601663"/>
            <a:ext cx="2727325" cy="1363662"/>
          </a:xfrm>
          <a:prstGeom prst="rect">
            <a:avLst/>
          </a:prstGeom>
          <a:noFill/>
          <a:ln w="9525">
            <a:noFill/>
            <a:miter lim="800000"/>
            <a:headEnd/>
            <a:tailEnd/>
          </a:ln>
        </p:spPr>
      </p:pic>
      <p:pic>
        <p:nvPicPr>
          <p:cNvPr id="16389" name="Picture 7" descr="liquidscale.gif"/>
          <p:cNvPicPr>
            <a:picLocks noChangeAspect="1"/>
          </p:cNvPicPr>
          <p:nvPr/>
        </p:nvPicPr>
        <p:blipFill>
          <a:blip r:embed="rId3" cstate="print"/>
          <a:srcRect/>
          <a:stretch>
            <a:fillRect/>
          </a:stretch>
        </p:blipFill>
        <p:spPr bwMode="auto">
          <a:xfrm>
            <a:off x="9718675" y="600075"/>
            <a:ext cx="114300" cy="1377950"/>
          </a:xfrm>
          <a:prstGeom prst="rect">
            <a:avLst/>
          </a:prstGeom>
          <a:noFill/>
          <a:ln w="9525">
            <a:noFill/>
            <a:miter lim="800000"/>
            <a:headEnd/>
            <a:tailEnd/>
          </a:ln>
        </p:spPr>
      </p:pic>
      <p:sp>
        <p:nvSpPr>
          <p:cNvPr id="16390" name="TextBox 8"/>
          <p:cNvSpPr txBox="1">
            <a:spLocks noChangeArrowheads="1"/>
          </p:cNvSpPr>
          <p:nvPr/>
        </p:nvSpPr>
        <p:spPr bwMode="auto">
          <a:xfrm>
            <a:off x="9499600" y="2035175"/>
            <a:ext cx="406400" cy="231775"/>
          </a:xfrm>
          <a:prstGeom prst="rect">
            <a:avLst/>
          </a:prstGeom>
          <a:noFill/>
          <a:ln w="9525">
            <a:noFill/>
            <a:miter lim="800000"/>
            <a:headEnd/>
            <a:tailEnd/>
          </a:ln>
        </p:spPr>
        <p:txBody>
          <a:bodyPr>
            <a:spAutoFit/>
          </a:bodyPr>
          <a:lstStyle/>
          <a:p>
            <a:r>
              <a:rPr lang="en-GB" b="0">
                <a:solidFill>
                  <a:schemeClr val="tx1"/>
                </a:solidFill>
              </a:rPr>
              <a:t>mm</a:t>
            </a:r>
          </a:p>
        </p:txBody>
      </p:sp>
      <p:sp>
        <p:nvSpPr>
          <p:cNvPr id="16391" name="TextBox 10"/>
          <p:cNvSpPr txBox="1">
            <a:spLocks noChangeArrowheads="1"/>
          </p:cNvSpPr>
          <p:nvPr/>
        </p:nvSpPr>
        <p:spPr bwMode="auto">
          <a:xfrm>
            <a:off x="6026150" y="1676400"/>
            <a:ext cx="760413" cy="230188"/>
          </a:xfrm>
          <a:prstGeom prst="rect">
            <a:avLst/>
          </a:prstGeom>
          <a:noFill/>
          <a:ln w="9525">
            <a:noFill/>
            <a:miter lim="800000"/>
            <a:headEnd/>
            <a:tailEnd/>
          </a:ln>
        </p:spPr>
        <p:txBody>
          <a:bodyPr wrap="none">
            <a:spAutoFit/>
          </a:bodyPr>
          <a:lstStyle/>
          <a:p>
            <a:r>
              <a:rPr lang="en-GB" b="0">
                <a:solidFill>
                  <a:schemeClr val="tx1"/>
                </a:solidFill>
              </a:rPr>
              <a:t>RSS (2011)</a:t>
            </a:r>
          </a:p>
        </p:txBody>
      </p:sp>
      <p:sp>
        <p:nvSpPr>
          <p:cNvPr id="16392" name="TextBox 12"/>
          <p:cNvSpPr txBox="1">
            <a:spLocks noChangeArrowheads="1"/>
          </p:cNvSpPr>
          <p:nvPr/>
        </p:nvSpPr>
        <p:spPr bwMode="auto">
          <a:xfrm>
            <a:off x="7934325" y="2038350"/>
            <a:ext cx="1227138" cy="231775"/>
          </a:xfrm>
          <a:prstGeom prst="rect">
            <a:avLst/>
          </a:prstGeom>
          <a:noFill/>
          <a:ln w="9525">
            <a:noFill/>
            <a:miter lim="800000"/>
            <a:headEnd/>
            <a:tailEnd/>
          </a:ln>
        </p:spPr>
        <p:txBody>
          <a:bodyPr wrap="none">
            <a:spAutoFit/>
          </a:bodyPr>
          <a:lstStyle/>
          <a:p>
            <a:r>
              <a:rPr lang="en-GB" b="0">
                <a:solidFill>
                  <a:schemeClr val="tx1"/>
                </a:solidFill>
              </a:rPr>
              <a:t>Cloud Liquid Column</a:t>
            </a:r>
          </a:p>
        </p:txBody>
      </p:sp>
      <p:sp>
        <p:nvSpPr>
          <p:cNvPr id="13" name="Rectangle 2"/>
          <p:cNvSpPr txBox="1">
            <a:spLocks noChangeArrowheads="1"/>
          </p:cNvSpPr>
          <p:nvPr/>
        </p:nvSpPr>
        <p:spPr bwMode="auto">
          <a:xfrm>
            <a:off x="5049838" y="2381250"/>
            <a:ext cx="4700587" cy="3838575"/>
          </a:xfrm>
          <a:prstGeom prst="rect">
            <a:avLst/>
          </a:prstGeom>
          <a:ln>
            <a:headEnd/>
            <a:tailEnd/>
          </a:ln>
        </p:spPr>
        <p:style>
          <a:lnRef idx="1">
            <a:schemeClr val="dk1"/>
          </a:lnRef>
          <a:fillRef idx="2">
            <a:schemeClr val="dk1"/>
          </a:fillRef>
          <a:effectRef idx="1">
            <a:schemeClr val="dk1"/>
          </a:effectRef>
          <a:fontRef idx="minor">
            <a:schemeClr val="dk1"/>
          </a:fontRef>
        </p:style>
        <p:txBody>
          <a:bodyPr/>
          <a:lstStyle/>
          <a:p>
            <a:pPr marL="400050" indent="-457200">
              <a:spcBef>
                <a:spcPts val="600"/>
              </a:spcBef>
              <a:defRPr/>
            </a:pPr>
            <a:r>
              <a:rPr lang="en-GB" sz="1600" kern="0" dirty="0">
                <a:solidFill>
                  <a:schemeClr val="tx2"/>
                </a:solidFill>
              </a:rPr>
              <a:t>Breakthrough: 18 channels</a:t>
            </a:r>
          </a:p>
          <a:p>
            <a:pPr marL="400050" indent="-457200">
              <a:spcBef>
                <a:spcPts val="600"/>
              </a:spcBef>
              <a:defRPr/>
            </a:pPr>
            <a:endParaRPr lang="en-GB" sz="1600" kern="0" dirty="0">
              <a:solidFill>
                <a:schemeClr val="tx2"/>
              </a:solidFill>
            </a:endParaRPr>
          </a:p>
          <a:p>
            <a:pPr marL="400050" indent="-399600">
              <a:spcBef>
                <a:spcPts val="600"/>
              </a:spcBef>
              <a:buClr>
                <a:schemeClr val="accent6"/>
              </a:buClr>
              <a:buSzPct val="150000"/>
              <a:buFont typeface="Wingdings" pitchFamily="2" charset="2"/>
              <a:buChar char="§"/>
              <a:defRPr/>
            </a:pPr>
            <a:r>
              <a:rPr lang="en-GB" sz="1600" kern="0" dirty="0">
                <a:solidFill>
                  <a:schemeClr val="tx2"/>
                </a:solidFill>
              </a:rPr>
              <a:t>Continuity of key microwave imager channels for weather forecast</a:t>
            </a:r>
          </a:p>
          <a:p>
            <a:pPr marL="400050" indent="-399600">
              <a:spcBef>
                <a:spcPts val="600"/>
              </a:spcBef>
              <a:buClr>
                <a:schemeClr val="accent6"/>
              </a:buClr>
              <a:buSzPct val="150000"/>
              <a:buFont typeface="Wingdings" pitchFamily="2" charset="2"/>
              <a:buChar char="§"/>
              <a:defRPr/>
            </a:pPr>
            <a:endParaRPr lang="en-GB" sz="1600" kern="0" dirty="0">
              <a:solidFill>
                <a:schemeClr val="tx2"/>
              </a:solidFill>
            </a:endParaRPr>
          </a:p>
          <a:p>
            <a:pPr marL="400050" indent="-399600">
              <a:spcBef>
                <a:spcPts val="600"/>
              </a:spcBef>
              <a:buClr>
                <a:schemeClr val="accent6"/>
              </a:buClr>
              <a:buSzPct val="150000"/>
              <a:buFont typeface="Wingdings" pitchFamily="2" charset="2"/>
              <a:buChar char="§"/>
              <a:defRPr/>
            </a:pPr>
            <a:r>
              <a:rPr lang="en-GB" sz="1600" kern="0" dirty="0">
                <a:solidFill>
                  <a:schemeClr val="tx2"/>
                </a:solidFill>
              </a:rPr>
              <a:t>Inclusion of dedicated sounding channels (118.75 GHz)</a:t>
            </a:r>
          </a:p>
          <a:p>
            <a:pPr marL="857250" lvl="1" indent="-399600">
              <a:spcBef>
                <a:spcPts val="600"/>
              </a:spcBef>
              <a:buClr>
                <a:schemeClr val="accent1"/>
              </a:buClr>
              <a:buSzPct val="150000"/>
              <a:buFont typeface="Wingdings" pitchFamily="2" charset="2"/>
              <a:buChar char="§"/>
              <a:defRPr/>
            </a:pPr>
            <a:r>
              <a:rPr lang="en-GB" sz="1600" b="0" kern="0" dirty="0">
                <a:solidFill>
                  <a:schemeClr val="tx2"/>
                </a:solidFill>
              </a:rPr>
              <a:t>Enhanced precipitation measurements through inclusion of dedicated sounding channels</a:t>
            </a:r>
          </a:p>
          <a:p>
            <a:pPr marL="400050" indent="-399600">
              <a:spcBef>
                <a:spcPts val="600"/>
              </a:spcBef>
              <a:buClr>
                <a:schemeClr val="accent6"/>
              </a:buClr>
              <a:buSzPct val="150000"/>
              <a:buFont typeface="Wingdings" pitchFamily="2" charset="2"/>
              <a:buChar char="§"/>
              <a:defRPr/>
            </a:pPr>
            <a:r>
              <a:rPr lang="en-GB" sz="1600" kern="0" dirty="0">
                <a:solidFill>
                  <a:schemeClr val="tx2"/>
                </a:solidFill>
              </a:rPr>
              <a:t>Extended suite of 183.31 GHz channels </a:t>
            </a:r>
          </a:p>
          <a:p>
            <a:pPr marL="857250" lvl="1" indent="-399600">
              <a:spcBef>
                <a:spcPts val="600"/>
              </a:spcBef>
              <a:buClr>
                <a:schemeClr val="accent1"/>
              </a:buClr>
              <a:buSzPct val="150000"/>
              <a:buFont typeface="Wingdings" pitchFamily="2" charset="2"/>
              <a:buChar char="§"/>
              <a:defRPr/>
            </a:pPr>
            <a:r>
              <a:rPr lang="en-GB" sz="1600" b="0" kern="0" dirty="0">
                <a:solidFill>
                  <a:schemeClr val="tx2"/>
                </a:solidFill>
              </a:rPr>
              <a:t>water-vapour and cloud profiling</a:t>
            </a:r>
          </a:p>
          <a:p>
            <a:pPr marL="457200" indent="-457200">
              <a:buFont typeface="Arial" pitchFamily="34" charset="0"/>
              <a:buChar char="•"/>
              <a:defRPr/>
            </a:pPr>
            <a:endParaRPr lang="en-GB" sz="1600" kern="0" dirty="0">
              <a:solidFill>
                <a:schemeClr val="tx2"/>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4294967295"/>
          </p:nvPr>
        </p:nvSpPr>
        <p:spPr>
          <a:xfrm>
            <a:off x="0" y="1341438"/>
            <a:ext cx="5319713" cy="4500562"/>
          </a:xfrm>
        </p:spPr>
        <p:txBody>
          <a:bodyPr/>
          <a:lstStyle/>
          <a:p>
            <a:pPr marL="457200" indent="-457200" eaLnBrk="1" hangingPunct="1">
              <a:spcBef>
                <a:spcPct val="0"/>
              </a:spcBef>
              <a:buFont typeface="Arial" charset="0"/>
              <a:buNone/>
            </a:pPr>
            <a:r>
              <a:rPr lang="en-GB" sz="1800" b="1" smtClean="0">
                <a:solidFill>
                  <a:schemeClr val="tx1"/>
                </a:solidFill>
                <a:latin typeface="Arial" charset="0"/>
                <a:cs typeface="Arial" charset="0"/>
              </a:rPr>
              <a:t>Objectives of a new mission</a:t>
            </a:r>
          </a:p>
          <a:p>
            <a:pPr marL="457200" indent="-457200" eaLnBrk="1" hangingPunct="1">
              <a:spcBef>
                <a:spcPct val="0"/>
              </a:spcBef>
              <a:buClr>
                <a:schemeClr val="accent2"/>
              </a:buClr>
              <a:buSzPct val="150000"/>
              <a:buFont typeface="Wingdings" pitchFamily="2" charset="2"/>
              <a:buChar char="§"/>
            </a:pPr>
            <a:r>
              <a:rPr lang="en-GB" sz="1700" smtClean="0">
                <a:solidFill>
                  <a:schemeClr val="accent2"/>
                </a:solidFill>
                <a:latin typeface="Arial" charset="0"/>
                <a:cs typeface="Arial" charset="0"/>
              </a:rPr>
              <a:t>Cloud  products, in particular ice clouds</a:t>
            </a:r>
          </a:p>
          <a:p>
            <a:pPr marL="457200" indent="-457200" eaLnBrk="1" hangingPunct="1">
              <a:spcBef>
                <a:spcPct val="0"/>
              </a:spcBef>
            </a:pPr>
            <a:r>
              <a:rPr lang="en-GB" sz="1700" smtClean="0">
                <a:solidFill>
                  <a:schemeClr val="tx1"/>
                </a:solidFill>
                <a:latin typeface="Arial" charset="0"/>
                <a:cs typeface="Arial" charset="0"/>
              </a:rPr>
              <a:t>Snowfall detection and quantification</a:t>
            </a:r>
          </a:p>
          <a:p>
            <a:pPr marL="457200" indent="-457200" eaLnBrk="1" hangingPunct="1">
              <a:spcBef>
                <a:spcPct val="0"/>
              </a:spcBef>
            </a:pPr>
            <a:r>
              <a:rPr lang="en-GB" sz="1700" smtClean="0">
                <a:solidFill>
                  <a:schemeClr val="tx1"/>
                </a:solidFill>
                <a:latin typeface="Arial" charset="0"/>
                <a:cs typeface="Arial" charset="0"/>
              </a:rPr>
              <a:t>Water-vapour profiles and imagery</a:t>
            </a:r>
          </a:p>
          <a:p>
            <a:pPr marL="822325" lvl="1" indent="-381000" eaLnBrk="1" hangingPunct="1">
              <a:spcBef>
                <a:spcPct val="0"/>
              </a:spcBef>
            </a:pPr>
            <a:endParaRPr lang="en-GB" sz="1700" smtClean="0">
              <a:latin typeface="Arial" charset="0"/>
              <a:cs typeface="Arial" charset="0"/>
            </a:endParaRPr>
          </a:p>
          <a:p>
            <a:pPr marL="457200" indent="-457200" eaLnBrk="1" hangingPunct="1">
              <a:spcBef>
                <a:spcPct val="0"/>
              </a:spcBef>
              <a:buFont typeface="Arial" charset="0"/>
              <a:buNone/>
            </a:pPr>
            <a:r>
              <a:rPr lang="en-GB" sz="1800" b="1" smtClean="0">
                <a:solidFill>
                  <a:schemeClr val="tx1"/>
                </a:solidFill>
                <a:latin typeface="Arial" charset="0"/>
                <a:cs typeface="Arial" charset="0"/>
              </a:rPr>
              <a:t>Implementation</a:t>
            </a:r>
          </a:p>
          <a:p>
            <a:pPr marL="457200" indent="-457200" eaLnBrk="1" hangingPunct="1">
              <a:spcBef>
                <a:spcPct val="0"/>
              </a:spcBef>
            </a:pPr>
            <a:r>
              <a:rPr lang="en-GB" sz="1600" smtClean="0">
                <a:latin typeface="Arial" charset="0"/>
                <a:cs typeface="Arial" charset="0"/>
              </a:rPr>
              <a:t>ESA development</a:t>
            </a:r>
          </a:p>
          <a:p>
            <a:pPr marL="457200" indent="-457200" eaLnBrk="1" hangingPunct="1">
              <a:spcBef>
                <a:spcPct val="0"/>
              </a:spcBef>
            </a:pPr>
            <a:endParaRPr lang="en-GB" sz="1700" smtClean="0">
              <a:latin typeface="Arial" charset="0"/>
              <a:cs typeface="Arial" charset="0"/>
            </a:endParaRPr>
          </a:p>
          <a:p>
            <a:pPr marL="457200" indent="-457200" eaLnBrk="1" hangingPunct="1">
              <a:spcBef>
                <a:spcPct val="0"/>
              </a:spcBef>
              <a:buFont typeface="Arial" charset="0"/>
              <a:buNone/>
            </a:pPr>
            <a:r>
              <a:rPr lang="en-GB" sz="1800" b="1" smtClean="0">
                <a:solidFill>
                  <a:schemeClr val="tx1"/>
                </a:solidFill>
                <a:latin typeface="Arial" charset="0"/>
                <a:cs typeface="Arial" charset="0"/>
              </a:rPr>
              <a:t>Key performances  </a:t>
            </a:r>
          </a:p>
          <a:p>
            <a:pPr marL="457200" indent="-457200" eaLnBrk="1" hangingPunct="1">
              <a:spcBef>
                <a:spcPct val="0"/>
              </a:spcBef>
            </a:pPr>
            <a:r>
              <a:rPr lang="en-GB" sz="1600" smtClean="0">
                <a:latin typeface="Arial" charset="0"/>
                <a:cs typeface="Arial" charset="0"/>
              </a:rPr>
              <a:t>11 channels: 183 – 664 GHz</a:t>
            </a:r>
          </a:p>
          <a:p>
            <a:pPr marL="457200" indent="-457200" eaLnBrk="1" hangingPunct="1">
              <a:spcBef>
                <a:spcPct val="0"/>
              </a:spcBef>
            </a:pPr>
            <a:r>
              <a:rPr lang="en-GB" sz="1600" smtClean="0">
                <a:latin typeface="Arial" charset="0"/>
                <a:cs typeface="Arial" charset="0"/>
              </a:rPr>
              <a:t>single polarisation (V) for all channels</a:t>
            </a:r>
          </a:p>
          <a:p>
            <a:pPr marL="457200" indent="-457200" eaLnBrk="1" hangingPunct="1">
              <a:spcBef>
                <a:spcPct val="0"/>
              </a:spcBef>
            </a:pPr>
            <a:r>
              <a:rPr lang="en-GB" sz="1600" smtClean="0">
                <a:latin typeface="Arial" charset="0"/>
                <a:cs typeface="Arial" charset="0"/>
              </a:rPr>
              <a:t>dual polarisation (V, H) at 243 and 664 GHz</a:t>
            </a:r>
          </a:p>
          <a:p>
            <a:pPr marL="457200" indent="-457200" eaLnBrk="1" hangingPunct="1">
              <a:spcBef>
                <a:spcPct val="0"/>
              </a:spcBef>
            </a:pPr>
            <a:r>
              <a:rPr lang="en-GB" sz="1600" smtClean="0">
                <a:latin typeface="Arial" charset="0"/>
                <a:cs typeface="Arial" charset="0"/>
              </a:rPr>
              <a:t>radiometric accuracy: 1 – 1.5 K</a:t>
            </a:r>
          </a:p>
          <a:p>
            <a:pPr marL="457200" indent="-457200" eaLnBrk="1" hangingPunct="1">
              <a:spcBef>
                <a:spcPct val="0"/>
              </a:spcBef>
            </a:pPr>
            <a:r>
              <a:rPr lang="en-GB" sz="1600" smtClean="0">
                <a:latin typeface="Arial" charset="0"/>
                <a:cs typeface="Arial" charset="0"/>
              </a:rPr>
              <a:t>radiometric sensitivity: 0.6 – 1.9 K</a:t>
            </a:r>
          </a:p>
          <a:p>
            <a:pPr marL="457200" indent="-457200" eaLnBrk="1" hangingPunct="1">
              <a:spcBef>
                <a:spcPct val="0"/>
              </a:spcBef>
            </a:pPr>
            <a:r>
              <a:rPr lang="en-GB" sz="1600" smtClean="0">
                <a:latin typeface="Arial" charset="0"/>
                <a:cs typeface="Arial" charset="0"/>
              </a:rPr>
              <a:t>Footprint size: 15-16 km</a:t>
            </a:r>
          </a:p>
          <a:p>
            <a:pPr marL="457200" indent="-457200" eaLnBrk="1" hangingPunct="1">
              <a:spcBef>
                <a:spcPct val="0"/>
              </a:spcBef>
            </a:pPr>
            <a:r>
              <a:rPr lang="en-GB" sz="1600" smtClean="0">
                <a:latin typeface="Arial" charset="0"/>
                <a:cs typeface="Arial" charset="0"/>
              </a:rPr>
              <a:t>spatial sampling: 7.5 km</a:t>
            </a:r>
          </a:p>
          <a:p>
            <a:pPr marL="457200" indent="-457200" eaLnBrk="1" hangingPunct="1">
              <a:spcBef>
                <a:spcPct val="0"/>
              </a:spcBef>
            </a:pPr>
            <a:r>
              <a:rPr lang="en-GB" sz="1600" smtClean="0">
                <a:latin typeface="Arial" charset="0"/>
                <a:cs typeface="Arial" charset="0"/>
              </a:rPr>
              <a:t>conical scan</a:t>
            </a:r>
          </a:p>
          <a:p>
            <a:pPr marL="822325" lvl="1" indent="-381000" eaLnBrk="1" hangingPunct="1">
              <a:spcBef>
                <a:spcPct val="0"/>
              </a:spcBef>
            </a:pPr>
            <a:endParaRPr lang="en-GB" sz="1700" smtClean="0">
              <a:latin typeface="Arial" charset="0"/>
              <a:cs typeface="Arial" charset="0"/>
            </a:endParaRPr>
          </a:p>
        </p:txBody>
      </p:sp>
      <p:sp>
        <p:nvSpPr>
          <p:cNvPr id="17411" name="Rectangle 4"/>
          <p:cNvSpPr>
            <a:spLocks noChangeArrowheads="1"/>
          </p:cNvSpPr>
          <p:nvPr/>
        </p:nvSpPr>
        <p:spPr bwMode="auto">
          <a:xfrm>
            <a:off x="174625" y="177800"/>
            <a:ext cx="5689600" cy="574675"/>
          </a:xfrm>
          <a:prstGeom prst="rect">
            <a:avLst/>
          </a:prstGeom>
          <a:noFill/>
          <a:ln w="9525">
            <a:noFill/>
            <a:miter lim="800000"/>
            <a:headEnd/>
            <a:tailEnd/>
          </a:ln>
        </p:spPr>
        <p:txBody>
          <a:bodyPr/>
          <a:lstStyle/>
          <a:p>
            <a:pPr marL="342900" indent="-342900">
              <a:spcBef>
                <a:spcPct val="20000"/>
              </a:spcBef>
            </a:pPr>
            <a:r>
              <a:rPr lang="en-GB" sz="2400">
                <a:latin typeface="Century Gothic" pitchFamily="34" charset="0"/>
              </a:rPr>
              <a:t>Ice cloud imaging: ICI </a:t>
            </a:r>
          </a:p>
        </p:txBody>
      </p:sp>
      <p:pic>
        <p:nvPicPr>
          <p:cNvPr id="17412" name="Picture 4" descr="iwc_map.gif"/>
          <p:cNvPicPr>
            <a:picLocks noChangeAspect="1"/>
          </p:cNvPicPr>
          <p:nvPr/>
        </p:nvPicPr>
        <p:blipFill>
          <a:blip r:embed="rId2" cstate="print"/>
          <a:srcRect/>
          <a:stretch>
            <a:fillRect/>
          </a:stretch>
        </p:blipFill>
        <p:spPr bwMode="auto">
          <a:xfrm>
            <a:off x="6411913" y="400050"/>
            <a:ext cx="2817812" cy="2544763"/>
          </a:xfrm>
          <a:prstGeom prst="rect">
            <a:avLst/>
          </a:prstGeom>
          <a:noFill/>
          <a:ln w="9525">
            <a:noFill/>
            <a:miter lim="800000"/>
            <a:headEnd/>
            <a:tailEnd/>
          </a:ln>
        </p:spPr>
      </p:pic>
      <p:sp>
        <p:nvSpPr>
          <p:cNvPr id="17413" name="TextBox 5"/>
          <p:cNvSpPr txBox="1">
            <a:spLocks noChangeArrowheads="1"/>
          </p:cNvSpPr>
          <p:nvPr/>
        </p:nvSpPr>
        <p:spPr bwMode="auto">
          <a:xfrm>
            <a:off x="6426200" y="2952750"/>
            <a:ext cx="1030288" cy="231775"/>
          </a:xfrm>
          <a:prstGeom prst="rect">
            <a:avLst/>
          </a:prstGeom>
          <a:noFill/>
          <a:ln w="9525">
            <a:noFill/>
            <a:miter lim="800000"/>
            <a:headEnd/>
            <a:tailEnd/>
          </a:ln>
        </p:spPr>
        <p:txBody>
          <a:bodyPr wrap="none">
            <a:spAutoFit/>
          </a:bodyPr>
          <a:lstStyle/>
          <a:p>
            <a:r>
              <a:rPr lang="en-GB" b="0">
                <a:solidFill>
                  <a:schemeClr val="tx1"/>
                </a:solidFill>
              </a:rPr>
              <a:t>NASA: Aura/MLS</a:t>
            </a:r>
          </a:p>
        </p:txBody>
      </p:sp>
      <p:sp>
        <p:nvSpPr>
          <p:cNvPr id="6" name="Rectangle 2"/>
          <p:cNvSpPr txBox="1">
            <a:spLocks noChangeArrowheads="1"/>
          </p:cNvSpPr>
          <p:nvPr/>
        </p:nvSpPr>
        <p:spPr bwMode="auto">
          <a:xfrm>
            <a:off x="5408613" y="3460750"/>
            <a:ext cx="4318000" cy="2487613"/>
          </a:xfrm>
          <a:prstGeom prst="rect">
            <a:avLst/>
          </a:prstGeom>
          <a:ln>
            <a:headEnd/>
            <a:tailEnd/>
          </a:ln>
        </p:spPr>
        <p:style>
          <a:lnRef idx="1">
            <a:schemeClr val="dk1"/>
          </a:lnRef>
          <a:fillRef idx="2">
            <a:schemeClr val="dk1"/>
          </a:fillRef>
          <a:effectRef idx="1">
            <a:schemeClr val="dk1"/>
          </a:effectRef>
          <a:fontRef idx="minor">
            <a:schemeClr val="dk1"/>
          </a:fontRef>
        </p:style>
        <p:txBody>
          <a:bodyPr/>
          <a:lstStyle/>
          <a:p>
            <a:pPr marL="400050" indent="-457200">
              <a:defRPr/>
            </a:pPr>
            <a:r>
              <a:rPr lang="en-GB" sz="1600" kern="0" dirty="0">
                <a:solidFill>
                  <a:schemeClr val="tx2"/>
                </a:solidFill>
              </a:rPr>
              <a:t>Breakthrough: 11 channels</a:t>
            </a:r>
          </a:p>
          <a:p>
            <a:pPr marL="857250" lvl="1" indent="-457200">
              <a:defRPr/>
            </a:pPr>
            <a:endParaRPr lang="en-GB" sz="1600" kern="0" dirty="0">
              <a:solidFill>
                <a:schemeClr val="tx2"/>
              </a:solidFill>
            </a:endParaRPr>
          </a:p>
          <a:p>
            <a:pPr marL="400050" indent="-399600">
              <a:buClr>
                <a:schemeClr val="accent6"/>
              </a:buClr>
              <a:buSzPct val="150000"/>
              <a:buFont typeface="Wingdings" pitchFamily="2" charset="2"/>
              <a:buChar char="§"/>
              <a:defRPr/>
            </a:pPr>
            <a:r>
              <a:rPr lang="en-GB" sz="1600" kern="0" dirty="0">
                <a:solidFill>
                  <a:schemeClr val="tx2"/>
                </a:solidFill>
              </a:rPr>
              <a:t>Establishes operational ice-cloud imaging mission </a:t>
            </a:r>
          </a:p>
          <a:p>
            <a:pPr marL="400050" indent="-399600">
              <a:buClr>
                <a:schemeClr val="accent6"/>
              </a:buClr>
              <a:buSzPct val="150000"/>
              <a:buFont typeface="Wingdings" pitchFamily="2" charset="2"/>
              <a:buChar char="§"/>
              <a:defRPr/>
            </a:pPr>
            <a:endParaRPr lang="en-GB" sz="1600" kern="0" dirty="0">
              <a:solidFill>
                <a:schemeClr val="tx2"/>
              </a:solidFill>
            </a:endParaRPr>
          </a:p>
          <a:p>
            <a:pPr marL="400050" indent="-399600">
              <a:buClr>
                <a:schemeClr val="accent6"/>
              </a:buClr>
              <a:buSzPct val="150000"/>
              <a:defRPr/>
            </a:pPr>
            <a:endParaRPr lang="en-GB" sz="1600" kern="0" dirty="0">
              <a:solidFill>
                <a:schemeClr val="tx2"/>
              </a:solidFill>
            </a:endParaRPr>
          </a:p>
          <a:p>
            <a:pPr marL="400050" indent="-399600">
              <a:buClr>
                <a:schemeClr val="accent6"/>
              </a:buClr>
              <a:buSzPct val="150000"/>
              <a:buFont typeface="Wingdings" pitchFamily="2" charset="2"/>
              <a:buChar char="§"/>
              <a:defRPr/>
            </a:pPr>
            <a:r>
              <a:rPr lang="en-GB" sz="1600" kern="0" dirty="0">
                <a:solidFill>
                  <a:schemeClr val="tx2"/>
                </a:solidFill>
              </a:rPr>
              <a:t>Support of weather forecast, hydrology, and climate monitoring</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4294967295"/>
          </p:nvPr>
        </p:nvSpPr>
        <p:spPr>
          <a:xfrm>
            <a:off x="0" y="1346200"/>
            <a:ext cx="4470400" cy="4835525"/>
          </a:xfrm>
        </p:spPr>
        <p:txBody>
          <a:bodyPr/>
          <a:lstStyle/>
          <a:p>
            <a:pPr marL="457200" indent="-457200" eaLnBrk="1" hangingPunct="1">
              <a:spcBef>
                <a:spcPct val="0"/>
              </a:spcBef>
              <a:buFont typeface="Arial" charset="0"/>
              <a:buNone/>
            </a:pPr>
            <a:r>
              <a:rPr lang="en-GB" sz="1800" b="1" smtClean="0">
                <a:solidFill>
                  <a:schemeClr val="tx1"/>
                </a:solidFill>
                <a:latin typeface="Arial" charset="0"/>
                <a:cs typeface="Arial" charset="0"/>
              </a:rPr>
              <a:t>Objectives of a new mission</a:t>
            </a:r>
          </a:p>
          <a:p>
            <a:pPr marL="457200" indent="-457200" eaLnBrk="1" hangingPunct="1">
              <a:spcBef>
                <a:spcPct val="0"/>
              </a:spcBef>
            </a:pPr>
            <a:r>
              <a:rPr lang="en-GB" sz="1600" smtClean="0">
                <a:solidFill>
                  <a:schemeClr val="accent2"/>
                </a:solidFill>
                <a:latin typeface="Arial" charset="0"/>
                <a:cs typeface="Arial" charset="0"/>
              </a:rPr>
              <a:t>Aerosol</a:t>
            </a:r>
            <a:r>
              <a:rPr lang="en-GB" sz="1600" smtClean="0">
                <a:latin typeface="Arial" charset="0"/>
                <a:cs typeface="Arial" charset="0"/>
              </a:rPr>
              <a:t> – optical thickness, particle size, </a:t>
            </a:r>
            <a:br>
              <a:rPr lang="en-GB" sz="1600" smtClean="0">
                <a:latin typeface="Arial" charset="0"/>
                <a:cs typeface="Arial" charset="0"/>
              </a:rPr>
            </a:br>
            <a:r>
              <a:rPr lang="en-GB" sz="1600" smtClean="0">
                <a:latin typeface="Arial" charset="0"/>
                <a:cs typeface="Arial" charset="0"/>
              </a:rPr>
              <a:t>type, height, absorption</a:t>
            </a:r>
          </a:p>
          <a:p>
            <a:pPr marL="457200" indent="-457200" eaLnBrk="1" hangingPunct="1">
              <a:spcBef>
                <a:spcPct val="0"/>
              </a:spcBef>
            </a:pPr>
            <a:r>
              <a:rPr lang="en-GB" sz="1600" smtClean="0">
                <a:latin typeface="Arial" charset="0"/>
                <a:cs typeface="Arial" charset="0"/>
              </a:rPr>
              <a:t>Volcanic Ash</a:t>
            </a:r>
          </a:p>
          <a:p>
            <a:pPr marL="457200" indent="-457200" eaLnBrk="1" hangingPunct="1">
              <a:spcBef>
                <a:spcPct val="0"/>
              </a:spcBef>
            </a:pPr>
            <a:r>
              <a:rPr lang="en-GB" sz="1600" smtClean="0">
                <a:latin typeface="Arial" charset="0"/>
                <a:cs typeface="Arial" charset="0"/>
              </a:rPr>
              <a:t>Cloud phase, height, optical depth</a:t>
            </a:r>
          </a:p>
          <a:p>
            <a:pPr marL="457200" indent="-457200" eaLnBrk="1" hangingPunct="1">
              <a:spcBef>
                <a:spcPct val="0"/>
              </a:spcBef>
            </a:pPr>
            <a:r>
              <a:rPr lang="en-GB" sz="1600" smtClean="0">
                <a:latin typeface="Arial" charset="0"/>
                <a:cs typeface="Arial" charset="0"/>
              </a:rPr>
              <a:t>Surface albedo</a:t>
            </a:r>
          </a:p>
          <a:p>
            <a:pPr marL="457200" indent="-457200" eaLnBrk="1" hangingPunct="1">
              <a:spcBef>
                <a:spcPts val="600"/>
              </a:spcBef>
            </a:pPr>
            <a:endParaRPr lang="en-GB" sz="1800" b="1" smtClean="0">
              <a:solidFill>
                <a:schemeClr val="tx1"/>
              </a:solidFill>
              <a:latin typeface="Arial" charset="0"/>
              <a:cs typeface="Arial" charset="0"/>
            </a:endParaRPr>
          </a:p>
          <a:p>
            <a:pPr marL="457200" indent="-457200" eaLnBrk="1" hangingPunct="1">
              <a:spcBef>
                <a:spcPts val="600"/>
              </a:spcBef>
              <a:buFont typeface="Arial" charset="0"/>
              <a:buNone/>
            </a:pPr>
            <a:r>
              <a:rPr lang="en-GB" sz="1800" b="1" smtClean="0">
                <a:solidFill>
                  <a:schemeClr val="tx1"/>
                </a:solidFill>
                <a:latin typeface="Arial" charset="0"/>
                <a:cs typeface="Arial" charset="0"/>
              </a:rPr>
              <a:t>Implementation</a:t>
            </a:r>
          </a:p>
          <a:p>
            <a:pPr marL="857250" lvl="1" indent="-457200" eaLnBrk="1" hangingPunct="1">
              <a:spcBef>
                <a:spcPct val="0"/>
              </a:spcBef>
            </a:pPr>
            <a:r>
              <a:rPr lang="en-GB" sz="1600" smtClean="0">
                <a:latin typeface="Arial" charset="0"/>
                <a:cs typeface="Arial" charset="0"/>
              </a:rPr>
              <a:t>ESA development</a:t>
            </a:r>
          </a:p>
          <a:p>
            <a:pPr marL="857250" lvl="1" indent="-457200" eaLnBrk="1" hangingPunct="1">
              <a:spcBef>
                <a:spcPct val="0"/>
              </a:spcBef>
            </a:pPr>
            <a:endParaRPr lang="en-GB" sz="1600" smtClean="0">
              <a:latin typeface="Arial" charset="0"/>
              <a:cs typeface="Arial" charset="0"/>
            </a:endParaRPr>
          </a:p>
          <a:p>
            <a:pPr marL="457200" indent="-457200" eaLnBrk="1" hangingPunct="1">
              <a:spcBef>
                <a:spcPct val="0"/>
              </a:spcBef>
              <a:buFont typeface="Arial" charset="0"/>
              <a:buNone/>
            </a:pPr>
            <a:r>
              <a:rPr lang="en-GB" sz="1800" b="1" smtClean="0">
                <a:solidFill>
                  <a:schemeClr val="tx1"/>
                </a:solidFill>
                <a:latin typeface="Arial" charset="0"/>
                <a:cs typeface="Arial" charset="0"/>
              </a:rPr>
              <a:t>Key performances  </a:t>
            </a:r>
          </a:p>
          <a:p>
            <a:pPr marL="457200" indent="-457200" eaLnBrk="1" hangingPunct="1">
              <a:spcBef>
                <a:spcPct val="0"/>
              </a:spcBef>
              <a:buFontTx/>
              <a:buChar char="•"/>
            </a:pPr>
            <a:r>
              <a:rPr lang="en-GB" sz="1600" smtClean="0">
                <a:latin typeface="Arial" charset="0"/>
                <a:cs typeface="Arial" charset="0"/>
              </a:rPr>
              <a:t>12 channels: 0.41 – 2.13 µm</a:t>
            </a:r>
          </a:p>
          <a:p>
            <a:pPr marL="457200" indent="-457200" eaLnBrk="1" hangingPunct="1">
              <a:spcBef>
                <a:spcPct val="0"/>
              </a:spcBef>
              <a:buFontTx/>
              <a:buChar char="•"/>
            </a:pPr>
            <a:r>
              <a:rPr lang="en-GB" sz="1600" smtClean="0">
                <a:latin typeface="Arial" charset="0"/>
                <a:cs typeface="Arial" charset="0"/>
              </a:rPr>
              <a:t>3 polarisations: 0°, 60°, -60°</a:t>
            </a:r>
          </a:p>
          <a:p>
            <a:pPr marL="457200" indent="-457200" eaLnBrk="1" hangingPunct="1">
              <a:spcBef>
                <a:spcPct val="0"/>
              </a:spcBef>
              <a:buFontTx/>
              <a:buChar char="•"/>
            </a:pPr>
            <a:r>
              <a:rPr lang="en-GB" sz="1600" smtClean="0">
                <a:latin typeface="Arial" charset="0"/>
                <a:cs typeface="Arial" charset="0"/>
              </a:rPr>
              <a:t>up to 14 views</a:t>
            </a:r>
          </a:p>
          <a:p>
            <a:pPr marL="457200" indent="-457200" eaLnBrk="1" hangingPunct="1">
              <a:spcBef>
                <a:spcPct val="0"/>
              </a:spcBef>
              <a:buFontTx/>
              <a:buChar char="•"/>
            </a:pPr>
            <a:r>
              <a:rPr lang="en-GB" sz="1600" smtClean="0">
                <a:latin typeface="Arial" charset="0"/>
                <a:cs typeface="Arial" charset="0"/>
              </a:rPr>
              <a:t>radiometric bias: 3%</a:t>
            </a:r>
          </a:p>
          <a:p>
            <a:pPr marL="457200" indent="-457200" eaLnBrk="1" hangingPunct="1">
              <a:spcBef>
                <a:spcPct val="0"/>
              </a:spcBef>
              <a:buFontTx/>
              <a:buChar char="•"/>
            </a:pPr>
            <a:r>
              <a:rPr lang="en-GB" sz="1600" smtClean="0">
                <a:latin typeface="Arial" charset="0"/>
                <a:cs typeface="Arial" charset="0"/>
              </a:rPr>
              <a:t>SNR: 200</a:t>
            </a:r>
          </a:p>
          <a:p>
            <a:pPr marL="457200" indent="-457200" eaLnBrk="1" hangingPunct="1">
              <a:spcBef>
                <a:spcPct val="0"/>
              </a:spcBef>
              <a:buFontTx/>
              <a:buChar char="•"/>
            </a:pPr>
            <a:r>
              <a:rPr lang="en-GB" sz="1600" smtClean="0">
                <a:latin typeface="Arial" charset="0"/>
                <a:cs typeface="Arial" charset="0"/>
              </a:rPr>
              <a:t>spatial sampling: 4 km</a:t>
            </a:r>
          </a:p>
          <a:p>
            <a:pPr marL="457200" indent="-457200" eaLnBrk="1" hangingPunct="1">
              <a:spcBef>
                <a:spcPct val="0"/>
              </a:spcBef>
              <a:buFontTx/>
              <a:buChar char="•"/>
            </a:pPr>
            <a:r>
              <a:rPr lang="en-GB" sz="1600" smtClean="0">
                <a:latin typeface="Arial" charset="0"/>
                <a:cs typeface="Arial" charset="0"/>
              </a:rPr>
              <a:t>push-broom scan (2200 km swath)</a:t>
            </a:r>
          </a:p>
          <a:p>
            <a:pPr marL="857250" lvl="1" indent="-457200" eaLnBrk="1" hangingPunct="1">
              <a:spcBef>
                <a:spcPct val="0"/>
              </a:spcBef>
            </a:pPr>
            <a:endParaRPr lang="en-GB" sz="1600" smtClean="0">
              <a:latin typeface="Arial" charset="0"/>
              <a:cs typeface="Arial" charset="0"/>
            </a:endParaRPr>
          </a:p>
          <a:p>
            <a:pPr marL="457200" indent="-457200" eaLnBrk="1" hangingPunct="1">
              <a:spcBef>
                <a:spcPct val="0"/>
              </a:spcBef>
              <a:buFontTx/>
              <a:buChar char="•"/>
            </a:pPr>
            <a:endParaRPr lang="en-GB" sz="1700" smtClean="0">
              <a:latin typeface="Arial" charset="0"/>
              <a:cs typeface="Arial" charset="0"/>
            </a:endParaRPr>
          </a:p>
        </p:txBody>
      </p:sp>
      <p:sp>
        <p:nvSpPr>
          <p:cNvPr id="18435" name="Rectangle 4"/>
          <p:cNvSpPr>
            <a:spLocks noChangeArrowheads="1"/>
          </p:cNvSpPr>
          <p:nvPr/>
        </p:nvSpPr>
        <p:spPr bwMode="auto">
          <a:xfrm>
            <a:off x="331788" y="0"/>
            <a:ext cx="5664200" cy="879475"/>
          </a:xfrm>
          <a:prstGeom prst="rect">
            <a:avLst/>
          </a:prstGeom>
          <a:noFill/>
          <a:ln w="9525">
            <a:noFill/>
            <a:miter lim="800000"/>
            <a:headEnd/>
            <a:tailEnd/>
          </a:ln>
        </p:spPr>
        <p:txBody>
          <a:bodyPr/>
          <a:lstStyle/>
          <a:p>
            <a:pPr marL="342900" indent="-342900">
              <a:spcBef>
                <a:spcPct val="20000"/>
              </a:spcBef>
            </a:pPr>
            <a:r>
              <a:rPr lang="en-GB" sz="2400">
                <a:latin typeface="Century Gothic" pitchFamily="34" charset="0"/>
              </a:rPr>
              <a:t>Multi-viewing Multi-channel</a:t>
            </a:r>
          </a:p>
          <a:p>
            <a:pPr marL="342900" indent="-342900">
              <a:spcBef>
                <a:spcPct val="20000"/>
              </a:spcBef>
            </a:pPr>
            <a:r>
              <a:rPr lang="en-GB" sz="2400">
                <a:latin typeface="Century Gothic" pitchFamily="34" charset="0"/>
              </a:rPr>
              <a:t>     Multi-polarisation Imaging: 3MI</a:t>
            </a:r>
          </a:p>
        </p:txBody>
      </p:sp>
      <p:pic>
        <p:nvPicPr>
          <p:cNvPr id="18436" name="Picture 4" descr="nature01091-f7_2.jpg"/>
          <p:cNvPicPr>
            <a:picLocks noChangeAspect="1"/>
          </p:cNvPicPr>
          <p:nvPr/>
        </p:nvPicPr>
        <p:blipFill>
          <a:blip r:embed="rId2" cstate="print"/>
          <a:srcRect t="2855"/>
          <a:stretch>
            <a:fillRect/>
          </a:stretch>
        </p:blipFill>
        <p:spPr bwMode="auto">
          <a:xfrm>
            <a:off x="6751638" y="533400"/>
            <a:ext cx="2941637" cy="2295525"/>
          </a:xfrm>
          <a:prstGeom prst="rect">
            <a:avLst/>
          </a:prstGeom>
          <a:noFill/>
          <a:ln w="9525">
            <a:noFill/>
            <a:miter lim="800000"/>
            <a:headEnd/>
            <a:tailEnd/>
          </a:ln>
        </p:spPr>
      </p:pic>
      <p:sp>
        <p:nvSpPr>
          <p:cNvPr id="18437" name="TextBox 5"/>
          <p:cNvSpPr txBox="1">
            <a:spLocks noChangeArrowheads="1"/>
          </p:cNvSpPr>
          <p:nvPr/>
        </p:nvSpPr>
        <p:spPr bwMode="auto">
          <a:xfrm>
            <a:off x="5400675" y="2540000"/>
            <a:ext cx="1306513" cy="230188"/>
          </a:xfrm>
          <a:prstGeom prst="rect">
            <a:avLst/>
          </a:prstGeom>
          <a:noFill/>
          <a:ln w="9525">
            <a:noFill/>
            <a:miter lim="800000"/>
            <a:headEnd/>
            <a:tailEnd/>
          </a:ln>
        </p:spPr>
        <p:txBody>
          <a:bodyPr wrap="none">
            <a:spAutoFit/>
          </a:bodyPr>
          <a:lstStyle/>
          <a:p>
            <a:r>
              <a:rPr lang="en-GB" b="0">
                <a:solidFill>
                  <a:schemeClr val="tx1"/>
                </a:solidFill>
              </a:rPr>
              <a:t>Kaufman et al. (2002)</a:t>
            </a:r>
          </a:p>
        </p:txBody>
      </p:sp>
      <p:sp>
        <p:nvSpPr>
          <p:cNvPr id="18438" name="Rectangle 7"/>
          <p:cNvSpPr>
            <a:spLocks noChangeArrowheads="1"/>
          </p:cNvSpPr>
          <p:nvPr/>
        </p:nvSpPr>
        <p:spPr bwMode="auto">
          <a:xfrm>
            <a:off x="7307263" y="4111625"/>
            <a:ext cx="187325" cy="142875"/>
          </a:xfrm>
          <a:prstGeom prst="rect">
            <a:avLst/>
          </a:prstGeom>
          <a:solidFill>
            <a:schemeClr val="bg1"/>
          </a:solidFill>
          <a:ln w="9525" algn="ctr">
            <a:noFill/>
            <a:round/>
            <a:headEnd/>
            <a:tailEnd/>
          </a:ln>
        </p:spPr>
        <p:txBody>
          <a:bodyPr lIns="36000" tIns="36000" rIns="36000" bIns="36000"/>
          <a:lstStyle/>
          <a:p>
            <a:endParaRPr lang="en-US"/>
          </a:p>
        </p:txBody>
      </p:sp>
      <p:sp>
        <p:nvSpPr>
          <p:cNvPr id="18439" name="Rectangle 8"/>
          <p:cNvSpPr>
            <a:spLocks noChangeArrowheads="1"/>
          </p:cNvSpPr>
          <p:nvPr/>
        </p:nvSpPr>
        <p:spPr bwMode="auto">
          <a:xfrm>
            <a:off x="5018088" y="4122738"/>
            <a:ext cx="187325" cy="141287"/>
          </a:xfrm>
          <a:prstGeom prst="rect">
            <a:avLst/>
          </a:prstGeom>
          <a:solidFill>
            <a:schemeClr val="bg1"/>
          </a:solidFill>
          <a:ln w="9525" algn="ctr">
            <a:noFill/>
            <a:round/>
            <a:headEnd/>
            <a:tailEnd/>
          </a:ln>
        </p:spPr>
        <p:txBody>
          <a:bodyPr lIns="36000" tIns="36000" rIns="36000" bIns="36000"/>
          <a:lstStyle/>
          <a:p>
            <a:endParaRPr lang="en-US"/>
          </a:p>
        </p:txBody>
      </p:sp>
      <p:sp>
        <p:nvSpPr>
          <p:cNvPr id="9" name="Rectangle 2"/>
          <p:cNvSpPr txBox="1">
            <a:spLocks noChangeArrowheads="1"/>
          </p:cNvSpPr>
          <p:nvPr/>
        </p:nvSpPr>
        <p:spPr bwMode="auto">
          <a:xfrm>
            <a:off x="4933950" y="2901950"/>
            <a:ext cx="4767263" cy="3455988"/>
          </a:xfrm>
          <a:prstGeom prst="rect">
            <a:avLst/>
          </a:prstGeom>
          <a:ln>
            <a:headEnd/>
            <a:tailEnd/>
          </a:ln>
        </p:spPr>
        <p:style>
          <a:lnRef idx="1">
            <a:schemeClr val="dk1"/>
          </a:lnRef>
          <a:fillRef idx="2">
            <a:schemeClr val="dk1"/>
          </a:fillRef>
          <a:effectRef idx="1">
            <a:schemeClr val="dk1"/>
          </a:effectRef>
          <a:fontRef idx="minor">
            <a:schemeClr val="dk1"/>
          </a:fontRef>
        </p:style>
        <p:txBody>
          <a:bodyPr/>
          <a:lstStyle/>
          <a:p>
            <a:pPr marL="400050" indent="-457200">
              <a:spcBef>
                <a:spcPts val="600"/>
              </a:spcBef>
              <a:defRPr/>
            </a:pPr>
            <a:r>
              <a:rPr lang="en-GB" sz="1600" kern="0" dirty="0">
                <a:solidFill>
                  <a:schemeClr val="tx2"/>
                </a:solidFill>
              </a:rPr>
              <a:t>Breakthrough:</a:t>
            </a:r>
          </a:p>
          <a:p>
            <a:pPr marL="857250" lvl="1" indent="-457200">
              <a:spcBef>
                <a:spcPts val="600"/>
              </a:spcBef>
              <a:defRPr/>
            </a:pPr>
            <a:endParaRPr lang="en-GB" sz="1600" kern="0" dirty="0">
              <a:solidFill>
                <a:schemeClr val="tx2"/>
              </a:solidFill>
            </a:endParaRPr>
          </a:p>
          <a:p>
            <a:pPr marL="400050" indent="-399600">
              <a:spcBef>
                <a:spcPts val="600"/>
              </a:spcBef>
              <a:buClr>
                <a:schemeClr val="accent6"/>
              </a:buClr>
              <a:buSzPct val="150000"/>
              <a:buFont typeface="Wingdings" pitchFamily="2" charset="2"/>
              <a:buChar char="§"/>
              <a:defRPr/>
            </a:pPr>
            <a:r>
              <a:rPr lang="en-GB" sz="1600" kern="0" dirty="0">
                <a:solidFill>
                  <a:schemeClr val="tx2"/>
                </a:solidFill>
              </a:rPr>
              <a:t>Enhanced spatial sampling (4 km)</a:t>
            </a:r>
          </a:p>
          <a:p>
            <a:pPr marL="857250" lvl="1" indent="-399600">
              <a:spcBef>
                <a:spcPts val="600"/>
              </a:spcBef>
              <a:buClr>
                <a:schemeClr val="accent1"/>
              </a:buClr>
              <a:buSzPct val="150000"/>
              <a:buFont typeface="Wingdings" pitchFamily="2" charset="2"/>
              <a:buChar char="§"/>
              <a:defRPr/>
            </a:pPr>
            <a:r>
              <a:rPr lang="en-GB" sz="1600" b="0" kern="0" dirty="0">
                <a:solidFill>
                  <a:schemeClr val="tx2"/>
                </a:solidFill>
              </a:rPr>
              <a:t>Improves separation of cloudy areas </a:t>
            </a:r>
          </a:p>
          <a:p>
            <a:pPr marL="400050" indent="-399600">
              <a:spcBef>
                <a:spcPts val="600"/>
              </a:spcBef>
              <a:buClr>
                <a:schemeClr val="accent6"/>
              </a:buClr>
              <a:buSzPct val="150000"/>
              <a:buFont typeface="Wingdings" pitchFamily="2" charset="2"/>
              <a:buChar char="§"/>
              <a:defRPr/>
            </a:pPr>
            <a:endParaRPr lang="en-GB" sz="1600" kern="0" dirty="0">
              <a:solidFill>
                <a:schemeClr val="tx2"/>
              </a:solidFill>
            </a:endParaRPr>
          </a:p>
          <a:p>
            <a:pPr marL="400050" indent="-399600">
              <a:spcBef>
                <a:spcPts val="600"/>
              </a:spcBef>
              <a:buClr>
                <a:schemeClr val="accent6"/>
              </a:buClr>
              <a:buSzPct val="150000"/>
              <a:buFont typeface="Wingdings" pitchFamily="2" charset="2"/>
              <a:buChar char="§"/>
              <a:defRPr/>
            </a:pPr>
            <a:r>
              <a:rPr lang="en-GB" sz="1600" kern="0">
                <a:solidFill>
                  <a:schemeClr val="tx2"/>
                </a:solidFill>
              </a:rPr>
              <a:t>12 </a:t>
            </a:r>
            <a:r>
              <a:rPr lang="en-GB" sz="1600" kern="0" dirty="0">
                <a:solidFill>
                  <a:schemeClr val="tx2"/>
                </a:solidFill>
              </a:rPr>
              <a:t>spectral </a:t>
            </a:r>
            <a:r>
              <a:rPr lang="en-GB" sz="1600" kern="0">
                <a:solidFill>
                  <a:schemeClr val="tx2"/>
                </a:solidFill>
              </a:rPr>
              <a:t>channels (9 polarised), </a:t>
            </a:r>
            <a:r>
              <a:rPr lang="en-GB" sz="1600" kern="0" dirty="0">
                <a:solidFill>
                  <a:schemeClr val="tx2"/>
                </a:solidFill>
              </a:rPr>
              <a:t>extending into the UV and SWIR</a:t>
            </a:r>
          </a:p>
          <a:p>
            <a:pPr marL="857250" lvl="1" indent="-399600">
              <a:spcBef>
                <a:spcPts val="600"/>
              </a:spcBef>
              <a:buClr>
                <a:schemeClr val="accent1"/>
              </a:buClr>
              <a:buSzPct val="150000"/>
              <a:buFont typeface="Wingdings" pitchFamily="2" charset="2"/>
              <a:buChar char="§"/>
              <a:defRPr/>
            </a:pPr>
            <a:r>
              <a:rPr lang="en-GB" sz="1600" b="0" kern="0" dirty="0">
                <a:solidFill>
                  <a:schemeClr val="tx2"/>
                </a:solidFill>
              </a:rPr>
              <a:t>Better aerosol characterisation</a:t>
            </a:r>
          </a:p>
          <a:p>
            <a:pPr marL="400050" indent="-399600">
              <a:spcBef>
                <a:spcPts val="600"/>
              </a:spcBef>
              <a:buClr>
                <a:schemeClr val="accent6"/>
              </a:buClr>
              <a:buSzPct val="150000"/>
              <a:buFont typeface="Wingdings" pitchFamily="2" charset="2"/>
              <a:buChar char="§"/>
              <a:defRPr/>
            </a:pPr>
            <a:endParaRPr lang="en-GB" sz="1600" kern="0" dirty="0">
              <a:solidFill>
                <a:schemeClr val="tx2"/>
              </a:solidFill>
            </a:endParaRPr>
          </a:p>
          <a:p>
            <a:pPr marL="400050" indent="-399600">
              <a:spcBef>
                <a:spcPts val="600"/>
              </a:spcBef>
              <a:buClr>
                <a:schemeClr val="accent6"/>
              </a:buClr>
              <a:buSzPct val="150000"/>
              <a:buFont typeface="Wingdings" pitchFamily="2" charset="2"/>
              <a:buChar char="§"/>
              <a:defRPr/>
            </a:pPr>
            <a:r>
              <a:rPr lang="en-GB" sz="1600" kern="0" dirty="0">
                <a:solidFill>
                  <a:schemeClr val="tx2"/>
                </a:solidFill>
              </a:rPr>
              <a:t>Higher angular resolution (14 views)</a:t>
            </a:r>
          </a:p>
          <a:p>
            <a:pPr marL="857250" lvl="1" indent="-399600">
              <a:spcBef>
                <a:spcPts val="600"/>
              </a:spcBef>
              <a:buClr>
                <a:schemeClr val="accent1"/>
              </a:buClr>
              <a:buSzPct val="150000"/>
              <a:buFont typeface="Wingdings" pitchFamily="2" charset="2"/>
              <a:buChar char="§"/>
              <a:defRPr/>
            </a:pPr>
            <a:r>
              <a:rPr lang="en-GB" sz="1600" b="0" kern="0" dirty="0">
                <a:solidFill>
                  <a:schemeClr val="tx2"/>
                </a:solidFill>
              </a:rPr>
              <a:t>Better phase function characterisation</a:t>
            </a:r>
          </a:p>
          <a:p>
            <a:pPr marL="400050" indent="-399600">
              <a:spcBef>
                <a:spcPts val="600"/>
              </a:spcBef>
              <a:buClr>
                <a:schemeClr val="accent6"/>
              </a:buClr>
              <a:buSzPct val="150000"/>
              <a:buFont typeface="Wingdings" pitchFamily="2" charset="2"/>
              <a:buChar char="§"/>
              <a:defRPr/>
            </a:pPr>
            <a:endParaRPr lang="en-GB" sz="1600" kern="0" dirty="0">
              <a:solidFill>
                <a:schemeClr val="tx2"/>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58" name="Picture 4" descr="gome2_ozone_071003.jpg"/>
          <p:cNvPicPr>
            <a:picLocks noChangeAspect="1"/>
          </p:cNvPicPr>
          <p:nvPr/>
        </p:nvPicPr>
        <p:blipFill>
          <a:blip r:embed="rId2" cstate="print"/>
          <a:srcRect l="21597" t="14398" r="21597"/>
          <a:stretch>
            <a:fillRect/>
          </a:stretch>
        </p:blipFill>
        <p:spPr bwMode="auto">
          <a:xfrm>
            <a:off x="7358063" y="649288"/>
            <a:ext cx="2420937" cy="2519362"/>
          </a:xfrm>
          <a:prstGeom prst="rect">
            <a:avLst/>
          </a:prstGeom>
          <a:noFill/>
          <a:ln w="9525">
            <a:noFill/>
            <a:miter lim="800000"/>
            <a:headEnd/>
            <a:tailEnd/>
          </a:ln>
        </p:spPr>
      </p:pic>
      <p:sp>
        <p:nvSpPr>
          <p:cNvPr id="19459" name="Rectangle 2"/>
          <p:cNvSpPr>
            <a:spLocks noGrp="1" noChangeArrowheads="1"/>
          </p:cNvSpPr>
          <p:nvPr>
            <p:ph type="body" idx="4294967295"/>
          </p:nvPr>
        </p:nvSpPr>
        <p:spPr>
          <a:xfrm>
            <a:off x="120650" y="1036638"/>
            <a:ext cx="4064000" cy="5429250"/>
          </a:xfrm>
        </p:spPr>
        <p:txBody>
          <a:bodyPr/>
          <a:lstStyle/>
          <a:p>
            <a:pPr marL="457200" indent="-457200" eaLnBrk="1" hangingPunct="1">
              <a:spcBef>
                <a:spcPct val="0"/>
              </a:spcBef>
              <a:buFont typeface="Arial" charset="0"/>
              <a:buNone/>
            </a:pPr>
            <a:r>
              <a:rPr lang="en-GB" sz="1800" b="1" smtClean="0">
                <a:solidFill>
                  <a:schemeClr val="tx1"/>
                </a:solidFill>
                <a:latin typeface="Arial" charset="0"/>
                <a:cs typeface="Arial" charset="0"/>
              </a:rPr>
              <a:t>Objectives</a:t>
            </a:r>
          </a:p>
          <a:p>
            <a:pPr marL="457200" indent="-457200" eaLnBrk="1" hangingPunct="1">
              <a:spcBef>
                <a:spcPct val="0"/>
              </a:spcBef>
              <a:buClr>
                <a:schemeClr val="accent2"/>
              </a:buClr>
              <a:buSzPct val="150000"/>
            </a:pPr>
            <a:r>
              <a:rPr lang="en-GB" sz="1700" smtClean="0">
                <a:solidFill>
                  <a:schemeClr val="accent2"/>
                </a:solidFill>
                <a:latin typeface="Arial" charset="0"/>
                <a:cs typeface="Arial" charset="0"/>
              </a:rPr>
              <a:t>Ozone profile and column</a:t>
            </a:r>
          </a:p>
          <a:p>
            <a:pPr marL="457200" indent="-457200" eaLnBrk="1" hangingPunct="1">
              <a:spcBef>
                <a:spcPct val="0"/>
              </a:spcBef>
            </a:pPr>
            <a:r>
              <a:rPr lang="en-GB" sz="1700" smtClean="0">
                <a:latin typeface="Arial" charset="0"/>
                <a:cs typeface="Arial" charset="0"/>
              </a:rPr>
              <a:t>Columns of CO</a:t>
            </a:r>
            <a:r>
              <a:rPr lang="en-GB" sz="1700" baseline="-25000" smtClean="0">
                <a:latin typeface="Arial" charset="0"/>
                <a:cs typeface="Arial" charset="0"/>
              </a:rPr>
              <a:t>2</a:t>
            </a:r>
            <a:r>
              <a:rPr lang="en-GB" sz="1700" smtClean="0">
                <a:latin typeface="Arial" charset="0"/>
                <a:cs typeface="Arial" charset="0"/>
              </a:rPr>
              <a:t>,SO</a:t>
            </a:r>
            <a:r>
              <a:rPr lang="en-GB" sz="1700" baseline="-25000" smtClean="0">
                <a:latin typeface="Arial" charset="0"/>
                <a:cs typeface="Arial" charset="0"/>
              </a:rPr>
              <a:t>2</a:t>
            </a:r>
            <a:r>
              <a:rPr lang="en-GB" sz="1700" smtClean="0">
                <a:latin typeface="Arial" charset="0"/>
                <a:cs typeface="Arial" charset="0"/>
              </a:rPr>
              <a:t>, NO</a:t>
            </a:r>
            <a:r>
              <a:rPr lang="en-GB" sz="1700" baseline="-25000" smtClean="0">
                <a:latin typeface="Arial" charset="0"/>
                <a:cs typeface="Arial" charset="0"/>
              </a:rPr>
              <a:t>2</a:t>
            </a:r>
            <a:r>
              <a:rPr lang="en-GB" sz="1700" smtClean="0">
                <a:latin typeface="Arial" charset="0"/>
                <a:cs typeface="Arial" charset="0"/>
              </a:rPr>
              <a:t>, H</a:t>
            </a:r>
            <a:r>
              <a:rPr lang="en-GB" sz="1700" baseline="-25000" smtClean="0">
                <a:latin typeface="Arial" charset="0"/>
                <a:cs typeface="Arial" charset="0"/>
              </a:rPr>
              <a:t>2</a:t>
            </a:r>
            <a:r>
              <a:rPr lang="en-GB" sz="1700" smtClean="0">
                <a:latin typeface="Arial" charset="0"/>
                <a:cs typeface="Arial" charset="0"/>
              </a:rPr>
              <a:t>O, CO, CH</a:t>
            </a:r>
            <a:r>
              <a:rPr lang="en-GB" sz="1700" baseline="-25000" smtClean="0">
                <a:latin typeface="Arial" charset="0"/>
                <a:cs typeface="Arial" charset="0"/>
              </a:rPr>
              <a:t>4</a:t>
            </a:r>
            <a:r>
              <a:rPr lang="en-GB" sz="1700" smtClean="0">
                <a:latin typeface="Arial" charset="0"/>
                <a:cs typeface="Arial" charset="0"/>
              </a:rPr>
              <a:t> </a:t>
            </a:r>
            <a:endParaRPr lang="en-GB" sz="1700" baseline="-25000" smtClean="0">
              <a:latin typeface="Arial" charset="0"/>
              <a:cs typeface="Arial" charset="0"/>
            </a:endParaRPr>
          </a:p>
          <a:p>
            <a:pPr marL="457200" indent="-457200" eaLnBrk="1" hangingPunct="1">
              <a:spcBef>
                <a:spcPct val="0"/>
              </a:spcBef>
            </a:pPr>
            <a:r>
              <a:rPr lang="en-GB" sz="1700" smtClean="0">
                <a:latin typeface="Arial" charset="0"/>
                <a:cs typeface="Arial" charset="0"/>
              </a:rPr>
              <a:t>Aerosol optical depth</a:t>
            </a:r>
          </a:p>
          <a:p>
            <a:pPr marL="457200" indent="-457200" eaLnBrk="1" hangingPunct="1">
              <a:spcBef>
                <a:spcPct val="0"/>
              </a:spcBef>
            </a:pPr>
            <a:r>
              <a:rPr lang="en-GB" sz="1700" smtClean="0">
                <a:latin typeface="Arial" charset="0"/>
                <a:cs typeface="Arial" charset="0"/>
              </a:rPr>
              <a:t>Columns of BrO, HCHO, OCHCHO</a:t>
            </a:r>
          </a:p>
          <a:p>
            <a:pPr marL="457200" indent="-457200" eaLnBrk="1" hangingPunct="1">
              <a:spcBef>
                <a:spcPct val="0"/>
              </a:spcBef>
            </a:pPr>
            <a:r>
              <a:rPr lang="en-GB" sz="1700" smtClean="0">
                <a:latin typeface="Arial" charset="0"/>
                <a:cs typeface="Arial" charset="0"/>
              </a:rPr>
              <a:t>Volcanic Plumes</a:t>
            </a:r>
          </a:p>
          <a:p>
            <a:pPr marL="457200" indent="-457200" eaLnBrk="1" hangingPunct="1">
              <a:spcBef>
                <a:spcPct val="0"/>
              </a:spcBef>
              <a:buClr>
                <a:schemeClr val="accent2"/>
              </a:buClr>
              <a:buSzPct val="150000"/>
              <a:buFont typeface="Wingdings" pitchFamily="2" charset="2"/>
              <a:buChar char="§"/>
            </a:pPr>
            <a:endParaRPr lang="en-GB" sz="1800" b="1" smtClean="0">
              <a:solidFill>
                <a:schemeClr val="tx1"/>
              </a:solidFill>
              <a:latin typeface="Arial" charset="0"/>
              <a:cs typeface="Arial" charset="0"/>
            </a:endParaRPr>
          </a:p>
          <a:p>
            <a:pPr marL="457200" indent="-457200" eaLnBrk="1" hangingPunct="1">
              <a:spcBef>
                <a:spcPct val="0"/>
              </a:spcBef>
              <a:buFont typeface="Arial" charset="0"/>
              <a:buNone/>
            </a:pPr>
            <a:r>
              <a:rPr lang="en-GB" sz="1800" b="1" smtClean="0">
                <a:solidFill>
                  <a:schemeClr val="tx1"/>
                </a:solidFill>
                <a:latin typeface="Arial" charset="0"/>
                <a:cs typeface="Arial" charset="0"/>
              </a:rPr>
              <a:t>Implementation</a:t>
            </a:r>
            <a:r>
              <a:rPr lang="en-GB" sz="1700" smtClean="0">
                <a:solidFill>
                  <a:srgbClr val="0000FF"/>
                </a:solidFill>
                <a:latin typeface="Arial" charset="0"/>
                <a:cs typeface="Arial" charset="0"/>
              </a:rPr>
              <a:t>	</a:t>
            </a:r>
          </a:p>
          <a:p>
            <a:pPr marL="457200" indent="-457200" eaLnBrk="1" hangingPunct="1">
              <a:spcBef>
                <a:spcPct val="0"/>
              </a:spcBef>
            </a:pPr>
            <a:r>
              <a:rPr lang="en-GB" sz="1600" smtClean="0">
                <a:latin typeface="Arial" charset="0"/>
                <a:cs typeface="Arial" charset="0"/>
              </a:rPr>
              <a:t>Copernicus Sentinel-5 to be embarked on Metop-SG</a:t>
            </a:r>
          </a:p>
          <a:p>
            <a:pPr marL="457200" indent="-457200" eaLnBrk="1" hangingPunct="1">
              <a:spcBef>
                <a:spcPct val="0"/>
              </a:spcBef>
            </a:pPr>
            <a:r>
              <a:rPr lang="en-GB" sz="1600" smtClean="0">
                <a:latin typeface="Arial" charset="0"/>
                <a:cs typeface="Arial" charset="0"/>
              </a:rPr>
              <a:t>ESA development </a:t>
            </a:r>
          </a:p>
          <a:p>
            <a:pPr marL="457200" indent="-457200" eaLnBrk="1" hangingPunct="1">
              <a:spcBef>
                <a:spcPct val="0"/>
              </a:spcBef>
            </a:pPr>
            <a:endParaRPr lang="en-GB" sz="1600" b="1" smtClean="0">
              <a:solidFill>
                <a:schemeClr val="tx1"/>
              </a:solidFill>
              <a:latin typeface="Arial" charset="0"/>
              <a:cs typeface="Arial" charset="0"/>
            </a:endParaRPr>
          </a:p>
          <a:p>
            <a:pPr marL="457200" indent="-457200" eaLnBrk="1" hangingPunct="1">
              <a:spcBef>
                <a:spcPct val="0"/>
              </a:spcBef>
              <a:buFont typeface="Arial" charset="0"/>
              <a:buNone/>
            </a:pPr>
            <a:r>
              <a:rPr lang="en-GB" sz="1800" b="1" smtClean="0">
                <a:solidFill>
                  <a:schemeClr val="tx1"/>
                </a:solidFill>
                <a:latin typeface="Arial" charset="0"/>
                <a:cs typeface="Arial" charset="0"/>
              </a:rPr>
              <a:t>Key performances  </a:t>
            </a:r>
          </a:p>
          <a:p>
            <a:pPr marL="457200" indent="-457200" eaLnBrk="1" hangingPunct="1">
              <a:spcBef>
                <a:spcPct val="0"/>
              </a:spcBef>
              <a:buFontTx/>
              <a:buChar char="•"/>
            </a:pPr>
            <a:r>
              <a:rPr lang="en-GB" sz="1800" smtClean="0">
                <a:latin typeface="Arial" charset="0"/>
                <a:cs typeface="Arial" charset="0"/>
              </a:rPr>
              <a:t>spectral range: 0.27 – 2.385 µm</a:t>
            </a:r>
          </a:p>
          <a:p>
            <a:pPr marL="457200" indent="-457200" eaLnBrk="1" hangingPunct="1">
              <a:spcBef>
                <a:spcPct val="0"/>
              </a:spcBef>
            </a:pPr>
            <a:r>
              <a:rPr lang="en-GB" sz="1800" smtClean="0">
                <a:latin typeface="Arial" charset="0"/>
                <a:cs typeface="Arial" charset="0"/>
              </a:rPr>
              <a:t>spectral resolution: 0.25 – 1 nm</a:t>
            </a:r>
          </a:p>
          <a:p>
            <a:pPr marL="457200" indent="-457200" eaLnBrk="1" hangingPunct="1">
              <a:spcBef>
                <a:spcPct val="0"/>
              </a:spcBef>
              <a:buFontTx/>
              <a:buChar char="•"/>
            </a:pPr>
            <a:r>
              <a:rPr lang="en-GB" sz="1800" smtClean="0">
                <a:latin typeface="Arial" charset="0"/>
                <a:cs typeface="Arial" charset="0"/>
              </a:rPr>
              <a:t>radiometric calibration: 1 – 2%</a:t>
            </a:r>
          </a:p>
          <a:p>
            <a:pPr marL="457200" indent="-457200" eaLnBrk="1" hangingPunct="1">
              <a:spcBef>
                <a:spcPct val="0"/>
              </a:spcBef>
              <a:buFontTx/>
              <a:buChar char="•"/>
            </a:pPr>
            <a:r>
              <a:rPr lang="en-GB" sz="1800" smtClean="0">
                <a:latin typeface="Arial" charset="0"/>
                <a:cs typeface="Arial" charset="0"/>
              </a:rPr>
              <a:t>SNR: 120 - 1500</a:t>
            </a:r>
          </a:p>
          <a:p>
            <a:pPr marL="457200" indent="-457200" eaLnBrk="1" hangingPunct="1">
              <a:spcBef>
                <a:spcPct val="0"/>
              </a:spcBef>
              <a:buFontTx/>
              <a:buChar char="•"/>
            </a:pPr>
            <a:r>
              <a:rPr lang="en-GB" sz="1800" smtClean="0">
                <a:latin typeface="Arial" charset="0"/>
                <a:cs typeface="Arial" charset="0"/>
              </a:rPr>
              <a:t>spatial sampling: 7 km</a:t>
            </a:r>
          </a:p>
          <a:p>
            <a:pPr marL="457200" indent="-457200" eaLnBrk="1" hangingPunct="1">
              <a:spcBef>
                <a:spcPct val="0"/>
              </a:spcBef>
              <a:buFontTx/>
              <a:buChar char="•"/>
            </a:pPr>
            <a:r>
              <a:rPr lang="en-GB" sz="1800" smtClean="0">
                <a:latin typeface="Arial" charset="0"/>
                <a:cs typeface="Arial" charset="0"/>
              </a:rPr>
              <a:t>Cross-track scan</a:t>
            </a:r>
          </a:p>
          <a:p>
            <a:pPr marL="457200" indent="-457200" eaLnBrk="1" hangingPunct="1">
              <a:spcBef>
                <a:spcPct val="0"/>
              </a:spcBef>
              <a:buFontTx/>
              <a:buChar char="•"/>
            </a:pPr>
            <a:endParaRPr lang="en-GB" sz="1700" smtClean="0">
              <a:latin typeface="Arial" charset="0"/>
              <a:cs typeface="Arial" charset="0"/>
            </a:endParaRPr>
          </a:p>
        </p:txBody>
      </p:sp>
      <p:sp>
        <p:nvSpPr>
          <p:cNvPr id="19460" name="Rectangle 4"/>
          <p:cNvSpPr>
            <a:spLocks noChangeArrowheads="1"/>
          </p:cNvSpPr>
          <p:nvPr/>
        </p:nvSpPr>
        <p:spPr bwMode="auto">
          <a:xfrm>
            <a:off x="144463" y="296863"/>
            <a:ext cx="6486525" cy="488950"/>
          </a:xfrm>
          <a:prstGeom prst="rect">
            <a:avLst/>
          </a:prstGeom>
          <a:noFill/>
          <a:ln w="9525">
            <a:noFill/>
            <a:miter lim="800000"/>
            <a:headEnd/>
            <a:tailEnd/>
          </a:ln>
        </p:spPr>
        <p:txBody>
          <a:bodyPr/>
          <a:lstStyle/>
          <a:p>
            <a:pPr marL="342900" indent="-342900">
              <a:spcBef>
                <a:spcPct val="20000"/>
              </a:spcBef>
            </a:pPr>
            <a:r>
              <a:rPr lang="en-GB" sz="2400">
                <a:latin typeface="Century Gothic" pitchFamily="34" charset="0"/>
              </a:rPr>
              <a:t>Nadir-viewing UVNS sounding: Sentinel-5</a:t>
            </a:r>
          </a:p>
          <a:p>
            <a:pPr marL="342900" indent="-342900">
              <a:spcBef>
                <a:spcPct val="20000"/>
              </a:spcBef>
            </a:pPr>
            <a:r>
              <a:rPr lang="en-GB" sz="2400">
                <a:latin typeface="Century Gothic" pitchFamily="34" charset="0"/>
              </a:rPr>
              <a:t>Nadir viewing UV/VIS/NIR/SWIR sounding</a:t>
            </a:r>
          </a:p>
        </p:txBody>
      </p:sp>
      <p:sp>
        <p:nvSpPr>
          <p:cNvPr id="19461" name="TextBox 6"/>
          <p:cNvSpPr txBox="1">
            <a:spLocks noChangeArrowheads="1"/>
          </p:cNvSpPr>
          <p:nvPr/>
        </p:nvSpPr>
        <p:spPr bwMode="auto">
          <a:xfrm>
            <a:off x="9377363" y="2646363"/>
            <a:ext cx="528637" cy="584200"/>
          </a:xfrm>
          <a:prstGeom prst="rect">
            <a:avLst/>
          </a:prstGeom>
          <a:solidFill>
            <a:schemeClr val="bg1"/>
          </a:solidFill>
          <a:ln w="9525">
            <a:noFill/>
            <a:miter lim="800000"/>
            <a:headEnd/>
            <a:tailEnd/>
          </a:ln>
        </p:spPr>
        <p:txBody>
          <a:bodyPr>
            <a:spAutoFit/>
          </a:bodyPr>
          <a:lstStyle/>
          <a:p>
            <a:r>
              <a:rPr lang="en-GB" sz="1600"/>
              <a:t>X</a:t>
            </a:r>
          </a:p>
          <a:p>
            <a:endParaRPr lang="en-GB" sz="1600"/>
          </a:p>
        </p:txBody>
      </p:sp>
      <p:sp>
        <p:nvSpPr>
          <p:cNvPr id="19462" name="TextBox 7"/>
          <p:cNvSpPr txBox="1">
            <a:spLocks noChangeArrowheads="1"/>
          </p:cNvSpPr>
          <p:nvPr/>
        </p:nvSpPr>
        <p:spPr bwMode="auto">
          <a:xfrm>
            <a:off x="7337425" y="2493963"/>
            <a:ext cx="500063" cy="585787"/>
          </a:xfrm>
          <a:prstGeom prst="rect">
            <a:avLst/>
          </a:prstGeom>
          <a:solidFill>
            <a:schemeClr val="bg1"/>
          </a:solidFill>
          <a:ln w="9525">
            <a:noFill/>
            <a:miter lim="800000"/>
            <a:headEnd/>
            <a:tailEnd/>
          </a:ln>
        </p:spPr>
        <p:txBody>
          <a:bodyPr>
            <a:spAutoFit/>
          </a:bodyPr>
          <a:lstStyle/>
          <a:p>
            <a:r>
              <a:rPr lang="en-GB" sz="1600"/>
              <a:t>XXXX</a:t>
            </a:r>
          </a:p>
        </p:txBody>
      </p:sp>
      <p:sp>
        <p:nvSpPr>
          <p:cNvPr id="7" name="Rectangle 2"/>
          <p:cNvSpPr txBox="1">
            <a:spLocks noChangeArrowheads="1"/>
          </p:cNvSpPr>
          <p:nvPr/>
        </p:nvSpPr>
        <p:spPr bwMode="auto">
          <a:xfrm>
            <a:off x="4422775" y="3438525"/>
            <a:ext cx="5360988" cy="2838450"/>
          </a:xfrm>
          <a:prstGeom prst="rect">
            <a:avLst/>
          </a:prstGeom>
          <a:ln>
            <a:headEnd/>
            <a:tailEnd/>
          </a:ln>
        </p:spPr>
        <p:style>
          <a:lnRef idx="1">
            <a:schemeClr val="dk1"/>
          </a:lnRef>
          <a:fillRef idx="2">
            <a:schemeClr val="dk1"/>
          </a:fillRef>
          <a:effectRef idx="1">
            <a:schemeClr val="dk1"/>
          </a:effectRef>
          <a:fontRef idx="minor">
            <a:schemeClr val="dk1"/>
          </a:fontRef>
        </p:style>
        <p:txBody>
          <a:bodyPr/>
          <a:lstStyle/>
          <a:p>
            <a:pPr marL="400050" indent="-457200">
              <a:spcBef>
                <a:spcPts val="600"/>
              </a:spcBef>
              <a:defRPr/>
            </a:pPr>
            <a:r>
              <a:rPr lang="en-GB" sz="1600" kern="0" dirty="0">
                <a:solidFill>
                  <a:schemeClr val="tx2"/>
                </a:solidFill>
              </a:rPr>
              <a:t>Breakthrough</a:t>
            </a:r>
          </a:p>
          <a:p>
            <a:pPr marL="400050" indent="-457200">
              <a:spcBef>
                <a:spcPts val="600"/>
              </a:spcBef>
              <a:defRPr/>
            </a:pPr>
            <a:endParaRPr lang="en-GB" sz="1600" kern="0" dirty="0">
              <a:solidFill>
                <a:schemeClr val="tx2"/>
              </a:solidFill>
            </a:endParaRPr>
          </a:p>
          <a:p>
            <a:pPr marL="399600" indent="-399600">
              <a:spcBef>
                <a:spcPts val="600"/>
              </a:spcBef>
              <a:buClr>
                <a:schemeClr val="accent6"/>
              </a:buClr>
              <a:buSzPct val="150000"/>
              <a:buFont typeface="Wingdings" pitchFamily="2" charset="2"/>
              <a:buChar char="§"/>
              <a:defRPr/>
            </a:pPr>
            <a:r>
              <a:rPr lang="en-GB" sz="1600" kern="0" dirty="0">
                <a:solidFill>
                  <a:schemeClr val="tx2"/>
                </a:solidFill>
              </a:rPr>
              <a:t>Drastically increased spatial sampling (7 km)</a:t>
            </a:r>
          </a:p>
          <a:p>
            <a:pPr marL="856800" lvl="2" indent="-399600">
              <a:spcBef>
                <a:spcPts val="600"/>
              </a:spcBef>
              <a:buClr>
                <a:schemeClr val="accent1"/>
              </a:buClr>
              <a:buSzPct val="150000"/>
              <a:buFont typeface="Wingdings" pitchFamily="2" charset="2"/>
              <a:buChar char="§"/>
              <a:defRPr/>
            </a:pPr>
            <a:r>
              <a:rPr lang="en-GB" sz="1600" b="0" kern="0" dirty="0">
                <a:solidFill>
                  <a:schemeClr val="tx2"/>
                </a:solidFill>
              </a:rPr>
              <a:t>for the benefit of air quality monitoring</a:t>
            </a:r>
          </a:p>
          <a:p>
            <a:pPr marL="399600" indent="-399600">
              <a:spcBef>
                <a:spcPts val="600"/>
              </a:spcBef>
              <a:buClr>
                <a:schemeClr val="accent6"/>
              </a:buClr>
              <a:buSzPct val="150000"/>
              <a:buFont typeface="Wingdings" pitchFamily="2" charset="2"/>
              <a:buChar char="§"/>
              <a:defRPr/>
            </a:pPr>
            <a:r>
              <a:rPr lang="en-GB" sz="1600" kern="0" dirty="0">
                <a:solidFill>
                  <a:schemeClr val="tx2"/>
                </a:solidFill>
              </a:rPr>
              <a:t>Extended spectral range into the near and shortwave infrared regions</a:t>
            </a:r>
          </a:p>
          <a:p>
            <a:pPr marL="856800" lvl="2" indent="-399600">
              <a:spcBef>
                <a:spcPts val="600"/>
              </a:spcBef>
              <a:buClr>
                <a:schemeClr val="accent1"/>
              </a:buClr>
              <a:buSzPct val="150000"/>
              <a:buFont typeface="Wingdings" pitchFamily="2" charset="2"/>
              <a:buChar char="§"/>
              <a:defRPr/>
            </a:pPr>
            <a:r>
              <a:rPr lang="en-GB" sz="1600" b="0" kern="0" dirty="0">
                <a:solidFill>
                  <a:schemeClr val="tx2"/>
                </a:solidFill>
              </a:rPr>
              <a:t>to measure aerosols as well as methane and carbon monoxide in the PBL</a:t>
            </a:r>
          </a:p>
          <a:p>
            <a:pPr marL="857250" lvl="1" indent="-457200">
              <a:buFont typeface="Arial" pitchFamily="34" charset="0"/>
              <a:buChar char="•"/>
              <a:defRPr/>
            </a:pPr>
            <a:endParaRPr lang="en-GB" sz="1600" kern="0" dirty="0">
              <a:solidFill>
                <a:schemeClr val="tx2"/>
              </a:solidFill>
            </a:endParaRPr>
          </a:p>
          <a:p>
            <a:pPr marL="857250" lvl="1" indent="-457200">
              <a:buFont typeface="Arial" pitchFamily="34" charset="0"/>
              <a:buChar char="•"/>
              <a:defRPr/>
            </a:pPr>
            <a:endParaRPr lang="en-GB" sz="1600" kern="0" dirty="0">
              <a:solidFill>
                <a:schemeClr val="tx2"/>
              </a:solidFill>
            </a:endParaRPr>
          </a:p>
          <a:p>
            <a:pPr marL="457200" indent="-457200">
              <a:buFont typeface="Arial" pitchFamily="34" charset="0"/>
              <a:buChar char="•"/>
              <a:defRPr/>
            </a:pPr>
            <a:endParaRPr lang="en-GB" sz="1600" kern="0" dirty="0">
              <a:solidFill>
                <a:schemeClr val="tx2"/>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482" name="Picture 3" descr="amsub_global_12h"/>
          <p:cNvPicPr>
            <a:picLocks noChangeAspect="1" noChangeArrowheads="1"/>
          </p:cNvPicPr>
          <p:nvPr/>
        </p:nvPicPr>
        <p:blipFill>
          <a:blip r:embed="rId2" cstate="print"/>
          <a:srcRect/>
          <a:stretch>
            <a:fillRect/>
          </a:stretch>
        </p:blipFill>
        <p:spPr bwMode="auto">
          <a:xfrm>
            <a:off x="415925" y="5030788"/>
            <a:ext cx="1708150" cy="1093787"/>
          </a:xfrm>
          <a:prstGeom prst="rect">
            <a:avLst/>
          </a:prstGeom>
          <a:noFill/>
          <a:ln w="9525">
            <a:noFill/>
            <a:miter lim="800000"/>
            <a:headEnd/>
            <a:tailEnd/>
          </a:ln>
        </p:spPr>
      </p:pic>
      <p:sp>
        <p:nvSpPr>
          <p:cNvPr id="20483" name="Rectangle 2"/>
          <p:cNvSpPr>
            <a:spLocks noGrp="1" noChangeArrowheads="1"/>
          </p:cNvSpPr>
          <p:nvPr>
            <p:ph type="title" idx="4294967295"/>
          </p:nvPr>
        </p:nvSpPr>
        <p:spPr>
          <a:xfrm>
            <a:off x="0" y="177800"/>
            <a:ext cx="7646988" cy="584200"/>
          </a:xfrm>
        </p:spPr>
        <p:txBody>
          <a:bodyPr/>
          <a:lstStyle/>
          <a:p>
            <a:pPr eaLnBrk="1" hangingPunct="1"/>
            <a:r>
              <a:rPr lang="en-GB" sz="2400" i="1" smtClean="0">
                <a:latin typeface="Arial" charset="0"/>
                <a:cs typeface="Arial" charset="0"/>
              </a:rPr>
              <a:t/>
            </a:r>
            <a:br>
              <a:rPr lang="en-GB" sz="2400" i="1" smtClean="0">
                <a:latin typeface="Arial" charset="0"/>
                <a:cs typeface="Arial" charset="0"/>
              </a:rPr>
            </a:br>
            <a:r>
              <a:rPr lang="en-GB" smtClean="0">
                <a:latin typeface="Arial" charset="0"/>
                <a:cs typeface="Arial" charset="0"/>
              </a:rPr>
              <a:t>Synergy of observation missions</a:t>
            </a:r>
            <a:r>
              <a:rPr lang="en-GB" sz="2400" i="1" smtClean="0">
                <a:latin typeface="Arial" charset="0"/>
                <a:cs typeface="Arial" charset="0"/>
              </a:rPr>
              <a:t/>
            </a:r>
            <a:br>
              <a:rPr lang="en-GB" sz="2400" i="1" smtClean="0">
                <a:latin typeface="Arial" charset="0"/>
                <a:cs typeface="Arial" charset="0"/>
              </a:rPr>
            </a:br>
            <a:endParaRPr lang="en-GB" sz="2000" i="1" smtClean="0">
              <a:latin typeface="Arial" charset="0"/>
              <a:cs typeface="Arial" charset="0"/>
            </a:endParaRPr>
          </a:p>
        </p:txBody>
      </p:sp>
      <p:sp>
        <p:nvSpPr>
          <p:cNvPr id="8" name="Rectangle 3"/>
          <p:cNvSpPr txBox="1">
            <a:spLocks noChangeArrowheads="1"/>
          </p:cNvSpPr>
          <p:nvPr/>
        </p:nvSpPr>
        <p:spPr bwMode="auto">
          <a:xfrm>
            <a:off x="125413" y="1357313"/>
            <a:ext cx="5137150" cy="1471612"/>
          </a:xfrm>
          <a:prstGeom prst="rect">
            <a:avLst/>
          </a:prstGeom>
          <a:noFill/>
          <a:ln w="9525">
            <a:noFill/>
            <a:miter lim="800000"/>
            <a:headEnd/>
            <a:tailEnd/>
          </a:ln>
        </p:spPr>
        <p:txBody>
          <a:bodyPr/>
          <a:lstStyle/>
          <a:p>
            <a:pPr marL="457200" indent="-457200">
              <a:lnSpc>
                <a:spcPct val="80000"/>
              </a:lnSpc>
              <a:defRPr/>
            </a:pPr>
            <a:r>
              <a:rPr lang="en-GB" sz="1800" dirty="0">
                <a:solidFill>
                  <a:schemeClr val="tx1"/>
                </a:solidFill>
                <a:latin typeface="+mn-lt"/>
              </a:rPr>
              <a:t>Observation missions are</a:t>
            </a:r>
          </a:p>
          <a:p>
            <a:pPr marL="457200" indent="-457200">
              <a:lnSpc>
                <a:spcPct val="80000"/>
              </a:lnSpc>
              <a:defRPr/>
            </a:pPr>
            <a:r>
              <a:rPr lang="en-GB" sz="1800" dirty="0">
                <a:solidFill>
                  <a:schemeClr val="tx1"/>
                </a:solidFill>
                <a:latin typeface="+mn-lt"/>
              </a:rPr>
              <a:t>highly complementary</a:t>
            </a:r>
          </a:p>
          <a:p>
            <a:pPr marL="457200" indent="-457200" fontAlgn="auto">
              <a:spcBef>
                <a:spcPts val="0"/>
              </a:spcBef>
              <a:spcAft>
                <a:spcPts val="0"/>
              </a:spcAft>
              <a:buClr>
                <a:schemeClr val="accent2"/>
              </a:buClr>
              <a:buSzPct val="150000"/>
              <a:buFont typeface="Arial" pitchFamily="34" charset="0"/>
              <a:buChar char="•"/>
              <a:defRPr/>
            </a:pPr>
            <a:r>
              <a:rPr lang="en-GB" sz="1600" b="0" kern="0" dirty="0">
                <a:solidFill>
                  <a:schemeClr val="accent2"/>
                </a:solidFill>
              </a:rPr>
              <a:t>Co-registration of measurements will allow to optimise the information extraction</a:t>
            </a:r>
          </a:p>
          <a:p>
            <a:pPr marL="457200" indent="-457200" fontAlgn="auto">
              <a:spcBef>
                <a:spcPts val="0"/>
              </a:spcBef>
              <a:spcAft>
                <a:spcPts val="0"/>
              </a:spcAft>
              <a:buClr>
                <a:schemeClr val="accent2"/>
              </a:buClr>
              <a:buSzPct val="150000"/>
              <a:buFont typeface="Arial" pitchFamily="34" charset="0"/>
              <a:buChar char="•"/>
              <a:defRPr/>
            </a:pPr>
            <a:r>
              <a:rPr lang="en-GB" sz="1600" b="0" kern="0" dirty="0">
                <a:solidFill>
                  <a:schemeClr val="accent2"/>
                </a:solidFill>
              </a:rPr>
              <a:t>Synergy to be considered in payload distribution of a dual satellite configuration</a:t>
            </a:r>
          </a:p>
        </p:txBody>
      </p:sp>
      <p:pic>
        <p:nvPicPr>
          <p:cNvPr id="20485" name="Picture 4" descr="nature01091-f7_2.jpg"/>
          <p:cNvPicPr>
            <a:picLocks noChangeAspect="1"/>
          </p:cNvPicPr>
          <p:nvPr/>
        </p:nvPicPr>
        <p:blipFill>
          <a:blip r:embed="rId3" cstate="print"/>
          <a:srcRect t="2855" b="39394"/>
          <a:stretch>
            <a:fillRect/>
          </a:stretch>
        </p:blipFill>
        <p:spPr bwMode="auto">
          <a:xfrm>
            <a:off x="2168525" y="3563938"/>
            <a:ext cx="2103438" cy="976312"/>
          </a:xfrm>
          <a:prstGeom prst="rect">
            <a:avLst/>
          </a:prstGeom>
          <a:noFill/>
          <a:ln w="9525">
            <a:noFill/>
            <a:miter lim="800000"/>
            <a:headEnd/>
            <a:tailEnd/>
          </a:ln>
        </p:spPr>
      </p:pic>
      <p:pic>
        <p:nvPicPr>
          <p:cNvPr id="20486" name="Picture 3" descr="ascat_20090120_20_10"/>
          <p:cNvPicPr>
            <a:picLocks noChangeAspect="1" noChangeArrowheads="1"/>
          </p:cNvPicPr>
          <p:nvPr/>
        </p:nvPicPr>
        <p:blipFill>
          <a:blip r:embed="rId4" cstate="print"/>
          <a:srcRect/>
          <a:stretch>
            <a:fillRect/>
          </a:stretch>
        </p:blipFill>
        <p:spPr bwMode="auto">
          <a:xfrm>
            <a:off x="5868988" y="5133975"/>
            <a:ext cx="1898650" cy="1160463"/>
          </a:xfrm>
          <a:prstGeom prst="rect">
            <a:avLst/>
          </a:prstGeom>
          <a:noFill/>
          <a:ln w="9525">
            <a:noFill/>
            <a:miter lim="800000"/>
            <a:headEnd/>
            <a:tailEnd/>
          </a:ln>
        </p:spPr>
      </p:pic>
      <p:pic>
        <p:nvPicPr>
          <p:cNvPr id="20487" name="Picture 4" descr="iwc_map.gif"/>
          <p:cNvPicPr>
            <a:picLocks noChangeAspect="1"/>
          </p:cNvPicPr>
          <p:nvPr/>
        </p:nvPicPr>
        <p:blipFill>
          <a:blip r:embed="rId5" cstate="print"/>
          <a:srcRect/>
          <a:stretch>
            <a:fillRect/>
          </a:stretch>
        </p:blipFill>
        <p:spPr bwMode="auto">
          <a:xfrm>
            <a:off x="7899400" y="4876800"/>
            <a:ext cx="1325563" cy="1196975"/>
          </a:xfrm>
          <a:prstGeom prst="rect">
            <a:avLst/>
          </a:prstGeom>
          <a:noFill/>
          <a:ln w="9525">
            <a:noFill/>
            <a:miter lim="800000"/>
            <a:headEnd/>
            <a:tailEnd/>
          </a:ln>
        </p:spPr>
      </p:pic>
      <p:pic>
        <p:nvPicPr>
          <p:cNvPr id="20488" name="Picture 5" descr="3day_cloudLiquidWater.png"/>
          <p:cNvPicPr>
            <a:picLocks noChangeAspect="1"/>
          </p:cNvPicPr>
          <p:nvPr/>
        </p:nvPicPr>
        <p:blipFill>
          <a:blip r:embed="rId6" cstate="print"/>
          <a:srcRect/>
          <a:stretch>
            <a:fillRect/>
          </a:stretch>
        </p:blipFill>
        <p:spPr bwMode="auto">
          <a:xfrm>
            <a:off x="6356350" y="4167188"/>
            <a:ext cx="2032000" cy="1017587"/>
          </a:xfrm>
          <a:prstGeom prst="rect">
            <a:avLst/>
          </a:prstGeom>
          <a:noFill/>
          <a:ln w="9525">
            <a:noFill/>
            <a:miter lim="800000"/>
            <a:headEnd/>
            <a:tailEnd/>
          </a:ln>
        </p:spPr>
      </p:pic>
      <p:sp>
        <p:nvSpPr>
          <p:cNvPr id="23" name="Rectangle 3"/>
          <p:cNvSpPr txBox="1">
            <a:spLocks noChangeArrowheads="1"/>
          </p:cNvSpPr>
          <p:nvPr/>
        </p:nvSpPr>
        <p:spPr bwMode="auto">
          <a:xfrm>
            <a:off x="5986462" y="1541463"/>
            <a:ext cx="3919537" cy="2455862"/>
          </a:xfrm>
          <a:prstGeom prst="rect">
            <a:avLst/>
          </a:prstGeom>
          <a:noFill/>
          <a:ln w="9525">
            <a:noFill/>
            <a:miter lim="800000"/>
            <a:headEnd/>
            <a:tailEnd/>
          </a:ln>
        </p:spPr>
        <p:txBody>
          <a:bodyPr/>
          <a:lstStyle/>
          <a:p>
            <a:pPr marL="457200" indent="-457200">
              <a:lnSpc>
                <a:spcPct val="80000"/>
              </a:lnSpc>
              <a:defRPr/>
            </a:pPr>
            <a:r>
              <a:rPr lang="en-GB" sz="1800" dirty="0">
                <a:solidFill>
                  <a:schemeClr val="tx1"/>
                </a:solidFill>
                <a:latin typeface="+mn-lt"/>
              </a:rPr>
              <a:t>Essential co-registrations</a:t>
            </a:r>
          </a:p>
          <a:p>
            <a:pPr marL="457200" indent="-457200" fontAlgn="auto">
              <a:spcBef>
                <a:spcPts val="0"/>
              </a:spcBef>
              <a:spcAft>
                <a:spcPts val="0"/>
              </a:spcAft>
              <a:buClr>
                <a:schemeClr val="accent2"/>
              </a:buClr>
              <a:buSzPct val="150000"/>
              <a:buFont typeface="Arial" pitchFamily="34" charset="0"/>
              <a:buChar char="•"/>
              <a:defRPr/>
            </a:pPr>
            <a:r>
              <a:rPr lang="en-GB" sz="1600" b="0" kern="0" dirty="0" smtClean="0">
                <a:solidFill>
                  <a:schemeClr val="accent2"/>
                </a:solidFill>
              </a:rPr>
              <a:t>IASI-NG </a:t>
            </a:r>
            <a:r>
              <a:rPr lang="en-GB" sz="1600" b="0" kern="0" dirty="0">
                <a:solidFill>
                  <a:schemeClr val="accent2"/>
                </a:solidFill>
              </a:rPr>
              <a:t>– </a:t>
            </a:r>
            <a:r>
              <a:rPr lang="en-GB" sz="1600" b="0" kern="0" dirty="0" smtClean="0">
                <a:solidFill>
                  <a:schemeClr val="accent2"/>
                </a:solidFill>
              </a:rPr>
              <a:t>METimage </a:t>
            </a:r>
            <a:r>
              <a:rPr lang="en-GB" sz="1600" b="0" kern="0" dirty="0">
                <a:solidFill>
                  <a:schemeClr val="accent2"/>
                </a:solidFill>
              </a:rPr>
              <a:t>– </a:t>
            </a:r>
            <a:r>
              <a:rPr lang="en-GB" sz="1600" b="0" kern="0" dirty="0" smtClean="0">
                <a:solidFill>
                  <a:schemeClr val="accent2"/>
                </a:solidFill>
              </a:rPr>
              <a:t>Sentinel-5 </a:t>
            </a:r>
            <a:endParaRPr lang="en-GB" sz="1600" b="0" kern="0" dirty="0">
              <a:solidFill>
                <a:schemeClr val="accent2"/>
              </a:solidFill>
            </a:endParaRPr>
          </a:p>
          <a:p>
            <a:pPr marL="457200" indent="-457200" fontAlgn="auto">
              <a:spcBef>
                <a:spcPts val="0"/>
              </a:spcBef>
              <a:spcAft>
                <a:spcPts val="0"/>
              </a:spcAft>
              <a:buClr>
                <a:schemeClr val="accent2"/>
              </a:buClr>
              <a:buSzPct val="150000"/>
              <a:buFont typeface="Arial" pitchFamily="34" charset="0"/>
              <a:buChar char="•"/>
              <a:defRPr/>
            </a:pPr>
            <a:r>
              <a:rPr lang="en-GB" sz="1600" b="0" kern="0" dirty="0">
                <a:solidFill>
                  <a:schemeClr val="accent2"/>
                </a:solidFill>
              </a:rPr>
              <a:t>MWI - ICI</a:t>
            </a:r>
          </a:p>
          <a:p>
            <a:pPr marL="457200" indent="-457200" fontAlgn="auto">
              <a:spcBef>
                <a:spcPts val="0"/>
              </a:spcBef>
              <a:spcAft>
                <a:spcPts val="0"/>
              </a:spcAft>
              <a:buClr>
                <a:schemeClr val="accent2"/>
              </a:buClr>
              <a:buSzPct val="150000"/>
              <a:buFont typeface="Wingdings" pitchFamily="2" charset="2"/>
              <a:buChar char="§"/>
              <a:defRPr/>
            </a:pPr>
            <a:endParaRPr lang="en-GB" sz="1600" b="0" kern="0" dirty="0">
              <a:solidFill>
                <a:schemeClr val="accent2"/>
              </a:solidFill>
            </a:endParaRPr>
          </a:p>
          <a:p>
            <a:pPr marL="457200" indent="-457200">
              <a:lnSpc>
                <a:spcPct val="80000"/>
              </a:lnSpc>
              <a:defRPr/>
            </a:pPr>
            <a:r>
              <a:rPr lang="en-GB" sz="1600" dirty="0">
                <a:solidFill>
                  <a:schemeClr val="tx1"/>
                </a:solidFill>
              </a:rPr>
              <a:t>Desired co-registrations</a:t>
            </a:r>
          </a:p>
          <a:p>
            <a:pPr marL="457200" indent="-457200" fontAlgn="auto">
              <a:spcBef>
                <a:spcPts val="0"/>
              </a:spcBef>
              <a:spcAft>
                <a:spcPts val="0"/>
              </a:spcAft>
              <a:buClr>
                <a:schemeClr val="accent2"/>
              </a:buClr>
              <a:buSzPct val="150000"/>
              <a:buFont typeface="Arial" pitchFamily="34" charset="0"/>
              <a:buChar char="•"/>
              <a:defRPr/>
            </a:pPr>
            <a:r>
              <a:rPr lang="en-GB" sz="1400" b="0" kern="0" dirty="0" smtClean="0">
                <a:solidFill>
                  <a:schemeClr val="accent2"/>
                </a:solidFill>
              </a:rPr>
              <a:t>IASI-NG </a:t>
            </a:r>
            <a:r>
              <a:rPr lang="en-GB" sz="1400" b="0" kern="0" dirty="0">
                <a:solidFill>
                  <a:schemeClr val="accent2"/>
                </a:solidFill>
              </a:rPr>
              <a:t>– MWS</a:t>
            </a:r>
          </a:p>
          <a:p>
            <a:pPr marL="457200" indent="-457200" fontAlgn="auto">
              <a:spcBef>
                <a:spcPts val="0"/>
              </a:spcBef>
              <a:spcAft>
                <a:spcPts val="0"/>
              </a:spcAft>
              <a:buClr>
                <a:schemeClr val="accent2"/>
              </a:buClr>
              <a:buSzPct val="150000"/>
              <a:buFont typeface="Arial" pitchFamily="34" charset="0"/>
              <a:buChar char="•"/>
              <a:defRPr/>
            </a:pPr>
            <a:r>
              <a:rPr lang="en-GB" sz="1400" b="0" kern="0" dirty="0" smtClean="0">
                <a:solidFill>
                  <a:schemeClr val="accent2"/>
                </a:solidFill>
              </a:rPr>
              <a:t>METimage </a:t>
            </a:r>
            <a:r>
              <a:rPr lang="en-GB" sz="1400" b="0" kern="0" dirty="0">
                <a:solidFill>
                  <a:schemeClr val="accent2"/>
                </a:solidFill>
              </a:rPr>
              <a:t>– 3MI</a:t>
            </a:r>
          </a:p>
          <a:p>
            <a:pPr marL="457200" indent="-457200" fontAlgn="auto">
              <a:spcBef>
                <a:spcPts val="0"/>
              </a:spcBef>
              <a:spcAft>
                <a:spcPts val="0"/>
              </a:spcAft>
              <a:buClr>
                <a:schemeClr val="accent2"/>
              </a:buClr>
              <a:buSzPct val="150000"/>
              <a:buFont typeface="Arial" pitchFamily="34" charset="0"/>
              <a:buChar char="•"/>
              <a:defRPr/>
            </a:pPr>
            <a:r>
              <a:rPr lang="en-GB" sz="1400" b="0" kern="0" dirty="0" smtClean="0">
                <a:solidFill>
                  <a:schemeClr val="accent2"/>
                </a:solidFill>
              </a:rPr>
              <a:t>IASI-NG </a:t>
            </a:r>
            <a:r>
              <a:rPr lang="en-GB" sz="1400" b="0" kern="0" dirty="0">
                <a:solidFill>
                  <a:schemeClr val="accent2"/>
                </a:solidFill>
              </a:rPr>
              <a:t>– </a:t>
            </a:r>
            <a:r>
              <a:rPr lang="en-GB" sz="1400" b="0" kern="0" dirty="0" smtClean="0">
                <a:solidFill>
                  <a:schemeClr val="accent2"/>
                </a:solidFill>
              </a:rPr>
              <a:t>Sentinel-5 </a:t>
            </a:r>
            <a:r>
              <a:rPr lang="en-GB" sz="1400" b="0" kern="0" dirty="0">
                <a:solidFill>
                  <a:schemeClr val="accent2"/>
                </a:solidFill>
              </a:rPr>
              <a:t>– 3MI</a:t>
            </a:r>
          </a:p>
          <a:p>
            <a:pPr marL="457200" indent="-457200" fontAlgn="auto">
              <a:spcBef>
                <a:spcPts val="0"/>
              </a:spcBef>
              <a:spcAft>
                <a:spcPts val="0"/>
              </a:spcAft>
              <a:buClr>
                <a:schemeClr val="accent2"/>
              </a:buClr>
              <a:buSzPct val="150000"/>
              <a:buFont typeface="Arial" pitchFamily="34" charset="0"/>
              <a:buChar char="•"/>
              <a:defRPr/>
            </a:pPr>
            <a:r>
              <a:rPr lang="en-GB" sz="1400" b="0" kern="0" dirty="0">
                <a:solidFill>
                  <a:schemeClr val="accent2"/>
                </a:solidFill>
              </a:rPr>
              <a:t>MWI – SCA</a:t>
            </a:r>
          </a:p>
          <a:p>
            <a:pPr marL="457200" indent="-457200" fontAlgn="auto">
              <a:spcBef>
                <a:spcPts val="0"/>
              </a:spcBef>
              <a:spcAft>
                <a:spcPts val="0"/>
              </a:spcAft>
              <a:buClr>
                <a:schemeClr val="accent2"/>
              </a:buClr>
              <a:buSzPct val="150000"/>
              <a:buFont typeface="Wingdings" pitchFamily="2" charset="2"/>
              <a:buChar char="§"/>
              <a:defRPr/>
            </a:pPr>
            <a:endParaRPr lang="en-GB" sz="1600" b="0" kern="0" dirty="0">
              <a:solidFill>
                <a:schemeClr val="accent2"/>
              </a:solidFill>
            </a:endParaRPr>
          </a:p>
        </p:txBody>
      </p:sp>
      <p:pic>
        <p:nvPicPr>
          <p:cNvPr id="20490" name="Picture 4" descr="gome2_ozone_071003.jpg"/>
          <p:cNvPicPr>
            <a:picLocks noChangeAspect="1"/>
          </p:cNvPicPr>
          <p:nvPr/>
        </p:nvPicPr>
        <p:blipFill>
          <a:blip r:embed="rId7" cstate="print"/>
          <a:srcRect l="21597" t="14398" r="21597" b="15839"/>
          <a:stretch>
            <a:fillRect/>
          </a:stretch>
        </p:blipFill>
        <p:spPr bwMode="auto">
          <a:xfrm>
            <a:off x="3095625" y="4943475"/>
            <a:ext cx="1928813" cy="1636713"/>
          </a:xfrm>
          <a:prstGeom prst="rect">
            <a:avLst/>
          </a:prstGeom>
          <a:noFill/>
          <a:ln w="9525">
            <a:noFill/>
            <a:miter lim="800000"/>
            <a:headEnd/>
            <a:tailEnd/>
          </a:ln>
        </p:spPr>
      </p:pic>
      <p:pic>
        <p:nvPicPr>
          <p:cNvPr id="20491" name="Picture 3" descr="avhrr_larger"/>
          <p:cNvPicPr>
            <a:picLocks noChangeAspect="1" noChangeArrowheads="1"/>
          </p:cNvPicPr>
          <p:nvPr/>
        </p:nvPicPr>
        <p:blipFill>
          <a:blip r:embed="rId8" cstate="print"/>
          <a:srcRect/>
          <a:stretch>
            <a:fillRect/>
          </a:stretch>
        </p:blipFill>
        <p:spPr bwMode="auto">
          <a:xfrm>
            <a:off x="139700" y="3157538"/>
            <a:ext cx="2079625" cy="1328737"/>
          </a:xfrm>
          <a:prstGeom prst="rect">
            <a:avLst/>
          </a:prstGeom>
          <a:noFill/>
          <a:ln w="9525">
            <a:noFill/>
            <a:miter lim="800000"/>
            <a:headEnd/>
            <a:tailEnd/>
          </a:ln>
        </p:spPr>
      </p:pic>
      <p:pic>
        <p:nvPicPr>
          <p:cNvPr id="20492" name="Picture 6" descr="spec"/>
          <p:cNvPicPr>
            <a:picLocks noChangeAspect="1" noChangeArrowheads="1"/>
          </p:cNvPicPr>
          <p:nvPr/>
        </p:nvPicPr>
        <p:blipFill>
          <a:blip r:embed="rId9" cstate="print"/>
          <a:srcRect/>
          <a:stretch>
            <a:fillRect/>
          </a:stretch>
        </p:blipFill>
        <p:spPr bwMode="auto">
          <a:xfrm>
            <a:off x="1276350" y="4179888"/>
            <a:ext cx="2168525" cy="1206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err="1" smtClean="0">
                <a:latin typeface="Arial" charset="0"/>
                <a:cs typeface="Arial" charset="0"/>
              </a:rPr>
              <a:t>Meteosat</a:t>
            </a:r>
            <a:r>
              <a:rPr lang="en-GB" dirty="0" smtClean="0">
                <a:latin typeface="Arial" charset="0"/>
                <a:cs typeface="Arial" charset="0"/>
              </a:rPr>
              <a:t> Third Generation  -  MTG-I and MTG-S</a:t>
            </a:r>
            <a:br>
              <a:rPr lang="en-GB" dirty="0" smtClean="0">
                <a:latin typeface="Arial" charset="0"/>
                <a:cs typeface="Arial" charset="0"/>
              </a:rPr>
            </a:br>
            <a:r>
              <a:rPr lang="en-GB" sz="2400" dirty="0" smtClean="0">
                <a:latin typeface="Arial" charset="0"/>
                <a:cs typeface="Arial" charset="0"/>
              </a:rPr>
              <a:t>Geostationary Orbit</a:t>
            </a:r>
            <a:endParaRPr lang="en-GB" dirty="0"/>
          </a:p>
        </p:txBody>
      </p:sp>
      <p:pic>
        <p:nvPicPr>
          <p:cNvPr id="8" name="Picture 5" descr="mtg.png"/>
          <p:cNvPicPr>
            <a:picLocks noChangeAspect="1"/>
          </p:cNvPicPr>
          <p:nvPr/>
        </p:nvPicPr>
        <p:blipFill>
          <a:blip r:embed="rId3" cstate="print"/>
          <a:stretch>
            <a:fillRect/>
          </a:stretch>
        </p:blipFill>
        <p:spPr bwMode="auto">
          <a:xfrm>
            <a:off x="-849922" y="1598598"/>
            <a:ext cx="5309789" cy="4259277"/>
          </a:xfrm>
          <a:prstGeom prst="rect">
            <a:avLst/>
          </a:prstGeom>
          <a:noFill/>
          <a:ln w="9525">
            <a:noFill/>
            <a:miter lim="800000"/>
            <a:headEnd/>
            <a:tailEnd/>
          </a:ln>
        </p:spPr>
      </p:pic>
      <p:sp>
        <p:nvSpPr>
          <p:cNvPr id="9" name="Content Placeholder 4"/>
          <p:cNvSpPr>
            <a:spLocks noGrp="1"/>
          </p:cNvSpPr>
          <p:nvPr>
            <p:ph idx="1"/>
          </p:nvPr>
        </p:nvSpPr>
        <p:spPr>
          <a:xfrm>
            <a:off x="4305300" y="992188"/>
            <a:ext cx="5408613" cy="5391150"/>
          </a:xfrm>
        </p:spPr>
        <p:txBody>
          <a:bodyPr/>
          <a:lstStyle/>
          <a:p>
            <a:pPr marL="252000" indent="-252000">
              <a:buClr>
                <a:srgbClr val="00B5E2"/>
              </a:buClr>
              <a:buFont typeface="Wingdings" pitchFamily="2" charset="2"/>
              <a:buChar char="§"/>
              <a:tabLst>
                <a:tab pos="266700" algn="l"/>
                <a:tab pos="542925" algn="l"/>
              </a:tabLst>
            </a:pPr>
            <a:r>
              <a:rPr lang="en-GB" sz="2000" dirty="0" smtClean="0">
                <a:solidFill>
                  <a:schemeClr val="bg1"/>
                </a:solidFill>
                <a:latin typeface="Arial" charset="0"/>
                <a:cs typeface="Arial" charset="0"/>
              </a:rPr>
              <a:t>Imagery mission implemented by </a:t>
            </a:r>
            <a:br>
              <a:rPr lang="en-GB" sz="2000" dirty="0" smtClean="0">
                <a:solidFill>
                  <a:schemeClr val="bg1"/>
                </a:solidFill>
                <a:latin typeface="Arial" charset="0"/>
                <a:cs typeface="Arial" charset="0"/>
              </a:rPr>
            </a:br>
            <a:r>
              <a:rPr lang="en-GB" sz="2000" dirty="0" smtClean="0">
                <a:solidFill>
                  <a:schemeClr val="bg1"/>
                </a:solidFill>
                <a:latin typeface="Arial" charset="0"/>
                <a:cs typeface="Arial" charset="0"/>
              </a:rPr>
              <a:t>a two-satellite MTG-I system:</a:t>
            </a:r>
          </a:p>
          <a:p>
            <a:pPr marL="580050" lvl="1" indent="-180000">
              <a:spcBef>
                <a:spcPts val="600"/>
              </a:spcBef>
              <a:buClr>
                <a:srgbClr val="00B5E2"/>
              </a:buClr>
              <a:buFont typeface="Arial" pitchFamily="34" charset="0"/>
              <a:buChar char="•"/>
              <a:tabLst>
                <a:tab pos="266700" algn="l"/>
                <a:tab pos="622300" algn="l"/>
              </a:tabLst>
            </a:pPr>
            <a:r>
              <a:rPr lang="en-GB" sz="1800" dirty="0" smtClean="0">
                <a:solidFill>
                  <a:schemeClr val="bg1"/>
                </a:solidFill>
                <a:latin typeface="Arial" charset="0"/>
                <a:cs typeface="Arial" charset="0"/>
              </a:rPr>
              <a:t>Full disc imagery every 10 minutes in 16 spectral bands</a:t>
            </a:r>
          </a:p>
          <a:p>
            <a:pPr marL="580050" lvl="2" indent="-180000">
              <a:spcBef>
                <a:spcPts val="600"/>
              </a:spcBef>
              <a:buClr>
                <a:srgbClr val="00B5E2"/>
              </a:buClr>
              <a:buFont typeface="Arial" pitchFamily="34" charset="0"/>
              <a:buChar char="•"/>
              <a:tabLst>
                <a:tab pos="266700" algn="l"/>
                <a:tab pos="542925" algn="l"/>
              </a:tabLst>
            </a:pPr>
            <a:r>
              <a:rPr lang="en-GB" sz="1800" dirty="0" smtClean="0">
                <a:solidFill>
                  <a:schemeClr val="bg1"/>
                </a:solidFill>
                <a:latin typeface="Arial" charset="0"/>
                <a:cs typeface="Arial" charset="0"/>
              </a:rPr>
              <a:t>Fast imaging of European weather every 2.5 minutes</a:t>
            </a:r>
          </a:p>
          <a:p>
            <a:pPr marL="580050" lvl="2" indent="-180000">
              <a:spcBef>
                <a:spcPts val="600"/>
              </a:spcBef>
              <a:buClr>
                <a:srgbClr val="00B5E2"/>
              </a:buClr>
              <a:buFont typeface="Arial" pitchFamily="34" charset="0"/>
              <a:buChar char="•"/>
              <a:tabLst>
                <a:tab pos="266700" algn="l"/>
                <a:tab pos="542925" algn="l"/>
              </a:tabLst>
            </a:pPr>
            <a:r>
              <a:rPr lang="en-GB" sz="1800" dirty="0" smtClean="0">
                <a:solidFill>
                  <a:schemeClr val="bg1"/>
                </a:solidFill>
                <a:latin typeface="Arial" charset="0"/>
                <a:cs typeface="Arial" charset="0"/>
              </a:rPr>
              <a:t>new Lightning Imager (LI)</a:t>
            </a:r>
          </a:p>
          <a:p>
            <a:pPr marL="580050" lvl="2" indent="-180000">
              <a:buClr>
                <a:srgbClr val="00B5E2"/>
              </a:buClr>
              <a:tabLst>
                <a:tab pos="266700" algn="l"/>
                <a:tab pos="542925" algn="l"/>
              </a:tabLst>
            </a:pPr>
            <a:endParaRPr lang="en-GB" sz="1600" dirty="0" smtClean="0">
              <a:solidFill>
                <a:schemeClr val="bg1"/>
              </a:solidFill>
              <a:latin typeface="Arial" charset="0"/>
              <a:cs typeface="Arial" charset="0"/>
            </a:endParaRPr>
          </a:p>
          <a:p>
            <a:pPr marL="252000" indent="-252000">
              <a:spcBef>
                <a:spcPts val="1325"/>
              </a:spcBef>
              <a:buClr>
                <a:srgbClr val="00B5E2"/>
              </a:buClr>
              <a:buFont typeface="Wingdings" pitchFamily="2" charset="2"/>
              <a:buChar char="§"/>
              <a:tabLst>
                <a:tab pos="266700" algn="l"/>
                <a:tab pos="542925" algn="l"/>
              </a:tabLst>
            </a:pPr>
            <a:r>
              <a:rPr lang="en-GB" sz="2000" dirty="0" err="1" smtClean="0">
                <a:latin typeface="Arial" charset="0"/>
                <a:cs typeface="Arial" charset="0"/>
              </a:rPr>
              <a:t>Hyperspectral</a:t>
            </a:r>
            <a:r>
              <a:rPr lang="en-GB" sz="2000" dirty="0" smtClean="0">
                <a:latin typeface="Arial" charset="0"/>
                <a:cs typeface="Arial" charset="0"/>
              </a:rPr>
              <a:t> infrared (IRS) </a:t>
            </a:r>
            <a:br>
              <a:rPr lang="en-GB" sz="2000" dirty="0" smtClean="0">
                <a:latin typeface="Arial" charset="0"/>
                <a:cs typeface="Arial" charset="0"/>
              </a:rPr>
            </a:br>
            <a:r>
              <a:rPr lang="en-GB" sz="2000" dirty="0" smtClean="0">
                <a:latin typeface="Arial" charset="0"/>
                <a:cs typeface="Arial" charset="0"/>
              </a:rPr>
              <a:t>sounding mission implemented by MTG-S :</a:t>
            </a:r>
            <a:endParaRPr lang="en-GB" sz="2000" dirty="0" smtClean="0">
              <a:solidFill>
                <a:schemeClr val="bg1"/>
              </a:solidFill>
              <a:latin typeface="Arial" charset="0"/>
              <a:cs typeface="Arial" charset="0"/>
            </a:endParaRPr>
          </a:p>
          <a:p>
            <a:pPr marL="580050" lvl="2" indent="-180000">
              <a:spcBef>
                <a:spcPts val="600"/>
              </a:spcBef>
              <a:buClr>
                <a:srgbClr val="00B5E2"/>
              </a:buClr>
              <a:buFont typeface="Arial" pitchFamily="34" charset="0"/>
              <a:buChar char="•"/>
              <a:tabLst>
                <a:tab pos="266700" algn="l"/>
                <a:tab pos="542925" algn="l"/>
              </a:tabLst>
            </a:pPr>
            <a:r>
              <a:rPr lang="en-GB" sz="1800" dirty="0" smtClean="0">
                <a:solidFill>
                  <a:schemeClr val="bg1"/>
                </a:solidFill>
                <a:latin typeface="Arial" charset="0"/>
                <a:cs typeface="Arial" charset="0"/>
              </a:rPr>
              <a:t>3D mapping of water vapour, temperature, </a:t>
            </a:r>
            <a:br>
              <a:rPr lang="en-GB" sz="1800" dirty="0" smtClean="0">
                <a:solidFill>
                  <a:schemeClr val="bg1"/>
                </a:solidFill>
                <a:latin typeface="Arial" charset="0"/>
                <a:cs typeface="Arial" charset="0"/>
              </a:rPr>
            </a:br>
            <a:r>
              <a:rPr lang="en-GB" sz="1800" dirty="0" smtClean="0">
                <a:solidFill>
                  <a:schemeClr val="bg1"/>
                </a:solidFill>
                <a:latin typeface="Arial" charset="0"/>
                <a:cs typeface="Arial" charset="0"/>
              </a:rPr>
              <a:t>O3 every 1 hour</a:t>
            </a:r>
          </a:p>
          <a:p>
            <a:pPr marL="580050" lvl="2" indent="-180000">
              <a:spcBef>
                <a:spcPts val="600"/>
              </a:spcBef>
              <a:buClr>
                <a:srgbClr val="00B5E2"/>
              </a:buClr>
              <a:buFont typeface="Arial" pitchFamily="34" charset="0"/>
              <a:buChar char="•"/>
              <a:tabLst>
                <a:tab pos="266700" algn="l"/>
                <a:tab pos="542925" algn="l"/>
              </a:tabLst>
            </a:pPr>
            <a:r>
              <a:rPr lang="en-GB" sz="1800" dirty="0" smtClean="0">
                <a:solidFill>
                  <a:schemeClr val="bg1"/>
                </a:solidFill>
                <a:latin typeface="Arial" charset="0"/>
                <a:cs typeface="Arial" charset="0"/>
              </a:rPr>
              <a:t>Air quality monitoring and atmospheric chemistry in synergy with GMES Sentinel-4 Ultraviolet Visible </a:t>
            </a:r>
            <a:br>
              <a:rPr lang="en-GB" sz="1800" dirty="0" smtClean="0">
                <a:solidFill>
                  <a:schemeClr val="bg1"/>
                </a:solidFill>
                <a:latin typeface="Arial" charset="0"/>
                <a:cs typeface="Arial" charset="0"/>
              </a:rPr>
            </a:br>
            <a:endParaRPr lang="en-GB" sz="1800" dirty="0" smtClean="0">
              <a:solidFill>
                <a:schemeClr val="bg1"/>
              </a:solidFill>
              <a:latin typeface="Arial" charset="0"/>
              <a:cs typeface="Arial" charset="0"/>
            </a:endParaRPr>
          </a:p>
        </p:txBody>
      </p:sp>
      <p:sp>
        <p:nvSpPr>
          <p:cNvPr id="10" name="Content Placeholder 4"/>
          <p:cNvSpPr txBox="1">
            <a:spLocks/>
          </p:cNvSpPr>
          <p:nvPr/>
        </p:nvSpPr>
        <p:spPr bwMode="auto">
          <a:xfrm>
            <a:off x="1079500" y="5830888"/>
            <a:ext cx="5408613" cy="696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52000" marR="0" lvl="0" indent="-252000" algn="l" defTabSz="914400" rtl="0" eaLnBrk="0" fontAlgn="base" latinLnBrk="0" hangingPunct="0">
              <a:lnSpc>
                <a:spcPct val="100000"/>
              </a:lnSpc>
              <a:spcBef>
                <a:spcPct val="20000"/>
              </a:spcBef>
              <a:spcAft>
                <a:spcPct val="0"/>
              </a:spcAft>
              <a:buClr>
                <a:srgbClr val="00B5E2"/>
              </a:buClr>
              <a:buSzTx/>
              <a:tabLst>
                <a:tab pos="266700" algn="l"/>
                <a:tab pos="542925" algn="l"/>
              </a:tabLst>
              <a:defRPr/>
            </a:pPr>
            <a:r>
              <a:rPr kumimoji="0" lang="en-GB" sz="2000" b="0" i="0" u="none" strike="noStrike" kern="0" cap="none" spc="0" normalizeH="0" baseline="0" noProof="0" dirty="0" smtClean="0">
                <a:ln>
                  <a:noFill/>
                </a:ln>
                <a:solidFill>
                  <a:schemeClr val="bg1"/>
                </a:solidFill>
                <a:effectLst/>
                <a:uLnTx/>
                <a:uFillTx/>
                <a:latin typeface="Arial" charset="0"/>
                <a:cs typeface="Arial" charset="0"/>
              </a:rPr>
              <a:t>Launching</a:t>
            </a:r>
            <a:r>
              <a:rPr kumimoji="0" lang="en-GB" sz="2000" b="0" i="0" u="none" strike="noStrike" kern="0" cap="none" spc="0" normalizeH="0" noProof="0" dirty="0" smtClean="0">
                <a:ln>
                  <a:noFill/>
                </a:ln>
                <a:solidFill>
                  <a:schemeClr val="bg1"/>
                </a:solidFill>
                <a:effectLst/>
                <a:uLnTx/>
                <a:uFillTx/>
                <a:latin typeface="Arial" charset="0"/>
                <a:cs typeface="Arial" charset="0"/>
              </a:rPr>
              <a:t> from 2020</a:t>
            </a:r>
            <a:r>
              <a:rPr kumimoji="0" lang="en-GB" sz="2000" b="0" i="0" u="none" strike="noStrike" kern="0" cap="none" spc="0" normalizeH="0" baseline="0" noProof="0" dirty="0" smtClean="0">
                <a:ln>
                  <a:noFill/>
                </a:ln>
                <a:solidFill>
                  <a:schemeClr val="bg1"/>
                </a:solidFill>
                <a:effectLst/>
                <a:uLnTx/>
                <a:uFillTx/>
                <a:latin typeface="Arial" charset="0"/>
                <a:cs typeface="Arial" charset="0"/>
              </a:rPr>
              <a:t/>
            </a:r>
            <a:br>
              <a:rPr kumimoji="0" lang="en-GB" sz="2000" b="0" i="0" u="none" strike="noStrike" kern="0" cap="none" spc="0" normalizeH="0" baseline="0" noProof="0" dirty="0" smtClean="0">
                <a:ln>
                  <a:noFill/>
                </a:ln>
                <a:solidFill>
                  <a:schemeClr val="bg1"/>
                </a:solidFill>
                <a:effectLst/>
                <a:uLnTx/>
                <a:uFillTx/>
                <a:latin typeface="Arial" charset="0"/>
                <a:cs typeface="Arial" charset="0"/>
              </a:rPr>
            </a:br>
            <a:endParaRPr kumimoji="0" lang="en-GB" sz="2000" b="0" i="0" u="none" strike="noStrike" kern="0" cap="none" spc="0" normalizeH="0" baseline="0" noProof="0" dirty="0" smtClean="0">
              <a:ln>
                <a:noFill/>
              </a:ln>
              <a:solidFill>
                <a:schemeClr val="bg1"/>
              </a:solidFill>
              <a:effectLst/>
              <a:uLnTx/>
              <a:uFillTx/>
              <a:latin typeface="Arial" charset="0"/>
              <a:cs typeface="Arial"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a:grpSpLocks/>
          </p:cNvGrpSpPr>
          <p:nvPr/>
        </p:nvGrpSpPr>
        <p:grpSpPr bwMode="auto">
          <a:xfrm>
            <a:off x="847725" y="898525"/>
            <a:ext cx="8343900" cy="5588000"/>
            <a:chOff x="847725" y="898525"/>
            <a:chExt cx="8343900" cy="5588000"/>
          </a:xfrm>
          <a:solidFill>
            <a:srgbClr val="C5B9AC">
              <a:alpha val="20000"/>
            </a:srgbClr>
          </a:solidFill>
        </p:grpSpPr>
        <p:sp>
          <p:nvSpPr>
            <p:cNvPr id="60489" name="Rectangle 96"/>
            <p:cNvSpPr>
              <a:spLocks noChangeArrowheads="1"/>
            </p:cNvSpPr>
            <p:nvPr/>
          </p:nvSpPr>
          <p:spPr bwMode="auto">
            <a:xfrm>
              <a:off x="84772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sz="1100"/>
            </a:p>
          </p:txBody>
        </p:sp>
        <p:sp>
          <p:nvSpPr>
            <p:cNvPr id="60490" name="Rectangle 97"/>
            <p:cNvSpPr>
              <a:spLocks noChangeArrowheads="1"/>
            </p:cNvSpPr>
            <p:nvPr/>
          </p:nvSpPr>
          <p:spPr bwMode="auto">
            <a:xfrm>
              <a:off x="129857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sz="1100"/>
            </a:p>
          </p:txBody>
        </p:sp>
        <p:sp>
          <p:nvSpPr>
            <p:cNvPr id="60491" name="Rectangle 98"/>
            <p:cNvSpPr>
              <a:spLocks noChangeArrowheads="1"/>
            </p:cNvSpPr>
            <p:nvPr/>
          </p:nvSpPr>
          <p:spPr bwMode="auto">
            <a:xfrm>
              <a:off x="174942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sz="1100"/>
            </a:p>
          </p:txBody>
        </p:sp>
        <p:sp>
          <p:nvSpPr>
            <p:cNvPr id="60492" name="Rectangle 101"/>
            <p:cNvSpPr>
              <a:spLocks noChangeArrowheads="1"/>
            </p:cNvSpPr>
            <p:nvPr/>
          </p:nvSpPr>
          <p:spPr bwMode="auto">
            <a:xfrm>
              <a:off x="220027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sz="1100"/>
            </a:p>
          </p:txBody>
        </p:sp>
        <p:sp>
          <p:nvSpPr>
            <p:cNvPr id="60493" name="Rectangle 102"/>
            <p:cNvSpPr>
              <a:spLocks noChangeArrowheads="1"/>
            </p:cNvSpPr>
            <p:nvPr/>
          </p:nvSpPr>
          <p:spPr bwMode="auto">
            <a:xfrm>
              <a:off x="265112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sz="1100"/>
            </a:p>
          </p:txBody>
        </p:sp>
        <p:sp>
          <p:nvSpPr>
            <p:cNvPr id="60494" name="Rectangle 103"/>
            <p:cNvSpPr>
              <a:spLocks noChangeArrowheads="1"/>
            </p:cNvSpPr>
            <p:nvPr/>
          </p:nvSpPr>
          <p:spPr bwMode="auto">
            <a:xfrm>
              <a:off x="310197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sz="1100"/>
            </a:p>
          </p:txBody>
        </p:sp>
        <p:sp>
          <p:nvSpPr>
            <p:cNvPr id="60495" name="Rectangle 104"/>
            <p:cNvSpPr>
              <a:spLocks noChangeArrowheads="1"/>
            </p:cNvSpPr>
            <p:nvPr/>
          </p:nvSpPr>
          <p:spPr bwMode="auto">
            <a:xfrm>
              <a:off x="355282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sz="1100"/>
            </a:p>
          </p:txBody>
        </p:sp>
        <p:sp>
          <p:nvSpPr>
            <p:cNvPr id="60496" name="Rectangle 105"/>
            <p:cNvSpPr>
              <a:spLocks noChangeArrowheads="1"/>
            </p:cNvSpPr>
            <p:nvPr/>
          </p:nvSpPr>
          <p:spPr bwMode="auto">
            <a:xfrm>
              <a:off x="400367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sz="1100"/>
            </a:p>
          </p:txBody>
        </p:sp>
        <p:sp>
          <p:nvSpPr>
            <p:cNvPr id="60497" name="Rectangle 106"/>
            <p:cNvSpPr>
              <a:spLocks noChangeArrowheads="1"/>
            </p:cNvSpPr>
            <p:nvPr/>
          </p:nvSpPr>
          <p:spPr bwMode="auto">
            <a:xfrm>
              <a:off x="445452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sz="1100"/>
            </a:p>
          </p:txBody>
        </p:sp>
        <p:sp>
          <p:nvSpPr>
            <p:cNvPr id="60498" name="Rectangle 107"/>
            <p:cNvSpPr>
              <a:spLocks noChangeArrowheads="1"/>
            </p:cNvSpPr>
            <p:nvPr/>
          </p:nvSpPr>
          <p:spPr bwMode="auto">
            <a:xfrm>
              <a:off x="490537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sz="1100"/>
            </a:p>
          </p:txBody>
        </p:sp>
        <p:sp>
          <p:nvSpPr>
            <p:cNvPr id="60499" name="Rectangle 108"/>
            <p:cNvSpPr>
              <a:spLocks noChangeArrowheads="1"/>
            </p:cNvSpPr>
            <p:nvPr/>
          </p:nvSpPr>
          <p:spPr bwMode="auto">
            <a:xfrm>
              <a:off x="535622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sz="1100"/>
            </a:p>
          </p:txBody>
        </p:sp>
        <p:sp>
          <p:nvSpPr>
            <p:cNvPr id="60500" name="Rectangle 109"/>
            <p:cNvSpPr>
              <a:spLocks noChangeArrowheads="1"/>
            </p:cNvSpPr>
            <p:nvPr/>
          </p:nvSpPr>
          <p:spPr bwMode="auto">
            <a:xfrm>
              <a:off x="580707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sz="1100"/>
            </a:p>
          </p:txBody>
        </p:sp>
        <p:sp>
          <p:nvSpPr>
            <p:cNvPr id="60501" name="Rectangle 110"/>
            <p:cNvSpPr>
              <a:spLocks noChangeArrowheads="1"/>
            </p:cNvSpPr>
            <p:nvPr/>
          </p:nvSpPr>
          <p:spPr bwMode="auto">
            <a:xfrm>
              <a:off x="625792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sz="1100"/>
            </a:p>
          </p:txBody>
        </p:sp>
        <p:sp>
          <p:nvSpPr>
            <p:cNvPr id="60502" name="Rectangle 111"/>
            <p:cNvSpPr>
              <a:spLocks noChangeArrowheads="1"/>
            </p:cNvSpPr>
            <p:nvPr/>
          </p:nvSpPr>
          <p:spPr bwMode="auto">
            <a:xfrm>
              <a:off x="670877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sz="1100"/>
            </a:p>
          </p:txBody>
        </p:sp>
        <p:sp>
          <p:nvSpPr>
            <p:cNvPr id="60503" name="Rectangle 112"/>
            <p:cNvSpPr>
              <a:spLocks noChangeArrowheads="1"/>
            </p:cNvSpPr>
            <p:nvPr/>
          </p:nvSpPr>
          <p:spPr bwMode="auto">
            <a:xfrm>
              <a:off x="715962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sz="1100"/>
            </a:p>
          </p:txBody>
        </p:sp>
        <p:sp>
          <p:nvSpPr>
            <p:cNvPr id="60504" name="Rectangle 113"/>
            <p:cNvSpPr>
              <a:spLocks noChangeArrowheads="1"/>
            </p:cNvSpPr>
            <p:nvPr/>
          </p:nvSpPr>
          <p:spPr bwMode="auto">
            <a:xfrm>
              <a:off x="761047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sz="1100"/>
            </a:p>
          </p:txBody>
        </p:sp>
        <p:sp>
          <p:nvSpPr>
            <p:cNvPr id="60505" name="Rectangle 114"/>
            <p:cNvSpPr>
              <a:spLocks noChangeArrowheads="1"/>
            </p:cNvSpPr>
            <p:nvPr/>
          </p:nvSpPr>
          <p:spPr bwMode="auto">
            <a:xfrm>
              <a:off x="806132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sz="1100"/>
            </a:p>
          </p:txBody>
        </p:sp>
        <p:sp>
          <p:nvSpPr>
            <p:cNvPr id="60506" name="Rectangle 115"/>
            <p:cNvSpPr>
              <a:spLocks noChangeArrowheads="1"/>
            </p:cNvSpPr>
            <p:nvPr/>
          </p:nvSpPr>
          <p:spPr bwMode="auto">
            <a:xfrm>
              <a:off x="851217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sz="1100"/>
            </a:p>
          </p:txBody>
        </p:sp>
        <p:sp>
          <p:nvSpPr>
            <p:cNvPr id="60507" name="Rectangle 116"/>
            <p:cNvSpPr>
              <a:spLocks noChangeArrowheads="1"/>
            </p:cNvSpPr>
            <p:nvPr/>
          </p:nvSpPr>
          <p:spPr bwMode="auto">
            <a:xfrm>
              <a:off x="8963025" y="898525"/>
              <a:ext cx="228600" cy="5588000"/>
            </a:xfrm>
            <a:prstGeom prst="rect">
              <a:avLst/>
            </a:prstGeom>
            <a:grpFill/>
            <a:ln w="9525" algn="ctr">
              <a:noFill/>
              <a:round/>
              <a:headEnd/>
              <a:tailEnd/>
            </a:ln>
          </p:spPr>
          <p:txBody>
            <a:bodyPr lIns="36000" tIns="36000" rIns="36000" bIns="36000"/>
            <a:lstStyle/>
            <a:p>
              <a:pPr eaLnBrk="0" hangingPunct="0">
                <a:spcBef>
                  <a:spcPct val="50000"/>
                </a:spcBef>
                <a:defRPr/>
              </a:pPr>
              <a:endParaRPr lang="en-US" sz="1100"/>
            </a:p>
          </p:txBody>
        </p:sp>
      </p:grpSp>
      <p:sp>
        <p:nvSpPr>
          <p:cNvPr id="29699" name="TextBox 177"/>
          <p:cNvSpPr txBox="1">
            <a:spLocks noChangeArrowheads="1"/>
          </p:cNvSpPr>
          <p:nvPr/>
        </p:nvSpPr>
        <p:spPr bwMode="auto">
          <a:xfrm>
            <a:off x="592138" y="900113"/>
            <a:ext cx="341760" cy="261610"/>
          </a:xfrm>
          <a:prstGeom prst="rect">
            <a:avLst/>
          </a:prstGeom>
          <a:noFill/>
          <a:ln w="9525">
            <a:noFill/>
            <a:miter lim="800000"/>
            <a:headEnd/>
            <a:tailEnd/>
          </a:ln>
        </p:spPr>
        <p:txBody>
          <a:bodyPr wrap="none">
            <a:spAutoFit/>
          </a:bodyPr>
          <a:lstStyle/>
          <a:p>
            <a:r>
              <a:rPr lang="en-GB" sz="1100">
                <a:solidFill>
                  <a:schemeClr val="tx1"/>
                </a:solidFill>
                <a:latin typeface="Arial" pitchFamily="34" charset="0"/>
                <a:cs typeface="Arial" pitchFamily="34" charset="0"/>
              </a:rPr>
              <a:t>03</a:t>
            </a:r>
          </a:p>
        </p:txBody>
      </p:sp>
      <p:sp>
        <p:nvSpPr>
          <p:cNvPr id="29700" name="TextBox 178"/>
          <p:cNvSpPr txBox="1">
            <a:spLocks noChangeArrowheads="1"/>
          </p:cNvSpPr>
          <p:nvPr/>
        </p:nvSpPr>
        <p:spPr bwMode="auto">
          <a:xfrm>
            <a:off x="812800" y="900113"/>
            <a:ext cx="341760" cy="261610"/>
          </a:xfrm>
          <a:prstGeom prst="rect">
            <a:avLst/>
          </a:prstGeom>
          <a:noFill/>
          <a:ln w="9525">
            <a:noFill/>
            <a:miter lim="800000"/>
            <a:headEnd/>
            <a:tailEnd/>
          </a:ln>
        </p:spPr>
        <p:txBody>
          <a:bodyPr wrap="none">
            <a:spAutoFit/>
          </a:bodyPr>
          <a:lstStyle/>
          <a:p>
            <a:r>
              <a:rPr lang="en-GB" sz="1100">
                <a:solidFill>
                  <a:schemeClr val="tx1"/>
                </a:solidFill>
                <a:latin typeface="Arial" pitchFamily="34" charset="0"/>
                <a:cs typeface="Arial" pitchFamily="34" charset="0"/>
              </a:rPr>
              <a:t>04</a:t>
            </a:r>
          </a:p>
        </p:txBody>
      </p:sp>
      <p:sp>
        <p:nvSpPr>
          <p:cNvPr id="29701" name="TextBox 179"/>
          <p:cNvSpPr txBox="1">
            <a:spLocks noChangeArrowheads="1"/>
          </p:cNvSpPr>
          <p:nvPr/>
        </p:nvSpPr>
        <p:spPr bwMode="auto">
          <a:xfrm>
            <a:off x="1042988" y="900113"/>
            <a:ext cx="341760" cy="261610"/>
          </a:xfrm>
          <a:prstGeom prst="rect">
            <a:avLst/>
          </a:prstGeom>
          <a:noFill/>
          <a:ln w="9525">
            <a:noFill/>
            <a:miter lim="800000"/>
            <a:headEnd/>
            <a:tailEnd/>
          </a:ln>
        </p:spPr>
        <p:txBody>
          <a:bodyPr wrap="none">
            <a:spAutoFit/>
          </a:bodyPr>
          <a:lstStyle/>
          <a:p>
            <a:r>
              <a:rPr lang="en-GB" sz="1100">
                <a:solidFill>
                  <a:schemeClr val="tx1"/>
                </a:solidFill>
                <a:latin typeface="Arial" pitchFamily="34" charset="0"/>
                <a:cs typeface="Arial" pitchFamily="34" charset="0"/>
              </a:rPr>
              <a:t>05</a:t>
            </a:r>
          </a:p>
        </p:txBody>
      </p:sp>
      <p:sp>
        <p:nvSpPr>
          <p:cNvPr id="29702" name="TextBox 180"/>
          <p:cNvSpPr txBox="1">
            <a:spLocks noChangeArrowheads="1"/>
          </p:cNvSpPr>
          <p:nvPr/>
        </p:nvSpPr>
        <p:spPr bwMode="auto">
          <a:xfrm>
            <a:off x="1262063" y="900113"/>
            <a:ext cx="341760" cy="261610"/>
          </a:xfrm>
          <a:prstGeom prst="rect">
            <a:avLst/>
          </a:prstGeom>
          <a:noFill/>
          <a:ln w="9525">
            <a:noFill/>
            <a:miter lim="800000"/>
            <a:headEnd/>
            <a:tailEnd/>
          </a:ln>
        </p:spPr>
        <p:txBody>
          <a:bodyPr wrap="none">
            <a:spAutoFit/>
          </a:bodyPr>
          <a:lstStyle/>
          <a:p>
            <a:r>
              <a:rPr lang="en-GB" sz="1100">
                <a:solidFill>
                  <a:schemeClr val="tx1"/>
                </a:solidFill>
                <a:latin typeface="Arial" pitchFamily="34" charset="0"/>
                <a:cs typeface="Arial" pitchFamily="34" charset="0"/>
              </a:rPr>
              <a:t>06</a:t>
            </a:r>
          </a:p>
        </p:txBody>
      </p:sp>
      <p:sp>
        <p:nvSpPr>
          <p:cNvPr id="29703" name="TextBox 181"/>
          <p:cNvSpPr txBox="1">
            <a:spLocks noChangeArrowheads="1"/>
          </p:cNvSpPr>
          <p:nvPr/>
        </p:nvSpPr>
        <p:spPr bwMode="auto">
          <a:xfrm>
            <a:off x="1492250" y="900113"/>
            <a:ext cx="341760" cy="261610"/>
          </a:xfrm>
          <a:prstGeom prst="rect">
            <a:avLst/>
          </a:prstGeom>
          <a:noFill/>
          <a:ln w="9525">
            <a:noFill/>
            <a:miter lim="800000"/>
            <a:headEnd/>
            <a:tailEnd/>
          </a:ln>
        </p:spPr>
        <p:txBody>
          <a:bodyPr wrap="none">
            <a:spAutoFit/>
          </a:bodyPr>
          <a:lstStyle/>
          <a:p>
            <a:r>
              <a:rPr lang="en-GB" sz="1100">
                <a:solidFill>
                  <a:schemeClr val="tx1"/>
                </a:solidFill>
                <a:latin typeface="Arial" pitchFamily="34" charset="0"/>
                <a:cs typeface="Arial" pitchFamily="34" charset="0"/>
              </a:rPr>
              <a:t>07</a:t>
            </a:r>
          </a:p>
        </p:txBody>
      </p:sp>
      <p:sp>
        <p:nvSpPr>
          <p:cNvPr id="29704" name="TextBox 182"/>
          <p:cNvSpPr txBox="1">
            <a:spLocks noChangeArrowheads="1"/>
          </p:cNvSpPr>
          <p:nvPr/>
        </p:nvSpPr>
        <p:spPr bwMode="auto">
          <a:xfrm>
            <a:off x="1716088" y="900113"/>
            <a:ext cx="341760" cy="261610"/>
          </a:xfrm>
          <a:prstGeom prst="rect">
            <a:avLst/>
          </a:prstGeom>
          <a:noFill/>
          <a:ln w="9525">
            <a:noFill/>
            <a:miter lim="800000"/>
            <a:headEnd/>
            <a:tailEnd/>
          </a:ln>
        </p:spPr>
        <p:txBody>
          <a:bodyPr wrap="none">
            <a:spAutoFit/>
          </a:bodyPr>
          <a:lstStyle/>
          <a:p>
            <a:r>
              <a:rPr lang="en-GB" sz="1100">
                <a:solidFill>
                  <a:schemeClr val="tx1"/>
                </a:solidFill>
                <a:latin typeface="Arial" pitchFamily="34" charset="0"/>
                <a:cs typeface="Arial" pitchFamily="34" charset="0"/>
              </a:rPr>
              <a:t>08</a:t>
            </a:r>
          </a:p>
        </p:txBody>
      </p:sp>
      <p:sp>
        <p:nvSpPr>
          <p:cNvPr id="29705" name="TextBox 183"/>
          <p:cNvSpPr txBox="1">
            <a:spLocks noChangeArrowheads="1"/>
          </p:cNvSpPr>
          <p:nvPr/>
        </p:nvSpPr>
        <p:spPr bwMode="auto">
          <a:xfrm>
            <a:off x="1947863" y="900113"/>
            <a:ext cx="341760" cy="261610"/>
          </a:xfrm>
          <a:prstGeom prst="rect">
            <a:avLst/>
          </a:prstGeom>
          <a:noFill/>
          <a:ln w="9525">
            <a:noFill/>
            <a:miter lim="800000"/>
            <a:headEnd/>
            <a:tailEnd/>
          </a:ln>
        </p:spPr>
        <p:txBody>
          <a:bodyPr wrap="none">
            <a:spAutoFit/>
          </a:bodyPr>
          <a:lstStyle/>
          <a:p>
            <a:r>
              <a:rPr lang="en-GB" sz="1100">
                <a:solidFill>
                  <a:schemeClr val="tx1"/>
                </a:solidFill>
                <a:latin typeface="Arial" pitchFamily="34" charset="0"/>
                <a:cs typeface="Arial" pitchFamily="34" charset="0"/>
              </a:rPr>
              <a:t>09</a:t>
            </a:r>
          </a:p>
        </p:txBody>
      </p:sp>
      <p:sp>
        <p:nvSpPr>
          <p:cNvPr id="29706" name="TextBox 184"/>
          <p:cNvSpPr txBox="1">
            <a:spLocks noChangeArrowheads="1"/>
          </p:cNvSpPr>
          <p:nvPr/>
        </p:nvSpPr>
        <p:spPr bwMode="auto">
          <a:xfrm>
            <a:off x="2160588" y="900113"/>
            <a:ext cx="341760" cy="261610"/>
          </a:xfrm>
          <a:prstGeom prst="rect">
            <a:avLst/>
          </a:prstGeom>
          <a:noFill/>
          <a:ln w="9525">
            <a:noFill/>
            <a:miter lim="800000"/>
            <a:headEnd/>
            <a:tailEnd/>
          </a:ln>
        </p:spPr>
        <p:txBody>
          <a:bodyPr wrap="none">
            <a:spAutoFit/>
          </a:bodyPr>
          <a:lstStyle/>
          <a:p>
            <a:r>
              <a:rPr lang="en-GB" sz="1100">
                <a:solidFill>
                  <a:schemeClr val="tx1"/>
                </a:solidFill>
                <a:latin typeface="Arial" pitchFamily="34" charset="0"/>
                <a:cs typeface="Arial" pitchFamily="34" charset="0"/>
              </a:rPr>
              <a:t>10</a:t>
            </a:r>
          </a:p>
        </p:txBody>
      </p:sp>
      <p:sp>
        <p:nvSpPr>
          <p:cNvPr id="29707" name="TextBox 185"/>
          <p:cNvSpPr txBox="1">
            <a:spLocks noChangeArrowheads="1"/>
          </p:cNvSpPr>
          <p:nvPr/>
        </p:nvSpPr>
        <p:spPr bwMode="auto">
          <a:xfrm>
            <a:off x="2390775" y="900113"/>
            <a:ext cx="341760" cy="261610"/>
          </a:xfrm>
          <a:prstGeom prst="rect">
            <a:avLst/>
          </a:prstGeom>
          <a:noFill/>
          <a:ln w="9525">
            <a:noFill/>
            <a:miter lim="800000"/>
            <a:headEnd/>
            <a:tailEnd/>
          </a:ln>
        </p:spPr>
        <p:txBody>
          <a:bodyPr wrap="none">
            <a:spAutoFit/>
          </a:bodyPr>
          <a:lstStyle/>
          <a:p>
            <a:r>
              <a:rPr lang="en-GB" sz="1100">
                <a:solidFill>
                  <a:schemeClr val="tx1"/>
                </a:solidFill>
                <a:latin typeface="Arial" pitchFamily="34" charset="0"/>
                <a:cs typeface="Arial" pitchFamily="34" charset="0"/>
              </a:rPr>
              <a:t>11</a:t>
            </a:r>
          </a:p>
        </p:txBody>
      </p:sp>
      <p:sp>
        <p:nvSpPr>
          <p:cNvPr id="29708" name="TextBox 186"/>
          <p:cNvSpPr txBox="1">
            <a:spLocks noChangeArrowheads="1"/>
          </p:cNvSpPr>
          <p:nvPr/>
        </p:nvSpPr>
        <p:spPr bwMode="auto">
          <a:xfrm>
            <a:off x="2613025" y="900113"/>
            <a:ext cx="341760" cy="261610"/>
          </a:xfrm>
          <a:prstGeom prst="rect">
            <a:avLst/>
          </a:prstGeom>
          <a:noFill/>
          <a:ln w="9525">
            <a:noFill/>
            <a:miter lim="800000"/>
            <a:headEnd/>
            <a:tailEnd/>
          </a:ln>
        </p:spPr>
        <p:txBody>
          <a:bodyPr wrap="none">
            <a:spAutoFit/>
          </a:bodyPr>
          <a:lstStyle/>
          <a:p>
            <a:r>
              <a:rPr lang="en-GB" sz="1100">
                <a:solidFill>
                  <a:schemeClr val="tx1"/>
                </a:solidFill>
                <a:latin typeface="Arial" pitchFamily="34" charset="0"/>
                <a:cs typeface="Arial" pitchFamily="34" charset="0"/>
              </a:rPr>
              <a:t>12</a:t>
            </a:r>
          </a:p>
        </p:txBody>
      </p:sp>
      <p:sp>
        <p:nvSpPr>
          <p:cNvPr id="29709" name="TextBox 187"/>
          <p:cNvSpPr txBox="1">
            <a:spLocks noChangeArrowheads="1"/>
          </p:cNvSpPr>
          <p:nvPr/>
        </p:nvSpPr>
        <p:spPr bwMode="auto">
          <a:xfrm>
            <a:off x="2843213" y="900113"/>
            <a:ext cx="341760" cy="261610"/>
          </a:xfrm>
          <a:prstGeom prst="rect">
            <a:avLst/>
          </a:prstGeom>
          <a:noFill/>
          <a:ln w="9525">
            <a:noFill/>
            <a:miter lim="800000"/>
            <a:headEnd/>
            <a:tailEnd/>
          </a:ln>
        </p:spPr>
        <p:txBody>
          <a:bodyPr wrap="none">
            <a:spAutoFit/>
          </a:bodyPr>
          <a:lstStyle/>
          <a:p>
            <a:r>
              <a:rPr lang="en-GB" sz="1100">
                <a:solidFill>
                  <a:schemeClr val="tx1"/>
                </a:solidFill>
                <a:latin typeface="Arial" pitchFamily="34" charset="0"/>
                <a:cs typeface="Arial" pitchFamily="34" charset="0"/>
              </a:rPr>
              <a:t>13</a:t>
            </a:r>
          </a:p>
        </p:txBody>
      </p:sp>
      <p:sp>
        <p:nvSpPr>
          <p:cNvPr id="29710" name="TextBox 188"/>
          <p:cNvSpPr txBox="1">
            <a:spLocks noChangeArrowheads="1"/>
          </p:cNvSpPr>
          <p:nvPr/>
        </p:nvSpPr>
        <p:spPr bwMode="auto">
          <a:xfrm>
            <a:off x="3062288" y="900113"/>
            <a:ext cx="341760" cy="261610"/>
          </a:xfrm>
          <a:prstGeom prst="rect">
            <a:avLst/>
          </a:prstGeom>
          <a:noFill/>
          <a:ln w="9525">
            <a:noFill/>
            <a:miter lim="800000"/>
            <a:headEnd/>
            <a:tailEnd/>
          </a:ln>
        </p:spPr>
        <p:txBody>
          <a:bodyPr wrap="none">
            <a:spAutoFit/>
          </a:bodyPr>
          <a:lstStyle/>
          <a:p>
            <a:r>
              <a:rPr lang="en-GB" sz="1100">
                <a:solidFill>
                  <a:schemeClr val="tx1"/>
                </a:solidFill>
                <a:latin typeface="Arial" pitchFamily="34" charset="0"/>
                <a:cs typeface="Arial" pitchFamily="34" charset="0"/>
              </a:rPr>
              <a:t>14</a:t>
            </a:r>
          </a:p>
        </p:txBody>
      </p:sp>
      <p:sp>
        <p:nvSpPr>
          <p:cNvPr id="29711" name="TextBox 189"/>
          <p:cNvSpPr txBox="1">
            <a:spLocks noChangeArrowheads="1"/>
          </p:cNvSpPr>
          <p:nvPr/>
        </p:nvSpPr>
        <p:spPr bwMode="auto">
          <a:xfrm>
            <a:off x="3292475" y="900113"/>
            <a:ext cx="341760" cy="261610"/>
          </a:xfrm>
          <a:prstGeom prst="rect">
            <a:avLst/>
          </a:prstGeom>
          <a:noFill/>
          <a:ln w="9525">
            <a:noFill/>
            <a:miter lim="800000"/>
            <a:headEnd/>
            <a:tailEnd/>
          </a:ln>
        </p:spPr>
        <p:txBody>
          <a:bodyPr wrap="none">
            <a:spAutoFit/>
          </a:bodyPr>
          <a:lstStyle/>
          <a:p>
            <a:r>
              <a:rPr lang="en-GB" sz="1100">
                <a:solidFill>
                  <a:schemeClr val="tx1"/>
                </a:solidFill>
                <a:latin typeface="Arial" pitchFamily="34" charset="0"/>
                <a:cs typeface="Arial" pitchFamily="34" charset="0"/>
              </a:rPr>
              <a:t>15</a:t>
            </a:r>
          </a:p>
        </p:txBody>
      </p:sp>
      <p:sp>
        <p:nvSpPr>
          <p:cNvPr id="29712" name="TextBox 190"/>
          <p:cNvSpPr txBox="1">
            <a:spLocks noChangeArrowheads="1"/>
          </p:cNvSpPr>
          <p:nvPr/>
        </p:nvSpPr>
        <p:spPr bwMode="auto">
          <a:xfrm>
            <a:off x="3519488" y="900113"/>
            <a:ext cx="341760" cy="261610"/>
          </a:xfrm>
          <a:prstGeom prst="rect">
            <a:avLst/>
          </a:prstGeom>
          <a:noFill/>
          <a:ln w="9525">
            <a:noFill/>
            <a:miter lim="800000"/>
            <a:headEnd/>
            <a:tailEnd/>
          </a:ln>
        </p:spPr>
        <p:txBody>
          <a:bodyPr wrap="none">
            <a:spAutoFit/>
          </a:bodyPr>
          <a:lstStyle/>
          <a:p>
            <a:r>
              <a:rPr lang="en-GB" sz="1100">
                <a:solidFill>
                  <a:schemeClr val="tx1"/>
                </a:solidFill>
                <a:latin typeface="Arial" pitchFamily="34" charset="0"/>
                <a:cs typeface="Arial" pitchFamily="34" charset="0"/>
              </a:rPr>
              <a:t>16</a:t>
            </a:r>
          </a:p>
        </p:txBody>
      </p:sp>
      <p:sp>
        <p:nvSpPr>
          <p:cNvPr id="29713" name="TextBox 191"/>
          <p:cNvSpPr txBox="1">
            <a:spLocks noChangeArrowheads="1"/>
          </p:cNvSpPr>
          <p:nvPr/>
        </p:nvSpPr>
        <p:spPr bwMode="auto">
          <a:xfrm>
            <a:off x="3749675" y="900113"/>
            <a:ext cx="341760" cy="261610"/>
          </a:xfrm>
          <a:prstGeom prst="rect">
            <a:avLst/>
          </a:prstGeom>
          <a:noFill/>
          <a:ln w="9525">
            <a:noFill/>
            <a:miter lim="800000"/>
            <a:headEnd/>
            <a:tailEnd/>
          </a:ln>
        </p:spPr>
        <p:txBody>
          <a:bodyPr wrap="none">
            <a:spAutoFit/>
          </a:bodyPr>
          <a:lstStyle/>
          <a:p>
            <a:r>
              <a:rPr lang="en-GB" sz="1100">
                <a:solidFill>
                  <a:schemeClr val="tx1"/>
                </a:solidFill>
                <a:latin typeface="Arial" pitchFamily="34" charset="0"/>
                <a:cs typeface="Arial" pitchFamily="34" charset="0"/>
              </a:rPr>
              <a:t>17</a:t>
            </a:r>
          </a:p>
        </p:txBody>
      </p:sp>
      <p:sp>
        <p:nvSpPr>
          <p:cNvPr id="29714" name="TextBox 192"/>
          <p:cNvSpPr txBox="1">
            <a:spLocks noChangeArrowheads="1"/>
          </p:cNvSpPr>
          <p:nvPr/>
        </p:nvSpPr>
        <p:spPr bwMode="auto">
          <a:xfrm>
            <a:off x="3962400" y="900113"/>
            <a:ext cx="341760" cy="261610"/>
          </a:xfrm>
          <a:prstGeom prst="rect">
            <a:avLst/>
          </a:prstGeom>
          <a:noFill/>
          <a:ln w="9525">
            <a:noFill/>
            <a:miter lim="800000"/>
            <a:headEnd/>
            <a:tailEnd/>
          </a:ln>
        </p:spPr>
        <p:txBody>
          <a:bodyPr wrap="none">
            <a:spAutoFit/>
          </a:bodyPr>
          <a:lstStyle/>
          <a:p>
            <a:r>
              <a:rPr lang="en-GB" sz="1100">
                <a:solidFill>
                  <a:schemeClr val="tx1"/>
                </a:solidFill>
                <a:latin typeface="Arial" pitchFamily="34" charset="0"/>
                <a:cs typeface="Arial" pitchFamily="34" charset="0"/>
              </a:rPr>
              <a:t>18</a:t>
            </a:r>
          </a:p>
        </p:txBody>
      </p:sp>
      <p:sp>
        <p:nvSpPr>
          <p:cNvPr id="29715" name="TextBox 193"/>
          <p:cNvSpPr txBox="1">
            <a:spLocks noChangeArrowheads="1"/>
          </p:cNvSpPr>
          <p:nvPr/>
        </p:nvSpPr>
        <p:spPr bwMode="auto">
          <a:xfrm>
            <a:off x="4194175" y="900113"/>
            <a:ext cx="341760" cy="261610"/>
          </a:xfrm>
          <a:prstGeom prst="rect">
            <a:avLst/>
          </a:prstGeom>
          <a:noFill/>
          <a:ln w="9525">
            <a:noFill/>
            <a:miter lim="800000"/>
            <a:headEnd/>
            <a:tailEnd/>
          </a:ln>
        </p:spPr>
        <p:txBody>
          <a:bodyPr wrap="none">
            <a:spAutoFit/>
          </a:bodyPr>
          <a:lstStyle/>
          <a:p>
            <a:r>
              <a:rPr lang="en-GB" sz="1100">
                <a:solidFill>
                  <a:schemeClr val="tx1"/>
                </a:solidFill>
                <a:latin typeface="Arial" pitchFamily="34" charset="0"/>
                <a:cs typeface="Arial" pitchFamily="34" charset="0"/>
              </a:rPr>
              <a:t>19</a:t>
            </a:r>
          </a:p>
        </p:txBody>
      </p:sp>
      <p:sp>
        <p:nvSpPr>
          <p:cNvPr id="29716" name="TextBox 194"/>
          <p:cNvSpPr txBox="1">
            <a:spLocks noChangeArrowheads="1"/>
          </p:cNvSpPr>
          <p:nvPr/>
        </p:nvSpPr>
        <p:spPr bwMode="auto">
          <a:xfrm>
            <a:off x="4414838" y="900113"/>
            <a:ext cx="341760" cy="261610"/>
          </a:xfrm>
          <a:prstGeom prst="rect">
            <a:avLst/>
          </a:prstGeom>
          <a:noFill/>
          <a:ln w="9525">
            <a:noFill/>
            <a:miter lim="800000"/>
            <a:headEnd/>
            <a:tailEnd/>
          </a:ln>
        </p:spPr>
        <p:txBody>
          <a:bodyPr wrap="none">
            <a:spAutoFit/>
          </a:bodyPr>
          <a:lstStyle/>
          <a:p>
            <a:r>
              <a:rPr lang="en-GB" sz="1100">
                <a:solidFill>
                  <a:schemeClr val="tx1"/>
                </a:solidFill>
                <a:latin typeface="Arial" pitchFamily="34" charset="0"/>
                <a:cs typeface="Arial" pitchFamily="34" charset="0"/>
              </a:rPr>
              <a:t>20</a:t>
            </a:r>
          </a:p>
        </p:txBody>
      </p:sp>
      <p:sp>
        <p:nvSpPr>
          <p:cNvPr id="29717" name="TextBox 195"/>
          <p:cNvSpPr txBox="1">
            <a:spLocks noChangeArrowheads="1"/>
          </p:cNvSpPr>
          <p:nvPr/>
        </p:nvSpPr>
        <p:spPr bwMode="auto">
          <a:xfrm>
            <a:off x="4645025" y="900113"/>
            <a:ext cx="341760" cy="261610"/>
          </a:xfrm>
          <a:prstGeom prst="rect">
            <a:avLst/>
          </a:prstGeom>
          <a:noFill/>
          <a:ln w="9525">
            <a:noFill/>
            <a:miter lim="800000"/>
            <a:headEnd/>
            <a:tailEnd/>
          </a:ln>
        </p:spPr>
        <p:txBody>
          <a:bodyPr wrap="none">
            <a:spAutoFit/>
          </a:bodyPr>
          <a:lstStyle/>
          <a:p>
            <a:r>
              <a:rPr lang="en-GB" sz="1100">
                <a:solidFill>
                  <a:schemeClr val="tx1"/>
                </a:solidFill>
                <a:latin typeface="Arial" pitchFamily="34" charset="0"/>
                <a:cs typeface="Arial" pitchFamily="34" charset="0"/>
              </a:rPr>
              <a:t>21</a:t>
            </a:r>
          </a:p>
        </p:txBody>
      </p:sp>
      <p:sp>
        <p:nvSpPr>
          <p:cNvPr id="29718" name="TextBox 196"/>
          <p:cNvSpPr txBox="1">
            <a:spLocks noChangeArrowheads="1"/>
          </p:cNvSpPr>
          <p:nvPr/>
        </p:nvSpPr>
        <p:spPr bwMode="auto">
          <a:xfrm>
            <a:off x="4864100" y="900113"/>
            <a:ext cx="341760" cy="261610"/>
          </a:xfrm>
          <a:prstGeom prst="rect">
            <a:avLst/>
          </a:prstGeom>
          <a:noFill/>
          <a:ln w="9525">
            <a:noFill/>
            <a:miter lim="800000"/>
            <a:headEnd/>
            <a:tailEnd/>
          </a:ln>
        </p:spPr>
        <p:txBody>
          <a:bodyPr wrap="none">
            <a:spAutoFit/>
          </a:bodyPr>
          <a:lstStyle/>
          <a:p>
            <a:r>
              <a:rPr lang="en-GB" sz="1100">
                <a:solidFill>
                  <a:schemeClr val="tx1"/>
                </a:solidFill>
                <a:latin typeface="Arial" pitchFamily="34" charset="0"/>
                <a:cs typeface="Arial" pitchFamily="34" charset="0"/>
              </a:rPr>
              <a:t>22</a:t>
            </a:r>
          </a:p>
        </p:txBody>
      </p:sp>
      <p:sp>
        <p:nvSpPr>
          <p:cNvPr id="29719" name="TextBox 197"/>
          <p:cNvSpPr txBox="1">
            <a:spLocks noChangeArrowheads="1"/>
          </p:cNvSpPr>
          <p:nvPr/>
        </p:nvSpPr>
        <p:spPr bwMode="auto">
          <a:xfrm>
            <a:off x="5094288" y="900113"/>
            <a:ext cx="341760" cy="261610"/>
          </a:xfrm>
          <a:prstGeom prst="rect">
            <a:avLst/>
          </a:prstGeom>
          <a:noFill/>
          <a:ln w="9525">
            <a:noFill/>
            <a:miter lim="800000"/>
            <a:headEnd/>
            <a:tailEnd/>
          </a:ln>
        </p:spPr>
        <p:txBody>
          <a:bodyPr wrap="none">
            <a:spAutoFit/>
          </a:bodyPr>
          <a:lstStyle/>
          <a:p>
            <a:r>
              <a:rPr lang="en-GB" sz="1100">
                <a:solidFill>
                  <a:schemeClr val="tx1"/>
                </a:solidFill>
                <a:latin typeface="Arial" pitchFamily="34" charset="0"/>
                <a:cs typeface="Arial" pitchFamily="34" charset="0"/>
              </a:rPr>
              <a:t>23</a:t>
            </a:r>
          </a:p>
        </p:txBody>
      </p:sp>
      <p:sp>
        <p:nvSpPr>
          <p:cNvPr id="29720" name="TextBox 198"/>
          <p:cNvSpPr txBox="1">
            <a:spLocks noChangeArrowheads="1"/>
          </p:cNvSpPr>
          <p:nvPr/>
        </p:nvSpPr>
        <p:spPr bwMode="auto">
          <a:xfrm>
            <a:off x="5318125" y="900113"/>
            <a:ext cx="341760" cy="261610"/>
          </a:xfrm>
          <a:prstGeom prst="rect">
            <a:avLst/>
          </a:prstGeom>
          <a:noFill/>
          <a:ln w="9525">
            <a:noFill/>
            <a:miter lim="800000"/>
            <a:headEnd/>
            <a:tailEnd/>
          </a:ln>
        </p:spPr>
        <p:txBody>
          <a:bodyPr wrap="none">
            <a:spAutoFit/>
          </a:bodyPr>
          <a:lstStyle/>
          <a:p>
            <a:r>
              <a:rPr lang="en-GB" sz="1100">
                <a:solidFill>
                  <a:schemeClr val="tx1"/>
                </a:solidFill>
                <a:latin typeface="Arial" pitchFamily="34" charset="0"/>
                <a:cs typeface="Arial" pitchFamily="34" charset="0"/>
              </a:rPr>
              <a:t>24</a:t>
            </a:r>
          </a:p>
        </p:txBody>
      </p:sp>
      <p:sp>
        <p:nvSpPr>
          <p:cNvPr id="29721" name="TextBox 199"/>
          <p:cNvSpPr txBox="1">
            <a:spLocks noChangeArrowheads="1"/>
          </p:cNvSpPr>
          <p:nvPr/>
        </p:nvSpPr>
        <p:spPr bwMode="auto">
          <a:xfrm>
            <a:off x="5549900" y="900113"/>
            <a:ext cx="341760" cy="261610"/>
          </a:xfrm>
          <a:prstGeom prst="rect">
            <a:avLst/>
          </a:prstGeom>
          <a:noFill/>
          <a:ln w="9525">
            <a:noFill/>
            <a:miter lim="800000"/>
            <a:headEnd/>
            <a:tailEnd/>
          </a:ln>
        </p:spPr>
        <p:txBody>
          <a:bodyPr wrap="none">
            <a:spAutoFit/>
          </a:bodyPr>
          <a:lstStyle/>
          <a:p>
            <a:r>
              <a:rPr lang="en-GB" sz="1100">
                <a:solidFill>
                  <a:schemeClr val="tx1"/>
                </a:solidFill>
                <a:latin typeface="Arial" pitchFamily="34" charset="0"/>
                <a:cs typeface="Arial" pitchFamily="34" charset="0"/>
              </a:rPr>
              <a:t>25</a:t>
            </a:r>
          </a:p>
        </p:txBody>
      </p:sp>
      <p:sp>
        <p:nvSpPr>
          <p:cNvPr id="29722" name="TextBox 200"/>
          <p:cNvSpPr txBox="1">
            <a:spLocks noChangeArrowheads="1"/>
          </p:cNvSpPr>
          <p:nvPr/>
        </p:nvSpPr>
        <p:spPr bwMode="auto">
          <a:xfrm>
            <a:off x="5762625" y="900113"/>
            <a:ext cx="341760" cy="261610"/>
          </a:xfrm>
          <a:prstGeom prst="rect">
            <a:avLst/>
          </a:prstGeom>
          <a:noFill/>
          <a:ln w="9525">
            <a:noFill/>
            <a:miter lim="800000"/>
            <a:headEnd/>
            <a:tailEnd/>
          </a:ln>
        </p:spPr>
        <p:txBody>
          <a:bodyPr wrap="none">
            <a:spAutoFit/>
          </a:bodyPr>
          <a:lstStyle/>
          <a:p>
            <a:r>
              <a:rPr lang="en-GB" sz="1100">
                <a:solidFill>
                  <a:schemeClr val="tx1"/>
                </a:solidFill>
                <a:latin typeface="Arial" pitchFamily="34" charset="0"/>
                <a:cs typeface="Arial" pitchFamily="34" charset="0"/>
              </a:rPr>
              <a:t>26</a:t>
            </a:r>
          </a:p>
        </p:txBody>
      </p:sp>
      <p:sp>
        <p:nvSpPr>
          <p:cNvPr id="29723" name="TextBox 201"/>
          <p:cNvSpPr txBox="1">
            <a:spLocks noChangeArrowheads="1"/>
          </p:cNvSpPr>
          <p:nvPr/>
        </p:nvSpPr>
        <p:spPr bwMode="auto">
          <a:xfrm>
            <a:off x="5992813" y="900113"/>
            <a:ext cx="341760" cy="261610"/>
          </a:xfrm>
          <a:prstGeom prst="rect">
            <a:avLst/>
          </a:prstGeom>
          <a:noFill/>
          <a:ln w="9525">
            <a:noFill/>
            <a:miter lim="800000"/>
            <a:headEnd/>
            <a:tailEnd/>
          </a:ln>
        </p:spPr>
        <p:txBody>
          <a:bodyPr wrap="none">
            <a:spAutoFit/>
          </a:bodyPr>
          <a:lstStyle/>
          <a:p>
            <a:r>
              <a:rPr lang="en-GB" sz="1100">
                <a:solidFill>
                  <a:schemeClr val="tx1"/>
                </a:solidFill>
                <a:latin typeface="Arial" pitchFamily="34" charset="0"/>
                <a:cs typeface="Arial" pitchFamily="34" charset="0"/>
              </a:rPr>
              <a:t>27</a:t>
            </a:r>
          </a:p>
        </p:txBody>
      </p:sp>
      <p:sp>
        <p:nvSpPr>
          <p:cNvPr id="29724" name="TextBox 202"/>
          <p:cNvSpPr txBox="1">
            <a:spLocks noChangeArrowheads="1"/>
          </p:cNvSpPr>
          <p:nvPr/>
        </p:nvSpPr>
        <p:spPr bwMode="auto">
          <a:xfrm>
            <a:off x="6215063" y="900113"/>
            <a:ext cx="341760" cy="261610"/>
          </a:xfrm>
          <a:prstGeom prst="rect">
            <a:avLst/>
          </a:prstGeom>
          <a:noFill/>
          <a:ln w="9525">
            <a:noFill/>
            <a:miter lim="800000"/>
            <a:headEnd/>
            <a:tailEnd/>
          </a:ln>
        </p:spPr>
        <p:txBody>
          <a:bodyPr wrap="none">
            <a:spAutoFit/>
          </a:bodyPr>
          <a:lstStyle/>
          <a:p>
            <a:r>
              <a:rPr lang="en-GB" sz="1100">
                <a:solidFill>
                  <a:schemeClr val="tx1"/>
                </a:solidFill>
                <a:latin typeface="Arial" pitchFamily="34" charset="0"/>
                <a:cs typeface="Arial" pitchFamily="34" charset="0"/>
              </a:rPr>
              <a:t>28</a:t>
            </a:r>
          </a:p>
        </p:txBody>
      </p:sp>
      <p:sp>
        <p:nvSpPr>
          <p:cNvPr id="29725" name="TextBox 203"/>
          <p:cNvSpPr txBox="1">
            <a:spLocks noChangeArrowheads="1"/>
          </p:cNvSpPr>
          <p:nvPr/>
        </p:nvSpPr>
        <p:spPr bwMode="auto">
          <a:xfrm>
            <a:off x="6445250" y="900113"/>
            <a:ext cx="341760" cy="261610"/>
          </a:xfrm>
          <a:prstGeom prst="rect">
            <a:avLst/>
          </a:prstGeom>
          <a:noFill/>
          <a:ln w="9525">
            <a:noFill/>
            <a:miter lim="800000"/>
            <a:headEnd/>
            <a:tailEnd/>
          </a:ln>
        </p:spPr>
        <p:txBody>
          <a:bodyPr wrap="none">
            <a:spAutoFit/>
          </a:bodyPr>
          <a:lstStyle/>
          <a:p>
            <a:r>
              <a:rPr lang="en-GB" sz="1100">
                <a:solidFill>
                  <a:schemeClr val="tx1"/>
                </a:solidFill>
                <a:latin typeface="Arial" pitchFamily="34" charset="0"/>
                <a:cs typeface="Arial" pitchFamily="34" charset="0"/>
              </a:rPr>
              <a:t>29</a:t>
            </a:r>
          </a:p>
        </p:txBody>
      </p:sp>
      <p:sp>
        <p:nvSpPr>
          <p:cNvPr id="29726" name="TextBox 204"/>
          <p:cNvSpPr txBox="1">
            <a:spLocks noChangeArrowheads="1"/>
          </p:cNvSpPr>
          <p:nvPr/>
        </p:nvSpPr>
        <p:spPr bwMode="auto">
          <a:xfrm>
            <a:off x="6664325" y="900113"/>
            <a:ext cx="341760" cy="261610"/>
          </a:xfrm>
          <a:prstGeom prst="rect">
            <a:avLst/>
          </a:prstGeom>
          <a:noFill/>
          <a:ln w="9525">
            <a:noFill/>
            <a:miter lim="800000"/>
            <a:headEnd/>
            <a:tailEnd/>
          </a:ln>
        </p:spPr>
        <p:txBody>
          <a:bodyPr wrap="none">
            <a:spAutoFit/>
          </a:bodyPr>
          <a:lstStyle/>
          <a:p>
            <a:r>
              <a:rPr lang="en-GB" sz="1100">
                <a:solidFill>
                  <a:schemeClr val="tx1"/>
                </a:solidFill>
                <a:latin typeface="Arial" pitchFamily="34" charset="0"/>
                <a:cs typeface="Arial" pitchFamily="34" charset="0"/>
              </a:rPr>
              <a:t>30</a:t>
            </a:r>
          </a:p>
        </p:txBody>
      </p:sp>
      <p:sp>
        <p:nvSpPr>
          <p:cNvPr id="29727" name="TextBox 205"/>
          <p:cNvSpPr txBox="1">
            <a:spLocks noChangeArrowheads="1"/>
          </p:cNvSpPr>
          <p:nvPr/>
        </p:nvSpPr>
        <p:spPr bwMode="auto">
          <a:xfrm>
            <a:off x="6894513" y="900113"/>
            <a:ext cx="341760" cy="261610"/>
          </a:xfrm>
          <a:prstGeom prst="rect">
            <a:avLst/>
          </a:prstGeom>
          <a:noFill/>
          <a:ln w="9525">
            <a:noFill/>
            <a:miter lim="800000"/>
            <a:headEnd/>
            <a:tailEnd/>
          </a:ln>
        </p:spPr>
        <p:txBody>
          <a:bodyPr wrap="none">
            <a:spAutoFit/>
          </a:bodyPr>
          <a:lstStyle/>
          <a:p>
            <a:r>
              <a:rPr lang="en-GB" sz="1100">
                <a:solidFill>
                  <a:schemeClr val="tx1"/>
                </a:solidFill>
                <a:latin typeface="Arial" pitchFamily="34" charset="0"/>
                <a:cs typeface="Arial" pitchFamily="34" charset="0"/>
              </a:rPr>
              <a:t>31</a:t>
            </a:r>
          </a:p>
        </p:txBody>
      </p:sp>
      <p:sp>
        <p:nvSpPr>
          <p:cNvPr id="29728" name="TextBox 206"/>
          <p:cNvSpPr txBox="1">
            <a:spLocks noChangeArrowheads="1"/>
          </p:cNvSpPr>
          <p:nvPr/>
        </p:nvSpPr>
        <p:spPr bwMode="auto">
          <a:xfrm>
            <a:off x="7124700" y="900113"/>
            <a:ext cx="341760" cy="261610"/>
          </a:xfrm>
          <a:prstGeom prst="rect">
            <a:avLst/>
          </a:prstGeom>
          <a:noFill/>
          <a:ln w="9525">
            <a:noFill/>
            <a:miter lim="800000"/>
            <a:headEnd/>
            <a:tailEnd/>
          </a:ln>
        </p:spPr>
        <p:txBody>
          <a:bodyPr wrap="none">
            <a:spAutoFit/>
          </a:bodyPr>
          <a:lstStyle/>
          <a:p>
            <a:r>
              <a:rPr lang="en-GB" sz="1100">
                <a:solidFill>
                  <a:schemeClr val="tx1"/>
                </a:solidFill>
                <a:latin typeface="Arial" pitchFamily="34" charset="0"/>
                <a:cs typeface="Arial" pitchFamily="34" charset="0"/>
              </a:rPr>
              <a:t>32</a:t>
            </a:r>
          </a:p>
        </p:txBody>
      </p:sp>
      <p:sp>
        <p:nvSpPr>
          <p:cNvPr id="29729" name="TextBox 207"/>
          <p:cNvSpPr txBox="1">
            <a:spLocks noChangeArrowheads="1"/>
          </p:cNvSpPr>
          <p:nvPr/>
        </p:nvSpPr>
        <p:spPr bwMode="auto">
          <a:xfrm>
            <a:off x="7348538" y="900113"/>
            <a:ext cx="341760" cy="261610"/>
          </a:xfrm>
          <a:prstGeom prst="rect">
            <a:avLst/>
          </a:prstGeom>
          <a:noFill/>
          <a:ln w="9525">
            <a:noFill/>
            <a:miter lim="800000"/>
            <a:headEnd/>
            <a:tailEnd/>
          </a:ln>
        </p:spPr>
        <p:txBody>
          <a:bodyPr wrap="none">
            <a:spAutoFit/>
          </a:bodyPr>
          <a:lstStyle/>
          <a:p>
            <a:r>
              <a:rPr lang="en-GB" sz="1100">
                <a:solidFill>
                  <a:schemeClr val="tx1"/>
                </a:solidFill>
                <a:latin typeface="Arial" pitchFamily="34" charset="0"/>
                <a:cs typeface="Arial" pitchFamily="34" charset="0"/>
              </a:rPr>
              <a:t>33</a:t>
            </a:r>
          </a:p>
        </p:txBody>
      </p:sp>
      <p:sp>
        <p:nvSpPr>
          <p:cNvPr id="29730" name="TextBox 208"/>
          <p:cNvSpPr txBox="1">
            <a:spLocks noChangeArrowheads="1"/>
          </p:cNvSpPr>
          <p:nvPr/>
        </p:nvSpPr>
        <p:spPr bwMode="auto">
          <a:xfrm>
            <a:off x="7578725" y="900113"/>
            <a:ext cx="341760" cy="261610"/>
          </a:xfrm>
          <a:prstGeom prst="rect">
            <a:avLst/>
          </a:prstGeom>
          <a:noFill/>
          <a:ln w="9525">
            <a:noFill/>
            <a:miter lim="800000"/>
            <a:headEnd/>
            <a:tailEnd/>
          </a:ln>
        </p:spPr>
        <p:txBody>
          <a:bodyPr wrap="none">
            <a:spAutoFit/>
          </a:bodyPr>
          <a:lstStyle/>
          <a:p>
            <a:r>
              <a:rPr lang="en-GB" sz="1100">
                <a:solidFill>
                  <a:schemeClr val="tx1"/>
                </a:solidFill>
                <a:latin typeface="Arial" pitchFamily="34" charset="0"/>
                <a:cs typeface="Arial" pitchFamily="34" charset="0"/>
              </a:rPr>
              <a:t>34</a:t>
            </a:r>
          </a:p>
        </p:txBody>
      </p:sp>
      <p:sp>
        <p:nvSpPr>
          <p:cNvPr id="29731" name="TextBox 209"/>
          <p:cNvSpPr txBox="1">
            <a:spLocks noChangeArrowheads="1"/>
          </p:cNvSpPr>
          <p:nvPr/>
        </p:nvSpPr>
        <p:spPr bwMode="auto">
          <a:xfrm>
            <a:off x="7793038" y="900113"/>
            <a:ext cx="341760" cy="261610"/>
          </a:xfrm>
          <a:prstGeom prst="rect">
            <a:avLst/>
          </a:prstGeom>
          <a:noFill/>
          <a:ln w="9525">
            <a:noFill/>
            <a:miter lim="800000"/>
            <a:headEnd/>
            <a:tailEnd/>
          </a:ln>
        </p:spPr>
        <p:txBody>
          <a:bodyPr wrap="none">
            <a:spAutoFit/>
          </a:bodyPr>
          <a:lstStyle/>
          <a:p>
            <a:r>
              <a:rPr lang="en-GB" sz="1100">
                <a:solidFill>
                  <a:schemeClr val="tx1"/>
                </a:solidFill>
                <a:latin typeface="Arial" pitchFamily="34" charset="0"/>
                <a:cs typeface="Arial" pitchFamily="34" charset="0"/>
              </a:rPr>
              <a:t>35</a:t>
            </a:r>
          </a:p>
        </p:txBody>
      </p:sp>
      <p:sp>
        <p:nvSpPr>
          <p:cNvPr id="29732" name="TextBox 210"/>
          <p:cNvSpPr txBox="1">
            <a:spLocks noChangeArrowheads="1"/>
          </p:cNvSpPr>
          <p:nvPr/>
        </p:nvSpPr>
        <p:spPr bwMode="auto">
          <a:xfrm>
            <a:off x="8023225" y="900113"/>
            <a:ext cx="341760" cy="261610"/>
          </a:xfrm>
          <a:prstGeom prst="rect">
            <a:avLst/>
          </a:prstGeom>
          <a:noFill/>
          <a:ln w="9525">
            <a:noFill/>
            <a:miter lim="800000"/>
            <a:headEnd/>
            <a:tailEnd/>
          </a:ln>
        </p:spPr>
        <p:txBody>
          <a:bodyPr wrap="none">
            <a:spAutoFit/>
          </a:bodyPr>
          <a:lstStyle/>
          <a:p>
            <a:r>
              <a:rPr lang="en-GB" sz="1100">
                <a:solidFill>
                  <a:schemeClr val="tx1"/>
                </a:solidFill>
                <a:latin typeface="Arial" pitchFamily="34" charset="0"/>
                <a:cs typeface="Arial" pitchFamily="34" charset="0"/>
              </a:rPr>
              <a:t>36</a:t>
            </a:r>
          </a:p>
        </p:txBody>
      </p:sp>
      <p:sp>
        <p:nvSpPr>
          <p:cNvPr id="29733" name="TextBox 211"/>
          <p:cNvSpPr txBox="1">
            <a:spLocks noChangeArrowheads="1"/>
          </p:cNvSpPr>
          <p:nvPr/>
        </p:nvSpPr>
        <p:spPr bwMode="auto">
          <a:xfrm>
            <a:off x="8243888" y="900113"/>
            <a:ext cx="341760" cy="261610"/>
          </a:xfrm>
          <a:prstGeom prst="rect">
            <a:avLst/>
          </a:prstGeom>
          <a:noFill/>
          <a:ln w="9525">
            <a:noFill/>
            <a:miter lim="800000"/>
            <a:headEnd/>
            <a:tailEnd/>
          </a:ln>
        </p:spPr>
        <p:txBody>
          <a:bodyPr wrap="none">
            <a:spAutoFit/>
          </a:bodyPr>
          <a:lstStyle/>
          <a:p>
            <a:r>
              <a:rPr lang="en-GB" sz="1100">
                <a:solidFill>
                  <a:schemeClr val="tx1"/>
                </a:solidFill>
                <a:latin typeface="Arial" pitchFamily="34" charset="0"/>
                <a:cs typeface="Arial" pitchFamily="34" charset="0"/>
              </a:rPr>
              <a:t>37</a:t>
            </a:r>
          </a:p>
        </p:txBody>
      </p:sp>
      <p:sp>
        <p:nvSpPr>
          <p:cNvPr id="29734" name="TextBox 212"/>
          <p:cNvSpPr txBox="1">
            <a:spLocks noChangeArrowheads="1"/>
          </p:cNvSpPr>
          <p:nvPr/>
        </p:nvSpPr>
        <p:spPr bwMode="auto">
          <a:xfrm>
            <a:off x="8475663" y="900113"/>
            <a:ext cx="341760" cy="261610"/>
          </a:xfrm>
          <a:prstGeom prst="rect">
            <a:avLst/>
          </a:prstGeom>
          <a:noFill/>
          <a:ln w="9525">
            <a:noFill/>
            <a:miter lim="800000"/>
            <a:headEnd/>
            <a:tailEnd/>
          </a:ln>
        </p:spPr>
        <p:txBody>
          <a:bodyPr wrap="none">
            <a:spAutoFit/>
          </a:bodyPr>
          <a:lstStyle/>
          <a:p>
            <a:r>
              <a:rPr lang="en-GB" sz="1100">
                <a:solidFill>
                  <a:schemeClr val="tx1"/>
                </a:solidFill>
                <a:latin typeface="Arial" pitchFamily="34" charset="0"/>
                <a:cs typeface="Arial" pitchFamily="34" charset="0"/>
              </a:rPr>
              <a:t>38</a:t>
            </a:r>
          </a:p>
        </p:txBody>
      </p:sp>
      <p:sp>
        <p:nvSpPr>
          <p:cNvPr id="29735" name="TextBox 213"/>
          <p:cNvSpPr txBox="1">
            <a:spLocks noChangeArrowheads="1"/>
          </p:cNvSpPr>
          <p:nvPr/>
        </p:nvSpPr>
        <p:spPr bwMode="auto">
          <a:xfrm>
            <a:off x="8693150" y="900113"/>
            <a:ext cx="341760" cy="261610"/>
          </a:xfrm>
          <a:prstGeom prst="rect">
            <a:avLst/>
          </a:prstGeom>
          <a:noFill/>
          <a:ln w="9525">
            <a:noFill/>
            <a:miter lim="800000"/>
            <a:headEnd/>
            <a:tailEnd/>
          </a:ln>
        </p:spPr>
        <p:txBody>
          <a:bodyPr wrap="none">
            <a:spAutoFit/>
          </a:bodyPr>
          <a:lstStyle/>
          <a:p>
            <a:r>
              <a:rPr lang="en-GB" sz="1100">
                <a:solidFill>
                  <a:schemeClr val="tx1"/>
                </a:solidFill>
                <a:latin typeface="Arial" pitchFamily="34" charset="0"/>
                <a:cs typeface="Arial" pitchFamily="34" charset="0"/>
              </a:rPr>
              <a:t>39</a:t>
            </a:r>
          </a:p>
        </p:txBody>
      </p:sp>
      <p:sp>
        <p:nvSpPr>
          <p:cNvPr id="29736" name="TextBox 214"/>
          <p:cNvSpPr txBox="1">
            <a:spLocks noChangeArrowheads="1"/>
          </p:cNvSpPr>
          <p:nvPr/>
        </p:nvSpPr>
        <p:spPr bwMode="auto">
          <a:xfrm>
            <a:off x="8924925" y="900113"/>
            <a:ext cx="341760" cy="261610"/>
          </a:xfrm>
          <a:prstGeom prst="rect">
            <a:avLst/>
          </a:prstGeom>
          <a:noFill/>
          <a:ln w="9525">
            <a:noFill/>
            <a:miter lim="800000"/>
            <a:headEnd/>
            <a:tailEnd/>
          </a:ln>
        </p:spPr>
        <p:txBody>
          <a:bodyPr wrap="none">
            <a:spAutoFit/>
          </a:bodyPr>
          <a:lstStyle/>
          <a:p>
            <a:r>
              <a:rPr lang="en-GB" sz="1100">
                <a:solidFill>
                  <a:schemeClr val="tx1"/>
                </a:solidFill>
                <a:latin typeface="Arial" pitchFamily="34" charset="0"/>
                <a:cs typeface="Arial" pitchFamily="34" charset="0"/>
              </a:rPr>
              <a:t>40</a:t>
            </a:r>
          </a:p>
        </p:txBody>
      </p:sp>
      <p:sp>
        <p:nvSpPr>
          <p:cNvPr id="29737" name="TextBox 215"/>
          <p:cNvSpPr txBox="1">
            <a:spLocks noChangeArrowheads="1"/>
          </p:cNvSpPr>
          <p:nvPr/>
        </p:nvSpPr>
        <p:spPr bwMode="auto">
          <a:xfrm>
            <a:off x="142875" y="900113"/>
            <a:ext cx="686406" cy="261610"/>
          </a:xfrm>
          <a:prstGeom prst="rect">
            <a:avLst/>
          </a:prstGeom>
          <a:noFill/>
          <a:ln w="9525">
            <a:noFill/>
            <a:miter lim="800000"/>
            <a:headEnd/>
            <a:tailEnd/>
          </a:ln>
        </p:spPr>
        <p:txBody>
          <a:bodyPr wrap="none">
            <a:spAutoFit/>
          </a:bodyPr>
          <a:lstStyle/>
          <a:p>
            <a:r>
              <a:rPr lang="en-GB" sz="1100" b="0">
                <a:solidFill>
                  <a:schemeClr val="tx1"/>
                </a:solidFill>
                <a:latin typeface="Arial" pitchFamily="34" charset="0"/>
                <a:cs typeface="Arial" pitchFamily="34" charset="0"/>
              </a:rPr>
              <a:t>YEAR...</a:t>
            </a:r>
          </a:p>
        </p:txBody>
      </p:sp>
      <p:sp>
        <p:nvSpPr>
          <p:cNvPr id="217" name="Rectangle 216"/>
          <p:cNvSpPr/>
          <p:nvPr/>
        </p:nvSpPr>
        <p:spPr>
          <a:xfrm>
            <a:off x="623888" y="1176338"/>
            <a:ext cx="2457450" cy="153987"/>
          </a:xfrm>
          <a:prstGeom prst="rect">
            <a:avLst/>
          </a:prstGeom>
          <a:solidFill>
            <a:schemeClr val="tx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anchor="ctr"/>
          <a:lstStyle/>
          <a:p>
            <a:pPr>
              <a:tabLst>
                <a:tab pos="266700" algn="l"/>
                <a:tab pos="717550" algn="l"/>
              </a:tabLst>
              <a:defRPr/>
            </a:pPr>
            <a:r>
              <a:rPr lang="en-GB" sz="1100" dirty="0">
                <a:latin typeface="Arial" pitchFamily="34" charset="0"/>
                <a:cs typeface="Arial" pitchFamily="34" charset="0"/>
              </a:rPr>
              <a:t>  METEOSAT FIRST GENERATION</a:t>
            </a:r>
          </a:p>
        </p:txBody>
      </p:sp>
      <p:sp>
        <p:nvSpPr>
          <p:cNvPr id="220" name="Rectangle 219"/>
          <p:cNvSpPr/>
          <p:nvPr/>
        </p:nvSpPr>
        <p:spPr>
          <a:xfrm>
            <a:off x="846138" y="1527175"/>
            <a:ext cx="4962525" cy="165100"/>
          </a:xfrm>
          <a:prstGeom prst="rect">
            <a:avLst/>
          </a:prstGeom>
          <a:solidFill>
            <a:schemeClr val="tx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sz="1100" dirty="0">
                <a:latin typeface="Arial" pitchFamily="34" charset="0"/>
                <a:cs typeface="Arial" pitchFamily="34" charset="0"/>
              </a:rPr>
              <a:t>  METEOSAT SECOND GENERATION</a:t>
            </a:r>
          </a:p>
        </p:txBody>
      </p:sp>
      <p:sp>
        <p:nvSpPr>
          <p:cNvPr id="225" name="Rectangle 224"/>
          <p:cNvSpPr/>
          <p:nvPr/>
        </p:nvSpPr>
        <p:spPr>
          <a:xfrm>
            <a:off x="4465674" y="2427288"/>
            <a:ext cx="4495764" cy="135159"/>
          </a:xfrm>
          <a:prstGeom prst="rect">
            <a:avLst/>
          </a:prstGeom>
          <a:solidFill>
            <a:schemeClr val="tx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sz="1100" dirty="0">
                <a:latin typeface="Arial" pitchFamily="34" charset="0"/>
                <a:cs typeface="Arial" pitchFamily="34" charset="0"/>
              </a:rPr>
              <a:t>  METEOSAT THIRD GENERATION</a:t>
            </a:r>
          </a:p>
        </p:txBody>
      </p:sp>
      <p:sp>
        <p:nvSpPr>
          <p:cNvPr id="232" name="Rectangle 231"/>
          <p:cNvSpPr/>
          <p:nvPr/>
        </p:nvSpPr>
        <p:spPr>
          <a:xfrm>
            <a:off x="1568450" y="3694113"/>
            <a:ext cx="3333750" cy="16510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sz="1100" dirty="0">
                <a:solidFill>
                  <a:schemeClr val="tx1"/>
                </a:solidFill>
                <a:latin typeface="Arial" pitchFamily="34" charset="0"/>
                <a:cs typeface="Arial" pitchFamily="34" charset="0"/>
              </a:rPr>
              <a:t>  EUMETSAT POLAR SYSTEM (EPS)</a:t>
            </a:r>
          </a:p>
        </p:txBody>
      </p:sp>
      <p:cxnSp>
        <p:nvCxnSpPr>
          <p:cNvPr id="29742" name="Straight Connector 95"/>
          <p:cNvCxnSpPr>
            <a:cxnSpLocks noChangeShapeType="1"/>
          </p:cNvCxnSpPr>
          <p:nvPr/>
        </p:nvCxnSpPr>
        <p:spPr bwMode="auto">
          <a:xfrm rot="10800000" flipV="1">
            <a:off x="-781050" y="4608513"/>
            <a:ext cx="247650" cy="150812"/>
          </a:xfrm>
          <a:prstGeom prst="line">
            <a:avLst/>
          </a:prstGeom>
          <a:noFill/>
          <a:ln w="9525" algn="ctr">
            <a:noFill/>
            <a:round/>
            <a:headEnd/>
            <a:tailEnd/>
          </a:ln>
        </p:spPr>
      </p:cxnSp>
      <p:sp>
        <p:nvSpPr>
          <p:cNvPr id="29743" name="Title 95"/>
          <p:cNvSpPr>
            <a:spLocks noGrp="1"/>
          </p:cNvSpPr>
          <p:nvPr>
            <p:ph type="title"/>
          </p:nvPr>
        </p:nvSpPr>
        <p:spPr/>
        <p:txBody>
          <a:bodyPr/>
          <a:lstStyle/>
          <a:p>
            <a:pPr marL="179388"/>
            <a:r>
              <a:rPr lang="en-GB" sz="3200" dirty="0" smtClean="0"/>
              <a:t>EUMETSAT future satellites</a:t>
            </a:r>
          </a:p>
        </p:txBody>
      </p:sp>
      <p:sp>
        <p:nvSpPr>
          <p:cNvPr id="119" name="Rectangle 118"/>
          <p:cNvSpPr/>
          <p:nvPr/>
        </p:nvSpPr>
        <p:spPr>
          <a:xfrm>
            <a:off x="623888" y="1338263"/>
            <a:ext cx="2457450" cy="153987"/>
          </a:xfrm>
          <a:prstGeom prst="rect">
            <a:avLst/>
          </a:prstGeom>
          <a:solidFill>
            <a:schemeClr val="tx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tabLst>
                <a:tab pos="266700" algn="l"/>
                <a:tab pos="717550" algn="l"/>
              </a:tabLst>
              <a:defRPr/>
            </a:pPr>
            <a:r>
              <a:rPr lang="en-GB" sz="1100" dirty="0">
                <a:solidFill>
                  <a:schemeClr val="tx1"/>
                </a:solidFill>
                <a:latin typeface="Arial" pitchFamily="34" charset="0"/>
                <a:cs typeface="Arial" pitchFamily="34" charset="0"/>
              </a:rPr>
              <a:t>  METEOSAT-7</a:t>
            </a:r>
          </a:p>
        </p:txBody>
      </p:sp>
      <p:sp>
        <p:nvSpPr>
          <p:cNvPr id="120" name="Rectangle 119"/>
          <p:cNvSpPr/>
          <p:nvPr/>
        </p:nvSpPr>
        <p:spPr>
          <a:xfrm>
            <a:off x="846138" y="1704975"/>
            <a:ext cx="2032000" cy="1651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sz="1100" dirty="0">
                <a:solidFill>
                  <a:schemeClr val="tx1"/>
                </a:solidFill>
                <a:latin typeface="Arial" pitchFamily="34" charset="0"/>
                <a:cs typeface="Arial" pitchFamily="34" charset="0"/>
              </a:rPr>
              <a:t>  METEOSAT-8</a:t>
            </a:r>
          </a:p>
        </p:txBody>
      </p:sp>
      <p:sp>
        <p:nvSpPr>
          <p:cNvPr id="121" name="Rectangle 120"/>
          <p:cNvSpPr/>
          <p:nvPr/>
        </p:nvSpPr>
        <p:spPr>
          <a:xfrm>
            <a:off x="1411288" y="1889125"/>
            <a:ext cx="1924050" cy="1651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sz="1100" dirty="0">
                <a:solidFill>
                  <a:schemeClr val="tx1"/>
                </a:solidFill>
                <a:latin typeface="Arial" pitchFamily="34" charset="0"/>
                <a:cs typeface="Arial" pitchFamily="34" charset="0"/>
              </a:rPr>
              <a:t>  METEOSAT-9</a:t>
            </a:r>
          </a:p>
        </p:txBody>
      </p:sp>
      <p:sp>
        <p:nvSpPr>
          <p:cNvPr id="122" name="Rectangle 121"/>
          <p:cNvSpPr/>
          <p:nvPr/>
        </p:nvSpPr>
        <p:spPr>
          <a:xfrm>
            <a:off x="2874963" y="2066925"/>
            <a:ext cx="1692275" cy="1651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sz="1100" dirty="0">
                <a:solidFill>
                  <a:schemeClr val="tx1"/>
                </a:solidFill>
                <a:latin typeface="Arial" pitchFamily="34" charset="0"/>
                <a:cs typeface="Arial" pitchFamily="34" charset="0"/>
              </a:rPr>
              <a:t>  MSG-3/METEOSAT-10</a:t>
            </a:r>
          </a:p>
        </p:txBody>
      </p:sp>
      <p:sp>
        <p:nvSpPr>
          <p:cNvPr id="123" name="Rectangle 122"/>
          <p:cNvSpPr/>
          <p:nvPr/>
        </p:nvSpPr>
        <p:spPr>
          <a:xfrm>
            <a:off x="3438525" y="2246313"/>
            <a:ext cx="2370138" cy="1651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sz="1100" dirty="0">
                <a:solidFill>
                  <a:schemeClr val="tx1"/>
                </a:solidFill>
                <a:latin typeface="Arial" pitchFamily="34" charset="0"/>
                <a:cs typeface="Arial" pitchFamily="34" charset="0"/>
              </a:rPr>
              <a:t>  MSG-4/METEOSAT-11*</a:t>
            </a:r>
          </a:p>
        </p:txBody>
      </p:sp>
      <p:sp>
        <p:nvSpPr>
          <p:cNvPr id="124" name="Rectangle 123"/>
          <p:cNvSpPr/>
          <p:nvPr/>
        </p:nvSpPr>
        <p:spPr>
          <a:xfrm>
            <a:off x="4491703" y="2588585"/>
            <a:ext cx="1916112" cy="168275"/>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sz="1100" dirty="0">
                <a:solidFill>
                  <a:schemeClr val="tx1"/>
                </a:solidFill>
                <a:latin typeface="Arial" pitchFamily="34" charset="0"/>
                <a:cs typeface="Arial" pitchFamily="34" charset="0"/>
              </a:rPr>
              <a:t>  MTG-I-1</a:t>
            </a:r>
          </a:p>
        </p:txBody>
      </p:sp>
      <p:sp>
        <p:nvSpPr>
          <p:cNvPr id="125" name="Rectangle 124"/>
          <p:cNvSpPr/>
          <p:nvPr/>
        </p:nvSpPr>
        <p:spPr>
          <a:xfrm>
            <a:off x="4931403" y="2792413"/>
            <a:ext cx="1916112" cy="168275"/>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sz="1100" dirty="0">
                <a:solidFill>
                  <a:schemeClr val="tx1"/>
                </a:solidFill>
                <a:latin typeface="Arial" pitchFamily="34" charset="0"/>
                <a:cs typeface="Arial" pitchFamily="34" charset="0"/>
              </a:rPr>
              <a:t>  MTG-S-1</a:t>
            </a:r>
          </a:p>
        </p:txBody>
      </p:sp>
      <p:sp>
        <p:nvSpPr>
          <p:cNvPr id="126" name="Rectangle 125"/>
          <p:cNvSpPr/>
          <p:nvPr/>
        </p:nvSpPr>
        <p:spPr>
          <a:xfrm>
            <a:off x="5240338" y="2971800"/>
            <a:ext cx="1916112" cy="168275"/>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sz="1100" dirty="0">
                <a:solidFill>
                  <a:schemeClr val="tx1"/>
                </a:solidFill>
                <a:latin typeface="Arial" pitchFamily="34" charset="0"/>
                <a:cs typeface="Arial" pitchFamily="34" charset="0"/>
              </a:rPr>
              <a:t>  MTG-I-2</a:t>
            </a:r>
          </a:p>
        </p:txBody>
      </p:sp>
      <p:sp>
        <p:nvSpPr>
          <p:cNvPr id="127" name="Rectangle 126"/>
          <p:cNvSpPr/>
          <p:nvPr/>
        </p:nvSpPr>
        <p:spPr>
          <a:xfrm>
            <a:off x="5922963" y="3154363"/>
            <a:ext cx="1917700" cy="168275"/>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sz="1100" dirty="0">
                <a:solidFill>
                  <a:schemeClr val="tx1"/>
                </a:solidFill>
                <a:latin typeface="Arial" pitchFamily="34" charset="0"/>
                <a:cs typeface="Arial" pitchFamily="34" charset="0"/>
              </a:rPr>
              <a:t>  MTG-I-3</a:t>
            </a:r>
          </a:p>
        </p:txBody>
      </p:sp>
      <p:sp>
        <p:nvSpPr>
          <p:cNvPr id="128" name="Rectangle 127"/>
          <p:cNvSpPr/>
          <p:nvPr/>
        </p:nvSpPr>
        <p:spPr>
          <a:xfrm>
            <a:off x="6257925" y="3333750"/>
            <a:ext cx="1916113" cy="168275"/>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sz="1100" dirty="0">
                <a:solidFill>
                  <a:schemeClr val="tx1"/>
                </a:solidFill>
                <a:latin typeface="Arial" pitchFamily="34" charset="0"/>
                <a:cs typeface="Arial" pitchFamily="34" charset="0"/>
              </a:rPr>
              <a:t>  MTG-S-2</a:t>
            </a:r>
          </a:p>
        </p:txBody>
      </p:sp>
      <p:sp>
        <p:nvSpPr>
          <p:cNvPr id="129" name="Rectangle 128"/>
          <p:cNvSpPr/>
          <p:nvPr/>
        </p:nvSpPr>
        <p:spPr>
          <a:xfrm>
            <a:off x="7045325" y="3511550"/>
            <a:ext cx="1916113" cy="168275"/>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sz="1100" dirty="0">
                <a:solidFill>
                  <a:schemeClr val="tx1"/>
                </a:solidFill>
                <a:latin typeface="Arial" pitchFamily="34" charset="0"/>
                <a:cs typeface="Arial" pitchFamily="34" charset="0"/>
              </a:rPr>
              <a:t>  MTG-I-4</a:t>
            </a:r>
          </a:p>
        </p:txBody>
      </p:sp>
      <p:sp>
        <p:nvSpPr>
          <p:cNvPr id="130" name="Rectangle 129"/>
          <p:cNvSpPr/>
          <p:nvPr/>
        </p:nvSpPr>
        <p:spPr>
          <a:xfrm>
            <a:off x="1568450" y="3870325"/>
            <a:ext cx="1360488" cy="165100"/>
          </a:xfrm>
          <a:prstGeom prst="rect">
            <a:avLst/>
          </a:prstGeom>
          <a:solidFill>
            <a:srgbClr val="F3E30D">
              <a:alpha val="3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sz="1100" dirty="0">
                <a:solidFill>
                  <a:schemeClr val="tx1"/>
                </a:solidFill>
                <a:latin typeface="Arial" pitchFamily="34" charset="0"/>
                <a:cs typeface="Arial" pitchFamily="34" charset="0"/>
              </a:rPr>
              <a:t>  METOP-A</a:t>
            </a:r>
          </a:p>
        </p:txBody>
      </p:sp>
      <p:sp>
        <p:nvSpPr>
          <p:cNvPr id="131" name="Rectangle 130"/>
          <p:cNvSpPr/>
          <p:nvPr/>
        </p:nvSpPr>
        <p:spPr>
          <a:xfrm>
            <a:off x="2924175" y="4044950"/>
            <a:ext cx="968375" cy="165100"/>
          </a:xfrm>
          <a:prstGeom prst="rect">
            <a:avLst/>
          </a:prstGeom>
          <a:solidFill>
            <a:srgbClr val="F3E30D">
              <a:alpha val="3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sz="1100" dirty="0">
                <a:solidFill>
                  <a:schemeClr val="tx1"/>
                </a:solidFill>
                <a:latin typeface="Arial" pitchFamily="34" charset="0"/>
                <a:cs typeface="Arial" pitchFamily="34" charset="0"/>
              </a:rPr>
              <a:t>  METOP-B</a:t>
            </a:r>
          </a:p>
        </p:txBody>
      </p:sp>
      <p:sp>
        <p:nvSpPr>
          <p:cNvPr id="132" name="Rectangle 131"/>
          <p:cNvSpPr/>
          <p:nvPr/>
        </p:nvSpPr>
        <p:spPr>
          <a:xfrm>
            <a:off x="3887788" y="4216400"/>
            <a:ext cx="1014412" cy="165100"/>
          </a:xfrm>
          <a:prstGeom prst="rect">
            <a:avLst/>
          </a:prstGeom>
          <a:solidFill>
            <a:srgbClr val="F3E30D">
              <a:alpha val="3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sz="1100" dirty="0">
                <a:solidFill>
                  <a:schemeClr val="tx1"/>
                </a:solidFill>
                <a:latin typeface="Arial" pitchFamily="34" charset="0"/>
                <a:cs typeface="Arial" pitchFamily="34" charset="0"/>
              </a:rPr>
              <a:t>  METOP-C</a:t>
            </a:r>
          </a:p>
        </p:txBody>
      </p:sp>
      <p:sp>
        <p:nvSpPr>
          <p:cNvPr id="133" name="Rectangle 132"/>
          <p:cNvSpPr/>
          <p:nvPr/>
        </p:nvSpPr>
        <p:spPr>
          <a:xfrm>
            <a:off x="4795838" y="4386263"/>
            <a:ext cx="4402137" cy="165100"/>
          </a:xfrm>
          <a:prstGeom prst="rect">
            <a:avLst/>
          </a:prstGeom>
          <a:solidFill>
            <a:srgbClr val="FFC000">
              <a:alpha val="94000"/>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sz="1100" dirty="0">
                <a:solidFill>
                  <a:schemeClr val="tx1"/>
                </a:solidFill>
                <a:latin typeface="Arial" pitchFamily="34" charset="0"/>
                <a:cs typeface="Arial" pitchFamily="34" charset="0"/>
              </a:rPr>
              <a:t>  EPS-SECOND GENERATION (EPS-SG)</a:t>
            </a:r>
          </a:p>
        </p:txBody>
      </p:sp>
      <p:sp>
        <p:nvSpPr>
          <p:cNvPr id="134" name="Rectangle 133"/>
          <p:cNvSpPr/>
          <p:nvPr/>
        </p:nvSpPr>
        <p:spPr>
          <a:xfrm>
            <a:off x="4795838" y="4567238"/>
            <a:ext cx="4402137" cy="165100"/>
          </a:xfrm>
          <a:prstGeom prst="rect">
            <a:avLst/>
          </a:prstGeom>
          <a:solidFill>
            <a:srgbClr val="F3E30D">
              <a:alpha val="3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sz="1100" dirty="0">
                <a:solidFill>
                  <a:schemeClr val="tx1"/>
                </a:solidFill>
                <a:latin typeface="Arial" pitchFamily="34" charset="0"/>
                <a:cs typeface="Arial" pitchFamily="34" charset="0"/>
              </a:rPr>
              <a:t>  METOP-SG SOUNDING &amp; IMAGERY SATELLITES</a:t>
            </a:r>
          </a:p>
        </p:txBody>
      </p:sp>
      <p:sp>
        <p:nvSpPr>
          <p:cNvPr id="136" name="Rectangle 135"/>
          <p:cNvSpPr/>
          <p:nvPr/>
        </p:nvSpPr>
        <p:spPr>
          <a:xfrm>
            <a:off x="5105400" y="4748213"/>
            <a:ext cx="4092575" cy="165100"/>
          </a:xfrm>
          <a:prstGeom prst="rect">
            <a:avLst/>
          </a:prstGeom>
          <a:solidFill>
            <a:srgbClr val="F3E30D">
              <a:alpha val="3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sz="1100" dirty="0">
                <a:solidFill>
                  <a:schemeClr val="tx1"/>
                </a:solidFill>
                <a:latin typeface="Arial" pitchFamily="34" charset="0"/>
                <a:cs typeface="Arial" pitchFamily="34" charset="0"/>
              </a:rPr>
              <a:t>  METOP-SG MICROWAVE SATELLITES</a:t>
            </a:r>
          </a:p>
        </p:txBody>
      </p:sp>
      <p:sp>
        <p:nvSpPr>
          <p:cNvPr id="138" name="Rectangle 137"/>
          <p:cNvSpPr/>
          <p:nvPr/>
        </p:nvSpPr>
        <p:spPr>
          <a:xfrm>
            <a:off x="1974850" y="4927600"/>
            <a:ext cx="2471738" cy="165100"/>
          </a:xfrm>
          <a:prstGeom prst="rect">
            <a:avLst/>
          </a:prstGeom>
          <a:solidFill>
            <a:schemeClr val="accent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sz="1100" dirty="0">
                <a:solidFill>
                  <a:schemeClr val="bg1"/>
                </a:solidFill>
                <a:latin typeface="Arial" pitchFamily="34" charset="0"/>
                <a:cs typeface="Arial" pitchFamily="34" charset="0"/>
              </a:rPr>
              <a:t>  JASON</a:t>
            </a:r>
          </a:p>
        </p:txBody>
      </p:sp>
      <p:sp>
        <p:nvSpPr>
          <p:cNvPr id="140" name="Rectangle 139"/>
          <p:cNvSpPr/>
          <p:nvPr/>
        </p:nvSpPr>
        <p:spPr>
          <a:xfrm>
            <a:off x="1974850" y="5100638"/>
            <a:ext cx="1595664" cy="168048"/>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sz="1100" dirty="0">
                <a:solidFill>
                  <a:schemeClr val="bg1"/>
                </a:solidFill>
                <a:latin typeface="Arial" pitchFamily="34" charset="0"/>
                <a:cs typeface="Arial" pitchFamily="34" charset="0"/>
              </a:rPr>
              <a:t>  JASON-2</a:t>
            </a:r>
          </a:p>
        </p:txBody>
      </p:sp>
      <p:sp>
        <p:nvSpPr>
          <p:cNvPr id="144" name="Rectangle 143"/>
          <p:cNvSpPr/>
          <p:nvPr/>
        </p:nvSpPr>
        <p:spPr>
          <a:xfrm>
            <a:off x="4200525" y="5449888"/>
            <a:ext cx="3405188" cy="165100"/>
          </a:xfrm>
          <a:prstGeom prst="rect">
            <a:avLst/>
          </a:prstGeom>
          <a:solidFill>
            <a:schemeClr val="accent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sz="1100" dirty="0">
                <a:solidFill>
                  <a:schemeClr val="bg1"/>
                </a:solidFill>
                <a:latin typeface="Arial" pitchFamily="34" charset="0"/>
                <a:cs typeface="Arial" pitchFamily="34" charset="0"/>
              </a:rPr>
              <a:t>  JASON CONTINUITY OF SERVICES (JASON-CS)</a:t>
            </a:r>
          </a:p>
        </p:txBody>
      </p:sp>
      <p:sp>
        <p:nvSpPr>
          <p:cNvPr id="146" name="Rectangle 145"/>
          <p:cNvSpPr/>
          <p:nvPr/>
        </p:nvSpPr>
        <p:spPr>
          <a:xfrm>
            <a:off x="3091688" y="5790767"/>
            <a:ext cx="6091237" cy="165100"/>
          </a:xfrm>
          <a:prstGeom prst="rect">
            <a:avLst/>
          </a:prstGeom>
          <a:solidFill>
            <a:schemeClr val="accent5">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sz="1100" dirty="0">
                <a:solidFill>
                  <a:schemeClr val="tx1"/>
                </a:solidFill>
                <a:latin typeface="Arial" pitchFamily="34" charset="0"/>
                <a:cs typeface="Arial" pitchFamily="34" charset="0"/>
              </a:rPr>
              <a:t>  </a:t>
            </a:r>
            <a:r>
              <a:rPr lang="en-GB" sz="1100" dirty="0" smtClean="0">
                <a:solidFill>
                  <a:schemeClr val="tx1"/>
                </a:solidFill>
                <a:latin typeface="Arial" pitchFamily="34" charset="0"/>
                <a:cs typeface="Arial" pitchFamily="34" charset="0"/>
              </a:rPr>
              <a:t>COPERNICUS</a:t>
            </a:r>
            <a:endParaRPr lang="en-GB" sz="1100" dirty="0">
              <a:solidFill>
                <a:schemeClr val="tx1"/>
              </a:solidFill>
              <a:latin typeface="Arial" pitchFamily="34" charset="0"/>
              <a:cs typeface="Arial" pitchFamily="34" charset="0"/>
            </a:endParaRPr>
          </a:p>
        </p:txBody>
      </p:sp>
      <p:sp>
        <p:nvSpPr>
          <p:cNvPr id="150" name="Rectangle 149"/>
          <p:cNvSpPr/>
          <p:nvPr/>
        </p:nvSpPr>
        <p:spPr>
          <a:xfrm>
            <a:off x="3571396" y="5976923"/>
            <a:ext cx="2473325" cy="165100"/>
          </a:xfrm>
          <a:prstGeom prst="rect">
            <a:avLst/>
          </a:prstGeom>
          <a:solidFill>
            <a:schemeClr val="accent5">
              <a:lumMod val="7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sz="1100" dirty="0">
                <a:solidFill>
                  <a:schemeClr val="tx1"/>
                </a:solidFill>
                <a:latin typeface="Arial" pitchFamily="34" charset="0"/>
                <a:cs typeface="Arial" pitchFamily="34" charset="0"/>
              </a:rPr>
              <a:t>  </a:t>
            </a:r>
            <a:r>
              <a:rPr lang="en-GB" sz="1100" dirty="0" smtClean="0">
                <a:solidFill>
                  <a:schemeClr val="tx1"/>
                </a:solidFill>
                <a:latin typeface="Arial" pitchFamily="34" charset="0"/>
                <a:cs typeface="Arial" pitchFamily="34" charset="0"/>
              </a:rPr>
              <a:t>SENTINEL-3 </a:t>
            </a:r>
            <a:endParaRPr lang="en-GB" sz="1100" dirty="0">
              <a:solidFill>
                <a:schemeClr val="tx1"/>
              </a:solidFill>
              <a:latin typeface="Arial" pitchFamily="34" charset="0"/>
              <a:cs typeface="Arial" pitchFamily="34" charset="0"/>
            </a:endParaRPr>
          </a:p>
        </p:txBody>
      </p:sp>
      <p:sp>
        <p:nvSpPr>
          <p:cNvPr id="152" name="Rectangle 151"/>
          <p:cNvSpPr/>
          <p:nvPr/>
        </p:nvSpPr>
        <p:spPr>
          <a:xfrm>
            <a:off x="4437887" y="6135254"/>
            <a:ext cx="3722687" cy="165100"/>
          </a:xfrm>
          <a:prstGeom prst="rect">
            <a:avLst/>
          </a:prstGeom>
          <a:solidFill>
            <a:schemeClr val="accent5">
              <a:lumMod val="7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sz="1100" dirty="0">
                <a:solidFill>
                  <a:schemeClr val="tx1"/>
                </a:solidFill>
                <a:latin typeface="Arial" pitchFamily="34" charset="0"/>
                <a:cs typeface="Arial" pitchFamily="34" charset="0"/>
              </a:rPr>
              <a:t>  SENTINEL-4 ON MTG-S</a:t>
            </a:r>
          </a:p>
        </p:txBody>
      </p:sp>
      <p:sp>
        <p:nvSpPr>
          <p:cNvPr id="156" name="Rectangle 155"/>
          <p:cNvSpPr/>
          <p:nvPr/>
        </p:nvSpPr>
        <p:spPr>
          <a:xfrm>
            <a:off x="4806950" y="6318580"/>
            <a:ext cx="4394200" cy="165100"/>
          </a:xfrm>
          <a:prstGeom prst="rect">
            <a:avLst/>
          </a:prstGeom>
          <a:solidFill>
            <a:schemeClr val="accent5">
              <a:lumMod val="7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sz="1100" dirty="0">
                <a:solidFill>
                  <a:schemeClr val="tx1"/>
                </a:solidFill>
                <a:latin typeface="Arial" pitchFamily="34" charset="0"/>
                <a:cs typeface="Arial" pitchFamily="34" charset="0"/>
              </a:rPr>
              <a:t>  SENTINEL-5 ON EPS-SG</a:t>
            </a:r>
          </a:p>
        </p:txBody>
      </p:sp>
      <p:cxnSp>
        <p:nvCxnSpPr>
          <p:cNvPr id="99" name="Straight Connector 98"/>
          <p:cNvCxnSpPr/>
          <p:nvPr/>
        </p:nvCxnSpPr>
        <p:spPr bwMode="auto">
          <a:xfrm>
            <a:off x="3562597" y="866899"/>
            <a:ext cx="23751" cy="5991101"/>
          </a:xfrm>
          <a:prstGeom prst="line">
            <a:avLst/>
          </a:prstGeom>
          <a:solidFill>
            <a:schemeClr val="bg2"/>
          </a:solidFill>
          <a:ln w="9525" cap="flat" cmpd="sng" algn="ctr">
            <a:solidFill>
              <a:srgbClr val="FF0000"/>
            </a:solidFill>
            <a:prstDash val="solid"/>
            <a:round/>
            <a:headEnd type="none" w="med" len="med"/>
            <a:tailEnd type="none" w="med" len="med"/>
          </a:ln>
          <a:effectLst/>
        </p:spPr>
      </p:cxnSp>
      <p:sp>
        <p:nvSpPr>
          <p:cNvPr id="102" name="Right Arrow 101"/>
          <p:cNvSpPr/>
          <p:nvPr/>
        </p:nvSpPr>
        <p:spPr bwMode="auto">
          <a:xfrm>
            <a:off x="3610100" y="1080655"/>
            <a:ext cx="570015" cy="207818"/>
          </a:xfrm>
          <a:prstGeom prst="rightArrow">
            <a:avLst/>
          </a:prstGeom>
          <a:solidFill>
            <a:srgbClr val="FF0000">
              <a:alpha val="65000"/>
            </a:srgbClr>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100" b="1" i="0" u="none" strike="noStrike" cap="none" normalizeH="0" baseline="0" smtClean="0">
              <a:ln>
                <a:noFill/>
              </a:ln>
              <a:solidFill>
                <a:schemeClr val="bg1"/>
              </a:solidFill>
              <a:effectLst/>
              <a:latin typeface="Tahoma" pitchFamily="34" charset="0"/>
            </a:endParaRPr>
          </a:p>
        </p:txBody>
      </p:sp>
      <p:sp>
        <p:nvSpPr>
          <p:cNvPr id="109" name="Rectangle 108"/>
          <p:cNvSpPr/>
          <p:nvPr/>
        </p:nvSpPr>
        <p:spPr>
          <a:xfrm>
            <a:off x="3587914" y="5260768"/>
            <a:ext cx="1162216" cy="190005"/>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defRPr/>
            </a:pPr>
            <a:r>
              <a:rPr lang="en-GB" sz="1100" dirty="0">
                <a:solidFill>
                  <a:schemeClr val="bg1"/>
                </a:solidFill>
                <a:latin typeface="Arial" pitchFamily="34" charset="0"/>
                <a:cs typeface="Arial" pitchFamily="34" charset="0"/>
              </a:rPr>
              <a:t>  </a:t>
            </a:r>
            <a:r>
              <a:rPr lang="en-GB" sz="1100" dirty="0" smtClean="0">
                <a:solidFill>
                  <a:schemeClr val="bg1"/>
                </a:solidFill>
                <a:latin typeface="Arial" pitchFamily="34" charset="0"/>
                <a:cs typeface="Arial" pitchFamily="34" charset="0"/>
              </a:rPr>
              <a:t>JASON-3</a:t>
            </a:r>
            <a:endParaRPr lang="en-GB" sz="1100"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675757" y="1205529"/>
            <a:ext cx="7072917" cy="759896"/>
            <a:chOff x="675757" y="1501363"/>
            <a:chExt cx="7072917" cy="759896"/>
          </a:xfrm>
        </p:grpSpPr>
        <p:pic>
          <p:nvPicPr>
            <p:cNvPr id="63492" name="Picture 4" descr="sentinel1spacecraf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5757" y="1501363"/>
              <a:ext cx="1014113" cy="759896"/>
            </a:xfrm>
            <a:prstGeom prst="rect">
              <a:avLst/>
            </a:prstGeom>
            <a:noFill/>
            <a:extLst>
              <a:ext uri="{909E8E84-426E-40DD-AFC4-6F175D3DCCD1}">
                <a14:hiddenFill xmlns:a14="http://schemas.microsoft.com/office/drawing/2010/main" xmlns="">
                  <a:solidFill>
                    <a:srgbClr val="FFFFFF"/>
                  </a:solidFill>
                </a14:hiddenFill>
              </a:ext>
            </a:extLst>
          </p:spPr>
        </p:pic>
        <p:sp>
          <p:nvSpPr>
            <p:cNvPr id="63497" name="Rectangle 9"/>
            <p:cNvSpPr>
              <a:spLocks noChangeArrowheads="1"/>
            </p:cNvSpPr>
            <p:nvPr/>
          </p:nvSpPr>
          <p:spPr bwMode="auto">
            <a:xfrm>
              <a:off x="1975010" y="1519682"/>
              <a:ext cx="5773664" cy="7232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24" tIns="45712" rIns="91424" bIns="45712">
              <a:spAutoFit/>
            </a:bodyPr>
            <a:lstStyle/>
            <a:p>
              <a:pPr>
                <a:lnSpc>
                  <a:spcPct val="90000"/>
                </a:lnSpc>
              </a:pPr>
              <a:r>
                <a:rPr lang="en-US" altLang="en-US" sz="2000" dirty="0" smtClean="0">
                  <a:effectLst>
                    <a:outerShdw blurRad="38100" dist="38100" dir="2700000" algn="tl">
                      <a:srgbClr val="000000">
                        <a:alpha val="43137"/>
                      </a:srgbClr>
                    </a:outerShdw>
                  </a:effectLst>
                  <a:ea typeface="MS PGothic" pitchFamily="34" charset="-128"/>
                </a:rPr>
                <a:t>Sentinel-1 </a:t>
              </a:r>
              <a:r>
                <a:rPr lang="en-US" altLang="en-US" sz="2000" b="0" dirty="0" smtClean="0">
                  <a:effectLst>
                    <a:outerShdw blurRad="38100" dist="38100" dir="2700000" algn="tl">
                      <a:srgbClr val="000000">
                        <a:alpha val="43137"/>
                      </a:srgbClr>
                    </a:outerShdw>
                  </a:effectLst>
                  <a:ea typeface="MS PGothic" pitchFamily="34" charset="-128"/>
                </a:rPr>
                <a:t>Satellites  	</a:t>
              </a:r>
              <a:r>
                <a:rPr lang="en-US" altLang="en-US" sz="2000" b="0" dirty="0" smtClean="0">
                  <a:solidFill>
                    <a:schemeClr val="bg1">
                      <a:lumMod val="65000"/>
                    </a:schemeClr>
                  </a:solidFill>
                  <a:effectLst>
                    <a:outerShdw blurRad="38100" dist="38100" dir="2700000" algn="tl">
                      <a:srgbClr val="000000">
                        <a:alpha val="43137"/>
                      </a:srgbClr>
                    </a:outerShdw>
                  </a:effectLst>
                  <a:ea typeface="MS PGothic" pitchFamily="34" charset="-128"/>
                </a:rPr>
                <a:t>EDRS</a:t>
              </a:r>
            </a:p>
            <a:p>
              <a:pPr>
                <a:lnSpc>
                  <a:spcPct val="90000"/>
                </a:lnSpc>
                <a:spcBef>
                  <a:spcPts val="600"/>
                </a:spcBef>
              </a:pPr>
              <a:r>
                <a:rPr lang="en-US" altLang="en-US" sz="2000" b="0" i="1" dirty="0" smtClean="0">
                  <a:effectLst>
                    <a:outerShdw blurRad="38100" dist="38100" dir="2700000" algn="tl">
                      <a:srgbClr val="000000">
                        <a:alpha val="43137"/>
                      </a:srgbClr>
                    </a:outerShdw>
                  </a:effectLst>
                  <a:ea typeface="MS PGothic" pitchFamily="34" charset="-128"/>
                </a:rPr>
                <a:t>Radar imaging all weather</a:t>
              </a:r>
              <a:r>
                <a:rPr lang="en-US" altLang="en-US" sz="2000" b="0" i="1" dirty="0">
                  <a:effectLst>
                    <a:outerShdw blurRad="38100" dist="38100" dir="2700000" algn="tl">
                      <a:srgbClr val="000000">
                        <a:alpha val="43137"/>
                      </a:srgbClr>
                    </a:outerShdw>
                  </a:effectLst>
                  <a:ea typeface="MS PGothic" pitchFamily="34" charset="-128"/>
                </a:rPr>
                <a:t>, day/night </a:t>
              </a:r>
              <a:r>
                <a:rPr lang="en-US" altLang="en-US" sz="2000" b="0" i="1" dirty="0" smtClean="0">
                  <a:effectLst>
                    <a:outerShdw blurRad="38100" dist="38100" dir="2700000" algn="tl">
                      <a:srgbClr val="000000">
                        <a:alpha val="43137"/>
                      </a:srgbClr>
                    </a:outerShdw>
                  </a:effectLst>
                  <a:ea typeface="MS PGothic" pitchFamily="34" charset="-128"/>
                </a:rPr>
                <a:t>applications</a:t>
              </a:r>
            </a:p>
          </p:txBody>
        </p:sp>
      </p:grpSp>
      <p:grpSp>
        <p:nvGrpSpPr>
          <p:cNvPr id="20" name="Group 19"/>
          <p:cNvGrpSpPr/>
          <p:nvPr/>
        </p:nvGrpSpPr>
        <p:grpSpPr>
          <a:xfrm>
            <a:off x="675758" y="2414102"/>
            <a:ext cx="9396088" cy="759896"/>
            <a:chOff x="675758" y="2951333"/>
            <a:chExt cx="9396088" cy="759896"/>
          </a:xfrm>
        </p:grpSpPr>
        <p:pic>
          <p:nvPicPr>
            <p:cNvPr id="63491" name="Picture 3" descr="Sentinel2-01-LR 05200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5758" y="2951333"/>
              <a:ext cx="1014113" cy="759896"/>
            </a:xfrm>
            <a:prstGeom prst="rect">
              <a:avLst/>
            </a:prstGeom>
            <a:noFill/>
            <a:extLst>
              <a:ext uri="{909E8E84-426E-40DD-AFC4-6F175D3DCCD1}">
                <a14:hiddenFill xmlns:a14="http://schemas.microsoft.com/office/drawing/2010/main" xmlns="">
                  <a:solidFill>
                    <a:srgbClr val="FFFFFF"/>
                  </a:solidFill>
                </a14:hiddenFill>
              </a:ext>
            </a:extLst>
          </p:spPr>
        </p:pic>
        <p:sp>
          <p:nvSpPr>
            <p:cNvPr id="63499" name="Rectangle 11"/>
            <p:cNvSpPr>
              <a:spLocks noChangeArrowheads="1"/>
            </p:cNvSpPr>
            <p:nvPr/>
          </p:nvSpPr>
          <p:spPr bwMode="auto">
            <a:xfrm>
              <a:off x="1975010" y="2969652"/>
              <a:ext cx="8096836" cy="7232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1424" tIns="45712" rIns="91424" bIns="45712">
              <a:spAutoFit/>
            </a:bodyPr>
            <a:lstStyle/>
            <a:p>
              <a:pPr>
                <a:lnSpc>
                  <a:spcPct val="90000"/>
                </a:lnSpc>
              </a:pPr>
              <a:r>
                <a:rPr lang="en-US" altLang="en-US" sz="2000" dirty="0" smtClean="0">
                  <a:effectLst>
                    <a:outerShdw blurRad="38100" dist="38100" dir="2700000" algn="tl">
                      <a:srgbClr val="000000">
                        <a:alpha val="43137"/>
                      </a:srgbClr>
                    </a:outerShdw>
                  </a:effectLst>
                  <a:ea typeface="MS PGothic" pitchFamily="34" charset="-128"/>
                </a:rPr>
                <a:t>Sentinel-2 </a:t>
              </a:r>
              <a:r>
                <a:rPr lang="en-US" altLang="en-US" sz="2000" b="0" dirty="0" smtClean="0">
                  <a:effectLst>
                    <a:outerShdw blurRad="38100" dist="38100" dir="2700000" algn="tl">
                      <a:srgbClr val="000000">
                        <a:alpha val="43137"/>
                      </a:srgbClr>
                    </a:outerShdw>
                  </a:effectLst>
                  <a:ea typeface="MS PGothic" pitchFamily="34" charset="-128"/>
                </a:rPr>
                <a:t>Satellites  	</a:t>
              </a:r>
              <a:r>
                <a:rPr lang="en-US" altLang="en-US" sz="2000" b="0" dirty="0" smtClean="0">
                  <a:solidFill>
                    <a:schemeClr val="bg1">
                      <a:lumMod val="65000"/>
                    </a:schemeClr>
                  </a:solidFill>
                  <a:effectLst>
                    <a:outerShdw blurRad="38100" dist="38100" dir="2700000" algn="tl">
                      <a:srgbClr val="000000">
                        <a:alpha val="43137"/>
                      </a:srgbClr>
                    </a:outerShdw>
                  </a:effectLst>
                  <a:ea typeface="MS PGothic" pitchFamily="34" charset="-128"/>
                </a:rPr>
                <a:t>EDRS</a:t>
              </a:r>
              <a:endParaRPr lang="en-US" altLang="en-US" sz="2000" dirty="0" smtClean="0">
                <a:solidFill>
                  <a:schemeClr val="bg1">
                    <a:lumMod val="65000"/>
                  </a:schemeClr>
                </a:solidFill>
                <a:effectLst>
                  <a:outerShdw blurRad="38100" dist="38100" dir="2700000" algn="tl">
                    <a:srgbClr val="000000">
                      <a:alpha val="43137"/>
                    </a:srgbClr>
                  </a:outerShdw>
                </a:effectLst>
                <a:ea typeface="MS PGothic" pitchFamily="34" charset="-128"/>
              </a:endParaRPr>
            </a:p>
            <a:p>
              <a:pPr>
                <a:lnSpc>
                  <a:spcPct val="90000"/>
                </a:lnSpc>
                <a:spcBef>
                  <a:spcPts val="600"/>
                </a:spcBef>
              </a:pPr>
              <a:r>
                <a:rPr lang="en-US" altLang="en-US" sz="2000" b="0" i="1" dirty="0" smtClean="0">
                  <a:effectLst>
                    <a:outerShdw blurRad="38100" dist="38100" dir="2700000" algn="tl">
                      <a:srgbClr val="000000">
                        <a:alpha val="43137"/>
                      </a:srgbClr>
                    </a:outerShdw>
                  </a:effectLst>
                  <a:ea typeface="MS PGothic" pitchFamily="34" charset="-128"/>
                </a:rPr>
                <a:t>Optical imaging </a:t>
              </a:r>
              <a:r>
                <a:rPr lang="en-US" altLang="en-US" sz="2000" b="0" i="1" dirty="0" smtClean="0">
                  <a:effectLst>
                    <a:outerShdw blurRad="38100" dist="38100" dir="2700000" algn="tl">
                      <a:srgbClr val="000000">
                        <a:alpha val="43137"/>
                      </a:srgbClr>
                    </a:outerShdw>
                  </a:effectLst>
                  <a:ea typeface="MS PGothic" pitchFamily="34" charset="-128"/>
                  <a:cs typeface="Times New Roman" pitchFamily="18" charset="0"/>
                </a:rPr>
                <a:t>land </a:t>
              </a:r>
              <a:r>
                <a:rPr lang="en-US" altLang="en-US" sz="2000" b="0" i="1" dirty="0">
                  <a:effectLst>
                    <a:outerShdw blurRad="38100" dist="38100" dir="2700000" algn="tl">
                      <a:srgbClr val="000000">
                        <a:alpha val="43137"/>
                      </a:srgbClr>
                    </a:outerShdw>
                  </a:effectLst>
                  <a:ea typeface="MS PGothic" pitchFamily="34" charset="-128"/>
                  <a:cs typeface="Times New Roman" pitchFamily="18" charset="0"/>
                </a:rPr>
                <a:t>applications: urban, forest, </a:t>
              </a:r>
              <a:r>
                <a:rPr lang="en-US" altLang="en-US" sz="2000" b="0" i="1" dirty="0" smtClean="0">
                  <a:effectLst>
                    <a:outerShdw blurRad="38100" dist="38100" dir="2700000" algn="tl">
                      <a:srgbClr val="000000">
                        <a:alpha val="43137"/>
                      </a:srgbClr>
                    </a:outerShdw>
                  </a:effectLst>
                  <a:ea typeface="MS PGothic" pitchFamily="34" charset="-128"/>
                  <a:cs typeface="Times New Roman" pitchFamily="18" charset="0"/>
                </a:rPr>
                <a:t>agriculture</a:t>
              </a:r>
              <a:r>
                <a:rPr lang="en-US" altLang="en-US" sz="1600" b="0" i="1" dirty="0" smtClean="0">
                  <a:effectLst>
                    <a:outerShdw blurRad="38100" dist="38100" dir="2700000" algn="tl">
                      <a:srgbClr val="000000">
                        <a:alpha val="43137"/>
                      </a:srgbClr>
                    </a:outerShdw>
                  </a:effectLst>
                  <a:ea typeface="MS PGothic" pitchFamily="34" charset="-128"/>
                </a:rPr>
                <a:t> </a:t>
              </a:r>
              <a:endParaRPr lang="en-US" altLang="en-US" sz="1600" b="0" i="1" dirty="0">
                <a:effectLst>
                  <a:outerShdw blurRad="38100" dist="38100" dir="2700000" algn="tl">
                    <a:srgbClr val="000000">
                      <a:alpha val="43137"/>
                    </a:srgbClr>
                  </a:outerShdw>
                </a:effectLst>
                <a:ea typeface="MS PGothic" pitchFamily="34" charset="-128"/>
              </a:endParaRPr>
            </a:p>
          </p:txBody>
        </p:sp>
      </p:grpSp>
      <p:grpSp>
        <p:nvGrpSpPr>
          <p:cNvPr id="19" name="Group 18"/>
          <p:cNvGrpSpPr/>
          <p:nvPr/>
        </p:nvGrpSpPr>
        <p:grpSpPr>
          <a:xfrm>
            <a:off x="675757" y="3622675"/>
            <a:ext cx="9230243" cy="1000258"/>
            <a:chOff x="675757" y="3859800"/>
            <a:chExt cx="9230243" cy="1000258"/>
          </a:xfrm>
        </p:grpSpPr>
        <p:pic>
          <p:nvPicPr>
            <p:cNvPr id="63493" name="Picture 5" descr="Vue 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5757" y="3977916"/>
              <a:ext cx="1014113" cy="764026"/>
            </a:xfrm>
            <a:prstGeom prst="rect">
              <a:avLst/>
            </a:prstGeom>
            <a:noFill/>
            <a:extLst>
              <a:ext uri="{909E8E84-426E-40DD-AFC4-6F175D3DCCD1}">
                <a14:hiddenFill xmlns:a14="http://schemas.microsoft.com/office/drawing/2010/main" xmlns="">
                  <a:solidFill>
                    <a:srgbClr val="FFFFFF"/>
                  </a:solidFill>
                </a14:hiddenFill>
              </a:ext>
            </a:extLst>
          </p:spPr>
        </p:pic>
        <p:sp>
          <p:nvSpPr>
            <p:cNvPr id="63501" name="Rectangle 13"/>
            <p:cNvSpPr>
              <a:spLocks noChangeArrowheads="1"/>
            </p:cNvSpPr>
            <p:nvPr/>
          </p:nvSpPr>
          <p:spPr bwMode="auto">
            <a:xfrm>
              <a:off x="1975010" y="3859800"/>
              <a:ext cx="7930990" cy="10002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1424" tIns="45712" rIns="91424" bIns="45712">
              <a:spAutoFit/>
            </a:bodyPr>
            <a:lstStyle/>
            <a:p>
              <a:pPr>
                <a:lnSpc>
                  <a:spcPct val="90000"/>
                </a:lnSpc>
              </a:pPr>
              <a:r>
                <a:rPr lang="en-US" altLang="en-US" sz="2000" dirty="0" smtClean="0">
                  <a:effectLst>
                    <a:outerShdw blurRad="38100" dist="38100" dir="2700000" algn="tl">
                      <a:srgbClr val="000000">
                        <a:alpha val="43137"/>
                      </a:srgbClr>
                    </a:outerShdw>
                  </a:effectLst>
                  <a:ea typeface="MS PGothic" pitchFamily="34" charset="-128"/>
                </a:rPr>
                <a:t>Sentinel-3 </a:t>
              </a:r>
              <a:r>
                <a:rPr lang="en-US" altLang="en-US" sz="2000" b="0" dirty="0" smtClean="0">
                  <a:effectLst>
                    <a:outerShdw blurRad="38100" dist="38100" dir="2700000" algn="tl">
                      <a:srgbClr val="000000">
                        <a:alpha val="43137"/>
                      </a:srgbClr>
                    </a:outerShdw>
                  </a:effectLst>
                  <a:ea typeface="MS PGothic" pitchFamily="34" charset="-128"/>
                </a:rPr>
                <a:t>Satellites </a:t>
              </a:r>
              <a:endParaRPr lang="en-US" altLang="en-US" sz="2000" dirty="0" smtClean="0">
                <a:effectLst>
                  <a:outerShdw blurRad="38100" dist="38100" dir="2700000" algn="tl">
                    <a:srgbClr val="000000">
                      <a:alpha val="43137"/>
                    </a:srgbClr>
                  </a:outerShdw>
                </a:effectLst>
                <a:ea typeface="MS PGothic" pitchFamily="34" charset="-128"/>
              </a:endParaRPr>
            </a:p>
            <a:p>
              <a:pPr>
                <a:lnSpc>
                  <a:spcPct val="90000"/>
                </a:lnSpc>
              </a:pPr>
              <a:r>
                <a:rPr lang="en-US" altLang="en-US" sz="2000" dirty="0" smtClean="0">
                  <a:effectLst>
                    <a:outerShdw blurRad="38100" dist="38100" dir="2700000" algn="tl">
                      <a:srgbClr val="000000">
                        <a:alpha val="43137"/>
                      </a:srgbClr>
                    </a:outerShdw>
                  </a:effectLst>
                  <a:ea typeface="MS PGothic" pitchFamily="34" charset="-128"/>
                </a:rPr>
                <a:t>Sentinel-6 </a:t>
              </a:r>
              <a:r>
                <a:rPr lang="en-US" altLang="en-US" sz="2000" b="0" dirty="0" smtClean="0">
                  <a:effectLst>
                    <a:outerShdw blurRad="38100" dist="38100" dir="2700000" algn="tl">
                      <a:srgbClr val="000000">
                        <a:alpha val="43137"/>
                      </a:srgbClr>
                    </a:outerShdw>
                  </a:effectLst>
                  <a:ea typeface="MS PGothic" pitchFamily="34" charset="-128"/>
                </a:rPr>
                <a:t>Satellites</a:t>
              </a:r>
              <a:r>
                <a:rPr lang="en-US" altLang="en-US" sz="2000" b="0" i="1" dirty="0" smtClean="0">
                  <a:effectLst>
                    <a:outerShdw blurRad="38100" dist="38100" dir="2700000" algn="tl">
                      <a:srgbClr val="000000">
                        <a:alpha val="43137"/>
                      </a:srgbClr>
                    </a:outerShdw>
                  </a:effectLst>
                  <a:ea typeface="MS PGothic" pitchFamily="34" charset="-128"/>
                </a:rPr>
                <a:t> </a:t>
              </a:r>
              <a:r>
                <a:rPr lang="en-US" altLang="en-US" sz="2000" b="0" dirty="0" smtClean="0">
                  <a:effectLst>
                    <a:outerShdw blurRad="38100" dist="38100" dir="2700000" algn="tl">
                      <a:srgbClr val="000000">
                        <a:alpha val="43137"/>
                      </a:srgbClr>
                    </a:outerShdw>
                  </a:effectLst>
                  <a:ea typeface="MS PGothic" pitchFamily="34" charset="-128"/>
                </a:rPr>
                <a:t>(Jason CS)</a:t>
              </a:r>
            </a:p>
            <a:p>
              <a:pPr>
                <a:lnSpc>
                  <a:spcPct val="90000"/>
                </a:lnSpc>
                <a:spcBef>
                  <a:spcPts val="600"/>
                </a:spcBef>
              </a:pPr>
              <a:r>
                <a:rPr lang="en-US" altLang="en-US" sz="2000" b="0" i="1" dirty="0" smtClean="0">
                  <a:effectLst>
                    <a:outerShdw blurRad="38100" dist="38100" dir="2700000" algn="tl">
                      <a:srgbClr val="000000">
                        <a:alpha val="43137"/>
                      </a:srgbClr>
                    </a:outerShdw>
                  </a:effectLst>
                  <a:ea typeface="MS PGothic" pitchFamily="34" charset="-128"/>
                </a:rPr>
                <a:t>Ocean </a:t>
              </a:r>
              <a:r>
                <a:rPr lang="en-US" altLang="en-US" sz="2000" b="0" i="1" dirty="0">
                  <a:effectLst>
                    <a:outerShdw blurRad="38100" dist="38100" dir="2700000" algn="tl">
                      <a:srgbClr val="000000">
                        <a:alpha val="43137"/>
                      </a:srgbClr>
                    </a:outerShdw>
                  </a:effectLst>
                  <a:ea typeface="MS PGothic" pitchFamily="34" charset="-128"/>
                </a:rPr>
                <a:t>and global land </a:t>
              </a:r>
              <a:r>
                <a:rPr lang="en-US" altLang="en-US" sz="2000" b="0" i="1" dirty="0" smtClean="0">
                  <a:effectLst>
                    <a:outerShdw blurRad="38100" dist="38100" dir="2700000" algn="tl">
                      <a:srgbClr val="000000">
                        <a:alpha val="43137"/>
                      </a:srgbClr>
                    </a:outerShdw>
                  </a:effectLst>
                  <a:ea typeface="MS PGothic" pitchFamily="34" charset="-128"/>
                </a:rPr>
                <a:t>monitoring, high precision ocean altimetry </a:t>
              </a:r>
              <a:endParaRPr lang="en-US" altLang="en-US" sz="1600" i="1" dirty="0" smtClean="0">
                <a:ea typeface="MS PGothic" pitchFamily="34" charset="-128"/>
              </a:endParaRPr>
            </a:p>
          </p:txBody>
        </p:sp>
      </p:grpSp>
      <p:grpSp>
        <p:nvGrpSpPr>
          <p:cNvPr id="23" name="Group 22"/>
          <p:cNvGrpSpPr/>
          <p:nvPr/>
        </p:nvGrpSpPr>
        <p:grpSpPr>
          <a:xfrm>
            <a:off x="675757" y="5071611"/>
            <a:ext cx="9230243" cy="1000258"/>
            <a:chOff x="675757" y="5246422"/>
            <a:chExt cx="9230243" cy="1000258"/>
          </a:xfrm>
        </p:grpSpPr>
        <p:pic>
          <p:nvPicPr>
            <p:cNvPr id="2" name="Picture 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75757" y="5362630"/>
              <a:ext cx="1108633" cy="767842"/>
            </a:xfrm>
            <a:prstGeom prst="rect">
              <a:avLst/>
            </a:prstGeom>
          </p:spPr>
        </p:pic>
        <p:sp>
          <p:nvSpPr>
            <p:cNvPr id="27" name="Rectangle 19"/>
            <p:cNvSpPr>
              <a:spLocks noChangeArrowheads="1"/>
            </p:cNvSpPr>
            <p:nvPr/>
          </p:nvSpPr>
          <p:spPr bwMode="auto">
            <a:xfrm>
              <a:off x="1975010" y="5246422"/>
              <a:ext cx="7930990" cy="10002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1424" tIns="45712" rIns="91424" bIns="45712">
              <a:spAutoFit/>
            </a:bodyPr>
            <a:lstStyle/>
            <a:p>
              <a:pPr>
                <a:lnSpc>
                  <a:spcPct val="90000"/>
                </a:lnSpc>
              </a:pPr>
              <a:r>
                <a:rPr lang="en-US" altLang="en-US" sz="2000" dirty="0" smtClean="0">
                  <a:effectLst>
                    <a:outerShdw blurRad="38100" dist="38100" dir="2700000" algn="tl">
                      <a:srgbClr val="000000">
                        <a:alpha val="43137"/>
                      </a:srgbClr>
                    </a:outerShdw>
                  </a:effectLst>
                  <a:ea typeface="MS PGothic" pitchFamily="34" charset="-128"/>
                </a:rPr>
                <a:t>Sentinel-4 </a:t>
              </a:r>
              <a:r>
                <a:rPr lang="en-US" altLang="en-US" sz="2000" b="0" dirty="0" smtClean="0">
                  <a:effectLst>
                    <a:outerShdw blurRad="38100" dist="38100" dir="2700000" algn="tl">
                      <a:srgbClr val="000000">
                        <a:alpha val="43137"/>
                      </a:srgbClr>
                    </a:outerShdw>
                  </a:effectLst>
                  <a:ea typeface="MS PGothic" pitchFamily="34" charset="-128"/>
                </a:rPr>
                <a:t>Instruments</a:t>
              </a:r>
              <a:r>
                <a:rPr lang="en-US" altLang="en-US" sz="2000" dirty="0" smtClean="0">
                  <a:effectLst>
                    <a:outerShdw blurRad="38100" dist="38100" dir="2700000" algn="tl">
                      <a:srgbClr val="000000">
                        <a:alpha val="43137"/>
                      </a:srgbClr>
                    </a:outerShdw>
                  </a:effectLst>
                  <a:ea typeface="MS PGothic" pitchFamily="34" charset="-128"/>
                </a:rPr>
                <a:t>  </a:t>
              </a:r>
              <a:r>
                <a:rPr lang="en-US" altLang="en-US" sz="2000" b="0" dirty="0" smtClean="0">
                  <a:effectLst>
                    <a:outerShdw blurRad="38100" dist="38100" dir="2700000" algn="tl">
                      <a:srgbClr val="000000">
                        <a:alpha val="43137"/>
                      </a:srgbClr>
                    </a:outerShdw>
                  </a:effectLst>
                  <a:ea typeface="MS PGothic" pitchFamily="34" charset="-128"/>
                </a:rPr>
                <a:t>(onboard MTG  -  geostationary)</a:t>
              </a:r>
            </a:p>
            <a:p>
              <a:pPr>
                <a:lnSpc>
                  <a:spcPct val="90000"/>
                </a:lnSpc>
              </a:pPr>
              <a:r>
                <a:rPr lang="en-US" altLang="en-US" sz="2000" dirty="0" smtClean="0">
                  <a:effectLst>
                    <a:outerShdw blurRad="38100" dist="38100" dir="2700000" algn="tl">
                      <a:srgbClr val="000000">
                        <a:alpha val="43137"/>
                      </a:srgbClr>
                    </a:outerShdw>
                  </a:effectLst>
                  <a:ea typeface="MS PGothic" pitchFamily="34" charset="-128"/>
                </a:rPr>
                <a:t>Sentinel-5 </a:t>
              </a:r>
              <a:r>
                <a:rPr lang="en-US" altLang="en-US" sz="2000" b="0" dirty="0" smtClean="0">
                  <a:effectLst>
                    <a:outerShdw blurRad="38100" dist="38100" dir="2700000" algn="tl">
                      <a:srgbClr val="000000">
                        <a:alpha val="43137"/>
                      </a:srgbClr>
                    </a:outerShdw>
                  </a:effectLst>
                  <a:ea typeface="MS PGothic" pitchFamily="34" charset="-128"/>
                </a:rPr>
                <a:t>Instruments  (onboard Metop SG  -  polar orbit)  </a:t>
              </a:r>
              <a:r>
                <a:rPr lang="en-US" altLang="en-US" sz="2000" b="0" dirty="0" smtClean="0">
                  <a:solidFill>
                    <a:schemeClr val="bg1">
                      <a:lumMod val="65000"/>
                    </a:schemeClr>
                  </a:solidFill>
                  <a:effectLst>
                    <a:outerShdw blurRad="38100" dist="38100" dir="2700000" algn="tl">
                      <a:srgbClr val="000000">
                        <a:alpha val="43137"/>
                      </a:srgbClr>
                    </a:outerShdw>
                  </a:effectLst>
                  <a:ea typeface="MS PGothic" pitchFamily="34" charset="-128"/>
                </a:rPr>
                <a:t>DB </a:t>
              </a:r>
            </a:p>
            <a:p>
              <a:pPr>
                <a:lnSpc>
                  <a:spcPct val="90000"/>
                </a:lnSpc>
                <a:spcBef>
                  <a:spcPts val="600"/>
                </a:spcBef>
              </a:pPr>
              <a:r>
                <a:rPr lang="en-US" altLang="en-US" sz="2000" b="0" i="1" dirty="0" smtClean="0">
                  <a:effectLst>
                    <a:outerShdw blurRad="38100" dist="38100" dir="2700000" algn="tl">
                      <a:srgbClr val="000000">
                        <a:alpha val="43137"/>
                      </a:srgbClr>
                    </a:outerShdw>
                  </a:effectLst>
                  <a:ea typeface="MS PGothic" pitchFamily="34" charset="-128"/>
                </a:rPr>
                <a:t>Atmosphere </a:t>
              </a:r>
              <a:r>
                <a:rPr lang="en-US" altLang="en-US" sz="2000" b="0" i="1" dirty="0">
                  <a:effectLst>
                    <a:outerShdw blurRad="38100" dist="38100" dir="2700000" algn="tl">
                      <a:srgbClr val="000000">
                        <a:alpha val="43137"/>
                      </a:srgbClr>
                    </a:outerShdw>
                  </a:effectLst>
                  <a:ea typeface="MS PGothic" pitchFamily="34" charset="-128"/>
                </a:rPr>
                <a:t>composition </a:t>
              </a:r>
              <a:r>
                <a:rPr lang="en-US" altLang="en-US" sz="2000" b="0" i="1" dirty="0" smtClean="0">
                  <a:effectLst>
                    <a:outerShdw blurRad="38100" dist="38100" dir="2700000" algn="tl">
                      <a:srgbClr val="000000">
                        <a:alpha val="43137"/>
                      </a:srgbClr>
                    </a:outerShdw>
                  </a:effectLst>
                  <a:ea typeface="MS PGothic" pitchFamily="34" charset="-128"/>
                </a:rPr>
                <a:t>monitoring</a:t>
              </a:r>
              <a:r>
                <a:rPr lang="en-US" altLang="en-US" sz="1600" b="0" i="1" dirty="0" smtClean="0">
                  <a:ea typeface="MS PGothic" pitchFamily="34" charset="-128"/>
                </a:rPr>
                <a:t> </a:t>
              </a:r>
              <a:endParaRPr lang="en-US" altLang="en-US" sz="1600" b="0" i="1" dirty="0">
                <a:ea typeface="MS PGothic" pitchFamily="34" charset="-128"/>
              </a:endParaRPr>
            </a:p>
          </p:txBody>
        </p:sp>
      </p:grpSp>
      <p:sp>
        <p:nvSpPr>
          <p:cNvPr id="18" name="Rectangle 2"/>
          <p:cNvSpPr>
            <a:spLocks noGrp="1" noChangeArrowheads="1"/>
          </p:cNvSpPr>
          <p:nvPr>
            <p:ph type="title"/>
          </p:nvPr>
        </p:nvSpPr>
        <p:spPr/>
        <p:txBody>
          <a:bodyPr/>
          <a:lstStyle/>
          <a:p>
            <a:pPr eaLnBrk="1" hangingPunct="1">
              <a:defRPr/>
            </a:pPr>
            <a:r>
              <a:rPr lang="en-GB" altLang="en-US" sz="2800" dirty="0" smtClean="0">
                <a:ea typeface="ＭＳ Ｐゴシック" pitchFamily="34" charset="-128"/>
              </a:rPr>
              <a:t>Copernicus Space Component</a:t>
            </a:r>
            <a:br>
              <a:rPr lang="en-GB" altLang="en-US" sz="2800" dirty="0" smtClean="0">
                <a:ea typeface="ＭＳ Ｐゴシック" pitchFamily="34" charset="-128"/>
              </a:rPr>
            </a:br>
            <a:r>
              <a:rPr lang="en-GB" altLang="en-US" sz="2400" b="0" dirty="0" smtClean="0">
                <a:ea typeface="ＭＳ Ｐゴシック" pitchFamily="34" charset="-128"/>
              </a:rPr>
              <a:t>Six Families of Sentinel Satellites/Instruments</a:t>
            </a:r>
          </a:p>
        </p:txBody>
      </p:sp>
      <p:sp>
        <p:nvSpPr>
          <p:cNvPr id="24" name="Rectangle 9"/>
          <p:cNvSpPr>
            <a:spLocks noChangeArrowheads="1"/>
          </p:cNvSpPr>
          <p:nvPr/>
        </p:nvSpPr>
        <p:spPr bwMode="auto">
          <a:xfrm>
            <a:off x="3104564" y="6190294"/>
            <a:ext cx="6801436" cy="31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1424" tIns="45712" rIns="91424" bIns="45712">
            <a:spAutoFit/>
          </a:bodyPr>
          <a:lstStyle/>
          <a:p>
            <a:pPr algn="r">
              <a:lnSpc>
                <a:spcPct val="90000"/>
              </a:lnSpc>
            </a:pPr>
            <a:r>
              <a:rPr lang="en-US" altLang="en-US" sz="1600" b="0" dirty="0" smtClean="0">
                <a:solidFill>
                  <a:schemeClr val="bg1">
                    <a:lumMod val="65000"/>
                  </a:schemeClr>
                </a:solidFill>
                <a:effectLst>
                  <a:outerShdw blurRad="38100" dist="38100" dir="2700000" algn="tl">
                    <a:srgbClr val="000000">
                      <a:alpha val="43137"/>
                    </a:srgbClr>
                  </a:outerShdw>
                </a:effectLst>
                <a:ea typeface="MS PGothic" pitchFamily="34" charset="-128"/>
              </a:rPr>
              <a:t>EDRS:  ESA Data Relay Satellite,   DB:  Direct Broadcast</a:t>
            </a:r>
          </a:p>
        </p:txBody>
      </p:sp>
    </p:spTree>
    <p:extLst>
      <p:ext uri="{BB962C8B-B14F-4D97-AF65-F5344CB8AC3E}">
        <p14:creationId xmlns:p14="http://schemas.microsoft.com/office/powerpoint/2010/main" xmlns="" val="3691334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en-GB"/>
          </a:p>
        </p:txBody>
      </p:sp>
      <p:sp>
        <p:nvSpPr>
          <p:cNvPr id="2" name="Title 1"/>
          <p:cNvSpPr>
            <a:spLocks noGrp="1"/>
          </p:cNvSpPr>
          <p:nvPr>
            <p:ph type="title"/>
          </p:nvPr>
        </p:nvSpPr>
        <p:spPr/>
        <p:txBody>
          <a:bodyPr/>
          <a:lstStyle/>
          <a:p>
            <a:r>
              <a:rPr lang="en-US" dirty="0" smtClean="0"/>
              <a:t>Sea Surface Temperature by Sentinel-3A (SLSTR)</a:t>
            </a:r>
            <a:endParaRPr lang="en-GB" dirty="0"/>
          </a:p>
        </p:txBody>
      </p:sp>
      <p:sp>
        <p:nvSpPr>
          <p:cNvPr id="1043458" name="AutoShape 2" descr="The first image from the Sentinel-3A Sea and Land Surface Temperature Radiometer (SLSTR) thermal-infrared channels depicts thermal signatures over a part of western Namibia and the South Atlantic Ocean. This image shows the &amp;lsquo;brightness temperature&amp;rsquo;, which corresponds to radiation emitted from the surface. Further processing is needed to turn this into an actual temperature map. The Namibian land surface is shown in red&amp;ndash;orange colours, corresponding to a temperature range 301&amp;ndash;319 K. The blue colours over the ocean correspond to a temperature range of 285&amp;ndash;295 K. The black areas correspond to clouds, which are opaque to thermal-infrared radiation and so prevent a view of the ocean or land surface.&lt;br /&gt;&lt;br /&gt;Cold water is seen along the Namibian coast that is upwelled from deeper waters. The Benguela current flows north along the west coast of South Africa driven by south-easterly winds forming coastal upwelling. Many eddies and meanders are generated in this complex system and these small-scale features are captured beautifully by SLSTR. Understanding changes in the pattern of these waters is important for fisheries, for example.&lt;br /&gt;&lt;br /&gt;In the top part of the image over the land, the distinct folds of desert dunes can be seen. In fact, further north, Gobabeb is the location of a land-surface temperature validation site &amp;ndash; chosen because of its featureless arid nature and lack of vegetation. The site will be instrumental to monitor the accuracy of the SLSTR instrument during its mission.&lt;br /&gt;&lt;br /&gt;Credits: Contains modified Copernicus Sentinel data [2016], processed by ESA"/>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43460" name="Picture 4" descr="The first image from the Sentinel-3A Sea and Land Surface Temperature Radiometer (SLSTR) thermal-infrared channels depicts thermal signatures over a part of western Namibia and the South Atlantic Ocean. This image shows the &amp;lsquo;brightness temperature&amp;rsquo;, which corresponds to radiation emitted from the surface. Further processing is needed to turn this into an actual temperature map. The Namibian land surface is shown in red&amp;ndash;orange colours, corresponding to a temperature range 301&amp;ndash;319 K. The blue colours over the ocean correspond to a temperature range of 285&amp;ndash;295 K. The black areas correspond to clouds, which are opaque to thermal-infrared radiation and so prevent a view of the ocean or land surface.&lt;br /&gt;&lt;br /&gt;Cold water is seen along the Namibian coast that is upwelled from deeper waters. The Benguela current flows north along the west coast of South Africa driven by south-easterly winds forming coastal upwelling. Many eddies and meanders are generated in this complex system and these small-scale features are captured beautifully by SLSTR. Understanding changes in the pattern of these waters is important for fisheries, for example.&lt;br /&gt;&lt;br /&gt;In the top part of the image over the land, the distinct folds of desert dunes can be seen. In fact, further north, Gobabeb is the location of a land-surface temperature validation site &amp;ndash; chosen because of its featureless arid nature and lack of vegetation. The site will be instrumental to monitor the accuracy of the SLSTR instrument during its mission.&lt;br /&gt;&lt;br /&gt;Credits: Contains modified Copernicus Sentinel data [2016], processed by ESA"/>
          <p:cNvPicPr>
            <a:picLocks noChangeAspect="1" noChangeArrowheads="1"/>
          </p:cNvPicPr>
          <p:nvPr/>
        </p:nvPicPr>
        <p:blipFill>
          <a:blip r:embed="rId3" cstate="print"/>
          <a:srcRect/>
          <a:stretch>
            <a:fillRect/>
          </a:stretch>
        </p:blipFill>
        <p:spPr bwMode="auto">
          <a:xfrm>
            <a:off x="237505" y="913460"/>
            <a:ext cx="6053735" cy="5520439"/>
          </a:xfrm>
          <a:prstGeom prst="rect">
            <a:avLst/>
          </a:prstGeom>
          <a:noFill/>
          <a:scene3d>
            <a:camera prst="orthographicFront"/>
            <a:lightRig rig="threePt" dir="t"/>
          </a:scene3d>
          <a:sp3d>
            <a:bevelT/>
          </a:sp3d>
        </p:spPr>
      </p:pic>
      <p:sp>
        <p:nvSpPr>
          <p:cNvPr id="6" name="Rectangle 5"/>
          <p:cNvSpPr/>
          <p:nvPr/>
        </p:nvSpPr>
        <p:spPr>
          <a:xfrm>
            <a:off x="6483927" y="940521"/>
            <a:ext cx="3182588" cy="5909310"/>
          </a:xfrm>
          <a:prstGeom prst="rect">
            <a:avLst/>
          </a:prstGeom>
        </p:spPr>
        <p:txBody>
          <a:bodyPr wrap="square">
            <a:spAutoFit/>
          </a:bodyPr>
          <a:lstStyle/>
          <a:p>
            <a:r>
              <a:rPr lang="en-US" sz="1300" dirty="0" smtClean="0"/>
              <a:t>SLSTR (Sea and Land Surface Temperature) measuring energy radiating from the Earth’s surface in nine spectral bands.</a:t>
            </a:r>
          </a:p>
          <a:p>
            <a:endParaRPr lang="en-US" sz="1300" dirty="0" smtClean="0"/>
          </a:p>
          <a:p>
            <a:r>
              <a:rPr lang="en-US" sz="1300" dirty="0" smtClean="0"/>
              <a:t>The first image came from its optical channel </a:t>
            </a:r>
          </a:p>
          <a:p>
            <a:endParaRPr lang="en-US" sz="1300" dirty="0" smtClean="0"/>
          </a:p>
          <a:p>
            <a:r>
              <a:rPr lang="en-US" sz="1300" dirty="0" smtClean="0"/>
              <a:t>The Namibian land surface is shown in red–orange colors, corresponding to a temperature range 301–319 K. The blue colors over the ocean correspond to a temperature range of 285–295 K. The black areas correspond to clouds, which are opaque to thermal-infrared radiation and so prevent a view of the ocean or land surface.</a:t>
            </a:r>
          </a:p>
          <a:p>
            <a:endParaRPr lang="en-US" sz="1300" dirty="0" smtClean="0"/>
          </a:p>
          <a:p>
            <a:r>
              <a:rPr lang="en-US" sz="1300" dirty="0" smtClean="0"/>
              <a:t>Sea surface temperature data is used as input for weather and ocean forecasting, to observe and monitor ocean current systems and ocean fronts, eddies, upwelling areas, marine ecosystems and the development of large scale El Niño/La Niña events.</a:t>
            </a:r>
          </a:p>
          <a:p>
            <a:r>
              <a:rPr lang="en-US" dirty="0" smtClean="0"/>
              <a:t/>
            </a:r>
            <a:br>
              <a:rPr lang="en-US" dirty="0" smtClean="0"/>
            </a:br>
            <a:endParaRPr lang="en-US" dirty="0" smtClean="0"/>
          </a:p>
          <a:p>
            <a:endParaRPr lang="en-GB" dirty="0"/>
          </a:p>
        </p:txBody>
      </p:sp>
      <p:sp>
        <p:nvSpPr>
          <p:cNvPr id="7" name="Rectangle 6"/>
          <p:cNvSpPr/>
          <p:nvPr/>
        </p:nvSpPr>
        <p:spPr>
          <a:xfrm>
            <a:off x="4358058" y="1021645"/>
            <a:ext cx="1919115" cy="707886"/>
          </a:xfrm>
          <a:prstGeom prst="rect">
            <a:avLst/>
          </a:prstGeom>
        </p:spPr>
        <p:txBody>
          <a:bodyPr wrap="none">
            <a:spAutoFit/>
          </a:bodyPr>
          <a:lstStyle/>
          <a:p>
            <a:r>
              <a:rPr lang="en-US" sz="2000" dirty="0" smtClean="0"/>
              <a:t>First image</a:t>
            </a:r>
          </a:p>
          <a:p>
            <a:r>
              <a:rPr lang="en-US" sz="2000" dirty="0" smtClean="0"/>
              <a:t>06 April 2016</a:t>
            </a:r>
            <a:endParaRPr lang="en-GB" sz="20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7" descr="eps-sg.png"/>
          <p:cNvPicPr>
            <a:picLocks noChangeAspect="1"/>
          </p:cNvPicPr>
          <p:nvPr/>
        </p:nvPicPr>
        <p:blipFill>
          <a:blip r:embed="rId3" cstate="print"/>
          <a:stretch>
            <a:fillRect/>
          </a:stretch>
        </p:blipFill>
        <p:spPr bwMode="auto">
          <a:xfrm>
            <a:off x="306191" y="2035650"/>
            <a:ext cx="1576648" cy="1722120"/>
          </a:xfrm>
          <a:prstGeom prst="rect">
            <a:avLst/>
          </a:prstGeom>
          <a:noFill/>
          <a:ln w="9525">
            <a:noFill/>
            <a:miter lim="800000"/>
            <a:headEnd/>
            <a:tailEnd/>
          </a:ln>
        </p:spPr>
      </p:pic>
      <p:sp>
        <p:nvSpPr>
          <p:cNvPr id="178179" name="Rectangle 300"/>
          <p:cNvSpPr txBox="1">
            <a:spLocks noChangeArrowheads="1"/>
          </p:cNvSpPr>
          <p:nvPr/>
        </p:nvSpPr>
        <p:spPr bwMode="auto">
          <a:xfrm>
            <a:off x="0" y="0"/>
            <a:ext cx="9613900" cy="866775"/>
          </a:xfrm>
          <a:prstGeom prst="rect">
            <a:avLst/>
          </a:prstGeom>
          <a:noFill/>
          <a:ln w="9525">
            <a:noFill/>
            <a:miter lim="800000"/>
            <a:headEnd/>
            <a:tailEnd/>
          </a:ln>
        </p:spPr>
        <p:txBody>
          <a:bodyPr anchor="ctr"/>
          <a:lstStyle/>
          <a:p>
            <a:pPr marL="179388"/>
            <a:r>
              <a:rPr lang="en-GB" sz="2800" dirty="0" smtClean="0">
                <a:latin typeface="Arial" charset="0"/>
                <a:cs typeface="Arial" charset="0"/>
              </a:rPr>
              <a:t>Metop </a:t>
            </a:r>
            <a:r>
              <a:rPr lang="en-GB" sz="2800" dirty="0">
                <a:latin typeface="Arial" charset="0"/>
                <a:cs typeface="Arial" charset="0"/>
              </a:rPr>
              <a:t>Second </a:t>
            </a:r>
            <a:r>
              <a:rPr lang="en-GB" sz="2800" dirty="0" smtClean="0">
                <a:latin typeface="Arial" charset="0"/>
                <a:cs typeface="Arial" charset="0"/>
              </a:rPr>
              <a:t>Generation  -  the Missions</a:t>
            </a:r>
            <a:endParaRPr lang="en-GB" sz="2800" dirty="0">
              <a:latin typeface="Arial" charset="0"/>
              <a:cs typeface="Arial" charset="0"/>
            </a:endParaRPr>
          </a:p>
        </p:txBody>
      </p:sp>
      <p:sp>
        <p:nvSpPr>
          <p:cNvPr id="8" name="TextBox 4"/>
          <p:cNvSpPr txBox="1">
            <a:spLocks noChangeArrowheads="1"/>
          </p:cNvSpPr>
          <p:nvPr/>
        </p:nvSpPr>
        <p:spPr bwMode="auto">
          <a:xfrm>
            <a:off x="4267200" y="941149"/>
            <a:ext cx="5471160" cy="5432256"/>
          </a:xfrm>
          <a:prstGeom prst="rect">
            <a:avLst/>
          </a:prstGeom>
          <a:noFill/>
          <a:ln w="9525">
            <a:noFill/>
            <a:miter lim="800000"/>
            <a:headEnd/>
            <a:tailEnd/>
          </a:ln>
        </p:spPr>
        <p:txBody>
          <a:bodyPr wrap="square">
            <a:spAutoFit/>
          </a:bodyPr>
          <a:lstStyle/>
          <a:p>
            <a:pPr marL="252000" indent="-252000" eaLnBrk="0" hangingPunct="0">
              <a:spcBef>
                <a:spcPts val="575"/>
              </a:spcBef>
              <a:buClr>
                <a:srgbClr val="00B5E2"/>
              </a:buClr>
              <a:buFont typeface="Wingdings" pitchFamily="2" charset="2"/>
              <a:buChar char="§"/>
              <a:tabLst>
                <a:tab pos="266700" algn="l"/>
                <a:tab pos="542925" algn="l"/>
              </a:tabLst>
            </a:pPr>
            <a:r>
              <a:rPr lang="en-GB" sz="2400" b="0" dirty="0">
                <a:latin typeface="Arial" charset="0"/>
                <a:cs typeface="Arial" charset="0"/>
              </a:rPr>
              <a:t>Primary mission: further improvement </a:t>
            </a:r>
            <a:r>
              <a:rPr lang="en-GB" sz="2400" b="0" dirty="0" smtClean="0">
                <a:latin typeface="Arial" charset="0"/>
                <a:cs typeface="Arial" charset="0"/>
              </a:rPr>
              <a:t>of observational </a:t>
            </a:r>
            <a:r>
              <a:rPr lang="en-GB" sz="2400" b="0" dirty="0">
                <a:latin typeface="Arial" charset="0"/>
                <a:cs typeface="Arial" charset="0"/>
              </a:rPr>
              <a:t>inputs to Numerical Weather Prediction </a:t>
            </a:r>
            <a:r>
              <a:rPr lang="en-GB" sz="2400" b="0" dirty="0" smtClean="0">
                <a:latin typeface="Arial" charset="0"/>
                <a:cs typeface="Arial" charset="0"/>
              </a:rPr>
              <a:t>models</a:t>
            </a:r>
          </a:p>
          <a:p>
            <a:pPr marL="252000" indent="-252000" eaLnBrk="0" hangingPunct="0">
              <a:spcBef>
                <a:spcPts val="575"/>
              </a:spcBef>
              <a:buClr>
                <a:srgbClr val="00B5E2"/>
              </a:buClr>
              <a:buFont typeface="Wingdings" pitchFamily="2" charset="2"/>
              <a:buChar char="§"/>
              <a:tabLst>
                <a:tab pos="266700" algn="l"/>
                <a:tab pos="542925" algn="l"/>
              </a:tabLst>
            </a:pPr>
            <a:endParaRPr lang="en-GB" sz="2400" b="0" dirty="0" smtClean="0">
              <a:latin typeface="Arial" charset="0"/>
              <a:cs typeface="Arial" charset="0"/>
            </a:endParaRPr>
          </a:p>
          <a:p>
            <a:pPr marL="252000" indent="-252000" eaLnBrk="0" hangingPunct="0">
              <a:spcBef>
                <a:spcPts val="575"/>
              </a:spcBef>
              <a:buClr>
                <a:srgbClr val="00B5E2"/>
              </a:buClr>
              <a:buFont typeface="Wingdings" pitchFamily="2" charset="2"/>
              <a:buChar char="§"/>
              <a:tabLst>
                <a:tab pos="266700" algn="l"/>
                <a:tab pos="542925" algn="l"/>
              </a:tabLst>
            </a:pPr>
            <a:r>
              <a:rPr lang="en-GB" sz="2400" b="0" dirty="0" smtClean="0">
                <a:latin typeface="Arial" charset="0"/>
                <a:cs typeface="Arial" charset="0"/>
              </a:rPr>
              <a:t>Significant improvements of other applications </a:t>
            </a:r>
          </a:p>
          <a:p>
            <a:pPr marL="637200" lvl="2" indent="-180000" eaLnBrk="0" hangingPunct="0">
              <a:spcBef>
                <a:spcPts val="575"/>
              </a:spcBef>
              <a:buClr>
                <a:srgbClr val="00B5E2"/>
              </a:buClr>
              <a:buFont typeface="Wingdings" pitchFamily="2" charset="2"/>
              <a:buChar char="§"/>
              <a:tabLst>
                <a:tab pos="266700" algn="l"/>
                <a:tab pos="542925" algn="l"/>
              </a:tabLst>
            </a:pPr>
            <a:r>
              <a:rPr lang="en-GB" sz="2400" b="0" dirty="0" err="1" smtClean="0">
                <a:latin typeface="Arial" charset="0"/>
                <a:cs typeface="Arial" charset="0"/>
              </a:rPr>
              <a:t>Nowcasting</a:t>
            </a:r>
            <a:r>
              <a:rPr lang="en-GB" sz="2400" b="0" dirty="0" smtClean="0">
                <a:latin typeface="Arial" charset="0"/>
                <a:cs typeface="Arial" charset="0"/>
              </a:rPr>
              <a:t> at high latitudes </a:t>
            </a:r>
          </a:p>
          <a:p>
            <a:pPr marL="637200" lvl="2" indent="-180000" eaLnBrk="0" hangingPunct="0">
              <a:spcBef>
                <a:spcPts val="575"/>
              </a:spcBef>
              <a:buClr>
                <a:srgbClr val="00B5E2"/>
              </a:buClr>
              <a:buFont typeface="Wingdings" pitchFamily="2" charset="2"/>
              <a:buChar char="§"/>
              <a:tabLst>
                <a:tab pos="266700" algn="l"/>
                <a:tab pos="542925" algn="l"/>
              </a:tabLst>
            </a:pPr>
            <a:r>
              <a:rPr lang="en-GB" sz="2400" b="0" dirty="0" smtClean="0">
                <a:latin typeface="Arial" charset="0"/>
                <a:cs typeface="Arial" charset="0"/>
              </a:rPr>
              <a:t>Marine meteorology and operational oceanography </a:t>
            </a:r>
          </a:p>
          <a:p>
            <a:pPr marL="637200" lvl="2" indent="-180000" eaLnBrk="0" hangingPunct="0">
              <a:spcBef>
                <a:spcPts val="575"/>
              </a:spcBef>
              <a:buClr>
                <a:srgbClr val="00B5E2"/>
              </a:buClr>
              <a:buFont typeface="Wingdings" pitchFamily="2" charset="2"/>
              <a:buChar char="§"/>
              <a:tabLst>
                <a:tab pos="266700" algn="l"/>
                <a:tab pos="542925" algn="l"/>
              </a:tabLst>
            </a:pPr>
            <a:r>
              <a:rPr lang="en-GB" sz="2400" b="0" dirty="0" smtClean="0">
                <a:latin typeface="Arial" charset="0"/>
                <a:cs typeface="Arial" charset="0"/>
              </a:rPr>
              <a:t>Operational hydrology</a:t>
            </a:r>
          </a:p>
          <a:p>
            <a:pPr marL="637200" lvl="3" indent="-180000" eaLnBrk="0" hangingPunct="0">
              <a:spcBef>
                <a:spcPts val="575"/>
              </a:spcBef>
              <a:buClr>
                <a:srgbClr val="00B5E2"/>
              </a:buClr>
              <a:buFont typeface="Wingdings" pitchFamily="2" charset="2"/>
              <a:buChar char="§"/>
              <a:tabLst>
                <a:tab pos="266700" algn="l"/>
                <a:tab pos="542925" algn="l"/>
              </a:tabLst>
            </a:pPr>
            <a:r>
              <a:rPr lang="en-GB" sz="2400" b="0" dirty="0" smtClean="0">
                <a:latin typeface="Arial" charset="0"/>
                <a:cs typeface="Arial" charset="0"/>
              </a:rPr>
              <a:t>Air </a:t>
            </a:r>
            <a:r>
              <a:rPr lang="en-GB" sz="2400" b="0" dirty="0">
                <a:latin typeface="Arial" charset="0"/>
                <a:cs typeface="Arial" charset="0"/>
              </a:rPr>
              <a:t>quality monitoring</a:t>
            </a:r>
          </a:p>
          <a:p>
            <a:pPr marL="637200" lvl="3" indent="-180000" eaLnBrk="0" hangingPunct="0">
              <a:spcBef>
                <a:spcPts val="575"/>
              </a:spcBef>
              <a:buClr>
                <a:srgbClr val="00B5E2"/>
              </a:buClr>
              <a:buFont typeface="Wingdings" pitchFamily="2" charset="2"/>
              <a:buChar char="§"/>
              <a:tabLst>
                <a:tab pos="266700" algn="l"/>
                <a:tab pos="542925" algn="l"/>
              </a:tabLst>
            </a:pPr>
            <a:r>
              <a:rPr lang="en-GB" sz="2400" b="0" dirty="0" smtClean="0">
                <a:latin typeface="Arial" charset="0"/>
                <a:cs typeface="Arial" charset="0"/>
              </a:rPr>
              <a:t>Climate </a:t>
            </a:r>
            <a:r>
              <a:rPr lang="en-GB" sz="2400" b="0" dirty="0">
                <a:latin typeface="Arial" charset="0"/>
                <a:cs typeface="Arial" charset="0"/>
              </a:rPr>
              <a:t>monitoring</a:t>
            </a:r>
          </a:p>
        </p:txBody>
      </p:sp>
      <p:pic>
        <p:nvPicPr>
          <p:cNvPr id="5" name="Picture 7" descr="eps-sg.png"/>
          <p:cNvPicPr>
            <a:picLocks noChangeAspect="1"/>
          </p:cNvPicPr>
          <p:nvPr/>
        </p:nvPicPr>
        <p:blipFill>
          <a:blip r:embed="rId4" cstate="print"/>
          <a:stretch>
            <a:fillRect/>
          </a:stretch>
        </p:blipFill>
        <p:spPr bwMode="auto">
          <a:xfrm>
            <a:off x="2248455" y="3706726"/>
            <a:ext cx="2158418" cy="18034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300"/>
          <p:cNvSpPr txBox="1">
            <a:spLocks noChangeArrowheads="1"/>
          </p:cNvSpPr>
          <p:nvPr/>
        </p:nvSpPr>
        <p:spPr bwMode="auto">
          <a:xfrm>
            <a:off x="0" y="0"/>
            <a:ext cx="9906000" cy="866775"/>
          </a:xfrm>
          <a:prstGeom prst="rect">
            <a:avLst/>
          </a:prstGeom>
          <a:noFill/>
          <a:ln w="9525">
            <a:noFill/>
            <a:miter lim="800000"/>
            <a:headEnd/>
            <a:tailEnd/>
          </a:ln>
        </p:spPr>
        <p:txBody>
          <a:bodyPr anchor="ctr"/>
          <a:lstStyle/>
          <a:p>
            <a:pPr marL="179388"/>
            <a:r>
              <a:rPr lang="en-GB" sz="2800" dirty="0" smtClean="0">
                <a:latin typeface="Arial" charset="0"/>
                <a:cs typeface="Arial" charset="0"/>
              </a:rPr>
              <a:t>Metop Second Generation  -  the Satellites</a:t>
            </a:r>
            <a:endParaRPr lang="en-GB" sz="2800" dirty="0">
              <a:latin typeface="Arial" charset="0"/>
              <a:cs typeface="Arial" charset="0"/>
            </a:endParaRPr>
          </a:p>
        </p:txBody>
      </p:sp>
      <p:sp>
        <p:nvSpPr>
          <p:cNvPr id="7" name="TextBox 4"/>
          <p:cNvSpPr txBox="1">
            <a:spLocks noChangeArrowheads="1"/>
          </p:cNvSpPr>
          <p:nvPr/>
        </p:nvSpPr>
        <p:spPr bwMode="auto">
          <a:xfrm>
            <a:off x="4271645" y="1124584"/>
            <a:ext cx="5582920" cy="3139321"/>
          </a:xfrm>
          <a:prstGeom prst="rect">
            <a:avLst/>
          </a:prstGeom>
          <a:noFill/>
          <a:ln w="9525">
            <a:noFill/>
            <a:miter lim="800000"/>
            <a:headEnd/>
            <a:tailEnd/>
          </a:ln>
        </p:spPr>
        <p:txBody>
          <a:bodyPr wrap="square">
            <a:spAutoFit/>
          </a:bodyPr>
          <a:lstStyle/>
          <a:p>
            <a:pPr marL="252000" indent="-252000" eaLnBrk="0" hangingPunct="0">
              <a:spcBef>
                <a:spcPts val="575"/>
              </a:spcBef>
              <a:buClr>
                <a:srgbClr val="00B5E2"/>
              </a:buClr>
              <a:buFont typeface="Wingdings" pitchFamily="2" charset="2"/>
              <a:buChar char="§"/>
              <a:tabLst>
                <a:tab pos="266700" algn="l"/>
                <a:tab pos="542925" algn="l"/>
              </a:tabLst>
            </a:pPr>
            <a:r>
              <a:rPr lang="en-GB" sz="2400" b="0" dirty="0" smtClean="0">
                <a:latin typeface="Arial" charset="0"/>
                <a:cs typeface="Arial" charset="0"/>
              </a:rPr>
              <a:t>Two-satellite system in polar orbit: </a:t>
            </a:r>
          </a:p>
          <a:p>
            <a:pPr marL="637200" lvl="1" indent="-180000" eaLnBrk="0" hangingPunct="0">
              <a:spcBef>
                <a:spcPts val="1200"/>
              </a:spcBef>
              <a:buClr>
                <a:srgbClr val="00B5E2"/>
              </a:buClr>
              <a:buFont typeface="Wingdings" pitchFamily="2" charset="2"/>
              <a:buChar char="§"/>
              <a:tabLst>
                <a:tab pos="266700" algn="l"/>
                <a:tab pos="542925" algn="l"/>
              </a:tabLst>
            </a:pPr>
            <a:r>
              <a:rPr lang="en-GB" sz="2400" b="0" dirty="0" err="1" smtClean="0">
                <a:latin typeface="Arial" charset="0"/>
                <a:cs typeface="Arial" charset="0"/>
              </a:rPr>
              <a:t>Metop</a:t>
            </a:r>
            <a:r>
              <a:rPr lang="en-GB" sz="2400" b="0" dirty="0" smtClean="0">
                <a:latin typeface="Arial" charset="0"/>
                <a:cs typeface="Arial" charset="0"/>
              </a:rPr>
              <a:t>-SG </a:t>
            </a:r>
            <a:r>
              <a:rPr lang="en-GB" sz="2400" b="0" dirty="0">
                <a:latin typeface="Arial" charset="0"/>
                <a:cs typeface="Arial" charset="0"/>
              </a:rPr>
              <a:t>A: optical imagery </a:t>
            </a:r>
            <a:r>
              <a:rPr lang="en-GB" sz="2400" b="0" dirty="0" smtClean="0">
                <a:latin typeface="Arial" charset="0"/>
                <a:cs typeface="Arial" charset="0"/>
              </a:rPr>
              <a:t>and sounding </a:t>
            </a:r>
            <a:r>
              <a:rPr lang="en-GB" sz="2400" b="0" dirty="0">
                <a:latin typeface="Arial" charset="0"/>
                <a:cs typeface="Arial" charset="0"/>
              </a:rPr>
              <a:t>mission</a:t>
            </a:r>
          </a:p>
          <a:p>
            <a:pPr marL="637200" lvl="2" indent="-180000" eaLnBrk="0" hangingPunct="0">
              <a:spcBef>
                <a:spcPts val="1200"/>
              </a:spcBef>
              <a:buClr>
                <a:srgbClr val="00B5E2"/>
              </a:buClr>
              <a:buFont typeface="Wingdings" pitchFamily="2" charset="2"/>
              <a:buChar char="§"/>
              <a:tabLst>
                <a:tab pos="266700" algn="l"/>
                <a:tab pos="542925" algn="l"/>
              </a:tabLst>
            </a:pPr>
            <a:r>
              <a:rPr lang="en-GB" sz="2400" b="0" dirty="0" smtClean="0">
                <a:latin typeface="Arial" charset="0"/>
                <a:cs typeface="Arial" charset="0"/>
              </a:rPr>
              <a:t>Metop-SG </a:t>
            </a:r>
            <a:r>
              <a:rPr lang="en-GB" sz="2400" b="0" dirty="0">
                <a:latin typeface="Arial" charset="0"/>
                <a:cs typeface="Arial" charset="0"/>
              </a:rPr>
              <a:t>B: microwave imaging </a:t>
            </a:r>
            <a:r>
              <a:rPr lang="en-GB" sz="2400" b="0" dirty="0" smtClean="0">
                <a:latin typeface="Arial" charset="0"/>
                <a:cs typeface="Arial" charset="0"/>
              </a:rPr>
              <a:t>mission </a:t>
            </a:r>
            <a:endParaRPr lang="en-GB" sz="2400" b="0" dirty="0">
              <a:latin typeface="Arial" charset="0"/>
              <a:cs typeface="Arial" charset="0"/>
            </a:endParaRPr>
          </a:p>
          <a:p>
            <a:pPr marL="180000" indent="-180000" eaLnBrk="0" hangingPunct="0">
              <a:spcBef>
                <a:spcPts val="575"/>
              </a:spcBef>
              <a:buClr>
                <a:srgbClr val="00B5E2"/>
              </a:buClr>
              <a:buFont typeface="Wingdings" pitchFamily="2" charset="2"/>
              <a:buChar char="§"/>
              <a:tabLst>
                <a:tab pos="266700" algn="l"/>
                <a:tab pos="542925" algn="l"/>
              </a:tabLst>
            </a:pPr>
            <a:endParaRPr lang="en-GB" sz="2400" b="0" dirty="0" smtClean="0">
              <a:latin typeface="Arial" charset="0"/>
              <a:cs typeface="Arial" charset="0"/>
            </a:endParaRPr>
          </a:p>
          <a:p>
            <a:pPr marL="180000" lvl="1" indent="-180000" eaLnBrk="0" hangingPunct="0">
              <a:spcBef>
                <a:spcPts val="575"/>
              </a:spcBef>
              <a:buClr>
                <a:srgbClr val="00B5E2"/>
              </a:buClr>
              <a:buFont typeface="Wingdings" pitchFamily="2" charset="2"/>
              <a:buChar char="§"/>
              <a:tabLst>
                <a:tab pos="266700" algn="l"/>
                <a:tab pos="542925" algn="l"/>
              </a:tabLst>
            </a:pPr>
            <a:endParaRPr lang="en-GB" sz="2400" b="0" dirty="0" smtClean="0">
              <a:latin typeface="Arial" charset="0"/>
              <a:cs typeface="Arial" charset="0"/>
            </a:endParaRPr>
          </a:p>
        </p:txBody>
      </p:sp>
      <p:pic>
        <p:nvPicPr>
          <p:cNvPr id="11" name="Picture 7" descr="eps-sg.png"/>
          <p:cNvPicPr>
            <a:picLocks noChangeAspect="1"/>
          </p:cNvPicPr>
          <p:nvPr/>
        </p:nvPicPr>
        <p:blipFill>
          <a:blip r:embed="rId3" cstate="print"/>
          <a:stretch>
            <a:fillRect/>
          </a:stretch>
        </p:blipFill>
        <p:spPr bwMode="auto">
          <a:xfrm>
            <a:off x="306191" y="2035650"/>
            <a:ext cx="1576648" cy="1722120"/>
          </a:xfrm>
          <a:prstGeom prst="rect">
            <a:avLst/>
          </a:prstGeom>
          <a:noFill/>
          <a:ln w="9525">
            <a:noFill/>
            <a:miter lim="800000"/>
            <a:headEnd/>
            <a:tailEnd/>
          </a:ln>
        </p:spPr>
      </p:pic>
      <p:pic>
        <p:nvPicPr>
          <p:cNvPr id="12" name="Picture 7" descr="eps-sg.png"/>
          <p:cNvPicPr>
            <a:picLocks noChangeAspect="1"/>
          </p:cNvPicPr>
          <p:nvPr/>
        </p:nvPicPr>
        <p:blipFill>
          <a:blip r:embed="rId4" cstate="print"/>
          <a:stretch>
            <a:fillRect/>
          </a:stretch>
        </p:blipFill>
        <p:spPr bwMode="auto">
          <a:xfrm>
            <a:off x="2248455" y="3706726"/>
            <a:ext cx="2158418" cy="1803462"/>
          </a:xfrm>
          <a:prstGeom prst="rect">
            <a:avLst/>
          </a:prstGeom>
          <a:noFill/>
          <a:ln w="9525">
            <a:noFill/>
            <a:miter lim="800000"/>
            <a:headEnd/>
            <a:tailEnd/>
          </a:ln>
        </p:spPr>
      </p:pic>
      <p:sp>
        <p:nvSpPr>
          <p:cNvPr id="6" name="Content Placeholder 4"/>
          <p:cNvSpPr txBox="1">
            <a:spLocks/>
          </p:cNvSpPr>
          <p:nvPr/>
        </p:nvSpPr>
        <p:spPr bwMode="auto">
          <a:xfrm>
            <a:off x="1079500" y="5830888"/>
            <a:ext cx="5408613" cy="696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52000" marR="0" lvl="0" indent="-252000" algn="l" defTabSz="914400" rtl="0" eaLnBrk="0" fontAlgn="base" latinLnBrk="0" hangingPunct="0">
              <a:lnSpc>
                <a:spcPct val="100000"/>
              </a:lnSpc>
              <a:spcBef>
                <a:spcPct val="20000"/>
              </a:spcBef>
              <a:spcAft>
                <a:spcPct val="0"/>
              </a:spcAft>
              <a:buClr>
                <a:srgbClr val="00B5E2"/>
              </a:buClr>
              <a:buSzTx/>
              <a:tabLst>
                <a:tab pos="266700" algn="l"/>
                <a:tab pos="542925" algn="l"/>
              </a:tabLst>
              <a:defRPr/>
            </a:pPr>
            <a:r>
              <a:rPr kumimoji="0" lang="en-GB" sz="2000" b="0" i="0" u="none" strike="noStrike" kern="0" cap="none" spc="0" normalizeH="0" baseline="0" noProof="0" dirty="0" smtClean="0">
                <a:ln>
                  <a:noFill/>
                </a:ln>
                <a:solidFill>
                  <a:schemeClr val="bg1"/>
                </a:solidFill>
                <a:effectLst/>
                <a:uLnTx/>
                <a:uFillTx/>
                <a:latin typeface="Arial" charset="0"/>
                <a:cs typeface="Arial" charset="0"/>
              </a:rPr>
              <a:t>Launching</a:t>
            </a:r>
            <a:r>
              <a:rPr kumimoji="0" lang="en-GB" sz="2000" b="0" i="0" u="none" strike="noStrike" kern="0" cap="none" spc="0" normalizeH="0" noProof="0" dirty="0" smtClean="0">
                <a:ln>
                  <a:noFill/>
                </a:ln>
                <a:solidFill>
                  <a:schemeClr val="bg1"/>
                </a:solidFill>
                <a:effectLst/>
                <a:uLnTx/>
                <a:uFillTx/>
                <a:latin typeface="Arial" charset="0"/>
                <a:cs typeface="Arial" charset="0"/>
              </a:rPr>
              <a:t> from 2021</a:t>
            </a:r>
            <a:r>
              <a:rPr kumimoji="0" lang="en-GB" sz="2000" b="0" i="0" u="none" strike="noStrike" kern="0" cap="none" spc="0" normalizeH="0" baseline="0" noProof="0" dirty="0" smtClean="0">
                <a:ln>
                  <a:noFill/>
                </a:ln>
                <a:solidFill>
                  <a:schemeClr val="bg1"/>
                </a:solidFill>
                <a:effectLst/>
                <a:uLnTx/>
                <a:uFillTx/>
                <a:latin typeface="Arial" charset="0"/>
                <a:cs typeface="Arial" charset="0"/>
              </a:rPr>
              <a:t/>
            </a:r>
            <a:br>
              <a:rPr kumimoji="0" lang="en-GB" sz="2000" b="0" i="0" u="none" strike="noStrike" kern="0" cap="none" spc="0" normalizeH="0" baseline="0" noProof="0" dirty="0" smtClean="0">
                <a:ln>
                  <a:noFill/>
                </a:ln>
                <a:solidFill>
                  <a:schemeClr val="bg1"/>
                </a:solidFill>
                <a:effectLst/>
                <a:uLnTx/>
                <a:uFillTx/>
                <a:latin typeface="Arial" charset="0"/>
                <a:cs typeface="Arial" charset="0"/>
              </a:rPr>
            </a:br>
            <a:endParaRPr kumimoji="0" lang="en-GB" sz="2000" b="0" i="0" u="none" strike="noStrike" kern="0" cap="none" spc="0" normalizeH="0" baseline="0" noProof="0" dirty="0" smtClean="0">
              <a:ln>
                <a:noFill/>
              </a:ln>
              <a:solidFill>
                <a:schemeClr val="bg1"/>
              </a:solidFill>
              <a:effectLst/>
              <a:uLnTx/>
              <a:uFillTx/>
              <a:latin typeface="Arial" charset="0"/>
              <a:cs typeface="Arial"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579" y="-4606"/>
            <a:ext cx="9150350" cy="839788"/>
          </a:xfrm>
        </p:spPr>
        <p:txBody>
          <a:bodyPr/>
          <a:lstStyle/>
          <a:p>
            <a:r>
              <a:rPr lang="en-GB" dirty="0" smtClean="0"/>
              <a:t>EPS-SG Direct Broadcast Key Parameters</a:t>
            </a:r>
          </a:p>
        </p:txBody>
      </p:sp>
      <p:sp>
        <p:nvSpPr>
          <p:cNvPr id="3" name="Slide Number Placeholder 2"/>
          <p:cNvSpPr>
            <a:spLocks noGrp="1"/>
          </p:cNvSpPr>
          <p:nvPr>
            <p:ph type="sldNum" sz="quarter" idx="4294967295"/>
          </p:nvPr>
        </p:nvSpPr>
        <p:spPr>
          <a:xfrm>
            <a:off x="242888" y="6477000"/>
            <a:ext cx="711200" cy="266700"/>
          </a:xfrm>
          <a:prstGeom prst="rect">
            <a:avLst/>
          </a:prstGeom>
        </p:spPr>
        <p:txBody>
          <a:bodyPr/>
          <a:lstStyle/>
          <a:p>
            <a:pPr>
              <a:defRPr/>
            </a:pPr>
            <a:r>
              <a:rPr lang="en-GB" smtClean="0"/>
              <a:t>Slide: </a:t>
            </a:r>
            <a:fld id="{AB984815-691E-4411-A3C4-BBAFCA52D044}" type="slidenum">
              <a:rPr lang="en-GB" smtClean="0"/>
              <a:pPr>
                <a:defRPr/>
              </a:pPr>
              <a:t>7</a:t>
            </a:fld>
            <a:endParaRPr lang="en-GB"/>
          </a:p>
        </p:txBody>
      </p:sp>
      <p:sp>
        <p:nvSpPr>
          <p:cNvPr id="12" name="Content Placeholder 2"/>
          <p:cNvSpPr txBox="1">
            <a:spLocks/>
          </p:cNvSpPr>
          <p:nvPr/>
        </p:nvSpPr>
        <p:spPr>
          <a:xfrm>
            <a:off x="322263" y="1401763"/>
            <a:ext cx="9148762" cy="4781550"/>
          </a:xfrm>
          <a:prstGeom prst="rect">
            <a:avLst/>
          </a:prstGeom>
        </p:spPr>
        <p:txBody>
          <a:bodyPr/>
          <a:lstStyle/>
          <a:p>
            <a:pPr marL="342900" indent="-342900">
              <a:spcBef>
                <a:spcPct val="20000"/>
              </a:spcBef>
              <a:defRPr/>
            </a:pPr>
            <a:endParaRPr lang="en-GB" sz="2400" b="0" kern="0" dirty="0">
              <a:solidFill>
                <a:schemeClr val="tx2"/>
              </a:solidFill>
              <a:latin typeface="+mn-lt"/>
            </a:endParaRPr>
          </a:p>
        </p:txBody>
      </p:sp>
      <p:sp>
        <p:nvSpPr>
          <p:cNvPr id="6" name="Content Placeholder 2"/>
          <p:cNvSpPr txBox="1">
            <a:spLocks/>
          </p:cNvSpPr>
          <p:nvPr/>
        </p:nvSpPr>
        <p:spPr>
          <a:xfrm>
            <a:off x="436563" y="4089076"/>
            <a:ext cx="9148762" cy="2455862"/>
          </a:xfrm>
          <a:prstGeom prst="rect">
            <a:avLst/>
          </a:prstGeom>
        </p:spPr>
        <p:txBody>
          <a:bodyPr/>
          <a:lstStyle/>
          <a:p>
            <a:pPr marL="342900" indent="-342900">
              <a:spcBef>
                <a:spcPct val="20000"/>
              </a:spcBef>
              <a:spcAft>
                <a:spcPts val="600"/>
              </a:spcAft>
              <a:buFont typeface="Arial" pitchFamily="34" charset="0"/>
              <a:buChar char="•"/>
              <a:defRPr/>
            </a:pPr>
            <a:r>
              <a:rPr lang="en-GB" sz="1700" b="0" kern="0" dirty="0">
                <a:solidFill>
                  <a:schemeClr val="tx2"/>
                </a:solidFill>
              </a:rPr>
              <a:t>The parameter G/T is the main driver for the Reception Station Performance Requirements. For </a:t>
            </a:r>
            <a:r>
              <a:rPr lang="en-GB" sz="1700" b="0" kern="0" dirty="0" smtClean="0">
                <a:solidFill>
                  <a:schemeClr val="tx2"/>
                </a:solidFill>
              </a:rPr>
              <a:t>EPS-SG</a:t>
            </a:r>
            <a:r>
              <a:rPr lang="en-GB" sz="1700" b="0" kern="0" dirty="0">
                <a:solidFill>
                  <a:schemeClr val="tx2"/>
                </a:solidFill>
              </a:rPr>
              <a:t>, the plan is to match the NPP requirement;</a:t>
            </a:r>
          </a:p>
          <a:p>
            <a:pPr marL="342900" indent="-342900">
              <a:spcBef>
                <a:spcPct val="20000"/>
              </a:spcBef>
              <a:spcAft>
                <a:spcPts val="600"/>
              </a:spcAft>
              <a:buFont typeface="Arial" pitchFamily="34" charset="0"/>
              <a:buChar char="•"/>
              <a:defRPr/>
            </a:pPr>
            <a:r>
              <a:rPr lang="en-GB" sz="1700" b="0" kern="0" dirty="0">
                <a:solidFill>
                  <a:schemeClr val="tx2"/>
                </a:solidFill>
              </a:rPr>
              <a:t>The G/T depends on the full chain of equipment including antenna dish quality and size, antenna tracking performance, feed, LNA, cabling, etc;</a:t>
            </a:r>
          </a:p>
          <a:p>
            <a:pPr marL="342900" indent="-342900">
              <a:spcBef>
                <a:spcPct val="20000"/>
              </a:spcBef>
              <a:spcAft>
                <a:spcPts val="600"/>
              </a:spcAft>
              <a:buFont typeface="Arial" pitchFamily="34" charset="0"/>
              <a:buChar char="•"/>
              <a:defRPr/>
            </a:pPr>
            <a:r>
              <a:rPr lang="en-GB" sz="1700" b="0" kern="0" dirty="0">
                <a:solidFill>
                  <a:schemeClr val="tx2"/>
                </a:solidFill>
              </a:rPr>
              <a:t>With good quality equipment, the required G/T can be achieved with a  2.4m antenna dish. To add additional margins for severe weather conditions and to mitigate potential local RF interference, a larger dish size may be chosen</a:t>
            </a:r>
            <a:r>
              <a:rPr lang="en-GB" sz="1800" b="0" kern="0" dirty="0">
                <a:solidFill>
                  <a:schemeClr val="tx2"/>
                </a:solidFill>
              </a:rPr>
              <a:t>.</a:t>
            </a:r>
          </a:p>
        </p:txBody>
      </p:sp>
      <p:graphicFrame>
        <p:nvGraphicFramePr>
          <p:cNvPr id="7" name="Table 6"/>
          <p:cNvGraphicFramePr>
            <a:graphicFrameLocks noGrp="1"/>
          </p:cNvGraphicFramePr>
          <p:nvPr/>
        </p:nvGraphicFramePr>
        <p:xfrm>
          <a:off x="676275" y="1031437"/>
          <a:ext cx="8562975" cy="2865120"/>
        </p:xfrm>
        <a:graphic>
          <a:graphicData uri="http://schemas.openxmlformats.org/drawingml/2006/table">
            <a:tbl>
              <a:tblPr firstRow="1" bandRow="1">
                <a:tableStyleId>{7E9639D4-E3E2-4D34-9284-5A2195B3D0D7}</a:tableStyleId>
              </a:tblPr>
              <a:tblGrid>
                <a:gridCol w="3590923"/>
                <a:gridCol w="2562225"/>
                <a:gridCol w="2409827"/>
              </a:tblGrid>
              <a:tr h="370840">
                <a:tc>
                  <a:txBody>
                    <a:bodyPr/>
                    <a:lstStyle/>
                    <a:p>
                      <a:pPr algn="ctr"/>
                      <a:r>
                        <a:rPr lang="en-GB" dirty="0" smtClean="0"/>
                        <a:t>Characteristic</a:t>
                      </a:r>
                      <a:endParaRPr lang="en-GB" dirty="0"/>
                    </a:p>
                  </a:txBody>
                  <a:tcPr/>
                </a:tc>
                <a:tc>
                  <a:txBody>
                    <a:bodyPr/>
                    <a:lstStyle/>
                    <a:p>
                      <a:pPr algn="ctr"/>
                      <a:r>
                        <a:rPr lang="en-GB" dirty="0" smtClean="0"/>
                        <a:t>NPP/JPSS-1</a:t>
                      </a:r>
                      <a:endParaRPr lang="en-GB" dirty="0"/>
                    </a:p>
                  </a:txBody>
                  <a:tcPr/>
                </a:tc>
                <a:tc>
                  <a:txBody>
                    <a:bodyPr/>
                    <a:lstStyle/>
                    <a:p>
                      <a:pPr algn="ctr"/>
                      <a:r>
                        <a:rPr lang="en-GB" dirty="0" smtClean="0"/>
                        <a:t>EPS-SG</a:t>
                      </a:r>
                      <a:endParaRPr lang="en-GB" dirty="0"/>
                    </a:p>
                  </a:txBody>
                  <a:tcPr/>
                </a:tc>
              </a:tr>
              <a:tr h="370840">
                <a:tc>
                  <a:txBody>
                    <a:bodyPr/>
                    <a:lstStyle/>
                    <a:p>
                      <a:r>
                        <a:rPr lang="en-GB" dirty="0" smtClean="0"/>
                        <a:t>Reception</a:t>
                      </a:r>
                      <a:r>
                        <a:rPr lang="en-GB" baseline="0" dirty="0" smtClean="0"/>
                        <a:t> Station Performance Requirement, </a:t>
                      </a:r>
                      <a:r>
                        <a:rPr lang="en-GB" dirty="0" smtClean="0"/>
                        <a:t>G/T</a:t>
                      </a:r>
                      <a:endParaRPr lang="en-GB" dirty="0"/>
                    </a:p>
                  </a:txBody>
                  <a:tcPr/>
                </a:tc>
                <a:tc>
                  <a:txBody>
                    <a:bodyPr/>
                    <a:lstStyle/>
                    <a:p>
                      <a:pPr algn="ctr"/>
                      <a:r>
                        <a:rPr lang="en-GB" dirty="0" smtClean="0"/>
                        <a:t>22.7 dB/K</a:t>
                      </a:r>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22.7 dB/K</a:t>
                      </a:r>
                    </a:p>
                  </a:txBody>
                  <a:tcPr/>
                </a:tc>
              </a:tr>
              <a:tr h="370840">
                <a:tc>
                  <a:txBody>
                    <a:bodyPr/>
                    <a:lstStyle/>
                    <a:p>
                      <a:r>
                        <a:rPr lang="en-GB" dirty="0" smtClean="0"/>
                        <a:t>Typical Resulting Antenna Size</a:t>
                      </a:r>
                      <a:endParaRPr lang="en-GB" dirty="0"/>
                    </a:p>
                  </a:txBody>
                  <a:tcPr/>
                </a:tc>
                <a:tc>
                  <a:txBody>
                    <a:bodyPr/>
                    <a:lstStyle/>
                    <a:p>
                      <a:pPr algn="ctr"/>
                      <a:r>
                        <a:rPr lang="en-GB" dirty="0" smtClean="0"/>
                        <a:t>2.4 </a:t>
                      </a:r>
                      <a:r>
                        <a:rPr lang="en-GB" baseline="0" dirty="0" smtClean="0"/>
                        <a:t>m</a:t>
                      </a:r>
                      <a:endParaRPr lang="en-GB" dirty="0"/>
                    </a:p>
                  </a:txBody>
                  <a:tcPr/>
                </a:tc>
                <a:tc>
                  <a:txBody>
                    <a:bodyPr/>
                    <a:lstStyle/>
                    <a:p>
                      <a:pPr algn="ctr"/>
                      <a:r>
                        <a:rPr lang="en-GB" dirty="0" smtClean="0"/>
                        <a:t>2.4 m</a:t>
                      </a:r>
                      <a:endParaRPr lang="en-GB" dirty="0"/>
                    </a:p>
                  </a:txBody>
                  <a:tcPr/>
                </a:tc>
              </a:tr>
              <a:tr h="370840">
                <a:tc>
                  <a:txBody>
                    <a:bodyPr/>
                    <a:lstStyle/>
                    <a:p>
                      <a:r>
                        <a:rPr lang="en-GB" dirty="0" smtClean="0"/>
                        <a:t>Data Rate (Instrument Data) </a:t>
                      </a:r>
                      <a:endParaRPr lang="en-GB" dirty="0"/>
                    </a:p>
                  </a:txBody>
                  <a:tcPr/>
                </a:tc>
                <a:tc>
                  <a:txBody>
                    <a:bodyPr/>
                    <a:lstStyle/>
                    <a:p>
                      <a:pPr algn="ctr"/>
                      <a:r>
                        <a:rPr lang="en-GB" dirty="0" smtClean="0"/>
                        <a:t>16 Mb/s</a:t>
                      </a:r>
                      <a:endParaRPr lang="en-GB" dirty="0"/>
                    </a:p>
                  </a:txBody>
                  <a:tcPr/>
                </a:tc>
                <a:tc>
                  <a:txBody>
                    <a:bodyPr/>
                    <a:lstStyle/>
                    <a:p>
                      <a:pPr algn="ctr"/>
                      <a:r>
                        <a:rPr lang="en-GB" dirty="0" smtClean="0"/>
                        <a:t>80 Mb/s</a:t>
                      </a:r>
                      <a:endParaRPr lang="en-GB" dirty="0"/>
                    </a:p>
                  </a:txBody>
                  <a:tcPr/>
                </a:tc>
              </a:tr>
              <a:tr h="370840">
                <a:tc>
                  <a:txBody>
                    <a:bodyPr/>
                    <a:lstStyle/>
                    <a:p>
                      <a:r>
                        <a:rPr lang="en-GB" smtClean="0"/>
                        <a:t>Radio Frequency</a:t>
                      </a:r>
                      <a:endParaRPr lang="en-GB" dirty="0"/>
                    </a:p>
                  </a:txBody>
                  <a:tcPr/>
                </a:tc>
                <a:tc>
                  <a:txBody>
                    <a:bodyPr/>
                    <a:lstStyle/>
                    <a:p>
                      <a:pPr algn="ctr"/>
                      <a:r>
                        <a:rPr lang="en-GB" dirty="0" smtClean="0"/>
                        <a:t>7.8 GHz</a:t>
                      </a:r>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7.8 GHz</a:t>
                      </a:r>
                    </a:p>
                  </a:txBody>
                  <a:tcPr/>
                </a:tc>
              </a:tr>
              <a:tr h="370840">
                <a:tc>
                  <a:txBody>
                    <a:bodyPr/>
                    <a:lstStyle/>
                    <a:p>
                      <a:r>
                        <a:rPr lang="en-GB" dirty="0" smtClean="0"/>
                        <a:t>Modulation Scheme</a:t>
                      </a:r>
                      <a:endParaRPr lang="en-GB" dirty="0"/>
                    </a:p>
                  </a:txBody>
                  <a:tcPr/>
                </a:tc>
                <a:tc>
                  <a:txBody>
                    <a:bodyPr/>
                    <a:lstStyle/>
                    <a:p>
                      <a:pPr algn="ctr"/>
                      <a:r>
                        <a:rPr lang="en-GB" dirty="0" smtClean="0"/>
                        <a:t>QPSK</a:t>
                      </a:r>
                      <a:endParaRPr lang="en-GB" dirty="0"/>
                    </a:p>
                  </a:txBody>
                  <a:tcPr/>
                </a:tc>
                <a:tc>
                  <a:txBody>
                    <a:bodyPr/>
                    <a:lstStyle/>
                    <a:p>
                      <a:pPr algn="ctr"/>
                      <a:r>
                        <a:rPr lang="en-GB" dirty="0" smtClean="0"/>
                        <a:t>Offset QPSK</a:t>
                      </a:r>
                      <a:endParaRPr lang="en-GB" dirty="0"/>
                    </a:p>
                  </a:txBody>
                  <a:tcPr/>
                </a:tc>
              </a:tr>
              <a:tr h="370840">
                <a:tc>
                  <a:txBody>
                    <a:bodyPr/>
                    <a:lstStyle/>
                    <a:p>
                      <a:r>
                        <a:rPr lang="en-GB" dirty="0" smtClean="0"/>
                        <a:t>Polarisation</a:t>
                      </a:r>
                      <a:endParaRPr lang="en-GB" dirty="0"/>
                    </a:p>
                  </a:txBody>
                  <a:tcPr/>
                </a:tc>
                <a:tc>
                  <a:txBody>
                    <a:bodyPr/>
                    <a:lstStyle/>
                    <a:p>
                      <a:pPr algn="ctr"/>
                      <a:r>
                        <a:rPr lang="en-GB" sz="1800" kern="1200" baseline="0" dirty="0" smtClean="0">
                          <a:solidFill>
                            <a:schemeClr val="tx1"/>
                          </a:solidFill>
                          <a:latin typeface="+mn-lt"/>
                          <a:ea typeface="+mn-ea"/>
                          <a:cs typeface="+mn-cs"/>
                        </a:rPr>
                        <a:t>RHCP</a:t>
                      </a:r>
                      <a:endParaRPr lang="en-GB" dirty="0"/>
                    </a:p>
                  </a:txBody>
                  <a:tcPr/>
                </a:tc>
                <a:tc>
                  <a:txBody>
                    <a:bodyPr/>
                    <a:lstStyle/>
                    <a:p>
                      <a:pPr algn="ctr"/>
                      <a:r>
                        <a:rPr lang="en-GB" sz="1800" kern="1200" baseline="0" dirty="0" smtClean="0">
                          <a:solidFill>
                            <a:schemeClr val="tx1"/>
                          </a:solidFill>
                          <a:latin typeface="+mn-lt"/>
                          <a:ea typeface="+mn-ea"/>
                          <a:cs typeface="+mn-cs"/>
                        </a:rPr>
                        <a:t>RHCP</a:t>
                      </a:r>
                      <a:endParaRPr lang="en-GB" dirty="0"/>
                    </a:p>
                  </a:txBody>
                  <a:tcPr/>
                </a:tc>
              </a:tr>
            </a:tbl>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254210" y="190591"/>
            <a:ext cx="9296190" cy="554037"/>
          </a:xfrm>
          <a:prstGeom prst="rect">
            <a:avLst/>
          </a:prstGeom>
          <a:noFill/>
          <a:ln w="9525">
            <a:noFill/>
            <a:miter lim="800000"/>
            <a:headEnd/>
            <a:tailEnd/>
          </a:ln>
        </p:spPr>
        <p:txBody>
          <a:bodyPr/>
          <a:lstStyle/>
          <a:p>
            <a:pPr marL="342900" indent="-342900">
              <a:spcBef>
                <a:spcPct val="20000"/>
              </a:spcBef>
            </a:pPr>
            <a:r>
              <a:rPr lang="en-GB" sz="2400" dirty="0" smtClean="0"/>
              <a:t>EPS-SG Products Processing Software</a:t>
            </a:r>
            <a:endParaRPr lang="en-GB" sz="2400" dirty="0">
              <a:latin typeface="Century Gothic" pitchFamily="34" charset="0"/>
            </a:endParaRPr>
          </a:p>
        </p:txBody>
      </p:sp>
      <p:sp>
        <p:nvSpPr>
          <p:cNvPr id="5" name="Content Placeholder 2"/>
          <p:cNvSpPr txBox="1">
            <a:spLocks/>
          </p:cNvSpPr>
          <p:nvPr/>
        </p:nvSpPr>
        <p:spPr>
          <a:xfrm>
            <a:off x="159948" y="968894"/>
            <a:ext cx="9612702" cy="5164137"/>
          </a:xfrm>
          <a:prstGeom prst="rect">
            <a:avLst/>
          </a:prstGeom>
        </p:spPr>
        <p:txBody>
          <a:bodyPr>
            <a:noAutofit/>
          </a:bodyPr>
          <a:lstStyle/>
          <a:p>
            <a:pPr marL="360000" indent="-360000">
              <a:buFont typeface="Wingdings" pitchFamily="2" charset="2"/>
              <a:buChar char="§"/>
              <a:defRPr/>
            </a:pPr>
            <a:r>
              <a:rPr lang="en-GB" sz="2200" b="0" kern="0" dirty="0" smtClean="0">
                <a:solidFill>
                  <a:srgbClr val="002664"/>
                </a:solidFill>
                <a:latin typeface="+mn-lt"/>
              </a:rPr>
              <a:t>EUMETSAT and partners responsible for implementation of </a:t>
            </a:r>
            <a:r>
              <a:rPr lang="en-GB" sz="2200" kern="0" dirty="0" smtClean="0">
                <a:solidFill>
                  <a:srgbClr val="002664"/>
                </a:solidFill>
                <a:latin typeface="+mn-lt"/>
              </a:rPr>
              <a:t>L1/L2 processing software </a:t>
            </a:r>
            <a:r>
              <a:rPr lang="en-GB" sz="2200" b="0" kern="0" dirty="0" smtClean="0">
                <a:solidFill>
                  <a:srgbClr val="002664"/>
                </a:solidFill>
                <a:latin typeface="+mn-lt"/>
              </a:rPr>
              <a:t>used at EUMETSAT Headquarters in Darmstadt to generate EPS-SG mission products in NRT.</a:t>
            </a:r>
          </a:p>
          <a:p>
            <a:pPr marL="360000" indent="-360000">
              <a:defRPr/>
            </a:pPr>
            <a:endParaRPr lang="en-GB" sz="2200" b="0" kern="0" dirty="0" smtClean="0">
              <a:solidFill>
                <a:srgbClr val="002664"/>
              </a:solidFill>
              <a:latin typeface="+mn-lt"/>
            </a:endParaRPr>
          </a:p>
          <a:p>
            <a:pPr marL="360000" indent="-360000">
              <a:buFont typeface="Wingdings" pitchFamily="2" charset="2"/>
              <a:buChar char="§"/>
              <a:defRPr/>
            </a:pPr>
            <a:r>
              <a:rPr lang="en-GB" sz="2200" b="0" kern="0" dirty="0" smtClean="0">
                <a:solidFill>
                  <a:srgbClr val="002664"/>
                </a:solidFill>
                <a:latin typeface="+mn-lt"/>
              </a:rPr>
              <a:t>L1 software for selected EPS-SG instruments later on adapted </a:t>
            </a:r>
            <a:r>
              <a:rPr lang="en-GB" sz="2200" b="0" kern="0" dirty="0" smtClean="0">
                <a:solidFill>
                  <a:srgbClr val="002664"/>
                </a:solidFill>
              </a:rPr>
              <a:t>by the EUMETSAT </a:t>
            </a:r>
            <a:r>
              <a:rPr lang="en-GB" sz="2200" kern="0" dirty="0" smtClean="0">
                <a:solidFill>
                  <a:srgbClr val="002664"/>
                </a:solidFill>
              </a:rPr>
              <a:t>SAFs</a:t>
            </a:r>
            <a:r>
              <a:rPr lang="en-GB" sz="2200" b="0" kern="0" dirty="0" smtClean="0">
                <a:solidFill>
                  <a:srgbClr val="002664"/>
                </a:solidFill>
              </a:rPr>
              <a:t> (including NWP SAF) </a:t>
            </a:r>
            <a:r>
              <a:rPr lang="en-GB" sz="2200" b="0" kern="0" dirty="0" smtClean="0">
                <a:solidFill>
                  <a:srgbClr val="002664"/>
                </a:solidFill>
                <a:latin typeface="+mn-lt"/>
              </a:rPr>
              <a:t>for execution in local mission context / provision to local user.</a:t>
            </a:r>
          </a:p>
          <a:p>
            <a:pPr marL="360000" indent="-360000">
              <a:buFont typeface="Wingdings" pitchFamily="2" charset="2"/>
              <a:buChar char="§"/>
              <a:defRPr/>
            </a:pPr>
            <a:endParaRPr lang="en-GB" sz="2200" b="0" kern="0" dirty="0" smtClean="0">
              <a:solidFill>
                <a:srgbClr val="002664"/>
              </a:solidFill>
              <a:latin typeface="+mn-lt"/>
            </a:endParaRPr>
          </a:p>
          <a:p>
            <a:pPr marL="360000" indent="-360000">
              <a:buFont typeface="Wingdings" pitchFamily="2" charset="2"/>
              <a:buChar char="§"/>
              <a:defRPr/>
            </a:pPr>
            <a:r>
              <a:rPr lang="en-GB" sz="2200" b="0" kern="0" dirty="0" smtClean="0">
                <a:solidFill>
                  <a:srgbClr val="002664"/>
                </a:solidFill>
              </a:rPr>
              <a:t>To support future use in local mission context, design drivers for L1 software development:</a:t>
            </a:r>
          </a:p>
          <a:p>
            <a:pPr marL="360000" indent="-360000">
              <a:buFont typeface="Wingdings" pitchFamily="2" charset="2"/>
              <a:buChar char="§"/>
              <a:defRPr/>
            </a:pPr>
            <a:endParaRPr lang="en-GB" sz="2200" b="0" kern="0" dirty="0" smtClean="0">
              <a:solidFill>
                <a:srgbClr val="002664"/>
              </a:solidFill>
            </a:endParaRPr>
          </a:p>
          <a:p>
            <a:pPr marL="817200" lvl="1" indent="-360000">
              <a:buFont typeface="Wingdings" pitchFamily="2" charset="2"/>
              <a:buChar char="§"/>
              <a:defRPr/>
            </a:pPr>
            <a:r>
              <a:rPr lang="en-GB" sz="2200" b="0" kern="0" dirty="0" smtClean="0">
                <a:solidFill>
                  <a:srgbClr val="002664"/>
                </a:solidFill>
              </a:rPr>
              <a:t>Highly modular design</a:t>
            </a:r>
          </a:p>
          <a:p>
            <a:pPr marL="817200" lvl="1" indent="-360000">
              <a:buFont typeface="Wingdings" pitchFamily="2" charset="2"/>
              <a:buChar char="§"/>
              <a:defRPr/>
            </a:pPr>
            <a:r>
              <a:rPr lang="en-GB" sz="2200" b="0" kern="0" dirty="0" smtClean="0">
                <a:solidFill>
                  <a:srgbClr val="002664"/>
                </a:solidFill>
              </a:rPr>
              <a:t>Clear separation between common libraries, COTS and algorithms</a:t>
            </a:r>
          </a:p>
          <a:p>
            <a:pPr marL="817200" lvl="1" indent="-360000">
              <a:buFont typeface="Wingdings" pitchFamily="2" charset="2"/>
              <a:buChar char="§"/>
              <a:defRPr/>
            </a:pPr>
            <a:r>
              <a:rPr lang="en-GB" sz="2200" b="0" kern="0" dirty="0" smtClean="0">
                <a:solidFill>
                  <a:srgbClr val="002664"/>
                </a:solidFill>
              </a:rPr>
              <a:t>Portability to multiple computing platforms (HW/OS)</a:t>
            </a:r>
          </a:p>
          <a:p>
            <a:pPr marL="817200" lvl="1" indent="-360000">
              <a:buFont typeface="Wingdings" pitchFamily="2" charset="2"/>
              <a:buChar char="§"/>
              <a:defRPr/>
            </a:pPr>
            <a:r>
              <a:rPr lang="en-GB" sz="2200" b="0" kern="0" dirty="0" smtClean="0">
                <a:solidFill>
                  <a:srgbClr val="002664"/>
                </a:solidFill>
              </a:rPr>
              <a:t>Testing on commonly available platform (x86/64bits Linux kernel)</a:t>
            </a:r>
            <a:endParaRPr lang="en-GB" sz="2200" b="0" kern="0" dirty="0" smtClean="0">
              <a:solidFill>
                <a:srgbClr val="002664"/>
              </a:solidFill>
              <a:latin typeface="+mn-lt"/>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254210" y="190591"/>
            <a:ext cx="6005512" cy="554037"/>
          </a:xfrm>
          <a:prstGeom prst="rect">
            <a:avLst/>
          </a:prstGeom>
          <a:noFill/>
          <a:ln w="9525">
            <a:noFill/>
            <a:miter lim="800000"/>
            <a:headEnd/>
            <a:tailEnd/>
          </a:ln>
        </p:spPr>
        <p:txBody>
          <a:bodyPr/>
          <a:lstStyle/>
          <a:p>
            <a:pPr marL="342900" indent="-342900">
              <a:spcBef>
                <a:spcPct val="20000"/>
              </a:spcBef>
            </a:pPr>
            <a:r>
              <a:rPr lang="en-GB" sz="2400" dirty="0" smtClean="0"/>
              <a:t>Metop-SG Observation </a:t>
            </a:r>
            <a:r>
              <a:rPr lang="en-GB" sz="2400" dirty="0"/>
              <a:t>missions</a:t>
            </a:r>
            <a:endParaRPr lang="en-GB" sz="2400" dirty="0">
              <a:latin typeface="Century Gothic" pitchFamily="34" charset="0"/>
            </a:endParaRPr>
          </a:p>
        </p:txBody>
      </p:sp>
      <p:graphicFrame>
        <p:nvGraphicFramePr>
          <p:cNvPr id="6" name="Table 5"/>
          <p:cNvGraphicFramePr>
            <a:graphicFrameLocks noGrp="1"/>
          </p:cNvGraphicFramePr>
          <p:nvPr/>
        </p:nvGraphicFramePr>
        <p:xfrm>
          <a:off x="188913" y="1116106"/>
          <a:ext cx="9533311" cy="5373057"/>
        </p:xfrm>
        <a:graphic>
          <a:graphicData uri="http://schemas.openxmlformats.org/drawingml/2006/table">
            <a:tbl>
              <a:tblPr firstRow="1" bandRow="1">
                <a:tableStyleId>{00A15C55-8517-42AA-B614-E9B94910E393}</a:tableStyleId>
              </a:tblPr>
              <a:tblGrid>
                <a:gridCol w="5916025"/>
                <a:gridCol w="1808643"/>
                <a:gridCol w="1808643"/>
              </a:tblGrid>
              <a:tr h="726141">
                <a:tc>
                  <a:txBody>
                    <a:bodyPr/>
                    <a:lstStyle/>
                    <a:p>
                      <a:pPr algn="ctr">
                        <a:spcAft>
                          <a:spcPts val="0"/>
                        </a:spcAft>
                      </a:pPr>
                      <a:r>
                        <a:rPr lang="en-GB" sz="2000" dirty="0" smtClean="0"/>
                        <a:t>Mission</a:t>
                      </a:r>
                      <a:endParaRPr lang="en-GB" sz="2000" dirty="0">
                        <a:solidFill>
                          <a:schemeClr val="tx1"/>
                        </a:solidFill>
                        <a:latin typeface="+mj-lt"/>
                        <a:ea typeface="Times New Roman"/>
                      </a:endParaRPr>
                    </a:p>
                  </a:txBody>
                  <a:tcPr marL="68580" marR="68580" marT="0" marB="0" anchor="ctr"/>
                </a:tc>
                <a:tc>
                  <a:txBody>
                    <a:bodyPr/>
                    <a:lstStyle/>
                    <a:p>
                      <a:pPr algn="ctr">
                        <a:spcAft>
                          <a:spcPts val="0"/>
                        </a:spcAft>
                      </a:pPr>
                      <a:r>
                        <a:rPr lang="en-GB" sz="2000" b="1" kern="1200" dirty="0" smtClean="0">
                          <a:solidFill>
                            <a:schemeClr val="lt1"/>
                          </a:solidFill>
                          <a:latin typeface="+mn-lt"/>
                          <a:ea typeface="+mn-ea"/>
                          <a:cs typeface="+mn-cs"/>
                        </a:rPr>
                        <a:t>Instrument</a:t>
                      </a:r>
                      <a:endParaRPr lang="en-GB" sz="2000" b="1" kern="1200" dirty="0">
                        <a:solidFill>
                          <a:schemeClr val="lt1"/>
                        </a:solidFill>
                        <a:latin typeface="+mn-lt"/>
                        <a:ea typeface="+mn-ea"/>
                        <a:cs typeface="+mn-cs"/>
                      </a:endParaRPr>
                    </a:p>
                  </a:txBody>
                  <a:tcPr marL="68580" marR="68580" marT="0" marB="0" anchor="ctr"/>
                </a:tc>
                <a:tc>
                  <a:txBody>
                    <a:bodyPr/>
                    <a:lstStyle/>
                    <a:p>
                      <a:pPr marL="0" algn="ctr" defTabSz="914400" rtl="0" eaLnBrk="1" latinLnBrk="0" hangingPunct="1">
                        <a:spcAft>
                          <a:spcPts val="0"/>
                        </a:spcAft>
                      </a:pPr>
                      <a:r>
                        <a:rPr lang="en-GB" sz="1800" kern="1200" dirty="0" smtClean="0"/>
                        <a:t>Predecessor on Metop</a:t>
                      </a:r>
                      <a:endParaRPr lang="en-GB" sz="1800" b="1" kern="1200" dirty="0">
                        <a:solidFill>
                          <a:schemeClr val="tx1"/>
                        </a:solidFill>
                        <a:latin typeface="+mj-lt"/>
                        <a:ea typeface="Times New Roman"/>
                        <a:cs typeface="+mn-cs"/>
                      </a:endParaRPr>
                    </a:p>
                  </a:txBody>
                  <a:tcPr marL="68580" marR="68580" marT="0" marB="0" anchor="ctr"/>
                </a:tc>
              </a:tr>
              <a:tr h="516324">
                <a:tc>
                  <a:txBody>
                    <a:bodyPr/>
                    <a:lstStyle/>
                    <a:p>
                      <a:r>
                        <a:rPr kumimoji="0" lang="en-GB" sz="1800" b="1" u="none" strike="noStrike" kern="1200" cap="none" normalizeH="0" baseline="0" dirty="0" smtClean="0">
                          <a:ln>
                            <a:noFill/>
                          </a:ln>
                          <a:effectLst/>
                        </a:rPr>
                        <a:t>Hyper-spectral Infrared Sounding</a:t>
                      </a:r>
                    </a:p>
                  </a:txBody>
                  <a:tcPr marL="68580" marR="68580" marT="0" marB="0" anchor="ctr"/>
                </a:tc>
                <a:tc>
                  <a:txBody>
                    <a:bodyPr/>
                    <a:lstStyle/>
                    <a:p>
                      <a:pPr algn="ctr"/>
                      <a:r>
                        <a:rPr kumimoji="0" lang="en-GB" sz="1800" b="1" u="none" strike="noStrike" kern="1200" cap="none" normalizeH="0" baseline="0" dirty="0" smtClean="0">
                          <a:ln>
                            <a:noFill/>
                          </a:ln>
                          <a:solidFill>
                            <a:srgbClr val="0070C0"/>
                          </a:solidFill>
                          <a:effectLst/>
                          <a:latin typeface="+mn-lt"/>
                          <a:ea typeface="+mn-ea"/>
                          <a:cs typeface="+mn-cs"/>
                        </a:rPr>
                        <a:t>IASI-NG</a:t>
                      </a:r>
                    </a:p>
                  </a:txBody>
                  <a:tcPr marL="68580" marR="68580" marT="0" marB="0" anchor="ctr" anchorCtr="1"/>
                </a:tc>
                <a:tc>
                  <a:txBody>
                    <a:bodyPr/>
                    <a:lstStyle/>
                    <a:p>
                      <a:pPr algn="ctr"/>
                      <a:r>
                        <a:rPr lang="en-GB" sz="1800" b="1" kern="1200" dirty="0" smtClean="0">
                          <a:solidFill>
                            <a:schemeClr val="tx1"/>
                          </a:solidFill>
                          <a:latin typeface="Arial" pitchFamily="34" charset="0"/>
                          <a:ea typeface="Times New Roman"/>
                          <a:cs typeface="Arial" pitchFamily="34" charset="0"/>
                        </a:rPr>
                        <a:t>IASI</a:t>
                      </a:r>
                    </a:p>
                  </a:txBody>
                  <a:tcPr marL="68580" marR="68580" marT="0" marB="0" anchor="ctr"/>
                </a:tc>
              </a:tr>
              <a:tr h="516324">
                <a:tc>
                  <a:txBody>
                    <a:bodyPr/>
                    <a:lstStyle/>
                    <a:p>
                      <a:r>
                        <a:rPr kumimoji="0" lang="en-GB" sz="1800" b="1" u="none" strike="noStrike" kern="1200" cap="none" normalizeH="0" baseline="0" dirty="0" smtClean="0">
                          <a:ln>
                            <a:noFill/>
                          </a:ln>
                          <a:effectLst/>
                        </a:rPr>
                        <a:t>Visible/Infra-red Imaging</a:t>
                      </a:r>
                    </a:p>
                  </a:txBody>
                  <a:tcPr marL="68580" marR="68580" marT="0" marB="0" anchor="ctr"/>
                </a:tc>
                <a:tc>
                  <a:txBody>
                    <a:bodyPr/>
                    <a:lstStyle/>
                    <a:p>
                      <a:pPr algn="ctr"/>
                      <a:r>
                        <a:rPr kumimoji="0" lang="en-GB" sz="1800" b="1" u="none" strike="noStrike" kern="1200" cap="none" normalizeH="0" baseline="0" dirty="0" smtClean="0">
                          <a:ln>
                            <a:noFill/>
                          </a:ln>
                          <a:solidFill>
                            <a:srgbClr val="0070C0"/>
                          </a:solidFill>
                          <a:effectLst/>
                          <a:latin typeface="+mn-lt"/>
                          <a:ea typeface="+mn-ea"/>
                          <a:cs typeface="+mn-cs"/>
                        </a:rPr>
                        <a:t>METimage</a:t>
                      </a:r>
                    </a:p>
                  </a:txBody>
                  <a:tcPr marL="68580" marR="68580" marT="0" marB="0"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tx1"/>
                          </a:solidFill>
                          <a:latin typeface="Arial" pitchFamily="34" charset="0"/>
                          <a:ea typeface="Times New Roman"/>
                          <a:cs typeface="Arial" pitchFamily="34" charset="0"/>
                        </a:rPr>
                        <a:t>AVHRR</a:t>
                      </a:r>
                    </a:p>
                  </a:txBody>
                  <a:tcPr marL="68580" marR="68580" marT="0" marB="0" anchor="ctr"/>
                </a:tc>
              </a:tr>
              <a:tr h="51632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800" b="1" u="none" strike="noStrike" cap="none" normalizeH="0" baseline="0" dirty="0" smtClean="0">
                          <a:ln>
                            <a:noFill/>
                          </a:ln>
                          <a:effectLst/>
                        </a:rPr>
                        <a:t>Microwave Sounding</a:t>
                      </a:r>
                      <a:endParaRPr kumimoji="0" lang="en-GB" sz="1800" b="1" i="0" u="none" strike="noStrike" cap="none" normalizeH="0" baseline="0" dirty="0" smtClean="0">
                        <a:ln>
                          <a:noFill/>
                        </a:ln>
                        <a:solidFill>
                          <a:schemeClr val="tx1"/>
                        </a:solidFill>
                        <a:effectLst/>
                        <a:latin typeface="Arial" pitchFamily="34" charset="0"/>
                        <a:cs typeface="Arial" pitchFamily="34" charset="0"/>
                      </a:endParaRPr>
                    </a:p>
                  </a:txBody>
                  <a:tcPr marL="68580" marR="68580" marT="0" marB="0" anchor="ct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800" b="1" u="none" strike="noStrike" kern="1200" cap="none" normalizeH="0" baseline="0" dirty="0" smtClean="0">
                          <a:ln>
                            <a:noFill/>
                          </a:ln>
                          <a:solidFill>
                            <a:srgbClr val="0070C0"/>
                          </a:solidFill>
                          <a:effectLst/>
                          <a:latin typeface="+mn-lt"/>
                          <a:ea typeface="+mn-ea"/>
                          <a:cs typeface="+mn-cs"/>
                        </a:rPr>
                        <a:t>MWS</a:t>
                      </a:r>
                    </a:p>
                  </a:txBody>
                  <a:tcPr marL="68580" marR="68580" marT="0" marB="0" anchor="ctr" anchorCtr="1"/>
                </a:tc>
                <a:tc>
                  <a:txBody>
                    <a:bodyPr/>
                    <a:lstStyle/>
                    <a:p>
                      <a:pPr algn="ctr">
                        <a:spcAft>
                          <a:spcPts val="0"/>
                        </a:spcAft>
                      </a:pPr>
                      <a:r>
                        <a:rPr lang="en-GB" sz="1800" b="1" kern="1200" dirty="0" smtClean="0">
                          <a:solidFill>
                            <a:schemeClr val="tx1"/>
                          </a:solidFill>
                          <a:latin typeface="Arial" pitchFamily="34" charset="0"/>
                          <a:ea typeface="Times New Roman"/>
                          <a:cs typeface="Arial" pitchFamily="34" charset="0"/>
                        </a:rPr>
                        <a:t>AMSU-A,</a:t>
                      </a:r>
                      <a:r>
                        <a:rPr lang="en-GB" sz="1800" b="1" kern="1200" baseline="0" dirty="0" smtClean="0">
                          <a:solidFill>
                            <a:schemeClr val="tx1"/>
                          </a:solidFill>
                          <a:latin typeface="Arial" pitchFamily="34" charset="0"/>
                          <a:ea typeface="Times New Roman"/>
                          <a:cs typeface="Arial" pitchFamily="34" charset="0"/>
                        </a:rPr>
                        <a:t> MHS</a:t>
                      </a:r>
                      <a:endParaRPr lang="en-GB" sz="1800" b="1" kern="1200" dirty="0">
                        <a:solidFill>
                          <a:schemeClr val="tx1"/>
                        </a:solidFill>
                        <a:latin typeface="Arial" pitchFamily="34" charset="0"/>
                        <a:ea typeface="Times New Roman"/>
                        <a:cs typeface="Arial" pitchFamily="34" charset="0"/>
                      </a:endParaRPr>
                    </a:p>
                  </a:txBody>
                  <a:tcPr marL="68580" marR="68580" marT="0" marB="0" anchor="ctr"/>
                </a:tc>
              </a:tr>
              <a:tr h="51632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800" b="1" u="none" strike="noStrike" cap="none" normalizeH="0" baseline="0" dirty="0" smtClean="0">
                          <a:ln>
                            <a:noFill/>
                          </a:ln>
                          <a:effectLst/>
                        </a:rPr>
                        <a:t>Radio Occultation Sounding</a:t>
                      </a:r>
                      <a:endParaRPr kumimoji="0" lang="en-GB" sz="1800" b="1" i="0" u="none" strike="noStrike" cap="none" normalizeH="0" baseline="0" dirty="0" smtClean="0">
                        <a:ln>
                          <a:noFill/>
                        </a:ln>
                        <a:solidFill>
                          <a:schemeClr val="tx1"/>
                        </a:solidFill>
                        <a:effectLst/>
                        <a:latin typeface="Arial" pitchFamily="34" charset="0"/>
                        <a:cs typeface="Arial" pitchFamily="34" charset="0"/>
                      </a:endParaRPr>
                    </a:p>
                  </a:txBody>
                  <a:tcPr marL="68580" marR="68580" marT="0" marB="0" anchor="ct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800" b="1" u="none" strike="noStrike" kern="1200" cap="none" normalizeH="0" baseline="0" dirty="0" smtClean="0">
                          <a:ln>
                            <a:noFill/>
                          </a:ln>
                          <a:solidFill>
                            <a:srgbClr val="0070C0"/>
                          </a:solidFill>
                          <a:effectLst/>
                          <a:latin typeface="+mn-lt"/>
                          <a:ea typeface="+mn-ea"/>
                          <a:cs typeface="+mn-cs"/>
                        </a:rPr>
                        <a:t>RO</a:t>
                      </a:r>
                    </a:p>
                  </a:txBody>
                  <a:tcPr marL="68580" marR="68580" marT="0" marB="0" anchor="ctr" anchorCtr="1"/>
                </a:tc>
                <a:tc>
                  <a:txBody>
                    <a:bodyPr/>
                    <a:lstStyle/>
                    <a:p>
                      <a:pPr algn="ctr"/>
                      <a:r>
                        <a:rPr lang="en-GB" sz="1800" b="1" kern="1200" dirty="0" smtClean="0">
                          <a:solidFill>
                            <a:schemeClr val="tx1"/>
                          </a:solidFill>
                          <a:latin typeface="Arial" pitchFamily="34" charset="0"/>
                          <a:ea typeface="Times New Roman"/>
                          <a:cs typeface="Arial" pitchFamily="34" charset="0"/>
                        </a:rPr>
                        <a:t>GRAS</a:t>
                      </a:r>
                    </a:p>
                  </a:txBody>
                  <a:tcPr marL="68580" marR="68580" marT="0" marB="0" anchor="ctr"/>
                </a:tc>
              </a:tr>
              <a:tr h="51632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800" b="1" u="none" strike="noStrike" kern="1200" cap="none" normalizeH="0" baseline="0" dirty="0" smtClean="0">
                          <a:ln>
                            <a:noFill/>
                          </a:ln>
                          <a:effectLst/>
                        </a:rPr>
                        <a:t>Scatterometry</a:t>
                      </a:r>
                      <a:endParaRPr kumimoji="0" lang="en-GB" sz="1800" b="1" i="0" u="none" strike="noStrike" kern="1200" cap="none" normalizeH="0" baseline="0" dirty="0">
                        <a:ln>
                          <a:noFill/>
                        </a:ln>
                        <a:solidFill>
                          <a:schemeClr val="tx1"/>
                        </a:solidFill>
                        <a:effectLst/>
                        <a:latin typeface="Arial" pitchFamily="34" charset="0"/>
                        <a:ea typeface="+mn-ea"/>
                        <a:cs typeface="Arial" pitchFamily="34" charset="0"/>
                      </a:endParaRPr>
                    </a:p>
                  </a:txBody>
                  <a:tcPr marL="68580" marR="68580" marT="0" marB="0" anchor="ct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800" b="1" u="none" strike="noStrike" kern="1200" cap="none" normalizeH="0" baseline="0" dirty="0" smtClean="0">
                          <a:ln>
                            <a:noFill/>
                          </a:ln>
                          <a:solidFill>
                            <a:srgbClr val="0070C0"/>
                          </a:solidFill>
                          <a:effectLst/>
                          <a:latin typeface="+mn-lt"/>
                          <a:ea typeface="+mn-ea"/>
                          <a:cs typeface="+mn-cs"/>
                        </a:rPr>
                        <a:t>SCA</a:t>
                      </a:r>
                      <a:endParaRPr kumimoji="0" lang="en-GB" sz="1800" b="1" u="none" strike="noStrike" kern="1200" cap="none" normalizeH="0" baseline="0" dirty="0">
                        <a:ln>
                          <a:noFill/>
                        </a:ln>
                        <a:solidFill>
                          <a:srgbClr val="0070C0"/>
                        </a:solidFill>
                        <a:effectLst/>
                        <a:latin typeface="+mn-lt"/>
                        <a:ea typeface="+mn-ea"/>
                        <a:cs typeface="+mn-cs"/>
                      </a:endParaRPr>
                    </a:p>
                  </a:txBody>
                  <a:tcPr marL="68580" marR="68580" marT="0" marB="0" anchor="ctr" anchorCtr="1"/>
                </a:tc>
                <a:tc>
                  <a:txBody>
                    <a:bodyPr/>
                    <a:lstStyle/>
                    <a:p>
                      <a:pPr marL="0" algn="ctr" defTabSz="914400" rtl="0" eaLnBrk="1" latinLnBrk="0" hangingPunct="1">
                        <a:spcAft>
                          <a:spcPts val="0"/>
                        </a:spcAft>
                      </a:pPr>
                      <a:r>
                        <a:rPr lang="en-GB" sz="1800" b="1" kern="1200" dirty="0" smtClean="0">
                          <a:solidFill>
                            <a:schemeClr val="tx1"/>
                          </a:solidFill>
                          <a:latin typeface="Arial" pitchFamily="34" charset="0"/>
                          <a:ea typeface="Times New Roman"/>
                          <a:cs typeface="Arial" pitchFamily="34" charset="0"/>
                        </a:rPr>
                        <a:t>ASCAT</a:t>
                      </a:r>
                      <a:endParaRPr lang="en-GB" sz="1800" b="1" kern="1200" dirty="0">
                        <a:solidFill>
                          <a:schemeClr val="tx1"/>
                        </a:solidFill>
                        <a:latin typeface="Arial" pitchFamily="34" charset="0"/>
                        <a:ea typeface="Times New Roman"/>
                        <a:cs typeface="Arial" pitchFamily="34" charset="0"/>
                      </a:endParaRPr>
                    </a:p>
                  </a:txBody>
                  <a:tcPr marL="68580" marR="68580" marT="0" marB="0" anchor="ctr"/>
                </a:tc>
              </a:tr>
              <a:tr h="51632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800" b="1" u="none" strike="noStrike" cap="none" normalizeH="0" baseline="0" dirty="0" smtClean="0">
                          <a:ln>
                            <a:noFill/>
                          </a:ln>
                          <a:effectLst/>
                        </a:rPr>
                        <a:t>Nadir viewing UV/VIS/NIR/SWIR Sounding</a:t>
                      </a:r>
                      <a:endParaRPr kumimoji="0" lang="en-GB" sz="1800" b="1" i="0" u="none" strike="noStrike" cap="none" normalizeH="0" baseline="0" dirty="0" smtClean="0">
                        <a:ln>
                          <a:noFill/>
                        </a:ln>
                        <a:solidFill>
                          <a:schemeClr val="tx1"/>
                        </a:solidFill>
                        <a:effectLst/>
                        <a:latin typeface="Arial" pitchFamily="34" charset="0"/>
                        <a:cs typeface="Arial" pitchFamily="34" charset="0"/>
                      </a:endParaRPr>
                    </a:p>
                  </a:txBody>
                  <a:tcPr marL="68580" marR="68580" marT="0" marB="0" anchor="ct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800" b="1" u="none" strike="noStrike" kern="1200" cap="none" normalizeH="0" baseline="0" dirty="0" smtClean="0">
                          <a:ln>
                            <a:noFill/>
                          </a:ln>
                          <a:solidFill>
                            <a:srgbClr val="0070C0"/>
                          </a:solidFill>
                          <a:effectLst/>
                          <a:latin typeface="+mn-lt"/>
                          <a:ea typeface="+mn-ea"/>
                          <a:cs typeface="+mn-cs"/>
                        </a:rPr>
                        <a:t>Sentinel-5</a:t>
                      </a:r>
                    </a:p>
                  </a:txBody>
                  <a:tcPr marL="68580" marR="68580" marT="0" marB="0" anchor="ctr" anchorCtr="1"/>
                </a:tc>
                <a:tc>
                  <a:txBody>
                    <a:bodyPr/>
                    <a:lstStyle/>
                    <a:p>
                      <a:pPr algn="ctr"/>
                      <a:r>
                        <a:rPr lang="en-GB" sz="1800" b="1" kern="1200" dirty="0" smtClean="0">
                          <a:solidFill>
                            <a:schemeClr val="tx1"/>
                          </a:solidFill>
                          <a:latin typeface="Arial" pitchFamily="34" charset="0"/>
                          <a:ea typeface="Times New Roman"/>
                          <a:cs typeface="Arial" pitchFamily="34" charset="0"/>
                        </a:rPr>
                        <a:t>GOME-2</a:t>
                      </a:r>
                    </a:p>
                  </a:txBody>
                  <a:tcPr marL="68580" marR="68580" marT="0" marB="0" anchor="ctr"/>
                </a:tc>
              </a:tr>
              <a:tr h="51632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800" b="1" u="none" strike="noStrike" cap="none" normalizeH="0" baseline="0" dirty="0" smtClean="0">
                          <a:ln>
                            <a:noFill/>
                          </a:ln>
                          <a:effectLst/>
                        </a:rPr>
                        <a:t>Multi-viewing, -channel, -polarisation Imaging</a:t>
                      </a:r>
                      <a:endParaRPr kumimoji="0" lang="en-GB" sz="1800" b="1" i="0" u="none" strike="noStrike" cap="none" normalizeH="0" baseline="0" dirty="0" smtClean="0">
                        <a:ln>
                          <a:noFill/>
                        </a:ln>
                        <a:solidFill>
                          <a:schemeClr val="tx1"/>
                        </a:solidFill>
                        <a:effectLst/>
                        <a:latin typeface="Arial" pitchFamily="34" charset="0"/>
                        <a:cs typeface="Arial" pitchFamily="34" charset="0"/>
                      </a:endParaRPr>
                    </a:p>
                  </a:txBody>
                  <a:tcPr marL="68580" marR="68580" marT="0" marB="0" anchor="ct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800" b="1" u="none" strike="noStrike" kern="1200" cap="none" normalizeH="0" baseline="0" dirty="0" smtClean="0">
                          <a:ln>
                            <a:noFill/>
                          </a:ln>
                          <a:solidFill>
                            <a:srgbClr val="0070C0"/>
                          </a:solidFill>
                          <a:effectLst/>
                          <a:latin typeface="+mn-lt"/>
                          <a:ea typeface="+mn-ea"/>
                          <a:cs typeface="+mn-cs"/>
                        </a:rPr>
                        <a:t>3MI</a:t>
                      </a:r>
                    </a:p>
                  </a:txBody>
                  <a:tcPr marL="68580" marR="68580" marT="0" marB="0" anchor="ctr" anchorCtr="1"/>
                </a:tc>
                <a:tc>
                  <a:txBody>
                    <a:bodyPr/>
                    <a:lstStyle/>
                    <a:p>
                      <a:pPr algn="ctr"/>
                      <a:r>
                        <a:rPr lang="en-GB" sz="1800" b="1" kern="1200" dirty="0" smtClean="0">
                          <a:solidFill>
                            <a:schemeClr val="tx1"/>
                          </a:solidFill>
                          <a:latin typeface="Arial" pitchFamily="34" charset="0"/>
                          <a:ea typeface="Times New Roman"/>
                          <a:cs typeface="Arial" pitchFamily="34" charset="0"/>
                        </a:rPr>
                        <a:t>New</a:t>
                      </a:r>
                    </a:p>
                  </a:txBody>
                  <a:tcPr marL="68580" marR="68580" marT="0" marB="0" anchor="ctr"/>
                </a:tc>
              </a:tr>
              <a:tr h="51632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800" b="1" u="none" strike="noStrike" kern="1200" cap="none" normalizeH="0" baseline="0" dirty="0" smtClean="0">
                          <a:ln>
                            <a:noFill/>
                          </a:ln>
                          <a:effectLst/>
                        </a:rPr>
                        <a:t>Microwave Imaging</a:t>
                      </a:r>
                      <a:endParaRPr kumimoji="0" lang="en-GB" sz="1800" b="1" i="0" u="none" strike="noStrike" kern="1200" cap="none" normalizeH="0" baseline="0" dirty="0">
                        <a:ln>
                          <a:noFill/>
                        </a:ln>
                        <a:solidFill>
                          <a:schemeClr val="tx1"/>
                        </a:solidFill>
                        <a:effectLst/>
                        <a:latin typeface="Arial" pitchFamily="34" charset="0"/>
                        <a:ea typeface="+mn-ea"/>
                        <a:cs typeface="Arial" pitchFamily="34" charset="0"/>
                      </a:endParaRPr>
                    </a:p>
                  </a:txBody>
                  <a:tcPr marL="68580" marR="68580" marT="0" marB="0" anchor="ct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800" b="1" u="none" strike="noStrike" kern="1200" cap="none" normalizeH="0" baseline="0" dirty="0" smtClean="0">
                          <a:ln>
                            <a:noFill/>
                          </a:ln>
                          <a:solidFill>
                            <a:srgbClr val="0070C0"/>
                          </a:solidFill>
                          <a:effectLst/>
                          <a:latin typeface="+mn-lt"/>
                          <a:ea typeface="+mn-ea"/>
                          <a:cs typeface="+mn-cs"/>
                        </a:rPr>
                        <a:t>MWI</a:t>
                      </a:r>
                      <a:endParaRPr kumimoji="0" lang="en-GB" sz="1800" b="1" u="none" strike="noStrike" kern="1200" cap="none" normalizeH="0" baseline="0" dirty="0">
                        <a:ln>
                          <a:noFill/>
                        </a:ln>
                        <a:solidFill>
                          <a:srgbClr val="0070C0"/>
                        </a:solidFill>
                        <a:effectLst/>
                        <a:latin typeface="+mn-lt"/>
                        <a:ea typeface="+mn-ea"/>
                        <a:cs typeface="+mn-cs"/>
                      </a:endParaRPr>
                    </a:p>
                  </a:txBody>
                  <a:tcPr marL="68580" marR="68580" marT="0" marB="0"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tx1"/>
                          </a:solidFill>
                          <a:latin typeface="Arial" pitchFamily="34" charset="0"/>
                          <a:ea typeface="Times New Roman"/>
                          <a:cs typeface="Arial" pitchFamily="34" charset="0"/>
                        </a:rPr>
                        <a:t>New</a:t>
                      </a:r>
                      <a:endParaRPr lang="en-GB" sz="1800" b="1" kern="1200" dirty="0">
                        <a:solidFill>
                          <a:schemeClr val="tx1"/>
                        </a:solidFill>
                        <a:latin typeface="Arial" pitchFamily="34" charset="0"/>
                        <a:ea typeface="Times New Roman"/>
                        <a:cs typeface="Arial" pitchFamily="34" charset="0"/>
                      </a:endParaRPr>
                    </a:p>
                  </a:txBody>
                  <a:tcPr marL="68580" marR="68580" marT="0" marB="0" anchor="ctr"/>
                </a:tc>
              </a:tr>
              <a:tr h="51632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800" b="1" u="none" strike="noStrike" kern="1200" cap="none" normalizeH="0" baseline="0" dirty="0" smtClean="0">
                          <a:ln>
                            <a:noFill/>
                          </a:ln>
                          <a:effectLst/>
                        </a:rPr>
                        <a:t>Ice Cloud Imaging</a:t>
                      </a:r>
                      <a:endParaRPr kumimoji="0" lang="en-GB" sz="1800" b="1" i="0" u="none" strike="noStrike" kern="1200" cap="none" normalizeH="0" baseline="0" dirty="0">
                        <a:ln>
                          <a:noFill/>
                        </a:ln>
                        <a:solidFill>
                          <a:schemeClr val="tx1"/>
                        </a:solidFill>
                        <a:effectLst/>
                        <a:latin typeface="Arial" pitchFamily="34" charset="0"/>
                        <a:ea typeface="+mn-ea"/>
                        <a:cs typeface="Arial" pitchFamily="34" charset="0"/>
                      </a:endParaRPr>
                    </a:p>
                  </a:txBody>
                  <a:tcPr marL="68580" marR="68580" marT="0" marB="0" anchor="ct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800" b="1" u="none" strike="noStrike" kern="1200" cap="none" normalizeH="0" baseline="0" dirty="0" smtClean="0">
                          <a:ln>
                            <a:noFill/>
                          </a:ln>
                          <a:solidFill>
                            <a:srgbClr val="0070C0"/>
                          </a:solidFill>
                          <a:effectLst/>
                          <a:latin typeface="+mn-lt"/>
                          <a:ea typeface="+mn-ea"/>
                          <a:cs typeface="+mn-cs"/>
                        </a:rPr>
                        <a:t>ICI</a:t>
                      </a:r>
                      <a:endParaRPr kumimoji="0" lang="en-GB" sz="1800" b="1" u="none" strike="noStrike" kern="1200" cap="none" normalizeH="0" baseline="0" dirty="0">
                        <a:ln>
                          <a:noFill/>
                        </a:ln>
                        <a:solidFill>
                          <a:srgbClr val="0070C0"/>
                        </a:solidFill>
                        <a:effectLst/>
                        <a:latin typeface="+mn-lt"/>
                        <a:ea typeface="+mn-ea"/>
                        <a:cs typeface="+mn-cs"/>
                      </a:endParaRPr>
                    </a:p>
                  </a:txBody>
                  <a:tcPr marL="68580" marR="68580" marT="0" marB="0"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tx1"/>
                          </a:solidFill>
                          <a:latin typeface="Arial" pitchFamily="34" charset="0"/>
                          <a:ea typeface="Times New Roman"/>
                          <a:cs typeface="Arial" pitchFamily="34" charset="0"/>
                        </a:rPr>
                        <a:t>New</a:t>
                      </a:r>
                      <a:endParaRPr lang="en-GB" sz="1800" b="1" kern="1200" dirty="0">
                        <a:solidFill>
                          <a:schemeClr val="tx1"/>
                        </a:solidFill>
                        <a:latin typeface="Arial" pitchFamily="34" charset="0"/>
                        <a:ea typeface="Times New Roman"/>
                        <a:cs typeface="Arial" pitchFamily="34" charset="0"/>
                      </a:endParaRPr>
                    </a:p>
                  </a:txBody>
                  <a:tcPr marL="68580" marR="68580" marT="0" marB="0" anchor="ctr"/>
                </a:tc>
              </a:tr>
            </a:tbl>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Viewgraph Landscape Template">
  <a:themeElements>
    <a:clrScheme name="Custom 2">
      <a:dk1>
        <a:srgbClr val="002569"/>
      </a:dk1>
      <a:lt1>
        <a:srgbClr val="FFFFFF"/>
      </a:lt1>
      <a:dk2>
        <a:srgbClr val="002569"/>
      </a:dk2>
      <a:lt2>
        <a:srgbClr val="5F758D"/>
      </a:lt2>
      <a:accent1>
        <a:srgbClr val="FF9A00"/>
      </a:accent1>
      <a:accent2>
        <a:srgbClr val="279989"/>
      </a:accent2>
      <a:accent3>
        <a:srgbClr val="FFFFFF"/>
      </a:accent3>
      <a:accent4>
        <a:srgbClr val="001E59"/>
      </a:accent4>
      <a:accent5>
        <a:srgbClr val="FFCAAA"/>
      </a:accent5>
      <a:accent6>
        <a:srgbClr val="90281C"/>
      </a:accent6>
      <a:hlink>
        <a:srgbClr val="7498C0"/>
      </a:hlink>
      <a:folHlink>
        <a:srgbClr val="929497"/>
      </a:folHlink>
    </a:clrScheme>
    <a:fontScheme name="1_EUM_template_v03">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Viewgraph Landscape Template</Template>
  <TotalTime>1992</TotalTime>
  <Words>1876</Words>
  <Application>Microsoft Office PowerPoint</Application>
  <PresentationFormat>A4 Paper (210x297 mm)</PresentationFormat>
  <Paragraphs>493</Paragraphs>
  <Slides>20</Slides>
  <Notes>7</Notes>
  <HiddenSlides>6</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Viewgraph Landscape Template</vt:lpstr>
      <vt:lpstr>Clip</vt:lpstr>
      <vt:lpstr>EUMETSAT satellites</vt:lpstr>
      <vt:lpstr>Meteosat Third Generation  -  MTG-I and MTG-S Geostationary Orbit</vt:lpstr>
      <vt:lpstr>Copernicus Space Component Six Families of Sentinel Satellites/Instruments</vt:lpstr>
      <vt:lpstr>Sea Surface Temperature by Sentinel-3A (SLSTR)</vt:lpstr>
      <vt:lpstr>Slide 5</vt:lpstr>
      <vt:lpstr>Slide 6</vt:lpstr>
      <vt:lpstr>EPS-SG Direct Broadcast Key Parameters</vt:lpstr>
      <vt:lpstr>Slide 8</vt:lpstr>
      <vt:lpstr>Slide 9</vt:lpstr>
      <vt:lpstr>Slide 10</vt:lpstr>
      <vt:lpstr>Slide 11</vt:lpstr>
      <vt:lpstr>Slide 12</vt:lpstr>
      <vt:lpstr>Slide 13</vt:lpstr>
      <vt:lpstr>Slide 14</vt:lpstr>
      <vt:lpstr>Slide 15</vt:lpstr>
      <vt:lpstr>Slide 16</vt:lpstr>
      <vt:lpstr>Slide 17</vt:lpstr>
      <vt:lpstr>Slide 18</vt:lpstr>
      <vt:lpstr> Synergy of observation missions </vt:lpstr>
      <vt:lpstr>EUMETSAT future satellites</vt:lpstr>
    </vt:vector>
  </TitlesOfParts>
  <Company>EUMETSAT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Anders Meier Soerensen</dc:creator>
  <cp:lastModifiedBy>Anders Meier Soerensen</cp:lastModifiedBy>
  <cp:revision>83</cp:revision>
  <cp:lastPrinted>2006-03-06T14:11:17Z</cp:lastPrinted>
  <dcterms:created xsi:type="dcterms:W3CDTF">2016-06-03T11:35:43Z</dcterms:created>
  <dcterms:modified xsi:type="dcterms:W3CDTF">2016-06-23T12:54:39Z</dcterms:modified>
</cp:coreProperties>
</file>