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0"/>
  </p:notesMasterIdLst>
  <p:handoutMasterIdLst>
    <p:handoutMasterId r:id="rId31"/>
  </p:handoutMasterIdLst>
  <p:sldIdLst>
    <p:sldId id="589" r:id="rId2"/>
    <p:sldId id="646" r:id="rId3"/>
    <p:sldId id="663" r:id="rId4"/>
    <p:sldId id="636" r:id="rId5"/>
    <p:sldId id="647" r:id="rId6"/>
    <p:sldId id="648" r:id="rId7"/>
    <p:sldId id="627" r:id="rId8"/>
    <p:sldId id="651" r:id="rId9"/>
    <p:sldId id="649" r:id="rId10"/>
    <p:sldId id="650" r:id="rId11"/>
    <p:sldId id="630" r:id="rId12"/>
    <p:sldId id="631" r:id="rId13"/>
    <p:sldId id="652" r:id="rId14"/>
    <p:sldId id="643" r:id="rId15"/>
    <p:sldId id="657" r:id="rId16"/>
    <p:sldId id="656" r:id="rId17"/>
    <p:sldId id="653" r:id="rId18"/>
    <p:sldId id="666" r:id="rId19"/>
    <p:sldId id="664" r:id="rId20"/>
    <p:sldId id="662" r:id="rId21"/>
    <p:sldId id="658" r:id="rId22"/>
    <p:sldId id="659" r:id="rId23"/>
    <p:sldId id="660" r:id="rId24"/>
    <p:sldId id="661" r:id="rId25"/>
    <p:sldId id="645" r:id="rId26"/>
    <p:sldId id="629" r:id="rId27"/>
    <p:sldId id="644" r:id="rId28"/>
    <p:sldId id="634" r:id="rId29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FA2F06"/>
    <a:srgbClr val="FDEFE7"/>
    <a:srgbClr val="FE5000"/>
    <a:srgbClr val="FEDB00"/>
    <a:srgbClr val="F6FECE"/>
    <a:srgbClr val="E5FCD0"/>
    <a:srgbClr val="CB333B"/>
    <a:srgbClr val="00B5E2"/>
    <a:srgbClr val="C5B9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5" autoAdjust="0"/>
    <p:restoredTop sz="90272" autoAdjust="0"/>
  </p:normalViewPr>
  <p:slideViewPr>
    <p:cSldViewPr snapToGrid="0">
      <p:cViewPr>
        <p:scale>
          <a:sx n="80" d="100"/>
          <a:sy n="80" d="100"/>
        </p:scale>
        <p:origin x="-144" y="-38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12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2592" y="-10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Jason 2 provides measurements of sea surface height, wind speed at the ocean surface and sea state. 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1913"/>
            <a:fld id="{017BBC31-A61E-4D08-AD27-226860F1F5B4}" type="slidenum">
              <a:rPr lang="de-DE" smtClean="0"/>
              <a:pPr defTabSz="1331913"/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76D36808-8146-46D4-A71E-E4C61F245EDB}" type="slidenum">
              <a:rPr lang="de-DE" smtClean="0"/>
              <a:pPr defTabSz="1333500"/>
              <a:t>7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1071563"/>
            <a:ext cx="7785100" cy="538956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6819900"/>
            <a:ext cx="7286625" cy="6470650"/>
          </a:xfrm>
          <a:noFill/>
          <a:ln/>
        </p:spPr>
        <p:txBody>
          <a:bodyPr/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FY-3C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2013/Sep/23, operational.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FY-3B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2010/Nov/5. It’s the same model as FY-3A, the design life-time is 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years, 3 axis stabilized, sun-synchronous, taking the afternoon orbit. FY-2B carries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similar instruments on FY-3A.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FY-3A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on 2008/May/27, designed life-time 3 years, 3-axis stabilized,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sunsynchronous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taking morning orbit. Service ends 5 Jan 2015.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FY-1D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on 15 May 2002 with identical mission objective as the FY-1C; the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satellite of FY-1 program. FY-1D had been working 9 years till 6 May 2011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power supply was becoming too weak to maintain the attitude stable. In Sept. 2011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FY-1D was de-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missioned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FY-1C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10 May 1999. Some improvement seen from its predecessors. The size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solar panel was enlarged, the VIRR has ten channels. The attitude stability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much improved. It had been operating for nearly 5 years. Data acquisition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archive for FY-1C at NSMC ceased 6 April 2001 for good due to obvious degradation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measurements. The satellite was de-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missioned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afterwards. </a:t>
            </a:r>
            <a:r>
              <a:rPr lang="en-GB" dirty="0" smtClean="0"/>
              <a:t>On January 11, 2007 China destroyed one of these satellites (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FY-1C) in a test of an anti-satellite missile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FY-1B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on 2 September 1990. It’s a copy of FY-1A. A series tests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performed on the spacecraft and to demonstrate the ground system. The satellite is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de-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missioned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in August 1991 due to attitude control failure.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FY-1A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Launched on 7 September 1988. As the first meteorological satellite ever made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China, it was used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testd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demonstrate the system. The VIRR instrument had five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channels (0.58-0.68</a:t>
            </a:r>
            <a:r>
              <a:rPr lang="el-G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μ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m, 0.725-1.1</a:t>
            </a:r>
            <a:r>
              <a:rPr lang="el-G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μ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m, 0.48-0.53</a:t>
            </a:r>
            <a:r>
              <a:rPr lang="el-G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μ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m, 0.53-0.58</a:t>
            </a:r>
            <a:r>
              <a:rPr lang="el-G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μ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m,10.5-12.5</a:t>
            </a:r>
            <a:r>
              <a:rPr lang="el-G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μ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Satellite failure was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announc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not long after launch when the satellite attitude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control became impossible.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b="1" i="1" dirty="0" smtClean="0"/>
              <a:t>April 1, 1960 -- TIROS I is Launched</a:t>
            </a:r>
            <a:br>
              <a:rPr lang="en-US" b="1" i="1" dirty="0" smtClean="0"/>
            </a:br>
            <a:endParaRPr lang="en-US" b="1" i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2064" indent="-332064">
              <a:buFont typeface="+mj-lt"/>
              <a:buAutoNum type="arabicPeriod"/>
            </a:pPr>
            <a:r>
              <a:rPr lang="en-US" dirty="0" smtClean="0"/>
              <a:t>The project purpose is the establishment of two FY-3 Regional Services: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EARS - Vertical Atmospheric Sounder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EARS – MERSI which is an Imager Service. </a:t>
            </a:r>
          </a:p>
          <a:p>
            <a:pPr lvl="1"/>
            <a:endParaRPr lang="en-US" dirty="0" smtClean="0"/>
          </a:p>
          <a:p>
            <a:pPr marL="332064" indent="-332064">
              <a:buFont typeface="+mj-lt"/>
              <a:buAutoNum type="arabicPeriod"/>
            </a:pPr>
            <a:r>
              <a:rPr lang="en-US" b="1" dirty="0" smtClean="0"/>
              <a:t>In terms of satellites:</a:t>
            </a:r>
            <a:endParaRPr lang="en-US" dirty="0" smtClean="0"/>
          </a:p>
          <a:p>
            <a:pPr marL="332064" indent="-332064"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GB" dirty="0" smtClean="0"/>
              <a:t> project scope covers the establishment of this two services and their operational validation through the FY-3C and FY-3D satellites:</a:t>
            </a:r>
          </a:p>
          <a:p>
            <a:pPr marL="332064" indent="-332064">
              <a:buFont typeface="Arial" pitchFamily="34" charset="0"/>
              <a:buChar char="•"/>
            </a:pPr>
            <a:r>
              <a:rPr lang="en-US" dirty="0" smtClean="0"/>
              <a:t> The FY-3A&amp;B satellites are excluded due to the early failure of their instruments.</a:t>
            </a:r>
          </a:p>
          <a:p>
            <a:pPr marL="332064" indent="-332064">
              <a:buFont typeface="Arial" pitchFamily="34" charset="0"/>
              <a:buChar char="•"/>
            </a:pPr>
            <a:r>
              <a:rPr lang="en-GB" dirty="0" smtClean="0"/>
              <a:t>FY-3E, F and G are excluded  since the FY-3E launch will not take place earlier than 2019, the space to ground interface is </a:t>
            </a:r>
            <a:r>
              <a:rPr lang="en-GB" dirty="0" err="1" smtClean="0"/>
              <a:t>unknonw</a:t>
            </a:r>
            <a:r>
              <a:rPr lang="en-GB" dirty="0" smtClean="0"/>
              <a:t> </a:t>
            </a:r>
            <a:r>
              <a:rPr lang="en-US" dirty="0" smtClean="0"/>
              <a:t>(polarization)</a:t>
            </a:r>
          </a:p>
          <a:p>
            <a:pPr marL="332064" indent="-332064"/>
            <a:endParaRPr lang="en-US" dirty="0" smtClean="0"/>
          </a:p>
          <a:p>
            <a:pPr marL="332064" indent="-332064">
              <a:buFont typeface="+mj-lt"/>
              <a:buAutoNum type="arabicPeriod"/>
            </a:pPr>
            <a:r>
              <a:rPr lang="en-US" b="1" dirty="0" smtClean="0"/>
              <a:t>About the  instruments:</a:t>
            </a:r>
          </a:p>
          <a:p>
            <a:pPr marL="332064" indent="-332064">
              <a:buFont typeface="Arial" pitchFamily="34" charset="0"/>
              <a:buChar char="•"/>
            </a:pPr>
            <a:r>
              <a:rPr lang="en-GB" dirty="0" smtClean="0"/>
              <a:t>HIRAS service: once more details of the sounder instrument and its performance characteristics are known</a:t>
            </a:r>
            <a:endParaRPr lang="en-US" dirty="0" smtClean="0"/>
          </a:p>
          <a:p>
            <a:pPr marL="332064" indent="-332064"/>
            <a:r>
              <a:rPr lang="en-US" dirty="0" smtClean="0"/>
              <a:t>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76D36808-8146-46D4-A71E-E4C61F245EDB}" type="slidenum">
              <a:rPr lang="de-DE" smtClean="0"/>
              <a:pPr defTabSz="1333500"/>
              <a:t>11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1071563"/>
            <a:ext cx="7785100" cy="538956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6819900"/>
            <a:ext cx="7286625" cy="64706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get</a:t>
            </a:r>
            <a:r>
              <a:rPr lang="en-US" baseline="0" dirty="0" smtClean="0"/>
              <a:t> data from meteorological satellites around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52000" anchor="ctr" anchorCtr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2244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baseline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EUM/TSS/VWG/16/845837, V1, 08/04/2016</a:t>
            </a:r>
            <a:endParaRPr lang="de-DE" sz="900" b="0" kern="1200" baseline="0" dirty="0" smtClean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75F1A21-0E94-4558-BC99-367C1580C244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201176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800" b="0" kern="1200" baseline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EUM/TSS/VWG/16/845837, V1, 16/02/2016</a:t>
            </a:r>
            <a:endParaRPr lang="de-DE" sz="800" b="0" kern="1200" baseline="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  <p:sldLayoutId id="2147487672" r:id="rId4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es/url?sa=i&amp;rct=j&amp;q=&amp;esrc=s&amp;source=images&amp;cd=&amp;cad=rja&amp;uact=8&amp;ved=0ahUKEwjk35Hu5rvNAhXJrRoKHeRBC2kQjRwIBw&amp;url=https%3A%2F%2Fcommons.wikimedia.org%2Fwiki%2FFile%3AFlag-map_of_Russia.svg&amp;bvm=bv.125221236,d.ZGg&amp;psig=AFQjCNFB0IPgDyt5yb0I-1uIBx6SPrsfug&amp;ust=14666905034511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.iitp.ru/english/spacecraft/meteor_m_n2_structure_eng.ht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ker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es/url?sa=i&amp;rct=j&amp;q=&amp;esrc=s&amp;source=images&amp;cd=&amp;cad=rja&amp;uact=8&amp;ved=0ahUKEwiO7e7CzrvNAhXLJsAKHbXnD_0QjRwIBA&amp;url=https%3A%2F%2Fcommons.wikimedia.org%2Fwiki%2FFile%3AEUMETSAT_logo.svg&amp;psig=AFQjCNGGqO-Xbd233F4GEOxptqjfH3AMmw&amp;ust=1466684191000609" TargetMode="Externa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es/url?sa=i&amp;rct=j&amp;q=&amp;esrc=s&amp;source=images&amp;cd=&amp;cad=rja&amp;uact=8&amp;ved=0ahUKEwjRlMaV1LvNAhWHIcAKHXLyCvEQjRwIBw&amp;url=https%3A%2F%2Fcommons.wikimedia.org%2Fwiki%2FFile%3AFlag-map_of_the_People's_Republic_of_China.svg&amp;psig=AFQjCNFnrdjRAiYpVjfYQkWrV14A3NlvaQ&amp;ust=146668569818529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Carlos Cabanas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eaLnBrk="0" hangingPunct="0"/>
            <a:r>
              <a:rPr lang="en-US" sz="2800" dirty="0" smtClean="0">
                <a:cs typeface="Tahoma" pitchFamily="34" charset="0"/>
              </a:rPr>
              <a:t>Status and Future Atmosphere Near Real-Time Applications </a:t>
            </a:r>
            <a:endParaRPr lang="en-GB" sz="2800" dirty="0" smtClean="0">
              <a:cs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0187" cy="1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6443" y="1389212"/>
          <a:ext cx="9271594" cy="4437431"/>
        </p:xfrm>
        <a:graphic>
          <a:graphicData uri="http://schemas.openxmlformats.org/drawingml/2006/table">
            <a:tbl>
              <a:tblPr/>
              <a:tblGrid>
                <a:gridCol w="917732"/>
                <a:gridCol w="1296677"/>
                <a:gridCol w="1362662"/>
                <a:gridCol w="1491316"/>
                <a:gridCol w="1280306"/>
                <a:gridCol w="1516268"/>
                <a:gridCol w="1406633"/>
              </a:tblGrid>
              <a:tr h="422984">
                <a:tc>
                  <a:txBody>
                    <a:bodyPr/>
                    <a:lstStyle/>
                    <a:p>
                      <a:pPr marL="22860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 smtClean="0">
                          <a:latin typeface="Arial"/>
                          <a:ea typeface="Times New Roman"/>
                          <a:cs typeface="Arial"/>
                        </a:rPr>
                        <a:t>L-Band Downlink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 smtClean="0">
                          <a:latin typeface="Arial"/>
                          <a:ea typeface="Times New Roman"/>
                          <a:cs typeface="Arial"/>
                        </a:rPr>
                        <a:t>X-Band  Downlink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4697">
                <a:tc>
                  <a:txBody>
                    <a:bodyPr/>
                    <a:lstStyle/>
                    <a:p>
                      <a:pPr marL="22860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Data Rate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Polarisation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Data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>
                          <a:latin typeface="Arial"/>
                          <a:ea typeface="Times New Roman"/>
                          <a:cs typeface="Arial"/>
                        </a:rPr>
                        <a:t>Data Rate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>
                          <a:latin typeface="Arial"/>
                          <a:ea typeface="Times New Roman"/>
                          <a:cs typeface="Arial"/>
                        </a:rPr>
                        <a:t>Polarisation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b="1" i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Data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4697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FY-3A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4.2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18.7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MERSI-I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43452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FY-3B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4.2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18.7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MERSI-I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43452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FY-3C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3.9 Mb/s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18.7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LHCP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MERSI-I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43452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FY-3D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78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No L-band broadcast</a:t>
                      </a:r>
                    </a:p>
                    <a:p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60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Mb/s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4697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FY-3E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No L-band broadcast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60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Mb/s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LHCP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5999" cy="839788"/>
          </a:xfrm>
        </p:spPr>
        <p:txBody>
          <a:bodyPr/>
          <a:lstStyle/>
          <a:p>
            <a:r>
              <a:rPr lang="en-GB" dirty="0" smtClean="0"/>
              <a:t>FY-3 Direct Broadcast capabilities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883351" y="996704"/>
            <a:ext cx="8343900" cy="5588000"/>
            <a:chOff x="847725" y="898525"/>
            <a:chExt cx="8343900" cy="5588000"/>
          </a:xfrm>
          <a:solidFill>
            <a:srgbClr val="C5B9AC">
              <a:alpha val="20000"/>
            </a:srgbClr>
          </a:solidFill>
        </p:grpSpPr>
        <p:sp>
          <p:nvSpPr>
            <p:cNvPr id="60489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0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1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2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3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4" name="Rectangle 103"/>
            <p:cNvSpPr>
              <a:spLocks noChangeArrowheads="1"/>
            </p:cNvSpPr>
            <p:nvPr/>
          </p:nvSpPr>
          <p:spPr bwMode="auto">
            <a:xfrm>
              <a:off x="31019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5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6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7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8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9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0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1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2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3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4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5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6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7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</p:grpSp>
      <p:sp>
        <p:nvSpPr>
          <p:cNvPr id="29699" name="TextBox 177"/>
          <p:cNvSpPr txBox="1">
            <a:spLocks noChangeArrowheads="1"/>
          </p:cNvSpPr>
          <p:nvPr/>
        </p:nvSpPr>
        <p:spPr bwMode="auto">
          <a:xfrm>
            <a:off x="59213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29700" name="TextBox 178"/>
          <p:cNvSpPr txBox="1">
            <a:spLocks noChangeArrowheads="1"/>
          </p:cNvSpPr>
          <p:nvPr/>
        </p:nvSpPr>
        <p:spPr bwMode="auto">
          <a:xfrm>
            <a:off x="81280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29701" name="TextBox 179"/>
          <p:cNvSpPr txBox="1">
            <a:spLocks noChangeArrowheads="1"/>
          </p:cNvSpPr>
          <p:nvPr/>
        </p:nvSpPr>
        <p:spPr bwMode="auto">
          <a:xfrm>
            <a:off x="10429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sp>
        <p:nvSpPr>
          <p:cNvPr id="29702" name="TextBox 180"/>
          <p:cNvSpPr txBox="1">
            <a:spLocks noChangeArrowheads="1"/>
          </p:cNvSpPr>
          <p:nvPr/>
        </p:nvSpPr>
        <p:spPr bwMode="auto">
          <a:xfrm>
            <a:off x="126206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sp>
        <p:nvSpPr>
          <p:cNvPr id="29703" name="TextBox 181"/>
          <p:cNvSpPr txBox="1">
            <a:spLocks noChangeArrowheads="1"/>
          </p:cNvSpPr>
          <p:nvPr/>
        </p:nvSpPr>
        <p:spPr bwMode="auto">
          <a:xfrm>
            <a:off x="149225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sp>
        <p:nvSpPr>
          <p:cNvPr id="29704" name="TextBox 182"/>
          <p:cNvSpPr txBox="1">
            <a:spLocks noChangeArrowheads="1"/>
          </p:cNvSpPr>
          <p:nvPr/>
        </p:nvSpPr>
        <p:spPr bwMode="auto">
          <a:xfrm>
            <a:off x="17160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08</a:t>
            </a:r>
          </a:p>
        </p:txBody>
      </p:sp>
      <p:sp>
        <p:nvSpPr>
          <p:cNvPr id="29705" name="TextBox 183"/>
          <p:cNvSpPr txBox="1">
            <a:spLocks noChangeArrowheads="1"/>
          </p:cNvSpPr>
          <p:nvPr/>
        </p:nvSpPr>
        <p:spPr bwMode="auto">
          <a:xfrm>
            <a:off x="194786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09</a:t>
            </a:r>
          </a:p>
        </p:txBody>
      </p:sp>
      <p:sp>
        <p:nvSpPr>
          <p:cNvPr id="29706" name="TextBox 184"/>
          <p:cNvSpPr txBox="1">
            <a:spLocks noChangeArrowheads="1"/>
          </p:cNvSpPr>
          <p:nvPr/>
        </p:nvSpPr>
        <p:spPr bwMode="auto">
          <a:xfrm>
            <a:off x="21605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9707" name="TextBox 185"/>
          <p:cNvSpPr txBox="1">
            <a:spLocks noChangeArrowheads="1"/>
          </p:cNvSpPr>
          <p:nvPr/>
        </p:nvSpPr>
        <p:spPr bwMode="auto">
          <a:xfrm>
            <a:off x="239077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9708" name="TextBox 186"/>
          <p:cNvSpPr txBox="1">
            <a:spLocks noChangeArrowheads="1"/>
          </p:cNvSpPr>
          <p:nvPr/>
        </p:nvSpPr>
        <p:spPr bwMode="auto">
          <a:xfrm>
            <a:off x="26130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9709" name="TextBox 187"/>
          <p:cNvSpPr txBox="1">
            <a:spLocks noChangeArrowheads="1"/>
          </p:cNvSpPr>
          <p:nvPr/>
        </p:nvSpPr>
        <p:spPr bwMode="auto">
          <a:xfrm>
            <a:off x="284321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9710" name="TextBox 188"/>
          <p:cNvSpPr txBox="1">
            <a:spLocks noChangeArrowheads="1"/>
          </p:cNvSpPr>
          <p:nvPr/>
        </p:nvSpPr>
        <p:spPr bwMode="auto">
          <a:xfrm>
            <a:off x="30622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9711" name="TextBox 189"/>
          <p:cNvSpPr txBox="1">
            <a:spLocks noChangeArrowheads="1"/>
          </p:cNvSpPr>
          <p:nvPr/>
        </p:nvSpPr>
        <p:spPr bwMode="auto">
          <a:xfrm>
            <a:off x="329247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9712" name="TextBox 190"/>
          <p:cNvSpPr txBox="1">
            <a:spLocks noChangeArrowheads="1"/>
          </p:cNvSpPr>
          <p:nvPr/>
        </p:nvSpPr>
        <p:spPr bwMode="auto">
          <a:xfrm>
            <a:off x="35194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9713" name="TextBox 191"/>
          <p:cNvSpPr txBox="1">
            <a:spLocks noChangeArrowheads="1"/>
          </p:cNvSpPr>
          <p:nvPr/>
        </p:nvSpPr>
        <p:spPr bwMode="auto">
          <a:xfrm>
            <a:off x="374967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29714" name="TextBox 192"/>
          <p:cNvSpPr txBox="1">
            <a:spLocks noChangeArrowheads="1"/>
          </p:cNvSpPr>
          <p:nvPr/>
        </p:nvSpPr>
        <p:spPr bwMode="auto">
          <a:xfrm>
            <a:off x="396240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9715" name="TextBox 193"/>
          <p:cNvSpPr txBox="1">
            <a:spLocks noChangeArrowheads="1"/>
          </p:cNvSpPr>
          <p:nvPr/>
        </p:nvSpPr>
        <p:spPr bwMode="auto">
          <a:xfrm>
            <a:off x="419417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29716" name="TextBox 194"/>
          <p:cNvSpPr txBox="1">
            <a:spLocks noChangeArrowheads="1"/>
          </p:cNvSpPr>
          <p:nvPr/>
        </p:nvSpPr>
        <p:spPr bwMode="auto">
          <a:xfrm>
            <a:off x="441483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9717" name="TextBox 195"/>
          <p:cNvSpPr txBox="1">
            <a:spLocks noChangeArrowheads="1"/>
          </p:cNvSpPr>
          <p:nvPr/>
        </p:nvSpPr>
        <p:spPr bwMode="auto">
          <a:xfrm>
            <a:off x="46450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29718" name="TextBox 196"/>
          <p:cNvSpPr txBox="1">
            <a:spLocks noChangeArrowheads="1"/>
          </p:cNvSpPr>
          <p:nvPr/>
        </p:nvSpPr>
        <p:spPr bwMode="auto">
          <a:xfrm>
            <a:off x="486410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29719" name="TextBox 197"/>
          <p:cNvSpPr txBox="1">
            <a:spLocks noChangeArrowheads="1"/>
          </p:cNvSpPr>
          <p:nvPr/>
        </p:nvSpPr>
        <p:spPr bwMode="auto">
          <a:xfrm>
            <a:off x="50942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29720" name="TextBox 198"/>
          <p:cNvSpPr txBox="1">
            <a:spLocks noChangeArrowheads="1"/>
          </p:cNvSpPr>
          <p:nvPr/>
        </p:nvSpPr>
        <p:spPr bwMode="auto">
          <a:xfrm>
            <a:off x="53181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9721" name="TextBox 199"/>
          <p:cNvSpPr txBox="1">
            <a:spLocks noChangeArrowheads="1"/>
          </p:cNvSpPr>
          <p:nvPr/>
        </p:nvSpPr>
        <p:spPr bwMode="auto">
          <a:xfrm>
            <a:off x="554990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29722" name="TextBox 200"/>
          <p:cNvSpPr txBox="1">
            <a:spLocks noChangeArrowheads="1"/>
          </p:cNvSpPr>
          <p:nvPr/>
        </p:nvSpPr>
        <p:spPr bwMode="auto">
          <a:xfrm>
            <a:off x="57626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29723" name="TextBox 201"/>
          <p:cNvSpPr txBox="1">
            <a:spLocks noChangeArrowheads="1"/>
          </p:cNvSpPr>
          <p:nvPr/>
        </p:nvSpPr>
        <p:spPr bwMode="auto">
          <a:xfrm>
            <a:off x="599281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29724" name="TextBox 202"/>
          <p:cNvSpPr txBox="1">
            <a:spLocks noChangeArrowheads="1"/>
          </p:cNvSpPr>
          <p:nvPr/>
        </p:nvSpPr>
        <p:spPr bwMode="auto">
          <a:xfrm>
            <a:off x="621506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29725" name="TextBox 203"/>
          <p:cNvSpPr txBox="1">
            <a:spLocks noChangeArrowheads="1"/>
          </p:cNvSpPr>
          <p:nvPr/>
        </p:nvSpPr>
        <p:spPr bwMode="auto">
          <a:xfrm>
            <a:off x="644525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9726" name="TextBox 204"/>
          <p:cNvSpPr txBox="1">
            <a:spLocks noChangeArrowheads="1"/>
          </p:cNvSpPr>
          <p:nvPr/>
        </p:nvSpPr>
        <p:spPr bwMode="auto">
          <a:xfrm>
            <a:off x="66643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9727" name="TextBox 205"/>
          <p:cNvSpPr txBox="1">
            <a:spLocks noChangeArrowheads="1"/>
          </p:cNvSpPr>
          <p:nvPr/>
        </p:nvSpPr>
        <p:spPr bwMode="auto">
          <a:xfrm>
            <a:off x="689451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29728" name="TextBox 206"/>
          <p:cNvSpPr txBox="1">
            <a:spLocks noChangeArrowheads="1"/>
          </p:cNvSpPr>
          <p:nvPr/>
        </p:nvSpPr>
        <p:spPr bwMode="auto">
          <a:xfrm>
            <a:off x="712470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29729" name="TextBox 207"/>
          <p:cNvSpPr txBox="1">
            <a:spLocks noChangeArrowheads="1"/>
          </p:cNvSpPr>
          <p:nvPr/>
        </p:nvSpPr>
        <p:spPr bwMode="auto">
          <a:xfrm>
            <a:off x="734853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29730" name="TextBox 208"/>
          <p:cNvSpPr txBox="1">
            <a:spLocks noChangeArrowheads="1"/>
          </p:cNvSpPr>
          <p:nvPr/>
        </p:nvSpPr>
        <p:spPr bwMode="auto">
          <a:xfrm>
            <a:off x="75787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9731" name="TextBox 209"/>
          <p:cNvSpPr txBox="1">
            <a:spLocks noChangeArrowheads="1"/>
          </p:cNvSpPr>
          <p:nvPr/>
        </p:nvSpPr>
        <p:spPr bwMode="auto">
          <a:xfrm>
            <a:off x="779303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29732" name="TextBox 210"/>
          <p:cNvSpPr txBox="1">
            <a:spLocks noChangeArrowheads="1"/>
          </p:cNvSpPr>
          <p:nvPr/>
        </p:nvSpPr>
        <p:spPr bwMode="auto">
          <a:xfrm>
            <a:off x="80232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9733" name="TextBox 211"/>
          <p:cNvSpPr txBox="1">
            <a:spLocks noChangeArrowheads="1"/>
          </p:cNvSpPr>
          <p:nvPr/>
        </p:nvSpPr>
        <p:spPr bwMode="auto">
          <a:xfrm>
            <a:off x="824388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734" name="TextBox 212"/>
          <p:cNvSpPr txBox="1">
            <a:spLocks noChangeArrowheads="1"/>
          </p:cNvSpPr>
          <p:nvPr/>
        </p:nvSpPr>
        <p:spPr bwMode="auto">
          <a:xfrm>
            <a:off x="847566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29735" name="TextBox 213"/>
          <p:cNvSpPr txBox="1">
            <a:spLocks noChangeArrowheads="1"/>
          </p:cNvSpPr>
          <p:nvPr/>
        </p:nvSpPr>
        <p:spPr bwMode="auto">
          <a:xfrm>
            <a:off x="869315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29736" name="TextBox 214"/>
          <p:cNvSpPr txBox="1">
            <a:spLocks noChangeArrowheads="1"/>
          </p:cNvSpPr>
          <p:nvPr/>
        </p:nvSpPr>
        <p:spPr bwMode="auto">
          <a:xfrm>
            <a:off x="892492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9737" name="TextBox 215"/>
          <p:cNvSpPr txBox="1">
            <a:spLocks noChangeArrowheads="1"/>
          </p:cNvSpPr>
          <p:nvPr/>
        </p:nvSpPr>
        <p:spPr bwMode="auto">
          <a:xfrm>
            <a:off x="142875" y="900113"/>
            <a:ext cx="6864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YEAR...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1499281" y="1696643"/>
            <a:ext cx="2728336" cy="1915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FY-2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742" name="Straight Connector 95"/>
          <p:cNvCxnSpPr>
            <a:cxnSpLocks noChangeShapeType="1"/>
          </p:cNvCxnSpPr>
          <p:nvPr/>
        </p:nvCxnSpPr>
        <p:spPr bwMode="auto">
          <a:xfrm rot="10800000" flipV="1">
            <a:off x="-781050" y="4608513"/>
            <a:ext cx="24765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9743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Chinese Geostationary Meteorological Satellites</a:t>
            </a:r>
            <a:endParaRPr lang="en-GB" dirty="0" smtClean="0"/>
          </a:p>
        </p:txBody>
      </p:sp>
      <p:sp>
        <p:nvSpPr>
          <p:cNvPr id="120" name="Rectangle 119"/>
          <p:cNvSpPr/>
          <p:nvPr/>
        </p:nvSpPr>
        <p:spPr>
          <a:xfrm>
            <a:off x="1525379" y="1971296"/>
            <a:ext cx="2084720" cy="2137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FY-2D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155992" y="4940136"/>
            <a:ext cx="1916113" cy="22440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FY-4B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622759" y="5257191"/>
            <a:ext cx="1916113" cy="20545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FY-4C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3668922" y="866899"/>
            <a:ext cx="23751" cy="5991101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ight Arrow 101"/>
          <p:cNvSpPr/>
          <p:nvPr/>
        </p:nvSpPr>
        <p:spPr bwMode="auto">
          <a:xfrm>
            <a:off x="3673896" y="1144450"/>
            <a:ext cx="570015" cy="207818"/>
          </a:xfrm>
          <a:prstGeom prst="rightArrow">
            <a:avLst/>
          </a:prstGeom>
          <a:solidFill>
            <a:srgbClr val="FF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976732" y="2225788"/>
            <a:ext cx="1704619" cy="2205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FY-2E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659516" y="2489114"/>
            <a:ext cx="1009959" cy="2065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FY-2F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259726" y="2745539"/>
            <a:ext cx="950767" cy="2020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FY-2G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771152" y="4387438"/>
            <a:ext cx="2748402" cy="184529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FY-4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182072" y="2731685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105 E</a:t>
            </a:r>
            <a:endParaRPr lang="en-GB" sz="1100" dirty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645704" y="2195317"/>
            <a:ext cx="5918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86.5 E</a:t>
            </a:r>
            <a:endParaRPr lang="en-GB" sz="1100" dirty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645702" y="2480327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114 E</a:t>
            </a:r>
            <a:endParaRPr lang="en-GB" sz="1100" dirty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621953" y="1957811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123.5 E</a:t>
            </a:r>
            <a:endParaRPr lang="en-GB" sz="1100" dirty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" name="Content Placeholder 3" descr="ms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5720" y="1899681"/>
            <a:ext cx="1845913" cy="18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Rectangle 113"/>
          <p:cNvSpPr/>
          <p:nvPr/>
        </p:nvSpPr>
        <p:spPr>
          <a:xfrm>
            <a:off x="668922" y="1947914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15 Nov 2006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809902" y="2458553"/>
            <a:ext cx="8947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13 Jan 2013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124191" y="2197295"/>
            <a:ext cx="9124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23 Dec 2008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335476" y="2743561"/>
            <a:ext cx="9124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31 Dec 2014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910890" y="3016692"/>
            <a:ext cx="950767" cy="2020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FY-2H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738377" y="4607626"/>
            <a:ext cx="1916113" cy="2105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FY-4A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In-orbit Chinese </a:t>
            </a:r>
            <a:r>
              <a:rPr lang="en-US" dirty="0" smtClean="0"/>
              <a:t>Meteorological </a:t>
            </a:r>
            <a:r>
              <a:rPr lang="en-US" dirty="0" smtClean="0"/>
              <a:t>Satellites</a:t>
            </a:r>
            <a:endParaRPr lang="en-GB" dirty="0"/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13" y="997094"/>
            <a:ext cx="94964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Russian Meteorological Satellite Program</a:t>
            </a:r>
            <a:endParaRPr lang="en-GB" sz="2600" dirty="0"/>
          </a:p>
        </p:txBody>
      </p:sp>
      <p:sp>
        <p:nvSpPr>
          <p:cNvPr id="417796" name="AutoShape 4" descr="Resultado de imagen de russia ma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7798" name="Picture 6" descr="https://upload.wikimedia.org/wikipedia/commons/thumb/9/94/Flag-map_of_Russia.svg/2000px-Flag-map_of_Russi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66" y="1104406"/>
            <a:ext cx="8206081" cy="4773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en-US" dirty="0" smtClean="0"/>
              <a:t>Meteorological Satellite Program</a:t>
            </a:r>
            <a:endParaRPr lang="en-GB" dirty="0"/>
          </a:p>
        </p:txBody>
      </p:sp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0" y="970994"/>
            <a:ext cx="95726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Meteor-M N2 Instruments</a:t>
            </a:r>
            <a:endParaRPr lang="en-GB" dirty="0"/>
          </a:p>
        </p:txBody>
      </p:sp>
      <p:cxnSp>
        <p:nvCxnSpPr>
          <p:cNvPr id="3" name="Elbow Connector 2"/>
          <p:cNvCxnSpPr/>
          <p:nvPr/>
        </p:nvCxnSpPr>
        <p:spPr bwMode="auto">
          <a:xfrm>
            <a:off x="5564720" y="2099127"/>
            <a:ext cx="914400" cy="914400"/>
          </a:xfrm>
          <a:prstGeom prst="bentConnector3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049" y="925513"/>
          <a:ext cx="11234738" cy="5605462"/>
        </p:xfrm>
        <a:graphic>
          <a:graphicData uri="http://schemas.openxmlformats.org/presentationml/2006/ole">
            <p:oleObj spid="_x0000_s427010" name="Document" r:id="rId3" imgW="6147810" imgH="3076779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 M N2 Data Access: Direct Broadcast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5008" y="1069287"/>
            <a:ext cx="90964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is transmitted in direct broadcast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mode (HRPT)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via L-band at 1.7 GHz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665.4 Kbps data transmission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rate; </a:t>
            </a:r>
            <a:endParaRPr lang="en-US" sz="24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Signal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contains information from the following instruments:</a:t>
            </a:r>
          </a:p>
          <a:p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	- MTVZA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microwave sounder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data;</a:t>
            </a:r>
          </a:p>
          <a:p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	- MSU-MR scanner data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	- information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from data collection platforms (DCP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	- telemetry	 </a:t>
            </a:r>
            <a:endParaRPr lang="en-US" sz="24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DB data does not follow CCSDS </a:t>
            </a: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standard;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DB Product Processing package still not available;</a:t>
            </a:r>
            <a:endParaRPr lang="en-US" sz="24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</a:rPr>
              <a:t>More info can be found at </a:t>
            </a:r>
            <a:r>
              <a:rPr lang="en-GB" sz="20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GB" sz="20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GB" sz="2000" b="0" dirty="0" smtClean="0">
                <a:solidFill>
                  <a:srgbClr val="00205B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planet.iitp.ru/english/spacecraft/meteor_m_n2_structure_eng.htm</a:t>
            </a:r>
            <a:endParaRPr lang="en-GB" sz="20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Wingdings" pitchFamily="2" charset="2"/>
              <a:buChar char="Ø"/>
            </a:pPr>
            <a:endParaRPr lang="en-GB" sz="24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Wingdings" pitchFamily="2" charset="2"/>
              <a:buChar char="Ø"/>
            </a:pPr>
            <a:endParaRPr lang="en-US" sz="1800" b="0" dirty="0" smtClean="0">
              <a:solidFill>
                <a:srgbClr val="0020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2504" y="932812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 community should keep open to the Chinese and Russian Direct Broadcast data;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</a:t>
            </a:r>
            <a:r>
              <a:rPr lang="en-GB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Practices in support to Local and Regional Processing of LEO Direct Broadcast </a:t>
            </a:r>
            <a:r>
              <a:rPr lang="en-GB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(GGMS-44):</a:t>
            </a:r>
          </a:p>
          <a:p>
            <a:pPr marL="252000" lvl="0" indent="-252000">
              <a:spcBef>
                <a:spcPts val="0"/>
              </a:spcBef>
              <a:buFont typeface="Wingdings" pitchFamily="2" charset="2"/>
              <a:buChar char="Ø"/>
            </a:pPr>
            <a:endParaRPr lang="en-GB" sz="2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consolidate and detail the solution for making TLE orbit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accessible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 to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Direct Broadcast reception station operators in a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standardised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manner.</a:t>
            </a:r>
            <a:endParaRPr lang="en-GB" sz="1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sz="1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consider if the installation of processing S/W packages can be standardised and made more user friendly, considering tools such as </a:t>
            </a:r>
            <a:r>
              <a:rPr lang="en-GB" sz="19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Docker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www.docker.com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buFont typeface="Wingdings" pitchFamily="2" charset="2"/>
              <a:buChar char="§"/>
            </a:pPr>
            <a:endParaRPr lang="en-GB" sz="1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consider the advantages of using RHCP/LHCP as a means to minimise interference against the simplicity/affordability of the Direct Broadcast stations and to formulate a CGMS Agency Best Practice on use of Circular Polarisation for Direct Broadcast.  </a:t>
            </a:r>
            <a:endParaRPr lang="en-GB" sz="1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sz="1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GB" sz="19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consider the advantages of orbital phasing between satellites as a measure for reducing pass scheduling conflicts and maximising the amount of instrument observation collected.  </a:t>
            </a:r>
            <a:endParaRPr lang="en-GB" sz="1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9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9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19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9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20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Geostationary meteorological satellites</a:t>
            </a:r>
            <a:endParaRPr lang="en-GB" dirty="0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2" y="2210952"/>
            <a:ext cx="9053178" cy="44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53910"/>
            <a:ext cx="4690753" cy="3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510" y="853910"/>
            <a:ext cx="4748144" cy="34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35454"/>
            <a:ext cx="467887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6190" y="1185305"/>
            <a:ext cx="4606574" cy="10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U.S.A + Europe + China + Russia </a:t>
            </a:r>
            <a:endParaRPr lang="en-GB" dirty="0"/>
          </a:p>
        </p:txBody>
      </p:sp>
      <p:pic>
        <p:nvPicPr>
          <p:cNvPr id="387074" name="Picture 2" descr="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397" y="881783"/>
            <a:ext cx="7619835" cy="5714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81995" y="3479470"/>
            <a:ext cx="87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Europe</a:t>
            </a:r>
            <a:endParaRPr lang="en-GB" sz="1400" b="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Picture 2" descr="SIR C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6477" y="5048871"/>
            <a:ext cx="1294410" cy="1294410"/>
          </a:xfrm>
          <a:prstGeom prst="rect">
            <a:avLst/>
          </a:prstGeom>
          <a:noFill/>
        </p:spPr>
      </p:pic>
      <p:pic>
        <p:nvPicPr>
          <p:cNvPr id="7" name="Picture 12" descr="SIR ROSHYDROM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980" y="849088"/>
            <a:ext cx="1330036" cy="1330036"/>
          </a:xfrm>
          <a:prstGeom prst="rect">
            <a:avLst/>
          </a:prstGeom>
          <a:noFill/>
        </p:spPr>
      </p:pic>
      <p:cxnSp>
        <p:nvCxnSpPr>
          <p:cNvPr id="11" name="Shape 10"/>
          <p:cNvCxnSpPr>
            <a:stCxn id="7" idx="2"/>
          </p:cNvCxnSpPr>
          <p:nvPr/>
        </p:nvCxnSpPr>
        <p:spPr bwMode="auto">
          <a:xfrm rot="5400000">
            <a:off x="7775371" y="1635829"/>
            <a:ext cx="730332" cy="1816922"/>
          </a:xfrm>
          <a:prstGeom prst="curvedConnector2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hape 11"/>
          <p:cNvCxnSpPr>
            <a:stCxn id="6" idx="0"/>
          </p:cNvCxnSpPr>
          <p:nvPr/>
        </p:nvCxnSpPr>
        <p:spPr bwMode="auto">
          <a:xfrm rot="16200000" flipV="1">
            <a:off x="7424119" y="3489308"/>
            <a:ext cx="987509" cy="2131618"/>
          </a:xfrm>
          <a:prstGeom prst="curvedConnector2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87078" name="Picture 6" descr="https://encrypted-tbn1.gstatic.com/images?q=tbn:ANd9GcQmN9sQ1ZlHq-EoMB-tSGilkqpSb2gF9ZQj3XWaoGa-ZW_nycq5_VNxV_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344" y="5500379"/>
            <a:ext cx="1460666" cy="1095499"/>
          </a:xfrm>
          <a:prstGeom prst="rect">
            <a:avLst/>
          </a:prstGeom>
          <a:noFill/>
        </p:spPr>
      </p:pic>
      <p:cxnSp>
        <p:nvCxnSpPr>
          <p:cNvPr id="21" name="Shape 11"/>
          <p:cNvCxnSpPr>
            <a:endCxn id="5" idx="2"/>
          </p:cNvCxnSpPr>
          <p:nvPr/>
        </p:nvCxnSpPr>
        <p:spPr bwMode="auto">
          <a:xfrm rot="5400000" flipH="1" flipV="1">
            <a:off x="3674840" y="4363774"/>
            <a:ext cx="1722905" cy="569852"/>
          </a:xfrm>
          <a:prstGeom prst="curved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504"/>
            <a:ext cx="9906000" cy="854075"/>
          </a:xfrm>
        </p:spPr>
        <p:txBody>
          <a:bodyPr/>
          <a:lstStyle/>
          <a:p>
            <a:r>
              <a:rPr lang="en-US" sz="2400" b="0" dirty="0" smtClean="0"/>
              <a:t>Sea of Okhotsk imaged by Meteor M2's KMSS instrument on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Jan</a:t>
            </a:r>
            <a:r>
              <a:rPr lang="en-US" sz="2400" b="0" dirty="0" smtClean="0"/>
              <a:t>. 13, 2015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endParaRPr lang="en-GB" sz="2400" b="0" dirty="0"/>
          </a:p>
        </p:txBody>
      </p:sp>
      <p:sp>
        <p:nvSpPr>
          <p:cNvPr id="43110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10467975" cy="7400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11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10467975" cy="7400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11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8779"/>
            <a:ext cx="9906000" cy="550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MTVZA-GY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46" y="1150711"/>
            <a:ext cx="6511102" cy="45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IKFS-2</a:t>
            </a:r>
            <a:endParaRPr lang="en-GB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28" y="1067039"/>
            <a:ext cx="6375682" cy="452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MSU-MR</a:t>
            </a:r>
            <a:endParaRPr lang="en-GB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93" y="983983"/>
            <a:ext cx="6054227" cy="487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KMSS</a:t>
            </a:r>
            <a:endParaRPr lang="en-GB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31" y="1071934"/>
            <a:ext cx="5448733" cy="516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 </a:t>
            </a:r>
            <a:r>
              <a:rPr lang="en-US" dirty="0" smtClean="0"/>
              <a:t>Instrument Configuration</a:t>
            </a:r>
            <a:endParaRPr lang="en-GB" dirty="0"/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6220407" y="2110575"/>
            <a:ext cx="1043111" cy="1033941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340082" y="250706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6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427413"/>
            <a:ext cx="381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762" y="1111997"/>
            <a:ext cx="5572773" cy="53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189" y="1111085"/>
            <a:ext cx="4681661" cy="53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FY-3 Polar Orbiting Meteorological Satellites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77802" y="1479060"/>
          <a:ext cx="3709099" cy="4353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6601"/>
                <a:gridCol w="1082797"/>
                <a:gridCol w="1409701"/>
              </a:tblGrid>
              <a:tr h="609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Launch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Orbit</a:t>
                      </a:r>
                      <a:endParaRPr lang="en-GB" dirty="0"/>
                    </a:p>
                  </a:txBody>
                  <a:tcPr anchor="ctr"/>
                </a:tc>
              </a:tr>
              <a:tr h="578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2008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09:05 desc</a:t>
                      </a:r>
                      <a:endParaRPr lang="en-GB" dirty="0"/>
                    </a:p>
                  </a:txBody>
                  <a:tcPr anchor="ctr"/>
                </a:tc>
              </a:tr>
              <a:tr h="46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FY-3B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2010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14:25 asc</a:t>
                      </a:r>
                      <a:endParaRPr lang="en-GB" dirty="0"/>
                    </a:p>
                  </a:txBody>
                  <a:tcPr anchor="ctr"/>
                </a:tc>
              </a:tr>
              <a:tr h="580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2013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10</a:t>
                      </a:r>
                      <a:r>
                        <a:rPr lang="en-GB" dirty="0" smtClean="0">
                          <a:sym typeface="Wingdings" pitchFamily="2" charset="2"/>
                        </a:rPr>
                        <a:t>:20 desc</a:t>
                      </a:r>
                      <a:endParaRPr lang="en-GB" dirty="0"/>
                    </a:p>
                  </a:txBody>
                  <a:tcPr anchor="ctr"/>
                </a:tc>
              </a:tr>
              <a:tr h="5581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14:00 asc</a:t>
                      </a:r>
                      <a:endParaRPr lang="en-GB" dirty="0"/>
                    </a:p>
                  </a:txBody>
                  <a:tcPr anchor="ctr"/>
                </a:tc>
              </a:tr>
              <a:tr h="5358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06:00 desc</a:t>
                      </a:r>
                      <a:endParaRPr lang="en-GB" dirty="0"/>
                    </a:p>
                  </a:txBody>
                  <a:tcPr anchor="ctr"/>
                </a:tc>
              </a:tr>
              <a:tr h="56969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2019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10:00 desc</a:t>
                      </a:r>
                      <a:endParaRPr lang="en-GB" dirty="0"/>
                    </a:p>
                  </a:txBody>
                  <a:tcPr anchor="ctr"/>
                </a:tc>
              </a:tr>
              <a:tr h="4607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2021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14:00 asc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187" descr="f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3776" y="1754868"/>
            <a:ext cx="4310743" cy="368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787851" y="2150347"/>
            <a:ext cx="3687745" cy="993686"/>
          </a:xfrm>
          <a:prstGeom prst="rect">
            <a:avLst/>
          </a:prstGeom>
          <a:solidFill>
            <a:schemeClr val="bg2"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87851" y="3737987"/>
            <a:ext cx="3717890" cy="542611"/>
          </a:xfrm>
          <a:prstGeom prst="rect">
            <a:avLst/>
          </a:prstGeom>
          <a:solidFill>
            <a:srgbClr val="FF00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07947" y="4300695"/>
            <a:ext cx="3667649" cy="1517301"/>
          </a:xfrm>
          <a:prstGeom prst="rect">
            <a:avLst/>
          </a:prstGeom>
          <a:solidFill>
            <a:schemeClr val="tx1">
              <a:lumMod val="40000"/>
              <a:lumOff val="60000"/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89938" y="3138825"/>
            <a:ext cx="3717890" cy="542611"/>
          </a:xfrm>
          <a:prstGeom prst="rect">
            <a:avLst/>
          </a:prstGeom>
          <a:solidFill>
            <a:srgbClr val="92D05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international cooperation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6255" y="752640"/>
            <a:ext cx="95833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190500"/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1905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US National Oceanic and Atmospheric Administration ( NOAA)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73050" indent="-190500" algn="just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National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Aeronautics and Space 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 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1905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China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Meteorological Administration (CMA)</a:t>
            </a:r>
          </a:p>
          <a:p>
            <a:pPr marL="273050" indent="-1905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Russian Federal Service for Hydrometeorology and Environmental Monitoring (ROSHYDROMET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1905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Indian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Space Research Organisation (ISRO)</a:t>
            </a:r>
          </a:p>
          <a:p>
            <a:pPr marL="273050" indent="-1905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Japanese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Meteorological Agency (JMA)</a:t>
            </a:r>
          </a:p>
          <a:p>
            <a:pPr marL="273050" indent="-1905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Korea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Meteorological Administration (KMA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73050" indent="-1905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 Canada (EC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                       (...)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5986" name="Picture 2" descr="SIR C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558" y="2018807"/>
            <a:ext cx="571871" cy="571871"/>
          </a:xfrm>
          <a:prstGeom prst="rect">
            <a:avLst/>
          </a:prstGeom>
          <a:noFill/>
        </p:spPr>
      </p:pic>
      <p:pic>
        <p:nvPicPr>
          <p:cNvPr id="1065988" name="Picture 4" descr="SIR IS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556" y="3859480"/>
            <a:ext cx="583746" cy="583746"/>
          </a:xfrm>
          <a:prstGeom prst="rect">
            <a:avLst/>
          </a:prstGeom>
          <a:noFill/>
        </p:spPr>
      </p:pic>
      <p:pic>
        <p:nvPicPr>
          <p:cNvPr id="1065992" name="Picture 8" descr="SIR K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306" y="5102350"/>
            <a:ext cx="655000" cy="655000"/>
          </a:xfrm>
          <a:prstGeom prst="rect">
            <a:avLst/>
          </a:prstGeom>
          <a:noFill/>
        </p:spPr>
      </p:pic>
      <p:pic>
        <p:nvPicPr>
          <p:cNvPr id="1065994" name="Picture 10" descr="SIR NO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2134" y="914400"/>
            <a:ext cx="745960" cy="745960"/>
          </a:xfrm>
          <a:prstGeom prst="rect">
            <a:avLst/>
          </a:prstGeom>
          <a:noFill/>
        </p:spPr>
      </p:pic>
      <p:pic>
        <p:nvPicPr>
          <p:cNvPr id="1065996" name="Picture 12" descr="SIR ROSHYDROM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863" y="3283526"/>
            <a:ext cx="522515" cy="522515"/>
          </a:xfrm>
          <a:prstGeom prst="rect">
            <a:avLst/>
          </a:prstGeom>
          <a:noFill/>
        </p:spPr>
      </p:pic>
      <p:pic>
        <p:nvPicPr>
          <p:cNvPr id="106599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4473" y="5917623"/>
            <a:ext cx="1335665" cy="31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990" name="Picture 6" descr="SIR JM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8023" y="4455182"/>
            <a:ext cx="625269" cy="625269"/>
          </a:xfrm>
          <a:prstGeom prst="rect">
            <a:avLst/>
          </a:prstGeom>
          <a:noFill/>
        </p:spPr>
      </p:pic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3556" y="1482436"/>
            <a:ext cx="570387" cy="5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sz="3200" dirty="0" smtClean="0"/>
              <a:t>EUMETSAT satellites</a:t>
            </a:r>
          </a:p>
        </p:txBody>
      </p:sp>
      <p:pic>
        <p:nvPicPr>
          <p:cNvPr id="23556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2308225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3054350" y="2446338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44450" y="2274888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9125"/>
            <a:ext cx="1241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400" y="4438650"/>
            <a:ext cx="1241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26"/>
          <p:cNvSpPr txBox="1">
            <a:spLocks noChangeArrowheads="1"/>
          </p:cNvSpPr>
          <p:nvPr/>
        </p:nvSpPr>
        <p:spPr bwMode="auto">
          <a:xfrm>
            <a:off x="0" y="2889435"/>
            <a:ext cx="720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EDB00"/>
                </a:solidFill>
              </a:rPr>
              <a:t>METOP-B</a:t>
            </a:r>
          </a:p>
        </p:txBody>
      </p: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3103747" y="3067813"/>
            <a:ext cx="695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JASON-2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125413" y="5870575"/>
            <a:ext cx="1019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B5E2"/>
                </a:solidFill>
              </a:rPr>
              <a:t>METEOSAT-10</a:t>
            </a:r>
          </a:p>
        </p:txBody>
      </p:sp>
      <p:sp>
        <p:nvSpPr>
          <p:cNvPr id="23564" name="TextBox 29"/>
          <p:cNvSpPr txBox="1">
            <a:spLocks noChangeArrowheads="1"/>
          </p:cNvSpPr>
          <p:nvPr/>
        </p:nvSpPr>
        <p:spPr bwMode="auto">
          <a:xfrm>
            <a:off x="1252538" y="5870575"/>
            <a:ext cx="9334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B5E2"/>
                </a:solidFill>
              </a:rPr>
              <a:t>METEOSAT-9</a:t>
            </a:r>
          </a:p>
        </p:txBody>
      </p:sp>
      <p:sp>
        <p:nvSpPr>
          <p:cNvPr id="23566" name="TextBox 31"/>
          <p:cNvSpPr txBox="1">
            <a:spLocks noChangeArrowheads="1"/>
          </p:cNvSpPr>
          <p:nvPr/>
        </p:nvSpPr>
        <p:spPr bwMode="auto">
          <a:xfrm>
            <a:off x="2071208" y="904579"/>
            <a:ext cx="1938338" cy="276999"/>
          </a:xfrm>
          <a:prstGeom prst="rect">
            <a:avLst/>
          </a:prstGeom>
          <a:solidFill>
            <a:srgbClr val="FEDB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METOP-A (98.7° incl.)</a:t>
            </a:r>
          </a:p>
        </p:txBody>
      </p:sp>
      <p:sp>
        <p:nvSpPr>
          <p:cNvPr id="23567" name="TextBox 33"/>
          <p:cNvSpPr txBox="1">
            <a:spLocks noChangeArrowheads="1"/>
          </p:cNvSpPr>
          <p:nvPr/>
        </p:nvSpPr>
        <p:spPr bwMode="auto">
          <a:xfrm>
            <a:off x="2060575" y="1141117"/>
            <a:ext cx="1938338" cy="261610"/>
          </a:xfrm>
          <a:prstGeom prst="rect">
            <a:avLst/>
          </a:prstGeom>
          <a:solidFill>
            <a:srgbClr val="FEDB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b="0" dirty="0"/>
              <a:t>EUMETSAT POLAR SYSTEM</a:t>
            </a:r>
          </a:p>
        </p:txBody>
      </p:sp>
      <p:sp>
        <p:nvSpPr>
          <p:cNvPr id="23568" name="TextBox 35"/>
          <p:cNvSpPr txBox="1">
            <a:spLocks noChangeArrowheads="1"/>
          </p:cNvSpPr>
          <p:nvPr/>
        </p:nvSpPr>
        <p:spPr bwMode="auto">
          <a:xfrm>
            <a:off x="2060575" y="1409552"/>
            <a:ext cx="1938338" cy="1015663"/>
          </a:xfrm>
          <a:prstGeom prst="rect">
            <a:avLst/>
          </a:prstGeom>
          <a:solidFill>
            <a:srgbClr val="FEDB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/>
              <a:t>In nominal mid-morning sun synchronous orbit at 817km altitude ,as part of the EUMETSAT Polar System (EPS) .</a:t>
            </a:r>
          </a:p>
        </p:txBody>
      </p:sp>
      <p:sp>
        <p:nvSpPr>
          <p:cNvPr id="23569" name="TextBox 36"/>
          <p:cNvSpPr txBox="1">
            <a:spLocks noChangeArrowheads="1"/>
          </p:cNvSpPr>
          <p:nvPr/>
        </p:nvSpPr>
        <p:spPr bwMode="auto">
          <a:xfrm>
            <a:off x="4170990" y="915212"/>
            <a:ext cx="1719448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JASON-2 (66° incl.)</a:t>
            </a:r>
          </a:p>
        </p:txBody>
      </p:sp>
      <p:sp>
        <p:nvSpPr>
          <p:cNvPr id="23570" name="TextBox 39"/>
          <p:cNvSpPr txBox="1">
            <a:spLocks noChangeArrowheads="1"/>
          </p:cNvSpPr>
          <p:nvPr/>
        </p:nvSpPr>
        <p:spPr bwMode="auto">
          <a:xfrm>
            <a:off x="4170990" y="1151750"/>
            <a:ext cx="1719448" cy="46166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0" dirty="0"/>
              <a:t>OCEAN SURFACE TOPOGRAPHY</a:t>
            </a:r>
          </a:p>
        </p:txBody>
      </p:sp>
      <p:sp>
        <p:nvSpPr>
          <p:cNvPr id="23571" name="TextBox 40"/>
          <p:cNvSpPr txBox="1">
            <a:spLocks noChangeArrowheads="1"/>
          </p:cNvSpPr>
          <p:nvPr/>
        </p:nvSpPr>
        <p:spPr bwMode="auto">
          <a:xfrm>
            <a:off x="4170990" y="1566417"/>
            <a:ext cx="1719447" cy="120032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In nominal non-synchronous low Earth orbit at 1,336km altitude, in support of the Ocean Surface Topography Mission. </a:t>
            </a:r>
          </a:p>
        </p:txBody>
      </p:sp>
      <p:sp>
        <p:nvSpPr>
          <p:cNvPr id="23572" name="TextBox 41"/>
          <p:cNvSpPr txBox="1">
            <a:spLocks noChangeArrowheads="1"/>
          </p:cNvSpPr>
          <p:nvPr/>
        </p:nvSpPr>
        <p:spPr bwMode="auto">
          <a:xfrm>
            <a:off x="7400261" y="5059579"/>
            <a:ext cx="2211574" cy="307777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METEOSAT-7 (</a:t>
            </a:r>
            <a:r>
              <a:rPr lang="en-GB" sz="1400" dirty="0" smtClean="0">
                <a:solidFill>
                  <a:schemeClr val="tx1"/>
                </a:solidFill>
              </a:rPr>
              <a:t>57.5°E)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573" name="TextBox 42"/>
          <p:cNvSpPr txBox="1">
            <a:spLocks noChangeArrowheads="1"/>
          </p:cNvSpPr>
          <p:nvPr/>
        </p:nvSpPr>
        <p:spPr bwMode="auto">
          <a:xfrm>
            <a:off x="7421525" y="5365753"/>
            <a:ext cx="2190307" cy="246221"/>
          </a:xfrm>
          <a:prstGeom prst="rect">
            <a:avLst/>
          </a:prstGeom>
          <a:solidFill>
            <a:srgbClr val="00B5E2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b="0" dirty="0"/>
              <a:t>INDIAN OCEAN DATA COVERAGE</a:t>
            </a:r>
          </a:p>
        </p:txBody>
      </p:sp>
      <p:sp>
        <p:nvSpPr>
          <p:cNvPr id="23574" name="TextBox 43"/>
          <p:cNvSpPr txBox="1">
            <a:spLocks noChangeArrowheads="1"/>
          </p:cNvSpPr>
          <p:nvPr/>
        </p:nvSpPr>
        <p:spPr bwMode="auto">
          <a:xfrm>
            <a:off x="7405231" y="5599802"/>
            <a:ext cx="2206601" cy="1000274"/>
          </a:xfrm>
          <a:prstGeom prst="rect">
            <a:avLst/>
          </a:prstGeom>
          <a:solidFill>
            <a:srgbClr val="00B5E2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0" dirty="0"/>
              <a:t>Operated in support of the Indian Ocean Data Coverage (IODC) mission, bridging an observational gap in this </a:t>
            </a:r>
            <a:r>
              <a:rPr lang="en-GB" sz="1100" b="0" dirty="0"/>
              <a:t>region.</a:t>
            </a:r>
          </a:p>
        </p:txBody>
      </p:sp>
      <p:sp>
        <p:nvSpPr>
          <p:cNvPr id="23575" name="TextBox 45"/>
          <p:cNvSpPr txBox="1">
            <a:spLocks noChangeArrowheads="1"/>
          </p:cNvSpPr>
          <p:nvPr/>
        </p:nvSpPr>
        <p:spPr bwMode="auto">
          <a:xfrm>
            <a:off x="7340455" y="3154053"/>
            <a:ext cx="2250112" cy="307777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METEOSAT-9 (</a:t>
            </a:r>
            <a:r>
              <a:rPr lang="en-GB" sz="1400" dirty="0" smtClean="0">
                <a:solidFill>
                  <a:schemeClr val="tx1"/>
                </a:solidFill>
              </a:rPr>
              <a:t>9.5° 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576" name="TextBox 46"/>
          <p:cNvSpPr txBox="1">
            <a:spLocks noChangeArrowheads="1"/>
          </p:cNvSpPr>
          <p:nvPr/>
        </p:nvSpPr>
        <p:spPr bwMode="auto">
          <a:xfrm>
            <a:off x="7340455" y="3461843"/>
            <a:ext cx="2271377" cy="430887"/>
          </a:xfrm>
          <a:prstGeom prst="rect">
            <a:avLst/>
          </a:prstGeom>
          <a:solidFill>
            <a:srgbClr val="00B5E2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b="0" dirty="0"/>
              <a:t>RAPID SCANNING SERVICE (RSS)</a:t>
            </a:r>
          </a:p>
        </p:txBody>
      </p:sp>
      <p:sp>
        <p:nvSpPr>
          <p:cNvPr id="23577" name="TextBox 47"/>
          <p:cNvSpPr txBox="1">
            <a:spLocks noChangeArrowheads="1"/>
          </p:cNvSpPr>
          <p:nvPr/>
        </p:nvSpPr>
        <p:spPr bwMode="auto">
          <a:xfrm>
            <a:off x="7329824" y="3915311"/>
            <a:ext cx="2260744" cy="1015663"/>
          </a:xfrm>
          <a:prstGeom prst="rect">
            <a:avLst/>
          </a:prstGeom>
          <a:solidFill>
            <a:srgbClr val="00B5E2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Provides the Rapid Scanning Service (RSS) delivering  more frequent images every five minutes over parts of Europe, Africa and the adjacent seas.</a:t>
            </a:r>
          </a:p>
        </p:txBody>
      </p:sp>
      <p:sp>
        <p:nvSpPr>
          <p:cNvPr id="23578" name="TextBox 48"/>
          <p:cNvSpPr txBox="1">
            <a:spLocks noChangeArrowheads="1"/>
          </p:cNvSpPr>
          <p:nvPr/>
        </p:nvSpPr>
        <p:spPr bwMode="auto">
          <a:xfrm>
            <a:off x="4715105" y="4988305"/>
            <a:ext cx="2255711" cy="307777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METEOSAT-8 (3.5° </a:t>
            </a:r>
            <a:r>
              <a:rPr lang="en-GB" sz="1400" dirty="0" smtClean="0">
                <a:solidFill>
                  <a:schemeClr val="tx1"/>
                </a:solidFill>
              </a:rPr>
              <a:t>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579" name="TextBox 49"/>
          <p:cNvSpPr txBox="1">
            <a:spLocks noChangeArrowheads="1"/>
          </p:cNvSpPr>
          <p:nvPr/>
        </p:nvSpPr>
        <p:spPr bwMode="auto">
          <a:xfrm>
            <a:off x="4715105" y="5248594"/>
            <a:ext cx="2255711" cy="261610"/>
          </a:xfrm>
          <a:prstGeom prst="rect">
            <a:avLst/>
          </a:prstGeom>
          <a:solidFill>
            <a:srgbClr val="00B5E2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b="0"/>
              <a:t>BACKUP SERVICE</a:t>
            </a:r>
          </a:p>
        </p:txBody>
      </p:sp>
      <p:sp>
        <p:nvSpPr>
          <p:cNvPr id="23580" name="TextBox 50"/>
          <p:cNvSpPr txBox="1">
            <a:spLocks noChangeArrowheads="1"/>
          </p:cNvSpPr>
          <p:nvPr/>
        </p:nvSpPr>
        <p:spPr bwMode="auto">
          <a:xfrm>
            <a:off x="4715105" y="5522019"/>
            <a:ext cx="2255711" cy="830997"/>
          </a:xfrm>
          <a:prstGeom prst="rect">
            <a:avLst/>
          </a:prstGeom>
          <a:solidFill>
            <a:srgbClr val="00B5E2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Serves as a back-up to both the Meteosat-9 and  -10 spacecraft for full disc imagery and rapid scanning</a:t>
            </a:r>
            <a:r>
              <a:rPr lang="en-US" sz="1200" b="0" dirty="0" smtClean="0"/>
              <a:t>.</a:t>
            </a:r>
            <a:endParaRPr lang="en-US" sz="1200" b="0" dirty="0"/>
          </a:p>
        </p:txBody>
      </p:sp>
      <p:pic>
        <p:nvPicPr>
          <p:cNvPr id="23581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739775" y="2274888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2" name="TextBox 26"/>
          <p:cNvSpPr txBox="1">
            <a:spLocks noChangeArrowheads="1"/>
          </p:cNvSpPr>
          <p:nvPr/>
        </p:nvSpPr>
        <p:spPr bwMode="auto">
          <a:xfrm>
            <a:off x="892839" y="2884857"/>
            <a:ext cx="720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EDB00"/>
                </a:solidFill>
              </a:rPr>
              <a:t>METOP-A</a:t>
            </a:r>
          </a:p>
        </p:txBody>
      </p:sp>
      <p:pic>
        <p:nvPicPr>
          <p:cNvPr id="23583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8994" y="4526725"/>
            <a:ext cx="1241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4" name="TextBox 29"/>
          <p:cNvSpPr txBox="1">
            <a:spLocks noChangeArrowheads="1"/>
          </p:cNvSpPr>
          <p:nvPr/>
        </p:nvSpPr>
        <p:spPr bwMode="auto">
          <a:xfrm>
            <a:off x="2398219" y="5882450"/>
            <a:ext cx="9334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B5E2"/>
                </a:solidFill>
              </a:rPr>
              <a:t>METEOSAT-8</a:t>
            </a:r>
          </a:p>
        </p:txBody>
      </p:sp>
      <p:sp>
        <p:nvSpPr>
          <p:cNvPr id="23585" name="TextBox 31"/>
          <p:cNvSpPr txBox="1">
            <a:spLocks noChangeArrowheads="1"/>
          </p:cNvSpPr>
          <p:nvPr/>
        </p:nvSpPr>
        <p:spPr bwMode="auto">
          <a:xfrm>
            <a:off x="11875" y="898050"/>
            <a:ext cx="1939925" cy="276999"/>
          </a:xfrm>
          <a:prstGeom prst="rect">
            <a:avLst/>
          </a:prstGeom>
          <a:solidFill>
            <a:srgbClr val="FEDB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METOP-B (98.7° incl.)</a:t>
            </a:r>
          </a:p>
        </p:txBody>
      </p:sp>
      <p:sp>
        <p:nvSpPr>
          <p:cNvPr id="23586" name="TextBox 33"/>
          <p:cNvSpPr txBox="1">
            <a:spLocks noChangeArrowheads="1"/>
          </p:cNvSpPr>
          <p:nvPr/>
        </p:nvSpPr>
        <p:spPr bwMode="auto">
          <a:xfrm>
            <a:off x="11876" y="1155851"/>
            <a:ext cx="1939925" cy="261610"/>
          </a:xfrm>
          <a:prstGeom prst="rect">
            <a:avLst/>
          </a:prstGeom>
          <a:solidFill>
            <a:srgbClr val="FEDB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b="0" dirty="0"/>
              <a:t>EUMETSAT POLAR SYSTEM</a:t>
            </a:r>
          </a:p>
        </p:txBody>
      </p:sp>
      <p:sp>
        <p:nvSpPr>
          <p:cNvPr id="23587" name="TextBox 35"/>
          <p:cNvSpPr txBox="1">
            <a:spLocks noChangeArrowheads="1"/>
          </p:cNvSpPr>
          <p:nvPr/>
        </p:nvSpPr>
        <p:spPr bwMode="auto">
          <a:xfrm>
            <a:off x="0" y="1404265"/>
            <a:ext cx="1939925" cy="1015663"/>
          </a:xfrm>
          <a:prstGeom prst="rect">
            <a:avLst/>
          </a:prstGeom>
          <a:solidFill>
            <a:srgbClr val="FEDB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/>
              <a:t>In orbit at 817 km altitude, the primary operational satellite of the EUMETSAT Polar System (EPS).</a:t>
            </a:r>
          </a:p>
        </p:txBody>
      </p:sp>
      <p:sp>
        <p:nvSpPr>
          <p:cNvPr id="23588" name="TextBox 45"/>
          <p:cNvSpPr txBox="1">
            <a:spLocks noChangeArrowheads="1"/>
          </p:cNvSpPr>
          <p:nvPr/>
        </p:nvSpPr>
        <p:spPr bwMode="auto">
          <a:xfrm>
            <a:off x="4690754" y="3118426"/>
            <a:ext cx="2284433" cy="307777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METEOSAT-10 (0°)</a:t>
            </a:r>
          </a:p>
        </p:txBody>
      </p:sp>
      <p:sp>
        <p:nvSpPr>
          <p:cNvPr id="23589" name="TextBox 46"/>
          <p:cNvSpPr txBox="1">
            <a:spLocks noChangeArrowheads="1"/>
          </p:cNvSpPr>
          <p:nvPr/>
        </p:nvSpPr>
        <p:spPr bwMode="auto">
          <a:xfrm>
            <a:off x="4690754" y="3414341"/>
            <a:ext cx="2284433" cy="261610"/>
          </a:xfrm>
          <a:prstGeom prst="rect">
            <a:avLst/>
          </a:prstGeom>
          <a:solidFill>
            <a:srgbClr val="00B5E2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b="0" dirty="0"/>
              <a:t>METEOSAT FULL DISC IMAGERY</a:t>
            </a:r>
          </a:p>
        </p:txBody>
      </p:sp>
      <p:sp>
        <p:nvSpPr>
          <p:cNvPr id="23590" name="TextBox 47"/>
          <p:cNvSpPr txBox="1">
            <a:spLocks noChangeArrowheads="1"/>
          </p:cNvSpPr>
          <p:nvPr/>
        </p:nvSpPr>
        <p:spPr bwMode="auto">
          <a:xfrm>
            <a:off x="4690754" y="3698379"/>
            <a:ext cx="2284433" cy="1200329"/>
          </a:xfrm>
          <a:prstGeom prst="rect">
            <a:avLst/>
          </a:prstGeom>
          <a:solidFill>
            <a:srgbClr val="00B5E2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Positioned at 0°  supporting the prime </a:t>
            </a:r>
            <a:r>
              <a:rPr lang="en-US" sz="1200" b="0" dirty="0" err="1"/>
              <a:t>Meteosat</a:t>
            </a:r>
            <a:r>
              <a:rPr lang="en-US" sz="1200" b="0" dirty="0"/>
              <a:t> full disc imagery service over the European continent, Africa and parts of the Atlantic and Indian oceans.</a:t>
            </a:r>
          </a:p>
        </p:txBody>
      </p:sp>
      <p:sp>
        <p:nvSpPr>
          <p:cNvPr id="39" name="TextBox 36"/>
          <p:cNvSpPr txBox="1">
            <a:spLocks noChangeArrowheads="1"/>
          </p:cNvSpPr>
          <p:nvPr/>
        </p:nvSpPr>
        <p:spPr bwMode="auto">
          <a:xfrm>
            <a:off x="6081824" y="918756"/>
            <a:ext cx="1701210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JASON-3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71192" y="1155294"/>
            <a:ext cx="1711842" cy="46166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0" dirty="0"/>
              <a:t>OCEAN SURFACE TOPOGRAPHY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60558" y="1569961"/>
            <a:ext cx="1711843" cy="101566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/>
              <a:t>Same orbit as JASON-2. Flying 80 seconds apart from JASON-2 during commissioning. 180 </a:t>
            </a:r>
            <a:r>
              <a:rPr lang="en-GB" sz="1200" b="0" dirty="0" smtClean="0"/>
              <a:t>° in nominal ops</a:t>
            </a:r>
            <a:endParaRPr lang="en-US" sz="1200" b="0" dirty="0" smtClean="0"/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7861880" y="940020"/>
            <a:ext cx="1984745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SENTINEL-3A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7851247" y="1176556"/>
            <a:ext cx="1995378" cy="461665"/>
          </a:xfrm>
          <a:prstGeom prst="rect">
            <a:avLst/>
          </a:prstGeom>
          <a:solidFill>
            <a:schemeClr val="accent5">
              <a:lumMod val="7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/>
              <a:t>ALTIMETRY, SEA SURFACE AND OCEAN COLOR</a:t>
            </a:r>
            <a:endParaRPr lang="en-GB" sz="1200" b="0" dirty="0"/>
          </a:p>
        </p:txBody>
      </p:sp>
      <p:sp>
        <p:nvSpPr>
          <p:cNvPr id="44" name="TextBox 40"/>
          <p:cNvSpPr txBox="1">
            <a:spLocks noChangeArrowheads="1"/>
          </p:cNvSpPr>
          <p:nvPr/>
        </p:nvSpPr>
        <p:spPr bwMode="auto">
          <a:xfrm>
            <a:off x="7840617" y="1633753"/>
            <a:ext cx="2006008" cy="646331"/>
          </a:xfrm>
          <a:prstGeom prst="rect">
            <a:avLst/>
          </a:prstGeom>
          <a:solidFill>
            <a:schemeClr val="accent5">
              <a:lumMod val="5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/>
              <a:t>In nominal mid-morning sun synchronous orbit at 814 km altitude, </a:t>
            </a:r>
            <a:r>
              <a:rPr lang="en-GB" sz="1200" b="0" dirty="0" smtClean="0"/>
              <a:t>98.6° inc</a:t>
            </a:r>
            <a:endParaRPr lang="en-US" sz="1200" b="0" dirty="0"/>
          </a:p>
        </p:txBody>
      </p:sp>
      <p:sp>
        <p:nvSpPr>
          <p:cNvPr id="45" name="5-Point Star 44"/>
          <p:cNvSpPr/>
          <p:nvPr/>
        </p:nvSpPr>
        <p:spPr bwMode="auto">
          <a:xfrm>
            <a:off x="6899564" y="950028"/>
            <a:ext cx="213756" cy="190004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6" name="5-Point Star 45"/>
          <p:cNvSpPr/>
          <p:nvPr/>
        </p:nvSpPr>
        <p:spPr bwMode="auto">
          <a:xfrm>
            <a:off x="9025246" y="971797"/>
            <a:ext cx="213756" cy="190004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4593769" y="6667996"/>
            <a:ext cx="213756" cy="190004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82588" y="6627168"/>
            <a:ext cx="1447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Commissioning Phase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</a:t>
            </a:r>
            <a:r>
              <a:rPr lang="en-US" dirty="0" smtClean="0"/>
              <a:t>overview of the </a:t>
            </a:r>
            <a:r>
              <a:rPr lang="en-US" dirty="0" smtClean="0"/>
              <a:t>space-based </a:t>
            </a:r>
            <a:r>
              <a:rPr lang="en-US" dirty="0" smtClean="0"/>
              <a:t>WMO </a:t>
            </a:r>
            <a:r>
              <a:rPr lang="en-US" dirty="0" smtClean="0"/>
              <a:t>GOS</a:t>
            </a:r>
            <a:endParaRPr lang="en-GB" dirty="0"/>
          </a:p>
        </p:txBody>
      </p:sp>
      <p:pic>
        <p:nvPicPr>
          <p:cNvPr id="437252" name="Picture 4" descr="http://www.wmo.int/pages/prog/sat/images/cgms_satellites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2" y="913744"/>
            <a:ext cx="8597734" cy="56401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795647"/>
          </a:xfrm>
        </p:spPr>
        <p:txBody>
          <a:bodyPr/>
          <a:lstStyle/>
          <a:p>
            <a:r>
              <a:rPr lang="en-US" dirty="0" smtClean="0"/>
              <a:t>Future Polar Orbiting Meteorological Satellites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375" y="837860"/>
          <a:ext cx="9761520" cy="5943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341913"/>
                <a:gridCol w="1211283"/>
                <a:gridCol w="1063091"/>
                <a:gridCol w="213854"/>
                <a:gridCol w="240699"/>
                <a:gridCol w="280894"/>
                <a:gridCol w="280894"/>
                <a:gridCol w="280894"/>
                <a:gridCol w="233519"/>
                <a:gridCol w="280894"/>
                <a:gridCol w="287813"/>
                <a:gridCol w="273968"/>
                <a:gridCol w="280894"/>
                <a:gridCol w="280894"/>
                <a:gridCol w="280894"/>
                <a:gridCol w="280894"/>
                <a:gridCol w="280894"/>
                <a:gridCol w="260859"/>
                <a:gridCol w="300925"/>
                <a:gridCol w="300925"/>
                <a:gridCol w="300925"/>
                <a:gridCol w="300925"/>
                <a:gridCol w="300925"/>
                <a:gridCol w="300925"/>
                <a:gridCol w="300925"/>
              </a:tblGrid>
              <a:tr h="144320">
                <a:tc>
                  <a:txBody>
                    <a:bodyPr/>
                    <a:lstStyle/>
                    <a:p>
                      <a:pPr marL="0" indent="0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Satellite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Lifetime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ECT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GB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Metop</a:t>
                      </a: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2006-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Metop</a:t>
                      </a: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-B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2012-2018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Metop-C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2018-2024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D8A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SG-1A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2021-2028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SG-1B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2022 - 2029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09:30 desc 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SG-2A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2028-2035</a:t>
                      </a:r>
                      <a:endParaRPr lang="en-GB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SG-2B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2030 - 2037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09:30 desc 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SG-3A</a:t>
                      </a:r>
                      <a:endParaRPr lang="en-GB" sz="1400" b="1" kern="1200" dirty="0" smtClean="0">
                        <a:solidFill>
                          <a:schemeClr val="accent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2035-2042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09:30 desc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001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SG-3B</a:t>
                      </a:r>
                      <a:endParaRPr lang="en-GB" sz="1400" b="1" kern="1200" dirty="0" smtClean="0">
                        <a:solidFill>
                          <a:schemeClr val="accent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2036 - 2043</a:t>
                      </a: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09:30 desc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NOAA-15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1998-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17:38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NOAA-18</a:t>
                      </a: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2005-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sz="14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17:30 asc</a:t>
                      </a: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NOAA-19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2009-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14:20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SNPP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2011-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13:30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75F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JPSS-1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2017-2024</a:t>
                      </a:r>
                      <a:endParaRPr lang="en-GB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13:30 asc</a:t>
                      </a:r>
                      <a:endParaRPr lang="en-GB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JPSS-2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2021-2028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13:30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JPSS-3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2026-2033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13:30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JPSS-4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2031-2038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13:30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FY-3C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2013-2018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10:20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FY-3D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2016-2021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14:00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FY-3E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06:00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FY-3F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2019-2024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10:00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cell3D prstMaterial="dkEdge">
                      <a:bevel/>
                      <a:lightRig rig="flood" dir="t"/>
                    </a:cell3D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FY-3G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2021-2026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14:00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Meteor-M N2-1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2016-2018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15:30 asc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Meteor-M N2-2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2016-2021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Meteor-M</a:t>
                      </a:r>
                      <a:r>
                        <a:rPr lang="en-US" sz="1400" b="1" baseline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N2-3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2019-2024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Meteor-M N2-4</a:t>
                      </a:r>
                      <a:endParaRPr lang="en-GB" sz="14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2020-2025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Meteor-M N2-5</a:t>
                      </a:r>
                      <a:endParaRPr lang="en-GB" sz="1400" b="1" dirty="0" smtClean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2021-2026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15:30 desc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reflection blurRad="6350" stA="60000" endA="900" endPos="60000" dist="29997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kern="1200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27106" marR="0" marT="0" marB="0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Chinese Meteorological Satellite Program: </a:t>
            </a:r>
            <a:r>
              <a:rPr lang="en-US" sz="2600" dirty="0" err="1" smtClean="0"/>
              <a:t>FengYun</a:t>
            </a:r>
            <a:endParaRPr lang="en-GB" sz="2600" dirty="0"/>
          </a:p>
        </p:txBody>
      </p:sp>
      <p:pic>
        <p:nvPicPr>
          <p:cNvPr id="413698" name="Picture 2" descr="https://encrypted-tbn3.gstatic.com/images?q=tbn:ANd9GcTykYhoo4oc5UNm-lXIwlCSyst7g6XvjhT21OacB7FS2_sJjQD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416" y="1060885"/>
            <a:ext cx="6507678" cy="54764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71512" cy="854075"/>
          </a:xfrm>
        </p:spPr>
        <p:txBody>
          <a:bodyPr/>
          <a:lstStyle/>
          <a:p>
            <a:r>
              <a:rPr lang="en-US" dirty="0" smtClean="0"/>
              <a:t>Chinese Meteorological Satellite Program: Feng-Yun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34692"/>
            <a:ext cx="9447213" cy="53911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Polar Orbiting Meteorological Satellites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FengYun</a:t>
            </a:r>
            <a:r>
              <a:rPr lang="en-US" sz="2800" dirty="0" smtClean="0"/>
              <a:t> 1 (FY-1)  </a:t>
            </a:r>
            <a:r>
              <a:rPr lang="en-US" sz="1600" dirty="0" smtClean="0"/>
              <a:t>1988- 2011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FengYun</a:t>
            </a:r>
            <a:r>
              <a:rPr lang="en-US" sz="2800" dirty="0" smtClean="0"/>
              <a:t> 3  (FY-3) </a:t>
            </a:r>
            <a:r>
              <a:rPr lang="en-US" sz="1600" dirty="0" smtClean="0"/>
              <a:t>2008- 2026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Geostationary Meteorological </a:t>
            </a:r>
            <a:r>
              <a:rPr lang="en-US" b="1" dirty="0" smtClean="0"/>
              <a:t>Satellites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800" dirty="0" err="1" smtClean="0"/>
              <a:t>FengYun</a:t>
            </a:r>
            <a:r>
              <a:rPr lang="en-US" sz="2800" dirty="0" smtClean="0"/>
              <a:t> </a:t>
            </a:r>
            <a:r>
              <a:rPr lang="en-US" sz="2800" dirty="0" smtClean="0"/>
              <a:t>2 (FY-2</a:t>
            </a:r>
            <a:r>
              <a:rPr lang="en-US" sz="2800" dirty="0" smtClean="0"/>
              <a:t>) </a:t>
            </a:r>
            <a:r>
              <a:rPr lang="en-US" sz="1600" dirty="0" smtClean="0"/>
              <a:t>2006-2020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FengYun</a:t>
            </a:r>
            <a:r>
              <a:rPr lang="en-US" sz="2800" dirty="0" smtClean="0"/>
              <a:t> </a:t>
            </a:r>
            <a:r>
              <a:rPr lang="en-US" sz="2800" dirty="0" smtClean="0"/>
              <a:t>4 (FY-4</a:t>
            </a:r>
            <a:r>
              <a:rPr lang="en-US" sz="2800" dirty="0" smtClean="0"/>
              <a:t>) </a:t>
            </a:r>
            <a:r>
              <a:rPr lang="en-US" sz="1600" dirty="0" smtClean="0"/>
              <a:t>2016-2028</a:t>
            </a:r>
            <a:endParaRPr lang="en-GB" sz="1600" dirty="0" smtClean="0"/>
          </a:p>
          <a:p>
            <a:pPr lvl="1">
              <a:buFont typeface="Wingdings" pitchFamily="2" charset="2"/>
              <a:buChar char="q"/>
            </a:pPr>
            <a:endParaRPr lang="en-GB" dirty="0"/>
          </a:p>
        </p:txBody>
      </p:sp>
      <p:pic>
        <p:nvPicPr>
          <p:cNvPr id="4" name="Picture 187" descr="fy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6445" y="1857752"/>
            <a:ext cx="1995050" cy="17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ms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73" y="4429125"/>
            <a:ext cx="1845913" cy="18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13"/>
          <p:cNvSpPr>
            <a:spLocks noChangeArrowheads="1"/>
          </p:cNvSpPr>
          <p:nvPr/>
        </p:nvSpPr>
        <p:spPr bwMode="auto">
          <a:xfrm>
            <a:off x="7826086" y="1006600"/>
            <a:ext cx="228600" cy="5588000"/>
          </a:xfrm>
          <a:prstGeom prst="rect">
            <a:avLst/>
          </a:prstGeom>
          <a:solidFill>
            <a:srgbClr val="C5B9A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US" sz="1100"/>
          </a:p>
        </p:txBody>
      </p:sp>
      <p:sp>
        <p:nvSpPr>
          <p:cNvPr id="170" name="Rectangle 114"/>
          <p:cNvSpPr>
            <a:spLocks noChangeArrowheads="1"/>
          </p:cNvSpPr>
          <p:nvPr/>
        </p:nvSpPr>
        <p:spPr bwMode="auto">
          <a:xfrm>
            <a:off x="8276936" y="1006600"/>
            <a:ext cx="228600" cy="5588000"/>
          </a:xfrm>
          <a:prstGeom prst="rect">
            <a:avLst/>
          </a:prstGeom>
          <a:solidFill>
            <a:srgbClr val="C5B9A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US" sz="1100"/>
          </a:p>
        </p:txBody>
      </p:sp>
      <p:sp>
        <p:nvSpPr>
          <p:cNvPr id="171" name="Rectangle 115"/>
          <p:cNvSpPr>
            <a:spLocks noChangeArrowheads="1"/>
          </p:cNvSpPr>
          <p:nvPr/>
        </p:nvSpPr>
        <p:spPr bwMode="auto">
          <a:xfrm>
            <a:off x="8727786" y="1006600"/>
            <a:ext cx="228600" cy="5588000"/>
          </a:xfrm>
          <a:prstGeom prst="rect">
            <a:avLst/>
          </a:prstGeom>
          <a:solidFill>
            <a:srgbClr val="C5B9A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US" sz="1100"/>
          </a:p>
        </p:txBody>
      </p:sp>
      <p:sp>
        <p:nvSpPr>
          <p:cNvPr id="172" name="Rectangle 116"/>
          <p:cNvSpPr>
            <a:spLocks noChangeArrowheads="1"/>
          </p:cNvSpPr>
          <p:nvPr/>
        </p:nvSpPr>
        <p:spPr bwMode="auto">
          <a:xfrm>
            <a:off x="9178636" y="1006600"/>
            <a:ext cx="228600" cy="5588000"/>
          </a:xfrm>
          <a:prstGeom prst="rect">
            <a:avLst/>
          </a:prstGeom>
          <a:solidFill>
            <a:srgbClr val="C5B9A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US" sz="1100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58956" y="996704"/>
            <a:ext cx="8343900" cy="5588000"/>
            <a:chOff x="847725" y="898525"/>
            <a:chExt cx="8343900" cy="5588000"/>
          </a:xfrm>
          <a:solidFill>
            <a:srgbClr val="C5B9AC">
              <a:alpha val="20000"/>
            </a:srgbClr>
          </a:solidFill>
        </p:grpSpPr>
        <p:sp>
          <p:nvSpPr>
            <p:cNvPr id="60489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0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1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2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3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4" name="Rectangle 103"/>
            <p:cNvSpPr>
              <a:spLocks noChangeArrowheads="1"/>
            </p:cNvSpPr>
            <p:nvPr/>
          </p:nvSpPr>
          <p:spPr bwMode="auto">
            <a:xfrm>
              <a:off x="31019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5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6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7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8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499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0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1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2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3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4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5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6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  <p:sp>
          <p:nvSpPr>
            <p:cNvPr id="60507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100"/>
            </a:p>
          </p:txBody>
        </p:sp>
      </p:grpSp>
      <p:sp>
        <p:nvSpPr>
          <p:cNvPr id="29700" name="TextBox 178"/>
          <p:cNvSpPr txBox="1">
            <a:spLocks noChangeArrowheads="1"/>
          </p:cNvSpPr>
          <p:nvPr/>
        </p:nvSpPr>
        <p:spPr bwMode="auto">
          <a:xfrm>
            <a:off x="8840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TextBox 179"/>
          <p:cNvSpPr txBox="1">
            <a:spLocks noChangeArrowheads="1"/>
          </p:cNvSpPr>
          <p:nvPr/>
        </p:nvSpPr>
        <p:spPr bwMode="auto">
          <a:xfrm>
            <a:off x="30671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Box 180"/>
          <p:cNvSpPr txBox="1">
            <a:spLocks noChangeArrowheads="1"/>
          </p:cNvSpPr>
          <p:nvPr/>
        </p:nvSpPr>
        <p:spPr bwMode="auto">
          <a:xfrm>
            <a:off x="53766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Box 181"/>
          <p:cNvSpPr txBox="1">
            <a:spLocks noChangeArrowheads="1"/>
          </p:cNvSpPr>
          <p:nvPr/>
        </p:nvSpPr>
        <p:spPr bwMode="auto">
          <a:xfrm>
            <a:off x="76785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TextBox 182"/>
          <p:cNvSpPr txBox="1">
            <a:spLocks noChangeArrowheads="1"/>
          </p:cNvSpPr>
          <p:nvPr/>
        </p:nvSpPr>
        <p:spPr bwMode="auto">
          <a:xfrm>
            <a:off x="99169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Box 183"/>
          <p:cNvSpPr txBox="1">
            <a:spLocks noChangeArrowheads="1"/>
          </p:cNvSpPr>
          <p:nvPr/>
        </p:nvSpPr>
        <p:spPr bwMode="auto">
          <a:xfrm>
            <a:off x="122346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TextBox 184"/>
          <p:cNvSpPr txBox="1">
            <a:spLocks noChangeArrowheads="1"/>
          </p:cNvSpPr>
          <p:nvPr/>
        </p:nvSpPr>
        <p:spPr bwMode="auto">
          <a:xfrm>
            <a:off x="143619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TextBox 185"/>
          <p:cNvSpPr txBox="1">
            <a:spLocks noChangeArrowheads="1"/>
          </p:cNvSpPr>
          <p:nvPr/>
        </p:nvSpPr>
        <p:spPr bwMode="auto">
          <a:xfrm>
            <a:off x="166638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TextBox 186"/>
          <p:cNvSpPr txBox="1">
            <a:spLocks noChangeArrowheads="1"/>
          </p:cNvSpPr>
          <p:nvPr/>
        </p:nvSpPr>
        <p:spPr bwMode="auto">
          <a:xfrm>
            <a:off x="18886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TextBox 187"/>
          <p:cNvSpPr txBox="1">
            <a:spLocks noChangeArrowheads="1"/>
          </p:cNvSpPr>
          <p:nvPr/>
        </p:nvSpPr>
        <p:spPr bwMode="auto">
          <a:xfrm>
            <a:off x="211881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" name="TextBox 188"/>
          <p:cNvSpPr txBox="1">
            <a:spLocks noChangeArrowheads="1"/>
          </p:cNvSpPr>
          <p:nvPr/>
        </p:nvSpPr>
        <p:spPr bwMode="auto">
          <a:xfrm>
            <a:off x="233789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" name="TextBox 189"/>
          <p:cNvSpPr txBox="1">
            <a:spLocks noChangeArrowheads="1"/>
          </p:cNvSpPr>
          <p:nvPr/>
        </p:nvSpPr>
        <p:spPr bwMode="auto">
          <a:xfrm>
            <a:off x="256808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Box 190"/>
          <p:cNvSpPr txBox="1">
            <a:spLocks noChangeArrowheads="1"/>
          </p:cNvSpPr>
          <p:nvPr/>
        </p:nvSpPr>
        <p:spPr bwMode="auto">
          <a:xfrm>
            <a:off x="279509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3" name="TextBox 191"/>
          <p:cNvSpPr txBox="1">
            <a:spLocks noChangeArrowheads="1"/>
          </p:cNvSpPr>
          <p:nvPr/>
        </p:nvSpPr>
        <p:spPr bwMode="auto">
          <a:xfrm>
            <a:off x="302528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4" name="TextBox 192"/>
          <p:cNvSpPr txBox="1">
            <a:spLocks noChangeArrowheads="1"/>
          </p:cNvSpPr>
          <p:nvPr/>
        </p:nvSpPr>
        <p:spPr bwMode="auto">
          <a:xfrm>
            <a:off x="323800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TextBox 193"/>
          <p:cNvSpPr txBox="1">
            <a:spLocks noChangeArrowheads="1"/>
          </p:cNvSpPr>
          <p:nvPr/>
        </p:nvSpPr>
        <p:spPr bwMode="auto">
          <a:xfrm>
            <a:off x="346978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6" name="TextBox 194"/>
          <p:cNvSpPr txBox="1">
            <a:spLocks noChangeArrowheads="1"/>
          </p:cNvSpPr>
          <p:nvPr/>
        </p:nvSpPr>
        <p:spPr bwMode="auto">
          <a:xfrm>
            <a:off x="369044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7" name="TextBox 195"/>
          <p:cNvSpPr txBox="1">
            <a:spLocks noChangeArrowheads="1"/>
          </p:cNvSpPr>
          <p:nvPr/>
        </p:nvSpPr>
        <p:spPr bwMode="auto">
          <a:xfrm>
            <a:off x="39206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8" name="TextBox 196"/>
          <p:cNvSpPr txBox="1">
            <a:spLocks noChangeArrowheads="1"/>
          </p:cNvSpPr>
          <p:nvPr/>
        </p:nvSpPr>
        <p:spPr bwMode="auto">
          <a:xfrm>
            <a:off x="413970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9" name="TextBox 197"/>
          <p:cNvSpPr txBox="1">
            <a:spLocks noChangeArrowheads="1"/>
          </p:cNvSpPr>
          <p:nvPr/>
        </p:nvSpPr>
        <p:spPr bwMode="auto">
          <a:xfrm>
            <a:off x="436989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TextBox 198"/>
          <p:cNvSpPr txBox="1">
            <a:spLocks noChangeArrowheads="1"/>
          </p:cNvSpPr>
          <p:nvPr/>
        </p:nvSpPr>
        <p:spPr bwMode="auto">
          <a:xfrm>
            <a:off x="45937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1" name="TextBox 199"/>
          <p:cNvSpPr txBox="1">
            <a:spLocks noChangeArrowheads="1"/>
          </p:cNvSpPr>
          <p:nvPr/>
        </p:nvSpPr>
        <p:spPr bwMode="auto">
          <a:xfrm>
            <a:off x="482550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2" name="TextBox 200"/>
          <p:cNvSpPr txBox="1">
            <a:spLocks noChangeArrowheads="1"/>
          </p:cNvSpPr>
          <p:nvPr/>
        </p:nvSpPr>
        <p:spPr bwMode="auto">
          <a:xfrm>
            <a:off x="50382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3" name="TextBox 201"/>
          <p:cNvSpPr txBox="1">
            <a:spLocks noChangeArrowheads="1"/>
          </p:cNvSpPr>
          <p:nvPr/>
        </p:nvSpPr>
        <p:spPr bwMode="auto">
          <a:xfrm>
            <a:off x="526841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4" name="TextBox 202"/>
          <p:cNvSpPr txBox="1">
            <a:spLocks noChangeArrowheads="1"/>
          </p:cNvSpPr>
          <p:nvPr/>
        </p:nvSpPr>
        <p:spPr bwMode="auto">
          <a:xfrm>
            <a:off x="549066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5" name="TextBox 203"/>
          <p:cNvSpPr txBox="1">
            <a:spLocks noChangeArrowheads="1"/>
          </p:cNvSpPr>
          <p:nvPr/>
        </p:nvSpPr>
        <p:spPr bwMode="auto">
          <a:xfrm>
            <a:off x="572085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TextBox 204"/>
          <p:cNvSpPr txBox="1">
            <a:spLocks noChangeArrowheads="1"/>
          </p:cNvSpPr>
          <p:nvPr/>
        </p:nvSpPr>
        <p:spPr bwMode="auto">
          <a:xfrm>
            <a:off x="59399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7" name="TextBox 205"/>
          <p:cNvSpPr txBox="1">
            <a:spLocks noChangeArrowheads="1"/>
          </p:cNvSpPr>
          <p:nvPr/>
        </p:nvSpPr>
        <p:spPr bwMode="auto">
          <a:xfrm>
            <a:off x="617011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8" name="TextBox 206"/>
          <p:cNvSpPr txBox="1">
            <a:spLocks noChangeArrowheads="1"/>
          </p:cNvSpPr>
          <p:nvPr/>
        </p:nvSpPr>
        <p:spPr bwMode="auto">
          <a:xfrm>
            <a:off x="640030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9" name="TextBox 207"/>
          <p:cNvSpPr txBox="1">
            <a:spLocks noChangeArrowheads="1"/>
          </p:cNvSpPr>
          <p:nvPr/>
        </p:nvSpPr>
        <p:spPr bwMode="auto">
          <a:xfrm>
            <a:off x="662414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0" name="TextBox 208"/>
          <p:cNvSpPr txBox="1">
            <a:spLocks noChangeArrowheads="1"/>
          </p:cNvSpPr>
          <p:nvPr/>
        </p:nvSpPr>
        <p:spPr bwMode="auto">
          <a:xfrm>
            <a:off x="68543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TextBox 209"/>
          <p:cNvSpPr txBox="1">
            <a:spLocks noChangeArrowheads="1"/>
          </p:cNvSpPr>
          <p:nvPr/>
        </p:nvSpPr>
        <p:spPr bwMode="auto">
          <a:xfrm>
            <a:off x="706864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2" name="TextBox 210"/>
          <p:cNvSpPr txBox="1">
            <a:spLocks noChangeArrowheads="1"/>
          </p:cNvSpPr>
          <p:nvPr/>
        </p:nvSpPr>
        <p:spPr bwMode="auto">
          <a:xfrm>
            <a:off x="72988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3" name="TextBox 211"/>
          <p:cNvSpPr txBox="1">
            <a:spLocks noChangeArrowheads="1"/>
          </p:cNvSpPr>
          <p:nvPr/>
        </p:nvSpPr>
        <p:spPr bwMode="auto">
          <a:xfrm>
            <a:off x="7519493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4" name="TextBox 212"/>
          <p:cNvSpPr txBox="1">
            <a:spLocks noChangeArrowheads="1"/>
          </p:cNvSpPr>
          <p:nvPr/>
        </p:nvSpPr>
        <p:spPr bwMode="auto">
          <a:xfrm>
            <a:off x="7751268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Box 213"/>
          <p:cNvSpPr txBox="1">
            <a:spLocks noChangeArrowheads="1"/>
          </p:cNvSpPr>
          <p:nvPr/>
        </p:nvSpPr>
        <p:spPr bwMode="auto">
          <a:xfrm>
            <a:off x="7968755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Box 214"/>
          <p:cNvSpPr txBox="1">
            <a:spLocks noChangeArrowheads="1"/>
          </p:cNvSpPr>
          <p:nvPr/>
        </p:nvSpPr>
        <p:spPr bwMode="auto">
          <a:xfrm>
            <a:off x="8200530" y="90011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742" name="Straight Connector 95"/>
          <p:cNvCxnSpPr>
            <a:cxnSpLocks noChangeShapeType="1"/>
          </p:cNvCxnSpPr>
          <p:nvPr/>
        </p:nvCxnSpPr>
        <p:spPr bwMode="auto">
          <a:xfrm rot="10800000" flipV="1">
            <a:off x="-1101684" y="4608513"/>
            <a:ext cx="24765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9743" name="Title 95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pPr marL="179388"/>
            <a:r>
              <a:rPr lang="en-US" dirty="0" smtClean="0"/>
              <a:t>Chinese </a:t>
            </a:r>
            <a:r>
              <a:rPr lang="en-US" dirty="0" smtClean="0"/>
              <a:t>Polar Orbiting Meteorological Satellites</a:t>
            </a:r>
            <a:r>
              <a:rPr lang="en-US" sz="3200" dirty="0" smtClean="0"/>
              <a:t> </a:t>
            </a:r>
            <a:endParaRPr lang="en-GB" sz="3200" dirty="0" smtClean="0"/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6602127" y="866899"/>
            <a:ext cx="23751" cy="5991101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ight Arrow 101"/>
          <p:cNvSpPr/>
          <p:nvPr/>
        </p:nvSpPr>
        <p:spPr bwMode="auto">
          <a:xfrm>
            <a:off x="6654602" y="1096949"/>
            <a:ext cx="570015" cy="207818"/>
          </a:xfrm>
          <a:prstGeom prst="rightArrow">
            <a:avLst/>
          </a:prstGeom>
          <a:solidFill>
            <a:srgbClr val="FF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55128" y="3265717"/>
            <a:ext cx="4524498" cy="26125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FY-3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864618" y="4310741"/>
            <a:ext cx="1272452" cy="15438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FY-3C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001436" y="4285379"/>
            <a:ext cx="9092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23 Sep 2013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446520" y="3990477"/>
            <a:ext cx="8467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5 Nov 2010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56997" y="4011879"/>
            <a:ext cx="1533710" cy="1840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FY-3B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340975" y="4239858"/>
            <a:ext cx="744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10.15 (</a:t>
            </a:r>
            <a:r>
              <a:rPr lang="en-GB" dirty="0" smtClean="0">
                <a:solidFill>
                  <a:srgbClr val="00205B"/>
                </a:solidFill>
              </a:rPr>
              <a:t>D)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757104" y="3988497"/>
            <a:ext cx="734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13.38 (A)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905688" y="4876795"/>
            <a:ext cx="1573294" cy="170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FY-3E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271842" y="5195448"/>
            <a:ext cx="1456522" cy="172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FY-3F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697375" y="5514101"/>
            <a:ext cx="1244744" cy="16230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FY-3G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8407776" y="4843521"/>
            <a:ext cx="744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06.00 (</a:t>
            </a:r>
            <a:r>
              <a:rPr lang="en-GB" dirty="0" smtClean="0">
                <a:solidFill>
                  <a:srgbClr val="00205B"/>
                </a:solidFill>
              </a:rPr>
              <a:t>D)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752157" y="5164154"/>
            <a:ext cx="744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10.00 (</a:t>
            </a:r>
            <a:r>
              <a:rPr lang="en-GB" dirty="0" smtClean="0">
                <a:solidFill>
                  <a:srgbClr val="00205B"/>
                </a:solidFill>
              </a:rPr>
              <a:t>D)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159620" y="5484788"/>
            <a:ext cx="734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14.00 (A)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087140" y="4558511"/>
            <a:ext cx="734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14.00 (A)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637500" y="3693228"/>
            <a:ext cx="1597045" cy="1801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FY-3A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791398" y="3667866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27 May 2008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232611" y="3725261"/>
            <a:ext cx="744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09.05 (D)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73" name="TextBox 214"/>
          <p:cNvSpPr txBox="1">
            <a:spLocks noChangeArrowheads="1"/>
          </p:cNvSpPr>
          <p:nvPr/>
        </p:nvSpPr>
        <p:spPr bwMode="auto">
          <a:xfrm>
            <a:off x="8424181" y="89813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214"/>
          <p:cNvSpPr txBox="1">
            <a:spLocks noChangeArrowheads="1"/>
          </p:cNvSpPr>
          <p:nvPr/>
        </p:nvSpPr>
        <p:spPr bwMode="auto">
          <a:xfrm>
            <a:off x="9110999" y="908032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214"/>
          <p:cNvSpPr txBox="1">
            <a:spLocks noChangeArrowheads="1"/>
          </p:cNvSpPr>
          <p:nvPr/>
        </p:nvSpPr>
        <p:spPr bwMode="auto">
          <a:xfrm>
            <a:off x="8907111" y="906052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Box 214"/>
          <p:cNvSpPr txBox="1">
            <a:spLocks noChangeArrowheads="1"/>
          </p:cNvSpPr>
          <p:nvPr/>
        </p:nvSpPr>
        <p:spPr bwMode="auto">
          <a:xfrm>
            <a:off x="8643875" y="904071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52399" y="1344203"/>
            <a:ext cx="5345875" cy="22334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FY-1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683822" y="2220686"/>
            <a:ext cx="558141" cy="20188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FY-1C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757491" y="2193346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10 May 1999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0" y="2040945"/>
            <a:ext cx="8018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2 Sep1990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18643" y="2054433"/>
            <a:ext cx="195757" cy="2137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402466" y="2466109"/>
            <a:ext cx="2024558" cy="217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FY-1D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134774" y="1805049"/>
            <a:ext cx="221486" cy="1781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0" y="1599579"/>
            <a:ext cx="8018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7 Sep1988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610783" y="4605644"/>
            <a:ext cx="1215055" cy="15636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FY-3D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57581" y="1781666"/>
            <a:ext cx="554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FY-1A</a:t>
            </a:r>
            <a:endParaRPr lang="en-GB" sz="1000" dirty="0"/>
          </a:p>
        </p:txBody>
      </p:sp>
      <p:sp>
        <p:nvSpPr>
          <p:cNvPr id="196" name="Rectangle 195"/>
          <p:cNvSpPr/>
          <p:nvPr/>
        </p:nvSpPr>
        <p:spPr>
          <a:xfrm>
            <a:off x="727596" y="2042925"/>
            <a:ext cx="5180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FY-1B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551158" y="2464499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15 May 2002</a:t>
            </a:r>
            <a:endParaRPr lang="en-GB" dirty="0">
              <a:solidFill>
                <a:srgbClr val="00205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FY-3 </a:t>
            </a:r>
            <a:r>
              <a:rPr lang="en-GB" dirty="0" smtClean="0"/>
              <a:t>Instruments  </a:t>
            </a:r>
            <a:endParaRPr lang="en-GB" dirty="0"/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6063484" y="2063501"/>
            <a:ext cx="914400" cy="914400"/>
          </a:xfrm>
          <a:prstGeom prst="bentConnector3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340082" y="250706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791080" y="1024071"/>
          <a:ext cx="7772400" cy="5159375"/>
        </p:xfrm>
        <a:graphic>
          <a:graphicData uri="http://schemas.openxmlformats.org/presentationml/2006/ole">
            <p:oleObj spid="_x0000_s416770" name="Document" r:id="rId4" imgW="4530460" imgH="2981588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 </a:t>
            </a:r>
            <a:r>
              <a:rPr lang="en-US" dirty="0" smtClean="0"/>
              <a:t>Instrument Evolution</a:t>
            </a:r>
            <a:endParaRPr lang="en-GB" dirty="0"/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6220407" y="2110575"/>
            <a:ext cx="1043111" cy="1033941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340082" y="250706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12221" y="1088591"/>
          <a:ext cx="8641774" cy="5401108"/>
        </p:xfrm>
        <a:graphic>
          <a:graphicData uri="http://schemas.openxmlformats.org/presentationml/2006/ole">
            <p:oleObj spid="_x0000_s415746" name="Document" r:id="rId4" imgW="5917078" imgH="3699852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5584</TotalTime>
  <Words>1418</Words>
  <Application>Microsoft Office PowerPoint</Application>
  <PresentationFormat>A4 Paper (210x297 mm)</PresentationFormat>
  <Paragraphs>452</Paragraphs>
  <Slides>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Viewgraph Landscape Template</vt:lpstr>
      <vt:lpstr>Clip</vt:lpstr>
      <vt:lpstr>Document</vt:lpstr>
      <vt:lpstr>Microsoft Office Word Document</vt:lpstr>
      <vt:lpstr>Slide 1</vt:lpstr>
      <vt:lpstr>U.S.A + Europe + China + Russia </vt:lpstr>
      <vt:lpstr>Schematic overview of the space-based WMO GOS</vt:lpstr>
      <vt:lpstr>Future Polar Orbiting Meteorological Satellites </vt:lpstr>
      <vt:lpstr>Chinese Meteorological Satellite Program: FengYun</vt:lpstr>
      <vt:lpstr>Chinese Meteorological Satellite Program: Feng-Yun</vt:lpstr>
      <vt:lpstr>Chinese Polar Orbiting Meteorological Satellites </vt:lpstr>
      <vt:lpstr>FY-3 Instruments  </vt:lpstr>
      <vt:lpstr>FY-3 Instrument Evolution</vt:lpstr>
      <vt:lpstr>FY-3 Direct Broadcast capabilities</vt:lpstr>
      <vt:lpstr>Chinese Geostationary Meteorological Satellites</vt:lpstr>
      <vt:lpstr>In-orbit Chinese Meteorological Satellites</vt:lpstr>
      <vt:lpstr>Russian Meteorological Satellite Program</vt:lpstr>
      <vt:lpstr>Russian Meteorological Satellite Program</vt:lpstr>
      <vt:lpstr>Meteor-M N2 Instruments</vt:lpstr>
      <vt:lpstr>Meteor M N2 Data Access: Direct Broadcast</vt:lpstr>
      <vt:lpstr>Backup</vt:lpstr>
      <vt:lpstr>Best practices</vt:lpstr>
      <vt:lpstr>Geostationary meteorological satellites</vt:lpstr>
      <vt:lpstr>Sea of Okhotsk imaged by Meteor M2's KMSS instrument on  Jan. 13, 2015 </vt:lpstr>
      <vt:lpstr>MTVZA-GY</vt:lpstr>
      <vt:lpstr>IKFS-2</vt:lpstr>
      <vt:lpstr>MSU-MR</vt:lpstr>
      <vt:lpstr>KMSS</vt:lpstr>
      <vt:lpstr>FY-3 Instrument Configuration</vt:lpstr>
      <vt:lpstr>FY-3 Polar Orbiting Meteorological Satellites </vt:lpstr>
      <vt:lpstr>EUMETSAT international cooperation</vt:lpstr>
      <vt:lpstr>EUMETSAT satellites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Cabanas</dc:creator>
  <cp:lastModifiedBy>Carlos Cabanas</cp:lastModifiedBy>
  <cp:revision>213</cp:revision>
  <cp:lastPrinted>2006-03-06T14:11:17Z</cp:lastPrinted>
  <dcterms:created xsi:type="dcterms:W3CDTF">2016-02-15T11:45:08Z</dcterms:created>
  <dcterms:modified xsi:type="dcterms:W3CDTF">2016-06-24T07:00:05Z</dcterms:modified>
</cp:coreProperties>
</file>