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326" r:id="rId2"/>
    <p:sldId id="329" r:id="rId3"/>
    <p:sldId id="328" r:id="rId4"/>
    <p:sldId id="354" r:id="rId5"/>
    <p:sldId id="332" r:id="rId6"/>
    <p:sldId id="278" r:id="rId7"/>
    <p:sldId id="341" r:id="rId8"/>
    <p:sldId id="282" r:id="rId9"/>
    <p:sldId id="353" r:id="rId10"/>
    <p:sldId id="381" r:id="rId11"/>
    <p:sldId id="390" r:id="rId12"/>
    <p:sldId id="391" r:id="rId13"/>
    <p:sldId id="392" r:id="rId14"/>
    <p:sldId id="355" r:id="rId15"/>
    <p:sldId id="356" r:id="rId16"/>
    <p:sldId id="357" r:id="rId17"/>
    <p:sldId id="358" r:id="rId18"/>
    <p:sldId id="359" r:id="rId19"/>
    <p:sldId id="360" r:id="rId20"/>
    <p:sldId id="361" r:id="rId21"/>
    <p:sldId id="362" r:id="rId22"/>
    <p:sldId id="363" r:id="rId23"/>
    <p:sldId id="364" r:id="rId24"/>
    <p:sldId id="426" r:id="rId25"/>
    <p:sldId id="427" r:id="rId26"/>
    <p:sldId id="428" r:id="rId27"/>
    <p:sldId id="429" r:id="rId28"/>
    <p:sldId id="430" r:id="rId29"/>
    <p:sldId id="431" r:id="rId30"/>
    <p:sldId id="432" r:id="rId31"/>
    <p:sldId id="433" r:id="rId32"/>
    <p:sldId id="421" r:id="rId33"/>
    <p:sldId id="382" r:id="rId34"/>
    <p:sldId id="302" r:id="rId35"/>
    <p:sldId id="346" r:id="rId36"/>
    <p:sldId id="310" r:id="rId37"/>
    <p:sldId id="307" r:id="rId38"/>
    <p:sldId id="308" r:id="rId39"/>
    <p:sldId id="309" r:id="rId40"/>
    <p:sldId id="294" r:id="rId41"/>
    <p:sldId id="388" r:id="rId42"/>
    <p:sldId id="389" r:id="rId43"/>
    <p:sldId id="417" r:id="rId44"/>
    <p:sldId id="418" r:id="rId45"/>
    <p:sldId id="419" r:id="rId46"/>
    <p:sldId id="420" r:id="rId47"/>
    <p:sldId id="269" r:id="rId48"/>
    <p:sldId id="387" r:id="rId49"/>
    <p:sldId id="335" r:id="rId50"/>
    <p:sldId id="340" r:id="rId51"/>
    <p:sldId id="423" r:id="rId52"/>
    <p:sldId id="424" r:id="rId53"/>
    <p:sldId id="425" r:id="rId54"/>
    <p:sldId id="422" r:id="rId55"/>
    <p:sldId id="415" r:id="rId56"/>
    <p:sldId id="412" r:id="rId57"/>
    <p:sldId id="384" r:id="rId58"/>
    <p:sldId id="393" r:id="rId59"/>
    <p:sldId id="394" r:id="rId60"/>
    <p:sldId id="397" r:id="rId61"/>
    <p:sldId id="403" r:id="rId62"/>
    <p:sldId id="404" r:id="rId63"/>
    <p:sldId id="405" r:id="rId64"/>
    <p:sldId id="406" r:id="rId65"/>
    <p:sldId id="407" r:id="rId66"/>
    <p:sldId id="408" r:id="rId67"/>
    <p:sldId id="409" r:id="rId68"/>
    <p:sldId id="383" r:id="rId69"/>
  </p:sldIdLst>
  <p:sldSz cx="9144000" cy="6858000" type="screen4x3"/>
  <p:notesSz cx="6858000" cy="9144000"/>
  <p:custDataLst>
    <p:tags r:id="rId7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n Slayback" initials="D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D15A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43" autoAdjust="0"/>
    <p:restoredTop sz="90247" autoAdjust="0"/>
  </p:normalViewPr>
  <p:slideViewPr>
    <p:cSldViewPr>
      <p:cViewPr varScale="1">
        <p:scale>
          <a:sx n="114" d="100"/>
          <a:sy n="114" d="100"/>
        </p:scale>
        <p:origin x="118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tags" Target="tags/tag1.xml"/><Relationship Id="rId72" Type="http://schemas.openxmlformats.org/officeDocument/2006/relationships/commentAuthors" Target="commentAuthor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2170D4-4EC6-134E-B3EE-64C7CA9DBE93}" type="datetimeFigureOut">
              <a:rPr lang="en-US" smtClean="0"/>
              <a:pPr/>
              <a:t>6/22/16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FE200D-7096-B347-BA70-B8585CFFE1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81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661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C12C3-FA3F-4A97-8EE8-D07643648E73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206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C12C3-FA3F-4A97-8EE8-D07643648E7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277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C12C3-FA3F-4A97-8EE8-D07643648E7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247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14318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453D77-F5EF-498B-ABFA-20AD992ADB1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4843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C12C3-FA3F-4A97-8EE8-D07643648E73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893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C12C3-FA3F-4A97-8EE8-D07643648E73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691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C12C3-FA3F-4A97-8EE8-D07643648E7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9175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C12C3-FA3F-4A97-8EE8-D07643648E7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015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72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955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934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8397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4375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138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161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6753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68D89-95E8-43E9-B7AF-1F0158D8177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930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68D89-95E8-43E9-B7AF-1F0158D81778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808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68D89-95E8-43E9-B7AF-1F0158D81778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398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Show web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7023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8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45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4150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0042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4004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498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3481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42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463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293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0733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Show web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81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01073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Show web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08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Show web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372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FC8DD-99A3-43CD-99B0-42869447EE2A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125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FC8DD-99A3-43CD-99B0-42869447EE2A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45004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FC8DD-99A3-43CD-99B0-42869447EE2A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910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FC8DD-99A3-43CD-99B0-42869447EE2A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603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FC8DD-99A3-43CD-99B0-42869447EE2A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7874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FC8DD-99A3-43CD-99B0-42869447EE2A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46168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FC8DD-99A3-43CD-99B0-42869447EE2A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3750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6FC8DD-99A3-43CD-99B0-42869447EE2A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5985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6482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B68D89-95E8-43E9-B7AF-1F0158D81778}" type="slidenum">
              <a:rPr lang="en-US" smtClean="0"/>
              <a:pPr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130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904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93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FE200D-7096-B347-BA70-B8585CFFE13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9467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CC12C3-FA3F-4A97-8EE8-D07643648E7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86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C757-4B99-4715-AB7B-6EF4A3743AF7}" type="datetimeFigureOut">
              <a:rPr lang="en-US" smtClean="0"/>
              <a:pPr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45E3-73D7-4157-9F6D-31FE81D2B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C757-4B99-4715-AB7B-6EF4A3743AF7}" type="datetimeFigureOut">
              <a:rPr lang="en-US" smtClean="0"/>
              <a:pPr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45E3-73D7-4157-9F6D-31FE81D2B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C757-4B99-4715-AB7B-6EF4A3743AF7}" type="datetimeFigureOut">
              <a:rPr lang="en-US" smtClean="0"/>
              <a:pPr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45E3-73D7-4157-9F6D-31FE81D2B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C757-4B99-4715-AB7B-6EF4A3743AF7}" type="datetimeFigureOut">
              <a:rPr lang="en-US" smtClean="0"/>
              <a:pPr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45E3-73D7-4157-9F6D-31FE81D2B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C757-4B99-4715-AB7B-6EF4A3743AF7}" type="datetimeFigureOut">
              <a:rPr lang="en-US" smtClean="0"/>
              <a:pPr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45E3-73D7-4157-9F6D-31FE81D2B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C757-4B99-4715-AB7B-6EF4A3743AF7}" type="datetimeFigureOut">
              <a:rPr lang="en-US" smtClean="0"/>
              <a:pPr/>
              <a:t>6/22/16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45E3-73D7-4157-9F6D-31FE81D2B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C757-4B99-4715-AB7B-6EF4A3743AF7}" type="datetimeFigureOut">
              <a:rPr lang="en-US" smtClean="0"/>
              <a:pPr/>
              <a:t>6/22/16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45E3-73D7-4157-9F6D-31FE81D2B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C757-4B99-4715-AB7B-6EF4A3743AF7}" type="datetimeFigureOut">
              <a:rPr lang="en-US" smtClean="0"/>
              <a:pPr/>
              <a:t>6/22/16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45E3-73D7-4157-9F6D-31FE81D2B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C757-4B99-4715-AB7B-6EF4A3743AF7}" type="datetimeFigureOut">
              <a:rPr lang="en-US" smtClean="0"/>
              <a:pPr/>
              <a:t>6/22/16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45E3-73D7-4157-9F6D-31FE81D2B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C757-4B99-4715-AB7B-6EF4A3743AF7}" type="datetimeFigureOut">
              <a:rPr lang="en-US" smtClean="0"/>
              <a:pPr/>
              <a:t>6/22/16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45E3-73D7-4157-9F6D-31FE81D2B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AC757-4B99-4715-AB7B-6EF4A3743AF7}" type="datetimeFigureOut">
              <a:rPr lang="en-US" smtClean="0"/>
              <a:pPr/>
              <a:t>6/22/16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F45E3-73D7-4157-9F6D-31FE81D2B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1AC757-4B99-4715-AB7B-6EF4A3743AF7}" type="datetimeFigureOut">
              <a:rPr lang="en-US" smtClean="0"/>
              <a:pPr/>
              <a:t>6/22/16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F45E3-73D7-4157-9F6D-31FE81D2BB1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Relationship Id="rId7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4" Type="http://schemas.openxmlformats.org/officeDocument/2006/relationships/image" Target="../media/image7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oas.gsfc.nasa.gov/arcgis/rest/services/FloodMaps" TargetMode="External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4" Type="http://schemas.openxmlformats.org/officeDocument/2006/relationships/hyperlink" Target="http://oas.gsfc.nasa.gov/arcgis/hom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9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jpg"/><Relationship Id="rId3" Type="http://schemas.openxmlformats.org/officeDocument/2006/relationships/image" Target="../media/image86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jpe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4" Type="http://schemas.openxmlformats.org/officeDocument/2006/relationships/hyperlink" Target="http://oas.gsfc.nasa.gov/arcgis/hom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4" Type="http://schemas.openxmlformats.org/officeDocument/2006/relationships/hyperlink" Target="http://oas.gsfc.nasa.gov/arcgis/hom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4" Type="http://schemas.openxmlformats.org/officeDocument/2006/relationships/hyperlink" Target="http://oas.gsfc.nasa.gov/arcgis/home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96.jp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97.jp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98.jp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99.jp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00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01.jp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02.jp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03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1470025"/>
          </a:xfrm>
          <a:solidFill>
            <a:schemeClr val="bg1">
              <a:lumMod val="50000"/>
              <a:alpha val="5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/>
              <a:t>Monitoring Flood Events with NASA's Near Real-time Flood Mapping Products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3100" y="2362200"/>
            <a:ext cx="5257800" cy="2514600"/>
          </a:xfrm>
          <a:solidFill>
            <a:schemeClr val="bg1">
              <a:lumMod val="50000"/>
              <a:alpha val="50000"/>
            </a:schemeClr>
          </a:solidFill>
        </p:spPr>
        <p:txBody>
          <a:bodyPr tIns="137160" bIns="0">
            <a:no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NDRC-9</a:t>
            </a:r>
          </a:p>
          <a:p>
            <a:r>
              <a:rPr lang="en-US" sz="2000" dirty="0" smtClean="0">
                <a:solidFill>
                  <a:schemeClr val="tx1"/>
                </a:solidFill>
              </a:rPr>
              <a:t>22-June-2016, Valladolid, </a:t>
            </a:r>
            <a:r>
              <a:rPr lang="en-US" sz="2000" dirty="0">
                <a:solidFill>
                  <a:schemeClr val="tx1"/>
                </a:solidFill>
              </a:rPr>
              <a:t>Spain</a:t>
            </a:r>
          </a:p>
          <a:p>
            <a:pPr>
              <a:spcBef>
                <a:spcPts val="1200"/>
              </a:spcBef>
            </a:pPr>
            <a:r>
              <a:rPr lang="en-US" sz="2000" dirty="0">
                <a:solidFill>
                  <a:schemeClr val="tx1"/>
                </a:solidFill>
              </a:rPr>
              <a:t>Dan Slayback</a:t>
            </a:r>
          </a:p>
          <a:p>
            <a:r>
              <a:rPr lang="en-US" sz="1400" dirty="0">
                <a:solidFill>
                  <a:schemeClr val="tx1"/>
                </a:solidFill>
              </a:rPr>
              <a:t>Science Systems &amp; Applications, Inc</a:t>
            </a:r>
          </a:p>
          <a:p>
            <a:r>
              <a:rPr lang="en-US" sz="1400" dirty="0">
                <a:solidFill>
                  <a:schemeClr val="tx1"/>
                </a:solidFill>
              </a:rPr>
              <a:t>Biospheric Sciences Laboratory</a:t>
            </a:r>
          </a:p>
          <a:p>
            <a:r>
              <a:rPr lang="en-US" sz="1400" dirty="0">
                <a:solidFill>
                  <a:schemeClr val="tx1"/>
                </a:solidFill>
              </a:rPr>
              <a:t>NASA Goddard Space Flight Center</a:t>
            </a:r>
          </a:p>
          <a:p>
            <a:r>
              <a:rPr lang="en-US" sz="1400" dirty="0">
                <a:solidFill>
                  <a:schemeClr val="tx1"/>
                </a:solidFill>
              </a:rPr>
              <a:t>dan.slayback@nasa.gov</a:t>
            </a:r>
          </a:p>
        </p:txBody>
      </p:sp>
      <p:pic>
        <p:nvPicPr>
          <p:cNvPr id="11" name="Picture 10" descr="SSAI_clearbackgroun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80760"/>
            <a:ext cx="1028617" cy="777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9" name="Group 8"/>
          <p:cNvGrpSpPr/>
          <p:nvPr/>
        </p:nvGrpSpPr>
        <p:grpSpPr>
          <a:xfrm>
            <a:off x="6537960" y="6261209"/>
            <a:ext cx="2606040" cy="596791"/>
            <a:chOff x="2895600" y="6211943"/>
            <a:chExt cx="2606040" cy="596791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64514" name="Picture 2" descr="http://floodobservatory.colorado.edu/DFOLog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81400" y="6212089"/>
              <a:ext cx="1920240" cy="596499"/>
            </a:xfrm>
            <a:prstGeom prst="rect">
              <a:avLst/>
            </a:prstGeom>
            <a:noFill/>
          </p:spPr>
        </p:pic>
        <p:pic>
          <p:nvPicPr>
            <p:cNvPr id="8" name="Picture 7" descr="CU_transp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95600" y="6211943"/>
              <a:ext cx="639170" cy="596791"/>
            </a:xfrm>
            <a:prstGeom prst="rect">
              <a:avLst/>
            </a:prstGeom>
          </p:spPr>
        </p:pic>
      </p:grpSp>
      <p:sp>
        <p:nvSpPr>
          <p:cNvPr id="10" name="Subtitle 2"/>
          <p:cNvSpPr txBox="1">
            <a:spLocks/>
          </p:cNvSpPr>
          <p:nvPr/>
        </p:nvSpPr>
        <p:spPr>
          <a:xfrm>
            <a:off x="1943100" y="4876800"/>
            <a:ext cx="5257800" cy="899160"/>
          </a:xfrm>
          <a:prstGeom prst="rect">
            <a:avLst/>
          </a:prstGeom>
          <a:solidFill>
            <a:schemeClr val="bg1">
              <a:lumMod val="50000"/>
              <a:alpha val="50000"/>
            </a:schemeClr>
          </a:solidFill>
        </p:spPr>
        <p:txBody>
          <a:bodyPr vert="horz" lIns="91440" tIns="137160" rIns="9144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PI: Fritz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Policelli</a:t>
            </a:r>
            <a:r>
              <a:rPr lang="en-US" sz="1400" noProof="0" dirty="0"/>
              <a:t>,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 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NASA GSFC Hydrology Lab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Bob </a:t>
            </a:r>
            <a:r>
              <a:rPr kumimoji="0" lang="en-US" sz="1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Brakenridge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, Albert </a:t>
            </a:r>
            <a:r>
              <a:rPr kumimoji="0" lang="en-US" sz="1400" b="0" i="0" u="none" strike="noStrike" kern="120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Kettner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: </a:t>
            </a:r>
            <a:r>
              <a:rPr lang="en-US" sz="1400" dirty="0" smtClean="0"/>
              <a:t>Dartmouth Flood Observatory, </a:t>
            </a:r>
            <a:r>
              <a:rPr kumimoji="0" lang="en-US" sz="1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University </a:t>
            </a:r>
            <a:r>
              <a:rPr kumimoji="0" lang="en-US" sz="1400" b="0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of Colorado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2971800" y="6080760"/>
            <a:ext cx="3200400" cy="777240"/>
            <a:chOff x="0" y="6080760"/>
            <a:chExt cx="3200400" cy="777240"/>
          </a:xfrm>
        </p:grpSpPr>
        <p:pic>
          <p:nvPicPr>
            <p:cNvPr id="4" name="Picture 3" descr="300px-NASA_logo.svg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080760"/>
              <a:ext cx="914400" cy="777240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838200" y="6207770"/>
              <a:ext cx="2362200" cy="523220"/>
            </a:xfrm>
            <a:prstGeom prst="rect">
              <a:avLst/>
            </a:prstGeom>
            <a:noFill/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Hydrology Laboratory</a:t>
              </a:r>
            </a:p>
            <a:p>
              <a:r>
                <a:rPr lang="en-US" sz="1400" b="1" dirty="0"/>
                <a:t>Goddard Space Flight Center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200" dirty="0" smtClean="0"/>
              <a:t>Key product parameter: compositing </a:t>
            </a:r>
            <a:r>
              <a:rPr lang="en-US" sz="3200" dirty="0"/>
              <a:t>p</a:t>
            </a:r>
            <a:r>
              <a:rPr lang="en-US" sz="3200" dirty="0" smtClean="0"/>
              <a:t>eriod</a:t>
            </a:r>
            <a:br>
              <a:rPr lang="en-US" sz="3200" dirty="0" smtClean="0"/>
            </a:br>
            <a:r>
              <a:rPr lang="en-US" sz="2800" dirty="0" smtClean="0"/>
              <a:t>Just </a:t>
            </a:r>
            <a:r>
              <a:rPr lang="en-US" sz="2800" dirty="0"/>
              <a:t>how cloudy is it?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27013" indent="-227013"/>
            <a:r>
              <a:rPr lang="en-US" sz="1600" dirty="0" smtClean="0"/>
              <a:t>1-day composite: </a:t>
            </a:r>
            <a:r>
              <a:rPr lang="en-US" sz="1600" dirty="0"/>
              <a:t>requires 1 water observation over current </a:t>
            </a:r>
            <a:r>
              <a:rPr lang="en-US" sz="1600" dirty="0" smtClean="0"/>
              <a:t>day’s </a:t>
            </a:r>
            <a:r>
              <a:rPr lang="en-US" sz="1600" dirty="0"/>
              <a:t>imagery (potentially 2 </a:t>
            </a:r>
            <a:r>
              <a:rPr lang="en-US" sz="1600" dirty="0" smtClean="0"/>
              <a:t>observations with Terra and Aqua). </a:t>
            </a:r>
            <a:r>
              <a:rPr lang="en-US" sz="1600" dirty="0">
                <a:solidFill>
                  <a:srgbClr val="FF0000"/>
                </a:solidFill>
              </a:rPr>
              <a:t>Not normally generated.</a:t>
            </a:r>
          </a:p>
          <a:p>
            <a:pPr marL="227013" indent="-227013"/>
            <a:r>
              <a:rPr lang="en-US" sz="1600" dirty="0"/>
              <a:t>2-day: requires </a:t>
            </a:r>
            <a:r>
              <a:rPr lang="en-US" sz="1600" dirty="0" smtClean="0"/>
              <a:t>2 </a:t>
            </a:r>
            <a:r>
              <a:rPr lang="en-US" sz="1600" dirty="0"/>
              <a:t>water observations over 2 days of imagery (potentially 4 </a:t>
            </a:r>
            <a:r>
              <a:rPr lang="en-US" sz="1600" dirty="0" smtClean="0"/>
              <a:t>observations).</a:t>
            </a:r>
            <a:endParaRPr lang="en-US" sz="1600" dirty="0"/>
          </a:p>
          <a:p>
            <a:pPr marL="227013" indent="-227013"/>
            <a:r>
              <a:rPr lang="en-US" sz="1600" dirty="0"/>
              <a:t>3-day: requires </a:t>
            </a:r>
            <a:r>
              <a:rPr lang="en-US" sz="1600" dirty="0" smtClean="0"/>
              <a:t>3 </a:t>
            </a:r>
            <a:r>
              <a:rPr lang="en-US" sz="1600" dirty="0"/>
              <a:t>water observations over 3 days of imagery (potentially 6 observations</a:t>
            </a:r>
            <a:r>
              <a:rPr lang="en-US" sz="1600" dirty="0" smtClean="0"/>
              <a:t>).</a:t>
            </a:r>
            <a:endParaRPr lang="en-US" sz="1600" dirty="0"/>
          </a:p>
          <a:p>
            <a:pPr marL="227013" indent="-227013"/>
            <a:r>
              <a:rPr lang="en-US" sz="1600" dirty="0"/>
              <a:t>14-day: </a:t>
            </a:r>
            <a:r>
              <a:rPr lang="en-US" sz="1600" dirty="0" smtClean="0"/>
              <a:t>second order </a:t>
            </a:r>
            <a:r>
              <a:rPr lang="en-US" sz="1600" dirty="0"/>
              <a:t>composite, </a:t>
            </a:r>
            <a:r>
              <a:rPr lang="en-US" sz="1600" dirty="0" smtClean="0"/>
              <a:t>combining the 14 </a:t>
            </a:r>
            <a:r>
              <a:rPr lang="en-US" sz="1600" dirty="0"/>
              <a:t>previous 3-day products. Provides a recent-historical view.</a:t>
            </a:r>
          </a:p>
          <a:p>
            <a:pPr marL="227013" indent="-227013"/>
            <a:endParaRPr lang="en-US" sz="1600" dirty="0"/>
          </a:p>
          <a:p>
            <a:pPr marL="227013" indent="-227013"/>
            <a:r>
              <a:rPr lang="en-US" sz="1600" dirty="0"/>
              <a:t>Which?  It depends….basically on cloud conditions:</a:t>
            </a:r>
          </a:p>
          <a:p>
            <a:pPr marL="684213" lvl="1" indent="-227013">
              <a:buFont typeface="Arial" pitchFamily="34" charset="0"/>
              <a:buChar char="•"/>
            </a:pPr>
            <a:r>
              <a:rPr lang="en-US" sz="1600" dirty="0"/>
              <a:t>User tolerance for false positives (and false negatives)</a:t>
            </a:r>
          </a:p>
          <a:p>
            <a:pPr marL="684213" lvl="1" indent="-227013">
              <a:buFont typeface="Arial" pitchFamily="34" charset="0"/>
              <a:buChar char="•"/>
            </a:pPr>
            <a:r>
              <a:rPr lang="en-US" sz="1600" dirty="0"/>
              <a:t>User need for only the most up-to-date information</a:t>
            </a:r>
          </a:p>
          <a:p>
            <a:pPr marL="227013" indent="-227013">
              <a:spcBef>
                <a:spcPts val="600"/>
              </a:spcBef>
            </a:pPr>
            <a:endParaRPr lang="en-US" sz="1600" dirty="0"/>
          </a:p>
          <a:p>
            <a:pPr marL="227013" indent="-227013">
              <a:spcBef>
                <a:spcPts val="600"/>
              </a:spcBef>
            </a:pPr>
            <a:r>
              <a:rPr lang="en-US" sz="1600" dirty="0"/>
              <a:t>Clear conditions? Use 2-day or </a:t>
            </a:r>
            <a:r>
              <a:rPr lang="en-US" sz="1600" dirty="0" smtClean="0"/>
              <a:t>1-day.</a:t>
            </a:r>
            <a:endParaRPr lang="en-US" sz="1600" dirty="0"/>
          </a:p>
          <a:p>
            <a:pPr marL="227013" indent="-227013">
              <a:spcBef>
                <a:spcPts val="600"/>
              </a:spcBef>
            </a:pPr>
            <a:r>
              <a:rPr lang="en-US" sz="1600" dirty="0"/>
              <a:t>Very sensitive to false-positives? Use 3-day.</a:t>
            </a:r>
          </a:p>
          <a:p>
            <a:pPr marL="227013" indent="-227013">
              <a:spcBef>
                <a:spcPts val="600"/>
              </a:spcBef>
            </a:pPr>
            <a:r>
              <a:rPr lang="en-US" sz="1600" dirty="0"/>
              <a:t>Very sensitive to false-negatives (cloud)? Use 14-day.</a:t>
            </a:r>
          </a:p>
          <a:p>
            <a:pPr marL="227013" indent="-227013">
              <a:spcBef>
                <a:spcPts val="600"/>
              </a:spcBef>
            </a:pPr>
            <a:r>
              <a:rPr lang="en-US" sz="1600" dirty="0"/>
              <a:t>Need the latest info? Use </a:t>
            </a:r>
            <a:r>
              <a:rPr lang="en-US" sz="1600" dirty="0" smtClean="0"/>
              <a:t>1-day.</a:t>
            </a:r>
            <a:endParaRPr lang="en-US" sz="1600" dirty="0"/>
          </a:p>
          <a:p>
            <a:pPr marL="227013" indent="-227013">
              <a:spcBef>
                <a:spcPts val="600"/>
              </a:spcBef>
            </a:pPr>
            <a:r>
              <a:rPr lang="en-US" sz="1600" dirty="0"/>
              <a:t>Best approach? Look at them all and evaluate for given event and needs.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68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263013"/>
            <a:ext cx="5943600" cy="6518788"/>
          </a:xfrm>
        </p:spPr>
      </p:pic>
      <p:sp>
        <p:nvSpPr>
          <p:cNvPr id="5" name="TextBox 4"/>
          <p:cNvSpPr txBox="1"/>
          <p:nvPr/>
        </p:nvSpPr>
        <p:spPr>
          <a:xfrm>
            <a:off x="152400" y="152402"/>
            <a:ext cx="16002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 smtClean="0"/>
              <a:t>1-day product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196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263013"/>
            <a:ext cx="5943600" cy="6518787"/>
          </a:xfrm>
        </p:spPr>
      </p:pic>
      <p:sp>
        <p:nvSpPr>
          <p:cNvPr id="5" name="TextBox 4"/>
          <p:cNvSpPr txBox="1"/>
          <p:nvPr/>
        </p:nvSpPr>
        <p:spPr>
          <a:xfrm>
            <a:off x="152400" y="152402"/>
            <a:ext cx="16002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2</a:t>
            </a:r>
            <a:r>
              <a:rPr lang="en-US" dirty="0" smtClean="0"/>
              <a:t>-day product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23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263013"/>
            <a:ext cx="5943600" cy="6518787"/>
          </a:xfrm>
        </p:spPr>
      </p:pic>
      <p:sp>
        <p:nvSpPr>
          <p:cNvPr id="5" name="TextBox 4"/>
          <p:cNvSpPr txBox="1"/>
          <p:nvPr/>
        </p:nvSpPr>
        <p:spPr>
          <a:xfrm>
            <a:off x="152400" y="152402"/>
            <a:ext cx="16002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3</a:t>
            </a:r>
            <a:r>
              <a:rPr lang="en-US" dirty="0" smtClean="0"/>
              <a:t>-day product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521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/>
              <a:t>Validation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Autofit/>
          </a:bodyPr>
          <a:lstStyle/>
          <a:p>
            <a:r>
              <a:rPr lang="en-US" sz="2000" dirty="0" smtClean="0"/>
              <a:t>Purpose:</a:t>
            </a:r>
          </a:p>
          <a:p>
            <a:pPr lvl="1"/>
            <a:r>
              <a:rPr lang="en-US" sz="1800" dirty="0" smtClean="0"/>
              <a:t>Is </a:t>
            </a:r>
            <a:r>
              <a:rPr lang="en-US" sz="1800" dirty="0"/>
              <a:t>water detection algorithm correctly detecting water that is visibly obvious? </a:t>
            </a:r>
            <a:r>
              <a:rPr lang="en-US" sz="1800" dirty="0" smtClean="0"/>
              <a:t> Are </a:t>
            </a:r>
            <a:r>
              <a:rPr lang="en-US" sz="1800" dirty="0"/>
              <a:t>certain situations </a:t>
            </a:r>
            <a:r>
              <a:rPr lang="en-US" sz="1800" dirty="0" smtClean="0"/>
              <a:t>problematic?</a:t>
            </a:r>
          </a:p>
          <a:p>
            <a:pPr lvl="1"/>
            <a:r>
              <a:rPr lang="en-US" sz="1800" dirty="0"/>
              <a:t>Do we see differences between detection of flood vs normal water?</a:t>
            </a:r>
          </a:p>
          <a:p>
            <a:endParaRPr lang="en-US" sz="2000" dirty="0" smtClean="0"/>
          </a:p>
          <a:p>
            <a:r>
              <a:rPr lang="en-US" sz="2000" dirty="0" smtClean="0"/>
              <a:t>Method:</a:t>
            </a:r>
            <a:endParaRPr lang="en-US" sz="2000" dirty="0"/>
          </a:p>
          <a:p>
            <a:pPr lvl="1"/>
            <a:r>
              <a:rPr lang="en-US" sz="1800" dirty="0"/>
              <a:t>Manual qualitative </a:t>
            </a:r>
            <a:r>
              <a:rPr lang="en-US" sz="1800" dirty="0" smtClean="0"/>
              <a:t>assessment, using raw MODIS or Landsat imagery to inform.</a:t>
            </a:r>
            <a:endParaRPr lang="en-US" sz="1800" dirty="0"/>
          </a:p>
          <a:p>
            <a:pPr lvl="2"/>
            <a:r>
              <a:rPr lang="en-US" sz="1400" dirty="0"/>
              <a:t>Ground truth is difficult to find, expensive to collect, and generally biased towards accessible </a:t>
            </a:r>
            <a:r>
              <a:rPr lang="en-US" sz="1400" dirty="0" smtClean="0"/>
              <a:t>locations.</a:t>
            </a:r>
            <a:endParaRPr lang="en-US" sz="1400" dirty="0"/>
          </a:p>
          <a:p>
            <a:pPr lvl="1"/>
            <a:r>
              <a:rPr lang="en-US" sz="1800" dirty="0"/>
              <a:t>Flood events selected from DFO master list of recent floods</a:t>
            </a:r>
          </a:p>
          <a:p>
            <a:pPr lvl="2"/>
            <a:r>
              <a:rPr lang="en-US" sz="1600" dirty="0" smtClean="0"/>
              <a:t>Global distribution.</a:t>
            </a:r>
            <a:endParaRPr lang="en-US" sz="1600" dirty="0"/>
          </a:p>
          <a:p>
            <a:pPr lvl="2"/>
            <a:r>
              <a:rPr lang="en-US" sz="1600" dirty="0"/>
              <a:t>Including areas with high </a:t>
            </a:r>
            <a:r>
              <a:rPr lang="en-US" sz="1600" dirty="0" smtClean="0"/>
              <a:t>and </a:t>
            </a:r>
            <a:r>
              <a:rPr lang="en-US" sz="1600" dirty="0"/>
              <a:t>low </a:t>
            </a:r>
            <a:r>
              <a:rPr lang="en-US" sz="1600" dirty="0" smtClean="0"/>
              <a:t>cloud cover</a:t>
            </a:r>
            <a:r>
              <a:rPr lang="en-US" sz="1600" dirty="0"/>
              <a:t> </a:t>
            </a:r>
            <a:r>
              <a:rPr lang="en-US" sz="1600" dirty="0" smtClean="0"/>
              <a:t>(humid tropics to arid regions).</a:t>
            </a:r>
            <a:endParaRPr lang="en-US" sz="1600" dirty="0"/>
          </a:p>
          <a:p>
            <a:pPr lvl="2"/>
            <a:r>
              <a:rPr lang="en-US" sz="1600" dirty="0" smtClean="0"/>
              <a:t>Varying </a:t>
            </a:r>
            <a:r>
              <a:rPr lang="en-US" sz="1600" dirty="0" err="1" smtClean="0"/>
              <a:t>landcovers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510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7"/>
          <p:cNvGrpSpPr/>
          <p:nvPr/>
        </p:nvGrpSpPr>
        <p:grpSpPr>
          <a:xfrm>
            <a:off x="703530" y="3550243"/>
            <a:ext cx="7737084" cy="3083286"/>
            <a:chOff x="703530" y="3550243"/>
            <a:chExt cx="7737084" cy="308328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3530" y="3550243"/>
              <a:ext cx="7737084" cy="3083286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6331634" y="4813934"/>
              <a:ext cx="53926" cy="55246"/>
            </a:xfrm>
            <a:prstGeom prst="ellipse">
              <a:avLst/>
            </a:prstGeom>
            <a:solidFill>
              <a:srgbClr val="23D8E1"/>
            </a:solidFill>
            <a:ln w="31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989708" y="5257800"/>
            <a:ext cx="11068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FFFF99"/>
                </a:solidFill>
              </a:rPr>
              <a:t>Permanent</a:t>
            </a:r>
          </a:p>
          <a:p>
            <a:pPr algn="ctr"/>
            <a:r>
              <a:rPr lang="en-US" sz="1600" dirty="0">
                <a:solidFill>
                  <a:srgbClr val="FFFF99"/>
                </a:solidFill>
              </a:rPr>
              <a:t>Water</a:t>
            </a:r>
          </a:p>
          <a:p>
            <a:pPr algn="ctr"/>
            <a:r>
              <a:rPr lang="en-US" sz="1600" dirty="0">
                <a:solidFill>
                  <a:srgbClr val="FFFF99"/>
                </a:solidFill>
              </a:rPr>
              <a:t>Detection</a:t>
            </a:r>
          </a:p>
          <a:p>
            <a:pPr algn="ctr"/>
            <a:r>
              <a:rPr lang="en-US" sz="1600" dirty="0" smtClean="0">
                <a:solidFill>
                  <a:srgbClr val="FFFF99"/>
                </a:solidFill>
              </a:rPr>
              <a:t>Rating</a:t>
            </a:r>
          </a:p>
          <a:p>
            <a:pPr algn="ctr"/>
            <a:r>
              <a:rPr lang="en-US" sz="1600" dirty="0" smtClean="0">
                <a:solidFill>
                  <a:srgbClr val="FFFF99"/>
                </a:solidFill>
              </a:rPr>
              <a:t>(56 sites)</a:t>
            </a:r>
            <a:endParaRPr lang="en-US" sz="1600" dirty="0">
              <a:solidFill>
                <a:srgbClr val="FFFF99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4646" y="5648237"/>
            <a:ext cx="820616" cy="860324"/>
          </a:xfrm>
          <a:prstGeom prst="rect">
            <a:avLst/>
          </a:prstGeom>
        </p:spPr>
      </p:pic>
      <p:grpSp>
        <p:nvGrpSpPr>
          <p:cNvPr id="7" name="Group 2"/>
          <p:cNvGrpSpPr/>
          <p:nvPr/>
        </p:nvGrpSpPr>
        <p:grpSpPr>
          <a:xfrm>
            <a:off x="703530" y="250624"/>
            <a:ext cx="7737084" cy="3084162"/>
            <a:chOff x="703530" y="250624"/>
            <a:chExt cx="7737084" cy="3084162"/>
          </a:xfrm>
        </p:grpSpPr>
        <p:grpSp>
          <p:nvGrpSpPr>
            <p:cNvPr id="8" name="Group 6"/>
            <p:cNvGrpSpPr/>
            <p:nvPr/>
          </p:nvGrpSpPr>
          <p:grpSpPr>
            <a:xfrm>
              <a:off x="703530" y="250624"/>
              <a:ext cx="7737084" cy="3084162"/>
              <a:chOff x="703530" y="250624"/>
              <a:chExt cx="7737084" cy="3084162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3530" y="250624"/>
                <a:ext cx="7737084" cy="3084162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055870" y="2396490"/>
                <a:ext cx="64770" cy="72390"/>
              </a:xfrm>
              <a:prstGeom prst="rect">
                <a:avLst/>
              </a:prstGeom>
            </p:spPr>
          </p:pic>
        </p:grpSp>
        <p:sp>
          <p:nvSpPr>
            <p:cNvPr id="9" name="TextBox 8"/>
            <p:cNvSpPr txBox="1"/>
            <p:nvPr/>
          </p:nvSpPr>
          <p:spPr>
            <a:xfrm>
              <a:off x="1042770" y="2231136"/>
              <a:ext cx="100072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FF5050"/>
                  </a:solidFill>
                </a:rPr>
                <a:t>Flood</a:t>
              </a:r>
            </a:p>
            <a:p>
              <a:pPr algn="ctr"/>
              <a:r>
                <a:rPr lang="en-US" sz="1600" dirty="0">
                  <a:solidFill>
                    <a:srgbClr val="FF5050"/>
                  </a:solidFill>
                </a:rPr>
                <a:t>Detection</a:t>
              </a:r>
            </a:p>
            <a:p>
              <a:pPr algn="ctr"/>
              <a:r>
                <a:rPr lang="en-US" sz="1600" dirty="0" smtClean="0">
                  <a:solidFill>
                    <a:srgbClr val="FF5050"/>
                  </a:solidFill>
                </a:rPr>
                <a:t>Rating </a:t>
              </a:r>
            </a:p>
            <a:p>
              <a:pPr algn="ctr"/>
              <a:r>
                <a:rPr lang="en-US" sz="1600" dirty="0" smtClean="0">
                  <a:solidFill>
                    <a:srgbClr val="FF5050"/>
                  </a:solidFill>
                </a:rPr>
                <a:t>(53 sites)</a:t>
              </a:r>
              <a:endParaRPr lang="en-US" sz="1600" dirty="0">
                <a:solidFill>
                  <a:srgbClr val="FF5050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14646" y="2338109"/>
              <a:ext cx="820616" cy="86032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235939" y="1631549"/>
              <a:ext cx="45719" cy="45719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Oval 12"/>
            <p:cNvSpPr/>
            <p:nvPr/>
          </p:nvSpPr>
          <p:spPr>
            <a:xfrm>
              <a:off x="6275070" y="1443990"/>
              <a:ext cx="64771" cy="57668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2125092" y="1243965"/>
              <a:ext cx="64771" cy="57668"/>
            </a:xfrm>
            <a:prstGeom prst="ellipse">
              <a:avLst/>
            </a:prstGeom>
            <a:solidFill>
              <a:srgbClr val="FF0000"/>
            </a:solidFill>
            <a:ln w="3175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88879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21714" y="256032"/>
            <a:ext cx="3774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Flood Detection Ratings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294216"/>
              </p:ext>
            </p:extLst>
          </p:nvPr>
        </p:nvGraphicFramePr>
        <p:xfrm>
          <a:off x="2295144" y="3765074"/>
          <a:ext cx="3800856" cy="217466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8930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079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407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9145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RATING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Count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690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5-almost perfect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90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4-excellent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0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3-good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7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90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2-fair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90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1-poor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690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TMC - too many clouds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16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6903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TOTAL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87130"/>
              </p:ext>
            </p:extLst>
          </p:nvPr>
        </p:nvGraphicFramePr>
        <p:xfrm>
          <a:off x="2334768" y="694945"/>
          <a:ext cx="3797808" cy="197736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248777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04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395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650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RATING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Count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%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46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5-almost perfect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46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4-excellent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446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3-good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46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2-fair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46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1-poor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46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TMC - too many clouds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462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smtClean="0">
                          <a:effectLst/>
                        </a:rPr>
                        <a:t>TOTAL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33600" y="3334512"/>
            <a:ext cx="40973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Permanent Water Detection Ratings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172200" y="1066800"/>
            <a:ext cx="1524000" cy="533400"/>
            <a:chOff x="5943600" y="1066800"/>
            <a:chExt cx="1524000" cy="533400"/>
          </a:xfrm>
        </p:grpSpPr>
        <p:sp>
          <p:nvSpPr>
            <p:cNvPr id="20" name="TextBox 19"/>
            <p:cNvSpPr txBox="1"/>
            <p:nvPr/>
          </p:nvSpPr>
          <p:spPr>
            <a:xfrm>
              <a:off x="6128772" y="1143000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66% of clear</a:t>
              </a:r>
            </a:p>
          </p:txBody>
        </p:sp>
        <p:sp>
          <p:nvSpPr>
            <p:cNvPr id="21" name="Right Brace 20"/>
            <p:cNvSpPr/>
            <p:nvPr/>
          </p:nvSpPr>
          <p:spPr>
            <a:xfrm>
              <a:off x="5943600" y="1066800"/>
              <a:ext cx="152400" cy="533400"/>
            </a:xfrm>
            <a:prstGeom prst="rightBrac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172200" y="4191000"/>
            <a:ext cx="1524000" cy="533400"/>
            <a:chOff x="5943600" y="4191000"/>
            <a:chExt cx="1524000" cy="533400"/>
          </a:xfrm>
        </p:grpSpPr>
        <p:sp>
          <p:nvSpPr>
            <p:cNvPr id="17" name="TextBox 16"/>
            <p:cNvSpPr txBox="1"/>
            <p:nvPr/>
          </p:nvSpPr>
          <p:spPr>
            <a:xfrm>
              <a:off x="6128772" y="4267200"/>
              <a:ext cx="13388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84% of clear</a:t>
              </a:r>
            </a:p>
          </p:txBody>
        </p:sp>
        <p:sp>
          <p:nvSpPr>
            <p:cNvPr id="19" name="Right Brace 18"/>
            <p:cNvSpPr/>
            <p:nvPr/>
          </p:nvSpPr>
          <p:spPr>
            <a:xfrm>
              <a:off x="5943600" y="4191000"/>
              <a:ext cx="152400" cy="533400"/>
            </a:xfrm>
            <a:prstGeom prst="rightBrace">
              <a:avLst/>
            </a:prstGeom>
            <a:ln>
              <a:solidFill>
                <a:schemeClr val="accent1"/>
              </a:solidFill>
            </a:ln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80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3959" y="4204130"/>
            <a:ext cx="2021038" cy="1870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35099" y="4197386"/>
            <a:ext cx="1987633" cy="18707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16399" y="4204130"/>
            <a:ext cx="2037740" cy="18874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0353" y="4205738"/>
            <a:ext cx="2029390" cy="1862361"/>
          </a:xfrm>
          <a:prstGeom prst="rect">
            <a:avLst/>
          </a:prstGeom>
        </p:spPr>
      </p:pic>
      <p:grpSp>
        <p:nvGrpSpPr>
          <p:cNvPr id="2" name="Group 8"/>
          <p:cNvGrpSpPr/>
          <p:nvPr/>
        </p:nvGrpSpPr>
        <p:grpSpPr>
          <a:xfrm>
            <a:off x="7937126" y="4324397"/>
            <a:ext cx="1123711" cy="723268"/>
            <a:chOff x="10130432" y="1608629"/>
            <a:chExt cx="1123711" cy="723268"/>
          </a:xfrm>
        </p:grpSpPr>
        <p:sp>
          <p:nvSpPr>
            <p:cNvPr id="10" name="Rectangle 9"/>
            <p:cNvSpPr/>
            <p:nvPr/>
          </p:nvSpPr>
          <p:spPr>
            <a:xfrm>
              <a:off x="10130432" y="1608629"/>
              <a:ext cx="1123711" cy="70688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222352" y="1650226"/>
              <a:ext cx="197922" cy="139911"/>
            </a:xfrm>
            <a:prstGeom prst="rect">
              <a:avLst/>
            </a:prstGeom>
            <a:solidFill>
              <a:srgbClr val="FF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222352" y="1885121"/>
              <a:ext cx="197922" cy="139911"/>
            </a:xfrm>
            <a:prstGeom prst="rect">
              <a:avLst/>
            </a:prstGeom>
            <a:solidFill>
              <a:srgbClr val="FFFF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367456" y="1624011"/>
              <a:ext cx="8771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</a:rPr>
                <a:t>Flood water</a:t>
              </a:r>
            </a:p>
            <a:p>
              <a:endParaRPr lang="en-US" sz="800" dirty="0">
                <a:solidFill>
                  <a:schemeClr val="tx1"/>
                </a:solidFill>
              </a:endParaRPr>
            </a:p>
            <a:p>
              <a:r>
                <a:rPr lang="en-US" sz="800" dirty="0"/>
                <a:t>Non-flood water</a:t>
              </a:r>
            </a:p>
            <a:p>
              <a:endParaRPr lang="en-US" sz="800" dirty="0"/>
            </a:p>
            <a:p>
              <a:r>
                <a:rPr lang="en-US" sz="800" dirty="0"/>
                <a:t>Insufficient Data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222352" y="2123680"/>
              <a:ext cx="197922" cy="139911"/>
            </a:xfrm>
            <a:prstGeom prst="rect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79685" y="6091545"/>
            <a:ext cx="1529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National Geographic </a:t>
            </a:r>
          </a:p>
          <a:p>
            <a:pPr algn="ctr"/>
            <a:r>
              <a:rPr lang="en-US" sz="1200" b="1" dirty="0"/>
              <a:t>base map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14665" y="6091545"/>
            <a:ext cx="1423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Landsat 8 Pre-flood</a:t>
            </a:r>
          </a:p>
          <a:p>
            <a:pPr algn="ctr"/>
            <a:r>
              <a:rPr lang="en-US" sz="1200" b="1" dirty="0"/>
              <a:t>Apr 21, 2013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73817" y="6091545"/>
            <a:ext cx="1188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Landsat 8 Flood</a:t>
            </a:r>
          </a:p>
          <a:p>
            <a:pPr algn="ctr"/>
            <a:r>
              <a:rPr lang="en-US" sz="1200" b="1" dirty="0"/>
              <a:t>Jan 2, 2014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975556" y="6100926"/>
            <a:ext cx="1471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MODIS NRT product</a:t>
            </a:r>
          </a:p>
          <a:p>
            <a:pPr algn="ctr"/>
            <a:r>
              <a:rPr lang="en-US" sz="1200" b="1" dirty="0"/>
              <a:t>Jan 3, 2014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2400" y="1828800"/>
            <a:ext cx="4902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Brazil: </a:t>
            </a:r>
            <a:r>
              <a:rPr lang="en-US" sz="2000" dirty="0"/>
              <a:t>02 January 2014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36005" y="339177"/>
            <a:ext cx="2500131" cy="3337804"/>
          </a:xfrm>
          <a:prstGeom prst="rect">
            <a:avLst/>
          </a:prstGeom>
        </p:spPr>
      </p:pic>
      <p:sp>
        <p:nvSpPr>
          <p:cNvPr id="20" name="Oval 19"/>
          <p:cNvSpPr/>
          <p:nvPr/>
        </p:nvSpPr>
        <p:spPr>
          <a:xfrm>
            <a:off x="4743910" y="5482735"/>
            <a:ext cx="866316" cy="618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633405" y="5506181"/>
            <a:ext cx="866316" cy="618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28355" y="5506181"/>
            <a:ext cx="866316" cy="618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6975556" y="5506181"/>
            <a:ext cx="866316" cy="61819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52400" y="152400"/>
            <a:ext cx="3886200" cy="707886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Correct flood and permanent water identification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750014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1515" y="50790"/>
            <a:ext cx="3123381" cy="206326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115" y="2188755"/>
            <a:ext cx="3114308" cy="22661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7214" y="2184340"/>
            <a:ext cx="3146686" cy="228788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7115" y="4510279"/>
            <a:ext cx="3114308" cy="22661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1701" y="4515295"/>
            <a:ext cx="3152199" cy="22784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1047690"/>
            <a:ext cx="426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Bosnia and Herzegovina: </a:t>
            </a:r>
            <a:r>
              <a:rPr lang="en-US" sz="2000" dirty="0"/>
              <a:t>23 May 2014</a:t>
            </a:r>
          </a:p>
        </p:txBody>
      </p:sp>
      <p:grpSp>
        <p:nvGrpSpPr>
          <p:cNvPr id="6" name="Group 10"/>
          <p:cNvGrpSpPr/>
          <p:nvPr/>
        </p:nvGrpSpPr>
        <p:grpSpPr>
          <a:xfrm>
            <a:off x="4871256" y="5994579"/>
            <a:ext cx="1123711" cy="723268"/>
            <a:chOff x="10130432" y="1608629"/>
            <a:chExt cx="1123711" cy="723268"/>
          </a:xfrm>
        </p:grpSpPr>
        <p:sp>
          <p:nvSpPr>
            <p:cNvPr id="12" name="Rectangle 11"/>
            <p:cNvSpPr/>
            <p:nvPr/>
          </p:nvSpPr>
          <p:spPr>
            <a:xfrm>
              <a:off x="10130432" y="1608629"/>
              <a:ext cx="1123711" cy="70688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222352" y="1650226"/>
              <a:ext cx="197922" cy="139911"/>
            </a:xfrm>
            <a:prstGeom prst="rect">
              <a:avLst/>
            </a:prstGeom>
            <a:solidFill>
              <a:srgbClr val="FF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222352" y="1885121"/>
              <a:ext cx="197922" cy="139911"/>
            </a:xfrm>
            <a:prstGeom prst="rect">
              <a:avLst/>
            </a:prstGeom>
            <a:solidFill>
              <a:srgbClr val="FFFF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367456" y="1624011"/>
              <a:ext cx="8771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</a:rPr>
                <a:t>Flood water</a:t>
              </a:r>
            </a:p>
            <a:p>
              <a:endParaRPr lang="en-US" sz="800" dirty="0">
                <a:solidFill>
                  <a:schemeClr val="tx1"/>
                </a:solidFill>
              </a:endParaRPr>
            </a:p>
            <a:p>
              <a:r>
                <a:rPr lang="en-US" sz="800" dirty="0"/>
                <a:t>Non-flood water</a:t>
              </a:r>
            </a:p>
            <a:p>
              <a:endParaRPr lang="en-US" sz="800" dirty="0"/>
            </a:p>
            <a:p>
              <a:r>
                <a:rPr lang="en-US" sz="800" dirty="0"/>
                <a:t>Insufficient Data</a:t>
              </a: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10222352" y="2123680"/>
              <a:ext cx="197922" cy="139911"/>
            </a:xfrm>
            <a:prstGeom prst="rect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480250" y="4019886"/>
            <a:ext cx="1494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National Geographic</a:t>
            </a:r>
          </a:p>
          <a:p>
            <a:pPr algn="ctr"/>
            <a:r>
              <a:rPr lang="en-US" sz="1200" b="1" dirty="0"/>
              <a:t>base map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3554" y="4037203"/>
            <a:ext cx="1045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Landsat 8</a:t>
            </a:r>
          </a:p>
          <a:p>
            <a:pPr algn="ctr"/>
            <a:r>
              <a:rPr lang="en-US" sz="1200" b="1" dirty="0"/>
              <a:t>May 22, 2014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485789" y="6341026"/>
            <a:ext cx="1471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MODIS NRT product</a:t>
            </a:r>
          </a:p>
          <a:p>
            <a:pPr algn="ctr"/>
            <a:r>
              <a:rPr lang="en-US" sz="1200" b="1" dirty="0"/>
              <a:t>May 22, 2014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52122" y="6321051"/>
            <a:ext cx="1284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Landsat 8</a:t>
            </a:r>
          </a:p>
          <a:p>
            <a:pPr algn="ctr"/>
            <a:r>
              <a:rPr lang="en-US" sz="1200" b="1" dirty="0"/>
              <a:t>October 19, 2013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52400" y="152400"/>
            <a:ext cx="38862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Correct flood identification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125100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17267" y="3440823"/>
            <a:ext cx="1768454" cy="23424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67944" y="3419462"/>
            <a:ext cx="1768454" cy="23637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625" y="3448646"/>
            <a:ext cx="1768454" cy="23352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0963" y="3446046"/>
            <a:ext cx="1756843" cy="234746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730048" y="5828720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MODIS (MOD09) Pre-Flood</a:t>
            </a:r>
          </a:p>
          <a:p>
            <a:pPr algn="ctr"/>
            <a:r>
              <a:rPr lang="en-US" sz="900" b="1" dirty="0"/>
              <a:t>Oct 12, 2013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104014" y="5824826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/>
              <a:t>National Geographic </a:t>
            </a:r>
          </a:p>
          <a:p>
            <a:pPr algn="ctr"/>
            <a:r>
              <a:rPr lang="en-US" sz="900" b="1" dirty="0"/>
              <a:t>base map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64701" y="5824826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MODIS (MOD09) Flood</a:t>
            </a:r>
          </a:p>
          <a:p>
            <a:pPr algn="ctr"/>
            <a:r>
              <a:rPr lang="en-US" sz="900" b="1" dirty="0"/>
              <a:t>Jan 4, 2014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77332" y="5793512"/>
            <a:ext cx="1149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/>
              <a:t>MODIS NRT Product</a:t>
            </a:r>
          </a:p>
          <a:p>
            <a:pPr algn="ctr"/>
            <a:r>
              <a:rPr lang="en-US" sz="900" b="1" dirty="0"/>
              <a:t>Jan 4, 2013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" y="1504890"/>
            <a:ext cx="34290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Kentucky: </a:t>
            </a:r>
            <a:r>
              <a:rPr lang="en-US" sz="2000" dirty="0"/>
              <a:t>04 Jan 2014</a:t>
            </a:r>
          </a:p>
        </p:txBody>
      </p:sp>
      <p:grpSp>
        <p:nvGrpSpPr>
          <p:cNvPr id="5" name="Group 13"/>
          <p:cNvGrpSpPr/>
          <p:nvPr/>
        </p:nvGrpSpPr>
        <p:grpSpPr>
          <a:xfrm>
            <a:off x="7234534" y="4979988"/>
            <a:ext cx="1123711" cy="723268"/>
            <a:chOff x="10130432" y="1608629"/>
            <a:chExt cx="1123711" cy="723268"/>
          </a:xfrm>
        </p:grpSpPr>
        <p:sp>
          <p:nvSpPr>
            <p:cNvPr id="15" name="Rectangle 14"/>
            <p:cNvSpPr/>
            <p:nvPr/>
          </p:nvSpPr>
          <p:spPr>
            <a:xfrm>
              <a:off x="10130432" y="1608629"/>
              <a:ext cx="1123711" cy="70688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10222352" y="1650226"/>
              <a:ext cx="197922" cy="139911"/>
            </a:xfrm>
            <a:prstGeom prst="rect">
              <a:avLst/>
            </a:prstGeom>
            <a:solidFill>
              <a:srgbClr val="FF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222352" y="1885121"/>
              <a:ext cx="197922" cy="139911"/>
            </a:xfrm>
            <a:prstGeom prst="rect">
              <a:avLst/>
            </a:prstGeom>
            <a:solidFill>
              <a:srgbClr val="FFFF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358578" y="1624011"/>
              <a:ext cx="8771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</a:rPr>
                <a:t>Flood water</a:t>
              </a:r>
            </a:p>
            <a:p>
              <a:endParaRPr lang="en-US" sz="800" dirty="0">
                <a:solidFill>
                  <a:schemeClr val="tx1"/>
                </a:solidFill>
              </a:endParaRPr>
            </a:p>
            <a:p>
              <a:r>
                <a:rPr lang="en-US" sz="800" dirty="0"/>
                <a:t>Non-flood water</a:t>
              </a:r>
            </a:p>
            <a:p>
              <a:endParaRPr lang="en-US" sz="800" dirty="0"/>
            </a:p>
            <a:p>
              <a:r>
                <a:rPr lang="en-US" sz="800" dirty="0"/>
                <a:t>Insufficient Data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222352" y="2123680"/>
              <a:ext cx="197922" cy="139911"/>
            </a:xfrm>
            <a:prstGeom prst="rect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9894" y="784642"/>
            <a:ext cx="5009949" cy="227672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2400" y="152400"/>
            <a:ext cx="38862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Correct flood identification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1726443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0" y="0"/>
            <a:ext cx="4800600" cy="68580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latin typeface="+mj-lt"/>
                <a:ea typeface="+mj-ea"/>
                <a:cs typeface="+mj-cs"/>
              </a:rPr>
              <a:t>SE Asia flooding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Oct 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341" y="1752600"/>
            <a:ext cx="2971800" cy="20199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5771" y="4146562"/>
            <a:ext cx="2971800" cy="201992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2572" y="2998461"/>
            <a:ext cx="1217972" cy="9643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8997" y="2988455"/>
            <a:ext cx="1217971" cy="9553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48996" y="4015809"/>
            <a:ext cx="1217972" cy="952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2572" y="4030475"/>
            <a:ext cx="1216424" cy="95258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7126" y="5058979"/>
            <a:ext cx="1210596" cy="9394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9765" y="5050470"/>
            <a:ext cx="1207203" cy="94596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1000" y="3657600"/>
            <a:ext cx="127445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600" b="1" dirty="0"/>
          </a:p>
          <a:p>
            <a:pPr algn="ctr"/>
            <a:r>
              <a:rPr lang="en-US" sz="1500" dirty="0"/>
              <a:t>3-day product</a:t>
            </a:r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2749894" y="2209800"/>
            <a:ext cx="1288706" cy="85044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384667" y="2097120"/>
            <a:ext cx="1265090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/>
              <a:t>Landsat 8</a:t>
            </a:r>
          </a:p>
          <a:p>
            <a:pPr algn="ctr"/>
            <a:r>
              <a:rPr lang="en-US" sz="1500" dirty="0"/>
              <a:t>June 17, 2013</a:t>
            </a:r>
          </a:p>
          <a:p>
            <a:pPr algn="ctr"/>
            <a:r>
              <a:rPr lang="en-US" sz="1500" dirty="0"/>
              <a:t>(2013178)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94361" y="3601765"/>
            <a:ext cx="182879" cy="12784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24" name="TextBox 23"/>
          <p:cNvSpPr txBox="1"/>
          <p:nvPr/>
        </p:nvSpPr>
        <p:spPr>
          <a:xfrm>
            <a:off x="708037" y="3515645"/>
            <a:ext cx="73129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/>
              <a:t>= flood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57200" y="6172200"/>
            <a:ext cx="25744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/>
              <a:t>MODIS 2013315 REFLECTANCE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52057" y="4062006"/>
            <a:ext cx="1291765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/>
              <a:t>Landsat 8</a:t>
            </a:r>
          </a:p>
          <a:p>
            <a:pPr algn="ctr"/>
            <a:r>
              <a:rPr lang="en-US" sz="1500" dirty="0"/>
              <a:t>Nov 18, 2013 </a:t>
            </a:r>
          </a:p>
          <a:p>
            <a:pPr algn="ctr"/>
            <a:r>
              <a:rPr lang="en-US" sz="1500" dirty="0"/>
              <a:t>(2013322)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267077" y="5104307"/>
            <a:ext cx="1495923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/>
              <a:t>MODIS (MOD09)</a:t>
            </a:r>
          </a:p>
          <a:p>
            <a:pPr algn="ctr"/>
            <a:r>
              <a:rPr lang="en-US" sz="1500" dirty="0"/>
              <a:t>Nov 11, 2013</a:t>
            </a:r>
          </a:p>
          <a:p>
            <a:pPr algn="ctr"/>
            <a:r>
              <a:rPr lang="en-US" sz="1500" dirty="0"/>
              <a:t>(2013315)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7126" y="2001200"/>
            <a:ext cx="1217706" cy="9535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53986" y="1981200"/>
            <a:ext cx="1220486" cy="953591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7422589" y="3079563"/>
            <a:ext cx="115070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500" dirty="0"/>
              <a:t>Landsat 8</a:t>
            </a:r>
          </a:p>
          <a:p>
            <a:pPr algn="ctr"/>
            <a:r>
              <a:rPr lang="en-US" sz="1500" dirty="0"/>
              <a:t>Nov 9, 2013</a:t>
            </a:r>
          </a:p>
          <a:p>
            <a:pPr algn="ctr"/>
            <a:r>
              <a:rPr lang="en-US" sz="1500" dirty="0"/>
              <a:t>(2013313)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49969" y="2061300"/>
            <a:ext cx="811569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350" dirty="0"/>
              <a:t>No</a:t>
            </a:r>
          </a:p>
          <a:p>
            <a:pPr algn="ctr"/>
            <a:r>
              <a:rPr lang="en-US" sz="1350" dirty="0"/>
              <a:t>water</a:t>
            </a:r>
          </a:p>
          <a:p>
            <a:pPr algn="ctr"/>
            <a:r>
              <a:rPr lang="en-US" sz="1350" dirty="0"/>
              <a:t>detected</a:t>
            </a:r>
          </a:p>
        </p:txBody>
      </p:sp>
      <p:sp>
        <p:nvSpPr>
          <p:cNvPr id="4" name="Rectangle 3"/>
          <p:cNvSpPr/>
          <p:nvPr/>
        </p:nvSpPr>
        <p:spPr>
          <a:xfrm>
            <a:off x="2355654" y="773668"/>
            <a:ext cx="3753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OMAN: </a:t>
            </a:r>
            <a:r>
              <a:rPr lang="en-US" dirty="0"/>
              <a:t>mid November 2013 products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2400" y="152400"/>
            <a:ext cx="38862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Terrain shadow false-positives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159655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62100" y="740607"/>
            <a:ext cx="6019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5659438" algn="l"/>
              </a:tabLst>
            </a:pPr>
            <a:r>
              <a:rPr lang="en-US" sz="2000" dirty="0"/>
              <a:t>Mauna Loa, </a:t>
            </a:r>
            <a:r>
              <a:rPr lang="en-US" sz="2000" b="1" dirty="0"/>
              <a:t>Hawaii: </a:t>
            </a:r>
            <a:r>
              <a:rPr lang="en-US" sz="2000" dirty="0"/>
              <a:t> 17 Dec 2013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4976904" y="1371600"/>
            <a:ext cx="2643096" cy="2624335"/>
            <a:chOff x="3255750" y="1524766"/>
            <a:chExt cx="2643096" cy="262433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55750" y="1524766"/>
              <a:ext cx="2643096" cy="233504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4180297" y="3872102"/>
              <a:ext cx="79399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Landsat 8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447800" y="1371600"/>
            <a:ext cx="2652849" cy="2599953"/>
            <a:chOff x="6192469" y="1549148"/>
            <a:chExt cx="2652849" cy="259995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92469" y="1549148"/>
              <a:ext cx="2652849" cy="2310661"/>
            </a:xfrm>
            <a:prstGeom prst="rect">
              <a:avLst/>
            </a:prstGeom>
          </p:spPr>
        </p:pic>
        <p:grpSp>
          <p:nvGrpSpPr>
            <p:cNvPr id="7" name="Group 11"/>
            <p:cNvGrpSpPr/>
            <p:nvPr/>
          </p:nvGrpSpPr>
          <p:grpSpPr>
            <a:xfrm>
              <a:off x="7721607" y="1549148"/>
              <a:ext cx="1123711" cy="723268"/>
              <a:chOff x="10130432" y="1608629"/>
              <a:chExt cx="1123711" cy="723268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10130432" y="1608629"/>
                <a:ext cx="1123711" cy="706880"/>
              </a:xfrm>
              <a:prstGeom prst="rect">
                <a:avLst/>
              </a:prstGeom>
              <a:solidFill>
                <a:schemeClr val="bg2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10222352" y="1650226"/>
                <a:ext cx="197922" cy="139911"/>
              </a:xfrm>
              <a:prstGeom prst="rect">
                <a:avLst/>
              </a:prstGeom>
              <a:solidFill>
                <a:srgbClr val="FF00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10222352" y="1885121"/>
                <a:ext cx="197922" cy="139911"/>
              </a:xfrm>
              <a:prstGeom prst="rect">
                <a:avLst/>
              </a:prstGeom>
              <a:solidFill>
                <a:srgbClr val="FFFF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10358578" y="1624011"/>
                <a:ext cx="87716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dirty="0">
                    <a:solidFill>
                      <a:schemeClr val="tx1"/>
                    </a:solidFill>
                  </a:rPr>
                  <a:t>Flood water</a:t>
                </a:r>
              </a:p>
              <a:p>
                <a:endParaRPr lang="en-US" sz="800" dirty="0">
                  <a:solidFill>
                    <a:schemeClr val="tx1"/>
                  </a:solidFill>
                </a:endParaRPr>
              </a:p>
              <a:p>
                <a:r>
                  <a:rPr lang="en-US" sz="800" dirty="0"/>
                  <a:t>Non-flood water</a:t>
                </a:r>
              </a:p>
              <a:p>
                <a:endParaRPr lang="en-US" sz="800" dirty="0"/>
              </a:p>
              <a:p>
                <a:r>
                  <a:rPr lang="en-US" sz="800" dirty="0"/>
                  <a:t>Insufficient Data</a:t>
                </a:r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10222352" y="2123680"/>
                <a:ext cx="197922" cy="139911"/>
              </a:xfrm>
              <a:prstGeom prst="rect">
                <a:avLst/>
              </a:prstGeom>
              <a:solidFill>
                <a:schemeClr val="tx1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6834526" y="3872102"/>
              <a:ext cx="147014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MODIS NRT Product</a:t>
              </a: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9338" y="4178903"/>
            <a:ext cx="2643095" cy="235903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7301" y="4178903"/>
            <a:ext cx="2643095" cy="2359035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535701" y="6537938"/>
            <a:ext cx="25103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MODIS (MCD12Q1) IGBP Land Cover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71788" y="6537938"/>
            <a:ext cx="2874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MODIS IGBP Land Cover with flood water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90800" y="4267200"/>
            <a:ext cx="1449067" cy="129788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6629400" y="4263809"/>
            <a:ext cx="931351" cy="223064"/>
            <a:chOff x="6992503" y="4263809"/>
            <a:chExt cx="931351" cy="223064"/>
          </a:xfrm>
        </p:grpSpPr>
        <p:sp>
          <p:nvSpPr>
            <p:cNvPr id="37" name="Rectangle 36"/>
            <p:cNvSpPr/>
            <p:nvPr/>
          </p:nvSpPr>
          <p:spPr>
            <a:xfrm>
              <a:off x="6992503" y="4263809"/>
              <a:ext cx="931351" cy="215444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076803" y="4302410"/>
              <a:ext cx="197922" cy="139911"/>
            </a:xfrm>
            <a:prstGeom prst="rect">
              <a:avLst/>
            </a:prstGeom>
            <a:solidFill>
              <a:srgbClr val="FF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231431" y="4271429"/>
              <a:ext cx="68480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</a:rPr>
                <a:t>Flood water</a:t>
              </a: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52400" y="152400"/>
            <a:ext cx="41148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Barren rock / volcanic false positives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6460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8586" y="2050516"/>
            <a:ext cx="2778711" cy="21128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8470" y="129165"/>
            <a:ext cx="2309271" cy="18231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28632" y="2050516"/>
            <a:ext cx="2795505" cy="21559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914400"/>
            <a:ext cx="4902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Australia: </a:t>
            </a:r>
            <a:r>
              <a:rPr lang="en-US" sz="2000" dirty="0"/>
              <a:t>04 July 2014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56262" y="4172933"/>
            <a:ext cx="2209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Input data: MOD09, 04 Jul 2014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304766" y="4166174"/>
            <a:ext cx="18432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2-day </a:t>
            </a:r>
            <a:r>
              <a:rPr lang="en-US" sz="1200" b="1" dirty="0" smtClean="0"/>
              <a:t>Product</a:t>
            </a:r>
            <a:endParaRPr lang="en-US" sz="1200" b="1" dirty="0"/>
          </a:p>
        </p:txBody>
      </p:sp>
      <p:grpSp>
        <p:nvGrpSpPr>
          <p:cNvPr id="12" name="Group 11"/>
          <p:cNvGrpSpPr/>
          <p:nvPr/>
        </p:nvGrpSpPr>
        <p:grpSpPr>
          <a:xfrm>
            <a:off x="7696200" y="2057400"/>
            <a:ext cx="1123711" cy="723268"/>
            <a:chOff x="10130432" y="1608629"/>
            <a:chExt cx="1123711" cy="723268"/>
          </a:xfrm>
        </p:grpSpPr>
        <p:sp>
          <p:nvSpPr>
            <p:cNvPr id="13" name="Rectangle 12"/>
            <p:cNvSpPr/>
            <p:nvPr/>
          </p:nvSpPr>
          <p:spPr>
            <a:xfrm>
              <a:off x="10130432" y="1608629"/>
              <a:ext cx="1123711" cy="70688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0222352" y="1650226"/>
              <a:ext cx="197922" cy="139911"/>
            </a:xfrm>
            <a:prstGeom prst="rect">
              <a:avLst/>
            </a:prstGeom>
            <a:solidFill>
              <a:srgbClr val="FF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222352" y="1885121"/>
              <a:ext cx="197922" cy="139911"/>
            </a:xfrm>
            <a:prstGeom prst="rect">
              <a:avLst/>
            </a:prstGeom>
            <a:solidFill>
              <a:srgbClr val="FFFF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358578" y="1624011"/>
              <a:ext cx="8771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</a:rPr>
                <a:t>Flood water</a:t>
              </a:r>
            </a:p>
            <a:p>
              <a:endParaRPr lang="en-US" sz="800" dirty="0">
                <a:solidFill>
                  <a:schemeClr val="tx1"/>
                </a:solidFill>
              </a:endParaRPr>
            </a:p>
            <a:p>
              <a:r>
                <a:rPr lang="en-US" sz="800" dirty="0"/>
                <a:t>Non-flood water</a:t>
              </a:r>
            </a:p>
            <a:p>
              <a:endParaRPr lang="en-US" sz="800" dirty="0"/>
            </a:p>
            <a:p>
              <a:r>
                <a:rPr lang="en-US" sz="800" dirty="0"/>
                <a:t>Insufficient Data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0222352" y="2123680"/>
              <a:ext cx="197922" cy="139911"/>
            </a:xfrm>
            <a:prstGeom prst="rect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2971800" y="2514600"/>
            <a:ext cx="4652335" cy="4332315"/>
            <a:chOff x="2971800" y="2514600"/>
            <a:chExt cx="4652335" cy="433231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28632" y="4429958"/>
              <a:ext cx="2795503" cy="2141542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89121" y="6569916"/>
              <a:ext cx="1074525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3-day Product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971800" y="5105400"/>
              <a:ext cx="13716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3-day product removes most cloud shadow false positives</a:t>
              </a:r>
            </a:p>
          </p:txBody>
        </p:sp>
        <p:cxnSp>
          <p:nvCxnSpPr>
            <p:cNvPr id="22" name="Straight Arrow Connector 21"/>
            <p:cNvCxnSpPr/>
            <p:nvPr/>
          </p:nvCxnSpPr>
          <p:spPr>
            <a:xfrm flipV="1">
              <a:off x="4419600" y="2514600"/>
              <a:ext cx="1447800" cy="2971800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4419600" y="4876800"/>
              <a:ext cx="1371600" cy="609600"/>
            </a:xfrm>
            <a:prstGeom prst="straightConnector1">
              <a:avLst/>
            </a:prstGeom>
            <a:ln>
              <a:solidFill>
                <a:srgbClr val="00B0F0"/>
              </a:solidFill>
              <a:tailEnd type="arrow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</p:grpSp>
      <p:sp>
        <p:nvSpPr>
          <p:cNvPr id="21" name="TextBox 20"/>
          <p:cNvSpPr txBox="1"/>
          <p:nvPr/>
        </p:nvSpPr>
        <p:spPr>
          <a:xfrm>
            <a:off x="152400" y="152400"/>
            <a:ext cx="38862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Cloud shadow false-positives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149669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9195" y="2054386"/>
            <a:ext cx="2694621" cy="20495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1587" y="4353357"/>
            <a:ext cx="2682564" cy="204357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223" y="4347328"/>
            <a:ext cx="2682564" cy="204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7041" y="195309"/>
            <a:ext cx="2899184" cy="29740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91587" y="2054386"/>
            <a:ext cx="2694621" cy="20496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822832" y="5677532"/>
            <a:ext cx="1123711" cy="723268"/>
            <a:chOff x="10130432" y="1608629"/>
            <a:chExt cx="1123711" cy="723268"/>
          </a:xfrm>
        </p:grpSpPr>
        <p:sp>
          <p:nvSpPr>
            <p:cNvPr id="8" name="Rectangle 7"/>
            <p:cNvSpPr/>
            <p:nvPr/>
          </p:nvSpPr>
          <p:spPr>
            <a:xfrm>
              <a:off x="10130432" y="1608629"/>
              <a:ext cx="1123711" cy="706880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0222352" y="1650226"/>
              <a:ext cx="197922" cy="139911"/>
            </a:xfrm>
            <a:prstGeom prst="rect">
              <a:avLst/>
            </a:prstGeom>
            <a:solidFill>
              <a:srgbClr val="FF00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0222352" y="1885121"/>
              <a:ext cx="197922" cy="139911"/>
            </a:xfrm>
            <a:prstGeom prst="rect">
              <a:avLst/>
            </a:prstGeom>
            <a:solidFill>
              <a:srgbClr val="FFFF00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358578" y="1624011"/>
              <a:ext cx="87716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solidFill>
                    <a:schemeClr val="tx1"/>
                  </a:solidFill>
                </a:rPr>
                <a:t>Flood water</a:t>
              </a:r>
            </a:p>
            <a:p>
              <a:endParaRPr lang="en-US" sz="800" dirty="0">
                <a:solidFill>
                  <a:schemeClr val="tx1"/>
                </a:solidFill>
              </a:endParaRPr>
            </a:p>
            <a:p>
              <a:r>
                <a:rPr lang="en-US" sz="800" dirty="0"/>
                <a:t>Non-flood water</a:t>
              </a:r>
            </a:p>
            <a:p>
              <a:endParaRPr lang="en-US" sz="800" dirty="0"/>
            </a:p>
            <a:p>
              <a:r>
                <a:rPr lang="en-US" sz="800" dirty="0"/>
                <a:t>Insufficient Data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0222352" y="2123680"/>
              <a:ext cx="197922" cy="139911"/>
            </a:xfrm>
            <a:prstGeom prst="rect">
              <a:avLst/>
            </a:prstGeom>
            <a:solidFill>
              <a:schemeClr val="tx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33399" y="971490"/>
            <a:ext cx="5413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Botswana: </a:t>
            </a:r>
            <a:r>
              <a:rPr lang="en-US" sz="2000" dirty="0"/>
              <a:t>24 Mar 2014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74922" y="4090172"/>
            <a:ext cx="2141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MODIS (MOD09) Mar 24, 2014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7638" y="4070329"/>
            <a:ext cx="2690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National Geographic base map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77173" y="6445755"/>
            <a:ext cx="11113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3-day </a:t>
            </a:r>
            <a:r>
              <a:rPr lang="en-US" sz="1200" b="1" dirty="0" smtClean="0"/>
              <a:t>product</a:t>
            </a:r>
            <a:endParaRPr lang="en-US" sz="12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281836" y="6441064"/>
            <a:ext cx="1111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2-day </a:t>
            </a:r>
            <a:r>
              <a:rPr lang="en-US" sz="1200" b="1" dirty="0" smtClean="0"/>
              <a:t>product</a:t>
            </a:r>
            <a:endParaRPr lang="en-US" sz="12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52400" y="152400"/>
            <a:ext cx="388620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2-day </a:t>
            </a:r>
            <a:r>
              <a:rPr lang="en-US" sz="2000" dirty="0" err="1"/>
              <a:t>vs</a:t>
            </a:r>
            <a:r>
              <a:rPr lang="en-US" sz="2000" dirty="0"/>
              <a:t> 3-day product comparison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99356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Product / Format </a:t>
            </a:r>
            <a:r>
              <a:rPr lang="en-US" dirty="0" smtClean="0"/>
              <a:t>Examples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952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52402"/>
            <a:ext cx="7543800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Products:  MODIS Water Product (MWP)</a:t>
            </a:r>
          </a:p>
          <a:p>
            <a:endParaRPr lang="en-US" sz="600" dirty="0"/>
          </a:p>
        </p:txBody>
      </p:sp>
      <p:pic>
        <p:nvPicPr>
          <p:cNvPr id="10" name="Picture 9" descr="MWD_inArcMap.png"/>
          <p:cNvPicPr>
            <a:picLocks noChangeAspect="1"/>
          </p:cNvPicPr>
          <p:nvPr/>
        </p:nvPicPr>
        <p:blipFill>
          <a:blip r:embed="rId3" cstate="print"/>
          <a:srcRect t="307" r="574"/>
          <a:stretch>
            <a:fillRect/>
          </a:stretch>
        </p:blipFill>
        <p:spPr>
          <a:xfrm>
            <a:off x="3171046" y="2362200"/>
            <a:ext cx="5938668" cy="44471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" y="533400"/>
            <a:ext cx="3048000" cy="2766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spcBef>
                <a:spcPct val="20000"/>
              </a:spcBef>
              <a:buFont typeface="Arial" pitchFamily="34" charset="0"/>
              <a:buChar char="•"/>
            </a:pPr>
            <a:endParaRPr lang="en-US" sz="1600" dirty="0"/>
          </a:p>
          <a:p>
            <a:pPr marL="227013" indent="-227013">
              <a:spcBef>
                <a:spcPct val="20000"/>
              </a:spcBef>
              <a:buFont typeface="Arial" pitchFamily="34" charset="0"/>
              <a:buChar char="•"/>
            </a:pPr>
            <a:endParaRPr lang="en-US" sz="1600" dirty="0"/>
          </a:p>
          <a:p>
            <a:pPr marL="227013" indent="-227013">
              <a:spcBef>
                <a:spcPct val="20000"/>
              </a:spcBef>
              <a:buFont typeface="Arial" pitchFamily="34" charset="0"/>
              <a:buChar char="•"/>
            </a:pPr>
            <a:endParaRPr lang="en-US" sz="1600" dirty="0"/>
          </a:p>
          <a:p>
            <a:pPr marL="227013" indent="-227013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/>
              <a:t>Values: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  <a:tabLst>
                <a:tab pos="461963" algn="l"/>
                <a:tab pos="687388" algn="l"/>
              </a:tabLst>
            </a:pPr>
            <a:r>
              <a:rPr lang="en-US" sz="1400" dirty="0"/>
              <a:t>	0: 	Insufficient data (for 			composite period)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  <a:tabLst>
                <a:tab pos="461963" algn="l"/>
                <a:tab pos="687388" algn="l"/>
              </a:tabLst>
            </a:pPr>
            <a:r>
              <a:rPr lang="en-US" sz="1400" dirty="0"/>
              <a:t>	1:  	No water detected</a:t>
            </a:r>
          </a:p>
          <a:p>
            <a:pPr indent="0">
              <a:lnSpc>
                <a:spcPct val="80000"/>
              </a:lnSpc>
              <a:spcBef>
                <a:spcPts val="600"/>
              </a:spcBef>
              <a:buNone/>
              <a:tabLst>
                <a:tab pos="461963" algn="l"/>
                <a:tab pos="687388" algn="l"/>
              </a:tabLst>
            </a:pPr>
            <a:r>
              <a:rPr lang="en-US" sz="1400" dirty="0"/>
              <a:t>	2:  	Surface water (corresponding  		to Reference water pixels).</a:t>
            </a:r>
          </a:p>
          <a:p>
            <a:pPr>
              <a:lnSpc>
                <a:spcPct val="80000"/>
              </a:lnSpc>
              <a:spcBef>
                <a:spcPts val="600"/>
              </a:spcBef>
              <a:buNone/>
              <a:tabLst>
                <a:tab pos="461963" algn="l"/>
                <a:tab pos="687388" algn="l"/>
              </a:tabLst>
            </a:pPr>
            <a:r>
              <a:rPr lang="en-US" sz="1400" dirty="0"/>
              <a:t>	3: 	Flood water (water outside 			Reference water pixels</a:t>
            </a:r>
            <a:r>
              <a:rPr lang="en-US" sz="1400" dirty="0" smtClean="0"/>
              <a:t>).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762001"/>
            <a:ext cx="4305300" cy="114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/>
              <a:t>Core product</a:t>
            </a:r>
          </a:p>
          <a:p>
            <a:pPr marL="227013" indent="-227013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 err="1"/>
              <a:t>Geotiff</a:t>
            </a:r>
            <a:r>
              <a:rPr lang="en-US" sz="1600" dirty="0"/>
              <a:t> format and ArcGIS Image Service</a:t>
            </a:r>
          </a:p>
          <a:p>
            <a:pPr marL="800100" lvl="1" indent="-342900">
              <a:spcBef>
                <a:spcPct val="20000"/>
              </a:spcBef>
              <a:buFont typeface="+mj-lt"/>
              <a:buAutoNum type="arabicPeriod"/>
            </a:pPr>
            <a:endParaRPr lang="en-US" sz="1600" dirty="0"/>
          </a:p>
          <a:p>
            <a:endParaRPr lang="en-US" sz="1200" dirty="0"/>
          </a:p>
        </p:txBody>
      </p:sp>
      <p:grpSp>
        <p:nvGrpSpPr>
          <p:cNvPr id="4" name="Group 3"/>
          <p:cNvGrpSpPr/>
          <p:nvPr/>
        </p:nvGrpSpPr>
        <p:grpSpPr>
          <a:xfrm>
            <a:off x="152400" y="4340611"/>
            <a:ext cx="7924800" cy="1261884"/>
            <a:chOff x="152400" y="4340611"/>
            <a:chExt cx="7924800" cy="1261884"/>
          </a:xfrm>
        </p:grpSpPr>
        <p:cxnSp>
          <p:nvCxnSpPr>
            <p:cNvPr id="9" name="Straight Arrow Connector 8"/>
            <p:cNvCxnSpPr/>
            <p:nvPr/>
          </p:nvCxnSpPr>
          <p:spPr>
            <a:xfrm flipV="1">
              <a:off x="2971800" y="4638581"/>
              <a:ext cx="5105400" cy="162019"/>
            </a:xfrm>
            <a:prstGeom prst="straightConnector1">
              <a:avLst/>
            </a:prstGeom>
            <a:ln w="25400">
              <a:solidFill>
                <a:schemeClr val="tx1">
                  <a:lumMod val="65000"/>
                  <a:lumOff val="35000"/>
                </a:schemeClr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152400" y="4340611"/>
              <a:ext cx="3048000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US" sz="1600" dirty="0" smtClean="0"/>
                <a:t>MOD35 Cloud used only to populate “Insufficient data”; water detected through cloud IS reported</a:t>
              </a:r>
            </a:p>
            <a:p>
              <a:endParaRPr lang="en-US" sz="1200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52400" y="3505200"/>
            <a:ext cx="5257800" cy="1752600"/>
            <a:chOff x="152400" y="3505200"/>
            <a:chExt cx="5257800" cy="1752600"/>
          </a:xfrm>
        </p:grpSpPr>
        <p:cxnSp>
          <p:nvCxnSpPr>
            <p:cNvPr id="3" name="Straight Arrow Connector 2"/>
            <p:cNvCxnSpPr/>
            <p:nvPr/>
          </p:nvCxnSpPr>
          <p:spPr>
            <a:xfrm>
              <a:off x="2971800" y="3733800"/>
              <a:ext cx="2438400" cy="1524000"/>
            </a:xfrm>
            <a:prstGeom prst="straightConnector1">
              <a:avLst/>
            </a:prstGeom>
            <a:ln w="19050"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52400" y="3505200"/>
              <a:ext cx="30480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Bef>
                  <a:spcPct val="20000"/>
                </a:spcBef>
                <a:buFont typeface="Arial" pitchFamily="34" charset="0"/>
                <a:buChar char="•"/>
              </a:pPr>
              <a:r>
                <a:rPr lang="en-US" sz="1600" dirty="0" smtClean="0"/>
                <a:t>Coastal </a:t>
              </a:r>
              <a:r>
                <a:rPr lang="en-US" sz="1600" dirty="0"/>
                <a:t>strip visible; ocean water removed beyond 10 </a:t>
              </a:r>
              <a:r>
                <a:rPr lang="en-US" sz="1600" dirty="0" smtClean="0"/>
                <a:t>km</a:t>
              </a:r>
              <a:endParaRPr lang="en-US" sz="1600" dirty="0"/>
            </a:p>
            <a:p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7190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FM_2011306_100E020N_2D2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675408"/>
            <a:ext cx="8001000" cy="61825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52402"/>
            <a:ext cx="7543800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Products:  MODIS Flood Map (MFM) 10° tile graphic map </a:t>
            </a:r>
            <a:r>
              <a:rPr lang="en-US" sz="2000" dirty="0" smtClean="0"/>
              <a:t>(PNG)</a:t>
            </a:r>
            <a:endParaRPr lang="en-US" sz="2000" dirty="0"/>
          </a:p>
          <a:p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1394930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75408"/>
            <a:ext cx="8000999" cy="61825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52402"/>
            <a:ext cx="7543800" cy="80021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Products:  MODIS Flood Map (MFM) 10° tile graphic map </a:t>
            </a:r>
            <a:r>
              <a:rPr lang="en-US" sz="2000" dirty="0" smtClean="0"/>
              <a:t>(PNG)</a:t>
            </a:r>
            <a:endParaRPr lang="en-US" sz="2000" dirty="0"/>
          </a:p>
          <a:p>
            <a:r>
              <a:rPr lang="en-US" sz="2000" dirty="0"/>
              <a:t>14-day product</a:t>
            </a:r>
          </a:p>
          <a:p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2117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FM_2011306_100E020N_2D2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000" y="675408"/>
            <a:ext cx="8000999" cy="618259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400" y="152402"/>
            <a:ext cx="7543800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Products:  MODIS Flood Map (MFM) 10° tile graphic map </a:t>
            </a:r>
            <a:r>
              <a:rPr lang="en-US" sz="2000" dirty="0" smtClean="0"/>
              <a:t>(PNG)</a:t>
            </a:r>
            <a:endParaRPr lang="en-US" sz="2000" dirty="0"/>
          </a:p>
          <a:p>
            <a:endParaRPr lang="en-US" sz="600" dirty="0"/>
          </a:p>
        </p:txBody>
      </p:sp>
      <p:sp>
        <p:nvSpPr>
          <p:cNvPr id="4" name="TextBox 3"/>
          <p:cNvSpPr txBox="1"/>
          <p:nvPr/>
        </p:nvSpPr>
        <p:spPr>
          <a:xfrm>
            <a:off x="0" y="914400"/>
            <a:ext cx="14478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Pakistan flooding</a:t>
            </a:r>
          </a:p>
          <a:p>
            <a:r>
              <a:rPr lang="en-US" dirty="0"/>
              <a:t>Sept 2014:</a:t>
            </a:r>
          </a:p>
          <a:p>
            <a:pPr>
              <a:spcBef>
                <a:spcPts val="1200"/>
              </a:spcBef>
            </a:pPr>
            <a:r>
              <a:rPr lang="en-US" dirty="0"/>
              <a:t>Massive river flooding, but not obvious at this scale.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503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52402"/>
            <a:ext cx="7543800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/>
              <a:t>Products:  MODIS Surface &amp; Flood Water (MSW, MFW) shapefiles</a:t>
            </a:r>
          </a:p>
          <a:p>
            <a:endParaRPr lang="en-US" sz="600" dirty="0"/>
          </a:p>
        </p:txBody>
      </p:sp>
      <p:sp>
        <p:nvSpPr>
          <p:cNvPr id="8" name="TextBox 7"/>
          <p:cNvSpPr txBox="1"/>
          <p:nvPr/>
        </p:nvSpPr>
        <p:spPr>
          <a:xfrm>
            <a:off x="152400" y="762001"/>
            <a:ext cx="746760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 err="1"/>
              <a:t>Vectorized</a:t>
            </a:r>
            <a:r>
              <a:rPr lang="en-US" sz="1600" dirty="0"/>
              <a:t> from MWP (raster) product</a:t>
            </a:r>
          </a:p>
          <a:p>
            <a:pPr marL="227013" indent="-227013">
              <a:spcBef>
                <a:spcPts val="600"/>
              </a:spcBef>
              <a:buFont typeface="Arial" pitchFamily="34" charset="0"/>
              <a:buChar char="•"/>
            </a:pPr>
            <a:r>
              <a:rPr lang="en-US" sz="1600" dirty="0">
                <a:solidFill>
                  <a:schemeClr val="accent2"/>
                </a:solidFill>
              </a:rPr>
              <a:t>Does not indicate where insufficient data to determine (value 0 of MWP product)</a:t>
            </a:r>
          </a:p>
        </p:txBody>
      </p:sp>
      <p:pic>
        <p:nvPicPr>
          <p:cNvPr id="6" name="Picture 5" descr="ThaiFlood_ShapefileInArcMap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6000" y="1676400"/>
            <a:ext cx="6782766" cy="5105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2400" y="1395680"/>
            <a:ext cx="2133600" cy="22098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7013" indent="-227013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/>
              <a:t>Provides area and centroid per polygon</a:t>
            </a:r>
          </a:p>
          <a:p>
            <a:pPr marL="227013" indent="-227013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/>
              <a:t>Production can fail if too many polygons</a:t>
            </a:r>
          </a:p>
          <a:p>
            <a:pPr marL="227013" indent="-227013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600" dirty="0"/>
              <a:t>KML production skipped if  #polygons &gt; 15000</a:t>
            </a:r>
          </a:p>
          <a:p>
            <a:pPr marL="227013" indent="-227013">
              <a:spcBef>
                <a:spcPct val="20000"/>
              </a:spcBef>
              <a:buFont typeface="Arial" pitchFamily="34" charset="0"/>
              <a:buChar char="•"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5538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257800" cy="609600"/>
          </a:xfr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pPr algn="l"/>
            <a:r>
              <a:rPr lang="en-US" sz="3600" dirty="0"/>
              <a:t>Pakistan Flooding – Sept 2014</a:t>
            </a:r>
          </a:p>
        </p:txBody>
      </p:sp>
      <p:pic>
        <p:nvPicPr>
          <p:cNvPr id="4" name="Content Placeholder 3" descr="testgs20o2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14401" y="685800"/>
            <a:ext cx="8229600" cy="6172199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52402"/>
            <a:ext cx="7543800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Products:  MODIS Surface &amp; Flood Water KML files (Google Earth)</a:t>
            </a:r>
          </a:p>
          <a:p>
            <a:endParaRPr lang="en-US" sz="600" dirty="0"/>
          </a:p>
        </p:txBody>
      </p:sp>
      <p:pic>
        <p:nvPicPr>
          <p:cNvPr id="6" name="Picture 5" descr="MFM_2011306_100E020N_2D2O_GEOvervie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1465896"/>
            <a:ext cx="8077200" cy="53921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4800" y="914400"/>
            <a:ext cx="617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KML files in Google Earth:</a:t>
            </a:r>
          </a:p>
        </p:txBody>
      </p:sp>
    </p:spTree>
    <p:extLst>
      <p:ext uri="{BB962C8B-B14F-4D97-AF65-F5344CB8AC3E}">
        <p14:creationId xmlns:p14="http://schemas.microsoft.com/office/powerpoint/2010/main" val="101520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2400" y="152402"/>
            <a:ext cx="7543800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Products:  MODIS Surface &amp; Flood Water KML files (Google Earth)</a:t>
            </a:r>
          </a:p>
          <a:p>
            <a:endParaRPr lang="en-US" sz="600" dirty="0"/>
          </a:p>
        </p:txBody>
      </p:sp>
      <p:sp>
        <p:nvSpPr>
          <p:cNvPr id="8" name="TextBox 7"/>
          <p:cNvSpPr txBox="1"/>
          <p:nvPr/>
        </p:nvSpPr>
        <p:spPr>
          <a:xfrm>
            <a:off x="304800" y="914400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Google Earth zoomed in -- Bangkok’s Don </a:t>
            </a:r>
            <a:r>
              <a:rPr lang="en-US" dirty="0" err="1"/>
              <a:t>Muang</a:t>
            </a:r>
            <a:r>
              <a:rPr lang="en-US" dirty="0"/>
              <a:t> Airport </a:t>
            </a:r>
            <a:r>
              <a:rPr lang="en-US" dirty="0" smtClean="0"/>
              <a:t>runways under water</a:t>
            </a:r>
            <a:r>
              <a:rPr lang="en-US" dirty="0"/>
              <a:t>:</a:t>
            </a:r>
          </a:p>
        </p:txBody>
      </p:sp>
      <p:pic>
        <p:nvPicPr>
          <p:cNvPr id="7" name="Picture 6" descr="MFM_2011306_100E020N_2D2O_GEDonMuan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1462693"/>
            <a:ext cx="8074152" cy="5395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6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Product utility – key factors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Cloudiness</a:t>
            </a:r>
          </a:p>
          <a:p>
            <a:r>
              <a:rPr lang="en-US" dirty="0" smtClean="0"/>
              <a:t>Flood spatial extent</a:t>
            </a:r>
          </a:p>
          <a:p>
            <a:pPr lvl="1"/>
            <a:r>
              <a:rPr lang="en-US" dirty="0" smtClean="0"/>
              <a:t>250m pixels</a:t>
            </a:r>
          </a:p>
          <a:p>
            <a:r>
              <a:rPr lang="en-US" dirty="0" smtClean="0"/>
              <a:t>Flood temporal extent</a:t>
            </a:r>
          </a:p>
          <a:p>
            <a:pPr lvl="1"/>
            <a:r>
              <a:rPr lang="en-US" dirty="0" smtClean="0"/>
              <a:t>Flash floods / short duration on ground?</a:t>
            </a:r>
          </a:p>
          <a:p>
            <a:r>
              <a:rPr lang="en-US" dirty="0" err="1" smtClean="0"/>
              <a:t>Landcover</a:t>
            </a:r>
            <a:endParaRPr lang="en-US" dirty="0" smtClean="0"/>
          </a:p>
          <a:p>
            <a:pPr lvl="1"/>
            <a:r>
              <a:rPr lang="en-US" dirty="0" smtClean="0"/>
              <a:t>Water under tree cover vs in usual places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79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95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52400"/>
            <a:ext cx="7543800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Distribution via NASA website:  http://oas.gsfc.nasa.gov/floodmap</a:t>
            </a:r>
          </a:p>
          <a:p>
            <a:r>
              <a:rPr lang="en-US" sz="600" dirty="0"/>
              <a:t> </a:t>
            </a:r>
          </a:p>
        </p:txBody>
      </p:sp>
      <p:pic>
        <p:nvPicPr>
          <p:cNvPr id="7" name="Picture 6" descr="oas_floodmap_website_Asia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0600" y="1219200"/>
            <a:ext cx="4176472" cy="4526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2000" y="5791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Global Regions / Homepage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47922" y="5791200"/>
            <a:ext cx="313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Continental tile index for Asia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7" y="1219517"/>
            <a:ext cx="4368923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FM_2011306_100E020N_2D2O_oastileoverview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8103" y="1219202"/>
            <a:ext cx="4185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152400" y="152400"/>
            <a:ext cx="7543800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Distribution via NASA website:  http://oas.gsfc.nasa.gov/floodmap</a:t>
            </a:r>
          </a:p>
          <a:p>
            <a:r>
              <a:rPr lang="en-US" sz="600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1600" y="3821668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Product </a:t>
            </a:r>
            <a:r>
              <a:rPr lang="en-US" dirty="0" smtClean="0"/>
              <a:t>downloads </a:t>
            </a:r>
            <a:r>
              <a:rPr lang="en-US" dirty="0"/>
              <a:t>table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23522" y="5791200"/>
            <a:ext cx="31388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070E040N (NE Pakistan) 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 date selector</a:t>
            </a:r>
          </a:p>
          <a:p>
            <a:pPr>
              <a:buFont typeface="Arial" pitchFamily="34" charset="0"/>
              <a:buChar char="•"/>
            </a:pPr>
            <a:r>
              <a:rPr lang="en-US" dirty="0"/>
              <a:t>  product/format downloads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280" y="2438400"/>
            <a:ext cx="3076575" cy="1343025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3352800" y="2590800"/>
            <a:ext cx="1828800" cy="304800"/>
          </a:xfrm>
          <a:prstGeom prst="straightConnector1">
            <a:avLst/>
          </a:prstGeom>
          <a:ln w="25400"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9306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52400"/>
            <a:ext cx="8884920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Distribution via ArcGIS Image services: </a:t>
            </a:r>
            <a:r>
              <a:rPr lang="en-US" sz="1600" dirty="0" smtClean="0">
                <a:hlinkClick r:id="rId3"/>
              </a:rPr>
              <a:t>http</a:t>
            </a:r>
            <a:r>
              <a:rPr lang="en-US" sz="1600" dirty="0">
                <a:hlinkClick r:id="rId3"/>
              </a:rPr>
              <a:t>://</a:t>
            </a:r>
            <a:r>
              <a:rPr lang="en-US" sz="1600" dirty="0" smtClean="0">
                <a:hlinkClick r:id="rId3"/>
              </a:rPr>
              <a:t>oas.gsfc.nasa.gov/arcgis/rest/services/FloodMaps</a:t>
            </a:r>
            <a:endParaRPr lang="en-US" sz="1600" dirty="0"/>
          </a:p>
          <a:p>
            <a:r>
              <a:rPr lang="en-US" sz="600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6200" y="6550223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Global overview</a:t>
            </a:r>
          </a:p>
        </p:txBody>
      </p:sp>
      <p:pic>
        <p:nvPicPr>
          <p:cNvPr id="14" name="Content Placeholder 13" descr="DFO_website.pn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106680" y="2616737"/>
            <a:ext cx="4389120" cy="3970217"/>
          </a:xfrm>
        </p:spPr>
      </p:pic>
      <p:grpSp>
        <p:nvGrpSpPr>
          <p:cNvPr id="10" name="Group 9"/>
          <p:cNvGrpSpPr/>
          <p:nvPr/>
        </p:nvGrpSpPr>
        <p:grpSpPr>
          <a:xfrm>
            <a:off x="4648200" y="2624554"/>
            <a:ext cx="4389120" cy="4233446"/>
            <a:chOff x="4648200" y="2286000"/>
            <a:chExt cx="4389120" cy="4233446"/>
          </a:xfrm>
        </p:grpSpPr>
        <p:pic>
          <p:nvPicPr>
            <p:cNvPr id="12" name="Picture 11" descr="DFO_ThaiFloods201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648200" y="2286000"/>
              <a:ext cx="4389120" cy="396591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4648200" y="6211669"/>
              <a:ext cx="4114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Zoom (Pakistan): </a:t>
              </a:r>
              <a:r>
                <a:rPr lang="en-US" sz="1400" dirty="0" smtClean="0"/>
                <a:t>seamless across tile </a:t>
              </a:r>
              <a:r>
                <a:rPr lang="en-US" sz="1400" dirty="0"/>
                <a:t>boundaries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52400" y="762000"/>
            <a:ext cx="8915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Pros:</a:t>
            </a:r>
          </a:p>
          <a:p>
            <a:r>
              <a:rPr lang="en-US" sz="1700" dirty="0"/>
              <a:t>+ Product tiles combined into seamless mosaic (bypass limitations of 10-degree tiles)</a:t>
            </a:r>
          </a:p>
          <a:p>
            <a:r>
              <a:rPr lang="en-US" sz="1700" dirty="0"/>
              <a:t>+ Easier to work with than downloading, storing, importing, and symbolizing individual files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008" y="2359223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ArcMap interface: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" y="1715869"/>
            <a:ext cx="89154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Cons:</a:t>
            </a:r>
          </a:p>
          <a:p>
            <a:r>
              <a:rPr lang="en-US" sz="1700" dirty="0"/>
              <a:t>- Requires ArcMap, </a:t>
            </a:r>
            <a:r>
              <a:rPr lang="en-US" sz="1700" dirty="0" smtClean="0"/>
              <a:t>ArcGIS Online, Portal, or other interface </a:t>
            </a:r>
            <a:r>
              <a:rPr lang="en-US" sz="1700" dirty="0"/>
              <a:t>capable of querying </a:t>
            </a:r>
            <a:r>
              <a:rPr lang="en-US" sz="1700" dirty="0" smtClean="0"/>
              <a:t>Image Services</a:t>
            </a:r>
            <a:endParaRPr lang="en-US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43000"/>
            <a:ext cx="5142315" cy="5639959"/>
          </a:xfrm>
        </p:spPr>
      </p:pic>
      <p:sp>
        <p:nvSpPr>
          <p:cNvPr id="5" name="TextBox 4"/>
          <p:cNvSpPr txBox="1"/>
          <p:nvPr/>
        </p:nvSpPr>
        <p:spPr>
          <a:xfrm>
            <a:off x="152400" y="152400"/>
            <a:ext cx="8991600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Distribution via ArcGIS Web Maps: </a:t>
            </a:r>
            <a:r>
              <a:rPr lang="en-US" dirty="0">
                <a:hlinkClick r:id="rId4"/>
              </a:rPr>
              <a:t>http://oas.gsfc.nasa.gov/arcgis/home</a:t>
            </a:r>
            <a:endParaRPr lang="en-US" dirty="0"/>
          </a:p>
          <a:p>
            <a:r>
              <a:rPr lang="en-US" sz="600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143000"/>
            <a:ext cx="365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ArcGIS Portal Interface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Collection of ArcGIS “web maps”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Generic maps, and some focused on specific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Provides </a:t>
            </a:r>
            <a:r>
              <a:rPr lang="en-US" dirty="0"/>
              <a:t>front end to the ArcGIS Image Services for each product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GOL_ZoomOu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58034" y="1524000"/>
            <a:ext cx="6485965" cy="5334000"/>
          </a:xfrm>
        </p:spPr>
      </p:pic>
      <p:sp>
        <p:nvSpPr>
          <p:cNvPr id="5" name="TextBox 4"/>
          <p:cNvSpPr txBox="1"/>
          <p:nvPr/>
        </p:nvSpPr>
        <p:spPr>
          <a:xfrm>
            <a:off x="152400" y="152400"/>
            <a:ext cx="8991600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Distribution via ArcGIS Web </a:t>
            </a:r>
            <a:r>
              <a:rPr lang="en-US" sz="2000" dirty="0" smtClean="0"/>
              <a:t>Maps example: </a:t>
            </a:r>
            <a:r>
              <a:rPr lang="en-US" dirty="0" smtClean="0"/>
              <a:t>Caprivi strip flooding, Namibia</a:t>
            </a:r>
          </a:p>
          <a:p>
            <a:r>
              <a:rPr lang="en-US" dirty="0" smtClean="0"/>
              <a:t>Default </a:t>
            </a:r>
            <a:r>
              <a:rPr lang="en-US" dirty="0" err="1" smtClean="0"/>
              <a:t>basemap</a:t>
            </a:r>
            <a:endParaRPr lang="en-US" dirty="0"/>
          </a:p>
          <a:p>
            <a:r>
              <a:rPr lang="en-US" sz="6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674674"/>
            <a:ext cx="2438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/>
              <a:t>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Display other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Change </a:t>
            </a:r>
            <a:r>
              <a:rPr lang="en-US" dirty="0" err="1" smtClean="0"/>
              <a:t>basemap</a:t>
            </a:r>
            <a:r>
              <a:rPr lang="en-US" dirty="0" smtClean="0"/>
              <a:t> background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Retrieve pixel values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Display </a:t>
            </a:r>
            <a:r>
              <a:rPr lang="en-US" dirty="0" smtClean="0"/>
              <a:t>legend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GOL_ZoomOut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660904" y="1526360"/>
            <a:ext cx="6483096" cy="5331640"/>
          </a:xfrm>
        </p:spPr>
      </p:pic>
      <p:sp>
        <p:nvSpPr>
          <p:cNvPr id="3" name="TextBox 2"/>
          <p:cNvSpPr txBox="1"/>
          <p:nvPr/>
        </p:nvSpPr>
        <p:spPr>
          <a:xfrm>
            <a:off x="152400" y="152400"/>
            <a:ext cx="8991600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Distribution via ArcGIS Web </a:t>
            </a:r>
            <a:r>
              <a:rPr lang="en-US" sz="2000" dirty="0" smtClean="0"/>
              <a:t>Maps example: </a:t>
            </a:r>
            <a:r>
              <a:rPr lang="en-US" dirty="0" smtClean="0"/>
              <a:t>Caprivi strip flooding, Namibia</a:t>
            </a:r>
          </a:p>
          <a:p>
            <a:r>
              <a:rPr lang="en-US" dirty="0" smtClean="0">
                <a:sym typeface="Wingdings"/>
              </a:rPr>
              <a:t>Zoomed and </a:t>
            </a:r>
            <a:r>
              <a:rPr lang="en-US" dirty="0" err="1" smtClean="0">
                <a:sym typeface="Wingdings"/>
              </a:rPr>
              <a:t>basemap</a:t>
            </a:r>
            <a:r>
              <a:rPr lang="en-US" dirty="0" smtClean="0">
                <a:sym typeface="Wingdings"/>
              </a:rPr>
              <a:t> layer changed to “Imagery”</a:t>
            </a:r>
            <a:endParaRPr lang="en-US" dirty="0"/>
          </a:p>
          <a:p>
            <a:r>
              <a:rPr lang="en-US" sz="600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860337"/>
            <a:ext cx="7772400" cy="5921462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6400800" cy="685800"/>
          </a:xfrm>
          <a:prstGeom prst="rect">
            <a:avLst/>
          </a:prstGeom>
          <a:solidFill>
            <a:schemeClr val="bg1">
              <a:lumMod val="85000"/>
              <a:alpha val="7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latin typeface="+mj-lt"/>
                <a:ea typeface="+mj-ea"/>
                <a:cs typeface="+mj-cs"/>
              </a:rPr>
              <a:t>Mississippi river flooding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–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May 2013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28612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en-US" sz="2800" dirty="0"/>
              <a:t>Product </a:t>
            </a:r>
            <a:r>
              <a:rPr lang="en-US" sz="2800" dirty="0" smtClean="0"/>
              <a:t>Limitations &amp; Improvements in progress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02163"/>
          </a:xfrm>
        </p:spPr>
        <p:txBody>
          <a:bodyPr>
            <a:noAutofit/>
          </a:bodyPr>
          <a:lstStyle/>
          <a:p>
            <a:r>
              <a:rPr lang="en-US" sz="2000" dirty="0"/>
              <a:t>Shadow false-positives</a:t>
            </a:r>
          </a:p>
          <a:p>
            <a:pPr lvl="1"/>
            <a:r>
              <a:rPr lang="en-US" sz="1800" dirty="0"/>
              <a:t>Terrain: </a:t>
            </a:r>
          </a:p>
          <a:p>
            <a:pPr lvl="2"/>
            <a:r>
              <a:rPr lang="en-US" sz="1600" dirty="0"/>
              <a:t>Limited shadow-modeling fix in place, 80% effective.</a:t>
            </a:r>
          </a:p>
          <a:p>
            <a:pPr lvl="2"/>
            <a:r>
              <a:rPr lang="en-US" sz="1600" dirty="0" smtClean="0"/>
              <a:t>Soon deploying HAND filter.</a:t>
            </a:r>
            <a:endParaRPr lang="en-US" sz="1600" dirty="0"/>
          </a:p>
          <a:p>
            <a:pPr lvl="1"/>
            <a:r>
              <a:rPr lang="en-US" sz="1800" dirty="0"/>
              <a:t>Cloud:</a:t>
            </a:r>
          </a:p>
          <a:p>
            <a:pPr lvl="2"/>
            <a:r>
              <a:rPr lang="en-US" sz="1600" dirty="0" smtClean="0"/>
              <a:t>Initial geometric </a:t>
            </a:r>
            <a:r>
              <a:rPr lang="en-US" sz="1600" dirty="0"/>
              <a:t>projection approach </a:t>
            </a:r>
            <a:r>
              <a:rPr lang="en-US" sz="1600" dirty="0" smtClean="0"/>
              <a:t>implemented, but needs improvement.</a:t>
            </a:r>
            <a:endParaRPr lang="en-US" sz="1600" dirty="0"/>
          </a:p>
          <a:p>
            <a:r>
              <a:rPr lang="en-US" sz="2000" dirty="0"/>
              <a:t>Static reference water</a:t>
            </a:r>
          </a:p>
          <a:p>
            <a:pPr lvl="1"/>
            <a:r>
              <a:rPr lang="en-US" sz="1800" dirty="0"/>
              <a:t>Ephemeral water layer in development</a:t>
            </a:r>
            <a:endParaRPr lang="en-US" sz="1400" dirty="0"/>
          </a:p>
          <a:p>
            <a:r>
              <a:rPr lang="en-US" sz="2000" dirty="0"/>
              <a:t>End-user product selection / evaluation</a:t>
            </a:r>
          </a:p>
          <a:p>
            <a:pPr lvl="1"/>
            <a:r>
              <a:rPr lang="en-US" sz="1800" dirty="0"/>
              <a:t>2-day? 3-day? 14-day? 1-day?   Can be </a:t>
            </a:r>
            <a:r>
              <a:rPr lang="en-US" sz="1800" dirty="0" smtClean="0"/>
              <a:t>confusing…</a:t>
            </a:r>
          </a:p>
          <a:p>
            <a:pPr lvl="1"/>
            <a:r>
              <a:rPr lang="en-US" sz="1800" dirty="0"/>
              <a:t>Custom web front-end to ArcGIS REST </a:t>
            </a:r>
            <a:r>
              <a:rPr lang="en-US" sz="1800" dirty="0" smtClean="0"/>
              <a:t>services being built</a:t>
            </a:r>
          </a:p>
          <a:p>
            <a:pPr lvl="2"/>
            <a:r>
              <a:rPr lang="en-US" sz="1600" dirty="0" smtClean="0"/>
              <a:t>Easier </a:t>
            </a:r>
            <a:r>
              <a:rPr lang="en-US" sz="1600" dirty="0"/>
              <a:t>browse/view, comparison to previous </a:t>
            </a:r>
            <a:r>
              <a:rPr lang="en-US" sz="1600" dirty="0" smtClean="0"/>
              <a:t>events.</a:t>
            </a:r>
          </a:p>
          <a:p>
            <a:pPr lvl="2"/>
            <a:r>
              <a:rPr lang="en-US" sz="1600" dirty="0" smtClean="0"/>
              <a:t>Tools </a:t>
            </a:r>
            <a:r>
              <a:rPr lang="en-US" sz="1600" dirty="0"/>
              <a:t>to export </a:t>
            </a:r>
            <a:r>
              <a:rPr lang="en-US" sz="1600" dirty="0" smtClean="0"/>
              <a:t>AOI to </a:t>
            </a:r>
            <a:r>
              <a:rPr lang="en-US" sz="1600" dirty="0" err="1" smtClean="0"/>
              <a:t>geotiff</a:t>
            </a:r>
            <a:r>
              <a:rPr lang="en-US" sz="1600" dirty="0" smtClean="0"/>
              <a:t>, </a:t>
            </a:r>
            <a:r>
              <a:rPr lang="en-US" sz="1600" dirty="0"/>
              <a:t>convert to vector, etc.</a:t>
            </a:r>
          </a:p>
          <a:p>
            <a:r>
              <a:rPr lang="en-US" sz="2000" dirty="0"/>
              <a:t>Historical </a:t>
            </a:r>
            <a:r>
              <a:rPr lang="en-US" sz="2000" dirty="0" smtClean="0"/>
              <a:t>comparisons</a:t>
            </a:r>
          </a:p>
          <a:p>
            <a:r>
              <a:rPr lang="en-US" sz="2000" dirty="0" smtClean="0"/>
              <a:t>Latency: ~ 8 PM local time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" t="10758" r="5795" b="11020"/>
          <a:stretch/>
        </p:blipFill>
        <p:spPr>
          <a:xfrm>
            <a:off x="304800" y="1115568"/>
            <a:ext cx="8214360" cy="53644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3733800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Ephemeral water layer for SE Asia</a:t>
            </a:r>
            <a:endParaRPr lang="en-US" dirty="0"/>
          </a:p>
          <a:p>
            <a:r>
              <a:rPr lang="en-US" sz="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843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1" t="9778" r="5697" b="11556"/>
          <a:stretch/>
        </p:blipFill>
        <p:spPr>
          <a:xfrm>
            <a:off x="420624" y="1042416"/>
            <a:ext cx="8107680" cy="53949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5867400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Updated product </a:t>
            </a:r>
            <a:r>
              <a:rPr lang="en-US" sz="2000" smtClean="0"/>
              <a:t>incorporating ephemeral water layer</a:t>
            </a:r>
            <a:endParaRPr lang="en-US" dirty="0"/>
          </a:p>
          <a:p>
            <a:r>
              <a:rPr lang="en-US" sz="6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600200"/>
            <a:ext cx="2362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Currently, we would report all orange and red as flood.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With this improvement, we can differentiate.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781800" y="6501466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(</a:t>
            </a:r>
            <a:r>
              <a:rPr lang="en-US" sz="1400" dirty="0" smtClean="0"/>
              <a:t>11-Oct-2013, 2-day product)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166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0"/>
            <a:ext cx="8229600" cy="1143000"/>
          </a:xfr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Historical Comparisons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89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4800600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Lake Chad: Water observations 2003 - 2015</a:t>
            </a:r>
            <a:endParaRPr lang="en-US" dirty="0"/>
          </a:p>
          <a:p>
            <a:r>
              <a:rPr lang="en-US" sz="6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600200"/>
            <a:ext cx="2895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Monthly / yearly composites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Provides context for current events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Requires having processed archive (selected tiles only)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762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29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4800600" cy="492443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Indus: Water observations 2003 - 2015</a:t>
            </a:r>
            <a:endParaRPr lang="en-US" dirty="0"/>
          </a:p>
          <a:p>
            <a:r>
              <a:rPr lang="en-US" sz="6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762000"/>
            <a:ext cx="6096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6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152400"/>
            <a:ext cx="3810000" cy="80021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Tonle</a:t>
            </a:r>
            <a:r>
              <a:rPr lang="en-US" sz="2000" dirty="0" smtClean="0"/>
              <a:t> Sap, Cambodia: </a:t>
            </a:r>
          </a:p>
          <a:p>
            <a:r>
              <a:rPr lang="en-US" sz="2000" dirty="0" smtClean="0"/>
              <a:t>Monthly composites 2003 - 2015</a:t>
            </a:r>
            <a:endParaRPr lang="en-US" dirty="0"/>
          </a:p>
          <a:p>
            <a:r>
              <a:rPr lang="en-US" sz="600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-8228"/>
            <a:ext cx="5108778" cy="6866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371600"/>
            <a:ext cx="1261872" cy="66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13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/>
              <a:t>Complementary Products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1800" dirty="0"/>
              <a:t>MODIS 2x/daily/global provides an excellent base, but:</a:t>
            </a:r>
          </a:p>
          <a:p>
            <a:r>
              <a:rPr lang="en-US" sz="1600" dirty="0"/>
              <a:t>Higher resolution </a:t>
            </a:r>
            <a:r>
              <a:rPr lang="en-US" sz="1600" dirty="0" smtClean="0"/>
              <a:t>can be necessary for urban </a:t>
            </a:r>
            <a:r>
              <a:rPr lang="en-US" sz="1600" dirty="0"/>
              <a:t>areas or </a:t>
            </a:r>
            <a:r>
              <a:rPr lang="en-US" sz="1600" dirty="0" smtClean="0"/>
              <a:t>heterogeneous </a:t>
            </a:r>
            <a:r>
              <a:rPr lang="en-US" sz="1600" dirty="0"/>
              <a:t>environments.</a:t>
            </a:r>
          </a:p>
          <a:p>
            <a:r>
              <a:rPr lang="en-US" sz="1600" dirty="0"/>
              <a:t>Clouds are a constant problem: </a:t>
            </a:r>
            <a:r>
              <a:rPr lang="en-US" sz="1600" dirty="0" smtClean="0"/>
              <a:t>false-negatives and false-positives</a:t>
            </a:r>
            <a:r>
              <a:rPr lang="en-US" sz="1600" dirty="0"/>
              <a:t>.</a:t>
            </a:r>
          </a:p>
          <a:p>
            <a:pPr>
              <a:spcBef>
                <a:spcPts val="1200"/>
              </a:spcBef>
              <a:buNone/>
            </a:pPr>
            <a:r>
              <a:rPr lang="en-US" sz="1800" dirty="0"/>
              <a:t>Adding complementary products from other sensors when possible:</a:t>
            </a:r>
          </a:p>
          <a:p>
            <a:r>
              <a:rPr lang="en-US" sz="1600" dirty="0"/>
              <a:t>Trigger automated production based on MODIS flood detections, or other alerts.</a:t>
            </a:r>
          </a:p>
          <a:p>
            <a:r>
              <a:rPr lang="en-US" sz="1600" dirty="0"/>
              <a:t>Reference water is more </a:t>
            </a:r>
            <a:r>
              <a:rPr lang="en-US" sz="1600" dirty="0" smtClean="0"/>
              <a:t>problematic with higher-resolution products</a:t>
            </a:r>
            <a:endParaRPr lang="en-US" sz="1600" dirty="0"/>
          </a:p>
          <a:p>
            <a:r>
              <a:rPr lang="en-US" sz="1600" dirty="0"/>
              <a:t>Distribution system – </a:t>
            </a:r>
            <a:r>
              <a:rPr lang="en-US" sz="1600" dirty="0" smtClean="0"/>
              <a:t>ArcGIS Image services / web interface</a:t>
            </a:r>
            <a:endParaRPr lang="en-US" sz="1600" dirty="0"/>
          </a:p>
          <a:p>
            <a:pPr>
              <a:spcBef>
                <a:spcPts val="1200"/>
              </a:spcBef>
              <a:buNone/>
            </a:pPr>
            <a:r>
              <a:rPr lang="en-US" sz="1800" dirty="0"/>
              <a:t>Examples:</a:t>
            </a:r>
          </a:p>
          <a:p>
            <a:r>
              <a:rPr lang="en-US" sz="1600" dirty="0"/>
              <a:t>Landsat </a:t>
            </a:r>
            <a:r>
              <a:rPr lang="en-US" sz="1600" dirty="0" smtClean="0"/>
              <a:t>– </a:t>
            </a:r>
            <a:r>
              <a:rPr lang="en-US" sz="1600" dirty="0"/>
              <a:t>operational (Surface water </a:t>
            </a:r>
            <a:r>
              <a:rPr lang="en-US" sz="1600" dirty="0" smtClean="0"/>
              <a:t>only at </a:t>
            </a:r>
            <a:r>
              <a:rPr lang="en-US" sz="1600" dirty="0"/>
              <a:t>present)</a:t>
            </a:r>
          </a:p>
          <a:p>
            <a:r>
              <a:rPr lang="en-US" sz="1600" dirty="0"/>
              <a:t>Sentinel-1 – in development</a:t>
            </a:r>
            <a:r>
              <a:rPr lang="en-US" sz="1600" dirty="0" smtClean="0"/>
              <a:t>.</a:t>
            </a:r>
          </a:p>
          <a:p>
            <a:r>
              <a:rPr lang="en-US" sz="1600" dirty="0" err="1" smtClean="0"/>
              <a:t>Radarsat</a:t>
            </a:r>
            <a:r>
              <a:rPr lang="en-US" sz="1600" dirty="0" smtClean="0"/>
              <a:t>, </a:t>
            </a:r>
            <a:r>
              <a:rPr lang="en-US" sz="1600" dirty="0" err="1" smtClean="0"/>
              <a:t>DigitalGlobe</a:t>
            </a:r>
            <a:r>
              <a:rPr lang="en-US" sz="1600" dirty="0" smtClean="0"/>
              <a:t> high-resolution</a:t>
            </a:r>
          </a:p>
          <a:p>
            <a:pPr lvl="1"/>
            <a:r>
              <a:rPr lang="en-US" sz="1400" dirty="0" smtClean="0"/>
              <a:t>Feasible and useful, </a:t>
            </a:r>
            <a:r>
              <a:rPr lang="en-US" sz="1400" dirty="0"/>
              <a:t>but </a:t>
            </a:r>
            <a:r>
              <a:rPr lang="en-US" sz="1400" dirty="0" smtClean="0"/>
              <a:t>requires NRT </a:t>
            </a:r>
            <a:r>
              <a:rPr lang="en-US" sz="1400" dirty="0"/>
              <a:t>data </a:t>
            </a:r>
            <a:r>
              <a:rPr lang="en-US" sz="1400" dirty="0" smtClean="0"/>
              <a:t>stream.</a:t>
            </a:r>
          </a:p>
          <a:p>
            <a:pPr lvl="1"/>
            <a:r>
              <a:rPr lang="en-US" sz="1400" dirty="0" smtClean="0"/>
              <a:t>Targeting required.</a:t>
            </a:r>
            <a:endParaRPr lang="en-US" sz="1400" dirty="0"/>
          </a:p>
          <a:p>
            <a:r>
              <a:rPr lang="en-US" sz="1600" dirty="0" smtClean="0"/>
              <a:t>VIIRS/JPSS:  should work, but PM only.</a:t>
            </a:r>
            <a:endParaRPr lang="en-US" sz="1600" dirty="0"/>
          </a:p>
        </p:txBody>
      </p:sp>
      <p:pic>
        <p:nvPicPr>
          <p:cNvPr id="4" name="Picture 3" descr="Colorado_2013_Flooding_L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88649" y="4093209"/>
            <a:ext cx="2655351" cy="2764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0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3600" dirty="0" smtClean="0"/>
              <a:t>Potential Direct Readout Opportunities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600" dirty="0" smtClean="0"/>
              <a:t>Use our products, customize for local case</a:t>
            </a:r>
          </a:p>
          <a:p>
            <a:pPr lvl="1"/>
            <a:r>
              <a:rPr lang="en-US" sz="2200" dirty="0"/>
              <a:t>Customized seasonal water layers</a:t>
            </a:r>
          </a:p>
          <a:p>
            <a:pPr lvl="1"/>
            <a:r>
              <a:rPr lang="en-US" sz="2200" dirty="0"/>
              <a:t>Staff available (?) to evaluate best product per event, and incorporate local maps and knowledge</a:t>
            </a:r>
          </a:p>
          <a:p>
            <a:endParaRPr lang="en-US" sz="2600" dirty="0" smtClean="0"/>
          </a:p>
          <a:p>
            <a:r>
              <a:rPr lang="en-US" sz="2600" dirty="0" smtClean="0"/>
              <a:t>Generate products directly</a:t>
            </a:r>
          </a:p>
          <a:p>
            <a:pPr lvl="1"/>
            <a:r>
              <a:rPr lang="en-US" sz="2200" dirty="0" smtClean="0"/>
              <a:t>LATENCY</a:t>
            </a:r>
          </a:p>
          <a:p>
            <a:pPr lvl="2"/>
            <a:r>
              <a:rPr lang="en-US" sz="1900" dirty="0" smtClean="0"/>
              <a:t>Our system generates products ~8pm local time</a:t>
            </a:r>
          </a:p>
          <a:p>
            <a:pPr lvl="2"/>
            <a:r>
              <a:rPr lang="en-US" sz="1900" dirty="0" smtClean="0"/>
              <a:t>We can move up a few hours with improvements</a:t>
            </a:r>
          </a:p>
          <a:p>
            <a:pPr lvl="2"/>
            <a:r>
              <a:rPr lang="en-US" sz="1900" dirty="0"/>
              <a:t>DR could move up several more </a:t>
            </a:r>
            <a:r>
              <a:rPr lang="en-US" sz="1900" dirty="0" smtClean="0"/>
              <a:t>hours, to just after data reception</a:t>
            </a:r>
          </a:p>
          <a:p>
            <a:pPr lvl="2"/>
            <a:endParaRPr lang="en-US" sz="1900" dirty="0" smtClean="0"/>
          </a:p>
          <a:p>
            <a:pPr lvl="1"/>
            <a:r>
              <a:rPr lang="en-US" sz="2200" dirty="0" smtClean="0"/>
              <a:t>Customized water detection algorithms</a:t>
            </a:r>
          </a:p>
          <a:p>
            <a:pPr lvl="2"/>
            <a:r>
              <a:rPr lang="en-US" sz="1900" dirty="0" smtClean="0"/>
              <a:t>Optimize for local conditions / </a:t>
            </a:r>
            <a:r>
              <a:rPr lang="en-US" sz="1900" dirty="0" err="1" smtClean="0"/>
              <a:t>landcover</a:t>
            </a:r>
            <a:endParaRPr lang="en-US" sz="1900" dirty="0" smtClean="0"/>
          </a:p>
          <a:p>
            <a:pPr lvl="1"/>
            <a:endParaRPr lang="en-US" sz="2400" dirty="0" smtClean="0"/>
          </a:p>
          <a:p>
            <a:pPr lvl="1"/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170066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SAI_clearbackgroun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80760"/>
            <a:ext cx="1028617" cy="777240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8"/>
          <p:cNvGrpSpPr/>
          <p:nvPr/>
        </p:nvGrpSpPr>
        <p:grpSpPr>
          <a:xfrm>
            <a:off x="6537960" y="6261209"/>
            <a:ext cx="2606040" cy="596791"/>
            <a:chOff x="2895600" y="6211943"/>
            <a:chExt cx="2606040" cy="596791"/>
          </a:xfr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grpSpPr>
        <p:pic>
          <p:nvPicPr>
            <p:cNvPr id="64514" name="Picture 2" descr="http://floodobservatory.colorado.edu/DFOLog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81400" y="6212089"/>
              <a:ext cx="1920240" cy="596499"/>
            </a:xfrm>
            <a:prstGeom prst="rect">
              <a:avLst/>
            </a:prstGeom>
            <a:noFill/>
          </p:spPr>
        </p:pic>
        <p:pic>
          <p:nvPicPr>
            <p:cNvPr id="8" name="Picture 7" descr="CU_transp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95600" y="6211943"/>
              <a:ext cx="639170" cy="596791"/>
            </a:xfrm>
            <a:prstGeom prst="rect">
              <a:avLst/>
            </a:prstGeom>
          </p:spPr>
        </p:pic>
      </p:grpSp>
      <p:grpSp>
        <p:nvGrpSpPr>
          <p:cNvPr id="6" name="Group 12"/>
          <p:cNvGrpSpPr/>
          <p:nvPr/>
        </p:nvGrpSpPr>
        <p:grpSpPr>
          <a:xfrm>
            <a:off x="2971800" y="6080760"/>
            <a:ext cx="3200400" cy="777240"/>
            <a:chOff x="0" y="6080760"/>
            <a:chExt cx="3200400" cy="777240"/>
          </a:xfrm>
        </p:grpSpPr>
        <p:pic>
          <p:nvPicPr>
            <p:cNvPr id="4" name="Picture 3" descr="300px-NASA_logo.svg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0" y="6080760"/>
              <a:ext cx="914400" cy="777240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838200" y="6207770"/>
              <a:ext cx="2362200" cy="523220"/>
            </a:xfrm>
            <a:prstGeom prst="rect">
              <a:avLst/>
            </a:prstGeom>
            <a:noFill/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Hydrology Laboratory</a:t>
              </a:r>
            </a:p>
            <a:p>
              <a:r>
                <a:rPr lang="en-US" sz="1400" b="1" dirty="0"/>
                <a:t>Goddard Space Flight Center</a:t>
              </a:r>
            </a:p>
          </p:txBody>
        </p:sp>
      </p:grpSp>
      <p:sp>
        <p:nvSpPr>
          <p:cNvPr id="13" name="Subtitle 2"/>
          <p:cNvSpPr txBox="1">
            <a:spLocks/>
          </p:cNvSpPr>
          <p:nvPr/>
        </p:nvSpPr>
        <p:spPr>
          <a:xfrm>
            <a:off x="1543050" y="1143000"/>
            <a:ext cx="6057900" cy="3505200"/>
          </a:xfrm>
          <a:prstGeom prst="rect">
            <a:avLst/>
          </a:prstGeom>
          <a:solidFill>
            <a:schemeClr val="tx1">
              <a:alpha val="60000"/>
            </a:schemeClr>
          </a:solidFill>
        </p:spPr>
        <p:txBody>
          <a:bodyPr vert="horz" lIns="91440" tIns="137160" rIns="91440" bIns="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0" i="0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Thank you!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sng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For </a:t>
            </a: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more information: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NASA GSFC website: http://oas.gsfc.nasa.gov/floodmap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DFO website: http://floodobservatory.colorado.edu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dan.slayback@nasa.gov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OCHA"/>
          <p:cNvGrpSpPr/>
          <p:nvPr/>
        </p:nvGrpSpPr>
        <p:grpSpPr>
          <a:xfrm>
            <a:off x="152400" y="1295400"/>
            <a:ext cx="7734300" cy="5457825"/>
            <a:chOff x="0" y="1400175"/>
            <a:chExt cx="7734300" cy="54578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30" name="Picture 6" descr="E:\Projects\FloodMapping\EndUsers\PAK785_Pakistan_Flood 2014_L_A0_v1_20140910_reduced_35dpi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400175"/>
              <a:ext cx="7734300" cy="5457825"/>
            </a:xfrm>
            <a:prstGeom prst="rect">
              <a:avLst/>
            </a:prstGeom>
            <a:noFill/>
          </p:spPr>
        </p:pic>
        <p:sp>
          <p:nvSpPr>
            <p:cNvPr id="5" name="TextBox 4"/>
            <p:cNvSpPr txBox="1"/>
            <p:nvPr/>
          </p:nvSpPr>
          <p:spPr>
            <a:xfrm>
              <a:off x="990600" y="2667000"/>
              <a:ext cx="5288371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UN Office for the Coordination of Humanitarian Affairs</a:t>
              </a:r>
            </a:p>
          </p:txBody>
        </p:sp>
      </p:grpSp>
      <p:grpSp>
        <p:nvGrpSpPr>
          <p:cNvPr id="15" name="GeoSur"/>
          <p:cNvGrpSpPr/>
          <p:nvPr/>
        </p:nvGrpSpPr>
        <p:grpSpPr>
          <a:xfrm>
            <a:off x="3124200" y="228600"/>
            <a:ext cx="5873485" cy="4314825"/>
            <a:chOff x="609600" y="1219200"/>
            <a:chExt cx="5873485" cy="431482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7" name="Picture 3" descr="E:\Projects\FloodMapping\EndUsers\Screen shot 2014-07-22 at 8.43.44 AM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" y="1219200"/>
              <a:ext cx="5873485" cy="4314825"/>
            </a:xfrm>
            <a:prstGeom prst="rect">
              <a:avLst/>
            </a:prstGeom>
            <a:noFill/>
          </p:spPr>
        </p:pic>
        <p:sp>
          <p:nvSpPr>
            <p:cNvPr id="14" name="TextBox 13"/>
            <p:cNvSpPr txBox="1"/>
            <p:nvPr/>
          </p:nvSpPr>
          <p:spPr>
            <a:xfrm>
              <a:off x="2895600" y="3200400"/>
              <a:ext cx="946093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err="1"/>
                <a:t>GeoSUR</a:t>
              </a:r>
              <a:endParaRPr lang="en-US" dirty="0"/>
            </a:p>
          </p:txBody>
        </p:sp>
      </p:grpSp>
      <p:grpSp>
        <p:nvGrpSpPr>
          <p:cNvPr id="17" name="Map Action"/>
          <p:cNvGrpSpPr/>
          <p:nvPr/>
        </p:nvGrpSpPr>
        <p:grpSpPr>
          <a:xfrm>
            <a:off x="914400" y="609600"/>
            <a:ext cx="4205836" cy="5943600"/>
            <a:chOff x="3962400" y="381000"/>
            <a:chExt cx="4205836" cy="5943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6" name="Picture 5" descr="MA018_T00C00P00_Consolidado_de_la_Misión_de_Evaluación_A3-300dpi.jpe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62400" y="381000"/>
              <a:ext cx="4205836" cy="59436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486400" y="2133600"/>
              <a:ext cx="1218603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 err="1"/>
                <a:t>MapAction</a:t>
              </a:r>
              <a:endParaRPr lang="en-US" dirty="0"/>
            </a:p>
          </p:txBody>
        </p:sp>
      </p:grpSp>
      <p:grpSp>
        <p:nvGrpSpPr>
          <p:cNvPr id="16" name="WFP"/>
          <p:cNvGrpSpPr/>
          <p:nvPr/>
        </p:nvGrpSpPr>
        <p:grpSpPr>
          <a:xfrm>
            <a:off x="2209800" y="2057400"/>
            <a:ext cx="5772150" cy="4038600"/>
            <a:chOff x="1685925" y="1409700"/>
            <a:chExt cx="5772150" cy="4038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685925" y="1409700"/>
              <a:ext cx="5772150" cy="403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3505200" y="2286000"/>
              <a:ext cx="2127057" cy="369332"/>
            </a:xfrm>
            <a:prstGeom prst="rect">
              <a:avLst/>
            </a:prstGeom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wrap="none" rtlCol="0">
              <a:spAutoFit/>
            </a:bodyPr>
            <a:lstStyle/>
            <a:p>
              <a:r>
                <a:rPr lang="en-US" dirty="0"/>
                <a:t>World Food Program</a:t>
              </a:r>
            </a:p>
          </p:txBody>
        </p:sp>
      </p:grpSp>
      <p:grpSp>
        <p:nvGrpSpPr>
          <p:cNvPr id="29" name="FEMA"/>
          <p:cNvGrpSpPr/>
          <p:nvPr/>
        </p:nvGrpSpPr>
        <p:grpSpPr>
          <a:xfrm>
            <a:off x="3657600" y="4267200"/>
            <a:ext cx="5105400" cy="1752600"/>
            <a:chOff x="8915400" y="-1752600"/>
            <a:chExt cx="5105400" cy="17526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8" name="Rectangle 27"/>
            <p:cNvSpPr/>
            <p:nvPr/>
          </p:nvSpPr>
          <p:spPr>
            <a:xfrm>
              <a:off x="8915400" y="-1752600"/>
              <a:ext cx="5105400" cy="17526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4" name="FEMA"/>
            <p:cNvGrpSpPr/>
            <p:nvPr/>
          </p:nvGrpSpPr>
          <p:grpSpPr>
            <a:xfrm>
              <a:off x="9144000" y="-1371600"/>
              <a:ext cx="4626138" cy="1055132"/>
              <a:chOff x="-2313069" y="-1371600"/>
              <a:chExt cx="4626138" cy="1055132"/>
            </a:xfrm>
          </p:grpSpPr>
          <p:sp>
            <p:nvSpPr>
              <p:cNvPr id="22" name="TextBox 21"/>
              <p:cNvSpPr txBox="1"/>
              <p:nvPr/>
            </p:nvSpPr>
            <p:spPr>
              <a:xfrm>
                <a:off x="-2313069" y="-685800"/>
                <a:ext cx="4626138" cy="369332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dirty="0"/>
                  <a:t>NRCC – National Response Coordination Center</a:t>
                </a:r>
              </a:p>
            </p:txBody>
          </p:sp>
          <p:pic>
            <p:nvPicPr>
              <p:cNvPr id="1031" name="Picture 7" descr="E:\Projects\FloodMapping\EndUsers\FEMA_logo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-869950" y="-1371600"/>
                <a:ext cx="1739900" cy="625476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33" name="TextBox 32"/>
          <p:cNvSpPr txBox="1"/>
          <p:nvPr/>
        </p:nvSpPr>
        <p:spPr>
          <a:xfrm>
            <a:off x="152400" y="152402"/>
            <a:ext cx="27432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Selection of end users</a:t>
            </a:r>
          </a:p>
        </p:txBody>
      </p:sp>
      <p:grpSp>
        <p:nvGrpSpPr>
          <p:cNvPr id="36" name="UNOSAT"/>
          <p:cNvGrpSpPr/>
          <p:nvPr/>
        </p:nvGrpSpPr>
        <p:grpSpPr>
          <a:xfrm>
            <a:off x="685800" y="1600200"/>
            <a:ext cx="3429000" cy="1600200"/>
            <a:chOff x="-1295400" y="2209800"/>
            <a:chExt cx="3429000" cy="16002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Rectangle 34"/>
            <p:cNvSpPr/>
            <p:nvPr/>
          </p:nvSpPr>
          <p:spPr>
            <a:xfrm>
              <a:off x="-1295400" y="2209800"/>
              <a:ext cx="3429000" cy="1600200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34" name="Picture 10" descr="E:\Projects\FloodMapping\Presentations\LANCEUWG_23Sep2014\Unosat_logo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-1085056" y="2466182"/>
              <a:ext cx="3008313" cy="108743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61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02"/>
          <p:cNvGrpSpPr/>
          <p:nvPr/>
        </p:nvGrpSpPr>
        <p:grpSpPr>
          <a:xfrm>
            <a:off x="1447800" y="433006"/>
            <a:ext cx="7086600" cy="6272594"/>
            <a:chOff x="1524000" y="433006"/>
            <a:chExt cx="7086600" cy="6272594"/>
          </a:xfrm>
        </p:grpSpPr>
        <p:sp>
          <p:nvSpPr>
            <p:cNvPr id="13" name="Flowchart: Alternate Process 12"/>
            <p:cNvSpPr/>
            <p:nvPr/>
          </p:nvSpPr>
          <p:spPr>
            <a:xfrm>
              <a:off x="2438400" y="1752600"/>
              <a:ext cx="4572000" cy="304800"/>
            </a:xfrm>
            <a:prstGeom prst="flowChartAlternateProcess">
              <a:avLst/>
            </a:prstGeom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LANCE</a:t>
              </a:r>
            </a:p>
          </p:txBody>
        </p:sp>
        <p:sp>
          <p:nvSpPr>
            <p:cNvPr id="14" name="Flowchart: Data 4"/>
            <p:cNvSpPr/>
            <p:nvPr/>
          </p:nvSpPr>
          <p:spPr>
            <a:xfrm>
              <a:off x="1905000" y="2514600"/>
              <a:ext cx="1676400" cy="838200"/>
            </a:xfrm>
            <a:prstGeom prst="flowChartInputOutp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45720" tIns="45715" rIns="45720" bIns="45715" rtlCol="0" anchor="ctr"/>
            <a:lstStyle/>
            <a:p>
              <a:pPr algn="ctr"/>
              <a:r>
                <a:rPr lang="en-US" sz="1300" dirty="0"/>
                <a:t>MOD09:</a:t>
              </a:r>
            </a:p>
            <a:p>
              <a:pPr algn="ctr"/>
              <a:r>
                <a:rPr lang="en-US" sz="1300" dirty="0"/>
                <a:t>Reflectance bands 1,2,7</a:t>
              </a:r>
              <a:endParaRPr lang="en-US" sz="1200" dirty="0"/>
            </a:p>
          </p:txBody>
        </p:sp>
        <p:sp>
          <p:nvSpPr>
            <p:cNvPr id="15" name="Flowchart: Data 14"/>
            <p:cNvSpPr/>
            <p:nvPr/>
          </p:nvSpPr>
          <p:spPr>
            <a:xfrm>
              <a:off x="3810000" y="2514600"/>
              <a:ext cx="1676400" cy="838200"/>
            </a:xfrm>
            <a:prstGeom prst="flowChartInputOutp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r>
                <a:rPr lang="en-US" sz="1300" dirty="0"/>
                <a:t>MOD35:</a:t>
              </a:r>
            </a:p>
            <a:p>
              <a:pPr algn="ctr"/>
              <a:r>
                <a:rPr lang="en-US" sz="1300" dirty="0"/>
                <a:t>Cloud</a:t>
              </a:r>
            </a:p>
          </p:txBody>
        </p:sp>
        <p:sp>
          <p:nvSpPr>
            <p:cNvPr id="16" name="Flowchart: Data 15"/>
            <p:cNvSpPr/>
            <p:nvPr/>
          </p:nvSpPr>
          <p:spPr>
            <a:xfrm>
              <a:off x="5715000" y="2514600"/>
              <a:ext cx="1676400" cy="838200"/>
            </a:xfrm>
            <a:prstGeom prst="flowChartInputOutp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r>
                <a:rPr lang="en-US" sz="1200" dirty="0"/>
                <a:t>MOD06:</a:t>
              </a:r>
            </a:p>
            <a:p>
              <a:pPr algn="ctr"/>
              <a:r>
                <a:rPr lang="en-US" sz="1200" dirty="0"/>
                <a:t>Solar </a:t>
              </a:r>
              <a:r>
                <a:rPr lang="en-US" sz="1200" dirty="0" err="1"/>
                <a:t>geom</a:t>
              </a:r>
              <a:r>
                <a:rPr lang="en-US" sz="1200" dirty="0"/>
                <a:t>, cloud height</a:t>
              </a:r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>
              <a:off x="2895600" y="2057400"/>
              <a:ext cx="1524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724400" y="2057400"/>
              <a:ext cx="1524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6629400" y="2057400"/>
              <a:ext cx="1524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0" name="Picture 19" descr="EOS_AM1_sca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88969" y="438125"/>
              <a:ext cx="1217629" cy="1014984"/>
            </a:xfrm>
            <a:prstGeom prst="rect">
              <a:avLst/>
            </a:prstGeom>
          </p:spPr>
        </p:pic>
        <p:sp>
          <p:nvSpPr>
            <p:cNvPr id="21" name="Down Arrow 20"/>
            <p:cNvSpPr/>
            <p:nvPr/>
          </p:nvSpPr>
          <p:spPr>
            <a:xfrm>
              <a:off x="3368046" y="1447800"/>
              <a:ext cx="198119" cy="304800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 descr="EOS_AM1_scan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86400" y="437470"/>
              <a:ext cx="1219200" cy="1016294"/>
            </a:xfrm>
            <a:prstGeom prst="rect">
              <a:avLst/>
            </a:prstGeom>
          </p:spPr>
        </p:pic>
        <p:sp>
          <p:nvSpPr>
            <p:cNvPr id="23" name="Down Arrow 22"/>
            <p:cNvSpPr/>
            <p:nvPr/>
          </p:nvSpPr>
          <p:spPr>
            <a:xfrm>
              <a:off x="5882646" y="1447800"/>
              <a:ext cx="198119" cy="304800"/>
            </a:xfrm>
            <a:prstGeom prst="down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743200" y="433006"/>
              <a:ext cx="762000" cy="307766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Terra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10200" y="433006"/>
              <a:ext cx="762000" cy="307766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Aqua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819400" y="1752603"/>
              <a:ext cx="3810000" cy="276989"/>
            </a:xfrm>
            <a:prstGeom prst="rect">
              <a:avLst/>
            </a:prstGeom>
            <a:noFill/>
          </p:spPr>
          <p:txBody>
            <a:bodyPr wrap="square" lIns="91430" tIns="45715" rIns="91430" bIns="45715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        10:30 AM                                                       1:30 PM</a:t>
              </a:r>
            </a:p>
          </p:txBody>
        </p:sp>
        <p:cxnSp>
          <p:nvCxnSpPr>
            <p:cNvPr id="30" name="Straight Arrow Connector 29"/>
            <p:cNvCxnSpPr/>
            <p:nvPr/>
          </p:nvCxnSpPr>
          <p:spPr>
            <a:xfrm>
              <a:off x="2575560" y="3352800"/>
              <a:ext cx="15240" cy="457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H="1">
              <a:off x="3505200" y="4114800"/>
              <a:ext cx="6858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dashDot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H="1">
              <a:off x="3505200" y="4953000"/>
              <a:ext cx="68580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Flowchart: Data 32"/>
            <p:cNvSpPr/>
            <p:nvPr/>
          </p:nvSpPr>
          <p:spPr>
            <a:xfrm>
              <a:off x="5791200" y="4648200"/>
              <a:ext cx="1828800" cy="609600"/>
            </a:xfrm>
            <a:prstGeom prst="flowChartInputOutpu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r>
                <a:rPr lang="en-US" sz="1200" dirty="0"/>
                <a:t>Elevation:</a:t>
              </a:r>
            </a:p>
            <a:p>
              <a:pPr algn="ctr"/>
              <a:r>
                <a:rPr lang="en-US" sz="1200" dirty="0"/>
                <a:t>ASTER GDEM2</a:t>
              </a:r>
            </a:p>
          </p:txBody>
        </p:sp>
        <p:cxnSp>
          <p:nvCxnSpPr>
            <p:cNvPr id="34" name="Straight Arrow Connector 33"/>
            <p:cNvCxnSpPr>
              <a:stCxn id="33" idx="2"/>
            </p:cNvCxnSpPr>
            <p:nvPr/>
          </p:nvCxnSpPr>
          <p:spPr>
            <a:xfrm flipH="1">
              <a:off x="5257800" y="4953000"/>
              <a:ext cx="716280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Flowchart: Internal Storage 34"/>
            <p:cNvSpPr/>
            <p:nvPr/>
          </p:nvSpPr>
          <p:spPr>
            <a:xfrm>
              <a:off x="1600200" y="5867400"/>
              <a:ext cx="1295400" cy="838200"/>
            </a:xfrm>
            <a:prstGeom prst="flowChartInternalStorag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r>
                <a:rPr lang="en-US" sz="1800" dirty="0"/>
                <a:t>MWD Terra</a:t>
              </a:r>
            </a:p>
          </p:txBody>
        </p:sp>
        <p:sp>
          <p:nvSpPr>
            <p:cNvPr id="36" name="Flowchart: Internal Storage 35"/>
            <p:cNvSpPr/>
            <p:nvPr/>
          </p:nvSpPr>
          <p:spPr>
            <a:xfrm>
              <a:off x="3048000" y="5867400"/>
              <a:ext cx="1295400" cy="838200"/>
            </a:xfrm>
            <a:prstGeom prst="flowChartInternalStorag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r>
                <a:rPr lang="en-US" sz="1800" dirty="0"/>
                <a:t>MWD Aqua</a:t>
              </a: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3886200" y="3733800"/>
              <a:ext cx="4038600" cy="762000"/>
            </a:xfrm>
            <a:prstGeom prst="roundRect">
              <a:avLst/>
            </a:prstGeom>
            <a:noFill/>
            <a:ln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019800" y="4188034"/>
              <a:ext cx="1752600" cy="307766"/>
            </a:xfrm>
            <a:prstGeom prst="rect">
              <a:avLst/>
            </a:prstGeom>
            <a:solidFill>
              <a:schemeClr val="accent6"/>
            </a:solidFill>
          </p:spPr>
          <p:txBody>
            <a:bodyPr wrap="square" lIns="91430" tIns="45715" rIns="91430" bIns="45715" rtlCol="0">
              <a:spAutoFit/>
            </a:bodyPr>
            <a:lstStyle/>
            <a:p>
              <a:pPr algn="ctr"/>
              <a:r>
                <a:rPr lang="en-US" sz="1400" dirty="0"/>
                <a:t>1-day products only</a:t>
              </a:r>
            </a:p>
          </p:txBody>
        </p:sp>
        <p:cxnSp>
          <p:nvCxnSpPr>
            <p:cNvPr id="39" name="Shape 38"/>
            <p:cNvCxnSpPr>
              <a:stCxn id="16" idx="4"/>
              <a:endCxn id="46" idx="3"/>
            </p:cNvCxnSpPr>
            <p:nvPr/>
          </p:nvCxnSpPr>
          <p:spPr>
            <a:xfrm rot="5400000">
              <a:off x="5524500" y="3086100"/>
              <a:ext cx="762000" cy="1295400"/>
            </a:xfrm>
            <a:prstGeom prst="bentConnector2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>
              <a:stCxn id="15" idx="4"/>
            </p:cNvCxnSpPr>
            <p:nvPr/>
          </p:nvCxnSpPr>
          <p:spPr>
            <a:xfrm>
              <a:off x="4648200" y="3352800"/>
              <a:ext cx="0" cy="45720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hape 77"/>
            <p:cNvCxnSpPr/>
            <p:nvPr/>
          </p:nvCxnSpPr>
          <p:spPr>
            <a:xfrm rot="10800000" flipV="1">
              <a:off x="2819400" y="3581400"/>
              <a:ext cx="1828800" cy="228600"/>
            </a:xfrm>
            <a:prstGeom prst="bentConnector3">
              <a:avLst>
                <a:gd name="adj1" fmla="val 100000"/>
              </a:avLst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>
              <a:off x="2590800" y="5334000"/>
              <a:ext cx="0" cy="5334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hape 42"/>
            <p:cNvCxnSpPr>
              <a:endCxn id="36" idx="0"/>
            </p:cNvCxnSpPr>
            <p:nvPr/>
          </p:nvCxnSpPr>
          <p:spPr>
            <a:xfrm>
              <a:off x="2590800" y="5562600"/>
              <a:ext cx="1104900" cy="304800"/>
            </a:xfrm>
            <a:prstGeom prst="bentConnector2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648200" y="6172200"/>
              <a:ext cx="3962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M</a:t>
              </a:r>
              <a:r>
                <a:rPr lang="en-US" sz="1400" dirty="0"/>
                <a:t>ODIS </a:t>
              </a:r>
              <a:r>
                <a:rPr lang="en-US" sz="1400" b="1" dirty="0"/>
                <a:t>W</a:t>
              </a:r>
              <a:r>
                <a:rPr lang="en-US" sz="1400" dirty="0"/>
                <a:t>ater </a:t>
              </a:r>
              <a:r>
                <a:rPr lang="en-US" sz="1400" b="1" dirty="0"/>
                <a:t>D</a:t>
              </a:r>
              <a:r>
                <a:rPr lang="en-US" sz="1400" dirty="0"/>
                <a:t>etection: 2 x daily, internal product</a:t>
              </a:r>
            </a:p>
            <a:p>
              <a:endParaRPr lang="en-US" sz="1400" dirty="0"/>
            </a:p>
          </p:txBody>
        </p:sp>
        <p:sp>
          <p:nvSpPr>
            <p:cNvPr id="45" name="Flowchart: Alternate Process 44"/>
            <p:cNvSpPr/>
            <p:nvPr/>
          </p:nvSpPr>
          <p:spPr>
            <a:xfrm>
              <a:off x="1524000" y="3810000"/>
              <a:ext cx="1981200" cy="1524000"/>
            </a:xfrm>
            <a:prstGeom prst="flowChartAlternateProcess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Water Detector</a:t>
              </a:r>
            </a:p>
            <a:p>
              <a:pPr algn="ctr"/>
              <a:endParaRPr lang="en-US" sz="600" dirty="0"/>
            </a:p>
            <a:p>
              <a:pPr algn="ctr"/>
              <a:endParaRPr lang="en-US" sz="1300" dirty="0" smtClean="0"/>
            </a:p>
            <a:p>
              <a:pPr algn="ctr"/>
              <a:r>
                <a:rPr lang="en-US" sz="1300" dirty="0" smtClean="0"/>
                <a:t>Output:  MWD</a:t>
              </a:r>
              <a:endParaRPr lang="en-US" sz="1300" dirty="0"/>
            </a:p>
          </p:txBody>
        </p:sp>
        <p:sp>
          <p:nvSpPr>
            <p:cNvPr id="46" name="Flowchart: Alternate Process 45"/>
            <p:cNvSpPr/>
            <p:nvPr/>
          </p:nvSpPr>
          <p:spPr>
            <a:xfrm>
              <a:off x="4114800" y="3810000"/>
              <a:ext cx="1143000" cy="609600"/>
            </a:xfrm>
            <a:prstGeom prst="flowChartAlternateProcess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Cloud Shadow</a:t>
              </a:r>
            </a:p>
          </p:txBody>
        </p:sp>
        <p:sp>
          <p:nvSpPr>
            <p:cNvPr id="47" name="Flowchart: Alternate Process 46"/>
            <p:cNvSpPr/>
            <p:nvPr/>
          </p:nvSpPr>
          <p:spPr>
            <a:xfrm>
              <a:off x="4114800" y="4648200"/>
              <a:ext cx="1143000" cy="609600"/>
            </a:xfrm>
            <a:prstGeom prst="flowChartAlternateProcess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Terrain Shadow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52400" y="152402"/>
            <a:ext cx="2438400" cy="72327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Processing Overview: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Water Detector Module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3810000" y="4572000"/>
            <a:ext cx="4038600" cy="1066800"/>
          </a:xfrm>
          <a:prstGeom prst="roundRect">
            <a:avLst/>
          </a:prstGeom>
          <a:noFill/>
          <a:ln>
            <a:solidFill>
              <a:schemeClr val="accent3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5943600" y="5331034"/>
            <a:ext cx="1752600" cy="30776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1400" dirty="0"/>
              <a:t>Static</a:t>
            </a:r>
          </a:p>
        </p:txBody>
      </p:sp>
    </p:spTree>
    <p:extLst>
      <p:ext uri="{BB962C8B-B14F-4D97-AF65-F5344CB8AC3E}">
        <p14:creationId xmlns:p14="http://schemas.microsoft.com/office/powerpoint/2010/main" val="37477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Arrow Connector 31"/>
          <p:cNvCxnSpPr/>
          <p:nvPr/>
        </p:nvCxnSpPr>
        <p:spPr>
          <a:xfrm>
            <a:off x="5105400" y="4648200"/>
            <a:ext cx="1257300" cy="0"/>
          </a:xfrm>
          <a:prstGeom prst="straightConnector1">
            <a:avLst/>
          </a:prstGeom>
          <a:ln w="19050">
            <a:prstDash val="dashDot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4343400" y="5029200"/>
            <a:ext cx="7908" cy="1447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5410200" y="2743200"/>
            <a:ext cx="14478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37"/>
          <p:cNvGrpSpPr/>
          <p:nvPr/>
        </p:nvGrpSpPr>
        <p:grpSpPr>
          <a:xfrm>
            <a:off x="3505200" y="76200"/>
            <a:ext cx="1295400" cy="838200"/>
            <a:chOff x="2362200" y="7772400"/>
            <a:chExt cx="1295400" cy="838200"/>
          </a:xfrm>
        </p:grpSpPr>
        <p:sp>
          <p:nvSpPr>
            <p:cNvPr id="53" name="Flowchart: Internal Storage 52"/>
            <p:cNvSpPr/>
            <p:nvPr/>
          </p:nvSpPr>
          <p:spPr>
            <a:xfrm>
              <a:off x="2362200" y="7772400"/>
              <a:ext cx="1295400" cy="838200"/>
            </a:xfrm>
            <a:prstGeom prst="flowChartInternalStorag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r>
                <a:rPr lang="en-US" sz="1400" dirty="0"/>
                <a:t>MWD Terra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514600" y="7848600"/>
              <a:ext cx="1143000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i="1" dirty="0">
                  <a:solidFill>
                    <a:schemeClr val="bg1"/>
                  </a:solidFill>
                </a:rPr>
                <a:t>Day 1</a:t>
              </a:r>
            </a:p>
          </p:txBody>
        </p:sp>
      </p:grpSp>
      <p:grpSp>
        <p:nvGrpSpPr>
          <p:cNvPr id="3" name="Group 40"/>
          <p:cNvGrpSpPr/>
          <p:nvPr/>
        </p:nvGrpSpPr>
        <p:grpSpPr>
          <a:xfrm>
            <a:off x="4876800" y="76200"/>
            <a:ext cx="1295400" cy="838200"/>
            <a:chOff x="2362200" y="7772400"/>
            <a:chExt cx="1295400" cy="838200"/>
          </a:xfrm>
        </p:grpSpPr>
        <p:sp>
          <p:nvSpPr>
            <p:cNvPr id="51" name="Flowchart: Internal Storage 50"/>
            <p:cNvSpPr/>
            <p:nvPr/>
          </p:nvSpPr>
          <p:spPr>
            <a:xfrm>
              <a:off x="2362200" y="7772400"/>
              <a:ext cx="1295400" cy="838200"/>
            </a:xfrm>
            <a:prstGeom prst="flowChartInternalStorag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r>
                <a:rPr lang="en-US" sz="1400" dirty="0"/>
                <a:t>MWD Aqua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514600" y="7848600"/>
              <a:ext cx="1143000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i="1" dirty="0">
                  <a:solidFill>
                    <a:schemeClr val="bg1"/>
                  </a:solidFill>
                </a:rPr>
                <a:t>Day 1</a:t>
              </a:r>
            </a:p>
          </p:txBody>
        </p:sp>
      </p:grpSp>
      <p:grpSp>
        <p:nvGrpSpPr>
          <p:cNvPr id="4" name="Group 43"/>
          <p:cNvGrpSpPr/>
          <p:nvPr/>
        </p:nvGrpSpPr>
        <p:grpSpPr>
          <a:xfrm>
            <a:off x="6400800" y="76200"/>
            <a:ext cx="1295400" cy="838200"/>
            <a:chOff x="2362200" y="7772400"/>
            <a:chExt cx="1295400" cy="838200"/>
          </a:xfrm>
        </p:grpSpPr>
        <p:sp>
          <p:nvSpPr>
            <p:cNvPr id="49" name="Flowchart: Internal Storage 48"/>
            <p:cNvSpPr/>
            <p:nvPr/>
          </p:nvSpPr>
          <p:spPr>
            <a:xfrm>
              <a:off x="2362200" y="7772400"/>
              <a:ext cx="1295400" cy="838200"/>
            </a:xfrm>
            <a:prstGeom prst="flowChartInternalStorag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r>
                <a:rPr lang="en-US" sz="1400" dirty="0"/>
                <a:t>MWD Terra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514600" y="7848600"/>
              <a:ext cx="1143000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i="1" dirty="0">
                  <a:solidFill>
                    <a:schemeClr val="bg1"/>
                  </a:solidFill>
                </a:rPr>
                <a:t>Day 2</a:t>
              </a:r>
            </a:p>
          </p:txBody>
        </p:sp>
      </p:grpSp>
      <p:grpSp>
        <p:nvGrpSpPr>
          <p:cNvPr id="5" name="Group 46"/>
          <p:cNvGrpSpPr/>
          <p:nvPr/>
        </p:nvGrpSpPr>
        <p:grpSpPr>
          <a:xfrm>
            <a:off x="7772400" y="76200"/>
            <a:ext cx="1295400" cy="838200"/>
            <a:chOff x="2362200" y="7772400"/>
            <a:chExt cx="1295400" cy="838200"/>
          </a:xfrm>
        </p:grpSpPr>
        <p:sp>
          <p:nvSpPr>
            <p:cNvPr id="47" name="Flowchart: Internal Storage 46"/>
            <p:cNvSpPr/>
            <p:nvPr/>
          </p:nvSpPr>
          <p:spPr>
            <a:xfrm>
              <a:off x="2362200" y="7772400"/>
              <a:ext cx="1295400" cy="838200"/>
            </a:xfrm>
            <a:prstGeom prst="flowChartInternalStorag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0" tIns="45715" rIns="91430" bIns="45715" rtlCol="0" anchor="ctr"/>
            <a:lstStyle/>
            <a:p>
              <a:pPr algn="ctr"/>
              <a:r>
                <a:rPr lang="en-US" sz="1400" dirty="0"/>
                <a:t>MWD Aqua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514600" y="7848600"/>
              <a:ext cx="1143000" cy="307777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n-US" sz="1400" b="1" i="1" dirty="0">
                  <a:solidFill>
                    <a:schemeClr val="bg1"/>
                  </a:solidFill>
                </a:rPr>
                <a:t>Day 2</a:t>
              </a:r>
            </a:p>
          </p:txBody>
        </p:sp>
      </p:grpSp>
      <p:cxnSp>
        <p:nvCxnSpPr>
          <p:cNvPr id="19" name="Elbow Connector 18"/>
          <p:cNvCxnSpPr>
            <a:stCxn id="47" idx="2"/>
          </p:cNvCxnSpPr>
          <p:nvPr/>
        </p:nvCxnSpPr>
        <p:spPr>
          <a:xfrm rot="5400000">
            <a:off x="5810250" y="-628650"/>
            <a:ext cx="1066800" cy="4152900"/>
          </a:xfrm>
          <a:prstGeom prst="bentConnector3">
            <a:avLst>
              <a:gd name="adj1" fmla="val 50000"/>
            </a:avLst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4267200" y="914400"/>
            <a:ext cx="0" cy="533400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5562600" y="914400"/>
            <a:ext cx="0" cy="533400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7086600" y="914400"/>
            <a:ext cx="0" cy="533400"/>
          </a:xfrm>
          <a:prstGeom prst="straightConnector1">
            <a:avLst/>
          </a:prstGeom>
          <a:ln>
            <a:tailEnd type="non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3" name="Flowchart: Internal Storage 22"/>
          <p:cNvSpPr/>
          <p:nvPr/>
        </p:nvSpPr>
        <p:spPr>
          <a:xfrm>
            <a:off x="3543300" y="4114800"/>
            <a:ext cx="1600200" cy="1066800"/>
          </a:xfrm>
          <a:prstGeom prst="flowChartInternalStorag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r>
              <a:rPr lang="en-US" sz="1400" dirty="0"/>
              <a:t>MWP: MODIS Water Product</a:t>
            </a:r>
          </a:p>
        </p:txBody>
      </p:sp>
      <p:sp>
        <p:nvSpPr>
          <p:cNvPr id="29" name="Flowchart: Data 28"/>
          <p:cNvSpPr/>
          <p:nvPr/>
        </p:nvSpPr>
        <p:spPr>
          <a:xfrm>
            <a:off x="6477000" y="2362200"/>
            <a:ext cx="1600200" cy="838200"/>
          </a:xfrm>
          <a:prstGeom prst="flowChartInputOutp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45715" rIns="0" bIns="45715" rtlCol="0" anchor="ctr"/>
          <a:lstStyle/>
          <a:p>
            <a:pPr algn="ctr"/>
            <a:r>
              <a:rPr lang="en-US" sz="1300" dirty="0"/>
              <a:t>Reference Water</a:t>
            </a:r>
          </a:p>
          <a:p>
            <a:pPr algn="ctr"/>
            <a:r>
              <a:rPr lang="en-US" sz="1300" dirty="0"/>
              <a:t>(lakes, rivers, ocean)</a:t>
            </a:r>
          </a:p>
        </p:txBody>
      </p:sp>
      <p:cxnSp>
        <p:nvCxnSpPr>
          <p:cNvPr id="46" name="Straight Arrow Connector 45"/>
          <p:cNvCxnSpPr>
            <a:stCxn id="42" idx="2"/>
            <a:endCxn id="23" idx="0"/>
          </p:cNvCxnSpPr>
          <p:nvPr/>
        </p:nvCxnSpPr>
        <p:spPr>
          <a:xfrm>
            <a:off x="4343400" y="3505200"/>
            <a:ext cx="0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1" name="Flowchart: Alternate Process 30"/>
          <p:cNvSpPr/>
          <p:nvPr/>
        </p:nvSpPr>
        <p:spPr>
          <a:xfrm>
            <a:off x="6400800" y="4114800"/>
            <a:ext cx="1752600" cy="9906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Custom Reference Water Generator</a:t>
            </a:r>
          </a:p>
          <a:p>
            <a:pPr algn="ctr"/>
            <a:r>
              <a:rPr lang="en-US" sz="1400" dirty="0"/>
              <a:t>(Offline process)</a:t>
            </a:r>
          </a:p>
        </p:txBody>
      </p:sp>
      <p:cxnSp>
        <p:nvCxnSpPr>
          <p:cNvPr id="33" name="Straight Arrow Connector 32"/>
          <p:cNvCxnSpPr>
            <a:stCxn id="31" idx="0"/>
            <a:endCxn id="29" idx="4"/>
          </p:cNvCxnSpPr>
          <p:nvPr/>
        </p:nvCxnSpPr>
        <p:spPr>
          <a:xfrm flipV="1">
            <a:off x="7277100" y="3200400"/>
            <a:ext cx="0" cy="914400"/>
          </a:xfrm>
          <a:prstGeom prst="straightConnector1">
            <a:avLst/>
          </a:prstGeom>
          <a:ln w="19050">
            <a:solidFill>
              <a:schemeClr val="tx1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Flowchart: Alternate Process 33"/>
          <p:cNvSpPr/>
          <p:nvPr/>
        </p:nvSpPr>
        <p:spPr>
          <a:xfrm>
            <a:off x="6172200" y="3657600"/>
            <a:ext cx="2667000" cy="1600200"/>
          </a:xfrm>
          <a:prstGeom prst="flowChartAlternateProcess">
            <a:avLst/>
          </a:prstGeom>
          <a:noFill/>
          <a:ln>
            <a:prstDash val="sys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/>
          <p:cNvSpPr txBox="1"/>
          <p:nvPr/>
        </p:nvSpPr>
        <p:spPr>
          <a:xfrm>
            <a:off x="6934200" y="3883234"/>
            <a:ext cx="1752600" cy="307766"/>
          </a:xfrm>
          <a:prstGeom prst="rect">
            <a:avLst/>
          </a:prstGeom>
          <a:solidFill>
            <a:schemeClr val="accent6"/>
          </a:solidFill>
        </p:spPr>
        <p:txBody>
          <a:bodyPr wrap="square" lIns="91430" tIns="45715" rIns="91430" bIns="45715" rtlCol="0">
            <a:spAutoFit/>
          </a:bodyPr>
          <a:lstStyle/>
          <a:p>
            <a:pPr algn="ctr"/>
            <a:r>
              <a:rPr lang="en-US" sz="1400" dirty="0"/>
              <a:t>In Development</a:t>
            </a:r>
          </a:p>
        </p:txBody>
      </p:sp>
      <p:sp>
        <p:nvSpPr>
          <p:cNvPr id="42" name="Flowchart: Alternate Process 41"/>
          <p:cNvSpPr/>
          <p:nvPr/>
        </p:nvSpPr>
        <p:spPr>
          <a:xfrm>
            <a:off x="3276600" y="1981200"/>
            <a:ext cx="2133600" cy="1524000"/>
          </a:xfrm>
          <a:prstGeom prst="flowChartAlternateProcess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Water </a:t>
            </a:r>
            <a:r>
              <a:rPr lang="en-US" sz="2000" dirty="0" smtClean="0"/>
              <a:t>Compositor</a:t>
            </a:r>
            <a:endParaRPr lang="en-US" sz="2000" dirty="0"/>
          </a:p>
          <a:p>
            <a:pPr algn="ctr"/>
            <a:r>
              <a:rPr lang="en-US" sz="1400" dirty="0"/>
              <a:t>1-day, 2-day, </a:t>
            </a:r>
            <a:r>
              <a:rPr lang="en-US" sz="1400" dirty="0" smtClean="0"/>
              <a:t>3-day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152400" y="152402"/>
            <a:ext cx="2705100" cy="723275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Processing Overview: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dirty="0"/>
              <a:t>Water </a:t>
            </a:r>
            <a:r>
              <a:rPr lang="en-US" dirty="0" smtClean="0"/>
              <a:t>Compositor Module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0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152400" y="152402"/>
            <a:ext cx="2590800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mtClean="0"/>
              <a:t>Product Suite Generation</a:t>
            </a:r>
            <a:endParaRPr lang="en-US" dirty="0"/>
          </a:p>
        </p:txBody>
      </p:sp>
      <p:sp>
        <p:nvSpPr>
          <p:cNvPr id="47" name="Flowchart: Internal Storage 46"/>
          <p:cNvSpPr/>
          <p:nvPr/>
        </p:nvSpPr>
        <p:spPr>
          <a:xfrm>
            <a:off x="152400" y="609600"/>
            <a:ext cx="1219200" cy="1219200"/>
          </a:xfrm>
          <a:prstGeom prst="flowChartInternalStorage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0" tIns="0" rIns="91430" bIns="45715" rtlCol="0" anchor="ctr"/>
          <a:lstStyle/>
          <a:p>
            <a:pPr algn="ctr"/>
            <a:r>
              <a:rPr lang="en-US" sz="1400" dirty="0"/>
              <a:t>MWP </a:t>
            </a:r>
            <a:r>
              <a:rPr lang="en-US" sz="1400" dirty="0" smtClean="0"/>
              <a:t>core product (raster)</a:t>
            </a:r>
          </a:p>
          <a:p>
            <a:pPr algn="ctr"/>
            <a:endParaRPr lang="en-US" sz="1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371600" y="228600"/>
            <a:ext cx="7376160" cy="2050696"/>
            <a:chOff x="1371600" y="228600"/>
            <a:chExt cx="7376160" cy="2050696"/>
          </a:xfrm>
        </p:grpSpPr>
        <p:pic>
          <p:nvPicPr>
            <p:cNvPr id="5" name="Picture 4" descr="MFM_2012045_140E020S_2D2O_25pct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6000" y="228600"/>
              <a:ext cx="2651760" cy="2050696"/>
            </a:xfrm>
            <a:prstGeom prst="rect">
              <a:avLst/>
            </a:prstGeom>
          </p:spPr>
        </p:pic>
        <p:sp>
          <p:nvSpPr>
            <p:cNvPr id="16" name="Flowchart: Internal Storage 15"/>
            <p:cNvSpPr/>
            <p:nvPr/>
          </p:nvSpPr>
          <p:spPr>
            <a:xfrm>
              <a:off x="4114800" y="800100"/>
              <a:ext cx="1295400" cy="838200"/>
            </a:xfrm>
            <a:prstGeom prst="flowChartInternalStorag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0" tIns="0" rIns="91430" bIns="45715" rtlCol="0" anchor="ctr"/>
            <a:lstStyle/>
            <a:p>
              <a:pPr algn="ctr"/>
              <a:r>
                <a:rPr lang="en-US" sz="1400" dirty="0"/>
                <a:t>MODIS Flood Map (MFM)</a:t>
              </a:r>
            </a:p>
          </p:txBody>
        </p:sp>
        <p:cxnSp>
          <p:nvCxnSpPr>
            <p:cNvPr id="17" name="Straight Arrow Connector 16"/>
            <p:cNvCxnSpPr>
              <a:stCxn id="20" idx="3"/>
              <a:endCxn id="16" idx="1"/>
            </p:cNvCxnSpPr>
            <p:nvPr/>
          </p:nvCxnSpPr>
          <p:spPr>
            <a:xfrm>
              <a:off x="3429000" y="1219200"/>
              <a:ext cx="685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5410200" y="1219200"/>
              <a:ext cx="762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0" name="Flowchart: Alternate Process 19"/>
            <p:cNvSpPr/>
            <p:nvPr/>
          </p:nvSpPr>
          <p:spPr>
            <a:xfrm>
              <a:off x="2057400" y="762000"/>
              <a:ext cx="1371600" cy="914400"/>
            </a:xfrm>
            <a:prstGeom prst="flowChartAlternateProcess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/>
                <a:t>Annotate overview map </a:t>
              </a:r>
              <a:r>
                <a:rPr lang="en-US" sz="1200" dirty="0" smtClean="0"/>
                <a:t>(</a:t>
              </a:r>
              <a:r>
                <a:rPr lang="en-US" sz="1200" dirty="0" smtClean="0">
                  <a:latin typeface="Arial" charset="0"/>
                  <a:ea typeface="Arial" charset="0"/>
                  <a:cs typeface="Arial" charset="0"/>
                </a:rPr>
                <a:t>10º x 10º)</a:t>
              </a:r>
              <a:endParaRPr lang="en-US" sz="1200" dirty="0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83" name="Straight Arrow Connector 22"/>
            <p:cNvCxnSpPr>
              <a:stCxn id="47" idx="3"/>
              <a:endCxn id="20" idx="1"/>
            </p:cNvCxnSpPr>
            <p:nvPr/>
          </p:nvCxnSpPr>
          <p:spPr>
            <a:xfrm>
              <a:off x="1371600" y="1219200"/>
              <a:ext cx="685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676400" y="1219200"/>
            <a:ext cx="7056120" cy="3141094"/>
            <a:chOff x="1676400" y="1219200"/>
            <a:chExt cx="7056120" cy="3141094"/>
          </a:xfrm>
        </p:grpSpPr>
        <p:pic>
          <p:nvPicPr>
            <p:cNvPr id="7" name="Picture 6" descr="MFW_2012045_140E020S_2D2O_GEDisplay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72200" y="2438400"/>
              <a:ext cx="2560320" cy="1921894"/>
            </a:xfrm>
            <a:prstGeom prst="rect">
              <a:avLst/>
            </a:prstGeom>
          </p:spPr>
        </p:pic>
        <p:cxnSp>
          <p:nvCxnSpPr>
            <p:cNvPr id="49" name="Straight Arrow Connector 22"/>
            <p:cNvCxnSpPr/>
            <p:nvPr/>
          </p:nvCxnSpPr>
          <p:spPr>
            <a:xfrm>
              <a:off x="1676400" y="1219200"/>
              <a:ext cx="0" cy="221284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40" name="Group 39"/>
            <p:cNvGrpSpPr/>
            <p:nvPr/>
          </p:nvGrpSpPr>
          <p:grpSpPr>
            <a:xfrm>
              <a:off x="2057400" y="2514600"/>
              <a:ext cx="3352800" cy="1752600"/>
              <a:chOff x="2057400" y="1828800"/>
              <a:chExt cx="3352800" cy="1752600"/>
            </a:xfrm>
          </p:grpSpPr>
          <p:sp>
            <p:nvSpPr>
              <p:cNvPr id="14" name="Flowchart: Internal Storage 13"/>
              <p:cNvSpPr/>
              <p:nvPr/>
            </p:nvSpPr>
            <p:spPr>
              <a:xfrm>
                <a:off x="4114800" y="1828800"/>
                <a:ext cx="1295400" cy="838200"/>
              </a:xfrm>
              <a:prstGeom prst="flowChartInternalStorag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lIns="0" tIns="0" rIns="45720" bIns="45715" rtlCol="0" anchor="ctr"/>
              <a:lstStyle/>
              <a:p>
                <a:pPr algn="ctr"/>
                <a:r>
                  <a:rPr lang="en-US" sz="1400" dirty="0"/>
                  <a:t>Shapefile </a:t>
                </a:r>
                <a:r>
                  <a:rPr lang="en-US" sz="1400" dirty="0" smtClean="0"/>
                  <a:t>products</a:t>
                </a:r>
                <a:endParaRPr lang="en-US" sz="1400" dirty="0"/>
              </a:p>
            </p:txBody>
          </p:sp>
          <p:sp>
            <p:nvSpPr>
              <p:cNvPr id="15" name="Flowchart: Internal Storage 14"/>
              <p:cNvSpPr/>
              <p:nvPr/>
            </p:nvSpPr>
            <p:spPr>
              <a:xfrm>
                <a:off x="4114800" y="2743200"/>
                <a:ext cx="1295400" cy="838200"/>
              </a:xfrm>
              <a:prstGeom prst="flowChartInternalStorage">
                <a:avLst/>
              </a:prstGeom>
            </p:spPr>
            <p:style>
              <a:lnRef idx="1">
                <a:schemeClr val="accent4"/>
              </a:lnRef>
              <a:fillRef idx="3">
                <a:schemeClr val="accent4"/>
              </a:fillRef>
              <a:effectRef idx="2">
                <a:schemeClr val="accent4"/>
              </a:effectRef>
              <a:fontRef idx="minor">
                <a:schemeClr val="lt1"/>
              </a:fontRef>
            </p:style>
            <p:txBody>
              <a:bodyPr lIns="0" tIns="45715" rIns="45720" bIns="45715" rtlCol="0" anchor="ctr"/>
              <a:lstStyle/>
              <a:p>
                <a:pPr algn="ctr"/>
                <a:r>
                  <a:rPr lang="en-US" sz="1400" dirty="0"/>
                  <a:t>KML products</a:t>
                </a:r>
              </a:p>
              <a:p>
                <a:pPr algn="ctr"/>
                <a:r>
                  <a:rPr lang="en-US" sz="1400" dirty="0"/>
                  <a:t>(Google Earth)</a:t>
                </a:r>
              </a:p>
            </p:txBody>
          </p:sp>
          <p:sp>
            <p:nvSpPr>
              <p:cNvPr id="19" name="Flowchart: Alternate Process 18"/>
              <p:cNvSpPr/>
              <p:nvPr/>
            </p:nvSpPr>
            <p:spPr>
              <a:xfrm>
                <a:off x="2057400" y="2209800"/>
                <a:ext cx="1371600" cy="990600"/>
              </a:xfrm>
              <a:prstGeom prst="flowChartAlternateProcess">
                <a:avLst/>
              </a:prstGeom>
            </p:spPr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/>
                  <a:t>Vector </a:t>
                </a:r>
                <a:r>
                  <a:rPr lang="en-US" sz="1400" dirty="0" smtClean="0"/>
                  <a:t>conversion</a:t>
                </a:r>
              </a:p>
              <a:p>
                <a:pPr algn="ctr"/>
                <a:r>
                  <a:rPr lang="en-US" sz="1400" dirty="0" smtClean="0"/>
                  <a:t>MSW, MFW</a:t>
                </a:r>
                <a:endParaRPr lang="en-US" sz="1400" dirty="0"/>
              </a:p>
            </p:txBody>
          </p:sp>
          <p:cxnSp>
            <p:nvCxnSpPr>
              <p:cNvPr id="13" name="Straight Arrow Connector 12"/>
              <p:cNvCxnSpPr>
                <a:stCxn id="19" idx="3"/>
                <a:endCxn id="14" idx="1"/>
              </p:cNvCxnSpPr>
              <p:nvPr/>
            </p:nvCxnSpPr>
            <p:spPr>
              <a:xfrm flipV="1">
                <a:off x="3429000" y="2247900"/>
                <a:ext cx="685800" cy="457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>
                <a:stCxn id="19" idx="3"/>
                <a:endCxn id="15" idx="1"/>
              </p:cNvCxnSpPr>
              <p:nvPr/>
            </p:nvCxnSpPr>
            <p:spPr>
              <a:xfrm>
                <a:off x="3429000" y="2705100"/>
                <a:ext cx="685800" cy="4572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55" name="Straight Arrow Connector 54"/>
            <p:cNvCxnSpPr/>
            <p:nvPr/>
          </p:nvCxnSpPr>
          <p:spPr>
            <a:xfrm>
              <a:off x="5410200" y="3810000"/>
              <a:ext cx="762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>
              <a:off x="1676400" y="3429000"/>
              <a:ext cx="36576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6" name="Picture 5" descr="MFW_2012045_140E020S_2D2O_ShapefileDisplay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9600" y="1524000"/>
            <a:ext cx="932375" cy="9144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1676400" y="3429000"/>
            <a:ext cx="7056120" cy="3276600"/>
            <a:chOff x="1676400" y="3429000"/>
            <a:chExt cx="7056120" cy="3276600"/>
          </a:xfrm>
        </p:grpSpPr>
        <p:sp>
          <p:nvSpPr>
            <p:cNvPr id="42" name="Flowchart: Alternate Process 41"/>
            <p:cNvSpPr/>
            <p:nvPr/>
          </p:nvSpPr>
          <p:spPr>
            <a:xfrm>
              <a:off x="2057400" y="5029200"/>
              <a:ext cx="1371600" cy="990600"/>
            </a:xfrm>
            <a:prstGeom prst="flowChartAlternateProcess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Ingest to global raster </a:t>
              </a:r>
              <a:r>
                <a:rPr lang="en-US" sz="1400" dirty="0" smtClean="0"/>
                <a:t>mosaic dataset</a:t>
              </a:r>
              <a:endParaRPr lang="en-US" sz="1400" dirty="0"/>
            </a:p>
          </p:txBody>
        </p:sp>
        <p:sp>
          <p:nvSpPr>
            <p:cNvPr id="71" name="Flowchart: Internal Storage 70"/>
            <p:cNvSpPr/>
            <p:nvPr/>
          </p:nvSpPr>
          <p:spPr>
            <a:xfrm>
              <a:off x="4114800" y="5105400"/>
              <a:ext cx="1295400" cy="838200"/>
            </a:xfrm>
            <a:prstGeom prst="flowChartInternalStorage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lIns="0" tIns="0" rIns="91430" bIns="45715" rtlCol="0" anchor="ctr"/>
            <a:lstStyle/>
            <a:p>
              <a:pPr algn="ctr"/>
              <a:r>
                <a:rPr lang="en-US" sz="1400" dirty="0" err="1"/>
                <a:t>ArcGIS</a:t>
              </a:r>
              <a:r>
                <a:rPr lang="en-US" sz="1400" dirty="0"/>
                <a:t> Image Services</a:t>
              </a: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>
              <a:off x="3429000" y="5543550"/>
              <a:ext cx="6858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21" name="Group 20"/>
            <p:cNvGrpSpPr/>
            <p:nvPr/>
          </p:nvGrpSpPr>
          <p:grpSpPr>
            <a:xfrm>
              <a:off x="1676400" y="3429000"/>
              <a:ext cx="365760" cy="2121408"/>
              <a:chOff x="1676400" y="3429000"/>
              <a:chExt cx="365760" cy="2121408"/>
            </a:xfrm>
          </p:grpSpPr>
          <p:cxnSp>
            <p:nvCxnSpPr>
              <p:cNvPr id="63" name="Straight Arrow Connector 62"/>
              <p:cNvCxnSpPr/>
              <p:nvPr/>
            </p:nvCxnSpPr>
            <p:spPr>
              <a:xfrm>
                <a:off x="1676400" y="5543550"/>
                <a:ext cx="36576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22"/>
              <p:cNvCxnSpPr/>
              <p:nvPr/>
            </p:nvCxnSpPr>
            <p:spPr>
              <a:xfrm>
                <a:off x="1676400" y="3429000"/>
                <a:ext cx="0" cy="2121408"/>
              </a:xfrm>
              <a:prstGeom prst="straightConnector1">
                <a:avLst/>
              </a:prstGeom>
              <a:ln>
                <a:tailEnd type="none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Straight Arrow Connector 73"/>
            <p:cNvCxnSpPr/>
            <p:nvPr/>
          </p:nvCxnSpPr>
          <p:spPr>
            <a:xfrm>
              <a:off x="5410200" y="5543550"/>
              <a:ext cx="762000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200" y="4602480"/>
              <a:ext cx="2560320" cy="2103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38693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Water detection algorithm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34533" y="1981200"/>
                <a:ext cx="4572000" cy="3200400"/>
              </a:xfrm>
            </p:spPr>
            <p:txBody>
              <a:bodyPr>
                <a:normAutofit/>
              </a:bodyPr>
              <a:lstStyle/>
              <a:p>
                <a:pPr marL="0" indent="0">
                  <a:lnSpc>
                    <a:spcPct val="150000"/>
                  </a:lnSpc>
                  <a:buNone/>
                </a:pPr>
                <a:r>
                  <a:rPr lang="fi-FI" dirty="0" smtClean="0"/>
                  <a:t>Water </a:t>
                </a:r>
                <a:r>
                  <a:rPr lang="fi-FI" dirty="0" err="1" smtClean="0"/>
                  <a:t>if</a:t>
                </a:r>
                <a:r>
                  <a:rPr lang="fi-FI" dirty="0" smtClean="0"/>
                  <a:t>: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fi-FI" i="1" smtClean="0">
                            <a:latin typeface="Cambria Math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fi-FI" i="1" smtClean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𝐵𝑎𝑛𝑑</m:t>
                            </m:r>
                            <m:r>
                              <a:rPr lang="en-US" b="0" i="0" smtClean="0">
                                <a:latin typeface="Cambria Math" charset="0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+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𝐴</m:t>
                            </m:r>
                          </m:e>
                        </m:d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𝐵𝑎𝑛𝑑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1+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𝐵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)</m:t>
                        </m:r>
                      </m:den>
                    </m:f>
                    <m:r>
                      <a:rPr lang="en-US" b="0" i="1" smtClean="0">
                        <a:latin typeface="Cambria Math" charset="0"/>
                      </a:rPr>
                      <m:t>&lt;</m:t>
                    </m:r>
                    <m:r>
                      <a:rPr lang="en-US" b="0" i="1" smtClean="0">
                        <a:latin typeface="Cambria Math" charset="0"/>
                      </a:rPr>
                      <m:t>𝐶</m:t>
                    </m:r>
                  </m:oMath>
                </a14:m>
                <a:endParaRPr lang="en-US" dirty="0" smtClean="0"/>
              </a:p>
              <a:p>
                <a:pPr marL="400050" lvl="1" indent="0">
                  <a:lnSpc>
                    <a:spcPct val="150000"/>
                  </a:lnSpc>
                  <a:buNone/>
                </a:pPr>
                <a:r>
                  <a:rPr lang="fi-FI" dirty="0" smtClean="0"/>
                  <a:t>	AND</a:t>
                </a:r>
                <a:r>
                  <a:rPr lang="fi-FI" dirty="0"/>
                  <a:t>  </a:t>
                </a:r>
                <a:r>
                  <a:rPr lang="fi-FI" dirty="0" smtClean="0"/>
                  <a:t>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𝐵𝑎𝑛𝑑</m:t>
                    </m:r>
                    <m:r>
                      <a:rPr lang="en-US" b="0" i="1" smtClean="0">
                        <a:latin typeface="Cambria Math" charset="0"/>
                      </a:rPr>
                      <m:t>1&lt;</m:t>
                    </m:r>
                    <m:r>
                      <a:rPr lang="en-US" b="0" i="1" smtClean="0">
                        <a:latin typeface="Cambria Math" charset="0"/>
                      </a:rPr>
                      <m:t>𝐷</m:t>
                    </m:r>
                  </m:oMath>
                </a14:m>
                <a:endParaRPr lang="en-US" dirty="0" smtClean="0"/>
              </a:p>
              <a:p>
                <a:pPr marL="400050" lvl="1" indent="0">
                  <a:lnSpc>
                    <a:spcPct val="150000"/>
                  </a:lnSpc>
                  <a:buNone/>
                </a:pPr>
                <a:r>
                  <a:rPr lang="fi-FI" dirty="0" smtClean="0"/>
                  <a:t>	</a:t>
                </a:r>
                <a:r>
                  <a:rPr lang="fi-FI" dirty="0"/>
                  <a:t>AND  </a:t>
                </a:r>
                <a:r>
                  <a:rPr lang="fi-FI" dirty="0" smtClean="0"/>
                  <a:t>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𝐵𝑎𝑛𝑑</m:t>
                    </m:r>
                    <m:r>
                      <a:rPr lang="en-US" b="0" i="1" smtClean="0">
                        <a:latin typeface="Cambria Math" charset="0"/>
                      </a:rPr>
                      <m:t>7&lt;</m:t>
                    </m:r>
                    <m:r>
                      <a:rPr lang="en-US" b="0" i="1" smtClean="0">
                        <a:latin typeface="Cambria Math" charset="0"/>
                      </a:rPr>
                      <m:t>𝐸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34533" y="1981200"/>
                <a:ext cx="4572000" cy="3200400"/>
              </a:xfrm>
              <a:blipFill rotWithShape="0">
                <a:blip r:embed="rId2"/>
                <a:stretch>
                  <a:fillRect l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515100" y="2667000"/>
          <a:ext cx="1371600" cy="1828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5326"/>
                <a:gridCol w="866274"/>
              </a:tblGrid>
              <a:tr h="360680">
                <a:tc>
                  <a:txBody>
                    <a:bodyPr/>
                    <a:lstStyle/>
                    <a:p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13.5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680">
                <a:tc>
                  <a:txBody>
                    <a:bodyPr/>
                    <a:lstStyle/>
                    <a:p>
                      <a:r>
                        <a:rPr lang="en-US" dirty="0" smtClean="0"/>
                        <a:t>B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1081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680">
                <a:tc>
                  <a:txBody>
                    <a:bodyPr/>
                    <a:lstStyle/>
                    <a:p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0.7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680">
                <a:tc>
                  <a:txBody>
                    <a:bodyPr/>
                    <a:lstStyle/>
                    <a:p>
                      <a:r>
                        <a:rPr lang="en-US" dirty="0" smtClean="0"/>
                        <a:t>D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2027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068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endParaRPr lang="en-US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676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137287" y="5375830"/>
            <a:ext cx="693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Bands are MOD09 surface reflectance product</a:t>
            </a:r>
          </a:p>
          <a:p>
            <a:r>
              <a:rPr lang="en-US" dirty="0" smtClean="0"/>
              <a:t>Thresholds in units of scaled reflectance (0-10000)</a:t>
            </a:r>
          </a:p>
          <a:p>
            <a:r>
              <a:rPr lang="en-US" dirty="0" smtClean="0"/>
              <a:t>Developed by Bob </a:t>
            </a:r>
            <a:r>
              <a:rPr lang="en-US" dirty="0" err="1" smtClean="0"/>
              <a:t>Brakenridge</a:t>
            </a:r>
            <a:r>
              <a:rPr lang="en-US" dirty="0" smtClean="0"/>
              <a:t>, Dartmouth Flood Observatory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810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 smtClean="0"/>
              <a:t>NASA Goddard NRT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 lIns="91440">
            <a:noAutofit/>
          </a:bodyPr>
          <a:lstStyle/>
          <a:p>
            <a:pPr marL="344488" indent="-344488">
              <a:buFont typeface="+mj-lt"/>
              <a:buAutoNum type="arabicPeriod"/>
            </a:pPr>
            <a:r>
              <a:rPr lang="en-US" sz="1800" dirty="0"/>
              <a:t>Custom MODIS input imagery from the LANCE-MODIS </a:t>
            </a:r>
            <a:r>
              <a:rPr lang="en-US" sz="1800" dirty="0" smtClean="0"/>
              <a:t>system</a:t>
            </a:r>
            <a:endParaRPr lang="en-US" sz="1800" dirty="0"/>
          </a:p>
          <a:p>
            <a:pPr marL="690563" indent="-236538">
              <a:buFont typeface="Calibri" pitchFamily="34" charset="0"/>
              <a:buChar char="•"/>
            </a:pPr>
            <a:r>
              <a:rPr lang="en-US" sz="1500" dirty="0"/>
              <a:t>Daily </a:t>
            </a:r>
            <a:r>
              <a:rPr lang="en-US" sz="1500" dirty="0" smtClean="0"/>
              <a:t>Terra </a:t>
            </a:r>
            <a:r>
              <a:rPr lang="en-US" sz="1500" dirty="0"/>
              <a:t>and Aqua </a:t>
            </a:r>
            <a:r>
              <a:rPr lang="en-US" sz="1500" dirty="0" smtClean="0"/>
              <a:t>surface </a:t>
            </a:r>
            <a:r>
              <a:rPr lang="en-US" sz="1500" dirty="0" err="1" smtClean="0"/>
              <a:t>reflectances</a:t>
            </a:r>
            <a:r>
              <a:rPr lang="en-US" sz="1500" dirty="0" smtClean="0"/>
              <a:t> </a:t>
            </a:r>
            <a:r>
              <a:rPr lang="en-US" sz="1500" dirty="0"/>
              <a:t>for band 1, 2, and 7 (pan-sharpened to 250 m).</a:t>
            </a:r>
          </a:p>
          <a:p>
            <a:pPr marL="690563" indent="-236538">
              <a:buFont typeface="Calibri" pitchFamily="34" charset="0"/>
              <a:buChar char="•"/>
            </a:pPr>
            <a:r>
              <a:rPr lang="en-US" sz="1500" dirty="0"/>
              <a:t>Overlapping orbits mosaicked into single 10-degree tile per day per satellite.</a:t>
            </a:r>
          </a:p>
          <a:p>
            <a:pPr marL="690563" indent="-236538">
              <a:buFont typeface="Calibri" pitchFamily="34" charset="0"/>
              <a:buChar char="•"/>
            </a:pPr>
            <a:r>
              <a:rPr lang="en-US" sz="1500" dirty="0"/>
              <a:t>Corresponding cloud products (MOD06 and MOD35</a:t>
            </a:r>
            <a:r>
              <a:rPr lang="en-US" sz="1500" dirty="0" smtClean="0"/>
              <a:t>) </a:t>
            </a:r>
            <a:r>
              <a:rPr lang="en-US" sz="1500" dirty="0"/>
              <a:t>for cloud and cloud shadow masking.</a:t>
            </a:r>
          </a:p>
          <a:p>
            <a:pPr marL="344488" indent="-344488">
              <a:spcBef>
                <a:spcPts val="1800"/>
              </a:spcBef>
              <a:buFont typeface="+mj-lt"/>
              <a:buAutoNum type="arabicPeriod" startAt="2"/>
            </a:pPr>
            <a:r>
              <a:rPr lang="en-US" sz="1800" dirty="0"/>
              <a:t>Flood </a:t>
            </a:r>
            <a:r>
              <a:rPr lang="en-US" sz="1800" dirty="0" smtClean="0"/>
              <a:t>algorithm</a:t>
            </a:r>
            <a:r>
              <a:rPr lang="en-US" sz="1800" dirty="0"/>
              <a:t>:  Bob </a:t>
            </a:r>
            <a:r>
              <a:rPr lang="en-US" sz="1800" dirty="0" err="1"/>
              <a:t>Brakenridge</a:t>
            </a:r>
            <a:r>
              <a:rPr lang="en-US" sz="1800" dirty="0"/>
              <a:t> / Dartmouth Flood Observatory</a:t>
            </a:r>
          </a:p>
          <a:p>
            <a:pPr marL="690563" lvl="1" indent="-236538">
              <a:buFont typeface="Calibri" pitchFamily="34" charset="0"/>
              <a:buChar char="•"/>
            </a:pPr>
            <a:r>
              <a:rPr lang="en-US" sz="1500" dirty="0"/>
              <a:t>Water detection: empirical band ratio threshold: (Band1+A)/(Band2+B).</a:t>
            </a:r>
          </a:p>
          <a:p>
            <a:pPr marL="690563" lvl="1" indent="-236538">
              <a:buFont typeface="Calibri" pitchFamily="34" charset="0"/>
              <a:buChar char="•"/>
            </a:pPr>
            <a:r>
              <a:rPr lang="en-US" sz="1500" dirty="0"/>
              <a:t>Multi-look compositing: require multiple positive water detections to label a pixel as water. Minimizes shadow false-positives.</a:t>
            </a:r>
          </a:p>
          <a:p>
            <a:pPr marL="1090613" lvl="2" indent="-236538">
              <a:buFont typeface="Calibri" pitchFamily="34" charset="0"/>
              <a:buChar char="•"/>
            </a:pPr>
            <a:r>
              <a:rPr lang="en-US" sz="1400" dirty="0"/>
              <a:t>Products available for different compositing periods: 1-day, 2-day, 3-day, </a:t>
            </a:r>
            <a:r>
              <a:rPr lang="en-US" sz="1400" dirty="0" smtClean="0"/>
              <a:t>14-day.</a:t>
            </a:r>
            <a:endParaRPr lang="en-US" sz="1400" dirty="0"/>
          </a:p>
          <a:p>
            <a:pPr marL="690563" lvl="1" indent="-236538">
              <a:buFont typeface="Calibri" pitchFamily="34" charset="0"/>
              <a:buChar char="•"/>
            </a:pPr>
            <a:r>
              <a:rPr lang="en-US" sz="1500" dirty="0"/>
              <a:t>Flood = water beyond “expected” surface </a:t>
            </a:r>
            <a:r>
              <a:rPr lang="en-US" sz="1500" dirty="0" smtClean="0"/>
              <a:t>water, as defined </a:t>
            </a:r>
            <a:r>
              <a:rPr lang="en-US" sz="1500" dirty="0"/>
              <a:t>by MOD44W </a:t>
            </a:r>
            <a:r>
              <a:rPr lang="en-US" sz="1500" dirty="0" smtClean="0"/>
              <a:t>product (at </a:t>
            </a:r>
            <a:r>
              <a:rPr lang="en-US" sz="1500" dirty="0"/>
              <a:t>present).</a:t>
            </a:r>
          </a:p>
          <a:p>
            <a:pPr marL="344488" indent="-344488">
              <a:spcBef>
                <a:spcPts val="1800"/>
              </a:spcBef>
              <a:buFont typeface="+mj-lt"/>
              <a:buAutoNum type="arabicPeriod" startAt="3"/>
            </a:pPr>
            <a:r>
              <a:rPr lang="en-US" sz="1800" dirty="0"/>
              <a:t>Fully automated system (since </a:t>
            </a:r>
            <a:r>
              <a:rPr lang="en-US" sz="1800" dirty="0" smtClean="0"/>
              <a:t>late 2011</a:t>
            </a:r>
            <a:r>
              <a:rPr lang="en-US" sz="1800" dirty="0"/>
              <a:t>)</a:t>
            </a:r>
          </a:p>
          <a:p>
            <a:pPr marL="690563" lvl="1" indent="-236538">
              <a:buFont typeface="Calibri" pitchFamily="34" charset="0"/>
              <a:buChar char="•"/>
            </a:pPr>
            <a:r>
              <a:rPr lang="en-US" sz="1500" dirty="0"/>
              <a:t>223  10x10° tiles x 3 products (2-day, 3-day, 14-day) = 669 daily product suites generated.</a:t>
            </a:r>
          </a:p>
          <a:p>
            <a:pPr marL="690563" lvl="1" indent="-236538">
              <a:buFont typeface="Calibri" pitchFamily="34" charset="0"/>
              <a:buChar char="•"/>
            </a:pPr>
            <a:r>
              <a:rPr lang="en-US" sz="1500" dirty="0"/>
              <a:t>Product suites include: </a:t>
            </a:r>
            <a:r>
              <a:rPr lang="en-US" sz="1500" dirty="0" err="1"/>
              <a:t>geotiffs</a:t>
            </a:r>
            <a:r>
              <a:rPr lang="en-US" sz="1500" dirty="0"/>
              <a:t>, shapefiles, KML (Google Earth), and graphic maps </a:t>
            </a:r>
            <a:r>
              <a:rPr lang="en-US" sz="1500" dirty="0" smtClean="0"/>
              <a:t>(PNG).</a:t>
            </a:r>
            <a:endParaRPr lang="en-US" sz="1500" dirty="0"/>
          </a:p>
          <a:p>
            <a:pPr marL="690563" lvl="1" indent="-236538">
              <a:buFont typeface="Calibri" pitchFamily="34" charset="0"/>
              <a:buChar char="•"/>
            </a:pPr>
            <a:r>
              <a:rPr lang="en-US" sz="1500" dirty="0"/>
              <a:t>Products typically available within 6 hours of Aqua overpass (~ 8:00 PM local time).</a:t>
            </a:r>
          </a:p>
          <a:p>
            <a:pPr marL="690563" lvl="1" indent="-236538">
              <a:buFont typeface="Calibri" pitchFamily="34" charset="0"/>
              <a:buChar char="•"/>
            </a:pPr>
            <a:r>
              <a:rPr lang="en-US" sz="1500" dirty="0"/>
              <a:t>Delivery via web download, and ArcGIS Image services.</a:t>
            </a:r>
          </a:p>
        </p:txBody>
      </p:sp>
    </p:spTree>
    <p:extLst>
      <p:ext uri="{BB962C8B-B14F-4D97-AF65-F5344CB8AC3E}">
        <p14:creationId xmlns:p14="http://schemas.microsoft.com/office/powerpoint/2010/main" val="2209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 smtClean="0"/>
              <a:t>Products: 3 elements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Composite period (balance between currency and spatial completeness):</a:t>
            </a:r>
          </a:p>
          <a:p>
            <a:pPr lvl="1"/>
            <a:r>
              <a:rPr lang="en-US" dirty="0" smtClean="0"/>
              <a:t>Standard products: 2-day, 3-day</a:t>
            </a:r>
          </a:p>
          <a:p>
            <a:pPr lvl="1"/>
            <a:r>
              <a:rPr lang="en-US" dirty="0"/>
              <a:t>Short-term: </a:t>
            </a:r>
            <a:r>
              <a:rPr lang="en-US" dirty="0" smtClean="0"/>
              <a:t>1-day </a:t>
            </a:r>
          </a:p>
          <a:p>
            <a:pPr lvl="1"/>
            <a:r>
              <a:rPr lang="en-US" dirty="0" smtClean="0"/>
              <a:t>Extended: 14-day</a:t>
            </a:r>
          </a:p>
          <a:p>
            <a:pPr lvl="1"/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“Product” name:</a:t>
            </a:r>
          </a:p>
          <a:p>
            <a:pPr lvl="1"/>
            <a:r>
              <a:rPr lang="en-US" dirty="0" smtClean="0"/>
              <a:t>MWP: MODIS Water Product (core product)</a:t>
            </a:r>
          </a:p>
          <a:p>
            <a:pPr lvl="1"/>
            <a:r>
              <a:rPr lang="en-US" dirty="0" smtClean="0"/>
              <a:t>MFW: MODIS Flood Water (derived)</a:t>
            </a:r>
          </a:p>
          <a:p>
            <a:pPr lvl="1"/>
            <a:r>
              <a:rPr lang="en-US" dirty="0" smtClean="0"/>
              <a:t>MSW: MODIS Surface Water (derived)</a:t>
            </a:r>
          </a:p>
          <a:p>
            <a:pPr lvl="1"/>
            <a:r>
              <a:rPr lang="en-US" dirty="0" smtClean="0"/>
              <a:t>MFM: MODIS Flood Map (derived)</a:t>
            </a:r>
          </a:p>
          <a:p>
            <a:endParaRPr lang="en-US" dirty="0" smtClean="0"/>
          </a:p>
          <a:p>
            <a:pPr marL="514350" indent="-514350">
              <a:buFont typeface="+mj-lt"/>
              <a:buAutoNum type="arabicPeriod" startAt="3"/>
            </a:pPr>
            <a:r>
              <a:rPr lang="en-US" dirty="0" smtClean="0"/>
              <a:t>Formats:</a:t>
            </a:r>
          </a:p>
          <a:p>
            <a:pPr lvl="1"/>
            <a:r>
              <a:rPr lang="en-US" dirty="0" smtClean="0"/>
              <a:t>Raster / </a:t>
            </a:r>
            <a:r>
              <a:rPr lang="en-US" dirty="0" err="1" smtClean="0"/>
              <a:t>geotiff</a:t>
            </a:r>
            <a:r>
              <a:rPr lang="en-US" dirty="0" smtClean="0"/>
              <a:t> (some products)</a:t>
            </a:r>
          </a:p>
          <a:p>
            <a:pPr lvl="1"/>
            <a:r>
              <a:rPr lang="en-US" dirty="0" smtClean="0"/>
              <a:t>Vector / shapefile &amp; KML (some products)</a:t>
            </a:r>
          </a:p>
          <a:p>
            <a:pPr lvl="1"/>
            <a:r>
              <a:rPr lang="en-US" dirty="0" smtClean="0"/>
              <a:t>ArcGIS Image Services (MWP product)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459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43000"/>
            <a:ext cx="5142315" cy="5639958"/>
          </a:xfrm>
        </p:spPr>
      </p:pic>
      <p:sp>
        <p:nvSpPr>
          <p:cNvPr id="5" name="TextBox 4"/>
          <p:cNvSpPr txBox="1"/>
          <p:nvPr/>
        </p:nvSpPr>
        <p:spPr>
          <a:xfrm>
            <a:off x="152400" y="152400"/>
            <a:ext cx="8991600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Distribution via ArcGIS Web Maps: </a:t>
            </a:r>
            <a:r>
              <a:rPr lang="en-US" dirty="0">
                <a:hlinkClick r:id="rId4"/>
              </a:rPr>
              <a:t>http://oas.gsfc.nasa.gov/arcgis/home</a:t>
            </a:r>
            <a:endParaRPr lang="en-US" dirty="0"/>
          </a:p>
          <a:p>
            <a:r>
              <a:rPr lang="en-US" dirty="0"/>
              <a:t>Initial display for Texas flooding event (May-June 2016)</a:t>
            </a:r>
          </a:p>
          <a:p>
            <a:r>
              <a:rPr lang="en-US" sz="600" dirty="0"/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52400" y="1723072"/>
            <a:ext cx="365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Time-slider defaults to full range of data in mosaic dataset (</a:t>
            </a:r>
            <a:r>
              <a:rPr lang="en-US" smtClean="0"/>
              <a:t>2001-present), and starting at beginning.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ym typeface="Wingdings"/>
              </a:rPr>
              <a:t> </a:t>
            </a:r>
            <a:r>
              <a:rPr lang="en-US" dirty="0" smtClean="0"/>
              <a:t>Must be configured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5257800" y="6172200"/>
            <a:ext cx="3581400" cy="6858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43000"/>
            <a:ext cx="5142314" cy="5639958"/>
          </a:xfrm>
        </p:spPr>
      </p:pic>
      <p:sp>
        <p:nvSpPr>
          <p:cNvPr id="5" name="TextBox 4"/>
          <p:cNvSpPr txBox="1"/>
          <p:nvPr/>
        </p:nvSpPr>
        <p:spPr>
          <a:xfrm>
            <a:off x="152400" y="152400"/>
            <a:ext cx="8991600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Distribution via ArcGIS Web Maps: </a:t>
            </a:r>
            <a:r>
              <a:rPr lang="en-US" dirty="0">
                <a:hlinkClick r:id="rId4"/>
              </a:rPr>
              <a:t>http://oas.gsfc.nasa.gov/arcgis/home</a:t>
            </a:r>
            <a:endParaRPr lang="en-US" dirty="0"/>
          </a:p>
          <a:p>
            <a:r>
              <a:rPr lang="en-US" dirty="0"/>
              <a:t>Initial display for Texas flooding event (May-June 2016)</a:t>
            </a:r>
          </a:p>
          <a:p>
            <a:r>
              <a:rPr lang="en-US" sz="600" dirty="0"/>
              <a:t> </a:t>
            </a:r>
          </a:p>
        </p:txBody>
      </p:sp>
      <p:sp>
        <p:nvSpPr>
          <p:cNvPr id="7" name="Oval 6"/>
          <p:cNvSpPr/>
          <p:nvPr/>
        </p:nvSpPr>
        <p:spPr>
          <a:xfrm>
            <a:off x="8382000" y="6324600"/>
            <a:ext cx="381000" cy="3810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" y="1723072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Click on tool icon (lower-right)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Click on “Show advanced options”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3972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43000"/>
            <a:ext cx="5142314" cy="5639958"/>
          </a:xfrm>
        </p:spPr>
      </p:pic>
      <p:sp>
        <p:nvSpPr>
          <p:cNvPr id="5" name="TextBox 4"/>
          <p:cNvSpPr txBox="1"/>
          <p:nvPr/>
        </p:nvSpPr>
        <p:spPr>
          <a:xfrm>
            <a:off x="152400" y="152400"/>
            <a:ext cx="8991600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Distribution via ArcGIS Web Maps: </a:t>
            </a:r>
            <a:r>
              <a:rPr lang="en-US" dirty="0">
                <a:hlinkClick r:id="rId4"/>
              </a:rPr>
              <a:t>http://oas.gsfc.nasa.gov/arcgis/home</a:t>
            </a:r>
            <a:endParaRPr lang="en-US" dirty="0"/>
          </a:p>
          <a:p>
            <a:r>
              <a:rPr lang="en-US" dirty="0"/>
              <a:t>Initial display for Texas flooding event (May-June 2016)</a:t>
            </a:r>
          </a:p>
          <a:p>
            <a:r>
              <a:rPr lang="en-US" sz="600" dirty="0"/>
              <a:t> </a:t>
            </a:r>
          </a:p>
        </p:txBody>
      </p:sp>
      <p:sp>
        <p:nvSpPr>
          <p:cNvPr id="7" name="Oval 6"/>
          <p:cNvSpPr/>
          <p:nvPr/>
        </p:nvSpPr>
        <p:spPr>
          <a:xfrm>
            <a:off x="5181600" y="4114800"/>
            <a:ext cx="2209800" cy="3810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181600" y="4648200"/>
            <a:ext cx="1143000" cy="228600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1723072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Update Start end End time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Update display window to 1 day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0583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 brief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2400" dirty="0"/>
              <a:t>Bob </a:t>
            </a:r>
            <a:r>
              <a:rPr lang="en-US" sz="2400" dirty="0" err="1"/>
              <a:t>Brakenridge</a:t>
            </a:r>
            <a:r>
              <a:rPr lang="en-US" sz="2400" dirty="0"/>
              <a:t> (Dartmouth Flood Observatory): manual generation of flood maps using MODIS rapid response </a:t>
            </a:r>
            <a:r>
              <a:rPr lang="en-US" sz="2400" dirty="0" smtClean="0"/>
              <a:t>imagery</a:t>
            </a:r>
          </a:p>
          <a:p>
            <a:endParaRPr lang="en-US" sz="2400" dirty="0"/>
          </a:p>
          <a:p>
            <a:r>
              <a:rPr lang="en-US" sz="2400" dirty="0"/>
              <a:t>Generally effective, but:</a:t>
            </a:r>
          </a:p>
          <a:p>
            <a:pPr lvl="1"/>
            <a:r>
              <a:rPr lang="en-US" sz="2000" dirty="0"/>
              <a:t>Not </a:t>
            </a:r>
            <a:r>
              <a:rPr lang="en-US" sz="2000" dirty="0" smtClean="0"/>
              <a:t>automated!</a:t>
            </a:r>
            <a:endParaRPr lang="en-US" sz="2000" dirty="0"/>
          </a:p>
          <a:p>
            <a:pPr lvl="1"/>
            <a:r>
              <a:rPr lang="en-US" sz="2000" dirty="0"/>
              <a:t>Using rapid response jpegs not meant for data analysis</a:t>
            </a:r>
          </a:p>
          <a:p>
            <a:pPr lvl="1"/>
            <a:r>
              <a:rPr lang="en-US" sz="2000" dirty="0"/>
              <a:t>Limited distribution formats</a:t>
            </a:r>
          </a:p>
          <a:p>
            <a:endParaRPr lang="en-US" sz="2400" dirty="0"/>
          </a:p>
          <a:p>
            <a:r>
              <a:rPr lang="en-US" sz="2400" dirty="0"/>
              <a:t>NASA GSFC Office of Applied Science </a:t>
            </a:r>
            <a:r>
              <a:rPr lang="en-US" sz="2400" dirty="0" smtClean="0"/>
              <a:t>automated the </a:t>
            </a:r>
            <a:r>
              <a:rPr lang="en-US" sz="2400" dirty="0"/>
              <a:t>product using LANCE-MODIS NRT data </a:t>
            </a:r>
            <a:r>
              <a:rPr lang="en-US" sz="2400" dirty="0" smtClean="0"/>
              <a:t>stream</a:t>
            </a:r>
            <a:endParaRPr lang="en-US" sz="2400" dirty="0"/>
          </a:p>
          <a:p>
            <a:pPr lvl="1"/>
            <a:r>
              <a:rPr lang="en-US" sz="2000" dirty="0"/>
              <a:t>A</a:t>
            </a:r>
            <a:r>
              <a:rPr lang="en-US" sz="2000" dirty="0" smtClean="0"/>
              <a:t>utomated </a:t>
            </a:r>
            <a:r>
              <a:rPr lang="en-US" sz="2000" dirty="0"/>
              <a:t>global production </a:t>
            </a:r>
            <a:r>
              <a:rPr lang="en-US" sz="2000" dirty="0" smtClean="0"/>
              <a:t>began at end </a:t>
            </a:r>
            <a:r>
              <a:rPr lang="en-US" sz="2000" dirty="0"/>
              <a:t>of </a:t>
            </a:r>
            <a:r>
              <a:rPr lang="en-US" sz="2000" dirty="0" smtClean="0"/>
              <a:t>2011:</a:t>
            </a:r>
          </a:p>
          <a:p>
            <a:pPr lvl="2"/>
            <a:r>
              <a:rPr lang="en-US" sz="1600" dirty="0"/>
              <a:t>223  10x10° tiles x 3 products (2-day, 3-day, 14-day) = 669 daily product suites generated.</a:t>
            </a:r>
          </a:p>
          <a:p>
            <a:pPr lvl="2"/>
            <a:r>
              <a:rPr lang="en-US" sz="1600" dirty="0"/>
              <a:t>Product suites include: </a:t>
            </a:r>
            <a:r>
              <a:rPr lang="en-US" sz="1600" dirty="0" err="1"/>
              <a:t>geotiffs</a:t>
            </a:r>
            <a:r>
              <a:rPr lang="en-US" sz="1600" dirty="0"/>
              <a:t>, shapefiles, KML (Google Earth), and graphic maps (PNG).</a:t>
            </a:r>
          </a:p>
          <a:p>
            <a:pPr lvl="2"/>
            <a:r>
              <a:rPr lang="en-US" sz="1600" dirty="0"/>
              <a:t>Products typically available within 6 hours of Aqua overpass (~ 8:00 PM local time).</a:t>
            </a:r>
          </a:p>
          <a:p>
            <a:pPr lvl="1"/>
            <a:r>
              <a:rPr lang="en-US" sz="2000" dirty="0" smtClean="0"/>
              <a:t>Currently pursuing </a:t>
            </a:r>
            <a:r>
              <a:rPr lang="en-US" sz="2000" dirty="0"/>
              <a:t>LANCE adoption of </a:t>
            </a:r>
            <a:r>
              <a:rPr lang="en-US" sz="2000" dirty="0" smtClean="0"/>
              <a:t>production</a:t>
            </a:r>
            <a:endParaRPr lang="en-US" sz="2000" dirty="0"/>
          </a:p>
          <a:p>
            <a:pPr lvl="1"/>
            <a:r>
              <a:rPr lang="en-US" sz="2000" dirty="0"/>
              <a:t>Adding products from other sensors: Landsat, Sentinel-1, </a:t>
            </a:r>
            <a:r>
              <a:rPr lang="is-IS" sz="2000" dirty="0"/>
              <a:t>… 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24" y="1308496"/>
            <a:ext cx="8447576" cy="5549504"/>
          </a:xfrm>
        </p:spPr>
      </p:pic>
      <p:sp>
        <p:nvSpPr>
          <p:cNvPr id="5" name="TextBox 4"/>
          <p:cNvSpPr txBox="1"/>
          <p:nvPr/>
        </p:nvSpPr>
        <p:spPr>
          <a:xfrm>
            <a:off x="228600" y="2743200"/>
            <a:ext cx="2743200" cy="1408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2880" tIns="182880" bIns="182880" rtlCol="0">
            <a:spAutoFit/>
          </a:bodyPr>
          <a:lstStyle/>
          <a:p>
            <a:pPr marL="257175" indent="-257175">
              <a:buAutoNum type="arabicPeriod"/>
            </a:pPr>
            <a:r>
              <a:rPr lang="en-US" sz="1350" dirty="0"/>
              <a:t>Open ArcMap</a:t>
            </a:r>
          </a:p>
          <a:p>
            <a:pPr marL="257175" indent="-257175">
              <a:buAutoNum type="arabicPeriod"/>
            </a:pPr>
            <a:r>
              <a:rPr lang="en-US" sz="1350" dirty="0"/>
              <a:t>In </a:t>
            </a:r>
            <a:r>
              <a:rPr lang="en-US" sz="1350" dirty="0" err="1"/>
              <a:t>ArcCatalog</a:t>
            </a:r>
            <a:r>
              <a:rPr lang="en-US" sz="1350" dirty="0"/>
              <a:t> window, open “GIS Servers”</a:t>
            </a:r>
          </a:p>
          <a:p>
            <a:pPr marL="257175" indent="-257175">
              <a:buAutoNum type="arabicPeriod"/>
            </a:pPr>
            <a:r>
              <a:rPr lang="en-US" sz="1350" dirty="0"/>
              <a:t>Click on “Add ArcGIS Server”</a:t>
            </a:r>
          </a:p>
          <a:p>
            <a:pPr marL="257175" indent="-257175">
              <a:buAutoNum type="arabicPeriod"/>
            </a:pPr>
            <a:r>
              <a:rPr lang="en-US" sz="1350" dirty="0"/>
              <a:t>Select “Use GIS Services”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52400"/>
            <a:ext cx="3886200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 smtClean="0"/>
              <a:t>Adding Image Service to ArcMap: </a:t>
            </a:r>
            <a:endParaRPr lang="en-US" dirty="0"/>
          </a:p>
          <a:p>
            <a:pPr>
              <a:lnSpc>
                <a:spcPts val="3000"/>
              </a:lnSpc>
            </a:pPr>
            <a:r>
              <a:rPr lang="en-US" dirty="0"/>
              <a:t> </a:t>
            </a:r>
            <a:r>
              <a:rPr lang="en-US" dirty="0" smtClean="0"/>
              <a:t>   1. Add ArcGIS Server</a:t>
            </a:r>
            <a:endParaRPr lang="en-US" dirty="0"/>
          </a:p>
          <a:p>
            <a:r>
              <a:rPr lang="en-US" sz="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79096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24" y="1308497"/>
            <a:ext cx="8447576" cy="5549502"/>
          </a:xfrm>
        </p:spPr>
      </p:pic>
      <p:sp>
        <p:nvSpPr>
          <p:cNvPr id="5" name="TextBox 4"/>
          <p:cNvSpPr txBox="1"/>
          <p:nvPr/>
        </p:nvSpPr>
        <p:spPr>
          <a:xfrm>
            <a:off x="228600" y="2743200"/>
            <a:ext cx="2819400" cy="992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2880" tIns="182880" bIns="182880" rtlCol="0">
            <a:spAutoFit/>
          </a:bodyPr>
          <a:lstStyle/>
          <a:p>
            <a:pPr marL="257175" indent="-257175">
              <a:buAutoNum type="arabicPeriod"/>
            </a:pPr>
            <a:r>
              <a:rPr lang="en-US" sz="1350" dirty="0"/>
              <a:t>Input server URL</a:t>
            </a:r>
          </a:p>
          <a:p>
            <a:pPr marL="257175" indent="-257175">
              <a:buAutoNum type="arabicPeriod"/>
            </a:pPr>
            <a:r>
              <a:rPr lang="en-US" sz="1350" dirty="0"/>
              <a:t>Keep Authentication blank; no account is required.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2400" y="152400"/>
            <a:ext cx="5715000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 smtClean="0"/>
              <a:t>Adding Image Service to ArcMap: </a:t>
            </a:r>
            <a:endParaRPr lang="en-US" dirty="0"/>
          </a:p>
          <a:p>
            <a:pPr>
              <a:lnSpc>
                <a:spcPts val="3000"/>
              </a:lnSpc>
            </a:pPr>
            <a:r>
              <a:rPr lang="en-US" dirty="0"/>
              <a:t> </a:t>
            </a:r>
            <a:r>
              <a:rPr lang="en-US" dirty="0" smtClean="0"/>
              <a:t>   2. </a:t>
            </a:r>
            <a:r>
              <a:rPr lang="en-US" dirty="0"/>
              <a:t>Set Server URL: http://oas.gsfc.nasa.gov:6080/</a:t>
            </a:r>
            <a:r>
              <a:rPr lang="en-US" dirty="0" err="1"/>
              <a:t>arcgis</a:t>
            </a:r>
            <a:endParaRPr lang="en-US" dirty="0"/>
          </a:p>
          <a:p>
            <a:r>
              <a:rPr lang="en-US" sz="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0117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24" y="1308497"/>
            <a:ext cx="8447575" cy="5549502"/>
          </a:xfrm>
        </p:spPr>
      </p:pic>
      <p:sp>
        <p:nvSpPr>
          <p:cNvPr id="5" name="TextBox 4"/>
          <p:cNvSpPr txBox="1"/>
          <p:nvPr/>
        </p:nvSpPr>
        <p:spPr>
          <a:xfrm>
            <a:off x="3200400" y="4876800"/>
            <a:ext cx="2819400" cy="15696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2880" tIns="182880" bIns="182880" rtlCol="0">
            <a:spAutoFit/>
          </a:bodyPr>
          <a:lstStyle/>
          <a:p>
            <a:pPr marL="257175" indent="-257175">
              <a:buAutoNum type="arabicPeriod"/>
            </a:pPr>
            <a:r>
              <a:rPr lang="en-US" sz="1350" dirty="0"/>
              <a:t>Flood map services are in </a:t>
            </a:r>
            <a:r>
              <a:rPr lang="en-US" sz="1350" dirty="0" err="1"/>
              <a:t>FloodMaps</a:t>
            </a:r>
            <a:r>
              <a:rPr lang="en-US" sz="1350" dirty="0"/>
              <a:t> folder</a:t>
            </a:r>
          </a:p>
          <a:p>
            <a:pPr marL="257175" indent="-257175">
              <a:buAutoNum type="arabicPeriod"/>
            </a:pPr>
            <a:r>
              <a:rPr lang="en-US" sz="1350" dirty="0"/>
              <a:t>Drag wanted service to map.</a:t>
            </a:r>
          </a:p>
          <a:p>
            <a:pPr marL="257175" indent="-257175">
              <a:buAutoNum type="arabicPeriod"/>
            </a:pPr>
            <a:r>
              <a:rPr lang="en-US" sz="1350" dirty="0"/>
              <a:t>In example </a:t>
            </a:r>
            <a:r>
              <a:rPr lang="en-US" sz="1350" dirty="0">
                <a:sym typeface="Wingdings" panose="05000000000000000000" pitchFamily="2" charset="2"/>
              </a:rPr>
              <a:t></a:t>
            </a:r>
            <a:r>
              <a:rPr lang="en-US" sz="1350" dirty="0"/>
              <a:t>:</a:t>
            </a:r>
          </a:p>
          <a:p>
            <a:pPr marL="600075" lvl="1" indent="-257175">
              <a:buFont typeface="Arial" panose="020B0604020202020204" pitchFamily="34" charset="0"/>
              <a:buChar char="•"/>
            </a:pPr>
            <a:r>
              <a:rPr lang="en-US" sz="1200" dirty="0" err="1"/>
              <a:t>LandsatFootprints</a:t>
            </a:r>
            <a:r>
              <a:rPr lang="en-US" sz="1200" dirty="0"/>
              <a:t> is shown as green </a:t>
            </a:r>
            <a:r>
              <a:rPr lang="en-US" sz="1200" dirty="0" smtClean="0"/>
              <a:t>boxes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52400"/>
            <a:ext cx="5715000" cy="954107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 smtClean="0"/>
              <a:t>Adding Image Service to ArcMap: </a:t>
            </a:r>
            <a:endParaRPr lang="en-US" dirty="0"/>
          </a:p>
          <a:p>
            <a:pPr>
              <a:lnSpc>
                <a:spcPts val="3000"/>
              </a:lnSpc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/>
              <a:t>3</a:t>
            </a:r>
            <a:r>
              <a:rPr lang="en-US" dirty="0" smtClean="0"/>
              <a:t>. </a:t>
            </a:r>
            <a:r>
              <a:rPr lang="en-US" dirty="0"/>
              <a:t>Navigate available services</a:t>
            </a:r>
          </a:p>
          <a:p>
            <a:r>
              <a:rPr lang="en-US" sz="600" dirty="0"/>
              <a:t> 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5562600" y="5029200"/>
            <a:ext cx="1143000" cy="228600"/>
          </a:xfrm>
          <a:prstGeom prst="straightConnector1">
            <a:avLst/>
          </a:prstGeom>
          <a:ln w="2222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926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24" y="1308497"/>
            <a:ext cx="8447575" cy="5549501"/>
          </a:xfrm>
        </p:spPr>
      </p:pic>
      <p:sp>
        <p:nvSpPr>
          <p:cNvPr id="5" name="TextBox 4"/>
          <p:cNvSpPr txBox="1"/>
          <p:nvPr/>
        </p:nvSpPr>
        <p:spPr>
          <a:xfrm>
            <a:off x="152400" y="1219200"/>
            <a:ext cx="6096000" cy="14080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2880" tIns="182880" rIns="91440" bIns="182880" rtlCol="0">
            <a:spAutoFit/>
          </a:bodyPr>
          <a:lstStyle/>
          <a:p>
            <a:pPr marL="257175" indent="-257175">
              <a:buAutoNum type="arabicPeriod"/>
            </a:pPr>
            <a:r>
              <a:rPr lang="en-US" sz="1350" dirty="0"/>
              <a:t>Open “Raster to Polygon” tool in </a:t>
            </a:r>
            <a:r>
              <a:rPr lang="en-US" sz="1350" dirty="0" err="1"/>
              <a:t>ArcToolbox</a:t>
            </a:r>
            <a:r>
              <a:rPr lang="en-US" sz="1350" dirty="0"/>
              <a:t> (Conversion tools </a:t>
            </a:r>
            <a:r>
              <a:rPr lang="en-US" sz="1350" dirty="0">
                <a:sym typeface="Wingdings" panose="05000000000000000000" pitchFamily="2" charset="2"/>
              </a:rPr>
              <a:t> From Raster)</a:t>
            </a:r>
            <a:endParaRPr lang="en-US" sz="1350" dirty="0"/>
          </a:p>
          <a:p>
            <a:pPr marL="257175" indent="-257175">
              <a:buAutoNum type="arabicPeriod"/>
            </a:pPr>
            <a:r>
              <a:rPr lang="en-US" sz="1350" dirty="0"/>
              <a:t>Set “output polygon features” to wanted shapefile name (</a:t>
            </a:r>
            <a:r>
              <a:rPr lang="en-US" sz="1350" dirty="0" err="1"/>
              <a:t>name.shp</a:t>
            </a:r>
            <a:r>
              <a:rPr lang="en-US" sz="1350" dirty="0"/>
              <a:t>), or set to a geodatabase.</a:t>
            </a:r>
          </a:p>
          <a:p>
            <a:pPr marL="257175" indent="-257175">
              <a:buAutoNum type="arabicPeriod"/>
            </a:pPr>
            <a:r>
              <a:rPr lang="en-US" sz="1350" dirty="0"/>
              <a:t>You do NOT want to convert the entire Image service – this </a:t>
            </a:r>
            <a:r>
              <a:rPr lang="en-US" sz="1350" dirty="0" smtClean="0"/>
              <a:t>will be too large!</a:t>
            </a:r>
            <a:endParaRPr lang="en-US" sz="1350" dirty="0"/>
          </a:p>
          <a:p>
            <a:pPr marL="257175" indent="-257175">
              <a:buAutoNum type="arabicPeriod"/>
            </a:pPr>
            <a:r>
              <a:rPr lang="en-US" sz="1350" dirty="0"/>
              <a:t>Click on “Environments…” to set processing extent.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52400"/>
            <a:ext cx="5715000" cy="86177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 smtClean="0"/>
              <a:t>Using Image Services: </a:t>
            </a:r>
            <a:endParaRPr lang="en-US" dirty="0"/>
          </a:p>
          <a:p>
            <a:pPr>
              <a:lnSpc>
                <a:spcPts val="3000"/>
              </a:lnSpc>
            </a:pPr>
            <a:r>
              <a:rPr lang="en-US" dirty="0"/>
              <a:t> </a:t>
            </a:r>
            <a:r>
              <a:rPr lang="en-US" dirty="0" smtClean="0"/>
              <a:t>   Example: Convert </a:t>
            </a:r>
            <a:r>
              <a:rPr lang="en-US" dirty="0"/>
              <a:t>Image Service raster to shapefile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1469064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25" y="1308497"/>
            <a:ext cx="8447573" cy="5549501"/>
          </a:xfrm>
        </p:spPr>
      </p:pic>
      <p:sp>
        <p:nvSpPr>
          <p:cNvPr id="5" name="TextBox 4"/>
          <p:cNvSpPr txBox="1"/>
          <p:nvPr/>
        </p:nvSpPr>
        <p:spPr>
          <a:xfrm>
            <a:off x="152400" y="1219200"/>
            <a:ext cx="5334000" cy="992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2880" tIns="182880" rIns="91440" bIns="182880" rtlCol="0">
            <a:spAutoFit/>
          </a:bodyPr>
          <a:lstStyle/>
          <a:p>
            <a:pPr marL="257175" indent="-257175">
              <a:buAutoNum type="arabicPeriod"/>
            </a:pPr>
            <a:r>
              <a:rPr lang="en-US" sz="1350" dirty="0"/>
              <a:t>In Environment Settings, open “Processing Extent” section.</a:t>
            </a:r>
          </a:p>
          <a:p>
            <a:pPr marL="257175" indent="-257175">
              <a:buAutoNum type="arabicPeriod"/>
            </a:pPr>
            <a:r>
              <a:rPr lang="en-US" sz="1350" dirty="0"/>
              <a:t>Select wanted extent. Here, </a:t>
            </a:r>
            <a:r>
              <a:rPr lang="en-US" sz="1350" dirty="0" smtClean="0"/>
              <a:t>we’re using </a:t>
            </a:r>
            <a:r>
              <a:rPr lang="en-US" sz="1350" dirty="0" err="1"/>
              <a:t>whats</a:t>
            </a:r>
            <a:r>
              <a:rPr lang="en-US" sz="1350" dirty="0"/>
              <a:t> shown in the display.</a:t>
            </a:r>
          </a:p>
          <a:p>
            <a:pPr marL="257175" indent="-257175">
              <a:buAutoNum type="arabicPeriod"/>
            </a:pPr>
            <a:r>
              <a:rPr lang="en-US" sz="1350" dirty="0"/>
              <a:t>Click OK and OK to run</a:t>
            </a:r>
            <a:r>
              <a:rPr lang="en-US" sz="1350" dirty="0" smtClean="0"/>
              <a:t>.</a:t>
            </a:r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52400"/>
            <a:ext cx="5715000" cy="86177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 smtClean="0"/>
              <a:t>Using Image Services: </a:t>
            </a:r>
            <a:endParaRPr lang="en-US" dirty="0"/>
          </a:p>
          <a:p>
            <a:pPr>
              <a:lnSpc>
                <a:spcPts val="3000"/>
              </a:lnSpc>
            </a:pPr>
            <a:r>
              <a:rPr lang="en-US" dirty="0"/>
              <a:t> </a:t>
            </a:r>
            <a:r>
              <a:rPr lang="en-US" dirty="0" smtClean="0"/>
              <a:t>   Example: Convert </a:t>
            </a:r>
            <a:r>
              <a:rPr lang="en-US" dirty="0"/>
              <a:t>Image Service raster to shapefile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35476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25" y="1308497"/>
            <a:ext cx="8447573" cy="5549500"/>
          </a:xfrm>
        </p:spPr>
      </p:pic>
      <p:sp>
        <p:nvSpPr>
          <p:cNvPr id="5" name="TextBox 4"/>
          <p:cNvSpPr txBox="1"/>
          <p:nvPr/>
        </p:nvSpPr>
        <p:spPr>
          <a:xfrm>
            <a:off x="184533" y="5181600"/>
            <a:ext cx="5334000" cy="9925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2880" tIns="182880" rIns="91440" bIns="182880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dirty="0"/>
              <a:t>Zoomed out to show extent of converted data.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dirty="0"/>
              <a:t>Note colors for both image service and the resulting shapefile are randomly generated initially</a:t>
            </a:r>
            <a:r>
              <a:rPr lang="en-US" sz="1350" dirty="0" smtClean="0"/>
              <a:t>.</a:t>
            </a:r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52400"/>
            <a:ext cx="5715000" cy="86177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 smtClean="0"/>
              <a:t>Using Image Services: </a:t>
            </a:r>
            <a:endParaRPr lang="en-US" dirty="0"/>
          </a:p>
          <a:p>
            <a:pPr>
              <a:lnSpc>
                <a:spcPts val="3000"/>
              </a:lnSpc>
            </a:pPr>
            <a:r>
              <a:rPr lang="en-US" dirty="0"/>
              <a:t> </a:t>
            </a:r>
            <a:r>
              <a:rPr lang="en-US" dirty="0" smtClean="0"/>
              <a:t>   Example: Display shapefile </a:t>
            </a:r>
            <a:r>
              <a:rPr lang="en-US" dirty="0"/>
              <a:t>on top of Image Service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1735247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25" y="1308497"/>
            <a:ext cx="8447572" cy="5549500"/>
          </a:xfrm>
        </p:spPr>
      </p:pic>
      <p:sp>
        <p:nvSpPr>
          <p:cNvPr id="5" name="TextBox 4"/>
          <p:cNvSpPr txBox="1"/>
          <p:nvPr/>
        </p:nvSpPr>
        <p:spPr>
          <a:xfrm>
            <a:off x="152400" y="4953000"/>
            <a:ext cx="5334000" cy="577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2880" tIns="182880" rIns="91440" bIns="182880" rtlCol="0">
            <a:spAutoFit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dirty="0" smtClean="0"/>
              <a:t>Right click on displayed Image Service </a:t>
            </a:r>
            <a:r>
              <a:rPr lang="en-US" sz="1350" dirty="0" smtClean="0">
                <a:sym typeface="Wingdings"/>
              </a:rPr>
              <a:t> Data  Export Data</a:t>
            </a:r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52400"/>
            <a:ext cx="5715000" cy="86177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 smtClean="0"/>
              <a:t>Using Image Services: </a:t>
            </a:r>
            <a:endParaRPr lang="en-US" dirty="0"/>
          </a:p>
          <a:p>
            <a:pPr>
              <a:lnSpc>
                <a:spcPts val="3000"/>
              </a:lnSpc>
            </a:pPr>
            <a:r>
              <a:rPr lang="en-US" dirty="0"/>
              <a:t> </a:t>
            </a:r>
            <a:r>
              <a:rPr lang="en-US" dirty="0" smtClean="0"/>
              <a:t>   Example: Export display to raster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53676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25" y="1308497"/>
            <a:ext cx="8447572" cy="5549499"/>
          </a:xfrm>
        </p:spPr>
      </p:pic>
      <p:sp>
        <p:nvSpPr>
          <p:cNvPr id="5" name="TextBox 4"/>
          <p:cNvSpPr txBox="1"/>
          <p:nvPr/>
        </p:nvSpPr>
        <p:spPr>
          <a:xfrm>
            <a:off x="152400" y="3962400"/>
            <a:ext cx="2362200" cy="120032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82880" tIns="182880" rIns="91440" bIns="182880" rtlCol="0">
            <a:spAutoFit/>
          </a:bodyPr>
          <a:lstStyle/>
          <a:p>
            <a:r>
              <a:rPr lang="en-US" sz="1350" dirty="0" smtClean="0"/>
              <a:t>Set export parameters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dirty="0" smtClean="0"/>
              <a:t>Extent: data frame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350" dirty="0" smtClean="0"/>
              <a:t>Reference, pixel size, format: as you prefer</a:t>
            </a:r>
            <a:endParaRPr lang="en-US" sz="135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152400"/>
            <a:ext cx="5715000" cy="861774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lang="en-US" sz="2000" dirty="0" smtClean="0"/>
              <a:t>Using Image Services: </a:t>
            </a:r>
            <a:endParaRPr lang="en-US" dirty="0"/>
          </a:p>
          <a:p>
            <a:pPr>
              <a:lnSpc>
                <a:spcPts val="3000"/>
              </a:lnSpc>
            </a:pPr>
            <a:r>
              <a:rPr lang="en-US" dirty="0"/>
              <a:t> </a:t>
            </a:r>
            <a:r>
              <a:rPr lang="en-US" dirty="0" smtClean="0"/>
              <a:t>   Example: Export display to raster</a:t>
            </a:r>
            <a:endParaRPr lang="en-US" sz="600" dirty="0"/>
          </a:p>
        </p:txBody>
      </p:sp>
    </p:spTree>
    <p:extLst>
      <p:ext uri="{BB962C8B-B14F-4D97-AF65-F5344CB8AC3E}">
        <p14:creationId xmlns:p14="http://schemas.microsoft.com/office/powerpoint/2010/main" val="214193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152400"/>
            <a:ext cx="7543800" cy="800219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Distribution via DFO:  http://</a:t>
            </a:r>
            <a:r>
              <a:rPr lang="en-US" sz="2000" dirty="0" err="1"/>
              <a:t>floodobservatory.colorado.edu</a:t>
            </a:r>
            <a:endParaRPr lang="en-US" sz="2000" dirty="0"/>
          </a:p>
          <a:p>
            <a:r>
              <a:rPr lang="en-US" sz="2000" dirty="0"/>
              <a:t>Customized products for specific events</a:t>
            </a:r>
          </a:p>
          <a:p>
            <a:r>
              <a:rPr lang="en-US" sz="600" dirty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00194" y="54102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Current global flood index</a:t>
            </a:r>
          </a:p>
        </p:txBody>
      </p:sp>
      <p:pic>
        <p:nvPicPr>
          <p:cNvPr id="12" name="Picture 11" descr="DFO_ThaiFloods201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200" y="1295400"/>
            <a:ext cx="4007726" cy="4343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70363" y="5715000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Homepage with current flood event map</a:t>
            </a:r>
          </a:p>
        </p:txBody>
      </p:sp>
      <p:pic>
        <p:nvPicPr>
          <p:cNvPr id="2050" name="Picture 2" descr="E:\Projects\FloodMapping\Presentations\LANCEUWG_23Sep2014\GFO_website_Map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2988" y="1295400"/>
            <a:ext cx="5011012" cy="4038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6493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pproach: two steps</a:t>
            </a:r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609600" y="2286000"/>
            <a:ext cx="7984067" cy="3124200"/>
            <a:chOff x="1600200" y="2667000"/>
            <a:chExt cx="5257800" cy="2057400"/>
          </a:xfrm>
        </p:grpSpPr>
        <p:sp>
          <p:nvSpPr>
            <p:cNvPr id="4" name="Teardrop 3"/>
            <p:cNvSpPr/>
            <p:nvPr/>
          </p:nvSpPr>
          <p:spPr>
            <a:xfrm>
              <a:off x="1600200" y="2743200"/>
              <a:ext cx="1905000" cy="1847850"/>
            </a:xfrm>
            <a:prstGeom prst="teardrop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dirty="0"/>
                <a:t>Water </a:t>
              </a:r>
              <a:r>
                <a:rPr lang="en-US" sz="2000" dirty="0" smtClean="0"/>
                <a:t>Detection:</a:t>
              </a:r>
            </a:p>
            <a:p>
              <a:pPr algn="ctr"/>
              <a:endParaRPr lang="en-US" sz="1400" dirty="0" smtClean="0"/>
            </a:p>
            <a:p>
              <a:pPr algn="ctr"/>
              <a:r>
                <a:rPr lang="en-US" sz="1600" dirty="0" smtClean="0"/>
                <a:t>Every Terra and</a:t>
              </a:r>
            </a:p>
            <a:p>
              <a:pPr algn="ctr"/>
              <a:r>
                <a:rPr lang="en-US" sz="1600" dirty="0" smtClean="0"/>
                <a:t>Aqua orbit</a:t>
              </a:r>
              <a:endParaRPr lang="en-US" sz="1600" dirty="0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4800600" y="2667000"/>
              <a:ext cx="2057400" cy="2057400"/>
              <a:chOff x="5715000" y="2743200"/>
              <a:chExt cx="2057400" cy="2057400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5715000" y="2743200"/>
                <a:ext cx="1600200" cy="1600200"/>
              </a:xfrm>
              <a:prstGeom prst="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5867400" y="2895600"/>
                <a:ext cx="1600200" cy="1600200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6019800" y="3048000"/>
                <a:ext cx="1600200" cy="16002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6172200" y="3200400"/>
                <a:ext cx="1600200" cy="160020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dirty="0" smtClean="0"/>
                  <a:t>Multi-look compositing </a:t>
                </a:r>
              </a:p>
              <a:p>
                <a:pPr algn="ctr"/>
                <a:r>
                  <a:rPr lang="en-US" sz="2000" dirty="0" smtClean="0"/>
                  <a:t>(cloud removal)</a:t>
                </a:r>
              </a:p>
              <a:p>
                <a:pPr algn="ctr"/>
                <a:endParaRPr lang="en-US" dirty="0" smtClean="0"/>
              </a:p>
              <a:p>
                <a:pPr algn="ctr"/>
                <a:r>
                  <a:rPr lang="en-US" sz="1600" dirty="0" smtClean="0"/>
                  <a:t>Over 1, 2, or 3 days</a:t>
                </a:r>
                <a:endParaRPr lang="en-US" sz="1600" dirty="0"/>
              </a:p>
            </p:txBody>
          </p:sp>
        </p:grpSp>
        <p:sp>
          <p:nvSpPr>
            <p:cNvPr id="10" name="Right Arrow 9"/>
            <p:cNvSpPr/>
            <p:nvPr/>
          </p:nvSpPr>
          <p:spPr>
            <a:xfrm>
              <a:off x="3695700" y="3274483"/>
              <a:ext cx="952500" cy="628650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379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4000" dirty="0" smtClean="0"/>
              <a:t>Input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 lIns="91440">
            <a:noAutofit/>
          </a:bodyPr>
          <a:lstStyle/>
          <a:p>
            <a:pPr marL="0" indent="0">
              <a:buNone/>
            </a:pPr>
            <a:r>
              <a:rPr lang="en-US" sz="2400" dirty="0"/>
              <a:t>Custom MODIS input imagery from the LANCE-MODIS </a:t>
            </a:r>
            <a:r>
              <a:rPr lang="en-US" sz="2400" dirty="0" smtClean="0"/>
              <a:t>system:</a:t>
            </a:r>
            <a:endParaRPr lang="en-US" sz="2400" dirty="0"/>
          </a:p>
          <a:p>
            <a:pPr marL="690563" indent="-236538">
              <a:buFont typeface="Calibri" pitchFamily="34" charset="0"/>
              <a:buChar char="•"/>
            </a:pPr>
            <a:endParaRPr lang="en-US" sz="2000" dirty="0" smtClean="0"/>
          </a:p>
          <a:p>
            <a:pPr marL="690563" indent="-236538">
              <a:buFont typeface="Calibri" pitchFamily="34" charset="0"/>
              <a:buChar char="•"/>
            </a:pPr>
            <a:r>
              <a:rPr lang="en-US" sz="2000" dirty="0" smtClean="0"/>
              <a:t>MOD09: Daily Terra </a:t>
            </a:r>
            <a:r>
              <a:rPr lang="en-US" sz="2000" dirty="0"/>
              <a:t>and Aqua </a:t>
            </a:r>
            <a:r>
              <a:rPr lang="en-US" sz="2000" dirty="0" smtClean="0"/>
              <a:t>surface </a:t>
            </a:r>
            <a:r>
              <a:rPr lang="en-US" sz="2000" dirty="0" err="1" smtClean="0"/>
              <a:t>reflectances</a:t>
            </a:r>
            <a:r>
              <a:rPr lang="en-US" sz="2000" dirty="0" smtClean="0"/>
              <a:t> </a:t>
            </a:r>
            <a:r>
              <a:rPr lang="en-US" sz="2000" dirty="0"/>
              <a:t>for band 1, 2, and 7 </a:t>
            </a:r>
            <a:r>
              <a:rPr lang="en-US" sz="2000" dirty="0" smtClean="0"/>
              <a:t>(band 7 pan-sharpened </a:t>
            </a:r>
            <a:r>
              <a:rPr lang="en-US" sz="2000" dirty="0"/>
              <a:t>to 250 m</a:t>
            </a:r>
            <a:r>
              <a:rPr lang="en-US" sz="2000" dirty="0" smtClean="0"/>
              <a:t>)</a:t>
            </a:r>
          </a:p>
          <a:p>
            <a:pPr marL="690563" indent="-236538">
              <a:buFont typeface="Calibri" pitchFamily="34" charset="0"/>
              <a:buChar char="•"/>
            </a:pPr>
            <a:endParaRPr lang="en-US" sz="2000" dirty="0"/>
          </a:p>
          <a:p>
            <a:pPr marL="690563" indent="-236538">
              <a:buFont typeface="Calibri" pitchFamily="34" charset="0"/>
              <a:buChar char="•"/>
            </a:pPr>
            <a:r>
              <a:rPr lang="en-US" sz="2000" dirty="0" smtClean="0"/>
              <a:t>MOD35: cloud </a:t>
            </a:r>
            <a:r>
              <a:rPr lang="en-US" sz="2000" dirty="0"/>
              <a:t>mask </a:t>
            </a:r>
            <a:r>
              <a:rPr lang="en-US" sz="2000" dirty="0" smtClean="0"/>
              <a:t>product</a:t>
            </a:r>
          </a:p>
          <a:p>
            <a:pPr marL="1090613" lvl="1" indent="-236538">
              <a:buFont typeface="Calibri" pitchFamily="34" charset="0"/>
              <a:buChar char="•"/>
            </a:pPr>
            <a:r>
              <a:rPr lang="en-US" sz="1600" dirty="0" smtClean="0"/>
              <a:t>Populates “insufficient data” to provide some information on when we cannot see the surface</a:t>
            </a:r>
            <a:endParaRPr lang="en-US" sz="2000" dirty="0" smtClean="0"/>
          </a:p>
          <a:p>
            <a:pPr marL="690563" indent="-236538">
              <a:buFont typeface="Calibri" pitchFamily="34" charset="0"/>
              <a:buChar char="•"/>
            </a:pPr>
            <a:endParaRPr lang="en-US" sz="2000" dirty="0" smtClean="0"/>
          </a:p>
          <a:p>
            <a:pPr marL="690563" indent="-236538">
              <a:buFont typeface="Calibri" pitchFamily="34" charset="0"/>
              <a:buChar char="•"/>
            </a:pPr>
            <a:r>
              <a:rPr lang="en-US" sz="2000" dirty="0" smtClean="0"/>
              <a:t>MOD06: cloud product</a:t>
            </a:r>
          </a:p>
          <a:p>
            <a:pPr marL="1090613" lvl="1" indent="-236538">
              <a:buFont typeface="Calibri" pitchFamily="34" charset="0"/>
              <a:buChar char="•"/>
            </a:pPr>
            <a:r>
              <a:rPr lang="en-US" sz="1600" dirty="0" smtClean="0"/>
              <a:t>Used </a:t>
            </a:r>
            <a:r>
              <a:rPr lang="en-US" sz="1600" dirty="0"/>
              <a:t>with solar geometry to project and remove cloud shadows for 1-day </a:t>
            </a:r>
            <a:r>
              <a:rPr lang="en-US" sz="1600" dirty="0" smtClean="0"/>
              <a:t>product</a:t>
            </a:r>
            <a:endParaRPr lang="en-US" sz="2000" dirty="0"/>
          </a:p>
          <a:p>
            <a:pPr marL="690563" indent="-236538">
              <a:buFont typeface="Calibri" pitchFamily="34" charset="0"/>
              <a:buChar char="•"/>
            </a:pPr>
            <a:endParaRPr lang="en-US" sz="2000" dirty="0" smtClean="0"/>
          </a:p>
          <a:p>
            <a:pPr marL="690563" indent="-236538">
              <a:buFont typeface="Calibri" pitchFamily="34" charset="0"/>
              <a:buChar char="•"/>
            </a:pPr>
            <a:r>
              <a:rPr lang="en-US" sz="2000" dirty="0" smtClean="0"/>
              <a:t>Overlapping </a:t>
            </a:r>
            <a:r>
              <a:rPr lang="en-US" sz="2000" dirty="0"/>
              <a:t>orbits mosaicked into single 10-degree tile per day per </a:t>
            </a:r>
            <a:r>
              <a:rPr lang="en-US" sz="2000" dirty="0" smtClean="0"/>
              <a:t>satellite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2667000" y="2066544"/>
            <a:ext cx="3163824" cy="4791456"/>
            <a:chOff x="2667000" y="2066544"/>
            <a:chExt cx="3163824" cy="47914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2066544"/>
              <a:ext cx="3163824" cy="4791456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>
            <a:xfrm>
              <a:off x="4191000" y="2781300"/>
              <a:ext cx="1524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4191000" y="4419600"/>
              <a:ext cx="1524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Straight Arrow Connector 8"/>
            <p:cNvCxnSpPr/>
            <p:nvPr/>
          </p:nvCxnSpPr>
          <p:spPr>
            <a:xfrm>
              <a:off x="4191000" y="6099048"/>
              <a:ext cx="1524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TextBox 9"/>
          <p:cNvSpPr txBox="1"/>
          <p:nvPr/>
        </p:nvSpPr>
        <p:spPr>
          <a:xfrm>
            <a:off x="152400" y="152400"/>
            <a:ext cx="2362200" cy="1815882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/>
              <a:t>Example: </a:t>
            </a:r>
          </a:p>
          <a:p>
            <a:r>
              <a:rPr lang="en-US" sz="2000" dirty="0"/>
              <a:t>SE Asia Floods 2011</a:t>
            </a:r>
          </a:p>
          <a:p>
            <a:endParaRPr lang="en-US" dirty="0"/>
          </a:p>
          <a:p>
            <a:r>
              <a:rPr lang="en-US" dirty="0"/>
              <a:t>Tile: 100E020N</a:t>
            </a:r>
          </a:p>
          <a:p>
            <a:r>
              <a:rPr lang="en-US" dirty="0"/>
              <a:t>Dates: 1-2 Nov 2011</a:t>
            </a:r>
          </a:p>
          <a:p>
            <a:r>
              <a:rPr lang="en-US" dirty="0" smtClean="0"/>
              <a:t>Composite: 2-day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4191000" y="152400"/>
            <a:ext cx="1639824" cy="1834896"/>
            <a:chOff x="4191000" y="152400"/>
            <a:chExt cx="1639824" cy="183489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6824" y="451104"/>
              <a:ext cx="1524000" cy="1536192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4191000" y="1143000"/>
              <a:ext cx="1524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4421692" y="152400"/>
              <a:ext cx="129426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MWD products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5867400" y="381000"/>
            <a:ext cx="2756871" cy="5715000"/>
            <a:chOff x="5867400" y="381000"/>
            <a:chExt cx="2756871" cy="5715000"/>
          </a:xfrm>
        </p:grpSpPr>
        <p:grpSp>
          <p:nvGrpSpPr>
            <p:cNvPr id="32" name="Group 31"/>
            <p:cNvGrpSpPr/>
            <p:nvPr/>
          </p:nvGrpSpPr>
          <p:grpSpPr>
            <a:xfrm>
              <a:off x="5867400" y="381000"/>
              <a:ext cx="2756871" cy="5715000"/>
              <a:chOff x="5867400" y="381000"/>
              <a:chExt cx="2756871" cy="5715000"/>
            </a:xfrm>
          </p:grpSpPr>
          <p:cxnSp>
            <p:nvCxnSpPr>
              <p:cNvPr id="20" name="Elbow Connector 19"/>
              <p:cNvCxnSpPr/>
              <p:nvPr/>
            </p:nvCxnSpPr>
            <p:spPr>
              <a:xfrm rot="5400000" flipH="1" flipV="1">
                <a:off x="3886200" y="3657600"/>
                <a:ext cx="4419600" cy="457200"/>
              </a:xfrm>
              <a:prstGeom prst="bentConnector3">
                <a:avLst>
                  <a:gd name="adj1" fmla="val 14"/>
                </a:avLst>
              </a:prstGeom>
              <a:ln w="158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6" name="Group 25"/>
              <p:cNvGrpSpPr/>
              <p:nvPr/>
            </p:nvGrpSpPr>
            <p:grpSpPr>
              <a:xfrm>
                <a:off x="5867400" y="381000"/>
                <a:ext cx="2756871" cy="2400300"/>
                <a:chOff x="5867400" y="381000"/>
                <a:chExt cx="2756871" cy="2400300"/>
              </a:xfrm>
            </p:grpSpPr>
            <p:pic>
              <p:nvPicPr>
                <p:cNvPr id="11" name="Picture 10" descr="MWP_100E020N_2011Floods_Snapshot.png"/>
                <p:cNvPicPr>
                  <a:picLocks noChangeAspect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>
                <a:xfrm>
                  <a:off x="6799714" y="914400"/>
                  <a:ext cx="1824557" cy="1786017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14" name="TextBox 13"/>
                <p:cNvSpPr txBox="1"/>
                <p:nvPr/>
              </p:nvSpPr>
              <p:spPr>
                <a:xfrm>
                  <a:off x="6813285" y="381000"/>
                  <a:ext cx="1797415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1400" dirty="0"/>
                    <a:t>MODIS Water Product</a:t>
                  </a:r>
                </a:p>
                <a:p>
                  <a:pPr algn="ctr"/>
                  <a:r>
                    <a:rPr lang="en-US" sz="1400" dirty="0"/>
                    <a:t>2-Day, 2-Observation</a:t>
                  </a:r>
                </a:p>
              </p:txBody>
            </p:sp>
            <p:cxnSp>
              <p:nvCxnSpPr>
                <p:cNvPr id="16" name="Elbow Connector 15"/>
                <p:cNvCxnSpPr>
                  <a:endCxn id="11" idx="1"/>
                </p:cNvCxnSpPr>
                <p:nvPr/>
              </p:nvCxnSpPr>
              <p:spPr>
                <a:xfrm>
                  <a:off x="5867400" y="1219200"/>
                  <a:ext cx="932314" cy="588209"/>
                </a:xfrm>
                <a:prstGeom prst="bentConnector3">
                  <a:avLst>
                    <a:gd name="adj1" fmla="val 48789"/>
                  </a:avLst>
                </a:prstGeom>
                <a:ln w="15875">
                  <a:solidFill>
                    <a:schemeClr val="tx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/>
                <p:cNvCxnSpPr/>
                <p:nvPr/>
              </p:nvCxnSpPr>
              <p:spPr>
                <a:xfrm>
                  <a:off x="5867400" y="2781300"/>
                  <a:ext cx="457200" cy="0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28" name="Straight Connector 27"/>
            <p:cNvCxnSpPr/>
            <p:nvPr/>
          </p:nvCxnSpPr>
          <p:spPr>
            <a:xfrm>
              <a:off x="5867400" y="4419600"/>
              <a:ext cx="45720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/>
          <p:cNvGrpSpPr/>
          <p:nvPr/>
        </p:nvGrpSpPr>
        <p:grpSpPr>
          <a:xfrm>
            <a:off x="6629400" y="2700417"/>
            <a:ext cx="2286000" cy="3759955"/>
            <a:chOff x="6629400" y="2700417"/>
            <a:chExt cx="2286000" cy="3759955"/>
          </a:xfrm>
        </p:grpSpPr>
        <p:cxnSp>
          <p:nvCxnSpPr>
            <p:cNvPr id="29" name="Straight Connector 28"/>
            <p:cNvCxnSpPr>
              <a:stCxn id="11" idx="2"/>
              <a:endCxn id="18" idx="0"/>
            </p:cNvCxnSpPr>
            <p:nvPr/>
          </p:nvCxnSpPr>
          <p:spPr>
            <a:xfrm>
              <a:off x="7711993" y="2700417"/>
              <a:ext cx="9133" cy="536476"/>
            </a:xfrm>
            <a:prstGeom prst="line">
              <a:avLst/>
            </a:prstGeom>
            <a:ln w="15875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6" name="Picture 35" descr="MFM_2011306_100E020N_2D2OT_20pct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629400" y="4693917"/>
              <a:ext cx="2286000" cy="1766455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31651" y="3236893"/>
              <a:ext cx="1778949" cy="95410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u="sng" dirty="0" smtClean="0"/>
                <a:t>Additional outputs:</a:t>
              </a:r>
              <a:endParaRPr lang="en-US" sz="1400" u="sng" dirty="0"/>
            </a:p>
            <a:p>
              <a:pPr>
                <a:buFont typeface="Arial" pitchFamily="34" charset="0"/>
                <a:buChar char="•"/>
              </a:pPr>
              <a:r>
                <a:rPr lang="en-US" sz="1400" dirty="0"/>
                <a:t>Shapefile/KML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400" dirty="0" smtClean="0"/>
                <a:t>ArcGIS Image </a:t>
              </a:r>
              <a:r>
                <a:rPr lang="en-US" sz="1400" dirty="0"/>
                <a:t>Service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1400" dirty="0"/>
                <a:t>Map PNG</a:t>
              </a:r>
            </a:p>
          </p:txBody>
        </p:sp>
        <p:cxnSp>
          <p:nvCxnSpPr>
            <p:cNvPr id="23" name="Elbow Connector 22"/>
            <p:cNvCxnSpPr/>
            <p:nvPr/>
          </p:nvCxnSpPr>
          <p:spPr>
            <a:xfrm rot="16200000" flipH="1">
              <a:off x="7658100" y="4229100"/>
              <a:ext cx="685800" cy="304800"/>
            </a:xfrm>
            <a:prstGeom prst="bentConnector3">
              <a:avLst>
                <a:gd name="adj1" fmla="val -1163"/>
              </a:avLst>
            </a:prstGeom>
            <a:ln>
              <a:tailEnd type="triangle" w="lg" len="lg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2667000" y="152400"/>
            <a:ext cx="1511808" cy="1834896"/>
            <a:chOff x="2667000" y="152400"/>
            <a:chExt cx="1511808" cy="1834896"/>
          </a:xfrm>
        </p:grpSpPr>
        <p:sp>
          <p:nvSpPr>
            <p:cNvPr id="12" name="TextBox 11"/>
            <p:cNvSpPr txBox="1"/>
            <p:nvPr/>
          </p:nvSpPr>
          <p:spPr>
            <a:xfrm>
              <a:off x="2703797" y="152400"/>
              <a:ext cx="14382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Input MODIS 721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00" y="451104"/>
              <a:ext cx="1511808" cy="15361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77265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11&quot;&gt;&lt;property id=&quot;20148&quot; value=&quot;5&quot;/&gt;&lt;property id=&quot;20300&quot; value=&quot;Slide 39 - &amp;quot;Complementary Products&amp;quot;&quot;/&gt;&lt;property id=&quot;20307&quot; value=&quot;269&quot;/&gt;&lt;/object&gt;&lt;object type=&quot;3&quot; unique_id=&quot;10083&quot;&gt;&lt;property id=&quot;20148&quot; value=&quot;5&quot;/&gt;&lt;property id=&quot;20300&quot; value=&quot;Slide 41 - &amp;quot;Transition to Operations&amp;quot;&quot;/&gt;&lt;property id=&quot;20307&quot; value=&quot;273&quot;/&gt;&lt;/object&gt;&lt;object type=&quot;3&quot; unique_id=&quot;10264&quot;&gt;&lt;property id=&quot;20148&quot; value=&quot;5&quot;/&gt;&lt;property id=&quot;20300&quot; value=&quot;Slide 6 - &amp;quot;A little history…&amp;quot;&quot;/&gt;&lt;property id=&quot;20307&quot; value=&quot;278&quot;/&gt;&lt;/object&gt;&lt;object type=&quot;3&quot; unique_id=&quot;10265&quot;&gt;&lt;property id=&quot;20148&quot; value=&quot;5&quot;/&gt;&lt;property id=&quot;20300&quot; value=&quot;Slide 7 - &amp;quot;Funding history at Goddard/OAS&amp;quot;&quot;/&gt;&lt;property id=&quot;20307&quot; value=&quot;280&quot;/&gt;&lt;/object&gt;&lt;object type=&quot;3&quot; unique_id=&quot;10266&quot;&gt;&lt;property id=&quot;20148&quot; value=&quot;5&quot;/&gt;&lt;property id=&quot;20300&quot; value=&quot;Slide 8 - &amp;quot;Goals&amp;quot;&quot;/&gt;&lt;property id=&quot;20307&quot; value=&quot;279&quot;/&gt;&lt;/object&gt;&lt;object type=&quot;3&quot; unique_id=&quot;10267&quot;&gt;&lt;property id=&quot;20148&quot; value=&quot;5&quot;/&gt;&lt;property id=&quot;20300&quot; value=&quot;Slide 9 - &amp;quot;Features&amp;quot;&quot;/&gt;&lt;property id=&quot;20307&quot; value=&quot;282&quot;/&gt;&lt;/object&gt;&lt;object type=&quot;3&quot; unique_id=&quot;10271&quot;&gt;&lt;property id=&quot;20148&quot; value=&quot;5&quot;/&gt;&lt;property id=&quot;20300&quot; value=&quot;Slide 10&quot;/&gt;&lt;property id=&quot;20307&quot; value=&quot;286&quot;/&gt;&lt;/object&gt;&lt;object type=&quot;3&quot; unique_id=&quot;10272&quot;&gt;&lt;property id=&quot;20148&quot; value=&quot;5&quot;/&gt;&lt;property id=&quot;20300&quot; value=&quot;Slide 11&quot;/&gt;&lt;property id=&quot;20307&quot; value=&quot;287&quot;/&gt;&lt;/object&gt;&lt;object type=&quot;3&quot; unique_id=&quot;10359&quot;&gt;&lt;property id=&quot;20148&quot; value=&quot;5&quot;/&gt;&lt;property id=&quot;20300&quot; value=&quot;Slide 12&quot;/&gt;&lt;property id=&quot;20307&quot; value=&quot;290&quot;/&gt;&lt;/object&gt;&lt;object type=&quot;3&quot; unique_id=&quot;10655&quot;&gt;&lt;property id=&quot;20148&quot; value=&quot;5&quot;/&gt;&lt;property id=&quot;20300&quot; value=&quot;Slide 18&quot;/&gt;&lt;property id=&quot;20307&quot; value=&quot;297&quot;/&gt;&lt;/object&gt;&lt;object type=&quot;3&quot; unique_id=&quot;10656&quot;&gt;&lt;property id=&quot;20148&quot; value=&quot;5&quot;/&gt;&lt;property id=&quot;20300&quot; value=&quot;Slide 15&quot;/&gt;&lt;property id=&quot;20307&quot; value=&quot;298&quot;/&gt;&lt;/object&gt;&lt;object type=&quot;3&quot; unique_id=&quot;10657&quot;&gt;&lt;property id=&quot;20148&quot; value=&quot;5&quot;/&gt;&lt;property id=&quot;20300&quot; value=&quot;Slide 16&quot;/&gt;&lt;property id=&quot;20307&quot; value=&quot;299&quot;/&gt;&lt;/object&gt;&lt;object type=&quot;3&quot; unique_id=&quot;10658&quot;&gt;&lt;property id=&quot;20148&quot; value=&quot;5&quot;/&gt;&lt;property id=&quot;20300&quot; value=&quot;Slide 17&quot;/&gt;&lt;property id=&quot;20307&quot; value=&quot;300&quot;/&gt;&lt;/object&gt;&lt;object type=&quot;3&quot; unique_id=&quot;10659&quot;&gt;&lt;property id=&quot;20148&quot; value=&quot;5&quot;/&gt;&lt;property id=&quot;20300&quot; value=&quot;Slide 14&quot;/&gt;&lt;property id=&quot;20307&quot; value=&quot;301&quot;/&gt;&lt;/object&gt;&lt;object type=&quot;3&quot; unique_id=&quot;10660&quot;&gt;&lt;property id=&quot;20148&quot; value=&quot;5&quot;/&gt;&lt;property id=&quot;20300&quot; value=&quot;Slide 20&quot;/&gt;&lt;property id=&quot;20307&quot; value=&quot;302&quot;/&gt;&lt;/object&gt;&lt;object type=&quot;3&quot; unique_id=&quot;10661&quot;&gt;&lt;property id=&quot;20148&quot; value=&quot;5&quot;/&gt;&lt;property id=&quot;20300&quot; value=&quot;Slide 21&quot;/&gt;&lt;property id=&quot;20307&quot; value=&quot;303&quot;/&gt;&lt;/object&gt;&lt;object type=&quot;3&quot; unique_id=&quot;10662&quot;&gt;&lt;property id=&quot;20148&quot; value=&quot;5&quot;/&gt;&lt;property id=&quot;20300&quot; value=&quot;Slide 26&quot;/&gt;&lt;property id=&quot;20307&quot; value=&quot;304&quot;/&gt;&lt;/object&gt;&lt;object type=&quot;3&quot; unique_id=&quot;10663&quot;&gt;&lt;property id=&quot;20148&quot; value=&quot;5&quot;/&gt;&lt;property id=&quot;20300&quot; value=&quot;Slide 28 - &amp;quot;Validation&amp;quot;&quot;/&gt;&lt;property id=&quot;20307&quot; value=&quot;295&quot;/&gt;&lt;/object&gt;&lt;object type=&quot;3&quot; unique_id=&quot;10664&quot;&gt;&lt;property id=&quot;20148&quot; value=&quot;5&quot;/&gt;&lt;property id=&quot;20300&quot; value=&quot;Slide 27 - &amp;quot;Product Issues&amp;quot;&quot;/&gt;&lt;property id=&quot;20307&quot; value=&quot;294&quot;/&gt;&lt;/object&gt;&lt;object type=&quot;3&quot; unique_id=&quot;10874&quot;&gt;&lt;property id=&quot;20148&quot; value=&quot;5&quot;/&gt;&lt;property id=&quot;20300&quot; value=&quot;Slide 19&quot;/&gt;&lt;property id=&quot;20307&quot; value=&quot;306&quot;/&gt;&lt;/object&gt;&lt;object type=&quot;3&quot; unique_id=&quot;11272&quot;&gt;&lt;property id=&quot;20148&quot; value=&quot;5&quot;/&gt;&lt;property id=&quot;20300&quot; value=&quot;Slide 22&quot;/&gt;&lt;property id=&quot;20307&quot; value=&quot;310&quot;/&gt;&lt;/object&gt;&lt;object type=&quot;3&quot; unique_id=&quot;11273&quot;&gt;&lt;property id=&quot;20148&quot; value=&quot;5&quot;/&gt;&lt;property id=&quot;20300&quot; value=&quot;Slide 23&quot;/&gt;&lt;property id=&quot;20307&quot; value=&quot;307&quot;/&gt;&lt;/object&gt;&lt;object type=&quot;3&quot; unique_id=&quot;11274&quot;&gt;&lt;property id=&quot;20148&quot; value=&quot;5&quot;/&gt;&lt;property id=&quot;20300&quot; value=&quot;Slide 24&quot;/&gt;&lt;property id=&quot;20307&quot; value=&quot;308&quot;/&gt;&lt;/object&gt;&lt;object type=&quot;3&quot; unique_id=&quot;11275&quot;&gt;&lt;property id=&quot;20148&quot; value=&quot;5&quot;/&gt;&lt;property id=&quot;20300&quot; value=&quot;Slide 25&quot;/&gt;&lt;property id=&quot;20307&quot; value=&quot;309&quot;/&gt;&lt;/object&gt;&lt;object type=&quot;3&quot; unique_id=&quot;11468&quot;&gt;&lt;property id=&quot;20148&quot; value=&quot;5&quot;/&gt;&lt;property id=&quot;20300&quot; value=&quot;Slide 29&quot;/&gt;&lt;property id=&quot;20307&quot; value=&quot;313&quot;/&gt;&lt;/object&gt;&lt;object type=&quot;3&quot; unique_id=&quot;11469&quot;&gt;&lt;property id=&quot;20148&quot; value=&quot;5&quot;/&gt;&lt;property id=&quot;20300&quot; value=&quot;Slide 30&quot;/&gt;&lt;property id=&quot;20307&quot; value=&quot;314&quot;/&gt;&lt;/object&gt;&lt;object type=&quot;3&quot; unique_id=&quot;11470&quot;&gt;&lt;property id=&quot;20148&quot; value=&quot;5&quot;/&gt;&lt;property id=&quot;20300&quot; value=&quot;Slide 31&quot;/&gt;&lt;property id=&quot;20307&quot; value=&quot;315&quot;/&gt;&lt;/object&gt;&lt;object type=&quot;3&quot; unique_id=&quot;11871&quot;&gt;&lt;property id=&quot;20148&quot; value=&quot;5&quot;/&gt;&lt;property id=&quot;20300&quot; value=&quot;Slide 32&quot;/&gt;&lt;property id=&quot;20307&quot; value=&quot;316&quot;/&gt;&lt;/object&gt;&lt;object type=&quot;3&quot; unique_id=&quot;11872&quot;&gt;&lt;property id=&quot;20148&quot; value=&quot;5&quot;/&gt;&lt;property id=&quot;20300&quot; value=&quot;Slide 33&quot;/&gt;&lt;property id=&quot;20307&quot; value=&quot;317&quot;/&gt;&lt;/object&gt;&lt;object type=&quot;3&quot; unique_id=&quot;11873&quot;&gt;&lt;property id=&quot;20148&quot; value=&quot;5&quot;/&gt;&lt;property id=&quot;20300&quot; value=&quot;Slide 34&quot;/&gt;&lt;property id=&quot;20307&quot; value=&quot;318&quot;/&gt;&lt;/object&gt;&lt;object type=&quot;3&quot; unique_id=&quot;11874&quot;&gt;&lt;property id=&quot;20148&quot; value=&quot;5&quot;/&gt;&lt;property id=&quot;20300&quot; value=&quot;Slide 35&quot;/&gt;&lt;property id=&quot;20307&quot; value=&quot;319&quot;/&gt;&lt;/object&gt;&lt;object type=&quot;3&quot; unique_id=&quot;11875&quot;&gt;&lt;property id=&quot;20148&quot; value=&quot;5&quot;/&gt;&lt;property id=&quot;20300&quot; value=&quot;Slide 36&quot;/&gt;&lt;property id=&quot;20307&quot; value=&quot;320&quot;/&gt;&lt;/object&gt;&lt;object type=&quot;3&quot; unique_id=&quot;11876&quot;&gt;&lt;property id=&quot;20148&quot; value=&quot;5&quot;/&gt;&lt;property id=&quot;20300&quot; value=&quot;Slide 37&quot;/&gt;&lt;property id=&quot;20307&quot; value=&quot;321&quot;/&gt;&lt;/object&gt;&lt;object type=&quot;3&quot; unique_id=&quot;11877&quot;&gt;&lt;property id=&quot;20148&quot; value=&quot;5&quot;/&gt;&lt;property id=&quot;20300&quot; value=&quot;Slide 38&quot;/&gt;&lt;property id=&quot;20307&quot; value=&quot;322&quot;/&gt;&lt;/object&gt;&lt;object type=&quot;3&quot; unique_id=&quot;12066&quot;&gt;&lt;property id=&quot;20148&quot; value=&quot;5&quot;/&gt;&lt;property id=&quot;20300&quot; value=&quot;Slide 40 - &amp;quot;Future Efforts&amp;quot;&quot;/&gt;&lt;property id=&quot;20307&quot; value=&quot;324&quot;/&gt;&lt;/object&gt;&lt;object type=&quot;3&quot; unique_id=&quot;12345&quot;&gt;&lt;property id=&quot;20148&quot; value=&quot;5&quot;/&gt;&lt;property id=&quot;20300&quot; value=&quot;Slide 1 - &amp;quot;Near Real-Time MODIS/LANCE-based &amp;#x0D;&amp;#x0A;Global Flood Mapping System&amp;quot;&quot;/&gt;&lt;property id=&quot;20307&quot; value=&quot;326&quot;/&gt;&lt;/object&gt;&lt;object type=&quot;3&quot; unique_id=&quot;12538&quot;&gt;&lt;property id=&quot;20148&quot; value=&quot;5&quot;/&gt;&lt;property id=&quot;20300&quot; value=&quot;Slide 4 - &amp;quot;Pakistan Flooding – Sept 2014&amp;quot;&quot;/&gt;&lt;property id=&quot;20307&quot; value=&quot;328&quot;/&gt;&lt;/object&gt;&lt;object type=&quot;3&quot; unique_id=&quot;13019&quot;&gt;&lt;property id=&quot;20148&quot; value=&quot;5&quot;/&gt;&lt;property id=&quot;20300&quot; value=&quot;Slide 3&quot;/&gt;&lt;property id=&quot;20307&quot; value=&quot;329&quot;/&gt;&lt;/object&gt;&lt;object type=&quot;3&quot; unique_id=&quot;13020&quot;&gt;&lt;property id=&quot;20148&quot; value=&quot;5&quot;/&gt;&lt;property id=&quot;20300&quot; value=&quot;Slide 13&quot;/&gt;&lt;property id=&quot;20307&quot; value=&quot;330&quot;/&gt;&lt;/object&gt;&lt;object type=&quot;3&quot; unique_id=&quot;13070&quot;&gt;&lt;property id=&quot;20148&quot; value=&quot;5&quot;/&gt;&lt;property id=&quot;20300&quot; value=&quot;Slide 5&quot;/&gt;&lt;property id=&quot;20307&quot; value=&quot;332&quot;/&gt;&lt;/object&gt;&lt;object type=&quot;3&quot; unique_id=&quot;13463&quot;&gt;&lt;property id=&quot;20148&quot; value=&quot;5&quot;/&gt;&lt;property id=&quot;20300&quot; value=&quot;Slide 42&quot;/&gt;&lt;property id=&quot;20307&quot; value=&quot;335&quot;/&gt;&lt;/object&gt;&lt;object type=&quot;3&quot; unique_id=&quot;13693&quot;&gt;&lt;property id=&quot;20148&quot; value=&quot;5&quot;/&gt;&lt;property id=&quot;20300&quot; value=&quot;Slide 2&quot;/&gt;&lt;property id=&quot;20307&quot; value=&quot;33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15948</TotalTime>
  <Words>2872</Words>
  <Application>Microsoft Macintosh PowerPoint</Application>
  <PresentationFormat>On-screen Show (4:3)</PresentationFormat>
  <Paragraphs>632</Paragraphs>
  <Slides>68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Arial</vt:lpstr>
      <vt:lpstr>Calibri</vt:lpstr>
      <vt:lpstr>Cambria Math</vt:lpstr>
      <vt:lpstr>Wingdings</vt:lpstr>
      <vt:lpstr>Office Theme</vt:lpstr>
      <vt:lpstr>Monitoring Flood Events with NASA's Near Real-time Flood Mapping Products</vt:lpstr>
      <vt:lpstr>PowerPoint Presentation</vt:lpstr>
      <vt:lpstr>Pakistan Flooding – Sept 2014</vt:lpstr>
      <vt:lpstr>PowerPoint Presentation</vt:lpstr>
      <vt:lpstr>PowerPoint Presentation</vt:lpstr>
      <vt:lpstr>A brief history</vt:lpstr>
      <vt:lpstr>Approach: two steps</vt:lpstr>
      <vt:lpstr>Input data</vt:lpstr>
      <vt:lpstr>PowerPoint Presentation</vt:lpstr>
      <vt:lpstr>Key product parameter: compositing period Just how cloudy is it?</vt:lpstr>
      <vt:lpstr>PowerPoint Presentation</vt:lpstr>
      <vt:lpstr>PowerPoint Presentation</vt:lpstr>
      <vt:lpstr>PowerPoint Presentation</vt:lpstr>
      <vt:lpstr>Validation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 / Format Examples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 utility – key factors</vt:lpstr>
      <vt:lpstr>Distribution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Product Limitations &amp; Improvements in progress</vt:lpstr>
      <vt:lpstr>PowerPoint Presentation</vt:lpstr>
      <vt:lpstr>PowerPoint Presentation</vt:lpstr>
      <vt:lpstr>Historical Comparisons</vt:lpstr>
      <vt:lpstr>PowerPoint Presentation</vt:lpstr>
      <vt:lpstr>PowerPoint Presentation</vt:lpstr>
      <vt:lpstr>PowerPoint Presentation</vt:lpstr>
      <vt:lpstr>Complementary Products</vt:lpstr>
      <vt:lpstr>Potential Direct Readout Opportunities</vt:lpstr>
      <vt:lpstr>PowerPoint Presentation</vt:lpstr>
      <vt:lpstr>Backup slides</vt:lpstr>
      <vt:lpstr>PowerPoint Presentation</vt:lpstr>
      <vt:lpstr>PowerPoint Presentation</vt:lpstr>
      <vt:lpstr>PowerPoint Presentation</vt:lpstr>
      <vt:lpstr>Water detection algorithm</vt:lpstr>
      <vt:lpstr>NASA Goddard NRT System</vt:lpstr>
      <vt:lpstr>Products: 3 elements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NRT MODIS-LANCE Flood Mapping</dc:title>
  <dc:creator>Dan Slayback</dc:creator>
  <dc:description>23-Sep-2014 presentation to LANCE UWG</dc:description>
  <cp:lastModifiedBy>Daniel Slayback</cp:lastModifiedBy>
  <cp:revision>257</cp:revision>
  <cp:lastPrinted>2014-01-08T18:04:17Z</cp:lastPrinted>
  <dcterms:created xsi:type="dcterms:W3CDTF">2014-01-03T15:42:15Z</dcterms:created>
  <dcterms:modified xsi:type="dcterms:W3CDTF">2016-06-22T09:28:19Z</dcterms:modified>
</cp:coreProperties>
</file>