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498" r:id="rId2"/>
    <p:sldId id="480" r:id="rId3"/>
    <p:sldId id="485" r:id="rId4"/>
    <p:sldId id="481" r:id="rId5"/>
    <p:sldId id="482" r:id="rId6"/>
    <p:sldId id="483" r:id="rId7"/>
    <p:sldId id="499" r:id="rId8"/>
    <p:sldId id="438" r:id="rId9"/>
    <p:sldId id="486" r:id="rId10"/>
    <p:sldId id="454" r:id="rId11"/>
    <p:sldId id="487" r:id="rId12"/>
    <p:sldId id="496" r:id="rId13"/>
    <p:sldId id="493" r:id="rId14"/>
    <p:sldId id="461" r:id="rId15"/>
    <p:sldId id="494" r:id="rId16"/>
    <p:sldId id="456" r:id="rId17"/>
    <p:sldId id="458" r:id="rId18"/>
    <p:sldId id="495" r:id="rId19"/>
    <p:sldId id="463" r:id="rId20"/>
    <p:sldId id="470" r:id="rId21"/>
    <p:sldId id="471" r:id="rId22"/>
    <p:sldId id="389" r:id="rId23"/>
    <p:sldId id="393" r:id="rId24"/>
    <p:sldId id="434" r:id="rId25"/>
    <p:sldId id="435" r:id="rId26"/>
    <p:sldId id="488" r:id="rId27"/>
    <p:sldId id="433" r:id="rId28"/>
    <p:sldId id="431" r:id="rId29"/>
    <p:sldId id="497" r:id="rId30"/>
    <p:sldId id="492" r:id="rId31"/>
    <p:sldId id="415" r:id="rId32"/>
    <p:sldId id="417" r:id="rId33"/>
    <p:sldId id="489" r:id="rId34"/>
    <p:sldId id="419" r:id="rId35"/>
    <p:sldId id="490" r:id="rId36"/>
    <p:sldId id="420" r:id="rId37"/>
    <p:sldId id="500" r:id="rId38"/>
    <p:sldId id="453" r:id="rId39"/>
    <p:sldId id="491" r:id="rId40"/>
    <p:sldId id="501" r:id="rId41"/>
    <p:sldId id="467" r:id="rId42"/>
    <p:sldId id="484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4960"/>
    <a:srgbClr val="00A7CD"/>
    <a:srgbClr val="001884"/>
    <a:srgbClr val="EB9F40"/>
    <a:srgbClr val="942121"/>
    <a:srgbClr val="FFEB6C"/>
    <a:srgbClr val="FFAD08"/>
    <a:srgbClr val="FFFF99"/>
    <a:srgbClr val="2B38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49" autoAdjust="0"/>
    <p:restoredTop sz="97742" autoAdjust="0"/>
  </p:normalViewPr>
  <p:slideViewPr>
    <p:cSldViewPr snapToGrid="0" snapToObjects="1">
      <p:cViewPr>
        <p:scale>
          <a:sx n="83" d="100"/>
          <a:sy n="83" d="100"/>
        </p:scale>
        <p:origin x="-156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2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B5FC0-28A6-264E-AEAB-DFFE19EAAC4D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A184A7-45B2-4F45-9F31-77237E75B3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915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9B7392-1126-B145-BFCF-C5E57F0FF669}" type="datetimeFigureOut">
              <a:rPr lang="en-US" smtClean="0"/>
              <a:pPr/>
              <a:t>6/23/2016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0FFC12-100D-F548-9B6E-43A4449731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946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0FFC12-100D-F548-9B6E-43A44497312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65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4D83C-F093-684D-AD62-9E84D9B24A03}" type="datetime1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482CE-92F5-264F-8FF7-21A0682D8A58}" type="datetime1">
              <a:rPr lang="en-US" smtClean="0"/>
              <a:pPr/>
              <a:t>6/23/2016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A1EF8-D2DD-C749-A557-8069D177BB2D}" type="datetime1">
              <a:rPr lang="en-US" smtClean="0"/>
              <a:pPr/>
              <a:t>6/23/2016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0BBD2-A5A8-CE40-A7AB-1B5E37E86946}" type="datetime1">
              <a:rPr lang="en-US" smtClean="0"/>
              <a:pPr/>
              <a:t>6/23/2016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F1AB9-B163-FC44-9E8C-A22464646CBF}" type="datetime1">
              <a:rPr lang="en-US" smtClean="0"/>
              <a:pPr/>
              <a:t>6/23/2016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457200"/>
          </a:xfrm>
          <a:prstGeom prst="rect">
            <a:avLst/>
          </a:prstGeom>
          <a:solidFill>
            <a:srgbClr val="2B385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6877" y="0"/>
            <a:ext cx="6451070" cy="457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68810"/>
            <a:ext cx="8229600" cy="51573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858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6614B-D311-E94B-B7CB-ED404C00A0F3}" type="datetime1">
              <a:rPr lang="en-US" smtClean="0"/>
              <a:pPr/>
              <a:t>6/23/2016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8580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10874" y="68580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84E0-89A2-0343-B9DC-C1D9AA61A9E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SeaDAS.splash.s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9561" y="0"/>
            <a:ext cx="2214439" cy="457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457200" rtl="0" eaLnBrk="1" latinLnBrk="0" hangingPunct="1">
        <a:spcBef>
          <a:spcPct val="0"/>
        </a:spcBef>
        <a:buNone/>
        <a:defRPr sz="2400" kern="1200">
          <a:solidFill>
            <a:srgbClr val="FFFF99"/>
          </a:solidFill>
          <a:latin typeface="Eurostile"/>
          <a:ea typeface="+mj-ea"/>
          <a:cs typeface="Eurostil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Eurostile"/>
          <a:ea typeface="+mn-ea"/>
          <a:cs typeface="Eurostile"/>
        </a:defRPr>
      </a:lvl1pPr>
      <a:lvl2pPr marL="742950" indent="-285750" algn="l" defTabSz="457200" rtl="0" eaLnBrk="1" latinLnBrk="0" hangingPunct="1">
        <a:spcBef>
          <a:spcPct val="20000"/>
        </a:spcBef>
        <a:buFont typeface="Wingdings" charset="2"/>
        <a:buChar char="Ø"/>
        <a:defRPr sz="1600" kern="1200">
          <a:solidFill>
            <a:schemeClr val="tx1"/>
          </a:solidFill>
          <a:latin typeface="Eurostile"/>
          <a:ea typeface="+mn-ea"/>
          <a:cs typeface="Eurostile"/>
        </a:defRPr>
      </a:lvl2pPr>
      <a:lvl3pPr marL="1143000" indent="-228600" algn="l" defTabSz="457200" rtl="0" eaLnBrk="1" latinLnBrk="0" hangingPunct="1">
        <a:spcBef>
          <a:spcPct val="20000"/>
        </a:spcBef>
        <a:buFont typeface="Courier New"/>
        <a:buChar char="o"/>
        <a:defRPr sz="1600" kern="1200">
          <a:solidFill>
            <a:schemeClr val="tx1"/>
          </a:solidFill>
          <a:latin typeface="Eurostile"/>
          <a:ea typeface="+mn-ea"/>
          <a:cs typeface="Eurostil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Eurostile"/>
          <a:ea typeface="+mn-ea"/>
          <a:cs typeface="Eurostil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Eurostile"/>
          <a:ea typeface="+mn-ea"/>
          <a:cs typeface="Eurostil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seadas.gsfc.nasa.gov" TargetMode="External"/><Relationship Id="rId2" Type="http://schemas.openxmlformats.org/officeDocument/2006/relationships/hyperlink" Target="http://oceancolor.gsfc.nasa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user/nasaoceancolor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 dirty="0" smtClean="0"/>
              <a:t>SeaDAS 7 for Ocean Data Users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8147" y="3886200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Fred </a:t>
            </a:r>
            <a:r>
              <a:rPr lang="en-US" sz="2400" dirty="0" err="1" smtClean="0">
                <a:solidFill>
                  <a:schemeClr val="tx1"/>
                </a:solidFill>
              </a:rPr>
              <a:t>Patt</a:t>
            </a:r>
            <a:endParaRPr lang="en-US" sz="2400" dirty="0" smtClean="0">
              <a:solidFill>
                <a:schemeClr val="tx1"/>
              </a:solidFill>
            </a:endParaRPr>
          </a:p>
          <a:p>
            <a:r>
              <a:rPr lang="en-US" sz="2400" dirty="0" smtClean="0">
                <a:solidFill>
                  <a:schemeClr val="tx1"/>
                </a:solidFill>
              </a:rPr>
              <a:t>Sean Bailey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and the OBPG SeaDAS Team</a:t>
            </a:r>
          </a:p>
          <a:p>
            <a:r>
              <a:rPr lang="en-US" sz="2400" dirty="0" smtClean="0">
                <a:solidFill>
                  <a:schemeClr val="tx1"/>
                </a:solidFill>
              </a:rPr>
              <a:t>June 23, 2016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Manager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 descr="Screen Shot 2015-06-09 at 1.05.1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737" y="375718"/>
            <a:ext cx="9326880" cy="6739862"/>
          </a:xfrm>
          <a:prstGeom prst="rect">
            <a:avLst/>
          </a:prstGeom>
        </p:spPr>
      </p:pic>
      <p:pic>
        <p:nvPicPr>
          <p:cNvPr id="7" name="Picture 6" descr="Screen Shot 2015-06-09 at 1.12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1" y="41484"/>
            <a:ext cx="397764" cy="384048"/>
          </a:xfrm>
          <a:prstGeom prst="rect">
            <a:avLst/>
          </a:prstGeom>
        </p:spPr>
      </p:pic>
      <p:pic>
        <p:nvPicPr>
          <p:cNvPr id="8" name="Picture 7" descr="Screen Shot 2015-06-09 at 1.58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2" y="718108"/>
            <a:ext cx="8229600" cy="2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cs typeface="Calibri"/>
              </a:rPr>
              <a:t>Screen interactive </a:t>
            </a:r>
            <a:r>
              <a:rPr lang="en-US" dirty="0" smtClean="0">
                <a:cs typeface="Calibri"/>
              </a:rPr>
              <a:t>modes</a:t>
            </a:r>
          </a:p>
          <a:p>
            <a:pPr lvl="1"/>
            <a:r>
              <a:rPr lang="en-US" dirty="0" smtClean="0">
                <a:cs typeface="Calibri"/>
              </a:rPr>
              <a:t>Pan </a:t>
            </a:r>
            <a:r>
              <a:rPr lang="en-US" dirty="0">
                <a:cs typeface="Calibri"/>
              </a:rPr>
              <a:t>&amp; </a:t>
            </a:r>
            <a:r>
              <a:rPr lang="en-US" dirty="0" smtClean="0">
                <a:cs typeface="Calibri"/>
              </a:rPr>
              <a:t>zoom</a:t>
            </a:r>
            <a:r>
              <a:rPr lang="en-US" dirty="0">
                <a:cs typeface="Calibri"/>
              </a:rPr>
              <a:t> </a:t>
            </a:r>
            <a:r>
              <a:rPr lang="en-US" dirty="0" smtClean="0">
                <a:cs typeface="Calibri"/>
              </a:rPr>
              <a:t>(default)</a:t>
            </a:r>
          </a:p>
          <a:p>
            <a:pPr lvl="1"/>
            <a:r>
              <a:rPr lang="en-US" dirty="0" smtClean="0">
                <a:cs typeface="Calibri"/>
              </a:rPr>
              <a:t>Selection</a:t>
            </a:r>
          </a:p>
          <a:p>
            <a:pPr lvl="1"/>
            <a:r>
              <a:rPr lang="en-US" dirty="0">
                <a:cs typeface="Calibri"/>
              </a:rPr>
              <a:t>R</a:t>
            </a:r>
            <a:r>
              <a:rPr lang="en-US" dirty="0" smtClean="0">
                <a:cs typeface="Calibri"/>
              </a:rPr>
              <a:t>ectangle zooming </a:t>
            </a:r>
            <a:r>
              <a:rPr lang="en-US" dirty="0">
                <a:cs typeface="Calibri"/>
              </a:rPr>
              <a:t>tool</a:t>
            </a:r>
          </a:p>
          <a:p>
            <a:pPr marL="0" indent="0">
              <a:buNone/>
            </a:pPr>
            <a:endParaRPr lang="en-US" dirty="0">
              <a:cs typeface="Calibri"/>
            </a:endParaRPr>
          </a:p>
          <a:p>
            <a:r>
              <a:rPr lang="en-US" dirty="0" smtClean="0">
                <a:cs typeface="Calibri"/>
              </a:rPr>
              <a:t>Auto-zoom options</a:t>
            </a:r>
          </a:p>
          <a:p>
            <a:pPr lvl="1"/>
            <a:r>
              <a:rPr lang="en-US" dirty="0" smtClean="0">
                <a:cs typeface="Calibri"/>
              </a:rPr>
              <a:t>Match </a:t>
            </a:r>
            <a:r>
              <a:rPr lang="en-US" dirty="0">
                <a:cs typeface="Calibri"/>
              </a:rPr>
              <a:t>screen </a:t>
            </a:r>
            <a:r>
              <a:rPr lang="en-US" dirty="0" smtClean="0">
                <a:cs typeface="Calibri"/>
              </a:rPr>
              <a:t>resolution</a:t>
            </a:r>
          </a:p>
          <a:p>
            <a:pPr lvl="1"/>
            <a:r>
              <a:rPr lang="en-US" dirty="0" smtClean="0">
                <a:cs typeface="Calibri"/>
              </a:rPr>
              <a:t>Fill </a:t>
            </a:r>
            <a:r>
              <a:rPr lang="en-US" dirty="0">
                <a:cs typeface="Calibri"/>
              </a:rPr>
              <a:t>window</a:t>
            </a:r>
          </a:p>
          <a:p>
            <a:endParaRPr lang="en-US" dirty="0">
              <a:cs typeface="Calibri"/>
            </a:endParaRPr>
          </a:p>
          <a:p>
            <a:r>
              <a:rPr lang="en-US" dirty="0" smtClean="0">
                <a:cs typeface="Calibri"/>
              </a:rPr>
              <a:t>Multiple </a:t>
            </a:r>
            <a:r>
              <a:rPr lang="en-US" dirty="0">
                <a:cs typeface="Calibri"/>
              </a:rPr>
              <a:t>image </a:t>
            </a:r>
            <a:r>
              <a:rPr lang="en-US" dirty="0" smtClean="0">
                <a:cs typeface="Calibri"/>
              </a:rPr>
              <a:t>views</a:t>
            </a:r>
          </a:p>
          <a:p>
            <a:pPr lvl="1"/>
            <a:r>
              <a:rPr lang="en-US" dirty="0">
                <a:cs typeface="Calibri"/>
              </a:rPr>
              <a:t>W</a:t>
            </a:r>
            <a:r>
              <a:rPr lang="en-US" dirty="0" smtClean="0">
                <a:cs typeface="Calibri"/>
              </a:rPr>
              <a:t>indow tiling</a:t>
            </a:r>
          </a:p>
          <a:p>
            <a:pPr lvl="1"/>
            <a:r>
              <a:rPr lang="en-US" dirty="0" smtClean="0">
                <a:cs typeface="Calibri"/>
              </a:rPr>
              <a:t>Synchronized </a:t>
            </a:r>
            <a:r>
              <a:rPr lang="en-US" dirty="0">
                <a:cs typeface="Calibri"/>
              </a:rPr>
              <a:t>boundaries/</a:t>
            </a:r>
            <a:r>
              <a:rPr lang="en-US" dirty="0" smtClean="0">
                <a:cs typeface="Calibri"/>
              </a:rPr>
              <a:t>zoom</a:t>
            </a:r>
          </a:p>
          <a:p>
            <a:pPr lvl="1"/>
            <a:r>
              <a:rPr lang="en-US" dirty="0" smtClean="0">
                <a:cs typeface="Calibri"/>
              </a:rPr>
              <a:t>Show </a:t>
            </a:r>
            <a:r>
              <a:rPr lang="en-US" dirty="0">
                <a:cs typeface="Calibri"/>
              </a:rPr>
              <a:t>synchronized </a:t>
            </a:r>
            <a:r>
              <a:rPr lang="en-US" dirty="0" smtClean="0">
                <a:cs typeface="Calibri"/>
              </a:rPr>
              <a:t>cursor</a:t>
            </a:r>
          </a:p>
          <a:p>
            <a:pPr lvl="1"/>
            <a:r>
              <a:rPr lang="en-US" dirty="0" smtClean="0">
                <a:cs typeface="Calibri"/>
              </a:rPr>
              <a:t>Windows are not floatable</a:t>
            </a:r>
          </a:p>
          <a:p>
            <a:pPr marL="457200" lvl="1" indent="0">
              <a:buNone/>
            </a:pPr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Stores/contains layers </a:t>
            </a:r>
          </a:p>
          <a:p>
            <a:r>
              <a:rPr lang="en-US" dirty="0">
                <a:cs typeface="Calibri"/>
              </a:rPr>
              <a:t>Stores/contains mask </a:t>
            </a:r>
            <a:r>
              <a:rPr lang="en-US" dirty="0" smtClean="0">
                <a:cs typeface="Calibri"/>
              </a:rPr>
              <a:t>visibility</a:t>
            </a:r>
          </a:p>
          <a:p>
            <a:r>
              <a:rPr lang="en-US" dirty="0" smtClean="0">
                <a:cs typeface="Calibri"/>
              </a:rPr>
              <a:t>Image rotation</a:t>
            </a:r>
            <a:endParaRPr lang="en-US" dirty="0">
              <a:cs typeface="Calibri"/>
            </a:endParaRPr>
          </a:p>
          <a:p>
            <a:r>
              <a:rPr lang="en-US" dirty="0" smtClean="0">
                <a:cs typeface="Calibri"/>
              </a:rPr>
              <a:t>Image export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SeaDAS Training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Picture 5" descr="Screen Shot 2015-06-09 at 1.12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1" y="41484"/>
            <a:ext cx="397764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333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View</a:t>
            </a:r>
            <a:endParaRPr lang="en-US" dirty="0"/>
          </a:p>
        </p:txBody>
      </p:sp>
      <p:pic>
        <p:nvPicPr>
          <p:cNvPr id="6" name="Content Placeholder 5" descr="Screen Shot 2015-06-04 at 3.12.08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35" b="-1250"/>
          <a:stretch/>
        </p:blipFill>
        <p:spPr>
          <a:xfrm>
            <a:off x="457200" y="523264"/>
            <a:ext cx="8229600" cy="5655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7" name="Picture 6" descr="Screen Shot 2015-06-09 at 1.12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1" y="41484"/>
            <a:ext cx="397764" cy="384048"/>
          </a:xfrm>
          <a:prstGeom prst="rect">
            <a:avLst/>
          </a:prstGeom>
        </p:spPr>
      </p:pic>
      <p:sp>
        <p:nvSpPr>
          <p:cNvPr id="9" name="Frame 8"/>
          <p:cNvSpPr/>
          <p:nvPr/>
        </p:nvSpPr>
        <p:spPr>
          <a:xfrm>
            <a:off x="2715011" y="1171512"/>
            <a:ext cx="4095864" cy="4784588"/>
          </a:xfrm>
          <a:prstGeom prst="frame">
            <a:avLst>
              <a:gd name="adj1" fmla="val 1602"/>
            </a:avLst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27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 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810"/>
            <a:ext cx="4038276" cy="51573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Masks</a:t>
            </a:r>
          </a:p>
          <a:p>
            <a:pPr lvl="1"/>
            <a:r>
              <a:rPr lang="en-US" dirty="0"/>
              <a:t>l2flags</a:t>
            </a:r>
          </a:p>
          <a:p>
            <a:pPr lvl="1"/>
            <a:r>
              <a:rPr lang="en-US" dirty="0"/>
              <a:t>Geometries</a:t>
            </a:r>
          </a:p>
          <a:p>
            <a:pPr lvl="1"/>
            <a:r>
              <a:rPr lang="en-US" dirty="0"/>
              <a:t>Logical math expression</a:t>
            </a:r>
          </a:p>
          <a:p>
            <a:pPr lvl="1"/>
            <a:r>
              <a:rPr lang="en-US" dirty="0"/>
              <a:t>Coastline</a:t>
            </a:r>
          </a:p>
          <a:p>
            <a:pPr lvl="1"/>
            <a:r>
              <a:rPr lang="en-US" dirty="0"/>
              <a:t>Land </a:t>
            </a:r>
          </a:p>
          <a:p>
            <a:pPr lvl="1"/>
            <a:r>
              <a:rPr lang="en-US" dirty="0" smtClean="0"/>
              <a:t>Bathymetry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Region of Interest (ROI) Mask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Mask Manager Tool</a:t>
            </a:r>
          </a:p>
          <a:p>
            <a:pPr lvl="1"/>
            <a:r>
              <a:rPr lang="en-US" dirty="0"/>
              <a:t>add/modify/delete</a:t>
            </a:r>
          </a:p>
          <a:p>
            <a:pPr lvl="1"/>
            <a:r>
              <a:rPr lang="en-US" dirty="0"/>
              <a:t>show/hide</a:t>
            </a:r>
          </a:p>
          <a:p>
            <a:pPr lvl="1"/>
            <a:r>
              <a:rPr lang="en-US" dirty="0"/>
              <a:t>color, transparency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Stored </a:t>
            </a:r>
            <a:r>
              <a:rPr lang="en-US" dirty="0" smtClean="0"/>
              <a:t>in file</a:t>
            </a:r>
          </a:p>
          <a:p>
            <a:pPr lvl="1"/>
            <a:r>
              <a:rPr lang="en-US" dirty="0" smtClean="0"/>
              <a:t>shared </a:t>
            </a:r>
            <a:r>
              <a:rPr lang="en-US" dirty="0"/>
              <a:t>by all </a:t>
            </a:r>
            <a:r>
              <a:rPr lang="en-US" dirty="0" smtClean="0"/>
              <a:t>bands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SeaDAS Training</a:t>
            </a:r>
            <a:endParaRPr lang="en-US"/>
          </a:p>
        </p:txBody>
      </p:sp>
      <p:pic>
        <p:nvPicPr>
          <p:cNvPr id="8" name="Picture 7" descr="_masks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745" y="968809"/>
            <a:ext cx="3408316" cy="48208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0100" y="5624753"/>
            <a:ext cx="3134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Chlorophyll level-2 </a:t>
            </a:r>
            <a:r>
              <a:rPr lang="en-US" sz="1200" dirty="0" smtClean="0"/>
              <a:t>image, masks displayed: </a:t>
            </a:r>
          </a:p>
          <a:p>
            <a:pPr algn="ctr"/>
            <a:r>
              <a:rPr lang="en-US" sz="1200" dirty="0" smtClean="0"/>
              <a:t>COASTZ (black), CLDICE (white), LAND (brown)</a:t>
            </a:r>
            <a:endParaRPr lang="en-US" sz="1200" dirty="0"/>
          </a:p>
        </p:txBody>
      </p:sp>
      <p:pic>
        <p:nvPicPr>
          <p:cNvPr id="7" name="Picture 6" descr="Screen Shot 2015-06-09 at 1.12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2" y="41949"/>
            <a:ext cx="413590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6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Mask Manager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Screen Shot 2015-06-09 at 1.02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037" y="384801"/>
            <a:ext cx="9326880" cy="6739863"/>
          </a:xfrm>
          <a:prstGeom prst="rect">
            <a:avLst/>
          </a:prstGeom>
        </p:spPr>
      </p:pic>
      <p:pic>
        <p:nvPicPr>
          <p:cNvPr id="7" name="Picture 6" descr="Screen Shot 2015-06-09 at 1.12.44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2" y="41949"/>
            <a:ext cx="413590" cy="384048"/>
          </a:xfrm>
          <a:prstGeom prst="rect">
            <a:avLst/>
          </a:prstGeom>
        </p:spPr>
      </p:pic>
      <p:pic>
        <p:nvPicPr>
          <p:cNvPr id="8" name="Picture 7" descr="Screen Shot 2015-06-09 at 1.58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2" y="718108"/>
            <a:ext cx="8229600" cy="2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810"/>
            <a:ext cx="4193608" cy="515735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Layers</a:t>
            </a:r>
          </a:p>
          <a:p>
            <a:pPr lvl="1"/>
            <a:r>
              <a:rPr lang="en-US" dirty="0"/>
              <a:t>band image</a:t>
            </a:r>
          </a:p>
          <a:p>
            <a:pPr lvl="1"/>
            <a:r>
              <a:rPr lang="en-US" dirty="0"/>
              <a:t>color bar</a:t>
            </a:r>
          </a:p>
          <a:p>
            <a:pPr lvl="1"/>
            <a:r>
              <a:rPr lang="en-US" dirty="0"/>
              <a:t>contours</a:t>
            </a:r>
          </a:p>
          <a:p>
            <a:pPr lvl="1"/>
            <a:r>
              <a:rPr lang="en-US" dirty="0"/>
              <a:t>GCP</a:t>
            </a:r>
          </a:p>
          <a:p>
            <a:pPr lvl="1"/>
            <a:r>
              <a:rPr lang="en-US" dirty="0"/>
              <a:t>geometries</a:t>
            </a:r>
          </a:p>
          <a:p>
            <a:pPr lvl="1"/>
            <a:r>
              <a:rPr lang="en-US" dirty="0"/>
              <a:t>masks</a:t>
            </a:r>
          </a:p>
          <a:p>
            <a:pPr lvl="1"/>
            <a:r>
              <a:rPr lang="en-US" dirty="0"/>
              <a:t>map gridlines</a:t>
            </a:r>
          </a:p>
          <a:p>
            <a:pPr lvl="1"/>
            <a:r>
              <a:rPr lang="en-US" dirty="0"/>
              <a:t>no-data</a:t>
            </a:r>
          </a:p>
          <a:p>
            <a:pPr lvl="1"/>
            <a:r>
              <a:rPr lang="en-US" dirty="0"/>
              <a:t>pins</a:t>
            </a:r>
          </a:p>
          <a:p>
            <a:pPr lvl="1"/>
            <a:r>
              <a:rPr lang="en-US" dirty="0"/>
              <a:t>world map</a:t>
            </a:r>
          </a:p>
          <a:p>
            <a:endParaRPr lang="en-US" dirty="0"/>
          </a:p>
          <a:p>
            <a:r>
              <a:rPr lang="en-US" dirty="0"/>
              <a:t>Layer Manager Tool</a:t>
            </a:r>
          </a:p>
          <a:p>
            <a:pPr lvl="1"/>
            <a:r>
              <a:rPr lang="en-US" dirty="0"/>
              <a:t>add/remove</a:t>
            </a:r>
          </a:p>
          <a:p>
            <a:pPr lvl="1"/>
            <a:r>
              <a:rPr lang="en-US" dirty="0"/>
              <a:t>show/hide</a:t>
            </a:r>
          </a:p>
          <a:p>
            <a:pPr lvl="1"/>
            <a:r>
              <a:rPr lang="en-US" dirty="0"/>
              <a:t>stack order</a:t>
            </a:r>
          </a:p>
          <a:p>
            <a:pPr lvl="1"/>
            <a:r>
              <a:rPr lang="en-US" dirty="0"/>
              <a:t>transparency</a:t>
            </a:r>
          </a:p>
          <a:p>
            <a:pPr lvl="1"/>
            <a:r>
              <a:rPr lang="en-US" dirty="0"/>
              <a:t>edit (Layer Editor Tool)</a:t>
            </a:r>
          </a:p>
          <a:p>
            <a:endParaRPr lang="en-US" dirty="0"/>
          </a:p>
          <a:p>
            <a:r>
              <a:rPr lang="en-US" dirty="0"/>
              <a:t>Stored independently in each image view </a:t>
            </a:r>
          </a:p>
          <a:p>
            <a:r>
              <a:rPr lang="en-US" dirty="0"/>
              <a:t>Can only be saved in a session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SeaDAS Training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5" descr="_lay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766" y="1035700"/>
            <a:ext cx="5186034" cy="33553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6384" y="4217472"/>
            <a:ext cx="41848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Chlorophyll on US Eastern continental shelf, layers displayed:</a:t>
            </a:r>
          </a:p>
          <a:p>
            <a:pPr algn="ctr"/>
            <a:r>
              <a:rPr lang="en-US" sz="1200" dirty="0" smtClean="0"/>
              <a:t> land mask (black), no-data (grey), map gridlines, color bar, </a:t>
            </a:r>
          </a:p>
          <a:p>
            <a:pPr algn="ctr"/>
            <a:r>
              <a:rPr lang="en-US" sz="1200" dirty="0" smtClean="0"/>
              <a:t>2000m </a:t>
            </a:r>
            <a:r>
              <a:rPr lang="en-US" sz="1200" dirty="0" err="1" smtClean="0"/>
              <a:t>isobath</a:t>
            </a:r>
            <a:r>
              <a:rPr lang="en-US" sz="1200" dirty="0" smtClean="0"/>
              <a:t> contour, coastline contour</a:t>
            </a:r>
            <a:endParaRPr lang="en-US" sz="1200" dirty="0"/>
          </a:p>
        </p:txBody>
      </p:sp>
      <p:pic>
        <p:nvPicPr>
          <p:cNvPr id="8" name="Picture 7" descr="Screen Shot 2015-06-09 at 1.12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" y="37018"/>
            <a:ext cx="425196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9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Layer Manager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6" name="Picture 5" descr="Screen Shot 2015-06-09 at 1.01.0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375438"/>
            <a:ext cx="9326880" cy="6739862"/>
          </a:xfrm>
          <a:prstGeom prst="rect">
            <a:avLst/>
          </a:prstGeom>
        </p:spPr>
      </p:pic>
      <p:pic>
        <p:nvPicPr>
          <p:cNvPr id="7" name="Picture 6" descr="Screen Shot 2015-06-09 at 1.12.55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" y="26069"/>
            <a:ext cx="425196" cy="384048"/>
          </a:xfrm>
          <a:prstGeom prst="rect">
            <a:avLst/>
          </a:prstGeom>
        </p:spPr>
      </p:pic>
      <p:pic>
        <p:nvPicPr>
          <p:cNvPr id="8" name="Picture 7" descr="Screen Shot 2015-06-09 at 1.58.3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2" y="718108"/>
            <a:ext cx="8229600" cy="2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7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Manager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Picture 7" descr="Screen Shot 2015-06-08 at 11.23.24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1"/>
          <a:stretch/>
        </p:blipFill>
        <p:spPr>
          <a:xfrm>
            <a:off x="52133" y="40604"/>
            <a:ext cx="369835" cy="384048"/>
          </a:xfrm>
          <a:prstGeom prst="rect">
            <a:avLst/>
          </a:prstGeom>
        </p:spPr>
      </p:pic>
      <p:pic>
        <p:nvPicPr>
          <p:cNvPr id="13" name="Picture 12" descr="Screen Shot 2015-06-08 at 3.00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74" y="1226905"/>
            <a:ext cx="4162567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Screen Shot 2015-06-08 at 3.00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575" y="1226905"/>
            <a:ext cx="414307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272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Tools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Content Placeholder 5" descr="Screen Shot 2015-06-09 at 12.27.36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4" b="3714"/>
          <a:stretch>
            <a:fillRect/>
          </a:stretch>
        </p:blipFill>
        <p:spPr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Frame 6"/>
          <p:cNvSpPr/>
          <p:nvPr/>
        </p:nvSpPr>
        <p:spPr>
          <a:xfrm>
            <a:off x="289168" y="979759"/>
            <a:ext cx="8545562" cy="498318"/>
          </a:xfrm>
          <a:prstGeom prst="frame">
            <a:avLst/>
          </a:prstGeom>
          <a:solidFill>
            <a:srgbClr val="FF0000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2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Map Gridlines</a:t>
            </a:r>
            <a:endParaRPr lang="en-US" dirty="0"/>
          </a:p>
        </p:txBody>
      </p:sp>
      <p:pic>
        <p:nvPicPr>
          <p:cNvPr id="6" name="Content Placeholder 5" descr="Screen Shot 2015-06-08 at 11.32.48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" b="846"/>
          <a:stretch/>
        </p:blipFill>
        <p:spPr>
          <a:xfrm>
            <a:off x="46889" y="39502"/>
            <a:ext cx="375869" cy="38404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Screen Shot 2015-06-09 at 1.13.2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21" y="39502"/>
            <a:ext cx="384048" cy="384048"/>
          </a:xfrm>
          <a:prstGeom prst="rect">
            <a:avLst/>
          </a:prstGeom>
        </p:spPr>
      </p:pic>
      <p:pic>
        <p:nvPicPr>
          <p:cNvPr id="8" name="Picture 7" descr="Screen Shot 2015-06-09 at 1.32.18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641" y="796545"/>
            <a:ext cx="4167117" cy="5486400"/>
          </a:xfrm>
          <a:prstGeom prst="rect">
            <a:avLst/>
          </a:prstGeom>
        </p:spPr>
      </p:pic>
      <p:pic>
        <p:nvPicPr>
          <p:cNvPr id="10" name="Picture 9" descr="Screen Shot 2015-06-09 at 1.46.07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87" y="974980"/>
            <a:ext cx="3798204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985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49219"/>
          </a:xfrm>
          <a:prstGeom prst="rect">
            <a:avLst/>
          </a:prstGeom>
          <a:solidFill>
            <a:srgbClr val="FFEB00"/>
          </a:solidFill>
          <a:ln>
            <a:solidFill>
              <a:srgbClr val="2B385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9" tIns="45714" rIns="91429" bIns="45714" spcCol="0" rtlCol="0" anchor="ctr"/>
          <a:lstStyle/>
          <a:p>
            <a:pPr algn="ctr"/>
            <a:endParaRPr lang="en-US"/>
          </a:p>
        </p:txBody>
      </p:sp>
      <p:pic>
        <p:nvPicPr>
          <p:cNvPr id="17" name="Picture 16" descr="backdrop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4700"/>
            <a:ext cx="9144000" cy="611428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1" y="7223126"/>
            <a:ext cx="2133600" cy="365125"/>
          </a:xfrm>
        </p:spPr>
        <p:txBody>
          <a:bodyPr/>
          <a:lstStyle/>
          <a:p>
            <a:fld id="{064484E0-89A2-0343-B9DC-C1D9AA61A9E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" y="141120"/>
            <a:ext cx="9144000" cy="574331"/>
          </a:xfrm>
          <a:prstGeom prst="rect">
            <a:avLst/>
          </a:prstGeom>
        </p:spPr>
        <p:txBody>
          <a:bodyPr vert="horz" lIns="91429" tIns="45714" rIns="91429" bIns="45714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600" kern="12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 </a:t>
            </a:r>
            <a:r>
              <a:rPr lang="en-US" sz="2000" dirty="0" smtClean="0"/>
              <a:t>Enabling the Study of our Planet from Space</a:t>
            </a:r>
            <a:endParaRPr lang="en-US" sz="2000" dirty="0"/>
          </a:p>
        </p:txBody>
      </p:sp>
      <p:pic>
        <p:nvPicPr>
          <p:cNvPr id="14" name="Content Placeholder 5" descr="nasa-meatball_transpaent.gi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8" b="-1813"/>
          <a:stretch/>
        </p:blipFill>
        <p:spPr>
          <a:xfrm>
            <a:off x="165278" y="131256"/>
            <a:ext cx="731520" cy="64346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711200" y="8400034"/>
            <a:ext cx="9144000" cy="574331"/>
          </a:xfrm>
          <a:prstGeom prst="rect">
            <a:avLst/>
          </a:prstGeom>
        </p:spPr>
        <p:txBody>
          <a:bodyPr vert="horz" lIns="91429" tIns="45714" rIns="91429" bIns="45714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600" kern="12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“Standardizing Satellite Data” </a:t>
            </a:r>
            <a:endParaRPr lang="en-US" sz="2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406401" y="3895425"/>
            <a:ext cx="8064499" cy="2276775"/>
          </a:xfrm>
          <a:prstGeom prst="rect">
            <a:avLst/>
          </a:prstGeom>
        </p:spPr>
        <p:txBody>
          <a:bodyPr vert="horz" lIns="91429" tIns="45714" rIns="91429" bIns="45714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Wingdings" charset="2"/>
              <a:buChar char="Ø"/>
              <a:defRPr sz="1600" kern="12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Courier New"/>
              <a:buChar char="o"/>
              <a:defRPr sz="1600" kern="12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400" kern="12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400" kern="1200">
                <a:solidFill>
                  <a:schemeClr val="tx1"/>
                </a:solidFill>
                <a:latin typeface="Eurostile"/>
                <a:ea typeface="+mn-ea"/>
                <a:cs typeface="Eurostile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Free and publicly available software developed by NASA which enables users from their standard desktop and laptop computers to process, visualize, and analyze remote-sensing data</a:t>
            </a:r>
            <a:r>
              <a:rPr lang="en-US" sz="2800" dirty="0" smtClean="0">
                <a:solidFill>
                  <a:schemeClr val="accent5">
                    <a:lumMod val="20000"/>
                    <a:lumOff val="80000"/>
                  </a:schemeClr>
                </a:solidFill>
              </a:rPr>
              <a:t>.</a:t>
            </a:r>
            <a:endParaRPr lang="en-US" sz="2800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" name="Picture 19" descr="Screen Shot 2016-05-24 at 2.55.1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78" y="2190758"/>
            <a:ext cx="8593495" cy="462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30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6-10 at 3.33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5" y="365125"/>
            <a:ext cx="8735786" cy="6858000"/>
          </a:xfrm>
          <a:prstGeom prst="rect">
            <a:avLst/>
          </a:prstGeom>
        </p:spPr>
      </p:pic>
      <p:pic>
        <p:nvPicPr>
          <p:cNvPr id="7" name="Picture 6" descr="Screen Shot 2015-06-03 at 1.10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686" y="1485900"/>
            <a:ext cx="5113796" cy="4572000"/>
          </a:xfrm>
          <a:prstGeom prst="rect">
            <a:avLst/>
          </a:prstGeom>
        </p:spPr>
      </p:pic>
      <p:pic>
        <p:nvPicPr>
          <p:cNvPr id="12" name="Picture 11" descr="Screen Shot 2015-06-10 at 3.26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0096" y="-4228438"/>
            <a:ext cx="87357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Bathymetry &amp; Elevation Tool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 descr="Screen Shot 2015-06-08 at 11.21.4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" y="44868"/>
            <a:ext cx="384048" cy="384048"/>
          </a:xfrm>
          <a:prstGeom prst="rect">
            <a:avLst/>
          </a:prstGeom>
        </p:spPr>
      </p:pic>
      <p:pic>
        <p:nvPicPr>
          <p:cNvPr id="11" name="Picture 10" descr="Screen Shot 2015-06-10 at 3.26.2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7943" y="2734987"/>
            <a:ext cx="8735786" cy="6858000"/>
          </a:xfrm>
          <a:prstGeom prst="rect">
            <a:avLst/>
          </a:prstGeom>
        </p:spPr>
      </p:pic>
      <p:pic>
        <p:nvPicPr>
          <p:cNvPr id="13" name="Picture 12" descr="Screen Shot 2015-06-10 at 3.27.2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0096" y="10446319"/>
            <a:ext cx="8735786" cy="6858000"/>
          </a:xfrm>
          <a:prstGeom prst="rect">
            <a:avLst/>
          </a:prstGeom>
        </p:spPr>
      </p:pic>
      <p:pic>
        <p:nvPicPr>
          <p:cNvPr id="15" name="Picture 14" descr="Screen Shot 2015-06-10 at 3.38.3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6985" y="10006335"/>
            <a:ext cx="8046720" cy="6182236"/>
          </a:xfrm>
          <a:prstGeom prst="rect">
            <a:avLst/>
          </a:prstGeom>
        </p:spPr>
      </p:pic>
      <p:pic>
        <p:nvPicPr>
          <p:cNvPr id="16" name="Picture 15" descr="Screen Shot 2015-06-10 at 3.39.13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284" y="10006335"/>
            <a:ext cx="8046720" cy="6182236"/>
          </a:xfrm>
          <a:prstGeom prst="rect">
            <a:avLst/>
          </a:prstGeom>
        </p:spPr>
      </p:pic>
      <p:pic>
        <p:nvPicPr>
          <p:cNvPr id="17" name="Picture 16" descr="Screen Shot 2015-06-10 at 3.39.43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649" y="9330571"/>
            <a:ext cx="8735786" cy="6858000"/>
          </a:xfrm>
          <a:prstGeom prst="rect">
            <a:avLst/>
          </a:prstGeom>
        </p:spPr>
      </p:pic>
      <p:pic>
        <p:nvPicPr>
          <p:cNvPr id="18" name="Picture 17" descr="Screen Shot 2015-06-10 at 3.43.30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433" y="924672"/>
            <a:ext cx="8735786" cy="6858000"/>
          </a:xfrm>
          <a:prstGeom prst="rect">
            <a:avLst/>
          </a:prstGeom>
        </p:spPr>
      </p:pic>
      <p:pic>
        <p:nvPicPr>
          <p:cNvPr id="19" name="Picture 18" descr="Screen Shot 2015-06-10 at 3.45.30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649" y="-6706384"/>
            <a:ext cx="8046720" cy="6182236"/>
          </a:xfrm>
          <a:prstGeom prst="rect">
            <a:avLst/>
          </a:prstGeom>
        </p:spPr>
      </p:pic>
      <p:pic>
        <p:nvPicPr>
          <p:cNvPr id="20" name="Picture 19" descr="Screen Shot 2015-06-10 at 3.46.26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53" y="-11369431"/>
            <a:ext cx="8735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4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5-06-10 at 3.33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0096" y="-11086438"/>
            <a:ext cx="8735786" cy="6858000"/>
          </a:xfrm>
          <a:prstGeom prst="rect">
            <a:avLst/>
          </a:prstGeom>
        </p:spPr>
      </p:pic>
      <p:pic>
        <p:nvPicPr>
          <p:cNvPr id="7" name="Picture 6" descr="Screen Shot 2015-06-03 at 1.10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35653" y="-9997831"/>
            <a:ext cx="6136555" cy="5486400"/>
          </a:xfrm>
          <a:prstGeom prst="rect">
            <a:avLst/>
          </a:prstGeom>
        </p:spPr>
      </p:pic>
      <p:pic>
        <p:nvPicPr>
          <p:cNvPr id="12" name="Picture 11" descr="Screen Shot 2015-06-10 at 3.26.5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77" y="365125"/>
            <a:ext cx="873578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Bathymetry &amp; Elevation Tool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3" name="Picture 2" descr="Screen Shot 2015-06-08 at 11.21.4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3" y="44868"/>
            <a:ext cx="384048" cy="384048"/>
          </a:xfrm>
          <a:prstGeom prst="rect">
            <a:avLst/>
          </a:prstGeom>
        </p:spPr>
      </p:pic>
      <p:pic>
        <p:nvPicPr>
          <p:cNvPr id="11" name="Picture 10" descr="Screen Shot 2015-06-10 at 3.26.2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97943" y="2734987"/>
            <a:ext cx="8735786" cy="6858000"/>
          </a:xfrm>
          <a:prstGeom prst="rect">
            <a:avLst/>
          </a:prstGeom>
        </p:spPr>
      </p:pic>
      <p:pic>
        <p:nvPicPr>
          <p:cNvPr id="13" name="Picture 12" descr="Screen Shot 2015-06-10 at 3.27.27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90096" y="10446319"/>
            <a:ext cx="8735786" cy="6858000"/>
          </a:xfrm>
          <a:prstGeom prst="rect">
            <a:avLst/>
          </a:prstGeom>
        </p:spPr>
      </p:pic>
      <p:pic>
        <p:nvPicPr>
          <p:cNvPr id="15" name="Picture 14" descr="Screen Shot 2015-06-10 at 3.38.3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6985" y="10006335"/>
            <a:ext cx="8046720" cy="6182236"/>
          </a:xfrm>
          <a:prstGeom prst="rect">
            <a:avLst/>
          </a:prstGeom>
        </p:spPr>
      </p:pic>
      <p:pic>
        <p:nvPicPr>
          <p:cNvPr id="16" name="Picture 15" descr="Screen Shot 2015-06-10 at 3.39.13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284" y="10006335"/>
            <a:ext cx="8046720" cy="6182236"/>
          </a:xfrm>
          <a:prstGeom prst="rect">
            <a:avLst/>
          </a:prstGeom>
        </p:spPr>
      </p:pic>
      <p:pic>
        <p:nvPicPr>
          <p:cNvPr id="17" name="Picture 16" descr="Screen Shot 2015-06-10 at 3.39.43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649" y="9330571"/>
            <a:ext cx="8735786" cy="6858000"/>
          </a:xfrm>
          <a:prstGeom prst="rect">
            <a:avLst/>
          </a:prstGeom>
        </p:spPr>
      </p:pic>
      <p:pic>
        <p:nvPicPr>
          <p:cNvPr id="18" name="Picture 17" descr="Screen Shot 2015-06-10 at 3.43.30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6433" y="924672"/>
            <a:ext cx="8735786" cy="6858000"/>
          </a:xfrm>
          <a:prstGeom prst="rect">
            <a:avLst/>
          </a:prstGeom>
        </p:spPr>
      </p:pic>
      <p:pic>
        <p:nvPicPr>
          <p:cNvPr id="19" name="Picture 18" descr="Screen Shot 2015-06-10 at 3.45.30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9649" y="-6706384"/>
            <a:ext cx="8046720" cy="6182236"/>
          </a:xfrm>
          <a:prstGeom prst="rect">
            <a:avLst/>
          </a:prstGeom>
        </p:spPr>
      </p:pic>
      <p:pic>
        <p:nvPicPr>
          <p:cNvPr id="20" name="Picture 19" descr="Screen Shot 2015-06-10 at 3.46.26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53" y="-11369431"/>
            <a:ext cx="8735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767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Coastline, Land &amp; Water Mask Tool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968810"/>
            <a:ext cx="3949700" cy="51573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 descr="subset_0_of_subset_0_of_M2010282153101_bandtrimmed_reprojected_bandmath4_chlor_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096963"/>
            <a:ext cx="5011828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Screen Shot 2015-06-07 at 8.43.1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3" y="38587"/>
            <a:ext cx="398272" cy="384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Screen Shot 2015-06-03 at 1.28.17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901" y="811597"/>
            <a:ext cx="4572000" cy="563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8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5-06-03 at 3.31.28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8" r="-1"/>
          <a:stretch/>
        </p:blipFill>
        <p:spPr>
          <a:xfrm>
            <a:off x="3616334" y="847539"/>
            <a:ext cx="4520455" cy="5486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Contour Lines Tool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810"/>
            <a:ext cx="3804356" cy="515735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4" name="Picture 3" descr="Screen Shot 2015-06-03 at 4.18.4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89" b="75485"/>
          <a:stretch/>
        </p:blipFill>
        <p:spPr>
          <a:xfrm>
            <a:off x="-61739" y="1798564"/>
            <a:ext cx="6400800" cy="2179038"/>
          </a:xfrm>
          <a:prstGeom prst="rect">
            <a:avLst/>
          </a:prstGeom>
        </p:spPr>
      </p:pic>
      <p:pic>
        <p:nvPicPr>
          <p:cNvPr id="6" name="Picture 5" descr="Screen Shot 2015-06-03 at 4.21.5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0" y="3977602"/>
            <a:ext cx="6400800" cy="1986455"/>
          </a:xfrm>
          <a:prstGeom prst="rect">
            <a:avLst/>
          </a:prstGeom>
        </p:spPr>
      </p:pic>
      <p:pic>
        <p:nvPicPr>
          <p:cNvPr id="12" name="Picture 11" descr="Screen Shot 2015-06-03 at 3.35.30 P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3" t="11382" r="6040" b="26781"/>
          <a:stretch/>
        </p:blipFill>
        <p:spPr>
          <a:xfrm>
            <a:off x="520700" y="4203701"/>
            <a:ext cx="5626100" cy="122836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8083749" y="3931592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09947" y="5062734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200m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109947" y="5505682"/>
            <a:ext cx="837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1000m</a:t>
            </a:r>
            <a:endParaRPr lang="en-US" dirty="0"/>
          </a:p>
        </p:txBody>
      </p:sp>
      <p:pic>
        <p:nvPicPr>
          <p:cNvPr id="17" name="Picture 16" descr="Screen Shot 2015-06-03 at 4.47.32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8" y="40565"/>
            <a:ext cx="419100" cy="381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870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RGB Images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9" name="Picture 8" descr="Screen Shot 2015-06-08 at 11.57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511" y="635236"/>
            <a:ext cx="9144000" cy="6430297"/>
          </a:xfrm>
          <a:prstGeom prst="rect">
            <a:avLst/>
          </a:prstGeom>
        </p:spPr>
      </p:pic>
      <p:pic>
        <p:nvPicPr>
          <p:cNvPr id="11" name="Picture 10" descr="Screen Shot 2015-06-09 at 1.58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2" y="718108"/>
            <a:ext cx="8229600" cy="2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34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RGB Images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 descr="Screen Shot 2015-06-08 at 11.59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766" y="391603"/>
            <a:ext cx="9326880" cy="6752274"/>
          </a:xfrm>
          <a:prstGeom prst="rect">
            <a:avLst/>
          </a:prstGeom>
        </p:spPr>
      </p:pic>
      <p:pic>
        <p:nvPicPr>
          <p:cNvPr id="7" name="Picture 6" descr="Screen Shot 2015-06-09 at 1.58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2" y="718108"/>
            <a:ext cx="8229600" cy="2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1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 &amp; 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Statistics</a:t>
            </a:r>
          </a:p>
          <a:p>
            <a:endParaRPr lang="en-US" dirty="0"/>
          </a:p>
          <a:p>
            <a:r>
              <a:rPr lang="en-US" dirty="0"/>
              <a:t>Analysis Plots</a:t>
            </a:r>
          </a:p>
          <a:p>
            <a:pPr lvl="1"/>
            <a:r>
              <a:rPr lang="en-US" dirty="0"/>
              <a:t>Correlative Plot</a:t>
            </a:r>
          </a:p>
          <a:p>
            <a:pPr lvl="1"/>
            <a:r>
              <a:rPr lang="en-US" dirty="0"/>
              <a:t>Histogram Plot</a:t>
            </a:r>
          </a:p>
          <a:p>
            <a:pPr lvl="1"/>
            <a:r>
              <a:rPr lang="en-US" dirty="0"/>
              <a:t>Profile Plot</a:t>
            </a:r>
          </a:p>
          <a:p>
            <a:pPr lvl="1"/>
            <a:r>
              <a:rPr lang="en-US" dirty="0"/>
              <a:t>Scatter Plot</a:t>
            </a:r>
          </a:p>
          <a:p>
            <a:pPr lvl="1"/>
            <a:r>
              <a:rPr lang="en-US" dirty="0"/>
              <a:t>Spectrum Plot</a:t>
            </a:r>
          </a:p>
          <a:p>
            <a:endParaRPr lang="en-US" dirty="0"/>
          </a:p>
          <a:p>
            <a:r>
              <a:rPr lang="en-US" dirty="0"/>
              <a:t>Uses ROI (Region-Of-Interest) Masking</a:t>
            </a:r>
          </a:p>
          <a:p>
            <a:endParaRPr lang="en-US" dirty="0"/>
          </a:p>
          <a:p>
            <a:r>
              <a:rPr lang="en-US" dirty="0"/>
              <a:t>Analysis restrictions</a:t>
            </a:r>
          </a:p>
          <a:p>
            <a:pPr lvl="1"/>
            <a:r>
              <a:rPr lang="en-US" dirty="0"/>
              <a:t>All bands must be in same file (Collocate)</a:t>
            </a:r>
          </a:p>
          <a:p>
            <a:endParaRPr lang="en-US" dirty="0"/>
          </a:p>
          <a:p>
            <a:r>
              <a:rPr lang="en-US" dirty="0"/>
              <a:t>File Processing Analysis Tools</a:t>
            </a:r>
          </a:p>
          <a:p>
            <a:pPr lvl="1"/>
            <a:r>
              <a:rPr lang="en-US" dirty="0"/>
              <a:t>Cluster (EM and K-Means)</a:t>
            </a:r>
          </a:p>
          <a:p>
            <a:pPr lvl="1"/>
            <a:r>
              <a:rPr lang="en-US" dirty="0"/>
              <a:t>Principal Component</a:t>
            </a:r>
          </a:p>
          <a:p>
            <a:pPr lvl="1"/>
            <a:r>
              <a:rPr lang="en-US" dirty="0"/>
              <a:t>Spectral </a:t>
            </a:r>
            <a:r>
              <a:rPr lang="en-US" dirty="0" err="1"/>
              <a:t>Unmixing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SeaDAS Training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 descr="scatterplo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15" y="1082538"/>
            <a:ext cx="2478579" cy="2468605"/>
          </a:xfrm>
          <a:prstGeom prst="rect">
            <a:avLst/>
          </a:prstGeom>
        </p:spPr>
      </p:pic>
      <p:pic>
        <p:nvPicPr>
          <p:cNvPr id="7" name="Picture 6" descr="histogr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15" y="3705618"/>
            <a:ext cx="2481367" cy="265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5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Shiptrack</a:t>
            </a:r>
            <a:r>
              <a:rPr lang="en-US" dirty="0" smtClean="0"/>
              <a:t> &amp; </a:t>
            </a:r>
            <a:r>
              <a:rPr lang="en-US" dirty="0" err="1" smtClean="0"/>
              <a:t>SeaBASS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" name="Picture 8" descr="Screen Shot 2015-06-08 at 11.44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5" y="762480"/>
            <a:ext cx="6858000" cy="3826889"/>
          </a:xfrm>
          <a:prstGeom prst="rect">
            <a:avLst/>
          </a:prstGeom>
        </p:spPr>
      </p:pic>
      <p:pic>
        <p:nvPicPr>
          <p:cNvPr id="3" name="Picture 2" descr="Screen Shot 2015-06-09 at 1.06.3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094"/>
          <a:stretch/>
        </p:blipFill>
        <p:spPr>
          <a:xfrm>
            <a:off x="3916611" y="1344393"/>
            <a:ext cx="4917991" cy="5029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573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Shiptrack</a:t>
            </a:r>
            <a:r>
              <a:rPr lang="en-US" dirty="0" smtClean="0"/>
              <a:t> &amp; </a:t>
            </a:r>
            <a:r>
              <a:rPr lang="en-US" dirty="0" err="1" smtClean="0"/>
              <a:t>SeaBASS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7" name="Content Placeholder 6" descr="Screen Shot 2015-06-08 at 11.41.36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 b="4651"/>
          <a:stretch>
            <a:fillRect/>
          </a:stretch>
        </p:blipFill>
        <p:spPr>
          <a:xfrm>
            <a:off x="317500" y="943410"/>
            <a:ext cx="8458200" cy="5300613"/>
          </a:xfrm>
        </p:spPr>
      </p:pic>
      <p:pic>
        <p:nvPicPr>
          <p:cNvPr id="6" name="Picture 5" descr="Screen Shot 2015-06-09 at 1.58.33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02" y="718108"/>
            <a:ext cx="8229600" cy="2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28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OCSSW Processors GUI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76343" cy="4525963"/>
          </a:xfrm>
        </p:spPr>
        <p:txBody>
          <a:bodyPr/>
          <a:lstStyle/>
          <a:p>
            <a:pPr lvl="0"/>
            <a:r>
              <a:rPr lang="en-US" sz="1600" dirty="0" smtClean="0"/>
              <a:t>All Ocean Color Science Software processors have dedicated user interfaces in SeaDAS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4" name="Content Placeholder 3" descr="Screen Shot 2014-10-14 at 5.54.41 PM.png"/>
          <p:cNvPicPr>
            <a:picLocks noChangeAspect="1"/>
          </p:cNvPicPr>
          <p:nvPr/>
        </p:nvPicPr>
        <p:blipFill>
          <a:blip r:embed="rId2"/>
          <a:srcRect l="-261" r="-261"/>
          <a:stretch>
            <a:fillRect/>
          </a:stretch>
        </p:blipFill>
        <p:spPr>
          <a:xfrm>
            <a:off x="4233543" y="1600200"/>
            <a:ext cx="4910457" cy="431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109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SeaDAS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844220"/>
            <a:ext cx="7677475" cy="2259849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dirty="0" err="1" smtClean="0"/>
              <a:t>SeaDAS</a:t>
            </a:r>
            <a:r>
              <a:rPr lang="en-US" dirty="0" smtClean="0"/>
              <a:t>  is a comprehensive open-source toolbox and development platform for viewing, analyzing and processing of remote sensing data.   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early 20 years as a tool for the ocean color community</a:t>
            </a:r>
          </a:p>
          <a:p>
            <a:pPr lvl="1"/>
            <a:r>
              <a:rPr lang="en-US" dirty="0" smtClean="0"/>
              <a:t>it has two primary components, visualization and science data processing that can exist independently</a:t>
            </a:r>
          </a:p>
          <a:p>
            <a:pPr lvl="1"/>
            <a:r>
              <a:rPr lang="en-US" dirty="0" smtClean="0"/>
              <a:t>original GUI package development used IDL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volved from “PC-SEAPAK” developed for CZCS data in the late 1980s</a:t>
            </a:r>
          </a:p>
          <a:p>
            <a:pPr>
              <a:buNone/>
            </a:pPr>
            <a:r>
              <a:rPr lang="en-US" dirty="0" smtClean="0"/>
              <a:t>GUI redesign began in 2009 based on the BEAM, with extensions that provide the functionality provided by previous versions of </a:t>
            </a:r>
            <a:r>
              <a:rPr lang="en-US" dirty="0" err="1" smtClean="0"/>
              <a:t>SeaDAS</a:t>
            </a:r>
            <a:endParaRPr lang="en-US" dirty="0" smtClean="0"/>
          </a:p>
          <a:p>
            <a:pPr lvl="1"/>
            <a:r>
              <a:rPr lang="en-US" dirty="0" smtClean="0"/>
              <a:t>first official release of </a:t>
            </a:r>
            <a:r>
              <a:rPr lang="en-US" dirty="0" err="1" smtClean="0"/>
              <a:t>SeaDAS</a:t>
            </a:r>
            <a:r>
              <a:rPr lang="en-US" dirty="0" smtClean="0"/>
              <a:t> version 7 was April 2013 </a:t>
            </a:r>
          </a:p>
          <a:p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470046" y="3368868"/>
            <a:ext cx="7523018" cy="3311744"/>
            <a:chOff x="470046" y="3368868"/>
            <a:chExt cx="7523018" cy="3311744"/>
          </a:xfrm>
        </p:grpSpPr>
        <p:sp>
          <p:nvSpPr>
            <p:cNvPr id="21" name="Rectangle 20"/>
            <p:cNvSpPr/>
            <p:nvPr/>
          </p:nvSpPr>
          <p:spPr>
            <a:xfrm>
              <a:off x="470046" y="3368868"/>
              <a:ext cx="7523018" cy="3311744"/>
            </a:xfrm>
            <a:prstGeom prst="rect">
              <a:avLst/>
            </a:prstGeom>
            <a:noFill/>
          </p:spPr>
        </p:sp>
        <p:sp>
          <p:nvSpPr>
            <p:cNvPr id="22" name="Freeform 21"/>
            <p:cNvSpPr/>
            <p:nvPr/>
          </p:nvSpPr>
          <p:spPr>
            <a:xfrm>
              <a:off x="5525739" y="4356560"/>
              <a:ext cx="2367343" cy="1083404"/>
            </a:xfrm>
            <a:custGeom>
              <a:avLst/>
              <a:gdLst>
                <a:gd name="connsiteX0" fmla="*/ 0 w 2367343"/>
                <a:gd name="connsiteY0" fmla="*/ 0 h 1083404"/>
                <a:gd name="connsiteX1" fmla="*/ 2367343 w 2367343"/>
                <a:gd name="connsiteY1" fmla="*/ 0 h 1083404"/>
                <a:gd name="connsiteX2" fmla="*/ 2367343 w 2367343"/>
                <a:gd name="connsiteY2" fmla="*/ 1083404 h 1083404"/>
                <a:gd name="connsiteX3" fmla="*/ 0 w 2367343"/>
                <a:gd name="connsiteY3" fmla="*/ 1083404 h 1083404"/>
                <a:gd name="connsiteX4" fmla="*/ 0 w 2367343"/>
                <a:gd name="connsiteY4" fmla="*/ 0 h 1083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7343" h="1083404">
                  <a:moveTo>
                    <a:pt x="0" y="0"/>
                  </a:moveTo>
                  <a:lnTo>
                    <a:pt x="2367343" y="0"/>
                  </a:lnTo>
                  <a:lnTo>
                    <a:pt x="2367343" y="1083404"/>
                  </a:lnTo>
                  <a:lnTo>
                    <a:pt x="0" y="108340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C4960"/>
            </a:solidFill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kern="1200" dirty="0" smtClean="0">
                  <a:latin typeface="Britannic Bold"/>
                  <a:cs typeface="Britannic Bold"/>
                </a:rPr>
                <a:t>OCSSW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i="1" kern="1200" dirty="0" smtClean="0">
                  <a:latin typeface="Britannic Bold"/>
                  <a:cs typeface="Britannic Bold"/>
                </a:rPr>
                <a:t>O</a:t>
              </a:r>
              <a:r>
                <a:rPr lang="en-US" sz="1500" kern="1200" dirty="0" smtClean="0">
                  <a:latin typeface="Britannic Bold"/>
                  <a:cs typeface="Britannic Bold"/>
                </a:rPr>
                <a:t>cean </a:t>
              </a:r>
              <a:r>
                <a:rPr lang="en-US" sz="1500" b="1" i="1" kern="1200" dirty="0" smtClean="0">
                  <a:latin typeface="Britannic Bold"/>
                  <a:cs typeface="Britannic Bold"/>
                </a:rPr>
                <a:t>C</a:t>
              </a:r>
              <a:r>
                <a:rPr lang="en-US" sz="1500" kern="1200" dirty="0" smtClean="0">
                  <a:latin typeface="Britannic Bold"/>
                  <a:cs typeface="Britannic Bold"/>
                </a:rPr>
                <a:t>olor </a:t>
              </a:r>
              <a:r>
                <a:rPr lang="en-US" sz="1500" b="1" i="1" kern="1200" dirty="0" smtClean="0">
                  <a:latin typeface="Britannic Bold"/>
                  <a:cs typeface="Britannic Bold"/>
                </a:rPr>
                <a:t>S</a:t>
              </a:r>
              <a:r>
                <a:rPr lang="en-US" sz="1500" kern="1200" dirty="0" smtClean="0">
                  <a:latin typeface="Britannic Bold"/>
                  <a:cs typeface="Britannic Bold"/>
                </a:rPr>
                <a:t>cience </a:t>
              </a:r>
              <a:r>
                <a:rPr lang="en-US" sz="1500" b="1" i="1" kern="1200" dirty="0" err="1" smtClean="0">
                  <a:latin typeface="Britannic Bold"/>
                  <a:cs typeface="Britannic Bold"/>
                </a:rPr>
                <a:t>S</a:t>
              </a:r>
              <a:r>
                <a:rPr lang="en-US" sz="1500" kern="1200" dirty="0" err="1" smtClean="0">
                  <a:latin typeface="Britannic Bold"/>
                  <a:cs typeface="Britannic Bold"/>
                </a:rPr>
                <a:t>oft</a:t>
              </a:r>
              <a:r>
                <a:rPr lang="en-US" sz="1500" b="1" i="1" kern="1200" dirty="0" err="1" smtClean="0">
                  <a:latin typeface="Britannic Bold"/>
                  <a:cs typeface="Britannic Bold"/>
                </a:rPr>
                <a:t>W</a:t>
              </a:r>
              <a:r>
                <a:rPr lang="en-US" sz="1500" kern="1200" dirty="0" err="1" smtClean="0">
                  <a:latin typeface="Britannic Bold"/>
                  <a:cs typeface="Britannic Bold"/>
                </a:rPr>
                <a:t>are</a:t>
              </a:r>
              <a:r>
                <a:rPr lang="en-US" sz="1500" kern="1200" dirty="0" smtClean="0">
                  <a:latin typeface="Britannic Bold"/>
                  <a:cs typeface="Britannic Bold"/>
                </a:rPr>
                <a:t> package</a:t>
              </a:r>
              <a:endParaRPr lang="en-US" sz="1500" kern="1200" dirty="0">
                <a:latin typeface="Britannic Bold"/>
                <a:cs typeface="Britannic Bold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379124" y="3368868"/>
            <a:ext cx="4492621" cy="3104117"/>
          </a:xfrm>
          <a:prstGeom prst="rect">
            <a:avLst/>
          </a:prstGeom>
          <a:solidFill>
            <a:srgbClr val="001884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EB6C"/>
                </a:solidFill>
                <a:latin typeface="Eurostile"/>
                <a:cs typeface="Verdana"/>
              </a:rPr>
              <a:t>SeaDAS</a:t>
            </a:r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848230" y="4568049"/>
            <a:ext cx="1507019" cy="919297"/>
          </a:xfrm>
          <a:prstGeom prst="rect">
            <a:avLst/>
          </a:prstGeom>
          <a:solidFill>
            <a:srgbClr val="94212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EB9F40"/>
                </a:solidFill>
                <a:latin typeface="Herculanum"/>
                <a:cs typeface="Verdana"/>
              </a:rPr>
              <a:t>BEAM</a:t>
            </a:r>
          </a:p>
          <a:p>
            <a:pPr algn="ctr"/>
            <a:r>
              <a:rPr lang="en-US" sz="2400" b="1" dirty="0" smtClean="0">
                <a:solidFill>
                  <a:srgbClr val="EB9F40"/>
                </a:solidFill>
                <a:latin typeface="Herculanum"/>
                <a:cs typeface="Verdana"/>
              </a:rPr>
              <a:t>core</a:t>
            </a:r>
            <a:endParaRPr lang="en-US" sz="1600" b="1" dirty="0">
              <a:solidFill>
                <a:srgbClr val="EB9F40"/>
              </a:solidFill>
              <a:latin typeface="Herculanum"/>
              <a:cs typeface="Verdana"/>
            </a:endParaRPr>
          </a:p>
        </p:txBody>
      </p:sp>
      <p:cxnSp>
        <p:nvCxnSpPr>
          <p:cNvPr id="10" name="Straight Arrow Connector 9"/>
          <p:cNvCxnSpPr>
            <a:stCxn id="7" idx="3"/>
          </p:cNvCxnSpPr>
          <p:nvPr/>
        </p:nvCxnSpPr>
        <p:spPr>
          <a:xfrm>
            <a:off x="4871745" y="4920927"/>
            <a:ext cx="6445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530773" y="3639275"/>
            <a:ext cx="1213197" cy="928774"/>
          </a:xfrm>
          <a:prstGeom prst="rect">
            <a:avLst/>
          </a:prstGeom>
          <a:solidFill>
            <a:srgbClr val="00A7CD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Eurostile"/>
              </a:rPr>
              <a:t>OCSSW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Eurostile"/>
              </a:rPr>
              <a:t>Tool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  <a:latin typeface="Eurostile"/>
              </a:rPr>
              <a:t>Integration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468985" y="3639275"/>
            <a:ext cx="1213197" cy="928774"/>
          </a:xfrm>
          <a:prstGeom prst="rect">
            <a:avLst/>
          </a:prstGeom>
          <a:solidFill>
            <a:srgbClr val="00A7CD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Eurostile"/>
              </a:rPr>
              <a:t>User Interface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Eurostile"/>
              </a:rPr>
              <a:t>Look &amp; Feel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0773" y="5487346"/>
            <a:ext cx="1213197" cy="928774"/>
          </a:xfrm>
          <a:prstGeom prst="rect">
            <a:avLst/>
          </a:prstGeom>
          <a:solidFill>
            <a:srgbClr val="00A7CD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  <a:latin typeface="Eurostile"/>
              </a:rPr>
              <a:t>Tool Modification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468985" y="5487346"/>
            <a:ext cx="1213197" cy="928774"/>
          </a:xfrm>
          <a:prstGeom prst="rect">
            <a:avLst/>
          </a:prstGeom>
          <a:solidFill>
            <a:srgbClr val="00A7CD"/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Eurostile"/>
              </a:rPr>
              <a:t>Modules</a:t>
            </a:r>
            <a:endParaRPr lang="en-US" sz="1600" dirty="0">
              <a:solidFill>
                <a:srgbClr val="000000"/>
              </a:solidFill>
              <a:latin typeface="Eurostile"/>
            </a:endParaRPr>
          </a:p>
        </p:txBody>
      </p:sp>
    </p:spTree>
    <p:extLst>
      <p:ext uri="{BB962C8B-B14F-4D97-AF65-F5344CB8AC3E}">
        <p14:creationId xmlns:p14="http://schemas.microsoft.com/office/powerpoint/2010/main" val="110894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OCSSW Processing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8" name="Content Placeholder 7" descr="Screen Shot 2015-06-04 at 3.16.53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" t="-1862" b="-1178"/>
          <a:stretch/>
        </p:blipFill>
        <p:spPr>
          <a:xfrm>
            <a:off x="486832" y="710471"/>
            <a:ext cx="8199967" cy="56552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892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OCSSW </a:t>
            </a:r>
            <a:r>
              <a:rPr lang="en-US" dirty="0" smtClean="0"/>
              <a:t>Processing: l2gen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Content Placeholder 5" descr="l2gen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9" r="56165" b="12651"/>
          <a:stretch/>
        </p:blipFill>
        <p:spPr>
          <a:xfrm>
            <a:off x="75259" y="772596"/>
            <a:ext cx="9144000" cy="6085404"/>
          </a:xfrm>
        </p:spPr>
      </p:pic>
    </p:spTree>
    <p:extLst>
      <p:ext uri="{BB962C8B-B14F-4D97-AF65-F5344CB8AC3E}">
        <p14:creationId xmlns:p14="http://schemas.microsoft.com/office/powerpoint/2010/main" val="112991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OCSSW Processing: </a:t>
            </a:r>
            <a:r>
              <a:rPr lang="en-US" dirty="0" smtClean="0"/>
              <a:t>l2gen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" name="Picture 2" descr="l2gen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67" b="10042"/>
          <a:stretch/>
        </p:blipFill>
        <p:spPr>
          <a:xfrm>
            <a:off x="207451" y="701063"/>
            <a:ext cx="8961120" cy="627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782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OCSSW Processors – l2bin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sz="3400" dirty="0" smtClean="0"/>
              <a:t>Generate a L3 bin file from one or more L2 files</a:t>
            </a:r>
          </a:p>
          <a:p>
            <a:pPr marL="0" indent="0">
              <a:buNone/>
            </a:pPr>
            <a:r>
              <a:rPr lang="en-US" sz="2900" dirty="0" smtClean="0"/>
              <a:t>Command line usage</a:t>
            </a:r>
          </a:p>
          <a:p>
            <a:pPr marL="0" indent="0">
              <a:buNone/>
            </a:pPr>
            <a:endParaRPr lang="en-US" sz="2900" dirty="0" smtClean="0"/>
          </a:p>
          <a:p>
            <a:pPr marL="0" indent="0">
              <a:buNone/>
            </a:pPr>
            <a:r>
              <a:rPr lang="en-US" sz="1700" dirty="0">
                <a:latin typeface="Courier"/>
                <a:cs typeface="Courier"/>
              </a:rPr>
              <a:t>l2bin </a:t>
            </a:r>
            <a:r>
              <a:rPr lang="en-US" sz="1700" dirty="0" err="1">
                <a:latin typeface="Courier"/>
                <a:cs typeface="Courier"/>
              </a:rPr>
              <a:t>parfile</a:t>
            </a:r>
            <a:r>
              <a:rPr lang="en-US" sz="1700" dirty="0">
                <a:latin typeface="Courier"/>
                <a:cs typeface="Courier"/>
              </a:rPr>
              <a:t>=</a:t>
            </a:r>
            <a:r>
              <a:rPr lang="en-US" sz="1700" dirty="0" err="1">
                <a:latin typeface="Courier"/>
                <a:cs typeface="Courier"/>
              </a:rPr>
              <a:t>parfile</a:t>
            </a:r>
            <a:r>
              <a:rPr lang="en-US" sz="1700" dirty="0">
                <a:latin typeface="Courier"/>
                <a:cs typeface="Courier"/>
              </a:rPr>
              <a:t> or</a:t>
            </a:r>
          </a:p>
          <a:p>
            <a:pPr marL="0" indent="0">
              <a:buNone/>
            </a:pPr>
            <a:r>
              <a:rPr lang="en-US" sz="1700" dirty="0">
                <a:latin typeface="Courier"/>
                <a:cs typeface="Courier"/>
              </a:rPr>
              <a:t>            </a:t>
            </a:r>
            <a:r>
              <a:rPr lang="en-US" sz="1700" dirty="0" err="1">
                <a:latin typeface="Courier"/>
                <a:cs typeface="Courier"/>
              </a:rPr>
              <a:t>infile</a:t>
            </a:r>
            <a:r>
              <a:rPr lang="en-US" sz="1700" dirty="0">
                <a:latin typeface="Courier"/>
                <a:cs typeface="Courier"/>
              </a:rPr>
              <a:t>=</a:t>
            </a:r>
            <a:r>
              <a:rPr lang="en-US" sz="1700" dirty="0" err="1">
                <a:latin typeface="Courier"/>
                <a:cs typeface="Courier"/>
              </a:rPr>
              <a:t>infile</a:t>
            </a:r>
            <a:r>
              <a:rPr lang="en-US" sz="1700" dirty="0">
                <a:latin typeface="Courier"/>
                <a:cs typeface="Courier"/>
              </a:rPr>
              <a:t> </a:t>
            </a:r>
            <a:r>
              <a:rPr lang="en-US" sz="1700" dirty="0" err="1">
                <a:latin typeface="Courier"/>
                <a:cs typeface="Courier"/>
              </a:rPr>
              <a:t>ofile</a:t>
            </a:r>
            <a:r>
              <a:rPr lang="en-US" sz="1700" dirty="0">
                <a:latin typeface="Courier"/>
                <a:cs typeface="Courier"/>
              </a:rPr>
              <a:t>=</a:t>
            </a:r>
            <a:r>
              <a:rPr lang="en-US" sz="1700" dirty="0" err="1">
                <a:latin typeface="Courier"/>
                <a:cs typeface="Courier"/>
              </a:rPr>
              <a:t>ofile</a:t>
            </a:r>
            <a:r>
              <a:rPr lang="en-US" sz="1700" dirty="0">
                <a:latin typeface="Courier"/>
                <a:cs typeface="Courier"/>
              </a:rPr>
              <a:t> [</a:t>
            </a:r>
            <a:r>
              <a:rPr lang="en-US" sz="1700" dirty="0" err="1">
                <a:latin typeface="Courier"/>
                <a:cs typeface="Courier"/>
              </a:rPr>
              <a:t>sday</a:t>
            </a:r>
            <a:r>
              <a:rPr lang="en-US" sz="1700" dirty="0">
                <a:latin typeface="Courier"/>
                <a:cs typeface="Courier"/>
              </a:rPr>
              <a:t>=</a:t>
            </a:r>
            <a:r>
              <a:rPr lang="en-US" sz="1700" dirty="0" err="1">
                <a:latin typeface="Courier"/>
                <a:cs typeface="Courier"/>
              </a:rPr>
              <a:t>sday</a:t>
            </a:r>
            <a:r>
              <a:rPr lang="en-US" sz="1700" dirty="0">
                <a:latin typeface="Courier"/>
                <a:cs typeface="Courier"/>
              </a:rPr>
              <a:t>] [</a:t>
            </a:r>
            <a:r>
              <a:rPr lang="en-US" sz="1700" dirty="0" err="1">
                <a:latin typeface="Courier"/>
                <a:cs typeface="Courier"/>
              </a:rPr>
              <a:t>eday</a:t>
            </a:r>
            <a:r>
              <a:rPr lang="en-US" sz="1700" dirty="0">
                <a:latin typeface="Courier"/>
                <a:cs typeface="Courier"/>
              </a:rPr>
              <a:t>=</a:t>
            </a:r>
            <a:r>
              <a:rPr lang="en-US" sz="1700" dirty="0" err="1">
                <a:latin typeface="Courier"/>
                <a:cs typeface="Courier"/>
              </a:rPr>
              <a:t>eday</a:t>
            </a:r>
            <a:r>
              <a:rPr lang="en-US" sz="1700" dirty="0">
                <a:latin typeface="Courier"/>
                <a:cs typeface="Courier"/>
              </a:rPr>
              <a:t>]</a:t>
            </a:r>
          </a:p>
          <a:p>
            <a:pPr marL="0" indent="0">
              <a:buNone/>
            </a:pPr>
            <a:r>
              <a:rPr lang="en-US" sz="1700" dirty="0">
                <a:latin typeface="Courier"/>
                <a:cs typeface="Courier"/>
              </a:rPr>
              <a:t>            resolve=resolve [</a:t>
            </a:r>
            <a:r>
              <a:rPr lang="en-US" sz="1700" dirty="0" err="1">
                <a:latin typeface="Courier"/>
                <a:cs typeface="Courier"/>
              </a:rPr>
              <a:t>flaguse</a:t>
            </a:r>
            <a:r>
              <a:rPr lang="en-US" sz="1700" dirty="0">
                <a:latin typeface="Courier"/>
                <a:cs typeface="Courier"/>
              </a:rPr>
              <a:t>=</a:t>
            </a:r>
            <a:r>
              <a:rPr lang="en-US" sz="1700" dirty="0" err="1">
                <a:latin typeface="Courier"/>
                <a:cs typeface="Courier"/>
              </a:rPr>
              <a:t>flaguse</a:t>
            </a:r>
            <a:r>
              <a:rPr lang="en-US" sz="1700" dirty="0">
                <a:latin typeface="Courier"/>
                <a:cs typeface="Courier"/>
              </a:rPr>
              <a:t>] [l3bprod=l3bprod]</a:t>
            </a:r>
          </a:p>
          <a:p>
            <a:pPr marL="0" indent="0">
              <a:buNone/>
            </a:pPr>
            <a:r>
              <a:rPr lang="en-US" sz="1700" dirty="0">
                <a:latin typeface="Courier"/>
                <a:cs typeface="Courier"/>
              </a:rPr>
              <a:t>            [</a:t>
            </a:r>
            <a:r>
              <a:rPr lang="en-US" sz="1700" dirty="0" err="1">
                <a:latin typeface="Courier"/>
                <a:cs typeface="Courier"/>
              </a:rPr>
              <a:t>prodtype</a:t>
            </a:r>
            <a:r>
              <a:rPr lang="en-US" sz="1700" dirty="0">
                <a:latin typeface="Courier"/>
                <a:cs typeface="Courier"/>
              </a:rPr>
              <a:t>=</a:t>
            </a:r>
            <a:r>
              <a:rPr lang="en-US" sz="1700" dirty="0" err="1">
                <a:latin typeface="Courier"/>
                <a:cs typeface="Courier"/>
              </a:rPr>
              <a:t>prodtype</a:t>
            </a:r>
            <a:r>
              <a:rPr lang="en-US" sz="1700" dirty="0">
                <a:latin typeface="Courier"/>
                <a:cs typeface="Courier"/>
              </a:rPr>
              <a:t>] [</a:t>
            </a:r>
            <a:r>
              <a:rPr lang="en-US" sz="1700" dirty="0" err="1">
                <a:latin typeface="Courier"/>
                <a:cs typeface="Courier"/>
              </a:rPr>
              <a:t>noext</a:t>
            </a:r>
            <a:r>
              <a:rPr lang="en-US" sz="1700" dirty="0">
                <a:latin typeface="Courier"/>
                <a:cs typeface="Courier"/>
              </a:rPr>
              <a:t>=</a:t>
            </a:r>
            <a:r>
              <a:rPr lang="en-US" sz="1700" dirty="0" err="1">
                <a:latin typeface="Courier"/>
                <a:cs typeface="Courier"/>
              </a:rPr>
              <a:t>noext</a:t>
            </a:r>
            <a:r>
              <a:rPr lang="en-US" sz="1700" dirty="0">
                <a:latin typeface="Courier"/>
                <a:cs typeface="Courier"/>
              </a:rPr>
              <a:t>] [verbose=verbose</a:t>
            </a:r>
          </a:p>
          <a:p>
            <a:pPr marL="0" indent="0">
              <a:buNone/>
            </a:pPr>
            <a:r>
              <a:rPr lang="en-US" sz="1700" dirty="0">
                <a:latin typeface="Courier"/>
                <a:cs typeface="Courier"/>
              </a:rPr>
              <a:t>            [</a:t>
            </a:r>
            <a:r>
              <a:rPr lang="en-US" sz="1700" dirty="0" err="1">
                <a:latin typeface="Courier"/>
                <a:cs typeface="Courier"/>
              </a:rPr>
              <a:t>rowgroup</a:t>
            </a:r>
            <a:r>
              <a:rPr lang="en-US" sz="1700" dirty="0">
                <a:latin typeface="Courier"/>
                <a:cs typeface="Courier"/>
              </a:rPr>
              <a:t>=</a:t>
            </a:r>
            <a:r>
              <a:rPr lang="en-US" sz="1700" dirty="0" err="1">
                <a:latin typeface="Courier"/>
                <a:cs typeface="Courier"/>
              </a:rPr>
              <a:t>rowgroup</a:t>
            </a:r>
            <a:r>
              <a:rPr lang="en-US" sz="1700" dirty="0">
                <a:latin typeface="Courier"/>
                <a:cs typeface="Courier"/>
              </a:rPr>
              <a:t>] [night=night</a:t>
            </a:r>
            <a:r>
              <a:rPr lang="en-US" sz="1700" dirty="0" smtClean="0">
                <a:latin typeface="Courier"/>
                <a:cs typeface="Courier"/>
              </a:rPr>
              <a:t>]</a:t>
            </a:r>
            <a:endParaRPr lang="en-US" sz="17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700" dirty="0">
                <a:latin typeface="Courier"/>
                <a:cs typeface="Courier"/>
              </a:rPr>
              <a:t>   </a:t>
            </a:r>
            <a:endParaRPr lang="en-US" sz="1700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700" dirty="0" err="1" smtClean="0">
                <a:latin typeface="Courier"/>
                <a:cs typeface="Courier"/>
              </a:rPr>
              <a:t>parfile</a:t>
            </a:r>
            <a:r>
              <a:rPr lang="en-US" sz="1700" dirty="0" smtClean="0">
                <a:latin typeface="Courier"/>
                <a:cs typeface="Courier"/>
              </a:rPr>
              <a:t>   </a:t>
            </a:r>
            <a:r>
              <a:rPr lang="en-US" sz="1700" dirty="0">
                <a:latin typeface="Courier"/>
                <a:cs typeface="Courier"/>
              </a:rPr>
              <a:t>= parameter filename</a:t>
            </a:r>
          </a:p>
          <a:p>
            <a:pPr marL="0" indent="0">
              <a:buNone/>
            </a:pPr>
            <a:r>
              <a:rPr lang="en-US" sz="1700" dirty="0" err="1" smtClean="0">
                <a:latin typeface="Courier"/>
                <a:cs typeface="Courier"/>
              </a:rPr>
              <a:t>infile</a:t>
            </a:r>
            <a:r>
              <a:rPr lang="en-US" sz="1700" dirty="0" smtClean="0">
                <a:latin typeface="Courier"/>
                <a:cs typeface="Courier"/>
              </a:rPr>
              <a:t>    </a:t>
            </a:r>
            <a:r>
              <a:rPr lang="en-US" sz="1700" dirty="0">
                <a:latin typeface="Courier"/>
                <a:cs typeface="Courier"/>
              </a:rPr>
              <a:t>= input filename/</a:t>
            </a:r>
            <a:r>
              <a:rPr lang="en-US" sz="1700" dirty="0" err="1">
                <a:latin typeface="Courier"/>
                <a:cs typeface="Courier"/>
              </a:rPr>
              <a:t>filelist</a:t>
            </a:r>
            <a:endParaRPr lang="en-US" sz="17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700" dirty="0" err="1" smtClean="0">
                <a:latin typeface="Courier"/>
                <a:cs typeface="Courier"/>
              </a:rPr>
              <a:t>ofile</a:t>
            </a:r>
            <a:r>
              <a:rPr lang="en-US" sz="1700" dirty="0" smtClean="0">
                <a:latin typeface="Courier"/>
                <a:cs typeface="Courier"/>
              </a:rPr>
              <a:t>     </a:t>
            </a:r>
            <a:r>
              <a:rPr lang="en-US" sz="1700" dirty="0">
                <a:latin typeface="Courier"/>
                <a:cs typeface="Courier"/>
              </a:rPr>
              <a:t>= output bin filename</a:t>
            </a:r>
          </a:p>
          <a:p>
            <a:pPr marL="0" indent="0">
              <a:buNone/>
            </a:pPr>
            <a:r>
              <a:rPr lang="en-US" sz="1700" dirty="0" err="1" smtClean="0">
                <a:latin typeface="Courier"/>
                <a:cs typeface="Courier"/>
              </a:rPr>
              <a:t>sday</a:t>
            </a:r>
            <a:r>
              <a:rPr lang="en-US" sz="1700" dirty="0" smtClean="0">
                <a:latin typeface="Courier"/>
                <a:cs typeface="Courier"/>
              </a:rPr>
              <a:t>      </a:t>
            </a:r>
            <a:r>
              <a:rPr lang="en-US" sz="1700" dirty="0">
                <a:latin typeface="Courier"/>
                <a:cs typeface="Courier"/>
              </a:rPr>
              <a:t>= start </a:t>
            </a:r>
            <a:r>
              <a:rPr lang="en-US" sz="1700" dirty="0" err="1">
                <a:latin typeface="Courier"/>
                <a:cs typeface="Courier"/>
              </a:rPr>
              <a:t>datadate</a:t>
            </a:r>
            <a:r>
              <a:rPr lang="en-US" sz="1700" dirty="0">
                <a:latin typeface="Courier"/>
                <a:cs typeface="Courier"/>
              </a:rPr>
              <a:t> (YYYYDDD) [ignored for "</a:t>
            </a:r>
            <a:r>
              <a:rPr lang="en-US" sz="1700" dirty="0" smtClean="0">
                <a:latin typeface="Courier"/>
                <a:cs typeface="Courier"/>
              </a:rPr>
              <a:t>regional”]</a:t>
            </a:r>
            <a:endParaRPr lang="en-US" sz="17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700" dirty="0" err="1" smtClean="0">
                <a:latin typeface="Courier"/>
                <a:cs typeface="Courier"/>
              </a:rPr>
              <a:t>eday</a:t>
            </a:r>
            <a:r>
              <a:rPr lang="en-US" sz="1700" dirty="0" smtClean="0">
                <a:latin typeface="Courier"/>
                <a:cs typeface="Courier"/>
              </a:rPr>
              <a:t>      </a:t>
            </a:r>
            <a:r>
              <a:rPr lang="en-US" sz="1700" dirty="0">
                <a:latin typeface="Courier"/>
                <a:cs typeface="Courier"/>
              </a:rPr>
              <a:t>= end </a:t>
            </a:r>
            <a:r>
              <a:rPr lang="en-US" sz="1700" dirty="0" err="1">
                <a:latin typeface="Courier"/>
                <a:cs typeface="Courier"/>
              </a:rPr>
              <a:t>datadate</a:t>
            </a:r>
            <a:r>
              <a:rPr lang="en-US" sz="1700" dirty="0">
                <a:latin typeface="Courier"/>
                <a:cs typeface="Courier"/>
              </a:rPr>
              <a:t>   (YYYYDDD) [ignored for "</a:t>
            </a:r>
            <a:r>
              <a:rPr lang="en-US" sz="1700" dirty="0" smtClean="0">
                <a:latin typeface="Courier"/>
                <a:cs typeface="Courier"/>
              </a:rPr>
              <a:t>regional”]</a:t>
            </a:r>
            <a:endParaRPr lang="en-US" sz="1700" dirty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700" dirty="0" smtClean="0">
                <a:latin typeface="Courier"/>
                <a:cs typeface="Courier"/>
              </a:rPr>
              <a:t>resolve   </a:t>
            </a:r>
            <a:r>
              <a:rPr lang="en-US" sz="1700" dirty="0">
                <a:latin typeface="Courier"/>
                <a:cs typeface="Courier"/>
              </a:rPr>
              <a:t>= bin </a:t>
            </a:r>
            <a:endParaRPr lang="en-US" sz="1700" dirty="0" smtClean="0">
              <a:latin typeface="Courier"/>
              <a:cs typeface="Courier"/>
            </a:endParaRPr>
          </a:p>
          <a:p>
            <a:pPr marL="0" indent="0">
              <a:buNone/>
            </a:pPr>
            <a:r>
              <a:rPr lang="en-US" sz="1700" dirty="0" err="1" smtClean="0">
                <a:latin typeface="Courier"/>
                <a:cs typeface="Courier"/>
              </a:rPr>
              <a:t>flaguse</a:t>
            </a:r>
            <a:r>
              <a:rPr lang="en-US" sz="1700" dirty="0" smtClean="0">
                <a:latin typeface="Courier"/>
                <a:cs typeface="Courier"/>
              </a:rPr>
              <a:t>   </a:t>
            </a:r>
            <a:r>
              <a:rPr lang="en-US" sz="1700" dirty="0">
                <a:latin typeface="Courier"/>
                <a:cs typeface="Courier"/>
              </a:rPr>
              <a:t>= flags masked [see /SENSOR/l2bin_defaults.par]</a:t>
            </a:r>
          </a:p>
          <a:p>
            <a:pPr marL="0" indent="0">
              <a:buNone/>
            </a:pPr>
            <a:r>
              <a:rPr lang="en-US" sz="1700" dirty="0" smtClean="0">
                <a:latin typeface="Courier"/>
                <a:cs typeface="Courier"/>
              </a:rPr>
              <a:t>l3bprod   </a:t>
            </a:r>
            <a:r>
              <a:rPr lang="en-US" sz="1700" dirty="0">
                <a:latin typeface="Courier"/>
                <a:cs typeface="Courier"/>
              </a:rPr>
              <a:t>= bin products [default=all products]</a:t>
            </a:r>
          </a:p>
          <a:p>
            <a:pPr marL="0" indent="0">
              <a:buNone/>
            </a:pPr>
            <a:r>
              <a:rPr lang="en-US" sz="1700" dirty="0" err="1" smtClean="0">
                <a:latin typeface="Courier"/>
                <a:cs typeface="Courier"/>
              </a:rPr>
              <a:t>prodtype</a:t>
            </a:r>
            <a:r>
              <a:rPr lang="en-US" sz="1700" dirty="0" smtClean="0">
                <a:latin typeface="Courier"/>
                <a:cs typeface="Courier"/>
              </a:rPr>
              <a:t>  </a:t>
            </a:r>
            <a:r>
              <a:rPr lang="en-US" sz="1700" dirty="0">
                <a:latin typeface="Courier"/>
                <a:cs typeface="Courier"/>
              </a:rPr>
              <a:t>= product type (Set to "regional" to bin all scans.) </a:t>
            </a:r>
            <a:r>
              <a:rPr lang="en-US" sz="1700" dirty="0" err="1" smtClean="0">
                <a:latin typeface="Courier"/>
                <a:cs typeface="Courier"/>
              </a:rPr>
              <a:t>pversion</a:t>
            </a:r>
            <a:r>
              <a:rPr lang="en-US" sz="1700" dirty="0" smtClean="0">
                <a:latin typeface="Courier"/>
                <a:cs typeface="Courier"/>
              </a:rPr>
              <a:t>  </a:t>
            </a:r>
            <a:r>
              <a:rPr lang="en-US" sz="1700" dirty="0">
                <a:latin typeface="Courier"/>
                <a:cs typeface="Courier"/>
              </a:rPr>
              <a:t>= production version [default=Unspecified]</a:t>
            </a:r>
          </a:p>
          <a:p>
            <a:pPr marL="0" indent="0">
              <a:buNone/>
            </a:pPr>
            <a:r>
              <a:rPr lang="en-US" sz="1700" dirty="0" err="1" smtClean="0">
                <a:latin typeface="Courier"/>
                <a:cs typeface="Courier"/>
              </a:rPr>
              <a:t>noext</a:t>
            </a:r>
            <a:r>
              <a:rPr lang="en-US" sz="1700" dirty="0" smtClean="0">
                <a:latin typeface="Courier"/>
                <a:cs typeface="Courier"/>
              </a:rPr>
              <a:t>     </a:t>
            </a:r>
            <a:r>
              <a:rPr lang="en-US" sz="1700" dirty="0">
                <a:latin typeface="Courier"/>
                <a:cs typeface="Courier"/>
              </a:rPr>
              <a:t>= set to 1 to suppress generation of external files</a:t>
            </a:r>
          </a:p>
          <a:p>
            <a:pPr marL="0" indent="0">
              <a:buNone/>
            </a:pPr>
            <a:r>
              <a:rPr lang="en-US" sz="1700" dirty="0">
                <a:latin typeface="Courier"/>
                <a:cs typeface="Courier"/>
              </a:rPr>
              <a:t>               [default=0, (1 for "regional" </a:t>
            </a:r>
            <a:r>
              <a:rPr lang="en-US" sz="1700" dirty="0" err="1">
                <a:latin typeface="Courier"/>
                <a:cs typeface="Courier"/>
              </a:rPr>
              <a:t>prodtype</a:t>
            </a:r>
            <a:r>
              <a:rPr lang="en-US" sz="1700" dirty="0">
                <a:latin typeface="Courier"/>
                <a:cs typeface="Courier"/>
              </a:rPr>
              <a:t>)]</a:t>
            </a:r>
          </a:p>
          <a:p>
            <a:pPr marL="0" indent="0">
              <a:buNone/>
            </a:pPr>
            <a:r>
              <a:rPr lang="en-US" sz="1700" dirty="0" err="1" smtClean="0">
                <a:latin typeface="Courier"/>
                <a:cs typeface="Courier"/>
              </a:rPr>
              <a:t>rowgroup</a:t>
            </a:r>
            <a:r>
              <a:rPr lang="en-US" sz="1700" dirty="0" smtClean="0">
                <a:latin typeface="Courier"/>
                <a:cs typeface="Courier"/>
              </a:rPr>
              <a:t>  </a:t>
            </a:r>
            <a:r>
              <a:rPr lang="en-US" sz="1700" dirty="0">
                <a:latin typeface="Courier"/>
                <a:cs typeface="Courier"/>
              </a:rPr>
              <a:t>= # of bin rows to process at once.</a:t>
            </a:r>
          </a:p>
          <a:p>
            <a:pPr marL="0" indent="0">
              <a:buNone/>
            </a:pPr>
            <a:r>
              <a:rPr lang="en-US" sz="1700" dirty="0" smtClean="0">
                <a:latin typeface="Courier"/>
                <a:cs typeface="Courier"/>
              </a:rPr>
              <a:t>night     </a:t>
            </a:r>
            <a:r>
              <a:rPr lang="en-US" sz="1700" dirty="0">
                <a:latin typeface="Courier"/>
                <a:cs typeface="Courier"/>
              </a:rPr>
              <a:t>= set to 1 for SST night processing [default=0]</a:t>
            </a:r>
          </a:p>
          <a:p>
            <a:pPr marL="0" indent="0">
              <a:buNone/>
            </a:pPr>
            <a:r>
              <a:rPr lang="en-US" sz="1700" dirty="0" err="1" smtClean="0">
                <a:latin typeface="Courier"/>
                <a:cs typeface="Courier"/>
              </a:rPr>
              <a:t>qual_prod</a:t>
            </a:r>
            <a:r>
              <a:rPr lang="en-US" sz="1700" dirty="0" smtClean="0">
                <a:latin typeface="Courier"/>
                <a:cs typeface="Courier"/>
              </a:rPr>
              <a:t> </a:t>
            </a:r>
            <a:r>
              <a:rPr lang="en-US" sz="1700" dirty="0">
                <a:latin typeface="Courier"/>
                <a:cs typeface="Courier"/>
              </a:rPr>
              <a:t>= quality product field </a:t>
            </a:r>
            <a:r>
              <a:rPr lang="en-US" sz="1700" dirty="0" smtClean="0">
                <a:latin typeface="Courier"/>
                <a:cs typeface="Courier"/>
              </a:rPr>
              <a:t>name </a:t>
            </a:r>
          </a:p>
          <a:p>
            <a:pPr marL="0" indent="0">
              <a:buNone/>
            </a:pPr>
            <a:r>
              <a:rPr lang="en-US" sz="1700" dirty="0" err="1" smtClean="0">
                <a:latin typeface="Courier"/>
                <a:cs typeface="Courier"/>
              </a:rPr>
              <a:t>qual_max</a:t>
            </a:r>
            <a:r>
              <a:rPr lang="en-US" sz="1700" dirty="0" smtClean="0">
                <a:latin typeface="Courier"/>
                <a:cs typeface="Courier"/>
              </a:rPr>
              <a:t>  </a:t>
            </a:r>
            <a:r>
              <a:rPr lang="en-US" sz="1700" dirty="0">
                <a:latin typeface="Courier"/>
                <a:cs typeface="Courier"/>
              </a:rPr>
              <a:t>= maximum acceptable quality [default=2]</a:t>
            </a:r>
          </a:p>
          <a:p>
            <a:pPr marL="0" indent="0">
              <a:buNone/>
            </a:pPr>
            <a:r>
              <a:rPr lang="en-US" sz="1700" dirty="0" smtClean="0">
                <a:latin typeface="Courier"/>
                <a:cs typeface="Courier"/>
              </a:rPr>
              <a:t>verbose   </a:t>
            </a:r>
            <a:r>
              <a:rPr lang="en-US" sz="1700" dirty="0">
                <a:latin typeface="Courier"/>
                <a:cs typeface="Courier"/>
              </a:rPr>
              <a:t>= Allow more verbose screen messages [default=0]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Content Placeholder 8" descr="l2bin.pn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 t="-14996" b="-149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241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OCSSW Processing: </a:t>
            </a:r>
            <a:r>
              <a:rPr lang="en-US" dirty="0" smtClean="0"/>
              <a:t>l3mapgen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8" name="Picture 7" descr="l3mapgengui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33" b="16476"/>
          <a:stretch/>
        </p:blipFill>
        <p:spPr>
          <a:xfrm>
            <a:off x="1128888" y="701063"/>
            <a:ext cx="733887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9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Verdana"/>
              </a:rPr>
              <a:t>Multilevel </a:t>
            </a:r>
            <a:r>
              <a:rPr lang="en-US" dirty="0" smtClean="0">
                <a:latin typeface="Verdana"/>
              </a:rPr>
              <a:t>Processor (MLP)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Allows for </a:t>
            </a:r>
            <a:r>
              <a:rPr lang="en-US" dirty="0">
                <a:solidFill>
                  <a:srgbClr val="000000"/>
                </a:solidFill>
              </a:rPr>
              <a:t>sequential end-to-end processing via a single </a:t>
            </a:r>
            <a:r>
              <a:rPr lang="en-US" dirty="0" smtClean="0">
                <a:solidFill>
                  <a:srgbClr val="000000"/>
                </a:solidFill>
              </a:rPr>
              <a:t>script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Accessible via command line and the </a:t>
            </a:r>
            <a:r>
              <a:rPr lang="en-US" dirty="0" err="1" smtClean="0">
                <a:solidFill>
                  <a:srgbClr val="000000"/>
                </a:solidFill>
              </a:rPr>
              <a:t>SeaDAS</a:t>
            </a:r>
            <a:r>
              <a:rPr lang="en-US" dirty="0" smtClean="0">
                <a:solidFill>
                  <a:srgbClr val="000000"/>
                </a:solidFill>
              </a:rPr>
              <a:t> GUI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Programs that can be </a:t>
            </a:r>
            <a:r>
              <a:rPr lang="en-US" dirty="0" smtClean="0">
                <a:solidFill>
                  <a:srgbClr val="000000"/>
                </a:solidFill>
              </a:rPr>
              <a:t>accessed: 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modis_L1A.py</a:t>
            </a:r>
          </a:p>
          <a:p>
            <a:pPr lvl="1"/>
            <a:r>
              <a:rPr lang="en-US" dirty="0" err="1" smtClean="0">
                <a:solidFill>
                  <a:srgbClr val="000000"/>
                </a:solidFill>
              </a:rPr>
              <a:t>modis_GEO.py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modis_L1B.py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l1aextract_modis.py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l1aextract_seawifs.py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l1mapgen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l1brsgen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</a:t>
            </a:r>
            <a:r>
              <a:rPr lang="en-US" dirty="0" smtClean="0">
                <a:solidFill>
                  <a:srgbClr val="000000"/>
                </a:solidFill>
              </a:rPr>
              <a:t>2gen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l</a:t>
            </a:r>
            <a:r>
              <a:rPr lang="en-US" dirty="0" smtClean="0">
                <a:solidFill>
                  <a:srgbClr val="000000"/>
                </a:solidFill>
              </a:rPr>
              <a:t>2brsgen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l2mapgen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l2extract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l2bin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l3bin</a:t>
            </a:r>
          </a:p>
          <a:p>
            <a:pPr lvl="1"/>
            <a:r>
              <a:rPr lang="en-US" dirty="0" smtClean="0"/>
              <a:t>l3mapgen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2017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/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OCSSW Processing: </a:t>
            </a:r>
            <a:r>
              <a:rPr lang="en-US" dirty="0" smtClean="0"/>
              <a:t>Multi-level Processor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" name="Picture 2" descr="mlp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879" r="69959" b="3879"/>
          <a:stretch/>
        </p:blipFill>
        <p:spPr>
          <a:xfrm>
            <a:off x="1909703" y="457200"/>
            <a:ext cx="557656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99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Download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858000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5" descr="42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942" y="1172198"/>
            <a:ext cx="7014117" cy="56726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09279" y="607072"/>
            <a:ext cx="3725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http://seadas.gsfc.nasa.gov/</a:t>
            </a:r>
            <a:endParaRPr lang="en-US" sz="24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6" name="Picture 5" descr="Screen Shot 2015-06-09 at 12.44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67" y="557472"/>
            <a:ext cx="8229600" cy="63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02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Help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SeaDAS</a:t>
            </a:r>
            <a:r>
              <a:rPr lang="en-US" dirty="0" smtClean="0"/>
              <a:t> Internal Help</a:t>
            </a:r>
          </a:p>
          <a:p>
            <a:pPr lvl="1"/>
            <a:r>
              <a:rPr lang="en-US" dirty="0" smtClean="0"/>
              <a:t>Located in Help menu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Ocean Color Web Page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oceancolor.gsfc.nasa.gov</a:t>
            </a:r>
            <a:endParaRPr lang="en-US" dirty="0" smtClean="0"/>
          </a:p>
          <a:p>
            <a:pPr lvl="1"/>
            <a:r>
              <a:rPr lang="en-US" dirty="0" err="1" smtClean="0"/>
              <a:t>SeaDAS</a:t>
            </a:r>
            <a:endParaRPr lang="en-US" dirty="0" smtClean="0"/>
          </a:p>
          <a:p>
            <a:pPr lvl="2"/>
            <a:r>
              <a:rPr lang="en-US" dirty="0">
                <a:hlinkClick r:id="rId3"/>
              </a:rPr>
              <a:t>http://</a:t>
            </a:r>
            <a:r>
              <a:rPr lang="en-US" dirty="0" err="1" smtClean="0">
                <a:hlinkClick r:id="rId3"/>
              </a:rPr>
              <a:t>seadas.gsfc.nasa.gov</a:t>
            </a:r>
            <a:endParaRPr lang="en-US" dirty="0" smtClean="0"/>
          </a:p>
          <a:p>
            <a:pPr lvl="2"/>
            <a:r>
              <a:rPr lang="en-US" dirty="0" smtClean="0"/>
              <a:t>Web Version of </a:t>
            </a:r>
            <a:r>
              <a:rPr lang="en-US" dirty="0" err="1" smtClean="0"/>
              <a:t>SeaDAS</a:t>
            </a:r>
            <a:r>
              <a:rPr lang="en-US" dirty="0" smtClean="0"/>
              <a:t> Internal Help</a:t>
            </a:r>
          </a:p>
          <a:p>
            <a:pPr lvl="2"/>
            <a:r>
              <a:rPr lang="en-US" dirty="0" smtClean="0"/>
              <a:t>Tutorials</a:t>
            </a:r>
          </a:p>
          <a:p>
            <a:pPr lvl="2"/>
            <a:r>
              <a:rPr lang="en-US" dirty="0" smtClean="0"/>
              <a:t>Latest downloads</a:t>
            </a:r>
          </a:p>
          <a:p>
            <a:pPr lvl="1"/>
            <a:r>
              <a:rPr lang="en-US" dirty="0" smtClean="0"/>
              <a:t>Forum</a:t>
            </a:r>
          </a:p>
          <a:p>
            <a:pPr marL="457200" lvl="1" indent="0">
              <a:buNone/>
            </a:pP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oceancolor.gsfc.nasa.gov</a:t>
            </a:r>
            <a:r>
              <a:rPr lang="en-US" dirty="0" smtClean="0"/>
              <a:t>/forum/</a:t>
            </a:r>
            <a:r>
              <a:rPr lang="en-US" dirty="0" err="1" smtClean="0"/>
              <a:t>oceancolor</a:t>
            </a:r>
            <a:r>
              <a:rPr lang="en-US" dirty="0" smtClean="0"/>
              <a:t>/</a:t>
            </a:r>
            <a:r>
              <a:rPr lang="en-US" dirty="0" err="1" smtClean="0"/>
              <a:t>forum_show.pl</a:t>
            </a:r>
            <a:endParaRPr lang="en-US" dirty="0"/>
          </a:p>
          <a:p>
            <a:pPr lvl="2"/>
            <a:endParaRPr lang="en-US" dirty="0" smtClean="0"/>
          </a:p>
          <a:p>
            <a:pPr lvl="1"/>
            <a:endParaRPr lang="en-US" dirty="0"/>
          </a:p>
          <a:p>
            <a:r>
              <a:rPr lang="en-US" dirty="0"/>
              <a:t>YouTube Channel</a:t>
            </a:r>
          </a:p>
          <a:p>
            <a:pPr lvl="1"/>
            <a:r>
              <a:rPr lang="en-US" dirty="0">
                <a:hlinkClick r:id="rId4"/>
              </a:rPr>
              <a:t>http://www.youtube.com/user/</a:t>
            </a:r>
            <a:r>
              <a:rPr lang="en-US" dirty="0" smtClean="0">
                <a:hlinkClick r:id="rId4"/>
              </a:rPr>
              <a:t>nasaoceancolor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SeaDAS Training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6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 &amp; Significance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77333"/>
            <a:ext cx="8255000" cy="587586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Vision and Strategic Goals</a:t>
            </a:r>
          </a:p>
          <a:p>
            <a:pPr lvl="1"/>
            <a:r>
              <a:rPr lang="en-US" dirty="0" smtClean="0"/>
              <a:t>NASA: </a:t>
            </a:r>
          </a:p>
          <a:p>
            <a:pPr lvl="2"/>
            <a:r>
              <a:rPr lang="en-US" dirty="0" smtClean="0"/>
              <a:t>“Advance </a:t>
            </a:r>
            <a:r>
              <a:rPr lang="en-US" dirty="0"/>
              <a:t>understanding of Earth and develop technologies to improve the quality of life on our home planet</a:t>
            </a:r>
            <a:r>
              <a:rPr lang="en-US" dirty="0" smtClean="0"/>
              <a:t>.” (2014)</a:t>
            </a:r>
          </a:p>
          <a:p>
            <a:pPr lvl="1"/>
            <a:r>
              <a:rPr lang="en-US" dirty="0" err="1" smtClean="0"/>
              <a:t>SeaDAS</a:t>
            </a:r>
            <a:endParaRPr lang="en-US" dirty="0"/>
          </a:p>
          <a:p>
            <a:pPr lvl="2"/>
            <a:r>
              <a:rPr lang="en-US" dirty="0" smtClean="0"/>
              <a:t>Provide the user community with the </a:t>
            </a:r>
            <a:r>
              <a:rPr lang="en-US" dirty="0"/>
              <a:t>tools to work with </a:t>
            </a:r>
            <a:r>
              <a:rPr lang="en-US" dirty="0" smtClean="0"/>
              <a:t>supported satellite mission data</a:t>
            </a:r>
          </a:p>
          <a:p>
            <a:pPr lvl="2"/>
            <a:r>
              <a:rPr lang="en-US" dirty="0" smtClean="0"/>
              <a:t>Identically reproduce all standard products, including levels 1, 2 and 3</a:t>
            </a:r>
            <a:endParaRPr lang="en-US" dirty="0"/>
          </a:p>
          <a:p>
            <a:pPr lvl="2"/>
            <a:r>
              <a:rPr lang="en-US" dirty="0" smtClean="0"/>
              <a:t>Continually evolve </a:t>
            </a:r>
            <a:r>
              <a:rPr lang="en-US" dirty="0"/>
              <a:t>to keep up with </a:t>
            </a:r>
            <a:r>
              <a:rPr lang="en-US" dirty="0" smtClean="0"/>
              <a:t>technology</a:t>
            </a:r>
          </a:p>
          <a:p>
            <a:pPr lvl="2"/>
            <a:endParaRPr lang="en-US" dirty="0"/>
          </a:p>
          <a:p>
            <a:r>
              <a:rPr lang="en-US" dirty="0"/>
              <a:t>Accessibility</a:t>
            </a:r>
          </a:p>
          <a:p>
            <a:pPr lvl="1"/>
            <a:r>
              <a:rPr lang="en-US" dirty="0"/>
              <a:t>Software (open-source)</a:t>
            </a:r>
          </a:p>
          <a:p>
            <a:pPr lvl="2"/>
            <a:r>
              <a:rPr lang="en-US" dirty="0"/>
              <a:t>Runs on standard inexpensive desktop and laptop computers</a:t>
            </a:r>
          </a:p>
          <a:p>
            <a:pPr lvl="1"/>
            <a:r>
              <a:rPr lang="en-US" dirty="0"/>
              <a:t>Data (freely available)</a:t>
            </a:r>
          </a:p>
          <a:p>
            <a:pPr lvl="1"/>
            <a:endParaRPr lang="en-US" dirty="0"/>
          </a:p>
          <a:p>
            <a:r>
              <a:rPr lang="en-US" dirty="0"/>
              <a:t>User Community</a:t>
            </a:r>
          </a:p>
          <a:p>
            <a:pPr lvl="1"/>
            <a:r>
              <a:rPr lang="en-US" dirty="0"/>
              <a:t>Research Scientists</a:t>
            </a:r>
          </a:p>
          <a:p>
            <a:pPr lvl="1"/>
            <a:r>
              <a:rPr lang="en-US" dirty="0" smtClean="0"/>
              <a:t>Anyone</a:t>
            </a:r>
          </a:p>
          <a:p>
            <a:pPr lvl="1"/>
            <a:endParaRPr lang="en-US" dirty="0"/>
          </a:p>
          <a:p>
            <a:r>
              <a:rPr lang="en-US" dirty="0" smtClean="0"/>
              <a:t>Standardizes Satellite Data</a:t>
            </a:r>
          </a:p>
          <a:p>
            <a:pPr lvl="1"/>
            <a:r>
              <a:rPr lang="en-US" dirty="0" smtClean="0"/>
              <a:t>Supports over 16 remote-sensing satellite missions</a:t>
            </a:r>
          </a:p>
          <a:p>
            <a:pPr marL="457146" lvl="1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914294" lvl="2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55803" y="3122342"/>
            <a:ext cx="25689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Questions?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3311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557239" y="3166946"/>
            <a:ext cx="1731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Backup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73311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Remote-Sensing Satellite Data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Courier New"/>
              <a:buChar char="o"/>
            </a:pPr>
            <a:r>
              <a:rPr lang="en-US" sz="1600" dirty="0"/>
              <a:t>Level 0 data</a:t>
            </a:r>
          </a:p>
          <a:p>
            <a:pPr marL="457200" lvl="1" indent="0">
              <a:buNone/>
            </a:pPr>
            <a:r>
              <a:rPr lang="en-US" sz="1400" dirty="0"/>
              <a:t>unprocessed instrument/payload </a:t>
            </a:r>
            <a:r>
              <a:rPr lang="en-US" sz="1400" dirty="0" smtClean="0"/>
              <a:t>data</a:t>
            </a:r>
            <a:endParaRPr lang="en-US" sz="1400" dirty="0"/>
          </a:p>
          <a:p>
            <a:pPr>
              <a:buFont typeface="Courier New"/>
              <a:buChar char="o"/>
            </a:pPr>
            <a:r>
              <a:rPr lang="en-US" sz="1600" dirty="0"/>
              <a:t>Level 1A data </a:t>
            </a:r>
          </a:p>
          <a:p>
            <a:pPr marL="457200" lvl="1" indent="0">
              <a:buNone/>
            </a:pPr>
            <a:r>
              <a:rPr lang="en-US" sz="1400" dirty="0" smtClean="0"/>
              <a:t>time</a:t>
            </a:r>
            <a:r>
              <a:rPr lang="en-US" sz="1400" dirty="0"/>
              <a:t>-referenced and annotated with ancillary information including radiometric and geometric calibration coefficients and </a:t>
            </a:r>
            <a:r>
              <a:rPr lang="en-US" sz="1400" dirty="0" err="1"/>
              <a:t>georeferencing</a:t>
            </a:r>
            <a:r>
              <a:rPr lang="en-US" sz="1400" dirty="0"/>
              <a:t> parameters </a:t>
            </a:r>
            <a:endParaRPr lang="en-US" sz="1400" dirty="0" smtClean="0"/>
          </a:p>
          <a:p>
            <a:pPr>
              <a:buFont typeface="Courier New"/>
              <a:buChar char="o"/>
            </a:pPr>
            <a:r>
              <a:rPr lang="en-US" sz="1600" dirty="0" smtClean="0"/>
              <a:t>Level 1B data </a:t>
            </a:r>
          </a:p>
          <a:p>
            <a:pPr lvl="1">
              <a:buNone/>
            </a:pPr>
            <a:r>
              <a:rPr lang="en-US" sz="1400" dirty="0" smtClean="0"/>
              <a:t>instrument</a:t>
            </a:r>
            <a:r>
              <a:rPr lang="en-US" sz="1400" dirty="0"/>
              <a:t>/radiometric calibrations </a:t>
            </a:r>
            <a:r>
              <a:rPr lang="en-US" sz="1400" dirty="0" smtClean="0"/>
              <a:t>applied</a:t>
            </a:r>
            <a:endParaRPr lang="en-US" sz="1400" dirty="0"/>
          </a:p>
          <a:p>
            <a:pPr>
              <a:buFont typeface="Courier New"/>
              <a:buChar char="o"/>
            </a:pPr>
            <a:r>
              <a:rPr lang="en-US" sz="1600" dirty="0"/>
              <a:t>Level 2 data </a:t>
            </a:r>
          </a:p>
          <a:p>
            <a:pPr lvl="1">
              <a:buNone/>
            </a:pPr>
            <a:r>
              <a:rPr lang="en-US" sz="1400" dirty="0"/>
              <a:t>derived geophysical </a:t>
            </a:r>
            <a:r>
              <a:rPr lang="en-US" sz="1400" dirty="0" smtClean="0"/>
              <a:t>variables </a:t>
            </a:r>
          </a:p>
          <a:p>
            <a:pPr>
              <a:buFont typeface="Courier New"/>
              <a:buChar char="o"/>
            </a:pPr>
            <a:r>
              <a:rPr lang="en-US" sz="1600" dirty="0" smtClean="0"/>
              <a:t>Level 3 data</a:t>
            </a:r>
          </a:p>
          <a:p>
            <a:pPr marL="457200" lvl="1" indent="0">
              <a:buNone/>
            </a:pPr>
            <a:r>
              <a:rPr lang="en-US" sz="1400" dirty="0" smtClean="0"/>
              <a:t>derived </a:t>
            </a:r>
            <a:r>
              <a:rPr lang="en-US" sz="1400" dirty="0"/>
              <a:t>geophysical variables that have been aggregated/projected onto a well-defined spatial grid over a well-defined time period</a:t>
            </a:r>
          </a:p>
          <a:p>
            <a:pPr lvl="1">
              <a:buFont typeface="Courier New"/>
              <a:buChar char="o"/>
            </a:pPr>
            <a:r>
              <a:rPr lang="en-US" sz="1400" dirty="0"/>
              <a:t>Binned</a:t>
            </a:r>
          </a:p>
          <a:p>
            <a:pPr marL="914400" lvl="2" indent="0">
              <a:buNone/>
            </a:pPr>
            <a:r>
              <a:rPr lang="en-US" sz="1200" dirty="0"/>
              <a:t>Each Level 3 binned data product consists of the accumulated data for all L2 products in a product suite, for the specified instrument and resolution, corresponding to a period of time (e.g. daily, 8 days, monthly, etc.) and stored in a global, nearly equal-area, </a:t>
            </a:r>
            <a:r>
              <a:rPr lang="en-US" sz="1200" dirty="0" err="1"/>
              <a:t>integerized</a:t>
            </a:r>
            <a:r>
              <a:rPr lang="en-US" sz="1200" dirty="0"/>
              <a:t> sinusoidal grid (ISIN)</a:t>
            </a:r>
          </a:p>
          <a:p>
            <a:pPr lvl="1">
              <a:buFont typeface="Courier New"/>
              <a:buChar char="o"/>
            </a:pPr>
            <a:r>
              <a:rPr lang="en-US" sz="1400" dirty="0"/>
              <a:t>Mapped</a:t>
            </a:r>
          </a:p>
          <a:p>
            <a:pPr marL="914400" lvl="2" indent="0">
              <a:buNone/>
            </a:pPr>
            <a:r>
              <a:rPr lang="en-US" sz="1200" dirty="0"/>
              <a:t>Created from the corresponding Level 3 binned products – Each Standard Mapped Image (SMI) file contains a Plate </a:t>
            </a:r>
            <a:r>
              <a:rPr lang="en-US" sz="1200" dirty="0" err="1"/>
              <a:t>Carrée</a:t>
            </a:r>
            <a:r>
              <a:rPr lang="en-US" sz="1200" dirty="0"/>
              <a:t>, pixel-registered grid of floating-point values (or scaled integer representations of the values) for a single geophysical </a:t>
            </a:r>
            <a:r>
              <a:rPr lang="en-US" sz="1200" dirty="0" smtClean="0"/>
              <a:t>parameter</a:t>
            </a:r>
            <a:endParaRPr lang="en-US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8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Description &amp; Significance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b="1" dirty="0" smtClean="0"/>
              <a:t>Supported Satellite Missions</a:t>
            </a:r>
            <a:endParaRPr lang="en-US" sz="2000" b="1" i="1" dirty="0" smtClean="0"/>
          </a:p>
          <a:p>
            <a:pPr lvl="1"/>
            <a:r>
              <a:rPr lang="en-US" dirty="0" smtClean="0"/>
              <a:t>Aquarius</a:t>
            </a:r>
          </a:p>
          <a:p>
            <a:pPr lvl="1"/>
            <a:r>
              <a:rPr lang="en-US" dirty="0" smtClean="0"/>
              <a:t>AVHRR</a:t>
            </a:r>
          </a:p>
          <a:p>
            <a:pPr lvl="1"/>
            <a:r>
              <a:rPr lang="en-US" dirty="0" smtClean="0"/>
              <a:t>CZCS</a:t>
            </a:r>
            <a:endParaRPr lang="en-US" dirty="0"/>
          </a:p>
          <a:p>
            <a:pPr lvl="1"/>
            <a:r>
              <a:rPr lang="en-US" dirty="0" smtClean="0"/>
              <a:t>GOCI</a:t>
            </a:r>
          </a:p>
          <a:p>
            <a:pPr lvl="1"/>
            <a:r>
              <a:rPr lang="en-US" dirty="0" smtClean="0"/>
              <a:t>HICO</a:t>
            </a:r>
            <a:endParaRPr lang="en-US" dirty="0"/>
          </a:p>
          <a:p>
            <a:pPr lvl="1"/>
            <a:r>
              <a:rPr lang="en-US" dirty="0"/>
              <a:t>LANDSAT-8 </a:t>
            </a:r>
            <a:r>
              <a:rPr lang="en-US" dirty="0" smtClean="0"/>
              <a:t>OLI</a:t>
            </a:r>
          </a:p>
          <a:p>
            <a:pPr lvl="1"/>
            <a:r>
              <a:rPr lang="en-US" dirty="0" smtClean="0"/>
              <a:t>MERIS</a:t>
            </a:r>
          </a:p>
          <a:p>
            <a:pPr lvl="1"/>
            <a:r>
              <a:rPr lang="en-US" dirty="0" smtClean="0"/>
              <a:t>MODIS Aqua</a:t>
            </a:r>
          </a:p>
          <a:p>
            <a:pPr lvl="1"/>
            <a:r>
              <a:rPr lang="en-US" dirty="0" smtClean="0"/>
              <a:t>MODIS Terra</a:t>
            </a:r>
          </a:p>
          <a:p>
            <a:pPr lvl="1"/>
            <a:r>
              <a:rPr lang="en-US" dirty="0" smtClean="0"/>
              <a:t>MOS</a:t>
            </a:r>
          </a:p>
          <a:p>
            <a:pPr lvl="1"/>
            <a:r>
              <a:rPr lang="en-US" dirty="0" smtClean="0"/>
              <a:t>OCM1</a:t>
            </a:r>
          </a:p>
          <a:p>
            <a:pPr lvl="1"/>
            <a:r>
              <a:rPr lang="en-US" dirty="0" smtClean="0"/>
              <a:t>OCM2</a:t>
            </a:r>
          </a:p>
          <a:p>
            <a:pPr lvl="1"/>
            <a:r>
              <a:rPr lang="en-US" dirty="0" smtClean="0"/>
              <a:t>OCTS</a:t>
            </a:r>
          </a:p>
          <a:p>
            <a:pPr lvl="1"/>
            <a:r>
              <a:rPr lang="en-US" dirty="0" smtClean="0"/>
              <a:t>OSMI</a:t>
            </a:r>
          </a:p>
          <a:p>
            <a:pPr lvl="1"/>
            <a:r>
              <a:rPr lang="en-US" dirty="0" err="1" smtClean="0"/>
              <a:t>SeaWiFS</a:t>
            </a:r>
            <a:endParaRPr lang="en-US" dirty="0" smtClean="0"/>
          </a:p>
          <a:p>
            <a:pPr lvl="1"/>
            <a:r>
              <a:rPr lang="en-US" dirty="0" smtClean="0"/>
              <a:t>VIIRSN</a:t>
            </a:r>
          </a:p>
          <a:p>
            <a:pPr lvl="1"/>
            <a:r>
              <a:rPr lang="en-US" dirty="0" smtClean="0"/>
              <a:t>... coming soon Sentinel-3 (OLCI)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73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200" b="1" dirty="0" smtClean="0"/>
              <a:t>Visualization </a:t>
            </a:r>
            <a:r>
              <a:rPr lang="en-US" sz="2200" b="1" dirty="0"/>
              <a:t>and Analysis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mapping and </a:t>
            </a:r>
            <a:r>
              <a:rPr lang="en-US" dirty="0" err="1" smtClean="0"/>
              <a:t>reprojection</a:t>
            </a:r>
            <a:r>
              <a:rPr lang="en-US" dirty="0" smtClean="0"/>
              <a:t>*</a:t>
            </a:r>
          </a:p>
          <a:p>
            <a:pPr lvl="1"/>
            <a:r>
              <a:rPr lang="en-US" dirty="0" smtClean="0"/>
              <a:t>cropping and </a:t>
            </a:r>
            <a:r>
              <a:rPr lang="en-US" dirty="0" err="1" smtClean="0"/>
              <a:t>subsetting</a:t>
            </a:r>
            <a:endParaRPr lang="en-US" dirty="0" smtClean="0"/>
          </a:p>
          <a:p>
            <a:pPr lvl="1"/>
            <a:r>
              <a:rPr lang="en-US" dirty="0" smtClean="0"/>
              <a:t>bathymetry and topography</a:t>
            </a:r>
          </a:p>
          <a:p>
            <a:pPr lvl="1"/>
            <a:r>
              <a:rPr lang="en-US" dirty="0" smtClean="0"/>
              <a:t>masking and overlays</a:t>
            </a:r>
          </a:p>
          <a:p>
            <a:pPr lvl="1"/>
            <a:r>
              <a:rPr lang="en-US" dirty="0" smtClean="0"/>
              <a:t>band combinations (</a:t>
            </a:r>
            <a:r>
              <a:rPr lang="en-US" dirty="0" err="1" smtClean="0"/>
              <a:t>rgb</a:t>
            </a:r>
            <a:r>
              <a:rPr lang="en-US" dirty="0" smtClean="0"/>
              <a:t> imagery)</a:t>
            </a:r>
          </a:p>
          <a:p>
            <a:pPr lvl="1"/>
            <a:r>
              <a:rPr lang="en-US" dirty="0" smtClean="0"/>
              <a:t>mosaic and file merging</a:t>
            </a:r>
          </a:p>
          <a:p>
            <a:pPr lvl="1"/>
            <a:r>
              <a:rPr lang="en-US" dirty="0" smtClean="0"/>
              <a:t>band smoothing</a:t>
            </a:r>
          </a:p>
          <a:p>
            <a:pPr lvl="1"/>
            <a:r>
              <a:rPr lang="en-US" dirty="0" smtClean="0"/>
              <a:t>custom algorithms (band math)</a:t>
            </a:r>
          </a:p>
          <a:p>
            <a:pPr lvl="1"/>
            <a:r>
              <a:rPr lang="en-US" dirty="0" smtClean="0"/>
              <a:t>statistics</a:t>
            </a:r>
          </a:p>
          <a:p>
            <a:pPr lvl="1"/>
            <a:r>
              <a:rPr lang="en-US" dirty="0" smtClean="0"/>
              <a:t>scatterplots</a:t>
            </a:r>
          </a:p>
          <a:p>
            <a:pPr lvl="1"/>
            <a:r>
              <a:rPr lang="en-US" dirty="0" smtClean="0"/>
              <a:t>color palettes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sz="2200" b="1" dirty="0" smtClean="0"/>
              <a:t>Satellite </a:t>
            </a:r>
            <a:r>
              <a:rPr lang="en-US" sz="2200" b="1" dirty="0"/>
              <a:t>Data </a:t>
            </a:r>
            <a:r>
              <a:rPr lang="en-US" sz="2200" b="1" dirty="0" smtClean="0"/>
              <a:t>Processing</a:t>
            </a:r>
          </a:p>
          <a:p>
            <a:pPr lvl="1"/>
            <a:r>
              <a:rPr lang="en-US" dirty="0" smtClean="0"/>
              <a:t>processors installer</a:t>
            </a:r>
          </a:p>
          <a:p>
            <a:pPr lvl="1"/>
            <a:r>
              <a:rPr lang="en-US" dirty="0" smtClean="0"/>
              <a:t>processors (l2gen, l3bin, l3mapgen, …)</a:t>
            </a:r>
          </a:p>
          <a:p>
            <a:pPr lvl="1"/>
            <a:r>
              <a:rPr lang="en-US" dirty="0" smtClean="0"/>
              <a:t>multilevel processor</a:t>
            </a:r>
          </a:p>
          <a:p>
            <a:pPr lvl="1"/>
            <a:endParaRPr lang="en-US" dirty="0" smtClean="0"/>
          </a:p>
          <a:p>
            <a:r>
              <a:rPr lang="en-US" sz="2200" b="1" dirty="0" err="1"/>
              <a:t>SeaBASS</a:t>
            </a:r>
            <a:r>
              <a:rPr lang="en-US" sz="2200" b="1" dirty="0"/>
              <a:t> field measurement integration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2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Supported Data Formats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 smtClean="0"/>
              <a:t>SeaDAS supports a growing number of raster data formats:</a:t>
            </a:r>
          </a:p>
          <a:p>
            <a:pPr marL="548640"/>
            <a:r>
              <a:rPr lang="en-US" dirty="0" smtClean="0"/>
              <a:t>GeoTIFF</a:t>
            </a:r>
          </a:p>
          <a:p>
            <a:pPr marL="548640"/>
            <a:r>
              <a:rPr lang="en-US" dirty="0" smtClean="0"/>
              <a:t>NetCDF </a:t>
            </a:r>
          </a:p>
          <a:p>
            <a:pPr marL="548640"/>
            <a:r>
              <a:rPr lang="en-US" dirty="0" smtClean="0"/>
              <a:t>HDF (HDF4, HDF5, HDF-EOS) </a:t>
            </a:r>
          </a:p>
          <a:p>
            <a:pPr marL="548640"/>
            <a:r>
              <a:rPr lang="en-US" dirty="0" smtClean="0"/>
              <a:t>ENVI (BIL/BIP)</a:t>
            </a:r>
          </a:p>
          <a:p>
            <a:pPr marL="548640"/>
            <a:r>
              <a:rPr lang="en-US" dirty="0" smtClean="0"/>
              <a:t>Additional targeted support for specific data formats of other EO sensors such as MODIS, AVHRR, AVNIR, PRISM and CHRIS/</a:t>
            </a:r>
            <a:r>
              <a:rPr lang="en-US" dirty="0" err="1" smtClean="0"/>
              <a:t>Proba</a:t>
            </a:r>
            <a:r>
              <a:rPr lang="en-US" dirty="0" smtClean="0"/>
              <a:t>. </a:t>
            </a:r>
          </a:p>
          <a:p>
            <a:pPr marL="548640"/>
            <a:r>
              <a:rPr lang="en-US" dirty="0" smtClean="0"/>
              <a:t>BEAM-DIMAP (Digital Image Format)</a:t>
            </a:r>
          </a:p>
          <a:p>
            <a:pPr marL="948690" lvl="1"/>
            <a:r>
              <a:rPr lang="en-US" dirty="0" smtClean="0"/>
              <a:t>Originally developed to support the SPOT mission</a:t>
            </a:r>
          </a:p>
          <a:p>
            <a:pPr marL="948690" lvl="1"/>
            <a:r>
              <a:rPr lang="en-US" dirty="0" smtClean="0"/>
              <a:t>Data are stored as a single product header file with the suffix .dim in XML format containing the product meta-data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Layout &amp; Toolbars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 descr="Screen Shot 2015-06-09 at 12.27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784710"/>
            <a:ext cx="8229600" cy="5571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263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File Manager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Displays loaded files in a tree view</a:t>
            </a:r>
          </a:p>
          <a:p>
            <a:pPr lvl="1"/>
            <a:r>
              <a:rPr lang="en-US" dirty="0" smtClean="0"/>
              <a:t>Metadata</a:t>
            </a:r>
          </a:p>
          <a:p>
            <a:pPr lvl="1"/>
            <a:r>
              <a:rPr lang="en-US" dirty="0" smtClean="0"/>
              <a:t>Flag </a:t>
            </a:r>
            <a:r>
              <a:rPr lang="en-US" dirty="0" err="1" smtClean="0"/>
              <a:t>codings</a:t>
            </a:r>
            <a:endParaRPr lang="en-US" dirty="0" smtClean="0"/>
          </a:p>
          <a:p>
            <a:pPr lvl="1"/>
            <a:r>
              <a:rPr lang="en-US" dirty="0" smtClean="0"/>
              <a:t>Vector data</a:t>
            </a:r>
          </a:p>
          <a:p>
            <a:pPr lvl="1"/>
            <a:r>
              <a:rPr lang="en-US" dirty="0" smtClean="0"/>
              <a:t>Bands (products)</a:t>
            </a:r>
          </a:p>
          <a:p>
            <a:pPr marL="457200" lvl="1" indent="0">
              <a:buNone/>
            </a:pPr>
            <a:endParaRPr lang="en-US" dirty="0" smtClean="0"/>
          </a:p>
          <a:p>
            <a:r>
              <a:rPr lang="en-US" dirty="0" smtClean="0"/>
              <a:t>Enables selection of a band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Convenient right-click options</a:t>
            </a:r>
          </a:p>
          <a:p>
            <a:pPr lvl="1"/>
            <a:r>
              <a:rPr lang="en-US" dirty="0" smtClean="0"/>
              <a:t>Band properties and renaming</a:t>
            </a:r>
          </a:p>
          <a:p>
            <a:pPr lvl="1"/>
            <a:r>
              <a:rPr lang="en-US" dirty="0" smtClean="0"/>
              <a:t>Vector export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SeaDAS Training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84E0-89A2-0343-B9DC-C1D9AA61A9E5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Screen Shot 2015-06-09 at 1.12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1" y="41484"/>
            <a:ext cx="397764" cy="384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87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eaDAS_Trai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SeaDAS_Training.potx</Template>
  <TotalTime>8704</TotalTime>
  <Words>1295</Words>
  <Application>Microsoft Office PowerPoint</Application>
  <PresentationFormat>On-screen Show (4:3)</PresentationFormat>
  <Paragraphs>349</Paragraphs>
  <Slides>42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SeaDAS_Training</vt:lpstr>
      <vt:lpstr>SeaDAS 7 for Ocean Data Users</vt:lpstr>
      <vt:lpstr>PowerPoint Presentation</vt:lpstr>
      <vt:lpstr>SeaDAS Overview</vt:lpstr>
      <vt:lpstr>Description &amp; Significance</vt:lpstr>
      <vt:lpstr>Description &amp; Significance</vt:lpstr>
      <vt:lpstr>Components</vt:lpstr>
      <vt:lpstr>Supported Data Formats</vt:lpstr>
      <vt:lpstr>Layout &amp; Toolbars</vt:lpstr>
      <vt:lpstr>File Manager</vt:lpstr>
      <vt:lpstr>File Manager</vt:lpstr>
      <vt:lpstr>Image View</vt:lpstr>
      <vt:lpstr>Image View</vt:lpstr>
      <vt:lpstr>Mask View</vt:lpstr>
      <vt:lpstr>Mask Manager</vt:lpstr>
      <vt:lpstr>Layers</vt:lpstr>
      <vt:lpstr>Layer Manager</vt:lpstr>
      <vt:lpstr>Color Manager</vt:lpstr>
      <vt:lpstr>Tools</vt:lpstr>
      <vt:lpstr>Map Gridlines</vt:lpstr>
      <vt:lpstr>Bathymetry &amp; Elevation Tool</vt:lpstr>
      <vt:lpstr>Bathymetry &amp; Elevation Tool</vt:lpstr>
      <vt:lpstr>Coastline, Land &amp; Water Mask Tool</vt:lpstr>
      <vt:lpstr>Contour Lines Tool</vt:lpstr>
      <vt:lpstr>RGB Images</vt:lpstr>
      <vt:lpstr>RGB Images</vt:lpstr>
      <vt:lpstr>Analysis &amp; Statistics</vt:lpstr>
      <vt:lpstr>Shiptrack &amp; SeaBASS</vt:lpstr>
      <vt:lpstr>Shiptrack &amp; SeaBASS</vt:lpstr>
      <vt:lpstr>OCSSW Processors GUI</vt:lpstr>
      <vt:lpstr>OCSSW Processing</vt:lpstr>
      <vt:lpstr>OCSSW Processing: l2gen</vt:lpstr>
      <vt:lpstr>OCSSW Processing: l2gen</vt:lpstr>
      <vt:lpstr>OCSSW Processors – l2bin</vt:lpstr>
      <vt:lpstr>OCSSW Processing: l3mapgen</vt:lpstr>
      <vt:lpstr>Multilevel Processor (MLP)</vt:lpstr>
      <vt:lpstr>OCSSW Processing: Multi-level Processor</vt:lpstr>
      <vt:lpstr>How To Download</vt:lpstr>
      <vt:lpstr>Help</vt:lpstr>
      <vt:lpstr>Help</vt:lpstr>
      <vt:lpstr>PowerPoint Presentation</vt:lpstr>
      <vt:lpstr>PowerPoint Presentation</vt:lpstr>
      <vt:lpstr>Remote-Sensing Satellite Data Levels</vt:lpstr>
    </vt:vector>
  </TitlesOfParts>
  <Company>NASA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2</dc:title>
  <dc:creator>Sean Bailey</dc:creator>
  <cp:lastModifiedBy>Patt, Frederick S.</cp:lastModifiedBy>
  <cp:revision>372</cp:revision>
  <dcterms:created xsi:type="dcterms:W3CDTF">2014-10-20T20:15:55Z</dcterms:created>
  <dcterms:modified xsi:type="dcterms:W3CDTF">2016-06-23T09:31:56Z</dcterms:modified>
</cp:coreProperties>
</file>