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3F84D-A839-4EBC-874B-B8598D868F6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60A05-943E-4A20-BF5E-66048AE89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0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1388" y="4416425"/>
            <a:ext cx="5127625" cy="41846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244" tIns="60940" rIns="120244" bIns="60940"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58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0088"/>
            <a:ext cx="4643438" cy="3481387"/>
          </a:xfrm>
          <a:ln cap="flat"/>
        </p:spPr>
      </p:sp>
    </p:spTree>
    <p:extLst>
      <p:ext uri="{BB962C8B-B14F-4D97-AF65-F5344CB8AC3E}">
        <p14:creationId xmlns:p14="http://schemas.microsoft.com/office/powerpoint/2010/main" val="207007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A4FB8-D6B3-4968-9D41-4D2E4FEBC9F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557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A4FB8-D6B3-4968-9D41-4D2E4FEBC9F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1631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86F0A-8956-41BE-A118-A85D4D4B43B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720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B1EC9-53C3-4674-96A8-F19D5698B6F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3031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1EA4B-B99A-4990-9BB0-84B16411F66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433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72D4-9346-418C-8587-2A69DEA4B6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F38-AAB7-41FF-9AD3-F23CDB57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72D4-9346-418C-8587-2A69DEA4B6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F38-AAB7-41FF-9AD3-F23CDB57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0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72D4-9346-418C-8587-2A69DEA4B6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F38-AAB7-41FF-9AD3-F23CDB57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7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72D4-9346-418C-8587-2A69DEA4B6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F38-AAB7-41FF-9AD3-F23CDB57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72D4-9346-418C-8587-2A69DEA4B6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F38-AAB7-41FF-9AD3-F23CDB57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5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72D4-9346-418C-8587-2A69DEA4B6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F38-AAB7-41FF-9AD3-F23CDB57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2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72D4-9346-418C-8587-2A69DEA4B6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F38-AAB7-41FF-9AD3-F23CDB57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72D4-9346-418C-8587-2A69DEA4B6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F38-AAB7-41FF-9AD3-F23CDB57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5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72D4-9346-418C-8587-2A69DEA4B6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F38-AAB7-41FF-9AD3-F23CDB57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5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72D4-9346-418C-8587-2A69DEA4B6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F38-AAB7-41FF-9AD3-F23CDB57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3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72D4-9346-418C-8587-2A69DEA4B6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F38-AAB7-41FF-9AD3-F23CDB57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72D4-9346-418C-8587-2A69DEA4B6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EF38-AAB7-41FF-9AD3-F23CDB57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3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362" y="3136793"/>
            <a:ext cx="8026886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  <a:p>
            <a:pPr algn="ctr"/>
            <a:r>
              <a:rPr lang="en-US" sz="2400" b="1" dirty="0"/>
              <a:t>Harry </a:t>
            </a:r>
            <a:r>
              <a:rPr lang="en-US" sz="2400" b="1" dirty="0" smtClean="0"/>
              <a:t>Solomon</a:t>
            </a:r>
            <a:endParaRPr lang="en-US" sz="2400" dirty="0"/>
          </a:p>
          <a:p>
            <a:pPr algn="ctr"/>
            <a:r>
              <a:rPr lang="en-US" sz="2400" dirty="0"/>
              <a:t>Suomi NPP &amp; GCOM-W1 Mission Manager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6275" y="1583474"/>
            <a:ext cx="3543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SNPP Overall </a:t>
            </a:r>
            <a:r>
              <a:rPr lang="en-US" sz="3200" b="1" dirty="0" smtClean="0"/>
              <a:t>Status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6245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0"/>
          <p:cNvSpPr>
            <a:spLocks noChangeArrowheads="1"/>
          </p:cNvSpPr>
          <p:nvPr/>
        </p:nvSpPr>
        <p:spPr bwMode="auto">
          <a:xfrm>
            <a:off x="6702087" y="1192681"/>
            <a:ext cx="1704259" cy="21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582" tIns="17833" rIns="44582" bIns="17833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Status as of: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5/31/2016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77194"/>
              </p:ext>
            </p:extLst>
          </p:nvPr>
        </p:nvGraphicFramePr>
        <p:xfrm>
          <a:off x="847492" y="1535363"/>
          <a:ext cx="7558853" cy="44305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81934"/>
                <a:gridCol w="483378"/>
                <a:gridCol w="554688"/>
                <a:gridCol w="515337"/>
                <a:gridCol w="4823516"/>
              </a:tblGrid>
              <a:tr h="2460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Mar</a:t>
                      </a:r>
                    </a:p>
                  </a:txBody>
                  <a:tcPr marL="68580" marR="68580" marT="34287" marB="3428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Apr</a:t>
                      </a:r>
                    </a:p>
                  </a:txBody>
                  <a:tcPr marL="68580" marR="68580" marT="34287" marB="3428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May</a:t>
                      </a:r>
                      <a:endParaRPr lang="en-US" sz="9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Comments </a:t>
                      </a:r>
                    </a:p>
                  </a:txBody>
                  <a:tcPr marL="68580" marR="68580" marT="34287" marB="3428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01948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Schedule</a:t>
                      </a:r>
                    </a:p>
                  </a:txBody>
                  <a:tcPr marL="68580" marR="68580" marT="34287" marB="3428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All routine operations and intensive calibration and validation on schedule</a:t>
                      </a:r>
                    </a:p>
                  </a:txBody>
                  <a:tcPr marL="68580" marR="68580" marT="34287" marB="3428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1819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Spacecraft</a:t>
                      </a: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Systems operating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nominally; </a:t>
                      </a:r>
                      <a:endParaRPr lang="en-US" sz="800" b="1" i="1" strike="noStrike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87" marB="34287" anchor="ctr"/>
                </a:tc>
              </a:tr>
              <a:tr h="339764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Instruments</a:t>
                      </a: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VIIRS SBC Lockups</a:t>
                      </a:r>
                      <a:r>
                        <a:rPr lang="en-US" sz="800" b="0" u="none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; </a:t>
                      </a:r>
                      <a:r>
                        <a:rPr lang="en-US" sz="800" b="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Mirror 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degradation</a:t>
                      </a:r>
                      <a:r>
                        <a:rPr lang="en-US" sz="800" b="0" u="none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; CrIS Autonomous Resets; ATMS Scan Drive</a:t>
                      </a:r>
                      <a:endParaRPr lang="en-US" sz="800" b="0" u="none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87" marB="34287" anchor="ctr"/>
                </a:tc>
              </a:tr>
              <a:tr h="360838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/>
                          <a:cs typeface="Arial"/>
                        </a:rPr>
                        <a:t>    VIIRS</a:t>
                      </a: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Mirror degradation due to Tungsten Oxide; </a:t>
                      </a:r>
                      <a:r>
                        <a:rPr lang="en-US" sz="900" b="0" i="0" u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Single Board Computer Lock-ups;</a:t>
                      </a:r>
                      <a:r>
                        <a:rPr lang="en-US" sz="900" b="0" i="0" u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22860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HAM-RTA S</a:t>
                      </a:r>
                      <a:r>
                        <a:rPr lang="en-US" sz="900" b="0" i="0" u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can Synch Losses - recurring error</a:t>
                      </a:r>
                    </a:p>
                  </a:txBody>
                  <a:tcPr marL="68580" marR="68580" marT="34287" marB="34287" anchor="ctr"/>
                </a:tc>
              </a:tr>
              <a:tr h="33760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/>
                          <a:cs typeface="Arial"/>
                        </a:rPr>
                        <a:t>    </a:t>
                      </a:r>
                      <a:r>
                        <a:rPr lang="en-US" sz="900" dirty="0" err="1" smtClean="0">
                          <a:latin typeface="Arial"/>
                          <a:cs typeface="Arial"/>
                        </a:rPr>
                        <a:t>CrIS</a:t>
                      </a:r>
                      <a:endParaRPr lang="en-US" sz="900" dirty="0" smtClean="0"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CREECBIT-recurring error;</a:t>
                      </a:r>
                      <a:r>
                        <a:rPr lang="en-US" sz="800" b="0" i="0" u="none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LWIR FOV1 intermittent errors; CrIS Autonomous Reset; </a:t>
                      </a:r>
                      <a:r>
                        <a:rPr lang="en-US" sz="800" b="0" i="0" u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CrIS SSM Reset-recurring error, CrIS SSM Over-Speed Safehold Anomaly</a:t>
                      </a:r>
                      <a:endParaRPr lang="en-US" sz="800" b="0" i="0" u="none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87" marB="34287" anchor="ctr"/>
                </a:tc>
              </a:tr>
              <a:tr h="33760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/>
                          <a:cs typeface="Arial"/>
                        </a:rPr>
                        <a:t>    ATMS</a:t>
                      </a: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Scan Drive Main Motor current; instrument is providing nominal data; Successful Scan Drive Daily Reversals Continue; ATMS Safehold anomaly on 4/14</a:t>
                      </a:r>
                      <a:endParaRPr lang="en-US" sz="800" b="0" i="0" u="none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87" marB="34287" anchor="ctr"/>
                </a:tc>
              </a:tr>
              <a:tr h="33760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/>
                          <a:cs typeface="Arial"/>
                        </a:rPr>
                        <a:t>    OMPS</a:t>
                      </a: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Operating as expected—continued calibration/validation; OMPS misconfiguration during</a:t>
                      </a:r>
                      <a:r>
                        <a:rPr lang="en-US" sz="800" b="0" i="0" u="none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propulsive maneuver on 2/24</a:t>
                      </a:r>
                      <a:endParaRPr lang="en-US" sz="800" b="0" i="0" u="none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87" marB="34287" anchor="ctr"/>
                </a:tc>
              </a:tr>
              <a:tr h="301948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/>
                          <a:cs typeface="Arial"/>
                        </a:rPr>
                        <a:t>    CERES</a:t>
                      </a: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Nominal operations</a:t>
                      </a:r>
                    </a:p>
                  </a:txBody>
                  <a:tcPr marL="68580" marR="68580" marT="34287" marB="34287" anchor="ctr"/>
                </a:tc>
              </a:tr>
              <a:tr h="337602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900" b="1" baseline="30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900" b="1" baseline="0" dirty="0" smtClean="0">
                          <a:latin typeface="Arial"/>
                          <a:cs typeface="Arial"/>
                        </a:rPr>
                        <a:t>S</a:t>
                      </a:r>
                      <a:endParaRPr lang="en-US" sz="900" b="1" dirty="0" smtClean="0"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i="0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ct val="85000"/>
                        </a:spcAft>
                      </a:pPr>
                      <a:r>
                        <a:rPr lang="en-US" sz="800" b="0" i="0" u="none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SVL (SG4) antenna issues resolved; GEM Issues at Svalbard; FCDAS, Svalbard &amp; NSOF Ops errors (VIIRS Lunar Cal)  &amp; TLE Error, Svalbard SG4 ACU Fault</a:t>
                      </a:r>
                      <a:endParaRPr lang="en-US" sz="800" b="0" i="0" u="none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87" marB="34287" anchor="ctr"/>
                </a:tc>
              </a:tr>
              <a:tr h="301948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IDPS</a:t>
                      </a: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Nominal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operations with known workarounds</a:t>
                      </a:r>
                      <a:endParaRPr lang="en-US" sz="8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</a:tr>
              <a:tr h="301948">
                <a:tc>
                  <a:txBody>
                    <a:bodyPr/>
                    <a:lstStyle/>
                    <a:p>
                      <a:r>
                        <a:rPr lang="en-US" sz="900" b="1" dirty="0" err="1" smtClean="0">
                          <a:latin typeface="Arial"/>
                          <a:cs typeface="Arial"/>
                        </a:rPr>
                        <a:t>Algor</a:t>
                      </a:r>
                      <a:r>
                        <a:rPr lang="en-US" sz="900" b="1" baseline="0" dirty="0" smtClean="0">
                          <a:latin typeface="Arial"/>
                          <a:cs typeface="Arial"/>
                        </a:rPr>
                        <a:t> &amp; Cal/Val</a:t>
                      </a:r>
                      <a:endParaRPr lang="en-US" sz="900" b="1" dirty="0" smtClean="0"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KPPs and</a:t>
                      </a:r>
                      <a:r>
                        <a:rPr lang="en-US" sz="800" b="1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SDRs performing well</a:t>
                      </a:r>
                      <a:endParaRPr lang="en-US" sz="800" b="1" dirty="0" smtClean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87" marB="34287" anchor="ctr"/>
                </a:tc>
              </a:tr>
              <a:tr h="301948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Mission</a:t>
                      </a: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Ground system robustness and </a:t>
                      </a:r>
                      <a:r>
                        <a:rPr lang="en-US" sz="800" b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VIIRS sensor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anomalies </a:t>
                      </a:r>
                    </a:p>
                  </a:txBody>
                  <a:tcPr marL="68580" marR="68580" marT="34287" marB="34287" anchor="ctr"/>
                </a:tc>
              </a:tr>
              <a:tr h="301948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Arial"/>
                          <a:cs typeface="Arial"/>
                        </a:rPr>
                        <a:t>    </a:t>
                      </a:r>
                      <a:r>
                        <a:rPr lang="en-US" sz="1100" b="1" dirty="0" smtClean="0">
                          <a:latin typeface="Arial"/>
                          <a:cs typeface="Arial"/>
                        </a:rPr>
                        <a:t>Overall</a:t>
                      </a:r>
                      <a:endParaRPr lang="en-US" sz="900" b="1" dirty="0" smtClean="0"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Continuing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to e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xceed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science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data availability and latency thresholds</a:t>
                      </a:r>
                      <a:endParaRPr lang="en-US" sz="8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87" marB="34287" anchor="ctr"/>
                </a:tc>
              </a:tr>
            </a:tbl>
          </a:graphicData>
        </a:graphic>
      </p:graphicFrame>
      <p:sp>
        <p:nvSpPr>
          <p:cNvPr id="55" name="Rectangle 72"/>
          <p:cNvSpPr>
            <a:spLocks noChangeArrowheads="1"/>
          </p:cNvSpPr>
          <p:nvPr/>
        </p:nvSpPr>
        <p:spPr bwMode="auto">
          <a:xfrm>
            <a:off x="2171700" y="6183935"/>
            <a:ext cx="4914900" cy="26967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endParaRPr lang="en-US" sz="750" b="1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7" name="Rectangle 74"/>
          <p:cNvSpPr>
            <a:spLocks noChangeArrowheads="1"/>
          </p:cNvSpPr>
          <p:nvPr/>
        </p:nvSpPr>
        <p:spPr bwMode="auto">
          <a:xfrm>
            <a:off x="2641682" y="6218528"/>
            <a:ext cx="759600" cy="19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2" tIns="34526" rIns="69052" bIns="34526">
            <a:spAutoFit/>
          </a:bodyPr>
          <a:lstStyle/>
          <a:p>
            <a:r>
              <a:rPr lang="en-US" sz="825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Good Shape</a:t>
            </a:r>
          </a:p>
        </p:txBody>
      </p:sp>
      <p:sp>
        <p:nvSpPr>
          <p:cNvPr id="58" name="Rectangle 75"/>
          <p:cNvSpPr>
            <a:spLocks noChangeArrowheads="1"/>
          </p:cNvSpPr>
          <p:nvPr/>
        </p:nvSpPr>
        <p:spPr bwMode="auto">
          <a:xfrm>
            <a:off x="4106293" y="6218528"/>
            <a:ext cx="922907" cy="19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2" tIns="34526" rIns="69052" bIns="34526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Minor Problem</a:t>
            </a:r>
          </a:p>
        </p:txBody>
      </p:sp>
      <p:sp>
        <p:nvSpPr>
          <p:cNvPr id="59" name="Rectangle 78"/>
          <p:cNvSpPr>
            <a:spLocks noChangeArrowheads="1"/>
          </p:cNvSpPr>
          <p:nvPr/>
        </p:nvSpPr>
        <p:spPr bwMode="auto">
          <a:xfrm>
            <a:off x="3934116" y="6226284"/>
            <a:ext cx="176952" cy="18839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Y</a:t>
            </a:r>
          </a:p>
        </p:txBody>
      </p:sp>
      <p:sp>
        <p:nvSpPr>
          <p:cNvPr id="61" name="Rectangle 81"/>
          <p:cNvSpPr>
            <a:spLocks noChangeArrowheads="1"/>
          </p:cNvSpPr>
          <p:nvPr/>
        </p:nvSpPr>
        <p:spPr bwMode="auto">
          <a:xfrm>
            <a:off x="2410288" y="6226284"/>
            <a:ext cx="176952" cy="188399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62" name="Rectangle 76"/>
          <p:cNvSpPr>
            <a:spLocks noChangeArrowheads="1"/>
          </p:cNvSpPr>
          <p:nvPr/>
        </p:nvSpPr>
        <p:spPr bwMode="auto">
          <a:xfrm>
            <a:off x="5628552" y="6218528"/>
            <a:ext cx="943698" cy="19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2" tIns="34526" rIns="69052" bIns="34526">
            <a:spAutoFit/>
          </a:bodyPr>
          <a:lstStyle/>
          <a:p>
            <a:r>
              <a:rPr lang="en-US" sz="825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Major Problem</a:t>
            </a:r>
          </a:p>
        </p:txBody>
      </p:sp>
      <p:sp>
        <p:nvSpPr>
          <p:cNvPr id="63" name="Rectangle 79"/>
          <p:cNvSpPr>
            <a:spLocks noChangeArrowheads="1"/>
          </p:cNvSpPr>
          <p:nvPr/>
        </p:nvSpPr>
        <p:spPr bwMode="auto">
          <a:xfrm>
            <a:off x="5465488" y="6226284"/>
            <a:ext cx="165908" cy="18729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R</a:t>
            </a:r>
          </a:p>
        </p:txBody>
      </p:sp>
      <p:sp>
        <p:nvSpPr>
          <p:cNvPr id="64" name="Rectangle 9"/>
          <p:cNvSpPr>
            <a:spLocks noChangeArrowheads="1"/>
          </p:cNvSpPr>
          <p:nvPr/>
        </p:nvSpPr>
        <p:spPr bwMode="auto">
          <a:xfrm>
            <a:off x="2641682" y="402759"/>
            <a:ext cx="3818965" cy="516731"/>
          </a:xfrm>
          <a:prstGeom prst="rect">
            <a:avLst/>
          </a:prstGeom>
          <a:noFill/>
          <a:ln>
            <a:noFill/>
          </a:ln>
        </p:spPr>
        <p:txBody>
          <a:bodyPr lIns="68572" tIns="34286" rIns="68572" bIns="34286" anchor="ctr"/>
          <a:lstStyle/>
          <a:p>
            <a:pPr algn="ctr">
              <a:spcBef>
                <a:spcPts val="450"/>
              </a:spcBef>
            </a:pPr>
            <a:r>
              <a:rPr lang="en-US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ヒラギノ角ゴ Pro W3"/>
              </a:rPr>
              <a:t>SNPP Flight Summary</a:t>
            </a:r>
          </a:p>
          <a:p>
            <a:pPr algn="ctr">
              <a:spcBef>
                <a:spcPts val="450"/>
              </a:spcBef>
            </a:pPr>
            <a:r>
              <a:rPr lang="en-US" sz="135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/>
                <a:cs typeface="ヒラギノ角ゴ Pro W3"/>
              </a:rPr>
              <a:t>Phase:  E      Launch Date: Oct 28, 2011</a:t>
            </a:r>
          </a:p>
        </p:txBody>
      </p:sp>
      <p:sp>
        <p:nvSpPr>
          <p:cNvPr id="65" name="Rectangle 81"/>
          <p:cNvSpPr>
            <a:spLocks noChangeArrowheads="1"/>
          </p:cNvSpPr>
          <p:nvPr/>
        </p:nvSpPr>
        <p:spPr bwMode="auto">
          <a:xfrm>
            <a:off x="2383979" y="1925136"/>
            <a:ext cx="211953" cy="202380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66" name="Rectangle 81"/>
          <p:cNvSpPr>
            <a:spLocks noChangeArrowheads="1"/>
          </p:cNvSpPr>
          <p:nvPr/>
        </p:nvSpPr>
        <p:spPr bwMode="auto">
          <a:xfrm>
            <a:off x="2835250" y="1925136"/>
            <a:ext cx="211953" cy="202380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67" name="Rectangle 81"/>
          <p:cNvSpPr>
            <a:spLocks noChangeArrowheads="1"/>
          </p:cNvSpPr>
          <p:nvPr/>
        </p:nvSpPr>
        <p:spPr bwMode="auto">
          <a:xfrm>
            <a:off x="3279307" y="1925136"/>
            <a:ext cx="211953" cy="202380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383979" y="4335039"/>
            <a:ext cx="211953" cy="202382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69" name="Rectangle 81"/>
          <p:cNvSpPr>
            <a:spLocks noChangeArrowheads="1"/>
          </p:cNvSpPr>
          <p:nvPr/>
        </p:nvSpPr>
        <p:spPr bwMode="auto">
          <a:xfrm>
            <a:off x="2835250" y="4335039"/>
            <a:ext cx="211953" cy="202382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3279307" y="4350626"/>
            <a:ext cx="211953" cy="202380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chemeClr val="accent3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29" name="Rectangle 81"/>
          <p:cNvSpPr>
            <a:spLocks noChangeArrowheads="1"/>
          </p:cNvSpPr>
          <p:nvPr/>
        </p:nvSpPr>
        <p:spPr bwMode="auto">
          <a:xfrm>
            <a:off x="2835250" y="2454737"/>
            <a:ext cx="211953" cy="20237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>
              <a:defRPr/>
            </a:pPr>
            <a:r>
              <a:rPr lang="en-US" sz="825" b="1" dirty="0">
                <a:solidFill>
                  <a:srgbClr val="000000"/>
                </a:solidFill>
                <a:latin typeface="Arial"/>
                <a:ea typeface="ヒラギノ角ゴ Pro W3" pitchFamily="-106" charset="-128"/>
                <a:cs typeface="Arial"/>
              </a:rPr>
              <a:t>Y</a:t>
            </a:r>
          </a:p>
        </p:txBody>
      </p:sp>
      <p:sp>
        <p:nvSpPr>
          <p:cNvPr id="131" name="Rectangle 81"/>
          <p:cNvSpPr>
            <a:spLocks noChangeArrowheads="1"/>
          </p:cNvSpPr>
          <p:nvPr/>
        </p:nvSpPr>
        <p:spPr bwMode="auto">
          <a:xfrm>
            <a:off x="3279307" y="2189938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32" name="Rectangle 81"/>
          <p:cNvSpPr>
            <a:spLocks noChangeArrowheads="1"/>
          </p:cNvSpPr>
          <p:nvPr/>
        </p:nvSpPr>
        <p:spPr bwMode="auto">
          <a:xfrm>
            <a:off x="2835250" y="2189938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33" name="Rectangle 81"/>
          <p:cNvSpPr>
            <a:spLocks noChangeArrowheads="1"/>
          </p:cNvSpPr>
          <p:nvPr/>
        </p:nvSpPr>
        <p:spPr bwMode="auto">
          <a:xfrm>
            <a:off x="2383979" y="2189938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34" name="Rectangle 81"/>
          <p:cNvSpPr>
            <a:spLocks noChangeArrowheads="1"/>
          </p:cNvSpPr>
          <p:nvPr/>
        </p:nvSpPr>
        <p:spPr bwMode="auto">
          <a:xfrm>
            <a:off x="2383979" y="5104345"/>
            <a:ext cx="211953" cy="202380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35" name="Rectangle 81"/>
          <p:cNvSpPr>
            <a:spLocks noChangeArrowheads="1"/>
          </p:cNvSpPr>
          <p:nvPr/>
        </p:nvSpPr>
        <p:spPr bwMode="auto">
          <a:xfrm>
            <a:off x="2835250" y="5104345"/>
            <a:ext cx="211953" cy="202380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36" name="Rectangle 81"/>
          <p:cNvSpPr>
            <a:spLocks noChangeArrowheads="1"/>
          </p:cNvSpPr>
          <p:nvPr/>
        </p:nvSpPr>
        <p:spPr bwMode="auto">
          <a:xfrm>
            <a:off x="3279307" y="5104345"/>
            <a:ext cx="211953" cy="202380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41" name="Rectangle 81"/>
          <p:cNvSpPr>
            <a:spLocks noChangeArrowheads="1"/>
          </p:cNvSpPr>
          <p:nvPr/>
        </p:nvSpPr>
        <p:spPr bwMode="auto">
          <a:xfrm>
            <a:off x="2835250" y="2992128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42" name="Rectangle 81"/>
          <p:cNvSpPr>
            <a:spLocks noChangeArrowheads="1"/>
          </p:cNvSpPr>
          <p:nvPr/>
        </p:nvSpPr>
        <p:spPr bwMode="auto">
          <a:xfrm>
            <a:off x="2383979" y="2984334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43" name="Rectangle 81"/>
          <p:cNvSpPr>
            <a:spLocks noChangeArrowheads="1"/>
          </p:cNvSpPr>
          <p:nvPr/>
        </p:nvSpPr>
        <p:spPr bwMode="auto">
          <a:xfrm>
            <a:off x="3279307" y="3295893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44" name="Rectangle 81"/>
          <p:cNvSpPr>
            <a:spLocks noChangeArrowheads="1"/>
          </p:cNvSpPr>
          <p:nvPr/>
        </p:nvSpPr>
        <p:spPr bwMode="auto">
          <a:xfrm>
            <a:off x="2835250" y="3295893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45" name="Rectangle 81"/>
          <p:cNvSpPr>
            <a:spLocks noChangeArrowheads="1"/>
          </p:cNvSpPr>
          <p:nvPr/>
        </p:nvSpPr>
        <p:spPr bwMode="auto">
          <a:xfrm>
            <a:off x="2383979" y="3295893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47" name="Rectangle 81"/>
          <p:cNvSpPr>
            <a:spLocks noChangeArrowheads="1"/>
          </p:cNvSpPr>
          <p:nvPr/>
        </p:nvSpPr>
        <p:spPr bwMode="auto">
          <a:xfrm>
            <a:off x="2835250" y="3560691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2383979" y="3560691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49" name="Rectangle 81"/>
          <p:cNvSpPr>
            <a:spLocks noChangeArrowheads="1"/>
          </p:cNvSpPr>
          <p:nvPr/>
        </p:nvSpPr>
        <p:spPr bwMode="auto">
          <a:xfrm>
            <a:off x="3279307" y="3825490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50" name="Rectangle 81"/>
          <p:cNvSpPr>
            <a:spLocks noChangeArrowheads="1"/>
          </p:cNvSpPr>
          <p:nvPr/>
        </p:nvSpPr>
        <p:spPr bwMode="auto">
          <a:xfrm>
            <a:off x="2835250" y="3825490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51" name="Rectangle 81"/>
          <p:cNvSpPr>
            <a:spLocks noChangeArrowheads="1"/>
          </p:cNvSpPr>
          <p:nvPr/>
        </p:nvSpPr>
        <p:spPr bwMode="auto">
          <a:xfrm>
            <a:off x="2383979" y="3825490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152" name="Rectangle 81"/>
          <p:cNvSpPr>
            <a:spLocks noChangeArrowheads="1"/>
          </p:cNvSpPr>
          <p:nvPr/>
        </p:nvSpPr>
        <p:spPr bwMode="auto">
          <a:xfrm>
            <a:off x="3270939" y="2719536"/>
            <a:ext cx="211953" cy="202378"/>
          </a:xfrm>
          <a:prstGeom prst="rect">
            <a:avLst/>
          </a:prstGeom>
          <a:solidFill>
            <a:srgbClr val="007A3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>
              <a:defRPr/>
            </a:pPr>
            <a:r>
              <a:rPr lang="en-US" sz="825" b="1" dirty="0">
                <a:solidFill>
                  <a:schemeClr val="bg1"/>
                </a:solidFill>
                <a:latin typeface="Arial"/>
                <a:ea typeface="ヒラギノ角ゴ Pro W3" pitchFamily="-106" charset="-128"/>
                <a:cs typeface="Arial"/>
              </a:rPr>
              <a:t>G</a:t>
            </a:r>
          </a:p>
        </p:txBody>
      </p:sp>
      <p:sp>
        <p:nvSpPr>
          <p:cNvPr id="153" name="Rectangle 81"/>
          <p:cNvSpPr>
            <a:spLocks noChangeArrowheads="1"/>
          </p:cNvSpPr>
          <p:nvPr/>
        </p:nvSpPr>
        <p:spPr bwMode="auto">
          <a:xfrm>
            <a:off x="2826882" y="2719536"/>
            <a:ext cx="211953" cy="20237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>
              <a:defRPr/>
            </a:pPr>
            <a:r>
              <a:rPr lang="en-US" sz="825" b="1" dirty="0">
                <a:solidFill>
                  <a:srgbClr val="000000"/>
                </a:solidFill>
                <a:latin typeface="Arial"/>
                <a:ea typeface="ヒラギノ角ゴ Pro W3" pitchFamily="-106" charset="-128"/>
                <a:cs typeface="Arial"/>
              </a:rPr>
              <a:t>Y</a:t>
            </a:r>
          </a:p>
        </p:txBody>
      </p:sp>
      <p:sp>
        <p:nvSpPr>
          <p:cNvPr id="70" name="Rectangle 81"/>
          <p:cNvSpPr>
            <a:spLocks noChangeArrowheads="1"/>
          </p:cNvSpPr>
          <p:nvPr/>
        </p:nvSpPr>
        <p:spPr bwMode="auto">
          <a:xfrm>
            <a:off x="3279723" y="2443590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72" name="Rectangle 81"/>
          <p:cNvSpPr>
            <a:spLocks noChangeArrowheads="1"/>
          </p:cNvSpPr>
          <p:nvPr/>
        </p:nvSpPr>
        <p:spPr bwMode="auto">
          <a:xfrm>
            <a:off x="3277283" y="4859449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73" name="Rectangle 81"/>
          <p:cNvSpPr>
            <a:spLocks noChangeArrowheads="1"/>
          </p:cNvSpPr>
          <p:nvPr/>
        </p:nvSpPr>
        <p:spPr bwMode="auto">
          <a:xfrm>
            <a:off x="3280591" y="4605969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75" name="Rectangle 81"/>
          <p:cNvSpPr>
            <a:spLocks noChangeArrowheads="1"/>
          </p:cNvSpPr>
          <p:nvPr/>
        </p:nvSpPr>
        <p:spPr bwMode="auto">
          <a:xfrm>
            <a:off x="2835250" y="2454737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76" name="Rectangle 81"/>
          <p:cNvSpPr>
            <a:spLocks noChangeArrowheads="1"/>
          </p:cNvSpPr>
          <p:nvPr/>
        </p:nvSpPr>
        <p:spPr bwMode="auto">
          <a:xfrm>
            <a:off x="2828610" y="2719536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77" name="Rectangle 81"/>
          <p:cNvSpPr>
            <a:spLocks noChangeArrowheads="1"/>
          </p:cNvSpPr>
          <p:nvPr/>
        </p:nvSpPr>
        <p:spPr bwMode="auto">
          <a:xfrm>
            <a:off x="2828610" y="4592049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78" name="Rectangle 81"/>
          <p:cNvSpPr>
            <a:spLocks noChangeArrowheads="1"/>
          </p:cNvSpPr>
          <p:nvPr/>
        </p:nvSpPr>
        <p:spPr bwMode="auto">
          <a:xfrm>
            <a:off x="2839945" y="4861086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74" name="Rectangle 81"/>
          <p:cNvSpPr>
            <a:spLocks noChangeArrowheads="1"/>
          </p:cNvSpPr>
          <p:nvPr/>
        </p:nvSpPr>
        <p:spPr bwMode="auto">
          <a:xfrm>
            <a:off x="2376608" y="2448031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79" name="Rectangle 81"/>
          <p:cNvSpPr>
            <a:spLocks noChangeArrowheads="1"/>
          </p:cNvSpPr>
          <p:nvPr/>
        </p:nvSpPr>
        <p:spPr bwMode="auto">
          <a:xfrm>
            <a:off x="2377081" y="2721134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80" name="Rectangle 81"/>
          <p:cNvSpPr>
            <a:spLocks noChangeArrowheads="1"/>
          </p:cNvSpPr>
          <p:nvPr/>
        </p:nvSpPr>
        <p:spPr bwMode="auto">
          <a:xfrm>
            <a:off x="2375287" y="4852580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2375287" y="4592048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275824" y="4086509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2835479" y="4086510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2386318" y="4086508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  <p:sp>
        <p:nvSpPr>
          <p:cNvPr id="56" name="Rectangle 81"/>
          <p:cNvSpPr>
            <a:spLocks noChangeArrowheads="1"/>
          </p:cNvSpPr>
          <p:nvPr/>
        </p:nvSpPr>
        <p:spPr bwMode="auto">
          <a:xfrm>
            <a:off x="3275824" y="2999086"/>
            <a:ext cx="211953" cy="202378"/>
          </a:xfrm>
          <a:prstGeom prst="rect">
            <a:avLst/>
          </a:prstGeom>
          <a:solidFill>
            <a:srgbClr val="007A3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>
              <a:defRPr/>
            </a:pPr>
            <a:r>
              <a:rPr lang="en-US" sz="825" b="1" dirty="0">
                <a:solidFill>
                  <a:schemeClr val="bg1"/>
                </a:solidFill>
                <a:latin typeface="Arial"/>
                <a:ea typeface="ヒラギノ角ゴ Pro W3" pitchFamily="-106" charset="-128"/>
                <a:cs typeface="Arial"/>
              </a:rPr>
              <a:t>G</a:t>
            </a:r>
          </a:p>
        </p:txBody>
      </p:sp>
      <p:sp>
        <p:nvSpPr>
          <p:cNvPr id="60" name="Rectangle 81"/>
          <p:cNvSpPr>
            <a:spLocks noChangeArrowheads="1"/>
          </p:cNvSpPr>
          <p:nvPr/>
        </p:nvSpPr>
        <p:spPr bwMode="auto">
          <a:xfrm>
            <a:off x="3283293" y="3553733"/>
            <a:ext cx="211953" cy="202378"/>
          </a:xfrm>
          <a:prstGeom prst="rect">
            <a:avLst/>
          </a:prstGeom>
          <a:solidFill>
            <a:srgbClr val="007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algn="ctr"/>
            <a:r>
              <a:rPr lang="en-US" sz="825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6090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699" y="861949"/>
            <a:ext cx="802688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600" b="1" u="sng" dirty="0"/>
              <a:t>Nominal Operations Continue</a:t>
            </a:r>
          </a:p>
          <a:p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Closely watching expected Star Tracker performance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Some errors visible in VIIRS data during lunar intrusion periods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Potential fixes being tested at this time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600" dirty="0"/>
              <a:t>Remove star trackers from Attitude solution (gyro only) during lunar periods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600" dirty="0"/>
              <a:t>Adjust star tracker background sensitivity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VIIRS Single Board Computer Lockups (AKA VIIRS Petulant Mode) not observed since Dec 2014; after Flight Software fix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VIIRS Half-Angle Mirror (HAM) Sync errors persist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64 occurrences since launch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Instrument recovers autonomously.  Typical minor data degradation (~1.6 minutes max)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ATMS Scan Drive Main Motor performance being monitored closely.  Increasing motor current observed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Scan Drive Bearing degradation suspected.  Analysis continues, and instrument protective measures in place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Scan Drive reversed once/day above 75 </a:t>
            </a:r>
            <a:r>
              <a:rPr lang="en-US" sz="1600" dirty="0" err="1"/>
              <a:t>deg</a:t>
            </a:r>
            <a:r>
              <a:rPr lang="en-US" sz="1600" dirty="0"/>
              <a:t> N. Latitude to redistribute bearing lubricant 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600" dirty="0"/>
              <a:t>Data degraded &lt;I minute each reversal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CrIS Nominal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Periodic CrIS Scene Selection Module (SSM) issues.  Analysis continues on this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sz="1600" dirty="0"/>
              <a:t>Recovers autonomously.  Some degradation in data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OMPS Nominal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CERES Nominal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6275" y="245328"/>
            <a:ext cx="3543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SNPP Overall </a:t>
            </a:r>
            <a:r>
              <a:rPr lang="en-US" sz="3200" b="1" dirty="0" smtClean="0"/>
              <a:t>Status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984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531" y="2643521"/>
            <a:ext cx="5782301" cy="30817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76376" y="1051729"/>
            <a:ext cx="6217920" cy="61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719" tIns="14288" rIns="35719" bIns="14288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SNPP Mission Data Availability Summary</a:t>
            </a:r>
          </a:p>
          <a:p>
            <a:pPr algn="ctr"/>
            <a:endParaRPr lang="en-US" sz="788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May 31, 2016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30289" y="3624756"/>
            <a:ext cx="1684244" cy="715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35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Availability </a:t>
            </a:r>
          </a:p>
          <a:p>
            <a:pPr algn="ctr"/>
            <a:endParaRPr lang="en-US" sz="900" b="1" u="sng" dirty="0">
              <a:solidFill>
                <a:prstClr val="black"/>
              </a:solidFill>
              <a:latin typeface="Calibri"/>
            </a:endParaRPr>
          </a:p>
          <a:p>
            <a:r>
              <a:rPr lang="en-US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May 2016 --- 100%</a:t>
            </a:r>
          </a:p>
          <a:p>
            <a:r>
              <a:rPr lang="en-US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Mission to date --- 99.67%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9392" y="2225316"/>
            <a:ext cx="928459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CrIS Reset #3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05579" y="2433065"/>
            <a:ext cx="668499" cy="732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56908" y="1881182"/>
            <a:ext cx="131959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CrIS SSM Anomalies</a:t>
            </a: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5116704" y="2112014"/>
            <a:ext cx="555039" cy="1053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05775" y="2099942"/>
            <a:ext cx="813598" cy="1076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0737" y="2007509"/>
            <a:ext cx="10077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ATMS Safehold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594637" y="2224325"/>
            <a:ext cx="198050" cy="940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42095" y="1469413"/>
            <a:ext cx="9621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Mission-to-Date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824" y="1686149"/>
            <a:ext cx="1983405" cy="11284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39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66675" y="838200"/>
            <a:ext cx="7172324" cy="586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ts val="300"/>
              </a:spcBef>
              <a:buFontTx/>
              <a:buChar char="•"/>
            </a:pPr>
            <a:r>
              <a:rPr lang="en-US" sz="2200" b="1" dirty="0" smtClean="0">
                <a:latin typeface="Calibri" pitchFamily="34" charset="0"/>
                <a:cs typeface="Times New Roman" pitchFamily="18" charset="0"/>
              </a:rPr>
              <a:t>Instrument Operations and OBC Functions – Normal</a:t>
            </a:r>
          </a:p>
          <a:p>
            <a:pPr marL="800100" lvl="2" indent="-342900"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en-US" sz="2000" dirty="0" smtClean="0">
                <a:latin typeface="Calibri" pitchFamily="34" charset="0"/>
              </a:rPr>
              <a:t>Same operation configurations (B-side) since launch</a:t>
            </a:r>
          </a:p>
          <a:p>
            <a:pPr marL="800100" lvl="2" indent="-342900"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“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Scan Sync Loss” between RTA and HAM: 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64 since 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launch (2-3 min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); poor geolocation accuracy</a:t>
            </a:r>
          </a:p>
          <a:p>
            <a:pPr marL="800100" lvl="2" indent="-342900"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“Petulant Mode” - the single board computer (SBC) lock-up not occurred since 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a FSW 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fix in Dec 2014 (FSW: 0x4016)</a:t>
            </a:r>
          </a:p>
          <a:p>
            <a:pPr marL="800100" lvl="2" indent="-342900"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Optical throughout degradation has nearly leveled off  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Tx/>
              <a:buChar char="•"/>
            </a:pPr>
            <a:r>
              <a:rPr lang="en-US" sz="2200" b="1" dirty="0" smtClean="0">
                <a:latin typeface="Calibri" pitchFamily="34" charset="0"/>
              </a:rPr>
              <a:t>On-orbit Calibration and SDR/L1B LUT Delivery</a:t>
            </a:r>
            <a:endParaRPr lang="en-US" sz="2200" b="1" dirty="0">
              <a:latin typeface="Calibri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pt-BR" sz="2000" dirty="0" smtClean="0">
                <a:latin typeface="Calibri" pitchFamily="34" charset="0"/>
              </a:rPr>
              <a:t>SD calibration: each orbit; SDSM: 3 times/week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pt-BR" sz="2000" dirty="0" smtClean="0">
                <a:latin typeface="Calibri" pitchFamily="34" charset="0"/>
              </a:rPr>
              <a:t>BB </a:t>
            </a:r>
            <a:r>
              <a:rPr lang="pt-BR" sz="2000" dirty="0">
                <a:latin typeface="Calibri" pitchFamily="34" charset="0"/>
              </a:rPr>
              <a:t>WUCD: 17 since </a:t>
            </a:r>
            <a:r>
              <a:rPr lang="pt-BR" sz="2000" dirty="0" smtClean="0">
                <a:latin typeface="Calibri" pitchFamily="34" charset="0"/>
              </a:rPr>
              <a:t>launch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pt-BR" sz="2000" dirty="0" smtClean="0">
                <a:latin typeface="Calibri" pitchFamily="34" charset="0"/>
              </a:rPr>
              <a:t>DNB: monthly VROP operation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pt-BR" sz="2000" dirty="0" smtClean="0">
                <a:latin typeface="Calibri" pitchFamily="34" charset="0"/>
              </a:rPr>
              <a:t>lunar observations: 41 since launch (not all need roll maneuvers)</a:t>
            </a:r>
            <a:endParaRPr lang="pt-BR" sz="2000" dirty="0">
              <a:latin typeface="Calibri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000" dirty="0" smtClean="0">
                <a:latin typeface="Calibri" pitchFamily="34" charset="0"/>
              </a:rPr>
              <a:t>35 </a:t>
            </a:r>
            <a:r>
              <a:rPr lang="en-US" sz="2000" dirty="0">
                <a:latin typeface="Calibri" pitchFamily="34" charset="0"/>
              </a:rPr>
              <a:t>sets of LUTs for RSB (and DNB) </a:t>
            </a:r>
            <a:r>
              <a:rPr lang="en-US" sz="2000" dirty="0" smtClean="0">
                <a:latin typeface="Calibri" pitchFamily="34" charset="0"/>
              </a:rPr>
              <a:t>delivered for </a:t>
            </a:r>
            <a:r>
              <a:rPr lang="en-US" sz="2000" dirty="0">
                <a:latin typeface="Calibri" pitchFamily="34" charset="0"/>
              </a:rPr>
              <a:t>Land SIPS </a:t>
            </a:r>
            <a:r>
              <a:rPr lang="en-US" sz="2000" dirty="0" smtClean="0">
                <a:latin typeface="Calibri" pitchFamily="34" charset="0"/>
              </a:rPr>
              <a:t>SDR processing of C1.0 </a:t>
            </a:r>
            <a:r>
              <a:rPr lang="en-US" sz="2000" dirty="0">
                <a:latin typeface="Calibri" pitchFamily="34" charset="0"/>
              </a:rPr>
              <a:t>and </a:t>
            </a:r>
            <a:r>
              <a:rPr lang="en-US" sz="2000" dirty="0" smtClean="0">
                <a:latin typeface="Calibri" pitchFamily="34" charset="0"/>
              </a:rPr>
              <a:t>C1.1 (Oct 2012 – present); 9 sets of LUTs delivered to Atmosphere SIPS (Nov 2014 – present)</a:t>
            </a:r>
            <a:endParaRPr lang="pt-BR" sz="20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en-US" sz="2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26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4424335-EE47-494B-AFBB-542FDEDF71A1}" type="slidenum"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pPr/>
              <a:t>5</a:t>
            </a:fld>
            <a:endParaRPr lang="en-US" sz="12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07263" cy="685800"/>
          </a:xfrm>
        </p:spPr>
        <p:txBody>
          <a:bodyPr lIns="90487" tIns="44450" rIns="90487" bIns="4445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S-NPP VIIRS Highlights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736703" y="2955512"/>
            <a:ext cx="1254897" cy="2988088"/>
            <a:chOff x="7760416" y="2514601"/>
            <a:chExt cx="1254897" cy="2988088"/>
          </a:xfrm>
        </p:grpSpPr>
        <p:pic>
          <p:nvPicPr>
            <p:cNvPr id="6" name="Picture 1033"/>
            <p:cNvPicPr>
              <a:picLocks noChangeArrowheads="1"/>
            </p:cNvPicPr>
            <p:nvPr/>
          </p:nvPicPr>
          <p:blipFill>
            <a:blip r:embed="rId3" cstate="print"/>
            <a:srcRect r="8081" b="12408"/>
            <a:stretch>
              <a:fillRect/>
            </a:stretch>
          </p:blipFill>
          <p:spPr bwMode="auto">
            <a:xfrm>
              <a:off x="7818886" y="2514601"/>
              <a:ext cx="1196427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" name="Picture 1041"/>
            <p:cNvPicPr>
              <a:picLocks noChangeArrowheads="1"/>
            </p:cNvPicPr>
            <p:nvPr/>
          </p:nvPicPr>
          <p:blipFill>
            <a:blip r:embed="rId4" cstate="print"/>
            <a:srcRect r="4539" b="12225"/>
            <a:stretch>
              <a:fillRect/>
            </a:stretch>
          </p:blipFill>
          <p:spPr bwMode="auto">
            <a:xfrm>
              <a:off x="7818887" y="3352800"/>
              <a:ext cx="1134447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9" name="Picture 22"/>
            <p:cNvPicPr>
              <a:picLocks noChangeArrowheads="1"/>
            </p:cNvPicPr>
            <p:nvPr/>
          </p:nvPicPr>
          <p:blipFill>
            <a:blip r:embed="rId5" cstate="print"/>
            <a:srcRect r="26471" b="34395"/>
            <a:stretch>
              <a:fillRect/>
            </a:stretch>
          </p:blipFill>
          <p:spPr bwMode="auto">
            <a:xfrm>
              <a:off x="7814875" y="4191000"/>
              <a:ext cx="1138459" cy="685800"/>
            </a:xfrm>
            <a:prstGeom prst="rect">
              <a:avLst/>
            </a:prstGeom>
            <a:noFill/>
            <a:ln w="12700">
              <a:solidFill>
                <a:srgbClr val="107B8A"/>
              </a:solidFill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" r="68326"/>
            <a:stretch/>
          </p:blipFill>
          <p:spPr bwMode="auto">
            <a:xfrm>
              <a:off x="7760416" y="4953000"/>
              <a:ext cx="1220406" cy="549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1027" descr="viirs_cutaway_1"/>
          <p:cNvPicPr>
            <a:picLocks noChangeAspect="1" noChangeArrowheads="1"/>
          </p:cNvPicPr>
          <p:nvPr/>
        </p:nvPicPr>
        <p:blipFill rotWithShape="1">
          <a:blip r:embed="rId7" cstate="print"/>
          <a:srcRect l="1427" t="2852" r="6285" b="9137"/>
          <a:stretch/>
        </p:blipFill>
        <p:spPr bwMode="auto">
          <a:xfrm>
            <a:off x="7214633" y="1234339"/>
            <a:ext cx="1861659" cy="137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7238999" y="3505200"/>
            <a:ext cx="304155" cy="1142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66675" y="914401"/>
            <a:ext cx="8848725" cy="5638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ts val="600"/>
              </a:spcBef>
              <a:spcAft>
                <a:spcPts val="300"/>
              </a:spcAft>
              <a:buFontTx/>
              <a:buChar char="•"/>
            </a:pPr>
            <a:r>
              <a:rPr lang="en-US" sz="2200" b="1" dirty="0">
                <a:latin typeface="Calibri" pitchFamily="34" charset="0"/>
              </a:rPr>
              <a:t>VIIRS Publications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000" dirty="0">
                <a:latin typeface="Calibri" pitchFamily="34" charset="0"/>
              </a:rPr>
              <a:t>Total number of 264 (citation 8.4/article</a:t>
            </a:r>
            <a:r>
              <a:rPr lang="en-US" sz="2000" dirty="0" smtClean="0">
                <a:latin typeface="Calibri" pitchFamily="34" charset="0"/>
              </a:rPr>
              <a:t>)</a:t>
            </a:r>
            <a:endParaRPr lang="en-US" sz="2200" b="1" dirty="0" smtClean="0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Tx/>
              <a:buChar char="•"/>
            </a:pPr>
            <a:r>
              <a:rPr lang="en-US" sz="2200" b="1" dirty="0" smtClean="0">
                <a:latin typeface="Calibri" pitchFamily="34" charset="0"/>
              </a:rPr>
              <a:t>Technical </a:t>
            </a:r>
            <a:r>
              <a:rPr lang="en-US" sz="2200" b="1" dirty="0">
                <a:latin typeface="Calibri" pitchFamily="34" charset="0"/>
              </a:rPr>
              <a:t>Meetings and Workshops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000" dirty="0">
                <a:latin typeface="Calibri" pitchFamily="34" charset="0"/>
              </a:rPr>
              <a:t>Regular Technical Meetings of VCST and OBPG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000" dirty="0">
                <a:latin typeface="Calibri" pitchFamily="34" charset="0"/>
              </a:rPr>
              <a:t>VIIRS L1B Working Group Meetings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000" dirty="0">
                <a:latin typeface="Calibri" pitchFamily="34" charset="0"/>
              </a:rPr>
              <a:t>VIIRS SDR Meetings (led by NOAA STAR) </a:t>
            </a:r>
            <a:endParaRPr lang="en-US" sz="2200" b="1" dirty="0" smtClean="0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Tx/>
              <a:buChar char="•"/>
            </a:pPr>
            <a:r>
              <a:rPr lang="en-US" sz="2200" b="1" dirty="0" smtClean="0">
                <a:latin typeface="Calibri" pitchFamily="34" charset="0"/>
              </a:rPr>
              <a:t>Continues effort on L1B algorithm and LUT improvements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pt-BR" sz="2000" dirty="0" smtClean="0">
                <a:latin typeface="Calibri" pitchFamily="34" charset="0"/>
              </a:rPr>
              <a:t>POC: Fred Patt and Vincent Chiang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pt-BR" sz="2000" dirty="0" smtClean="0">
                <a:latin typeface="Calibri" pitchFamily="34" charset="0"/>
              </a:rPr>
              <a:t>Latest effort on L1 V2 SW (details in Calibration Workshop materials)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US" sz="2200" b="1" dirty="0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Tx/>
              <a:buChar char="•"/>
            </a:pP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</a:rPr>
              <a:t>J1 and J2 VIIRS Instrument Status</a:t>
            </a:r>
            <a:endParaRPr lang="en-US" sz="2200" b="1" dirty="0">
              <a:solidFill>
                <a:srgbClr val="0000FF"/>
              </a:solidFill>
              <a:latin typeface="Calibri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J1 VIIRS currently undergoing SC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environment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testing (sensor per-launch calibration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performance summarized during last year’s STM and also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at this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year’s calibration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workshop) – launch in early 2017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J2 VIIRS recently started its ambient environment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testing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endParaRPr lang="en-US" sz="2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07263" cy="685800"/>
          </a:xfrm>
        </p:spPr>
        <p:txBody>
          <a:bodyPr lIns="90487" tIns="44450" rIns="90487" bIns="4445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S-NPP VIIRS Highlights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26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4424335-EE47-494B-AFBB-542FDEDF71A1}" type="slidenum"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pPr/>
              <a:t>6</a:t>
            </a:fld>
            <a:endParaRPr lang="en-US" sz="12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>
          <a:xfrm>
            <a:off x="922338" y="0"/>
            <a:ext cx="7307262" cy="685800"/>
          </a:xfrm>
        </p:spPr>
        <p:txBody>
          <a:bodyPr lIns="90487" tIns="44450" rIns="90487" bIns="4445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S-NPP VIIRS On-orbit Performance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26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EF0253E9-C3DF-49E9-9BC1-4B2B30D67B0A}" type="slidenum">
              <a:rPr lang="en-US" sz="1200" b="1" i="1">
                <a:solidFill>
                  <a:srgbClr val="0000CC"/>
                </a:solidFill>
                <a:latin typeface="Times New Roman" pitchFamily="18" charset="0"/>
              </a:rPr>
              <a:pPr/>
              <a:t>7</a:t>
            </a:fld>
            <a:endParaRPr lang="en-US" sz="12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4004" y="990600"/>
            <a:ext cx="8685196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b="1" dirty="0">
                <a:latin typeface="Calibri" pitchFamily="34" charset="0"/>
              </a:rPr>
              <a:t>Instrument and On-board Calibrators (OBC)</a:t>
            </a:r>
          </a:p>
          <a:p>
            <a:pPr lvl="1" eaLnBrk="1" hangingPunct="1">
              <a:spcBef>
                <a:spcPts val="300"/>
              </a:spcBef>
              <a:buFont typeface="Calibri" pitchFamily="34" charset="0"/>
              <a:buChar char="–"/>
            </a:pPr>
            <a:r>
              <a:rPr lang="en-US" dirty="0" smtClean="0">
                <a:latin typeface="Calibri" pitchFamily="34" charset="0"/>
              </a:rPr>
              <a:t>Instrument and FPA temperatures: </a:t>
            </a:r>
            <a:r>
              <a:rPr lang="en-US" b="0" kern="0" dirty="0" smtClean="0">
                <a:latin typeface="Calibri" pitchFamily="34" charset="0"/>
              </a:rPr>
              <a:t>stable</a:t>
            </a:r>
            <a:endParaRPr lang="en-US" kern="0" dirty="0">
              <a:latin typeface="Calibri" pitchFamily="34" charset="0"/>
            </a:endParaRPr>
          </a:p>
          <a:p>
            <a:pPr lvl="1" eaLnBrk="1" hangingPunct="1">
              <a:spcBef>
                <a:spcPts val="300"/>
              </a:spcBef>
              <a:buFont typeface="Calibri" pitchFamily="34" charset="0"/>
              <a:buChar char="–"/>
            </a:pPr>
            <a:r>
              <a:rPr lang="en-US" sz="2000" b="0" kern="0" dirty="0" smtClean="0">
                <a:latin typeface="Calibri" pitchFamily="34" charset="0"/>
              </a:rPr>
              <a:t>SD degradation: relatively large (similar to Terra MODIS)</a:t>
            </a:r>
          </a:p>
          <a:p>
            <a:pPr lvl="1" eaLnBrk="1" hangingPunct="1">
              <a:spcBef>
                <a:spcPts val="300"/>
              </a:spcBef>
              <a:buFont typeface="Calibri" pitchFamily="34" charset="0"/>
              <a:buChar char="–"/>
            </a:pPr>
            <a:r>
              <a:rPr lang="en-US" sz="2000" b="0" kern="0" dirty="0" smtClean="0">
                <a:latin typeface="Calibri" pitchFamily="34" charset="0"/>
              </a:rPr>
              <a:t>BB stability: very stable (similar to Aqua MODIS)</a:t>
            </a:r>
          </a:p>
          <a:p>
            <a:pPr eaLnBrk="1" hangingPunct="1">
              <a:spcBef>
                <a:spcPts val="300"/>
              </a:spcBef>
            </a:pPr>
            <a:r>
              <a:rPr lang="en-US" b="1" dirty="0">
                <a:latin typeface="Calibri" pitchFamily="34" charset="0"/>
              </a:rPr>
              <a:t>Radiometric</a:t>
            </a:r>
          </a:p>
          <a:p>
            <a:pPr lvl="1" eaLnBrk="1" hangingPunct="1">
              <a:spcBef>
                <a:spcPts val="300"/>
              </a:spcBef>
              <a:buFont typeface="Calibri" pitchFamily="34" charset="0"/>
              <a:buChar char="–"/>
            </a:pPr>
            <a:r>
              <a:rPr lang="en-US" dirty="0">
                <a:latin typeface="Calibri" pitchFamily="34" charset="0"/>
              </a:rPr>
              <a:t>Spectral band </a:t>
            </a:r>
            <a:r>
              <a:rPr lang="en-US" dirty="0" smtClean="0">
                <a:latin typeface="Calibri" pitchFamily="34" charset="0"/>
              </a:rPr>
              <a:t>responses (different from MODIS)</a:t>
            </a:r>
          </a:p>
          <a:p>
            <a:pPr lvl="2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kern="0" dirty="0">
                <a:latin typeface="Calibri" pitchFamily="34" charset="0"/>
              </a:rPr>
              <a:t>Large changes in NIR and SWIR (due to mirror contamination)</a:t>
            </a:r>
          </a:p>
          <a:p>
            <a:pPr lvl="2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kern="0" dirty="0">
                <a:latin typeface="Calibri" pitchFamily="34" charset="0"/>
              </a:rPr>
              <a:t>Small changes in VIS, MWIR, and </a:t>
            </a:r>
            <a:r>
              <a:rPr lang="en-US" kern="0" dirty="0" smtClean="0">
                <a:latin typeface="Calibri" pitchFamily="34" charset="0"/>
              </a:rPr>
              <a:t>LWIR</a:t>
            </a:r>
            <a:endParaRPr lang="en-US" dirty="0">
              <a:latin typeface="Calibri" pitchFamily="34" charset="0"/>
            </a:endParaRPr>
          </a:p>
          <a:p>
            <a:pPr lvl="1" eaLnBrk="1" hangingPunct="1">
              <a:spcBef>
                <a:spcPts val="300"/>
              </a:spcBef>
              <a:buFont typeface="Calibri" pitchFamily="34" charset="0"/>
              <a:buChar char="–"/>
            </a:pPr>
            <a:r>
              <a:rPr lang="en-US" dirty="0">
                <a:latin typeface="Calibri" pitchFamily="34" charset="0"/>
              </a:rPr>
              <a:t>Detector noise </a:t>
            </a:r>
            <a:r>
              <a:rPr lang="en-US" dirty="0" smtClean="0">
                <a:latin typeface="Calibri" pitchFamily="34" charset="0"/>
              </a:rPr>
              <a:t>characterization</a:t>
            </a:r>
            <a:r>
              <a:rPr lang="en-US" kern="0" dirty="0">
                <a:latin typeface="Calibri" pitchFamily="34" charset="0"/>
              </a:rPr>
              <a:t> </a:t>
            </a:r>
            <a:r>
              <a:rPr lang="en-US" kern="0" dirty="0" smtClean="0">
                <a:latin typeface="Calibri" pitchFamily="34" charset="0"/>
              </a:rPr>
              <a:t>(</a:t>
            </a:r>
            <a:r>
              <a:rPr lang="en-US" sz="2000" b="0" kern="0" dirty="0" smtClean="0">
                <a:latin typeface="Calibri" pitchFamily="34" charset="0"/>
              </a:rPr>
              <a:t>better performance than specification)</a:t>
            </a:r>
          </a:p>
          <a:p>
            <a:pPr lvl="2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kern="0" dirty="0" smtClean="0">
                <a:latin typeface="Calibri" pitchFamily="34" charset="0"/>
              </a:rPr>
              <a:t>Noticeable changes </a:t>
            </a:r>
            <a:r>
              <a:rPr lang="en-US" kern="0" dirty="0">
                <a:latin typeface="Calibri" pitchFamily="34" charset="0"/>
              </a:rPr>
              <a:t>in NIR and SWIR </a:t>
            </a:r>
            <a:r>
              <a:rPr lang="en-US" kern="0" dirty="0" smtClean="0">
                <a:latin typeface="Calibri" pitchFamily="34" charset="0"/>
              </a:rPr>
              <a:t>are due optical throughput degradation</a:t>
            </a:r>
          </a:p>
          <a:p>
            <a:pPr eaLnBrk="1" hangingPunct="1">
              <a:spcBef>
                <a:spcPts val="300"/>
              </a:spcBef>
            </a:pPr>
            <a:r>
              <a:rPr lang="en-US" b="1" dirty="0">
                <a:latin typeface="Calibri" pitchFamily="34" charset="0"/>
              </a:rPr>
              <a:t>Spatial and </a:t>
            </a:r>
            <a:r>
              <a:rPr lang="en-US" b="1" dirty="0" smtClean="0">
                <a:latin typeface="Calibri" pitchFamily="34" charset="0"/>
              </a:rPr>
              <a:t>Spectral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>
                <a:latin typeface="Calibri" pitchFamily="34" charset="0"/>
              </a:rPr>
              <a:t>Band-to-band registration (BBR): stable (tracked using lunar observations)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>
                <a:latin typeface="Calibri" pitchFamily="34" charset="0"/>
              </a:rPr>
              <a:t>Mirror contamination =&gt; wavelength dependent optics degradation</a:t>
            </a:r>
          </a:p>
          <a:p>
            <a:pPr eaLnBrk="1" hangingPunct="1">
              <a:spcBef>
                <a:spcPts val="300"/>
              </a:spcBef>
            </a:pPr>
            <a:r>
              <a:rPr lang="en-US" b="1" dirty="0" smtClean="0">
                <a:latin typeface="Calibri" pitchFamily="34" charset="0"/>
              </a:rPr>
              <a:t>Geolocation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02B3BC47-8AF9-47F3-BD2D-BF7CF93728AF}" type="slidenum"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pPr/>
              <a:t>8</a:t>
            </a:fld>
            <a:endParaRPr lang="en-US" sz="12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>
          <a:xfrm>
            <a:off x="214313" y="0"/>
            <a:ext cx="8693150" cy="579437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algn="ctr">
              <a:defRPr/>
            </a:pPr>
            <a:r>
              <a:rPr lang="en-US" sz="2600" b="1" kern="0" dirty="0" smtClean="0">
                <a:latin typeface="Calibri" pitchFamily="34" charset="0"/>
                <a:cs typeface="+mn-cs"/>
              </a:rPr>
              <a:t>VIIRS and MODIS Spectral Bands</a:t>
            </a:r>
            <a:endParaRPr lang="en-US" sz="2600" b="1" kern="0" dirty="0">
              <a:latin typeface="Calibri" pitchFamily="34" charset="0"/>
              <a:cs typeface="+mn-cs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33425" y="701675"/>
            <a:ext cx="5875338" cy="6069013"/>
            <a:chOff x="627394" y="395005"/>
            <a:chExt cx="5875965" cy="6452040"/>
          </a:xfrm>
        </p:grpSpPr>
        <p:sp>
          <p:nvSpPr>
            <p:cNvPr id="24" name="Rectangle 23"/>
            <p:cNvSpPr/>
            <p:nvPr/>
          </p:nvSpPr>
          <p:spPr>
            <a:xfrm>
              <a:off x="627394" y="395005"/>
              <a:ext cx="5875965" cy="6452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000" b="1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graphicFrame>
          <p:nvGraphicFramePr>
            <p:cNvPr id="26" name="Object 5"/>
            <p:cNvGraphicFramePr>
              <a:graphicFrameLocks/>
            </p:cNvGraphicFramePr>
            <p:nvPr/>
          </p:nvGraphicFramePr>
          <p:xfrm>
            <a:off x="693095" y="453878"/>
            <a:ext cx="5756275" cy="6354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Worksheet" r:id="rId4" imgW="6345000" imgH="6187680" progId="Excel.Sheet.8">
                    <p:embed/>
                  </p:oleObj>
                </mc:Choice>
                <mc:Fallback>
                  <p:oleObj name="Worksheet" r:id="rId4" imgW="6345000" imgH="618768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3999"/>
                        <a:stretch>
                          <a:fillRect/>
                        </a:stretch>
                      </p:blipFill>
                      <p:spPr bwMode="auto">
                        <a:xfrm>
                          <a:off x="693095" y="453878"/>
                          <a:ext cx="5756275" cy="6354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383040" y="993775"/>
            <a:ext cx="782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 DNB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6724650" y="1431925"/>
            <a:ext cx="536575" cy="3149600"/>
          </a:xfrm>
          <a:prstGeom prst="rightBrace">
            <a:avLst/>
          </a:prstGeom>
          <a:ln w="38100"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7485457" y="2760663"/>
            <a:ext cx="13628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14 RSB</a:t>
            </a:r>
          </a:p>
          <a:p>
            <a:pPr algn="ctr" eaLnBrk="0" hangingPunct="0"/>
            <a:r>
              <a:rPr lang="en-US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(0.4-2.3 </a:t>
            </a:r>
            <a:r>
              <a:rPr lang="en-US" b="1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m)</a:t>
            </a: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7448924" y="5464175"/>
            <a:ext cx="71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7 TEB</a:t>
            </a:r>
          </a:p>
        </p:txBody>
      </p:sp>
      <p:sp>
        <p:nvSpPr>
          <p:cNvPr id="33" name="Right Brace 32"/>
          <p:cNvSpPr/>
          <p:nvPr/>
        </p:nvSpPr>
        <p:spPr>
          <a:xfrm>
            <a:off x="6724650" y="4773613"/>
            <a:ext cx="536575" cy="1843087"/>
          </a:xfrm>
          <a:prstGeom prst="rightBrace">
            <a:avLst/>
          </a:prstGeom>
          <a:ln w="38100"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7093819" y="4003675"/>
            <a:ext cx="2050181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Dual Gain Bands: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M1-M5, M7, M13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732933" y="1163638"/>
            <a:ext cx="498475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4"/>
          <p:cNvSpPr>
            <a:spLocks noChangeArrowheads="1"/>
          </p:cNvSpPr>
          <p:nvPr/>
        </p:nvSpPr>
        <p:spPr bwMode="auto">
          <a:xfrm rot="16200000">
            <a:off x="-2529836" y="3562592"/>
            <a:ext cx="5836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16 Moderate (radiometric) bands, 5 Imaging bands, 1 DNB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07262" cy="5334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Summary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763000" y="655320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DF1E6B8-9A6B-453A-AFF2-B58361F0EB61}" type="slidenum">
              <a:rPr lang="en-US" sz="1200" b="1" i="1" smtClean="0">
                <a:solidFill>
                  <a:srgbClr val="0000FF"/>
                </a:solidFill>
                <a:latin typeface="Times New Roman" pitchFamily="18" charset="0"/>
              </a:rPr>
              <a:pPr/>
              <a:t>9</a:t>
            </a:fld>
            <a:endParaRPr lang="en-US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249" y="714675"/>
            <a:ext cx="8684751" cy="6115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Calibri" pitchFamily="34" charset="0"/>
                <a:cs typeface="Times New Roman" pitchFamily="18" charset="0"/>
              </a:rPr>
              <a:t>Both Terra MODIS (</a:t>
            </a: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16 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years) and Aqua MODIS (</a:t>
            </a: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14 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years) </a:t>
            </a: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and their on-board calibrators continue 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to operate and function </a:t>
            </a: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normally</a:t>
            </a:r>
          </a:p>
          <a:p>
            <a:pPr marL="342900" indent="-342900"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Calibri" pitchFamily="34" charset="0"/>
              </a:rPr>
              <a:t>Dedicated effort by MCST (and SDST) and support from </a:t>
            </a: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science algorithm developers </a:t>
            </a:r>
            <a:r>
              <a:rPr lang="en-US" sz="2200" dirty="0" smtClean="0">
                <a:latin typeface="Calibri" pitchFamily="34" charset="0"/>
              </a:rPr>
              <a:t>remain critical to MODIS instrument calibration/data product quality</a:t>
            </a:r>
          </a:p>
          <a:p>
            <a:pPr marL="342900" indent="-342900"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Calibri" pitchFamily="34" charset="0"/>
              </a:rPr>
              <a:t>Challenging issues identified for both MODIS instrument calibration will be investigated and addressed for future improvements of data processing/reprocessing</a:t>
            </a:r>
            <a:endParaRPr lang="en-US" sz="2200" dirty="0">
              <a:latin typeface="Calibri" pitchFamily="34" charset="0"/>
            </a:endParaRPr>
          </a:p>
          <a:p>
            <a:pPr marL="342900" indent="-342900"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SNPP VIIRS on-orbit performance (4.5 years) has become very stable</a:t>
            </a:r>
          </a:p>
          <a:p>
            <a:pPr marL="342900" indent="-342900"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Effort from VCST is vital in support of SIPS for producing the improved and consistent VIIRS data products</a:t>
            </a:r>
          </a:p>
          <a:p>
            <a:pPr marL="342900" indent="-342900"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Multiple and major instrument calibration activities in the coming year will be more challenging for both MCST and VCST 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4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</TotalTime>
  <Words>1009</Words>
  <Application>Microsoft Office PowerPoint</Application>
  <PresentationFormat>On-screen Show (4:3)</PresentationFormat>
  <Paragraphs>184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Symbol</vt:lpstr>
      <vt:lpstr>Times New Roman</vt:lpstr>
      <vt:lpstr>ヒラギノ角ゴ Pro W3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S-NPP VIIRS Highlights</vt:lpstr>
      <vt:lpstr>S-NPP VIIRS Highlights</vt:lpstr>
      <vt:lpstr>S-NPP VIIRS On-orbit Performance</vt:lpstr>
      <vt:lpstr>PowerPoint Presentation</vt:lpstr>
      <vt:lpstr>Summary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Solomon, Harry T. (GSFC-474.0)[SGT INC]</dc:creator>
  <cp:lastModifiedBy>Coronado</cp:lastModifiedBy>
  <cp:revision>8</cp:revision>
  <dcterms:created xsi:type="dcterms:W3CDTF">2016-06-17T16:22:23Z</dcterms:created>
  <dcterms:modified xsi:type="dcterms:W3CDTF">2016-06-20T22:58:01Z</dcterms:modified>
</cp:coreProperties>
</file>