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09" r:id="rId2"/>
  </p:sldMasterIdLst>
  <p:notesMasterIdLst>
    <p:notesMasterId r:id="rId11"/>
  </p:notesMasterIdLst>
  <p:handoutMasterIdLst>
    <p:handoutMasterId r:id="rId12"/>
  </p:handoutMasterIdLst>
  <p:sldIdLst>
    <p:sldId id="261" r:id="rId3"/>
    <p:sldId id="277" r:id="rId4"/>
    <p:sldId id="276" r:id="rId5"/>
    <p:sldId id="268" r:id="rId6"/>
    <p:sldId id="270" r:id="rId7"/>
    <p:sldId id="271" r:id="rId8"/>
    <p:sldId id="259" r:id="rId9"/>
    <p:sldId id="272" r:id="rId10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A50021"/>
    <a:srgbClr val="808000"/>
    <a:srgbClr val="003300"/>
    <a:srgbClr val="FFFF99"/>
    <a:srgbClr val="00CC66"/>
    <a:srgbClr val="66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69" autoAdjust="0"/>
    <p:restoredTop sz="85495" autoAdjust="0"/>
  </p:normalViewPr>
  <p:slideViewPr>
    <p:cSldViewPr>
      <p:cViewPr varScale="1">
        <p:scale>
          <a:sx n="60" d="100"/>
          <a:sy n="60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72EB4777-7862-4344-A9F0-E980B7009D44}" type="datetimeFigureOut">
              <a:rPr lang="en-US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212FC00-E793-4E37-B563-068860DF0D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085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D763B6A-E312-48C7-A7AA-A9B31A387BE5}" type="datetimeFigureOut">
              <a:rPr lang="en-US"/>
              <a:pPr>
                <a:defRPr/>
              </a:pPr>
              <a:t>6/21/2016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lIns="93031" tIns="46516" rIns="93031" bIns="4651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850F4207-F280-4B59-9F56-9DA3A74200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0657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4064" indent="-286179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4715" indent="-228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2600" indent="-228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60486" indent="-228943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8372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6258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34144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92029" indent="-228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D8E0B90-63D6-4CA2-A779-5B09FB88C32D}" type="slidenum">
              <a:rPr lang="en-US" altLang="en-US" smtClean="0">
                <a:latin typeface="Arial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 smtClean="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82688" y="698500"/>
            <a:ext cx="4649787" cy="34861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144" y="4416108"/>
            <a:ext cx="5140112" cy="418401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lIns="92642" tIns="46320" rIns="92642" bIns="46320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809220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altLang="en-US" dirty="0" smtClean="0"/>
              <a:t> 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C0B1D1-757D-487F-85B6-CB708625A47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780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F4207-F280-4B59-9F56-9DA3A742007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061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Workshop discussion </a:t>
            </a:r>
            <a:r>
              <a:rPr lang="en-US" dirty="0" smtClean="0"/>
              <a:t>topics/questions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0F4207-F280-4B59-9F56-9DA3A742007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794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Char char="•"/>
            </a:pPr>
            <a:endParaRPr lang="en-US" alt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54B50F-FB95-432E-A16F-E1E2A95FE99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46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ChangeArrowheads="1"/>
          </p:cNvSpPr>
          <p:nvPr/>
        </p:nvSpPr>
        <p:spPr bwMode="auto">
          <a:xfrm>
            <a:off x="3429000" y="2362200"/>
            <a:ext cx="5562600" cy="1524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chemeClr val="accent2"/>
              </a:gs>
              <a:gs pos="50000">
                <a:srgbClr val="E1E1E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819400"/>
            <a:ext cx="5181600" cy="17526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81400" y="1143000"/>
            <a:ext cx="5257800" cy="1470025"/>
          </a:xfrm>
        </p:spPr>
        <p:txBody>
          <a:bodyPr/>
          <a:lstStyle>
            <a:lvl1pPr algn="r">
              <a:defRPr u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5943600"/>
            <a:ext cx="3657600" cy="76200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NASA Direct Readout Conference (NDRC), </a:t>
            </a:r>
          </a:p>
          <a:p>
            <a:pPr>
              <a:defRPr/>
            </a:pPr>
            <a:r>
              <a:rPr lang="en-US" altLang="en-US" dirty="0" smtClean="0"/>
              <a:t>http://ndrc-9.gsfc.nasa.gov</a:t>
            </a:r>
          </a:p>
        </p:txBody>
      </p:sp>
    </p:spTree>
    <p:extLst>
      <p:ext uri="{BB962C8B-B14F-4D97-AF65-F5344CB8AC3E}">
        <p14:creationId xmlns:p14="http://schemas.microsoft.com/office/powerpoint/2010/main" val="105337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</p:spTree>
    <p:extLst>
      <p:ext uri="{BB962C8B-B14F-4D97-AF65-F5344CB8AC3E}">
        <p14:creationId xmlns:p14="http://schemas.microsoft.com/office/powerpoint/2010/main" val="847885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5973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</p:spTree>
    <p:extLst>
      <p:ext uri="{BB962C8B-B14F-4D97-AF65-F5344CB8AC3E}">
        <p14:creationId xmlns:p14="http://schemas.microsoft.com/office/powerpoint/2010/main" val="3981120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52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302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971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7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44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274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12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032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"/>
            <a:ext cx="7924800" cy="6096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pic>
        <p:nvPicPr>
          <p:cNvPr id="7" name="Picture 6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5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642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66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86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5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75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7924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143000"/>
            <a:ext cx="3771900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pic>
        <p:nvPicPr>
          <p:cNvPr id="7" name="Picture 6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830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8269"/>
            <a:ext cx="8229600" cy="6016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pic>
        <p:nvPicPr>
          <p:cNvPr id="9" name="Picture 8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9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7924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pic>
        <p:nvPicPr>
          <p:cNvPr id="5" name="Picture 4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6605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7938"/>
            <a:ext cx="9144000" cy="8223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https://directreadout.sci.gsfc.nasa.gov/images/drl-glob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873534" cy="82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205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</p:spTree>
    <p:extLst>
      <p:ext uri="{BB962C8B-B14F-4D97-AF65-F5344CB8AC3E}">
        <p14:creationId xmlns:p14="http://schemas.microsoft.com/office/powerpoint/2010/main" val="243343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US" altLang="en-US" dirty="0" smtClean="0"/>
              <a:t>NASA Direct Readout Conference (NDRC), http://ndrc-9.gsfc.nasa.gov</a:t>
            </a:r>
          </a:p>
        </p:txBody>
      </p:sp>
    </p:spTree>
    <p:extLst>
      <p:ext uri="{BB962C8B-B14F-4D97-AF65-F5344CB8AC3E}">
        <p14:creationId xmlns:p14="http://schemas.microsoft.com/office/powerpoint/2010/main" val="2035954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7924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143000"/>
            <a:ext cx="76962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66800" y="6613525"/>
            <a:ext cx="723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777777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International Land Direct Readout Coordinating Committee, http://landdirectreadout.org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409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u="none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u="sng">
          <a:solidFill>
            <a:srgbClr val="0033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42849-B028-4999-8E51-D83912F3F798}" type="datetimeFigureOut">
              <a:rPr lang="en-US" smtClean="0"/>
              <a:t>6/21/2016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51C08-9308-45E9-9F6E-63EBCD8C8C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19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6194425"/>
            <a:ext cx="3657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NASA Direct Readout Conference (NDRC)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/>
              <a:t>http://ndrc-9.gsfc.nasa.gov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914400"/>
            <a:ext cx="6248400" cy="1470025"/>
          </a:xfrm>
        </p:spPr>
        <p:txBody>
          <a:bodyPr/>
          <a:lstStyle/>
          <a:p>
            <a:pPr eaLnBrk="1" hangingPunct="1"/>
            <a:r>
              <a:rPr lang="en-US" altLang="en-US" sz="3600" dirty="0" smtClean="0"/>
              <a:t>Real Time Land Science Applications Day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2590800"/>
            <a:ext cx="5181600" cy="1752600"/>
          </a:xfrm>
        </p:spPr>
        <p:txBody>
          <a:bodyPr/>
          <a:lstStyle/>
          <a:p>
            <a:r>
              <a:rPr lang="en-US" altLang="en-US" sz="2800" dirty="0"/>
              <a:t>Welcome &amp; Logistics</a:t>
            </a:r>
          </a:p>
          <a:p>
            <a:r>
              <a:rPr lang="en-US" altLang="en-US" sz="2800" dirty="0" smtClean="0"/>
              <a:t>Wednesday</a:t>
            </a:r>
            <a:r>
              <a:rPr lang="en-US" altLang="en-US" sz="2800" dirty="0"/>
              <a:t>, June </a:t>
            </a:r>
            <a:r>
              <a:rPr lang="en-US" altLang="en-US" sz="2800" dirty="0" smtClean="0"/>
              <a:t>22, 2016</a:t>
            </a:r>
          </a:p>
          <a:p>
            <a:endParaRPr lang="en-US" altLang="en-US" sz="1800" dirty="0" smtClean="0"/>
          </a:p>
          <a:p>
            <a:r>
              <a:rPr lang="en-US" altLang="en-US" sz="1600" dirty="0" smtClean="0"/>
              <a:t>Brad Quayle</a:t>
            </a:r>
          </a:p>
          <a:p>
            <a:r>
              <a:rPr lang="en-US" altLang="en-US" sz="1600" dirty="0" smtClean="0"/>
              <a:t>U.S. Department of Agriculture </a:t>
            </a:r>
            <a:r>
              <a:rPr lang="en-US" altLang="en-US" sz="1600" dirty="0" smtClean="0"/>
              <a:t>- Forest </a:t>
            </a:r>
            <a:r>
              <a:rPr lang="en-US" altLang="en-US" sz="1600" dirty="0" smtClean="0"/>
              <a:t>Service</a:t>
            </a:r>
          </a:p>
          <a:p>
            <a:r>
              <a:rPr lang="en-US" altLang="en-US" sz="1600" dirty="0" smtClean="0"/>
              <a:t>Remote Sensing Applications Center (RSAC</a:t>
            </a:r>
            <a:r>
              <a:rPr lang="en-US" altLang="en-US" sz="1800" dirty="0" smtClean="0"/>
              <a:t>)</a:t>
            </a:r>
            <a:endParaRPr lang="en-US" altLang="en-US" sz="1800" dirty="0"/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sz="1600" dirty="0" smtClean="0"/>
              <a:t>NASA Direct Readout Conference</a:t>
            </a:r>
          </a:p>
          <a:p>
            <a:pPr eaLnBrk="1" hangingPunct="1"/>
            <a:r>
              <a:rPr lang="en-US" altLang="en-US" sz="1600" dirty="0" smtClean="0"/>
              <a:t>Valladolid, Spain</a:t>
            </a:r>
          </a:p>
          <a:p>
            <a:pPr eaLnBrk="1" hangingPunct="1"/>
            <a:r>
              <a:rPr lang="en-US" altLang="en-US" sz="1600" dirty="0" smtClean="0"/>
              <a:t>June 21-24, 2016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57200" y="6195327"/>
            <a:ext cx="5247165" cy="503238"/>
            <a:chOff x="457200" y="6195327"/>
            <a:chExt cx="5247165" cy="503238"/>
          </a:xfrm>
        </p:grpSpPr>
        <p:pic>
          <p:nvPicPr>
            <p:cNvPr id="5131" name="Picture 30" descr="nasa_logo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6195327"/>
              <a:ext cx="591734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" name="Picture 2" descr="http://ndrc-9.gsfc.nasa.gov/resources/images/sponsors/latuv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6412" y="6195486"/>
              <a:ext cx="102706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8" descr="fs_logo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4623" y="6195327"/>
              <a:ext cx="502974" cy="503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 descr="http://ndrc-9.gsfc.nasa.gov/resources/images/sponsors/wm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8988" y="6195486"/>
              <a:ext cx="458391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ndrc-9.gsfc.nasa.gov/resources/images/sponsors/osu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4225" y="6195486"/>
              <a:ext cx="50292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://ndrc-9.gsfc.nasa.gov/resources/images/sponsors/uw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34857" y="6195486"/>
              <a:ext cx="751890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ndrc-9.gsfc.nasa.gov/resources/images/sponsors/crts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5074" y="6195486"/>
              <a:ext cx="339291" cy="5029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90950" y="6195486"/>
              <a:ext cx="670560" cy="502920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/>
        </p:nvSpPr>
        <p:spPr bwMode="auto">
          <a:xfrm>
            <a:off x="2286000" y="846137"/>
            <a:ext cx="6858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231775" indent="-231775"/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Mission: </a:t>
            </a:r>
            <a:r>
              <a:rPr lang="en-US" sz="2000" b="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Sustain the health, diversity and productivity of the nation’s forests and grasslands to meet the needs of present and future generations”</a:t>
            </a:r>
          </a:p>
          <a:p>
            <a:pPr marL="231775" indent="-231775"/>
            <a:r>
              <a:rPr lang="en-US" sz="2000" b="0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National </a:t>
            </a:r>
            <a:r>
              <a:rPr lang="en-US" sz="20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Forest System</a:t>
            </a:r>
          </a:p>
          <a:p>
            <a:pPr marL="631825" lvl="1" indent="-174625"/>
            <a:r>
              <a:rPr lang="en-US" sz="1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155 National Forests and 20 National Grasslands</a:t>
            </a:r>
          </a:p>
          <a:p>
            <a:pPr marL="631825" lvl="1" indent="-174625"/>
            <a:r>
              <a:rPr lang="en-US" sz="1800" b="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78 million hectares in CONUS, AK and PR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2887662"/>
            <a:ext cx="2984500" cy="32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31775" indent="-231775" algn="l">
              <a:lnSpc>
                <a:spcPct val="100000"/>
              </a:lnSpc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sz="2200" b="0" dirty="0" smtClean="0">
                <a:latin typeface="Tahoma" pitchFamily="34" charset="0"/>
                <a:cs typeface="Tahoma" pitchFamily="34" charset="0"/>
              </a:rPr>
              <a:t>Research &amp; </a:t>
            </a:r>
            <a:r>
              <a:rPr lang="en-US" sz="2200" b="0" dirty="0" smtClean="0">
                <a:latin typeface="Tahoma" pitchFamily="34" charset="0"/>
                <a:cs typeface="Tahoma" pitchFamily="34" charset="0"/>
              </a:rPr>
              <a:t>Development</a:t>
            </a:r>
            <a:endParaRPr lang="en-US" sz="2200" b="0" dirty="0" smtClean="0">
              <a:latin typeface="Tahoma" pitchFamily="34" charset="0"/>
              <a:cs typeface="Tahoma" pitchFamily="34" charset="0"/>
            </a:endParaRPr>
          </a:p>
          <a:p>
            <a:pPr marL="631825" lvl="1" indent="-174625" algn="l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w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Stations &amp; Field Offices</a:t>
            </a:r>
          </a:p>
          <a:p>
            <a:pPr marL="231775" indent="-231775" algn="l">
              <a:lnSpc>
                <a:spcPct val="100000"/>
              </a:lnSpc>
              <a:spcBef>
                <a:spcPct val="20000"/>
              </a:spcBef>
              <a:buSzPct val="65000"/>
              <a:buFont typeface="Wingdings" pitchFamily="2" charset="2"/>
              <a:buChar char="l"/>
            </a:pPr>
            <a:r>
              <a:rPr lang="en-US" sz="2200" b="0" dirty="0" smtClean="0">
                <a:latin typeface="Tahoma" pitchFamily="34" charset="0"/>
                <a:cs typeface="Tahoma" pitchFamily="34" charset="0"/>
              </a:rPr>
              <a:t>State and Private Forestry</a:t>
            </a:r>
          </a:p>
          <a:p>
            <a:pPr marL="631825" lvl="1" indent="-174625" algn="l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w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Fire &amp; Aviation</a:t>
            </a:r>
          </a:p>
          <a:p>
            <a:pPr marL="631825" lvl="1" indent="-174625" algn="l">
              <a:lnSpc>
                <a:spcPct val="100000"/>
              </a:lnSpc>
              <a:spcBef>
                <a:spcPct val="20000"/>
              </a:spcBef>
              <a:buSzTx/>
              <a:buFont typeface="Wingdings" pitchFamily="2" charset="2"/>
              <a:buChar char="w"/>
            </a:pPr>
            <a:r>
              <a:rPr lang="en-US" b="0" dirty="0" smtClean="0">
                <a:latin typeface="Tahoma" pitchFamily="34" charset="0"/>
                <a:cs typeface="Tahoma" pitchFamily="34" charset="0"/>
              </a:rPr>
              <a:t>Forest Health Protection</a:t>
            </a:r>
          </a:p>
          <a:p>
            <a:pPr marL="231775" indent="-231775" algn="l">
              <a:lnSpc>
                <a:spcPct val="100000"/>
              </a:lnSpc>
              <a:spcBef>
                <a:spcPct val="20000"/>
              </a:spcBef>
              <a:buSzPct val="70000"/>
              <a:buFont typeface="Wingdings" pitchFamily="2" charset="2"/>
              <a:buChar char="l"/>
            </a:pPr>
            <a:r>
              <a:rPr lang="en-US" sz="2200" b="0" dirty="0" smtClean="0">
                <a:latin typeface="Tahoma" pitchFamily="34" charset="0"/>
                <a:cs typeface="Tahoma" pitchFamily="34" charset="0"/>
              </a:rPr>
              <a:t>International Programs Office</a:t>
            </a:r>
            <a:endParaRPr lang="en-US" sz="2200" b="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" name="Picture 7" descr="shield_tra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1589088" cy="1828800"/>
          </a:xfrm>
          <a:prstGeom prst="rect">
            <a:avLst/>
          </a:prstGeom>
          <a:noFill/>
        </p:spPr>
      </p:pic>
      <p:pic>
        <p:nvPicPr>
          <p:cNvPr id="9" name="Picture 8" descr="guide_to_national_forests_9x5_150dp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924175"/>
            <a:ext cx="6075362" cy="3933825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077200" cy="609600"/>
          </a:xfrm>
        </p:spPr>
        <p:txBody>
          <a:bodyPr/>
          <a:lstStyle/>
          <a:p>
            <a:r>
              <a:rPr lang="en-US" altLang="en-US" sz="3100" dirty="0" smtClean="0"/>
              <a:t>US Department of Agriculture-Forest </a:t>
            </a:r>
            <a:r>
              <a:rPr lang="en-US" altLang="en-US" sz="3100" dirty="0" smtClean="0"/>
              <a:t>Service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1111670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588" y="677863"/>
            <a:ext cx="9144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154053" name="Rectangle 5"/>
          <p:cNvSpPr>
            <a:spLocks noChangeArrowheads="1"/>
          </p:cNvSpPr>
          <p:nvPr/>
        </p:nvSpPr>
        <p:spPr bwMode="auto">
          <a:xfrm>
            <a:off x="152401" y="912813"/>
            <a:ext cx="8991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8463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NRT remote sensing data/products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support critical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applications</a:t>
            </a:r>
            <a:endParaRPr lang="en-US" sz="2200" dirty="0" smtClean="0">
              <a:latin typeface="Tahoma" pitchFamily="34" charset="0"/>
              <a:cs typeface="Tahoma" pitchFamily="34" charset="0"/>
            </a:endParaRPr>
          </a:p>
          <a:p>
            <a:pPr marL="855663" lvl="1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Wildfire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detection, monitoring and characterization (U.S. and Canada)</a:t>
            </a:r>
          </a:p>
          <a:p>
            <a:pPr marL="855663" lvl="1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Forest health monitoring (U.S.)</a:t>
            </a:r>
          </a:p>
          <a:p>
            <a:pPr marL="398463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>
                <a:latin typeface="Tahoma" pitchFamily="34" charset="0"/>
                <a:cs typeface="Tahoma" pitchFamily="34" charset="0"/>
              </a:rPr>
              <a:t>Operational collection/processing of EOS MODIS and S-NPP VIIRS</a:t>
            </a:r>
          </a:p>
          <a:p>
            <a:pPr marL="855663" lvl="1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DR data </a:t>
            </a:r>
            <a:r>
              <a:rPr lang="en-US" dirty="0">
                <a:latin typeface="Tahoma" pitchFamily="34" charset="0"/>
                <a:cs typeface="Tahoma" pitchFamily="34" charset="0"/>
              </a:rPr>
              <a:t>sharing network with partner ground </a:t>
            </a:r>
            <a:r>
              <a:rPr lang="en-US" dirty="0" smtClean="0">
                <a:latin typeface="Tahoma" pitchFamily="34" charset="0"/>
                <a:cs typeface="Tahoma" pitchFamily="34" charset="0"/>
              </a:rPr>
              <a:t>stations</a:t>
            </a:r>
          </a:p>
          <a:p>
            <a:pPr marL="855663" lvl="1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latin typeface="Tahoma" pitchFamily="34" charset="0"/>
                <a:cs typeface="Tahoma" pitchFamily="34" charset="0"/>
              </a:rPr>
              <a:t>LANCE provides backup/gap-filler for DR</a:t>
            </a:r>
            <a:endParaRPr lang="en-US" dirty="0">
              <a:latin typeface="Tahoma" pitchFamily="34" charset="0"/>
              <a:cs typeface="Tahoma" pitchFamily="34" charset="0"/>
            </a:endParaRPr>
          </a:p>
          <a:p>
            <a:pPr marL="398463" indent="-341313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200" dirty="0" smtClean="0">
                <a:latin typeface="Tahoma" pitchFamily="34" charset="0"/>
                <a:cs typeface="Tahoma" pitchFamily="34" charset="0"/>
              </a:rPr>
              <a:t>Support </a:t>
            </a:r>
            <a:r>
              <a:rPr lang="en-US" sz="2200" dirty="0" smtClean="0">
                <a:latin typeface="Tahoma" pitchFamily="34" charset="0"/>
                <a:cs typeface="Tahoma" pitchFamily="34" charset="0"/>
              </a:rPr>
              <a:t>provided by NASA, mission science teams and academia</a:t>
            </a:r>
            <a:endParaRPr lang="en-US" sz="22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" name="Picture 6" descr="rsac_w_anten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03976" y="3733800"/>
            <a:ext cx="4942615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457200" y="3733800"/>
            <a:ext cx="2471214" cy="3200400"/>
            <a:chOff x="1019175" y="3284537"/>
            <a:chExt cx="2641600" cy="3421063"/>
          </a:xfrm>
        </p:grpSpPr>
        <p:pic>
          <p:nvPicPr>
            <p:cNvPr id="11" name="Picture 14" descr="utah_resiz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19175" y="3284537"/>
              <a:ext cx="2641600" cy="3421063"/>
            </a:xfrm>
            <a:prstGeom prst="rect">
              <a:avLst/>
            </a:prstGeom>
            <a:noFill/>
          </p:spPr>
        </p:pic>
        <p:pic>
          <p:nvPicPr>
            <p:cNvPr id="12" name="Picture 16" descr="us_index_resiz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47950" y="3284537"/>
              <a:ext cx="1012825" cy="625475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4300"/>
            <a:ext cx="8077200" cy="609600"/>
          </a:xfrm>
        </p:spPr>
        <p:txBody>
          <a:bodyPr/>
          <a:lstStyle/>
          <a:p>
            <a:r>
              <a:rPr lang="en-US" altLang="en-US" sz="2900" dirty="0" smtClean="0"/>
              <a:t>Near Real-Time Data in the USDA Forest Service</a:t>
            </a:r>
            <a:endParaRPr lang="en-US" sz="2900" dirty="0"/>
          </a:p>
        </p:txBody>
      </p:sp>
    </p:spTree>
    <p:extLst>
      <p:ext uri="{BB962C8B-B14F-4D97-AF65-F5344CB8AC3E}">
        <p14:creationId xmlns:p14="http://schemas.microsoft.com/office/powerpoint/2010/main" val="10567255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Land Science Applications Day Schedule</a:t>
            </a:r>
          </a:p>
        </p:txBody>
      </p:sp>
      <p:sp>
        <p:nvSpPr>
          <p:cNvPr id="1229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>
                <a:solidFill>
                  <a:srgbClr val="777777"/>
                </a:solidFill>
              </a:rPr>
              <a:t>NASA Direct Readout Conference (NDRC), http://ndrc-9.gsfc.nasa.gov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914400"/>
            <a:ext cx="8915400" cy="5901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  <a:tabLst>
                <a:tab pos="1090613" algn="l"/>
              </a:tabLst>
            </a:pP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9:00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	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Logistics </a:t>
            </a:r>
            <a:r>
              <a:rPr lang="en-US" sz="1500" dirty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Brad Quayle (USDA Forest Service)</a:t>
            </a:r>
            <a:endParaRPr lang="en-US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615950">
              <a:spcAft>
                <a:spcPts val="0"/>
              </a:spcAft>
              <a:tabLst>
                <a:tab pos="1090613" algn="l"/>
                <a:tab pos="3079750" algn="l"/>
              </a:tabLst>
            </a:pPr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9:10 AM	WORKSHOP: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Multi-Angle Implementation of Atmospheric Correction </a:t>
            </a:r>
          </a:p>
          <a:p>
            <a:pPr defTabSz="615950">
              <a:spcAft>
                <a:spcPts val="900"/>
              </a:spcAft>
              <a:tabLst>
                <a:tab pos="1090613" algn="l"/>
                <a:tab pos="2230438" algn="l"/>
              </a:tabLst>
            </a:pP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(MAIAC)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Alexei </a:t>
            </a:r>
            <a:r>
              <a:rPr lang="en-US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Lyapustin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(NASA GSFC)</a:t>
            </a:r>
            <a:endParaRPr lang="en-US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85813">
              <a:spcAft>
                <a:spcPts val="0"/>
              </a:spcAft>
              <a:tabLst>
                <a:tab pos="1090613" algn="l"/>
              </a:tabLst>
            </a:pP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10:00 </a:t>
            </a:r>
            <a:r>
              <a:rPr lang="en-US" sz="15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 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WORKSHOP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Soil Moisture Active/Passive (SMAP) Mission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4538">
              <a:spcAft>
                <a:spcPts val="900"/>
              </a:spcAft>
              <a:tabLst>
                <a:tab pos="1090613" algn="l"/>
              </a:tabLst>
            </a:pP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Vanessa Escobar (NASA GSFC)</a:t>
            </a:r>
            <a:endParaRPr lang="en-US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744538">
              <a:spcAft>
                <a:spcPts val="900"/>
              </a:spcAft>
              <a:tabLst>
                <a:tab pos="1090613" algn="l"/>
              </a:tabLst>
            </a:pPr>
            <a:r>
              <a:rPr lang="en-US" sz="15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10:45 AM	Posters/Exhibits</a:t>
            </a:r>
            <a:endParaRPr lang="en-US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  <a:tabLst>
                <a:tab pos="1090613" algn="l"/>
                <a:tab pos="1828800" algn="l"/>
              </a:tabLst>
            </a:pPr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11:30 AM	WORKSHOP: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 of Real-time Satellite Precipitation</a:t>
            </a:r>
          </a:p>
          <a:p>
            <a:pPr>
              <a:spcAft>
                <a:spcPts val="600"/>
              </a:spcAft>
              <a:tabLst>
                <a:tab pos="2230438" algn="l"/>
                <a:tab pos="3140075" algn="l"/>
              </a:tabLst>
            </a:pP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Estimates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Francisco </a:t>
            </a:r>
            <a:r>
              <a:rPr lang="en-US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Tapiador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(UCLM)</a:t>
            </a:r>
            <a:endParaRPr lang="en-US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82650">
              <a:spcAft>
                <a:spcPts val="900"/>
              </a:spcAft>
              <a:tabLst>
                <a:tab pos="1090613" algn="l"/>
              </a:tabLst>
            </a:pP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12:00 PM	Lunch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882650">
              <a:spcAft>
                <a:spcPts val="0"/>
              </a:spcAft>
              <a:tabLst>
                <a:tab pos="1090613" algn="l"/>
              </a:tabLst>
            </a:pPr>
            <a:r>
              <a:rPr lang="en-US" sz="15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1:00 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Active Fire Algorithms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Louis </a:t>
            </a:r>
            <a:r>
              <a:rPr lang="en-US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Giglio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Wilfrid Schroeder </a:t>
            </a:r>
          </a:p>
          <a:p>
            <a:pPr defTabSz="974725">
              <a:spcAft>
                <a:spcPts val="900"/>
              </a:spcAft>
              <a:tabLst>
                <a:tab pos="2230438" algn="l"/>
              </a:tabLst>
            </a:pP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(NASA GSFC)</a:t>
            </a:r>
          </a:p>
          <a:p>
            <a:pPr defTabSz="974725">
              <a:spcAft>
                <a:spcPts val="0"/>
              </a:spcAft>
              <a:tabLst>
                <a:tab pos="1090613" algn="l"/>
                <a:tab pos="3140075" algn="l"/>
              </a:tabLst>
            </a:pP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2:15 PM	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WORKSHOP: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Burned Area Algorithms </a:t>
            </a:r>
            <a:r>
              <a:rPr lang="en-US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Louis </a:t>
            </a:r>
            <a:r>
              <a:rPr lang="en-US" sz="1500" i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Giglio</a:t>
            </a:r>
            <a:r>
              <a:rPr lang="en-US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 Wilfrid Schroeder </a:t>
            </a:r>
          </a:p>
          <a:p>
            <a:pPr>
              <a:spcAft>
                <a:spcPts val="600"/>
              </a:spcAft>
              <a:tabLst>
                <a:tab pos="2230438" algn="l"/>
              </a:tabLst>
            </a:pPr>
            <a:r>
              <a:rPr lang="en-US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(NASA GSFC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>
              <a:spcAft>
                <a:spcPts val="900"/>
              </a:spcAft>
              <a:tabLst>
                <a:tab pos="1090613" algn="l"/>
              </a:tabLst>
            </a:pPr>
            <a:r>
              <a:rPr lang="en-US" sz="15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3:00 PM</a:t>
            </a:r>
            <a:r>
              <a:rPr lang="en-US" sz="15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Break</a:t>
            </a:r>
            <a:endParaRPr lang="en-US" sz="15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900"/>
              </a:spcAft>
              <a:tabLst>
                <a:tab pos="1090613" algn="l"/>
              </a:tabLst>
            </a:pPr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3:15 PM	</a:t>
            </a:r>
            <a:r>
              <a:rPr lang="en-US" sz="15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Advanced Fire Information System (AFIS)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Philip Frost (CSIR)</a:t>
            </a:r>
            <a:endParaRPr lang="en-US" sz="1500" i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  <a:tabLst>
                <a:tab pos="1090613" algn="l"/>
                <a:tab pos="1828800" algn="l"/>
                <a:tab pos="3140075" algn="l"/>
              </a:tabLst>
            </a:pPr>
            <a:r>
              <a:rPr lang="en-US" sz="15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:45 PM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Flood Estimates Using NASA’s Near Real-	Time Flood</a:t>
            </a:r>
          </a:p>
          <a:p>
            <a:pPr>
              <a:spcAft>
                <a:spcPts val="900"/>
              </a:spcAft>
              <a:tabLst>
                <a:tab pos="1828800" algn="l"/>
                <a:tab pos="2230438" algn="l"/>
                <a:tab pos="2406650" algn="l"/>
                <a:tab pos="3140075" algn="l"/>
              </a:tabLst>
            </a:pP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Mapping Products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 </a:t>
            </a:r>
            <a:r>
              <a:rPr lang="en-US" sz="1500" i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Slayback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(NASA GSFC)</a:t>
            </a:r>
          </a:p>
          <a:p>
            <a:pPr>
              <a:spcAft>
                <a:spcPts val="0"/>
              </a:spcAft>
              <a:tabLst>
                <a:tab pos="1090613" algn="l"/>
                <a:tab pos="1828800" algn="l"/>
                <a:tab pos="3140075" algn="l"/>
              </a:tabLst>
            </a:pPr>
            <a:r>
              <a:rPr lang="en-US" sz="1500" dirty="0" smtClean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4:30 </a:t>
            </a:r>
            <a:r>
              <a:rPr lang="en-US" sz="15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PM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dirty="0">
                <a:solidFill>
                  <a:srgbClr val="FF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WORKSHOP</a:t>
            </a:r>
            <a:r>
              <a:rPr lang="en-US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USDA World Agricultural/Food Security Monitoring</a:t>
            </a:r>
          </a:p>
          <a:p>
            <a:pPr>
              <a:spcAft>
                <a:spcPts val="900"/>
              </a:spcAft>
              <a:tabLst>
                <a:tab pos="1090613" algn="l"/>
                <a:tab pos="2165350" algn="l"/>
                <a:tab pos="2230438" algn="l"/>
                <a:tab pos="3140075" algn="l"/>
              </a:tabLst>
            </a:pPr>
            <a:r>
              <a:rPr lang="en-US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5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Dath Mita (USDA FAS)</a:t>
            </a:r>
            <a:r>
              <a:rPr lang="en-US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15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5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5:15 PM	Wrap-up		</a:t>
            </a:r>
            <a:endParaRPr lang="en-US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25866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Workshop Objectives &amp; Formats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NASA Direct Readout Conference (NDRC), http://ndrc-9.gsfc.nasa.gov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915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	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82321" y="1371600"/>
            <a:ext cx="7848600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Descriptive/Instructional Workshops</a:t>
            </a:r>
          </a:p>
          <a:p>
            <a:pPr>
              <a:tabLst>
                <a:tab pos="914400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examples include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algorithm, product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</a:p>
          <a:p>
            <a:pPr>
              <a:tabLst>
                <a:tab pos="1090613" algn="l"/>
              </a:tabLst>
            </a:pP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	workshops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- longer presentation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- provides details of implementation and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</a:t>
            </a:r>
          </a:p>
          <a:p>
            <a:r>
              <a:rPr lang="en-US" sz="2000" i="1" dirty="0" smtClean="0"/>
              <a:t>	- </a:t>
            </a:r>
            <a:r>
              <a:rPr lang="en-US" sz="2000" dirty="0" smtClean="0"/>
              <a:t>questions and discussion are </a:t>
            </a:r>
            <a:r>
              <a:rPr lang="en-US" sz="2000" dirty="0"/>
              <a:t>welcome throughout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	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B. Discussion Workshops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examples include workshops on application topics</a:t>
            </a:r>
            <a:endParaRPr lang="en-US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short (10-15 min) presentation by the workshop lead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discussion period</a:t>
            </a:r>
          </a:p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audience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encouraged to ask and answer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questions, bring </a:t>
            </a:r>
            <a:r>
              <a:rPr lang="en-US" sz="2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up topics, and generally contribute to the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Microphones available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audience use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Please </a:t>
            </a:r>
            <a:r>
              <a:rPr lang="en-US" sz="2000" i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state your name and affiliation before speaking.</a:t>
            </a:r>
          </a:p>
        </p:txBody>
      </p:sp>
    </p:spTree>
    <p:extLst>
      <p:ext uri="{BB962C8B-B14F-4D97-AF65-F5344CB8AC3E}">
        <p14:creationId xmlns:p14="http://schemas.microsoft.com/office/powerpoint/2010/main" val="25439440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06680"/>
            <a:ext cx="8229600" cy="609600"/>
          </a:xfrm>
        </p:spPr>
        <p:txBody>
          <a:bodyPr/>
          <a:lstStyle/>
          <a:p>
            <a:r>
              <a:rPr lang="en-US" dirty="0" smtClean="0"/>
              <a:t>Workshops - Possible Avenues of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NASA Direct Readout Conference (NDRC), http://ndrc-9.gsfc.nasa.gov</a:t>
            </a: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13716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5800" y="1143000"/>
            <a:ext cx="79248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kinds of applications are you interested in seeing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developed?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types of data/algorithms are needed for your potential and/or existing application and information needs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Provide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information on the actual or potential use of the presented algorithms/product/application in the context of your organization’s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needs.</a:t>
            </a:r>
          </a:p>
          <a:p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there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particular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challenges/shortcomings/unmet needs?</a:t>
            </a:r>
            <a:b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 things be made better?</a:t>
            </a: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opportunities for collaboration with other attendees and workshop </a:t>
            </a:r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leads?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(regional applications, data sharing, etc.)</a:t>
            </a:r>
          </a:p>
          <a:p>
            <a:endParaRPr lang="en-U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Discuss </a:t>
            </a:r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scenarios with the broader group to identify innovative ideas, potential improvements, etc.</a:t>
            </a:r>
          </a:p>
        </p:txBody>
      </p:sp>
    </p:spTree>
    <p:extLst>
      <p:ext uri="{BB962C8B-B14F-4D97-AF65-F5344CB8AC3E}">
        <p14:creationId xmlns:p14="http://schemas.microsoft.com/office/powerpoint/2010/main" val="1214528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Questions/Comments???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5257800" y="6248400"/>
            <a:ext cx="3657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/>
              <a:t>NASA Direct Readout Conference (NDRC)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000" dirty="0" smtClean="0"/>
              <a:t>http://ndrc-9.gsfc.nasa.gov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6179144"/>
            <a:ext cx="5249111" cy="506012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Oceans Schedule for Thursday, June 23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 smtClean="0"/>
              <a:t>NASA Direct Readout Conference (NDRC), http://ndrc-9.gsfc.nasa.gov</a:t>
            </a:r>
            <a:endParaRPr lang="en-US" alt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2400" y="914400"/>
            <a:ext cx="89154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9:00 </a:t>
            </a:r>
            <a:r>
              <a:rPr lang="en-US" sz="1600" dirty="0"/>
              <a:t>AM </a:t>
            </a:r>
            <a:r>
              <a:rPr lang="en-US" sz="1600" dirty="0" smtClean="0"/>
              <a:t>		Welcome </a:t>
            </a:r>
            <a:r>
              <a:rPr lang="en-US" sz="1600" dirty="0"/>
              <a:t>and Logistics </a:t>
            </a:r>
            <a:r>
              <a:rPr lang="en-US" sz="1600" dirty="0" smtClean="0">
                <a:solidFill>
                  <a:srgbClr val="00B050"/>
                </a:solidFill>
              </a:rPr>
              <a:t/>
            </a:r>
            <a:br>
              <a:rPr lang="en-US" sz="1600" dirty="0" smtClean="0">
                <a:solidFill>
                  <a:srgbClr val="00B050"/>
                </a:solidFill>
              </a:rPr>
            </a:br>
            <a:r>
              <a:rPr lang="en-US" sz="1600" dirty="0" smtClean="0"/>
              <a:t>			</a:t>
            </a:r>
            <a:r>
              <a:rPr lang="en-US" sz="1600" i="1" dirty="0" smtClean="0"/>
              <a:t>Jasmine </a:t>
            </a:r>
            <a:r>
              <a:rPr lang="en-US" sz="1600" i="1" dirty="0"/>
              <a:t>Nahorniak (OSU)</a:t>
            </a:r>
          </a:p>
          <a:p>
            <a:r>
              <a:rPr lang="en-US" sz="1600" dirty="0" smtClean="0">
                <a:solidFill>
                  <a:srgbClr val="00B050"/>
                </a:solidFill>
              </a:rPr>
              <a:t>9:10 AM		PRESENTATION</a:t>
            </a:r>
            <a:r>
              <a:rPr lang="en-US" sz="1600" dirty="0" smtClean="0"/>
              <a:t>: </a:t>
            </a:r>
            <a:r>
              <a:rPr lang="en-US" sz="1600" b="1" dirty="0" smtClean="0"/>
              <a:t>Possibility </a:t>
            </a:r>
            <a:r>
              <a:rPr lang="en-US" sz="1600" b="1" dirty="0"/>
              <a:t>of Day-Night-Band of VIIRS to Detect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/>
              <a:t>	</a:t>
            </a:r>
            <a:r>
              <a:rPr lang="en-US" sz="1600" b="1" dirty="0" smtClean="0"/>
              <a:t>		Fishing Activities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i="1" dirty="0" err="1" smtClean="0"/>
              <a:t>Ichio</a:t>
            </a:r>
            <a:r>
              <a:rPr lang="en-US" sz="1600" i="1" dirty="0" smtClean="0"/>
              <a:t> </a:t>
            </a:r>
            <a:r>
              <a:rPr lang="en-US" sz="1600" i="1" dirty="0"/>
              <a:t>Asanuma (TUIS)</a:t>
            </a:r>
          </a:p>
          <a:p>
            <a:r>
              <a:rPr lang="en-US" sz="1600" dirty="0" smtClean="0">
                <a:solidFill>
                  <a:srgbClr val="FF3300"/>
                </a:solidFill>
              </a:rPr>
              <a:t>9:40 </a:t>
            </a:r>
            <a:r>
              <a:rPr lang="en-US" sz="1600" dirty="0">
                <a:solidFill>
                  <a:srgbClr val="FF3300"/>
                </a:solidFill>
              </a:rPr>
              <a:t>AM </a:t>
            </a:r>
            <a:r>
              <a:rPr lang="en-US" sz="1600" dirty="0" smtClean="0">
                <a:solidFill>
                  <a:srgbClr val="FF3300"/>
                </a:solidFill>
              </a:rPr>
              <a:t>	</a:t>
            </a: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FF3300"/>
                </a:solidFill>
              </a:rPr>
              <a:t>WORKSHOP</a:t>
            </a:r>
            <a:r>
              <a:rPr lang="en-US" sz="1600" dirty="0"/>
              <a:t>: </a:t>
            </a:r>
            <a:r>
              <a:rPr lang="en-US" sz="1600" b="1" dirty="0"/>
              <a:t>Suomi-NPP VIIRS Nighttime </a:t>
            </a:r>
            <a:r>
              <a:rPr lang="en-US" sz="1600" b="1" dirty="0" smtClean="0"/>
              <a:t>Environmental</a:t>
            </a:r>
            <a:r>
              <a:rPr lang="en-US" sz="1600" b="1" dirty="0"/>
              <a:t> </a:t>
            </a:r>
            <a:r>
              <a:rPr lang="en-US" sz="1600" b="1" dirty="0" smtClean="0"/>
              <a:t>Products </a:t>
            </a:r>
            <a:r>
              <a:rPr lang="en-US" sz="1600" b="1" dirty="0"/>
              <a:t>for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		Land </a:t>
            </a:r>
            <a:r>
              <a:rPr lang="en-US" sz="1600" b="1" dirty="0"/>
              <a:t>Science and Disaster </a:t>
            </a:r>
            <a:r>
              <a:rPr lang="en-US" sz="1600" b="1" dirty="0" smtClean="0"/>
              <a:t>Response</a:t>
            </a:r>
            <a:r>
              <a:rPr lang="en-US" sz="1600" b="1" dirty="0"/>
              <a:t> </a:t>
            </a:r>
            <a:r>
              <a:rPr lang="en-US" sz="1600" b="1" dirty="0" smtClean="0"/>
              <a:t>Applications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i="1" dirty="0" smtClean="0"/>
              <a:t>Miguel </a:t>
            </a:r>
            <a:r>
              <a:rPr lang="en-US" sz="1600" i="1" dirty="0"/>
              <a:t>Roman (NASA)</a:t>
            </a:r>
            <a:br>
              <a:rPr lang="en-US" sz="1600" i="1" dirty="0"/>
            </a:br>
            <a:r>
              <a:rPr lang="en-US" sz="1600" dirty="0" smtClean="0">
                <a:solidFill>
                  <a:srgbClr val="0070C0"/>
                </a:solidFill>
              </a:rPr>
              <a:t>10:30 AM		Posters/Exhibits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11:15 </a:t>
            </a:r>
            <a:r>
              <a:rPr lang="en-US" sz="1600" dirty="0" smtClean="0">
                <a:solidFill>
                  <a:srgbClr val="00B050"/>
                </a:solidFill>
              </a:rPr>
              <a:t>AM		PRESENTATION</a:t>
            </a:r>
            <a:r>
              <a:rPr lang="en-US" sz="1600" dirty="0" smtClean="0"/>
              <a:t>: </a:t>
            </a:r>
            <a:r>
              <a:rPr lang="en-US" sz="1600" b="1" dirty="0" smtClean="0"/>
              <a:t>Sentinel-3 </a:t>
            </a:r>
            <a:r>
              <a:rPr lang="en-US" sz="1600" b="1" dirty="0"/>
              <a:t>Mission Overview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i="1" dirty="0" smtClean="0"/>
              <a:t>Susanne Mecklenburg</a:t>
            </a:r>
            <a:r>
              <a:rPr lang="en-US" sz="1600" i="1" dirty="0"/>
              <a:t> </a:t>
            </a:r>
            <a:r>
              <a:rPr lang="en-US" sz="1600" i="1" dirty="0" smtClean="0"/>
              <a:t>(ESA</a:t>
            </a:r>
            <a:r>
              <a:rPr lang="en-US" sz="1600" i="1" dirty="0"/>
              <a:t>)</a:t>
            </a:r>
          </a:p>
          <a:p>
            <a:r>
              <a:rPr lang="en-US" sz="1600" dirty="0"/>
              <a:t>11:45 </a:t>
            </a:r>
            <a:r>
              <a:rPr lang="en-US" sz="1600" dirty="0" smtClean="0"/>
              <a:t>AM		Lunch</a:t>
            </a:r>
            <a:endParaRPr lang="en-US" sz="1600" dirty="0"/>
          </a:p>
          <a:p>
            <a:r>
              <a:rPr lang="en-US" sz="1600" dirty="0">
                <a:solidFill>
                  <a:srgbClr val="FF3300"/>
                </a:solidFill>
              </a:rPr>
              <a:t>1:00 </a:t>
            </a:r>
            <a:r>
              <a:rPr lang="en-US" sz="1600" dirty="0" smtClean="0">
                <a:solidFill>
                  <a:srgbClr val="FF3300"/>
                </a:solidFill>
              </a:rPr>
              <a:t>PM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3300"/>
                </a:solidFill>
              </a:rPr>
              <a:t>WORKSHOP</a:t>
            </a:r>
            <a:r>
              <a:rPr lang="en-US" sz="1600" dirty="0"/>
              <a:t>: </a:t>
            </a:r>
            <a:r>
              <a:rPr lang="en-US" sz="1600" b="1" dirty="0"/>
              <a:t>SeaDAS 7 for Ocean Data Users 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i="1" dirty="0" smtClean="0"/>
              <a:t>Fred </a:t>
            </a:r>
            <a:r>
              <a:rPr lang="en-US" sz="1600" i="1" dirty="0" err="1"/>
              <a:t>Patt</a:t>
            </a:r>
            <a:r>
              <a:rPr lang="en-US" sz="1600" i="1" dirty="0"/>
              <a:t> (NASA)</a:t>
            </a:r>
            <a:br>
              <a:rPr lang="en-US" sz="1600" i="1" dirty="0"/>
            </a:br>
            <a:r>
              <a:rPr lang="en-US" sz="1600" dirty="0" smtClean="0">
                <a:solidFill>
                  <a:srgbClr val="FF3300"/>
                </a:solidFill>
              </a:rPr>
              <a:t>2:00 PM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3300"/>
                </a:solidFill>
              </a:rPr>
              <a:t>WORKSHOP</a:t>
            </a:r>
            <a:r>
              <a:rPr lang="en-US" sz="1600" dirty="0"/>
              <a:t>: </a:t>
            </a:r>
            <a:r>
              <a:rPr lang="en-US" sz="1600" b="1" dirty="0"/>
              <a:t>Fisheries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i="1" dirty="0" smtClean="0"/>
              <a:t>Cara </a:t>
            </a:r>
            <a:r>
              <a:rPr lang="en-US" sz="1600" i="1" dirty="0"/>
              <a:t>Wilson (NOAA)</a:t>
            </a:r>
            <a:br>
              <a:rPr lang="en-US" sz="1600" i="1" dirty="0"/>
            </a:br>
            <a:r>
              <a:rPr lang="en-US" sz="1600" dirty="0" smtClean="0">
                <a:solidFill>
                  <a:srgbClr val="0070C0"/>
                </a:solidFill>
              </a:rPr>
              <a:t>3:00 PM		Posters/Exhibits</a:t>
            </a:r>
            <a:endParaRPr lang="en-US" sz="1600" dirty="0">
              <a:solidFill>
                <a:srgbClr val="0070C0"/>
              </a:solidFill>
            </a:endParaRPr>
          </a:p>
          <a:p>
            <a:r>
              <a:rPr lang="en-US" sz="1600" dirty="0">
                <a:solidFill>
                  <a:srgbClr val="00B050"/>
                </a:solidFill>
              </a:rPr>
              <a:t>3:30 </a:t>
            </a:r>
            <a:r>
              <a:rPr lang="en-US" sz="1600" dirty="0" smtClean="0">
                <a:solidFill>
                  <a:srgbClr val="00B050"/>
                </a:solidFill>
              </a:rPr>
              <a:t>PM		PRESENTATION</a:t>
            </a:r>
            <a:r>
              <a:rPr lang="en-US" sz="1600" dirty="0" smtClean="0"/>
              <a:t>: </a:t>
            </a:r>
            <a:r>
              <a:rPr lang="en-US" sz="1600" b="1" dirty="0" smtClean="0"/>
              <a:t>VIIRS </a:t>
            </a:r>
            <a:r>
              <a:rPr lang="en-US" sz="1600" b="1" dirty="0"/>
              <a:t>Ocean Color Products from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			Global </a:t>
            </a:r>
            <a:r>
              <a:rPr lang="en-US" sz="1600" b="1" dirty="0"/>
              <a:t>Open </a:t>
            </a:r>
            <a:r>
              <a:rPr lang="en-US" sz="1600" b="1" dirty="0" smtClean="0"/>
              <a:t>Oceans and Coastal/Inland </a:t>
            </a:r>
            <a:r>
              <a:rPr lang="en-US" sz="1600" b="1" dirty="0"/>
              <a:t>Turbid Waters </a:t>
            </a:r>
            <a:endParaRPr lang="en-US" sz="1600" b="1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		</a:t>
            </a:r>
            <a:r>
              <a:rPr lang="en-US" sz="1600" i="1" dirty="0" err="1" smtClean="0"/>
              <a:t>Menghua</a:t>
            </a:r>
            <a:r>
              <a:rPr lang="en-US" sz="1600" i="1" dirty="0" smtClean="0"/>
              <a:t> </a:t>
            </a:r>
            <a:r>
              <a:rPr lang="en-US" sz="1600" i="1" dirty="0"/>
              <a:t>Wang (NOAA)</a:t>
            </a:r>
          </a:p>
          <a:p>
            <a:r>
              <a:rPr lang="en-US" sz="1600" dirty="0">
                <a:solidFill>
                  <a:srgbClr val="FF3300"/>
                </a:solidFill>
              </a:rPr>
              <a:t>4:00 </a:t>
            </a:r>
            <a:r>
              <a:rPr lang="en-US" sz="1600" dirty="0" smtClean="0">
                <a:solidFill>
                  <a:srgbClr val="FF3300"/>
                </a:solidFill>
              </a:rPr>
              <a:t>PM</a:t>
            </a:r>
            <a:r>
              <a:rPr lang="en-US" sz="1600" dirty="0" smtClean="0"/>
              <a:t>		</a:t>
            </a:r>
            <a:r>
              <a:rPr lang="en-US" sz="1600" dirty="0" smtClean="0">
                <a:solidFill>
                  <a:srgbClr val="FF3300"/>
                </a:solidFill>
              </a:rPr>
              <a:t>WORKSHOP</a:t>
            </a:r>
            <a:r>
              <a:rPr lang="en-US" sz="1600" dirty="0"/>
              <a:t>: </a:t>
            </a:r>
            <a:r>
              <a:rPr lang="en-US" sz="1600" b="1" dirty="0"/>
              <a:t>Monitoring for Ecosystem and </a:t>
            </a:r>
            <a:r>
              <a:rPr lang="en-US" sz="1600" b="1" dirty="0" smtClean="0"/>
              <a:t>Human</a:t>
            </a:r>
            <a:r>
              <a:rPr lang="en-US" sz="1600" b="1" dirty="0"/>
              <a:t> </a:t>
            </a:r>
            <a:r>
              <a:rPr lang="en-US" sz="1600" b="1" dirty="0" smtClean="0"/>
              <a:t>Health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			</a:t>
            </a:r>
            <a:r>
              <a:rPr lang="en-US" sz="1600" i="1" dirty="0" smtClean="0"/>
              <a:t>Erin </a:t>
            </a:r>
            <a:r>
              <a:rPr lang="en-US" sz="1600" i="1" dirty="0"/>
              <a:t>Urquhart (EPA)</a:t>
            </a:r>
            <a:br>
              <a:rPr lang="en-US" sz="1600" i="1" dirty="0"/>
            </a:br>
            <a:r>
              <a:rPr lang="en-US" sz="1600" dirty="0" smtClean="0"/>
              <a:t>5:00 PM		Wrap-up		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308640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TBS_BlackTemplate">
  <a:themeElements>
    <a:clrScheme name="MTBS_Black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TBS_Black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TBS_Black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TBS_Black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TBS_Black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itle.potx" id="{7CE03ECB-8493-439A-A9C7-D348A052E615}" vid="{BCEF60ED-A478-4A10-B9AC-EF1B90D58B3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1628</TotalTime>
  <Words>330</Words>
  <Application>Microsoft Office PowerPoint</Application>
  <PresentationFormat>On-screen Show (4:3)</PresentationFormat>
  <Paragraphs>106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Wingdings</vt:lpstr>
      <vt:lpstr>MTBS_BlackTemplate</vt:lpstr>
      <vt:lpstr>Custom Design</vt:lpstr>
      <vt:lpstr>Real Time Land Science Applications Day</vt:lpstr>
      <vt:lpstr>US Department of Agriculture-Forest Service</vt:lpstr>
      <vt:lpstr>Near Real-Time Data in the USDA Forest Service</vt:lpstr>
      <vt:lpstr>Land Science Applications Day Schedule</vt:lpstr>
      <vt:lpstr>Workshop Objectives &amp; Formats</vt:lpstr>
      <vt:lpstr>Workshops - Possible Avenues of Discussion</vt:lpstr>
      <vt:lpstr>Questions/Comments???</vt:lpstr>
      <vt:lpstr>Oceans Schedule for Thursday, June 23</vt:lpstr>
    </vt:vector>
  </TitlesOfParts>
  <Company>USDA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Quayle, Brad -FS</dc:creator>
  <cp:lastModifiedBy>Quayle, Brad -FS</cp:lastModifiedBy>
  <cp:revision>74</cp:revision>
  <dcterms:created xsi:type="dcterms:W3CDTF">2016-06-13T15:15:20Z</dcterms:created>
  <dcterms:modified xsi:type="dcterms:W3CDTF">2016-06-22T06:32:59Z</dcterms:modified>
</cp:coreProperties>
</file>