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6">
  <p:sldMasterIdLst>
    <p:sldMasterId id="2147483652" r:id="rId1"/>
  </p:sldMasterIdLst>
  <p:notesMasterIdLst>
    <p:notesMasterId r:id="rId38"/>
  </p:notesMasterIdLst>
  <p:handoutMasterIdLst>
    <p:handoutMasterId r:id="rId39"/>
  </p:handoutMasterIdLst>
  <p:sldIdLst>
    <p:sldId id="609" r:id="rId2"/>
    <p:sldId id="620" r:id="rId3"/>
    <p:sldId id="621" r:id="rId4"/>
    <p:sldId id="622" r:id="rId5"/>
    <p:sldId id="624" r:id="rId6"/>
    <p:sldId id="625" r:id="rId7"/>
    <p:sldId id="629" r:id="rId8"/>
    <p:sldId id="630" r:id="rId9"/>
    <p:sldId id="633" r:id="rId10"/>
    <p:sldId id="636" r:id="rId11"/>
    <p:sldId id="638" r:id="rId12"/>
    <p:sldId id="640" r:id="rId13"/>
    <p:sldId id="641" r:id="rId14"/>
    <p:sldId id="642" r:id="rId15"/>
    <p:sldId id="645" r:id="rId16"/>
    <p:sldId id="652" r:id="rId17"/>
    <p:sldId id="653" r:id="rId18"/>
    <p:sldId id="655" r:id="rId19"/>
    <p:sldId id="774" r:id="rId20"/>
    <p:sldId id="659" r:id="rId21"/>
    <p:sldId id="661" r:id="rId22"/>
    <p:sldId id="663" r:id="rId23"/>
    <p:sldId id="668" r:id="rId24"/>
    <p:sldId id="671" r:id="rId25"/>
    <p:sldId id="672" r:id="rId26"/>
    <p:sldId id="673" r:id="rId27"/>
    <p:sldId id="766" r:id="rId28"/>
    <p:sldId id="767" r:id="rId29"/>
    <p:sldId id="768" r:id="rId30"/>
    <p:sldId id="769" r:id="rId31"/>
    <p:sldId id="764" r:id="rId32"/>
    <p:sldId id="765" r:id="rId33"/>
    <p:sldId id="679" r:id="rId34"/>
    <p:sldId id="762" r:id="rId35"/>
    <p:sldId id="777" r:id="rId36"/>
    <p:sldId id="771" r:id="rId37"/>
  </p:sldIdLst>
  <p:sldSz cx="9906000" cy="6858000" type="A4"/>
  <p:notesSz cx="6797675" cy="9926638"/>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4972A3"/>
    <a:srgbClr val="040404"/>
    <a:srgbClr val="00205B"/>
    <a:srgbClr val="FE5000"/>
    <a:srgbClr val="00B5E2"/>
    <a:srgbClr val="C5B9AC"/>
    <a:srgbClr val="CB333B"/>
    <a:srgbClr val="FEDB00"/>
    <a:srgbClr val="968C83"/>
    <a:srgbClr val="99C22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1" autoAdjust="0"/>
    <p:restoredTop sz="99459" autoAdjust="0"/>
  </p:normalViewPr>
  <p:slideViewPr>
    <p:cSldViewPr snapToGrid="0">
      <p:cViewPr>
        <p:scale>
          <a:sx n="70" d="100"/>
          <a:sy n="70" d="100"/>
        </p:scale>
        <p:origin x="-234" y="-84"/>
      </p:cViewPr>
      <p:guideLst>
        <p:guide orient="horz" pos="1164"/>
        <p:guide orient="horz" pos="1410"/>
        <p:guide orient="horz" pos="2715"/>
        <p:guide orient="horz" pos="2389"/>
        <p:guide orient="horz" pos="2064"/>
        <p:guide orient="horz" pos="1735"/>
        <p:guide orient="horz" pos="3369"/>
        <p:guide orient="horz" pos="3698"/>
        <p:guide pos="4214"/>
        <p:guide pos="196"/>
        <p:guide pos="1552"/>
        <p:guide pos="4879"/>
        <p:guide pos="5556"/>
        <p:guide pos="2235"/>
        <p:guide pos="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5430"/>
    </p:cViewPr>
  </p:sorterViewPr>
  <p:notesViewPr>
    <p:cSldViewPr snapToGrid="0">
      <p:cViewPr varScale="1">
        <p:scale>
          <a:sx n="55" d="100"/>
          <a:sy n="55" d="100"/>
        </p:scale>
        <p:origin x="-2652" y="-120"/>
      </p:cViewPr>
      <p:guideLst>
        <p:guide orient="horz" pos="3127"/>
        <p:guide pos="214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6832381"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9734292"/>
            <a:ext cx="6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6644467" y="9734644"/>
            <a:ext cx="187979" cy="184314"/>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 xmlns:p14="http://schemas.microsoft.com/office/powerpoint/2010/main" val="4268420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4645" cy="496991"/>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853030" y="0"/>
            <a:ext cx="2944645" cy="496991"/>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711200" y="742950"/>
            <a:ext cx="5375275"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5126" y="4713178"/>
            <a:ext cx="4987425" cy="4470718"/>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9429648"/>
            <a:ext cx="2944645" cy="496990"/>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853030" y="9429648"/>
            <a:ext cx="2944645" cy="496990"/>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 xmlns:p14="http://schemas.microsoft.com/office/powerpoint/2010/main" val="1220275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917848"/>
            <a:fld id="{B3123BCD-06C1-4979-A4B6-929E88FE602B}" type="slidenum">
              <a:rPr lang="de-DE" smtClean="0"/>
              <a:pPr defTabSz="917848"/>
              <a:t>1</a:t>
            </a:fld>
            <a:endParaRPr lang="de-DE" dirty="0" smtClean="0"/>
          </a:p>
        </p:txBody>
      </p:sp>
      <p:sp>
        <p:nvSpPr>
          <p:cNvPr id="206851" name="Rectangle 2"/>
          <p:cNvSpPr>
            <a:spLocks noGrp="1" noRot="1" noChangeAspect="1" noChangeArrowheads="1" noTextEdit="1"/>
          </p:cNvSpPr>
          <p:nvPr>
            <p:ph type="sldImg"/>
          </p:nvPr>
        </p:nvSpPr>
        <p:spPr>
          <a:xfrm>
            <a:off x="711200" y="742950"/>
            <a:ext cx="5375275" cy="3722688"/>
          </a:xfrm>
          <a:ln/>
        </p:spPr>
      </p:sp>
      <p:sp>
        <p:nvSpPr>
          <p:cNvPr id="206852" name="Rectangle 3"/>
          <p:cNvSpPr>
            <a:spLocks noGrp="1" noChangeArrowheads="1"/>
          </p:cNvSpPr>
          <p:nvPr>
            <p:ph type="body" idx="1"/>
          </p:nvPr>
        </p:nvSpPr>
        <p:spPr>
          <a:noFill/>
          <a:ln/>
        </p:spPr>
        <p:txBody>
          <a:bodyPr/>
          <a:lstStyle/>
          <a:p>
            <a:endParaRPr lang="de-D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Ch3oh methanol</a:t>
            </a:r>
          </a:p>
          <a:p>
            <a:r>
              <a:rPr lang="en-GB" dirty="0" smtClean="0"/>
              <a:t>C2h4  ethylene</a:t>
            </a:r>
          </a:p>
          <a:p>
            <a:r>
              <a:rPr lang="en-GB" dirty="0" err="1" smtClean="0"/>
              <a:t>Hcooh</a:t>
            </a:r>
            <a:r>
              <a:rPr lang="en-GB" dirty="0" smtClean="0"/>
              <a:t> formic acid</a:t>
            </a:r>
          </a:p>
          <a:p>
            <a:r>
              <a:rPr lang="en-GB" dirty="0" smtClean="0"/>
              <a:t>Hno3 nitric acid</a:t>
            </a:r>
            <a:endParaRPr lang="en-GB" dirty="0"/>
          </a:p>
        </p:txBody>
      </p:sp>
      <p:sp>
        <p:nvSpPr>
          <p:cNvPr id="4" name="Slide Number Placeholder 3"/>
          <p:cNvSpPr>
            <a:spLocks noGrp="1"/>
          </p:cNvSpPr>
          <p:nvPr>
            <p:ph type="sldNum" sz="quarter" idx="10"/>
          </p:nvPr>
        </p:nvSpPr>
        <p:spPr/>
        <p:txBody>
          <a:bodyPr/>
          <a:lstStyle/>
          <a:p>
            <a:pPr>
              <a:defRPr/>
            </a:pPr>
            <a:fld id="{05852AE3-9A59-4A2D-AAFA-6807AEE32CBB}" type="slidenum">
              <a:rPr lang="de-DE" smtClean="0"/>
              <a:pPr>
                <a:defRPr/>
              </a:pPr>
              <a:t>10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A3CD47-F5DC-4530-9A7B-8212D4B6D31A}" type="slidenum">
              <a:rPr lang="en-GB"/>
              <a:pPr/>
              <a:t>19</a:t>
            </a:fld>
            <a:endParaRPr lang="en-GB"/>
          </a:p>
        </p:txBody>
      </p:sp>
      <p:sp>
        <p:nvSpPr>
          <p:cNvPr id="1312770" name="Rectangle 2"/>
          <p:cNvSpPr txBox="1">
            <a:spLocks noGrp="1" noRot="1" noChangeAspect="1" noChangeArrowheads="1" noTextEdit="1"/>
          </p:cNvSpPr>
          <p:nvPr>
            <p:ph type="sldImg"/>
          </p:nvPr>
        </p:nvSpPr>
        <p:spPr>
          <a:xfrm>
            <a:off x="709613" y="742950"/>
            <a:ext cx="5378450" cy="3724275"/>
          </a:xfrm>
          <a:ln/>
        </p:spPr>
      </p:sp>
      <p:sp>
        <p:nvSpPr>
          <p:cNvPr id="1312771" name="Rectangle 3"/>
          <p:cNvSpPr txBox="1">
            <a:spLocks noGrp="1" noChangeArrowheads="1"/>
          </p:cNvSpPr>
          <p:nvPr>
            <p:ph type="body" idx="1"/>
          </p:nvPr>
        </p:nvSpPr>
        <p:spPr>
          <a:xfrm>
            <a:off x="906463" y="4714715"/>
            <a:ext cx="4984750" cy="4470105"/>
          </a:xfrm>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GB" dirty="0" smtClean="0"/>
              <a:t>With the advent of nadir-viewing, </a:t>
            </a:r>
            <a:r>
              <a:rPr lang="en-GB" dirty="0" err="1" smtClean="0"/>
              <a:t>hyperspectral</a:t>
            </a:r>
            <a:r>
              <a:rPr lang="en-GB" dirty="0" smtClean="0"/>
              <a:t> sounders, a wide range of atmospheric species can be detected, even against the warm background of the land surface. </a:t>
            </a:r>
          </a:p>
          <a:p>
            <a:r>
              <a:rPr lang="en-GB" dirty="0" smtClean="0"/>
              <a:t>This capability relies on high spectral resolution and good noise performance of the instrument and is enhanced in situations when the thermal contrast between the surface and the levels of the atmosphere of interest is greatest</a:t>
            </a:r>
            <a:r>
              <a:rPr lang="en-GB" sz="1400" dirty="0" smtClean="0"/>
              <a:t>.</a:t>
            </a:r>
          </a:p>
          <a:p>
            <a:endParaRPr lang="en-GB" dirty="0" smtClean="0"/>
          </a:p>
        </p:txBody>
      </p:sp>
      <p:sp>
        <p:nvSpPr>
          <p:cNvPr id="76804" name="Slide Number Placeholder 3"/>
          <p:cNvSpPr>
            <a:spLocks noGrp="1"/>
          </p:cNvSpPr>
          <p:nvPr>
            <p:ph type="sldNum" sz="quarter" idx="5"/>
          </p:nvPr>
        </p:nvSpPr>
        <p:spPr>
          <a:noFill/>
        </p:spPr>
        <p:txBody>
          <a:bodyPr/>
          <a:lstStyle/>
          <a:p>
            <a:fld id="{88C262A8-67DF-4792-941A-D85CCDC0FCF5}" type="slidenum">
              <a:rPr lang="de-DE" smtClean="0"/>
              <a:pPr/>
              <a:t>23</a:t>
            </a:fld>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31</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32</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emf"/><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6.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575729" y="230606"/>
            <a:ext cx="3330271"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933570" y="532564"/>
            <a:ext cx="2614613" cy="482600"/>
          </a:xfrm>
          <a:prstGeom prst="rect">
            <a:avLst/>
          </a:prstGeom>
          <a:noFill/>
          <a:ln w="9525">
            <a:noFill/>
            <a:miter lim="800000"/>
            <a:headEnd/>
            <a:tailEnd/>
          </a:ln>
        </p:spPr>
      </p:pic>
      <p:grpSp>
        <p:nvGrpSpPr>
          <p:cNvPr id="5" name="Group 4"/>
          <p:cNvGrpSpPr/>
          <p:nvPr userDrawn="1"/>
        </p:nvGrpSpPr>
        <p:grpSpPr>
          <a:xfrm>
            <a:off x="6579303" y="5858397"/>
            <a:ext cx="3135009"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p:oleObj spid="_x0000_s365572" name="Clip" r:id="rId5" imgW="3809524" imgH="2619048" progId="">
                <p:embed/>
              </p:oleObj>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p:oleObj spid="_x0000_s365573" name="Clip" r:id="rId6" imgW="2835360" imgH="1920600" progId="">
                <p:embed/>
              </p:oleObj>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grpSp>
        <p:pic>
          <p:nvPicPr>
            <p:cNvPr id="34" name="Picture 268"/>
            <p:cNvPicPr>
              <a:picLocks noChangeAspect="1" noChangeArrowheads="1"/>
            </p:cNvPicPr>
            <p:nvPr userDrawn="1"/>
          </p:nvPicPr>
          <p:blipFill>
            <a:blip r:embed="rId7"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pic>
        <p:nvPicPr>
          <p:cNvPr id="243" name="Picture 3"/>
          <p:cNvPicPr>
            <a:picLocks noChangeAspect="1" noChangeArrowheads="1"/>
          </p:cNvPicPr>
          <p:nvPr userDrawn="1"/>
        </p:nvPicPr>
        <p:blipFill>
          <a:blip r:embed="rId8" cstate="print"/>
          <a:srcRect/>
          <a:stretch>
            <a:fillRect/>
          </a:stretch>
        </p:blipFill>
        <p:spPr bwMode="auto">
          <a:xfrm>
            <a:off x="9554074" y="6319157"/>
            <a:ext cx="164978" cy="106293"/>
          </a:xfrm>
          <a:prstGeom prst="rect">
            <a:avLst/>
          </a:prstGeom>
          <a:noFill/>
          <a:ln w="9525">
            <a:noFill/>
            <a:miter lim="800000"/>
            <a:headEnd/>
            <a:tailEnd/>
          </a:ln>
        </p:spPr>
      </p:pic>
      <p:sp>
        <p:nvSpPr>
          <p:cNvPr id="245" name="Rectangle 244"/>
          <p:cNvSpPr/>
          <p:nvPr userDrawn="1"/>
        </p:nvSpPr>
        <p:spPr bwMode="auto">
          <a:xfrm>
            <a:off x="8817935" y="6613473"/>
            <a:ext cx="921488"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46" name="Picture 245" descr="30years.png"/>
          <p:cNvPicPr>
            <a:picLocks noChangeAspect="1"/>
          </p:cNvPicPr>
          <p:nvPr userDrawn="1"/>
        </p:nvPicPr>
        <p:blipFill>
          <a:blip r:embed="rId9" cstate="print"/>
          <a:stretch>
            <a:fillRect/>
          </a:stretch>
        </p:blipFill>
        <p:spPr>
          <a:xfrm>
            <a:off x="230493" y="108078"/>
            <a:ext cx="1045419" cy="1387587"/>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 y="20"/>
            <a:ext cx="9221973" cy="854075"/>
          </a:xfrm>
        </p:spPr>
        <p:txBody>
          <a:bodyPr/>
          <a:lstStyle>
            <a:lvl1pPr marL="180000">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3" descr="30years.png"/>
          <p:cNvPicPr>
            <a:picLocks noChangeAspect="1"/>
          </p:cNvPicPr>
          <p:nvPr userDrawn="1"/>
        </p:nvPicPr>
        <p:blipFill>
          <a:blip r:embed="rId2" cstate="print"/>
          <a:stretch>
            <a:fillRect/>
          </a:stretch>
        </p:blipFill>
        <p:spPr>
          <a:xfrm>
            <a:off x="9259816" y="0"/>
            <a:ext cx="646192" cy="857693"/>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descr="30years.png"/>
          <p:cNvPicPr>
            <a:picLocks noChangeAspect="1"/>
          </p:cNvPicPr>
          <p:nvPr userDrawn="1"/>
        </p:nvPicPr>
        <p:blipFill>
          <a:blip r:embed="rId2" cstate="print"/>
          <a:stretch>
            <a:fillRect/>
          </a:stretch>
        </p:blipFill>
        <p:spPr>
          <a:xfrm>
            <a:off x="9259808" y="0"/>
            <a:ext cx="646192" cy="857693"/>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itle 4"/>
          <p:cNvSpPr>
            <a:spLocks noGrp="1"/>
          </p:cNvSpPr>
          <p:nvPr>
            <p:ph type="title" hasCustomPrompt="1"/>
          </p:nvPr>
        </p:nvSpPr>
        <p:spPr/>
        <p:txBody>
          <a:bodyPr/>
          <a:lstStyle>
            <a:lvl1pPr>
              <a:defRPr baseline="0"/>
            </a:lvl1pPr>
          </a:lstStyle>
          <a:p>
            <a:r>
              <a:rPr lang="en-US" dirty="0" smtClean="0"/>
              <a:t>Review of Terms of Reference</a:t>
            </a:r>
            <a:endParaRPr lang="en-GB" dirty="0"/>
          </a:p>
        </p:txBody>
      </p:sp>
      <p:pic>
        <p:nvPicPr>
          <p:cNvPr id="4" name="Picture 3" descr="30years.png"/>
          <p:cNvPicPr>
            <a:picLocks noChangeAspect="1"/>
          </p:cNvPicPr>
          <p:nvPr userDrawn="1"/>
        </p:nvPicPr>
        <p:blipFill>
          <a:blip r:embed="rId2" cstate="print"/>
          <a:stretch>
            <a:fillRect/>
          </a:stretch>
        </p:blipFill>
        <p:spPr>
          <a:xfrm>
            <a:off x="9259808" y="0"/>
            <a:ext cx="646192" cy="857693"/>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descr="30years.png"/>
          <p:cNvPicPr>
            <a:picLocks noChangeAspect="1"/>
          </p:cNvPicPr>
          <p:nvPr userDrawn="1"/>
        </p:nvPicPr>
        <p:blipFill>
          <a:blip r:embed="rId2" cstate="print"/>
          <a:stretch>
            <a:fillRect/>
          </a:stretch>
        </p:blipFill>
        <p:spPr>
          <a:xfrm>
            <a:off x="9259816" y="0"/>
            <a:ext cx="646192" cy="857693"/>
          </a:xfrm>
          <a:prstGeom prst="rect">
            <a:avLst/>
          </a:prstGeom>
        </p:spPr>
      </p:pic>
      <p:sp>
        <p:nvSpPr>
          <p:cNvPr id="6" name="Rectangle 5"/>
          <p:cNvSpPr/>
          <p:nvPr userDrawn="1"/>
        </p:nvSpPr>
        <p:spPr bwMode="auto">
          <a:xfrm>
            <a:off x="0" y="0"/>
            <a:ext cx="148856" cy="853440"/>
          </a:xfrm>
          <a:prstGeom prst="rect">
            <a:avLst/>
          </a:prstGeom>
          <a:solidFill>
            <a:srgbClr val="FFFF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30years.png"/>
          <p:cNvPicPr>
            <a:picLocks noChangeAspect="1"/>
          </p:cNvPicPr>
          <p:nvPr userDrawn="1"/>
        </p:nvPicPr>
        <p:blipFill>
          <a:blip r:embed="rId2" cstate="print"/>
          <a:stretch>
            <a:fillRect/>
          </a:stretch>
        </p:blipFill>
        <p:spPr>
          <a:xfrm>
            <a:off x="9259816" y="0"/>
            <a:ext cx="646192" cy="857693"/>
          </a:xfrm>
          <a:prstGeom prst="rect">
            <a:avLst/>
          </a:prstGeom>
        </p:spPr>
      </p:pic>
      <p:sp>
        <p:nvSpPr>
          <p:cNvPr id="5" name="Rectangle 4"/>
          <p:cNvSpPr/>
          <p:nvPr userDrawn="1"/>
        </p:nvSpPr>
        <p:spPr bwMode="auto">
          <a:xfrm>
            <a:off x="1" y="0"/>
            <a:ext cx="148856" cy="853440"/>
          </a:xfrm>
          <a:prstGeom prst="rect">
            <a:avLst/>
          </a:prstGeom>
          <a:solidFill>
            <a:srgbClr val="92D05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3" y="20"/>
            <a:ext cx="9278679"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9700" name="Rectangle 58"/>
          <p:cNvSpPr>
            <a:spLocks noGrp="1" noChangeArrowheads="1"/>
          </p:cNvSpPr>
          <p:nvPr>
            <p:ph type="body" idx="1"/>
          </p:nvPr>
        </p:nvSpPr>
        <p:spPr bwMode="auto">
          <a:xfrm>
            <a:off x="266700" y="992188"/>
            <a:ext cx="9447213"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29701" name="Picture 6"/>
          <p:cNvPicPr>
            <a:picLocks noChangeAspect="1" noChangeArrowheads="1"/>
          </p:cNvPicPr>
          <p:nvPr/>
        </p:nvPicPr>
        <p:blipFill>
          <a:blip r:embed="rId9" cstate="print"/>
          <a:srcRect/>
          <a:stretch>
            <a:fillRect/>
          </a:stretch>
        </p:blipFill>
        <p:spPr bwMode="auto">
          <a:xfrm>
            <a:off x="8891588" y="6646550"/>
            <a:ext cx="808037" cy="149225"/>
          </a:xfrm>
          <a:prstGeom prst="rect">
            <a:avLst/>
          </a:prstGeom>
          <a:noFill/>
          <a:ln w="9525">
            <a:noFill/>
            <a:miter lim="800000"/>
            <a:headEnd/>
            <a:tailEnd/>
          </a:ln>
        </p:spPr>
      </p:pic>
      <p:sp>
        <p:nvSpPr>
          <p:cNvPr id="7" name="Rectangle 39"/>
          <p:cNvSpPr>
            <a:spLocks noChangeArrowheads="1"/>
          </p:cNvSpPr>
          <p:nvPr/>
        </p:nvSpPr>
        <p:spPr bwMode="auto">
          <a:xfrm>
            <a:off x="324045" y="6652900"/>
            <a:ext cx="125034" cy="123111"/>
          </a:xfrm>
          <a:prstGeom prst="rect">
            <a:avLst/>
          </a:prstGeom>
          <a:noFill/>
          <a:ln w="9525">
            <a:noFill/>
            <a:miter lim="800000"/>
            <a:headEnd/>
            <a:tailEnd/>
          </a:ln>
        </p:spPr>
        <p:txBody>
          <a:bodyPr wrap="none" lIns="0" tIns="0" rIns="0" bIns="0">
            <a:spAutoFit/>
          </a:bodyPr>
          <a:lstStyle/>
          <a:p>
            <a:pPr algn="ctr" eaLnBrk="0" hangingPunct="0">
              <a:defRPr/>
            </a:pPr>
            <a:fld id="{FF9CC606-8418-49EA-9DB7-3FFD72983DD3}" type="slidenum">
              <a:rPr lang="de-DE" sz="800" b="0">
                <a:solidFill>
                  <a:srgbClr val="00B5E2"/>
                </a:solidFill>
                <a:latin typeface="Arial" pitchFamily="34" charset="0"/>
                <a:cs typeface="Arial" pitchFamily="34" charset="0"/>
              </a:rPr>
              <a:pPr algn="ctr" eaLnBrk="0" hangingPunct="0">
                <a:defRPr/>
              </a:pPr>
              <a:t>‹#›</a:t>
            </a:fld>
            <a:endParaRPr lang="de-DE" sz="800" b="0" dirty="0">
              <a:solidFill>
                <a:srgbClr val="00B5E2"/>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7670" r:id="rId1"/>
    <p:sldLayoutId id="2147487664" r:id="rId2"/>
    <p:sldLayoutId id="2147487723" r:id="rId3"/>
    <p:sldLayoutId id="2147487729" r:id="rId4"/>
    <p:sldLayoutId id="2147487730" r:id="rId5"/>
    <p:sldLayoutId id="2147487731" r:id="rId6"/>
  </p:sldLayoutIdLst>
  <p:transition/>
  <p:txStyles>
    <p:titleStyle>
      <a:lvl1pPr marL="179388" algn="l" rtl="0" eaLnBrk="1" fontAlgn="base" hangingPunct="1">
        <a:spcBef>
          <a:spcPct val="0"/>
        </a:spcBef>
        <a:spcAft>
          <a:spcPct val="0"/>
        </a:spcAft>
        <a:defRPr sz="2800" b="1">
          <a:solidFill>
            <a:schemeClr val="bg1"/>
          </a:solidFill>
          <a:latin typeface="Arial" pitchFamily="34" charset="0"/>
          <a:ea typeface="+mj-ea"/>
          <a:cs typeface="Arial" pitchFamily="34" charset="0"/>
        </a:defRPr>
      </a:lvl1pPr>
      <a:lvl2pPr marL="179388" algn="l" rtl="0" eaLnBrk="1" fontAlgn="base" hangingPunct="1">
        <a:spcBef>
          <a:spcPct val="0"/>
        </a:spcBef>
        <a:spcAft>
          <a:spcPct val="0"/>
        </a:spcAft>
        <a:defRPr sz="2800" b="1">
          <a:solidFill>
            <a:schemeClr val="bg1"/>
          </a:solidFill>
          <a:latin typeface="Arial" pitchFamily="34" charset="0"/>
          <a:cs typeface="Arial" pitchFamily="34" charset="0"/>
        </a:defRPr>
      </a:lvl2pPr>
      <a:lvl3pPr marL="179388" algn="l" rtl="0" eaLnBrk="1" fontAlgn="base" hangingPunct="1">
        <a:spcBef>
          <a:spcPct val="0"/>
        </a:spcBef>
        <a:spcAft>
          <a:spcPct val="0"/>
        </a:spcAft>
        <a:defRPr sz="2800" b="1">
          <a:solidFill>
            <a:schemeClr val="bg1"/>
          </a:solidFill>
          <a:latin typeface="Arial" pitchFamily="34" charset="0"/>
          <a:cs typeface="Arial" pitchFamily="34" charset="0"/>
        </a:defRPr>
      </a:lvl3pPr>
      <a:lvl4pPr marL="179388" algn="l" rtl="0" eaLnBrk="1" fontAlgn="base" hangingPunct="1">
        <a:spcBef>
          <a:spcPct val="0"/>
        </a:spcBef>
        <a:spcAft>
          <a:spcPct val="0"/>
        </a:spcAft>
        <a:defRPr sz="2800" b="1">
          <a:solidFill>
            <a:schemeClr val="bg1"/>
          </a:solidFill>
          <a:latin typeface="Arial" pitchFamily="34" charset="0"/>
          <a:cs typeface="Arial" pitchFamily="34" charset="0"/>
        </a:defRPr>
      </a:lvl4pPr>
      <a:lvl5pPr marL="179388" algn="l" rtl="0" eaLnBrk="1" fontAlgn="base" hangingPunct="1">
        <a:spcBef>
          <a:spcPct val="0"/>
        </a:spcBef>
        <a:spcAft>
          <a:spcPct val="0"/>
        </a:spcAft>
        <a:defRPr sz="28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p:titleStyle>
    <p:bodyStyle>
      <a:lvl1pPr marL="342900" indent="-3429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video" Target="file:///\\FSW0643\user3\Munro\DESKTOP\Baltic%20States%20Presentation\51_scia_ch4_ani_buchwitz.AV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video" Target="file:///\\FSW0205\EPS\EPS%20GOME2\Meetings\BalticStates\LATEST.GOME2.L4.O3.VCD.ANIM.PAL.wmv"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p:cNvSpPr txBox="1">
            <a:spLocks noChangeArrowheads="1"/>
          </p:cNvSpPr>
          <p:nvPr/>
        </p:nvSpPr>
        <p:spPr>
          <a:xfrm>
            <a:off x="4965704" y="3096936"/>
            <a:ext cx="4711701" cy="1701799"/>
          </a:xfrm>
          <a:prstGeom prst="rect">
            <a:avLst/>
          </a:prstGeom>
        </p:spPr>
        <p:txBody>
          <a:bodyPr anchor="t"/>
          <a:lstStyle>
            <a:lvl1pPr marL="0" indent="0" algn="r">
              <a:lnSpc>
                <a:spcPts val="3400"/>
              </a:lnSpc>
              <a:buNone/>
              <a:defRPr sz="2400" b="0" cap="none" baseline="0">
                <a:solidFill>
                  <a:srgbClr val="00205B"/>
                </a:solidFill>
              </a:defRPr>
            </a:lvl1pPr>
          </a:lstStyle>
          <a:p>
            <a:pPr marL="0" marR="0" lvl="0" indent="0" algn="r" defTabSz="914400" rtl="0" eaLnBrk="1" fontAlgn="base" latinLnBrk="0" hangingPunct="1">
              <a:lnSpc>
                <a:spcPts val="3400"/>
              </a:lnSpc>
              <a:spcBef>
                <a:spcPct val="20000"/>
              </a:spcBef>
              <a:spcAft>
                <a:spcPct val="0"/>
              </a:spcAft>
              <a:buClrTx/>
              <a:buSzTx/>
              <a:buFont typeface="Arial" pitchFamily="34" charset="0"/>
              <a:buNone/>
              <a:tabLst/>
              <a:defRPr/>
            </a:pPr>
            <a:endParaRPr kumimoji="0" lang="en-GB" sz="2400" b="0" i="0" u="none" strike="noStrike" kern="0" cap="none" spc="0" normalizeH="0" baseline="0" noProof="0" dirty="0" smtClean="0">
              <a:ln>
                <a:noFill/>
              </a:ln>
              <a:solidFill>
                <a:srgbClr val="00B5E2"/>
              </a:solidFill>
              <a:effectLst/>
              <a:uLnTx/>
              <a:uFillTx/>
              <a:latin typeface="Arial" pitchFamily="34" charset="0"/>
              <a:ea typeface="+mn-ea"/>
              <a:cs typeface="Arial" pitchFamily="34" charset="0"/>
            </a:endParaRPr>
          </a:p>
        </p:txBody>
      </p:sp>
      <p:sp>
        <p:nvSpPr>
          <p:cNvPr id="6" name="Title 247"/>
          <p:cNvSpPr txBox="1">
            <a:spLocks/>
          </p:cNvSpPr>
          <p:nvPr/>
        </p:nvSpPr>
        <p:spPr>
          <a:xfrm>
            <a:off x="676658" y="1517926"/>
            <a:ext cx="9000744" cy="4385034"/>
          </a:xfrm>
          <a:prstGeom prst="rect">
            <a:avLst/>
          </a:prstGeom>
        </p:spPr>
        <p:txBody>
          <a:bodyPr anchor="b"/>
          <a:lstStyle>
            <a:lvl1pPr algn="r">
              <a:defRPr>
                <a:solidFill>
                  <a:srgbClr val="00B5E2"/>
                </a:solidFill>
              </a:defRPr>
            </a:lvl1pPr>
          </a:lstStyle>
          <a:p>
            <a:pPr marL="179388" marR="0" lvl="0" indent="0" algn="r" defTabSz="914400" rtl="0" eaLnBrk="1" fontAlgn="base" latinLnBrk="0" hangingPunct="1">
              <a:lnSpc>
                <a:spcPct val="100000"/>
              </a:lnSpc>
              <a:spcBef>
                <a:spcPct val="0"/>
              </a:spcBef>
              <a:spcAft>
                <a:spcPct val="0"/>
              </a:spcAft>
              <a:buClrTx/>
              <a:buSzTx/>
              <a:buFontTx/>
              <a:buNone/>
              <a:tabLst/>
              <a:defRPr/>
            </a:pPr>
            <a:r>
              <a:rPr lang="en-US" sz="3600" kern="0" dirty="0" smtClean="0">
                <a:solidFill>
                  <a:schemeClr val="bg1"/>
                </a:solidFill>
                <a:latin typeface="Arial" pitchFamily="34" charset="0"/>
                <a:ea typeface="+mj-ea"/>
                <a:cs typeface="Arial" pitchFamily="34" charset="0"/>
              </a:rPr>
              <a:t>Atmospheric Composition</a:t>
            </a:r>
          </a:p>
          <a:p>
            <a:pPr marL="179388" marR="0" lvl="0" indent="0" algn="r" defTabSz="914400" rtl="0" eaLnBrk="1" fontAlgn="base" latinLnBrk="0" hangingPunct="1">
              <a:lnSpc>
                <a:spcPct val="100000"/>
              </a:lnSpc>
              <a:spcBef>
                <a:spcPct val="0"/>
              </a:spcBef>
              <a:spcAft>
                <a:spcPct val="0"/>
              </a:spcAft>
              <a:buClrTx/>
              <a:buSzTx/>
              <a:buFontTx/>
              <a:buNone/>
              <a:tabLst/>
              <a:defRPr/>
            </a:pPr>
            <a:endParaRPr lang="en-US" sz="2800" kern="0" dirty="0" smtClean="0">
              <a:solidFill>
                <a:schemeClr val="bg1"/>
              </a:solidFill>
              <a:latin typeface="Arial" pitchFamily="34" charset="0"/>
              <a:ea typeface="+mj-ea"/>
              <a:cs typeface="Arial" pitchFamily="34" charset="0"/>
            </a:endParaRPr>
          </a:p>
          <a:p>
            <a:pPr marL="179388" marR="0" lvl="0" indent="0" algn="r" defTabSz="914400" rtl="0" eaLnBrk="1" fontAlgn="base" latinLnBrk="0" hangingPunct="1">
              <a:lnSpc>
                <a:spcPct val="100000"/>
              </a:lnSpc>
              <a:spcBef>
                <a:spcPct val="0"/>
              </a:spcBef>
              <a:spcAft>
                <a:spcPct val="0"/>
              </a:spcAft>
              <a:buClrTx/>
              <a:buSzTx/>
              <a:buFontTx/>
              <a:buNone/>
              <a:tabLst/>
              <a:defRPr/>
            </a:pPr>
            <a:r>
              <a:rPr lang="en-US" sz="2800" kern="0" dirty="0" smtClean="0">
                <a:solidFill>
                  <a:schemeClr val="bg1"/>
                </a:solidFill>
                <a:latin typeface="Arial" pitchFamily="34" charset="0"/>
                <a:ea typeface="+mj-ea"/>
                <a:cs typeface="Arial" pitchFamily="34" charset="0"/>
              </a:rPr>
              <a:t>NDRC-9</a:t>
            </a:r>
          </a:p>
          <a:p>
            <a:pPr marL="179388" marR="0" lvl="0" indent="0" algn="r" defTabSz="914400" rtl="0" eaLnBrk="1" fontAlgn="base" latinLnBrk="0" hangingPunct="1">
              <a:lnSpc>
                <a:spcPct val="100000"/>
              </a:lnSpc>
              <a:spcBef>
                <a:spcPct val="0"/>
              </a:spcBef>
              <a:spcAft>
                <a:spcPct val="0"/>
              </a:spcAft>
              <a:buClrTx/>
              <a:buSzTx/>
              <a:buFontTx/>
              <a:buNone/>
              <a:tabLst/>
              <a:defRPr/>
            </a:pPr>
            <a:r>
              <a:rPr lang="en-US" sz="2800" kern="0" dirty="0" smtClean="0">
                <a:solidFill>
                  <a:schemeClr val="bg1"/>
                </a:solidFill>
                <a:latin typeface="Arial" pitchFamily="34" charset="0"/>
                <a:ea typeface="+mj-ea"/>
                <a:cs typeface="Arial" pitchFamily="34" charset="0"/>
              </a:rPr>
              <a:t>Valladolid, June 24, 2016</a:t>
            </a:r>
          </a:p>
          <a:p>
            <a:pPr marL="179388" lvl="0">
              <a:defRPr/>
            </a:pPr>
            <a:endParaRPr lang="en-US" sz="2800" kern="0" noProof="0" dirty="0" smtClean="0">
              <a:solidFill>
                <a:schemeClr val="bg1"/>
              </a:solidFill>
              <a:latin typeface="Arial" pitchFamily="34" charset="0"/>
              <a:ea typeface="+mj-ea"/>
              <a:cs typeface="Arial" pitchFamily="34" charset="0"/>
            </a:endParaRPr>
          </a:p>
          <a:p>
            <a:pPr>
              <a:defRPr/>
            </a:pPr>
            <a:r>
              <a:rPr lang="en-US" sz="2800" dirty="0" smtClean="0">
                <a:solidFill>
                  <a:srgbClr val="00B0F0"/>
                </a:solidFill>
                <a:effectLst>
                  <a:outerShdw blurRad="38100" dist="38100" dir="2700000" algn="tl">
                    <a:srgbClr val="000000">
                      <a:alpha val="43137"/>
                    </a:srgbClr>
                  </a:outerShdw>
                </a:effectLst>
              </a:rPr>
              <a:t>C. Retscher, R. Munro, R. Lang,</a:t>
            </a:r>
          </a:p>
          <a:p>
            <a:pPr>
              <a:defRPr/>
            </a:pPr>
            <a:r>
              <a:rPr lang="en-US" sz="2800" dirty="0" smtClean="0">
                <a:solidFill>
                  <a:srgbClr val="00B0F0"/>
                </a:solidFill>
                <a:effectLst>
                  <a:outerShdw blurRad="38100" dist="38100" dir="2700000" algn="tl">
                    <a:srgbClr val="000000">
                      <a:alpha val="43137"/>
                    </a:srgbClr>
                  </a:outerShdw>
                </a:effectLst>
              </a:rPr>
              <a:t>R. Lindstrot, R. Huckle, G. Poli, </a:t>
            </a:r>
            <a:br>
              <a:rPr lang="en-US" sz="2800" dirty="0" smtClean="0">
                <a:solidFill>
                  <a:srgbClr val="00B0F0"/>
                </a:solidFill>
                <a:effectLst>
                  <a:outerShdw blurRad="38100" dist="38100" dir="2700000" algn="tl">
                    <a:srgbClr val="000000">
                      <a:alpha val="43137"/>
                    </a:srgbClr>
                  </a:outerShdw>
                </a:effectLst>
              </a:rPr>
            </a:br>
            <a:r>
              <a:rPr lang="en-US" sz="2800" dirty="0" smtClean="0">
                <a:solidFill>
                  <a:srgbClr val="00B0F0"/>
                </a:solidFill>
                <a:effectLst>
                  <a:outerShdw blurRad="38100" dist="38100" dir="2700000" algn="tl">
                    <a:srgbClr val="000000">
                      <a:alpha val="43137"/>
                    </a:srgbClr>
                  </a:outerShdw>
                </a:effectLst>
              </a:rPr>
              <a:t> A. Kokhanovsky, A. Holdak, </a:t>
            </a:r>
            <a:br>
              <a:rPr lang="en-US" sz="2800" dirty="0" smtClean="0">
                <a:solidFill>
                  <a:srgbClr val="00B0F0"/>
                </a:solidFill>
                <a:effectLst>
                  <a:outerShdw blurRad="38100" dist="38100" dir="2700000" algn="tl">
                    <a:srgbClr val="000000">
                      <a:alpha val="43137"/>
                    </a:srgbClr>
                  </a:outerShdw>
                </a:effectLst>
              </a:rPr>
            </a:br>
            <a:r>
              <a:rPr lang="en-US" sz="2800" dirty="0" smtClean="0">
                <a:solidFill>
                  <a:srgbClr val="00B0F0"/>
                </a:solidFill>
                <a:effectLst>
                  <a:outerShdw blurRad="38100" dist="38100" dir="2700000" algn="tl">
                    <a:srgbClr val="000000">
                      <a:alpha val="43137"/>
                    </a:srgbClr>
                  </a:outerShdw>
                </a:effectLst>
              </a:rPr>
              <a:t> M. Grzegorski, A. Cacciari</a:t>
            </a:r>
            <a:endParaRPr lang="de-DE" sz="2800" kern="0" dirty="0" smtClean="0">
              <a:solidFill>
                <a:srgbClr val="00B0F0"/>
              </a:solidFill>
              <a:effectLst>
                <a:outerShdw blurRad="38100" dist="38100" dir="2700000" algn="tl">
                  <a:srgbClr val="000000">
                    <a:alpha val="43137"/>
                  </a:srgbClr>
                </a:outerShdw>
              </a:effectLst>
              <a:latin typeface="Arial" pitchFamily="34" charset="0"/>
              <a:cs typeface="Arial" pitchFamily="34" charset="0"/>
            </a:endParaRPr>
          </a:p>
          <a:p>
            <a:pPr marL="179388">
              <a:defRPr/>
            </a:pPr>
            <a:endParaRPr kumimoji="0" lang="en-GB" sz="2800" b="1" i="0" u="none" strike="noStrike" kern="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403600" y="1219864"/>
            <a:ext cx="6502400" cy="5049838"/>
            <a:chOff x="3403600" y="1304925"/>
            <a:chExt cx="6502400" cy="5049838"/>
          </a:xfrm>
        </p:grpSpPr>
        <p:sp>
          <p:nvSpPr>
            <p:cNvPr id="23558" name="TextBox 5"/>
            <p:cNvSpPr txBox="1">
              <a:spLocks noChangeArrowheads="1"/>
            </p:cNvSpPr>
            <p:nvPr/>
          </p:nvSpPr>
          <p:spPr bwMode="auto">
            <a:xfrm>
              <a:off x="4810125" y="6124575"/>
              <a:ext cx="4057650" cy="230188"/>
            </a:xfrm>
            <a:prstGeom prst="rect">
              <a:avLst/>
            </a:prstGeom>
            <a:noFill/>
            <a:ln w="9525">
              <a:noFill/>
              <a:miter lim="800000"/>
              <a:headEnd/>
              <a:tailEnd/>
            </a:ln>
          </p:spPr>
          <p:txBody>
            <a:bodyPr>
              <a:spAutoFit/>
            </a:bodyPr>
            <a:lstStyle/>
            <a:p>
              <a:r>
                <a:rPr lang="en-GB" dirty="0">
                  <a:solidFill>
                    <a:srgbClr val="FF0000"/>
                  </a:solidFill>
                </a:rPr>
                <a:t>Fires in Greece                  Trace Gas Emissions measured by IASI</a:t>
              </a:r>
            </a:p>
          </p:txBody>
        </p:sp>
        <p:pic>
          <p:nvPicPr>
            <p:cNvPr id="23556" name="Picture 2" descr="H:\DESKTOP\Baltic States Presentation\IASI_Greek_Fires_Coheur_Latmos_ULB.jpg"/>
            <p:cNvPicPr>
              <a:picLocks noChangeAspect="1" noChangeArrowheads="1"/>
            </p:cNvPicPr>
            <p:nvPr/>
          </p:nvPicPr>
          <p:blipFill>
            <a:blip r:embed="rId3" cstate="print"/>
            <a:srcRect/>
            <a:stretch>
              <a:fillRect/>
            </a:stretch>
          </p:blipFill>
          <p:spPr bwMode="auto">
            <a:xfrm>
              <a:off x="3403600" y="1304925"/>
              <a:ext cx="6502400" cy="4876800"/>
            </a:xfrm>
            <a:prstGeom prst="rect">
              <a:avLst/>
            </a:prstGeom>
            <a:noFill/>
            <a:ln w="9525">
              <a:noFill/>
              <a:miter lim="800000"/>
              <a:headEnd/>
              <a:tailEnd/>
            </a:ln>
          </p:spPr>
        </p:pic>
      </p:grpSp>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5DFA5C45-0986-4C48-81AF-BB5F232E9973}" type="slidenum">
              <a:rPr lang="en-GB" smtClean="0"/>
              <a:pPr>
                <a:defRPr/>
              </a:pPr>
              <a:t>10</a:t>
            </a:fld>
            <a:endParaRPr lang="en-GB"/>
          </a:p>
        </p:txBody>
      </p:sp>
      <p:sp>
        <p:nvSpPr>
          <p:cNvPr id="23557" name="Content Placeholder 6"/>
          <p:cNvSpPr>
            <a:spLocks noGrp="1"/>
          </p:cNvSpPr>
          <p:nvPr>
            <p:ph idx="4294967295"/>
          </p:nvPr>
        </p:nvSpPr>
        <p:spPr>
          <a:xfrm>
            <a:off x="223284" y="1401763"/>
            <a:ext cx="3987209" cy="4903344"/>
          </a:xfrm>
        </p:spPr>
        <p:txBody>
          <a:bodyPr>
            <a:normAutofit fontScale="77500" lnSpcReduction="20000"/>
          </a:bodyPr>
          <a:lstStyle/>
          <a:p>
            <a:r>
              <a:rPr lang="en-GB" dirty="0" smtClean="0"/>
              <a:t>M</a:t>
            </a:r>
            <a:r>
              <a:rPr lang="en-GB" dirty="0" smtClean="0"/>
              <a:t>easurements </a:t>
            </a:r>
            <a:r>
              <a:rPr lang="en-GB" dirty="0" smtClean="0"/>
              <a:t>of the chemical composition of biomass burning plumes </a:t>
            </a:r>
            <a:r>
              <a:rPr lang="en-GB" dirty="0" smtClean="0"/>
              <a:t>are</a:t>
            </a:r>
            <a:r>
              <a:rPr lang="en-GB" dirty="0" smtClean="0"/>
              <a:t> </a:t>
            </a:r>
            <a:r>
              <a:rPr lang="en-GB" dirty="0" smtClean="0"/>
              <a:t>made by </a:t>
            </a:r>
            <a:r>
              <a:rPr lang="en-GB" dirty="0" err="1" smtClean="0"/>
              <a:t>hyperspectral</a:t>
            </a:r>
            <a:r>
              <a:rPr lang="en-GB" dirty="0" smtClean="0"/>
              <a:t> </a:t>
            </a:r>
            <a:r>
              <a:rPr lang="en-GB" dirty="0" smtClean="0"/>
              <a:t>instruments currently </a:t>
            </a:r>
            <a:r>
              <a:rPr lang="en-GB" dirty="0" smtClean="0"/>
              <a:t>flying in LEO.</a:t>
            </a:r>
            <a:br>
              <a:rPr lang="en-GB" dirty="0" smtClean="0"/>
            </a:br>
            <a:endParaRPr lang="en-GB" dirty="0" smtClean="0"/>
          </a:p>
          <a:p>
            <a:r>
              <a:rPr lang="en-US" dirty="0" smtClean="0"/>
              <a:t>Data from GEO platforms can measure the diurnal cycle</a:t>
            </a:r>
            <a:endParaRPr lang="en-GB" dirty="0" smtClean="0"/>
          </a:p>
        </p:txBody>
      </p:sp>
      <p:sp>
        <p:nvSpPr>
          <p:cNvPr id="23554" name="Title 1"/>
          <p:cNvSpPr>
            <a:spLocks noGrp="1"/>
          </p:cNvSpPr>
          <p:nvPr>
            <p:ph type="title" idx="4294967295"/>
          </p:nvPr>
        </p:nvSpPr>
        <p:spPr>
          <a:xfrm>
            <a:off x="0" y="0"/>
            <a:ext cx="9221788" cy="854075"/>
          </a:xfrm>
        </p:spPr>
        <p:txBody>
          <a:bodyPr/>
          <a:lstStyle/>
          <a:p>
            <a:r>
              <a:rPr lang="en-US" smtClean="0"/>
              <a:t>Biomass Burning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descr="H:\DESKTOP\Baltic States Presentation\prata_ash.jpg"/>
          <p:cNvPicPr>
            <a:picLocks noChangeAspect="1" noChangeArrowheads="1"/>
          </p:cNvPicPr>
          <p:nvPr/>
        </p:nvPicPr>
        <p:blipFill>
          <a:blip r:embed="rId2" cstate="print"/>
          <a:srcRect/>
          <a:stretch>
            <a:fillRect/>
          </a:stretch>
        </p:blipFill>
        <p:spPr bwMode="auto">
          <a:xfrm>
            <a:off x="0" y="1030140"/>
            <a:ext cx="5664365" cy="4248274"/>
          </a:xfrm>
          <a:prstGeom prst="rect">
            <a:avLst/>
          </a:prstGeom>
          <a:noFill/>
          <a:ln w="9525">
            <a:noFill/>
            <a:miter lim="800000"/>
            <a:headEnd/>
            <a:tailEnd/>
          </a:ln>
        </p:spPr>
      </p:pic>
      <p:sp>
        <p:nvSpPr>
          <p:cNvPr id="7" name="Rectangle 6"/>
          <p:cNvSpPr/>
          <p:nvPr/>
        </p:nvSpPr>
        <p:spPr bwMode="auto">
          <a:xfrm>
            <a:off x="3396697" y="948487"/>
            <a:ext cx="2305792" cy="38195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A5ECCC32-32CC-46C8-A659-AB8487A9BC2C}" type="slidenum">
              <a:rPr lang="en-GB" smtClean="0"/>
              <a:pPr>
                <a:defRPr/>
              </a:pPr>
              <a:t>11</a:t>
            </a:fld>
            <a:endParaRPr lang="en-GB"/>
          </a:p>
        </p:txBody>
      </p:sp>
      <p:sp>
        <p:nvSpPr>
          <p:cNvPr id="25605" name="Content Placeholder 6"/>
          <p:cNvSpPr>
            <a:spLocks noGrp="1"/>
          </p:cNvSpPr>
          <p:nvPr>
            <p:ph idx="4294967295"/>
          </p:nvPr>
        </p:nvSpPr>
        <p:spPr>
          <a:xfrm>
            <a:off x="3548418" y="1205346"/>
            <a:ext cx="6357581" cy="5652654"/>
          </a:xfrm>
        </p:spPr>
        <p:txBody>
          <a:bodyPr/>
          <a:lstStyle/>
          <a:p>
            <a:pPr>
              <a:buFont typeface="Arial" charset="0"/>
              <a:buChar char="•"/>
            </a:pPr>
            <a:r>
              <a:rPr lang="en-GB" sz="1800" dirty="0" smtClean="0"/>
              <a:t>Volcanic eruptions can potentially cause significant damage and impact </a:t>
            </a:r>
            <a:r>
              <a:rPr lang="en-GB" sz="1800" dirty="0" smtClean="0">
                <a:solidFill>
                  <a:srgbClr val="FF0000"/>
                </a:solidFill>
              </a:rPr>
              <a:t>public </a:t>
            </a:r>
            <a:r>
              <a:rPr lang="en-GB" sz="1800" dirty="0" smtClean="0">
                <a:solidFill>
                  <a:srgbClr val="FF0000"/>
                </a:solidFill>
              </a:rPr>
              <a:t>health</a:t>
            </a:r>
          </a:p>
          <a:p>
            <a:pPr>
              <a:buFont typeface="Arial" charset="0"/>
              <a:buChar char="•"/>
            </a:pPr>
            <a:r>
              <a:rPr lang="en-GB" sz="1800" dirty="0" smtClean="0"/>
              <a:t>Regional </a:t>
            </a:r>
            <a:r>
              <a:rPr lang="en-GB" sz="1800" dirty="0" smtClean="0"/>
              <a:t>and </a:t>
            </a:r>
            <a:r>
              <a:rPr lang="en-GB" sz="1800" dirty="0" smtClean="0">
                <a:solidFill>
                  <a:srgbClr val="FF0000"/>
                </a:solidFill>
              </a:rPr>
              <a:t>long-range transport </a:t>
            </a:r>
            <a:r>
              <a:rPr lang="en-GB" sz="1800" dirty="0" smtClean="0"/>
              <a:t>of volcanic plumes can </a:t>
            </a:r>
            <a:r>
              <a:rPr lang="en-GB" sz="1800" dirty="0" smtClean="0"/>
              <a:t>disrupt </a:t>
            </a:r>
            <a:r>
              <a:rPr lang="en-GB" sz="1800" dirty="0" smtClean="0"/>
              <a:t>air </a:t>
            </a:r>
            <a:r>
              <a:rPr lang="en-GB" sz="1800" dirty="0" smtClean="0"/>
              <a:t>traffic</a:t>
            </a:r>
            <a:endParaRPr lang="en-GB" sz="1800" dirty="0" smtClean="0"/>
          </a:p>
          <a:p>
            <a:pPr>
              <a:buFont typeface="Arial" charset="0"/>
              <a:buChar char="•"/>
            </a:pPr>
            <a:r>
              <a:rPr lang="en-GB" sz="1800" dirty="0" smtClean="0"/>
              <a:t>Traditionally</a:t>
            </a:r>
            <a:r>
              <a:rPr lang="en-GB" sz="1800" dirty="0" smtClean="0"/>
              <a:t>, aviation control during volcanic events has been based on </a:t>
            </a:r>
            <a:r>
              <a:rPr lang="en-GB" sz="1800" dirty="0" smtClean="0">
                <a:solidFill>
                  <a:schemeClr val="tx1"/>
                </a:solidFill>
              </a:rPr>
              <a:t>estimates of </a:t>
            </a:r>
            <a:r>
              <a:rPr lang="en-GB" sz="1800" dirty="0" smtClean="0">
                <a:solidFill>
                  <a:srgbClr val="FF0000"/>
                </a:solidFill>
              </a:rPr>
              <a:t>local emissions</a:t>
            </a:r>
            <a:r>
              <a:rPr lang="en-GB" sz="1800" dirty="0" smtClean="0"/>
              <a:t> at the volcano and knowledge of injection height, coupled with the use of dispersion </a:t>
            </a:r>
            <a:r>
              <a:rPr lang="en-GB" sz="1800" dirty="0" smtClean="0"/>
              <a:t>models</a:t>
            </a:r>
          </a:p>
          <a:p>
            <a:pPr>
              <a:buFont typeface="Arial" charset="0"/>
              <a:buChar char="•"/>
            </a:pPr>
            <a:r>
              <a:rPr lang="en-GB" sz="1800" dirty="0" smtClean="0"/>
              <a:t>Satellite </a:t>
            </a:r>
            <a:r>
              <a:rPr lang="en-GB" sz="1800" dirty="0" smtClean="0"/>
              <a:t>imagery has primarily been used to </a:t>
            </a:r>
            <a:r>
              <a:rPr lang="en-GB" sz="1800" dirty="0" smtClean="0">
                <a:solidFill>
                  <a:srgbClr val="FF0000"/>
                </a:solidFill>
              </a:rPr>
              <a:t>verify the information </a:t>
            </a:r>
            <a:r>
              <a:rPr lang="en-GB" sz="1800" dirty="0" smtClean="0"/>
              <a:t>provided by </a:t>
            </a:r>
            <a:r>
              <a:rPr lang="en-GB" sz="1800" dirty="0" smtClean="0"/>
              <a:t>models </a:t>
            </a:r>
          </a:p>
          <a:p>
            <a:pPr>
              <a:buFont typeface="Arial" charset="0"/>
              <a:buChar char="•"/>
            </a:pPr>
            <a:r>
              <a:rPr lang="en-GB" sz="1800" dirty="0" smtClean="0"/>
              <a:t>During the </a:t>
            </a:r>
            <a:r>
              <a:rPr lang="en-GB" sz="1800" dirty="0" err="1" smtClean="0"/>
              <a:t>Eyjafjallajökul</a:t>
            </a:r>
            <a:r>
              <a:rPr lang="en-GB" sz="1800" dirty="0" smtClean="0"/>
              <a:t> eruption in 2010, the aviation industry in Europe set a maximum volcanic ash loading of 2000 </a:t>
            </a:r>
            <a:r>
              <a:rPr lang="en-GB" sz="1800" dirty="0" err="1" smtClean="0"/>
              <a:t>μg</a:t>
            </a:r>
            <a:r>
              <a:rPr lang="en-GB" sz="1800" dirty="0" smtClean="0"/>
              <a:t> /m</a:t>
            </a:r>
            <a:r>
              <a:rPr lang="en-GB" sz="1800" baseline="30000" dirty="0" smtClean="0"/>
              <a:t>3</a:t>
            </a:r>
            <a:r>
              <a:rPr lang="en-GB" sz="1800" dirty="0" smtClean="0"/>
              <a:t> (later raised to 4000 </a:t>
            </a:r>
            <a:r>
              <a:rPr lang="en-GB" sz="1800" dirty="0" err="1" smtClean="0"/>
              <a:t>μg</a:t>
            </a:r>
            <a:r>
              <a:rPr lang="en-GB" sz="1800" dirty="0" smtClean="0"/>
              <a:t> /m</a:t>
            </a:r>
            <a:r>
              <a:rPr lang="en-GB" sz="1800" baseline="30000" dirty="0" smtClean="0"/>
              <a:t>3</a:t>
            </a:r>
            <a:r>
              <a:rPr lang="en-GB" sz="1800" dirty="0" smtClean="0"/>
              <a:t>) through which it is deemed safe to fly. </a:t>
            </a:r>
          </a:p>
          <a:p>
            <a:pPr>
              <a:buFont typeface="Arial" charset="0"/>
              <a:buChar char="•"/>
            </a:pPr>
            <a:r>
              <a:rPr lang="en-GB" sz="1800" dirty="0" smtClean="0"/>
              <a:t>Establishing methods for determining both presence of </a:t>
            </a:r>
            <a:r>
              <a:rPr lang="en-GB" sz="1800" dirty="0" smtClean="0">
                <a:solidFill>
                  <a:srgbClr val="FF0000"/>
                </a:solidFill>
              </a:rPr>
              <a:t>ash and ash mass loading </a:t>
            </a:r>
            <a:r>
              <a:rPr lang="en-GB" sz="1800" dirty="0" smtClean="0"/>
              <a:t>in the atmosphere, in addition to providing information on the </a:t>
            </a:r>
            <a:r>
              <a:rPr lang="en-GB" sz="1800" dirty="0" smtClean="0">
                <a:solidFill>
                  <a:srgbClr val="FF0000"/>
                </a:solidFill>
              </a:rPr>
              <a:t>plume height </a:t>
            </a:r>
            <a:r>
              <a:rPr lang="en-GB" sz="1800" dirty="0" smtClean="0"/>
              <a:t>is important</a:t>
            </a:r>
          </a:p>
          <a:p>
            <a:pPr>
              <a:buFont typeface="Arial" charset="0"/>
              <a:buChar char="•"/>
            </a:pPr>
            <a:endParaRPr lang="en-GB" sz="1800" dirty="0" smtClean="0"/>
          </a:p>
        </p:txBody>
      </p:sp>
      <p:sp>
        <p:nvSpPr>
          <p:cNvPr id="25602" name="Title 1"/>
          <p:cNvSpPr>
            <a:spLocks noGrp="1"/>
          </p:cNvSpPr>
          <p:nvPr>
            <p:ph type="title" idx="4294967295"/>
          </p:nvPr>
        </p:nvSpPr>
        <p:spPr>
          <a:xfrm>
            <a:off x="0" y="0"/>
            <a:ext cx="9221788" cy="854075"/>
          </a:xfrm>
        </p:spPr>
        <p:txBody>
          <a:bodyPr/>
          <a:lstStyle/>
          <a:p>
            <a:r>
              <a:rPr lang="en-US" smtClean="0"/>
              <a:t>Volcanic Emissions</a:t>
            </a:r>
          </a:p>
        </p:txBody>
      </p:sp>
      <p:pic>
        <p:nvPicPr>
          <p:cNvPr id="25606" name="Picture 6" descr="S:\EPS GOME2\volcano\Eyjafjälla\131_AAIcorr_map_opera_PPF440_AAI_20100509002954_20100509205059.jpg"/>
          <p:cNvPicPr>
            <a:picLocks noChangeAspect="1" noChangeArrowheads="1"/>
          </p:cNvPicPr>
          <p:nvPr/>
        </p:nvPicPr>
        <p:blipFill>
          <a:blip r:embed="rId3" cstate="print"/>
          <a:srcRect l="10288" t="15929" r="7411" b="23009"/>
          <a:stretch>
            <a:fillRect/>
          </a:stretch>
        </p:blipFill>
        <p:spPr bwMode="auto">
          <a:xfrm>
            <a:off x="420509" y="5316188"/>
            <a:ext cx="2770793" cy="1541812"/>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A5764CDE-D899-406B-B685-8252091D3B47}" type="slidenum">
              <a:rPr lang="en-GB" smtClean="0"/>
              <a:pPr>
                <a:defRPr/>
              </a:pPr>
              <a:t>12</a:t>
            </a:fld>
            <a:endParaRPr lang="en-GB"/>
          </a:p>
        </p:txBody>
      </p:sp>
      <p:sp>
        <p:nvSpPr>
          <p:cNvPr id="27652" name="Content Placeholder 6"/>
          <p:cNvSpPr>
            <a:spLocks noGrp="1"/>
          </p:cNvSpPr>
          <p:nvPr>
            <p:ph idx="4294967295"/>
          </p:nvPr>
        </p:nvSpPr>
        <p:spPr>
          <a:xfrm>
            <a:off x="0" y="1045029"/>
            <a:ext cx="3028208" cy="5486400"/>
          </a:xfrm>
        </p:spPr>
        <p:txBody>
          <a:bodyPr/>
          <a:lstStyle/>
          <a:p>
            <a:r>
              <a:rPr lang="en-GB" sz="1600" dirty="0" smtClean="0">
                <a:solidFill>
                  <a:srgbClr val="FF0000"/>
                </a:solidFill>
              </a:rPr>
              <a:t>SO</a:t>
            </a:r>
            <a:r>
              <a:rPr lang="en-GB" sz="1600" baseline="-25000" dirty="0" smtClean="0">
                <a:solidFill>
                  <a:srgbClr val="FF0000"/>
                </a:solidFill>
              </a:rPr>
              <a:t>2</a:t>
            </a:r>
            <a:r>
              <a:rPr lang="en-GB" sz="1600" dirty="0" smtClean="0">
                <a:solidFill>
                  <a:schemeClr val="tx1"/>
                </a:solidFill>
              </a:rPr>
              <a:t> </a:t>
            </a:r>
            <a:r>
              <a:rPr lang="en-GB" sz="1600" dirty="0" smtClean="0">
                <a:solidFill>
                  <a:schemeClr val="tx1"/>
                </a:solidFill>
              </a:rPr>
              <a:t>concentrations </a:t>
            </a:r>
            <a:r>
              <a:rPr lang="en-GB" sz="1600" dirty="0" smtClean="0">
                <a:solidFill>
                  <a:schemeClr val="tx1"/>
                </a:solidFill>
              </a:rPr>
              <a:t>in volcanic plumes is also of interest because it reacts with </a:t>
            </a:r>
            <a:r>
              <a:rPr lang="en-GB" sz="1600" dirty="0" smtClean="0">
                <a:solidFill>
                  <a:srgbClr val="FF0000"/>
                </a:solidFill>
              </a:rPr>
              <a:t>water vapour </a:t>
            </a:r>
            <a:r>
              <a:rPr lang="en-GB" sz="1600" dirty="0" smtClean="0">
                <a:solidFill>
                  <a:schemeClr val="tx1"/>
                </a:solidFill>
              </a:rPr>
              <a:t>in the atmosphere to form </a:t>
            </a:r>
            <a:r>
              <a:rPr lang="en-GB" sz="1600" dirty="0" smtClean="0">
                <a:solidFill>
                  <a:srgbClr val="FF0000"/>
                </a:solidFill>
              </a:rPr>
              <a:t>sulphuric acid</a:t>
            </a:r>
            <a:r>
              <a:rPr lang="en-GB" sz="1600" dirty="0" smtClean="0">
                <a:solidFill>
                  <a:schemeClr val="tx1"/>
                </a:solidFill>
              </a:rPr>
              <a:t>, which is corrosive and can also damage </a:t>
            </a:r>
            <a:r>
              <a:rPr lang="en-GB" sz="1600" dirty="0" smtClean="0">
                <a:solidFill>
                  <a:schemeClr val="tx1"/>
                </a:solidFill>
              </a:rPr>
              <a:t>aircraft</a:t>
            </a:r>
            <a:endParaRPr lang="en-GB" sz="1600" dirty="0" smtClean="0">
              <a:solidFill>
                <a:schemeClr val="tx1"/>
              </a:solidFill>
            </a:endParaRPr>
          </a:p>
          <a:p>
            <a:endParaRPr lang="en-GB" sz="1600" dirty="0" smtClean="0">
              <a:solidFill>
                <a:schemeClr val="tx1"/>
              </a:solidFill>
            </a:endParaRPr>
          </a:p>
          <a:p>
            <a:pPr>
              <a:buFont typeface="Arial" charset="0"/>
              <a:buChar char="•"/>
            </a:pPr>
            <a:r>
              <a:rPr lang="en-GB" sz="1600" dirty="0" smtClean="0"/>
              <a:t>Because </a:t>
            </a:r>
            <a:r>
              <a:rPr lang="en-GB" sz="1600" dirty="0" smtClean="0"/>
              <a:t>of the regional and </a:t>
            </a:r>
            <a:r>
              <a:rPr lang="en-GB" sz="1600" dirty="0" smtClean="0">
                <a:solidFill>
                  <a:srgbClr val="FF0000"/>
                </a:solidFill>
              </a:rPr>
              <a:t>highly time-varying nature </a:t>
            </a:r>
            <a:r>
              <a:rPr lang="en-GB" sz="1600" dirty="0" smtClean="0"/>
              <a:t>of a volcanic ash plume, </a:t>
            </a:r>
            <a:r>
              <a:rPr lang="en-GB" sz="1600" dirty="0" smtClean="0"/>
              <a:t>data from GEO are preferred</a:t>
            </a:r>
          </a:p>
          <a:p>
            <a:pPr>
              <a:buNone/>
            </a:pPr>
            <a:r>
              <a:rPr lang="en-GB" sz="1600" dirty="0" smtClean="0"/>
              <a:t> </a:t>
            </a:r>
            <a:endParaRPr lang="en-GB" sz="1600" dirty="0" smtClean="0"/>
          </a:p>
          <a:p>
            <a:pPr>
              <a:buFont typeface="Arial" charset="0"/>
              <a:buChar char="•"/>
            </a:pPr>
            <a:r>
              <a:rPr lang="en-GB" sz="1600" dirty="0" smtClean="0"/>
              <a:t>Data fr</a:t>
            </a:r>
            <a:r>
              <a:rPr lang="en-GB" sz="1600" dirty="0" smtClean="0"/>
              <a:t>om L</a:t>
            </a:r>
            <a:r>
              <a:rPr lang="en-GB" sz="1600" dirty="0" smtClean="0"/>
              <a:t>EO complements the picture</a:t>
            </a:r>
            <a:endParaRPr lang="en-GB" sz="1600" dirty="0" smtClean="0"/>
          </a:p>
        </p:txBody>
      </p:sp>
      <p:sp>
        <p:nvSpPr>
          <p:cNvPr id="27650" name="Title 1"/>
          <p:cNvSpPr>
            <a:spLocks noGrp="1"/>
          </p:cNvSpPr>
          <p:nvPr>
            <p:ph type="title" idx="4294967295"/>
          </p:nvPr>
        </p:nvSpPr>
        <p:spPr>
          <a:xfrm>
            <a:off x="0" y="0"/>
            <a:ext cx="9221788" cy="854075"/>
          </a:xfrm>
        </p:spPr>
        <p:txBody>
          <a:bodyPr/>
          <a:lstStyle/>
          <a:p>
            <a:r>
              <a:rPr lang="en-US" smtClean="0"/>
              <a:t>Volcanic Emissions</a:t>
            </a:r>
          </a:p>
        </p:txBody>
      </p:sp>
      <p:pic>
        <p:nvPicPr>
          <p:cNvPr id="11" name="Picture 10" descr="Bardarbunga_2014.gif"/>
          <p:cNvPicPr>
            <a:picLocks noChangeAspect="1"/>
          </p:cNvPicPr>
          <p:nvPr/>
        </p:nvPicPr>
        <p:blipFill>
          <a:blip r:embed="rId2" cstate="print"/>
          <a:stretch>
            <a:fillRect/>
          </a:stretch>
        </p:blipFill>
        <p:spPr>
          <a:xfrm>
            <a:off x="2944883" y="1140031"/>
            <a:ext cx="6961117" cy="524295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2" descr="H:\DESKTOP\Baltic States Presentation\usgcrp_pollution.jpg"/>
          <p:cNvPicPr>
            <a:picLocks noChangeAspect="1" noChangeArrowheads="1"/>
          </p:cNvPicPr>
          <p:nvPr/>
        </p:nvPicPr>
        <p:blipFill>
          <a:blip r:embed="rId2" cstate="print"/>
          <a:srcRect/>
          <a:stretch>
            <a:fillRect/>
          </a:stretch>
        </p:blipFill>
        <p:spPr bwMode="auto">
          <a:xfrm>
            <a:off x="3403600" y="1362075"/>
            <a:ext cx="6502400" cy="487680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0BF7D3A8-36E2-461F-81BE-DC08C291DDC3}" type="slidenum">
              <a:rPr lang="en-GB" smtClean="0"/>
              <a:pPr>
                <a:defRPr/>
              </a:pPr>
              <a:t>13</a:t>
            </a:fld>
            <a:endParaRPr lang="en-GB"/>
          </a:p>
        </p:txBody>
      </p:sp>
      <p:sp>
        <p:nvSpPr>
          <p:cNvPr id="29701" name="Content Placeholder 6"/>
          <p:cNvSpPr>
            <a:spLocks noGrp="1"/>
          </p:cNvSpPr>
          <p:nvPr>
            <p:ph idx="4294967295"/>
          </p:nvPr>
        </p:nvSpPr>
        <p:spPr>
          <a:xfrm>
            <a:off x="-2" y="1282893"/>
            <a:ext cx="4094329" cy="4943900"/>
          </a:xfrm>
        </p:spPr>
        <p:txBody>
          <a:bodyPr/>
          <a:lstStyle/>
          <a:p>
            <a:pPr>
              <a:buFont typeface="Arial" charset="0"/>
              <a:buChar char="•"/>
            </a:pPr>
            <a:r>
              <a:rPr lang="en-GB" sz="2000" dirty="0" smtClean="0"/>
              <a:t>Regional and local air quality </a:t>
            </a:r>
            <a:r>
              <a:rPr lang="en-GB" sz="2000" dirty="0" smtClean="0"/>
              <a:t>monitoring </a:t>
            </a:r>
            <a:r>
              <a:rPr lang="en-GB" sz="2000" dirty="0" smtClean="0"/>
              <a:t>and forecasting are primarily associated with processes occurring in </a:t>
            </a:r>
            <a:r>
              <a:rPr lang="en-GB" sz="2000" dirty="0" smtClean="0">
                <a:solidFill>
                  <a:srgbClr val="FF0000"/>
                </a:solidFill>
              </a:rPr>
              <a:t>the planetary boundary layer</a:t>
            </a:r>
            <a:r>
              <a:rPr lang="en-GB" sz="2000" dirty="0" smtClean="0"/>
              <a:t>, although uplift and long-range transport also play a role. </a:t>
            </a:r>
          </a:p>
          <a:p>
            <a:pPr>
              <a:buFont typeface="Arial" charset="0"/>
              <a:buChar char="•"/>
            </a:pPr>
            <a:endParaRPr lang="en-GB" sz="2000" dirty="0" smtClean="0"/>
          </a:p>
          <a:p>
            <a:pPr>
              <a:buFont typeface="Arial" charset="0"/>
              <a:buChar char="•"/>
            </a:pPr>
            <a:r>
              <a:rPr lang="en-GB" sz="2000" dirty="0" smtClean="0"/>
              <a:t>Space-based air quality measurements should discriminate the lowest levels from the atmosphere above and have a ground footprint small enough to resolve cities and other </a:t>
            </a:r>
            <a:r>
              <a:rPr lang="en-GB" sz="2000" dirty="0" smtClean="0">
                <a:solidFill>
                  <a:srgbClr val="FF0000"/>
                </a:solidFill>
              </a:rPr>
              <a:t>pollution hot spots. </a:t>
            </a:r>
          </a:p>
          <a:p>
            <a:pPr>
              <a:buNone/>
            </a:pPr>
            <a:endParaRPr lang="en-GB" sz="2000" dirty="0" smtClean="0"/>
          </a:p>
        </p:txBody>
      </p:sp>
      <p:sp>
        <p:nvSpPr>
          <p:cNvPr id="29698" name="Title 1"/>
          <p:cNvSpPr>
            <a:spLocks noGrp="1"/>
          </p:cNvSpPr>
          <p:nvPr>
            <p:ph type="title" idx="4294967295"/>
          </p:nvPr>
        </p:nvSpPr>
        <p:spPr>
          <a:xfrm>
            <a:off x="0" y="0"/>
            <a:ext cx="9221788" cy="854075"/>
          </a:xfrm>
        </p:spPr>
        <p:txBody>
          <a:bodyPr/>
          <a:lstStyle/>
          <a:p>
            <a:r>
              <a:rPr lang="en-GB" smtClean="0"/>
              <a:t>Air Quality Monitoring &amp; Forecasting</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2B302445-EF35-4BA6-8D72-7479AF54435B}" type="slidenum">
              <a:rPr lang="en-GB" smtClean="0"/>
              <a:pPr>
                <a:defRPr/>
              </a:pPr>
              <a:t>14</a:t>
            </a:fld>
            <a:endParaRPr lang="en-GB"/>
          </a:p>
        </p:txBody>
      </p:sp>
      <p:sp>
        <p:nvSpPr>
          <p:cNvPr id="30724" name="Content Placeholder 6"/>
          <p:cNvSpPr>
            <a:spLocks noGrp="1"/>
          </p:cNvSpPr>
          <p:nvPr>
            <p:ph idx="4294967295"/>
          </p:nvPr>
        </p:nvSpPr>
        <p:spPr>
          <a:xfrm>
            <a:off x="0" y="1401763"/>
            <a:ext cx="9202738" cy="4637087"/>
          </a:xfrm>
        </p:spPr>
        <p:txBody>
          <a:bodyPr>
            <a:normAutofit fontScale="55000" lnSpcReduction="20000"/>
          </a:bodyPr>
          <a:lstStyle/>
          <a:p>
            <a:pPr>
              <a:buFont typeface="Arial" charset="0"/>
              <a:buChar char="•"/>
            </a:pPr>
            <a:r>
              <a:rPr lang="en-GB" dirty="0" smtClean="0"/>
              <a:t>To </a:t>
            </a:r>
            <a:r>
              <a:rPr lang="en-GB" dirty="0" smtClean="0">
                <a:solidFill>
                  <a:srgbClr val="FF0000"/>
                </a:solidFill>
              </a:rPr>
              <a:t>sense the lowest layers of the atmosphere</a:t>
            </a:r>
            <a:r>
              <a:rPr lang="en-GB" dirty="0" smtClean="0"/>
              <a:t>, it is necessary to look through the complete atmosphere to “see” the surface. -&gt; information on the vertical structure in the troposphere is typically limited to one or at most two pieces of information.</a:t>
            </a:r>
          </a:p>
          <a:p>
            <a:pPr>
              <a:buFont typeface="Arial" charset="0"/>
              <a:buChar char="•"/>
            </a:pPr>
            <a:endParaRPr lang="en-GB" dirty="0" smtClean="0"/>
          </a:p>
          <a:p>
            <a:pPr>
              <a:buFont typeface="Arial" charset="0"/>
              <a:buChar char="•"/>
            </a:pPr>
            <a:r>
              <a:rPr lang="en-GB" dirty="0" smtClean="0">
                <a:solidFill>
                  <a:srgbClr val="FF0000"/>
                </a:solidFill>
              </a:rPr>
              <a:t>Reducing the ground pixel size </a:t>
            </a:r>
            <a:r>
              <a:rPr lang="en-GB" dirty="0" smtClean="0"/>
              <a:t>decreases the number of photons arriving at the space craft and makes it more challenging to design instruments with the required signal to noise and performance needed to extract the small signals from atmospheric trace gases.</a:t>
            </a:r>
          </a:p>
          <a:p>
            <a:pPr>
              <a:buFont typeface="Arial" charset="0"/>
              <a:buChar char="•"/>
            </a:pPr>
            <a:endParaRPr lang="en-GB" dirty="0" smtClean="0"/>
          </a:p>
          <a:p>
            <a:pPr>
              <a:buFont typeface="Arial" charset="0"/>
              <a:buChar char="•"/>
            </a:pPr>
            <a:r>
              <a:rPr lang="en-GB" dirty="0" smtClean="0"/>
              <a:t>The troposphere is often </a:t>
            </a:r>
            <a:r>
              <a:rPr lang="en-GB" dirty="0" smtClean="0">
                <a:solidFill>
                  <a:srgbClr val="FF0000"/>
                </a:solidFill>
              </a:rPr>
              <a:t>obscured by </a:t>
            </a:r>
            <a:r>
              <a:rPr lang="en-GB" dirty="0" smtClean="0">
                <a:solidFill>
                  <a:srgbClr val="FF0000"/>
                </a:solidFill>
              </a:rPr>
              <a:t>clouds </a:t>
            </a:r>
            <a:r>
              <a:rPr lang="en-GB" dirty="0" smtClean="0"/>
              <a:t>which </a:t>
            </a:r>
            <a:r>
              <a:rPr lang="en-GB" dirty="0" smtClean="0"/>
              <a:t>blocks </a:t>
            </a:r>
            <a:r>
              <a:rPr lang="en-GB" dirty="0" smtClean="0"/>
              <a:t>the view of the troposphere and surface from space. Smaller ground pixels </a:t>
            </a:r>
            <a:r>
              <a:rPr lang="en-GB" dirty="0" smtClean="0"/>
              <a:t>can provide </a:t>
            </a:r>
            <a:r>
              <a:rPr lang="en-GB" dirty="0" smtClean="0"/>
              <a:t>an increased number of cloud-free pixels and </a:t>
            </a:r>
            <a:r>
              <a:rPr lang="en-GB" dirty="0" smtClean="0"/>
              <a:t>improve </a:t>
            </a:r>
            <a:r>
              <a:rPr lang="en-GB" dirty="0" smtClean="0"/>
              <a:t>the information content. </a:t>
            </a:r>
          </a:p>
          <a:p>
            <a:pPr>
              <a:buFont typeface="Arial" charset="0"/>
              <a:buChar char="•"/>
            </a:pPr>
            <a:endParaRPr lang="en-GB" dirty="0" smtClean="0"/>
          </a:p>
          <a:p>
            <a:pPr>
              <a:buFont typeface="Arial" charset="0"/>
              <a:buChar char="•"/>
            </a:pPr>
            <a:r>
              <a:rPr lang="en-GB" dirty="0" smtClean="0"/>
              <a:t>The </a:t>
            </a:r>
            <a:r>
              <a:rPr lang="en-GB" dirty="0" smtClean="0">
                <a:solidFill>
                  <a:srgbClr val="FF0000"/>
                </a:solidFill>
              </a:rPr>
              <a:t>surface characteristics </a:t>
            </a:r>
            <a:r>
              <a:rPr lang="en-GB" dirty="0" smtClean="0"/>
              <a:t>must generally be well-known as it also provides the background to the atmospheric measurements.</a:t>
            </a:r>
          </a:p>
          <a:p>
            <a:pPr>
              <a:buFont typeface="Arial" charset="0"/>
              <a:buChar char="•"/>
            </a:pPr>
            <a:endParaRPr lang="en-GB" dirty="0" smtClean="0"/>
          </a:p>
        </p:txBody>
      </p:sp>
      <p:sp>
        <p:nvSpPr>
          <p:cNvPr id="30722" name="Title 1"/>
          <p:cNvSpPr>
            <a:spLocks noGrp="1"/>
          </p:cNvSpPr>
          <p:nvPr>
            <p:ph type="title" idx="4294967295"/>
          </p:nvPr>
        </p:nvSpPr>
        <p:spPr>
          <a:xfrm>
            <a:off x="0" y="0"/>
            <a:ext cx="9221788" cy="854075"/>
          </a:xfrm>
        </p:spPr>
        <p:txBody>
          <a:bodyPr/>
          <a:lstStyle/>
          <a:p>
            <a:r>
              <a:rPr lang="en-GB" smtClean="0"/>
              <a:t>Air Quality Monitoring &amp; Forecasting</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C:\Documents and Settings\Lang\Application Data\Ipswitch\WS_FTP\storage\170_GDOAS_TNO2_map_GDOAS_NO2_Europe_PPF530_MetopAB_20121030075954_20121030112354.jpg"/>
          <p:cNvPicPr>
            <a:picLocks noChangeAspect="1" noChangeArrowheads="1"/>
          </p:cNvPicPr>
          <p:nvPr/>
        </p:nvPicPr>
        <p:blipFill>
          <a:blip r:embed="rId2" cstate="print"/>
          <a:srcRect l="16250" r="11875" b="23573"/>
          <a:stretch>
            <a:fillRect/>
          </a:stretch>
        </p:blipFill>
        <p:spPr bwMode="auto">
          <a:xfrm>
            <a:off x="4314824" y="868997"/>
            <a:ext cx="4010026" cy="2626914"/>
          </a:xfrm>
          <a:prstGeom prst="rect">
            <a:avLst/>
          </a:prstGeom>
          <a:noFill/>
        </p:spPr>
      </p:pic>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795C5D21-4180-4C6E-BFC5-FB6DC004E3EA}" type="slidenum">
              <a:rPr lang="en-GB" smtClean="0"/>
              <a:pPr>
                <a:defRPr/>
              </a:pPr>
              <a:t>15</a:t>
            </a:fld>
            <a:endParaRPr lang="en-GB"/>
          </a:p>
        </p:txBody>
      </p:sp>
      <p:sp>
        <p:nvSpPr>
          <p:cNvPr id="31748" name="Content Placeholder 6"/>
          <p:cNvSpPr>
            <a:spLocks noGrp="1"/>
          </p:cNvSpPr>
          <p:nvPr>
            <p:ph idx="4294967295"/>
          </p:nvPr>
        </p:nvSpPr>
        <p:spPr>
          <a:xfrm>
            <a:off x="0" y="1201738"/>
            <a:ext cx="4219575" cy="5084762"/>
          </a:xfrm>
        </p:spPr>
        <p:txBody>
          <a:bodyPr>
            <a:normAutofit/>
          </a:bodyPr>
          <a:lstStyle/>
          <a:p>
            <a:pPr>
              <a:buFont typeface="Arial" charset="0"/>
              <a:buChar char="•"/>
            </a:pPr>
            <a:r>
              <a:rPr lang="en-GB" sz="1800" dirty="0" smtClean="0"/>
              <a:t>Even </a:t>
            </a:r>
            <a:r>
              <a:rPr lang="en-GB" sz="1800" dirty="0" smtClean="0"/>
              <a:t>most </a:t>
            </a:r>
            <a:r>
              <a:rPr lang="en-GB" sz="1800" dirty="0" smtClean="0"/>
              <a:t>sophisticated satellite data products have </a:t>
            </a:r>
            <a:r>
              <a:rPr lang="en-GB" sz="1800" dirty="0" smtClean="0">
                <a:solidFill>
                  <a:srgbClr val="FF0000"/>
                </a:solidFill>
              </a:rPr>
              <a:t>limitations</a:t>
            </a:r>
            <a:r>
              <a:rPr lang="en-GB" sz="1800" dirty="0" smtClean="0"/>
              <a:t> when addressing regional and local air quality issues.</a:t>
            </a:r>
          </a:p>
          <a:p>
            <a:pPr>
              <a:buFont typeface="Arial" charset="0"/>
              <a:buChar char="•"/>
            </a:pPr>
            <a:endParaRPr lang="en-GB" sz="1800" dirty="0" smtClean="0"/>
          </a:p>
          <a:p>
            <a:pPr>
              <a:buFont typeface="Arial" charset="0"/>
              <a:buChar char="•"/>
            </a:pPr>
            <a:r>
              <a:rPr lang="en-GB" sz="1800" dirty="0" smtClean="0"/>
              <a:t>It is essential to </a:t>
            </a:r>
            <a:r>
              <a:rPr lang="en-GB" sz="1800" dirty="0" smtClean="0">
                <a:solidFill>
                  <a:srgbClr val="FF0000"/>
                </a:solidFill>
              </a:rPr>
              <a:t>combine </a:t>
            </a:r>
            <a:r>
              <a:rPr lang="en-GB" sz="1800" dirty="0" smtClean="0"/>
              <a:t>satellite data with in-situ and model </a:t>
            </a:r>
            <a:r>
              <a:rPr lang="en-GB" sz="1800" dirty="0" smtClean="0">
                <a:solidFill>
                  <a:srgbClr val="FF0000"/>
                </a:solidFill>
              </a:rPr>
              <a:t>data</a:t>
            </a:r>
            <a:r>
              <a:rPr lang="en-GB" sz="1800" dirty="0" smtClean="0"/>
              <a:t>. </a:t>
            </a:r>
          </a:p>
          <a:p>
            <a:pPr>
              <a:buFont typeface="Arial" charset="0"/>
              <a:buChar char="•"/>
            </a:pPr>
            <a:endParaRPr lang="en-GB" sz="1800" dirty="0" smtClean="0"/>
          </a:p>
          <a:p>
            <a:pPr>
              <a:buFont typeface="Arial" charset="0"/>
              <a:buChar char="•"/>
            </a:pPr>
            <a:r>
              <a:rPr lang="en-GB" sz="1800" dirty="0" smtClean="0"/>
              <a:t>Assimilation of satellite-based trace gas measurements into global models is now </a:t>
            </a:r>
            <a:r>
              <a:rPr lang="en-GB" sz="1800" dirty="0" smtClean="0"/>
              <a:t>being done</a:t>
            </a:r>
            <a:endParaRPr lang="en-GB" sz="1800" dirty="0" smtClean="0"/>
          </a:p>
          <a:p>
            <a:pPr>
              <a:buFont typeface="Arial" charset="0"/>
              <a:buChar char="•"/>
            </a:pPr>
            <a:endParaRPr lang="en-GB" sz="1800" dirty="0" smtClean="0"/>
          </a:p>
          <a:p>
            <a:pPr>
              <a:buFont typeface="Arial" charset="0"/>
              <a:buChar char="•"/>
            </a:pPr>
            <a:r>
              <a:rPr lang="en-GB" sz="1800" dirty="0" smtClean="0"/>
              <a:t>Improvements in our understanding of the processes governing these species and advances in data assimilation techniques both play a role.</a:t>
            </a:r>
          </a:p>
        </p:txBody>
      </p:sp>
      <p:sp>
        <p:nvSpPr>
          <p:cNvPr id="31746" name="Title 1"/>
          <p:cNvSpPr>
            <a:spLocks noGrp="1"/>
          </p:cNvSpPr>
          <p:nvPr>
            <p:ph type="title" idx="4294967295"/>
          </p:nvPr>
        </p:nvSpPr>
        <p:spPr>
          <a:xfrm>
            <a:off x="0" y="0"/>
            <a:ext cx="9221788" cy="854075"/>
          </a:xfrm>
        </p:spPr>
        <p:txBody>
          <a:bodyPr/>
          <a:lstStyle/>
          <a:p>
            <a:r>
              <a:rPr lang="en-GB" smtClean="0"/>
              <a:t>Air Quality Monitoring &amp; Forecasting</a:t>
            </a:r>
          </a:p>
        </p:txBody>
      </p:sp>
      <p:pic>
        <p:nvPicPr>
          <p:cNvPr id="9" name="Picture 6" descr="S:\EPS GOME2\Meetings\BalticStates\Europe_Surface_Nitrogen32oxides_12.gif"/>
          <p:cNvPicPr>
            <a:picLocks noChangeAspect="1" noChangeArrowheads="1"/>
          </p:cNvPicPr>
          <p:nvPr/>
        </p:nvPicPr>
        <p:blipFill>
          <a:blip r:embed="rId3" cstate="print"/>
          <a:srcRect/>
          <a:stretch>
            <a:fillRect/>
          </a:stretch>
        </p:blipFill>
        <p:spPr bwMode="auto">
          <a:xfrm>
            <a:off x="4257675" y="3705697"/>
            <a:ext cx="4419600" cy="2890365"/>
          </a:xfrm>
          <a:prstGeom prst="rect">
            <a:avLst/>
          </a:prstGeom>
          <a:noFill/>
        </p:spPr>
      </p:pic>
      <p:pic>
        <p:nvPicPr>
          <p:cNvPr id="36868" name="Picture 4" descr="H:\DESKTOP\Baltic States Presentation\no2_stations.jpg"/>
          <p:cNvPicPr>
            <a:picLocks noChangeAspect="1" noChangeArrowheads="1"/>
          </p:cNvPicPr>
          <p:nvPr/>
        </p:nvPicPr>
        <p:blipFill>
          <a:blip r:embed="rId4" cstate="print"/>
          <a:srcRect/>
          <a:stretch>
            <a:fillRect/>
          </a:stretch>
        </p:blipFill>
        <p:spPr bwMode="auto">
          <a:xfrm>
            <a:off x="7686675" y="1790699"/>
            <a:ext cx="2219325" cy="22193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5AB79012-9309-4631-8AD1-BDD82C3F314D}" type="slidenum">
              <a:rPr lang="en-GB" smtClean="0"/>
              <a:pPr>
                <a:defRPr/>
              </a:pPr>
              <a:t>16</a:t>
            </a:fld>
            <a:endParaRPr lang="en-GB"/>
          </a:p>
        </p:txBody>
      </p:sp>
      <p:sp>
        <p:nvSpPr>
          <p:cNvPr id="39940" name="Content Placeholder 6"/>
          <p:cNvSpPr>
            <a:spLocks noGrp="1"/>
          </p:cNvSpPr>
          <p:nvPr>
            <p:ph idx="4294967295"/>
          </p:nvPr>
        </p:nvSpPr>
        <p:spPr>
          <a:xfrm>
            <a:off x="0" y="1238250"/>
            <a:ext cx="3543300" cy="4981575"/>
          </a:xfrm>
        </p:spPr>
        <p:txBody>
          <a:bodyPr/>
          <a:lstStyle/>
          <a:p>
            <a:pPr>
              <a:buFont typeface="Arial" charset="0"/>
              <a:buChar char="•"/>
            </a:pPr>
            <a:r>
              <a:rPr lang="en-GB" sz="1600" smtClean="0"/>
              <a:t>Satellite-based greenhouse gas measurements require very high accuracy. </a:t>
            </a:r>
          </a:p>
          <a:p>
            <a:pPr>
              <a:buFont typeface="Arial" charset="0"/>
              <a:buChar char="•"/>
            </a:pPr>
            <a:endParaRPr lang="en-GB" sz="1600" smtClean="0"/>
          </a:p>
          <a:p>
            <a:pPr>
              <a:buFont typeface="Arial" charset="0"/>
              <a:buChar char="•"/>
            </a:pPr>
            <a:r>
              <a:rPr lang="en-GB" sz="1600" smtClean="0"/>
              <a:t>To monitor changes in surface fluxes the measurements must be sensitive to the PBL.</a:t>
            </a:r>
          </a:p>
          <a:p>
            <a:pPr>
              <a:buFont typeface="Arial" charset="0"/>
              <a:buChar char="•"/>
            </a:pPr>
            <a:endParaRPr lang="en-GB" sz="1600" smtClean="0"/>
          </a:p>
          <a:p>
            <a:pPr>
              <a:buFont typeface="Arial" charset="0"/>
              <a:buChar char="•"/>
            </a:pPr>
            <a:r>
              <a:rPr lang="en-GB" sz="1600" smtClean="0"/>
              <a:t>Estimates of the CO</a:t>
            </a:r>
            <a:r>
              <a:rPr lang="en-GB" sz="1600" baseline="-25000" smtClean="0"/>
              <a:t>2</a:t>
            </a:r>
            <a:r>
              <a:rPr lang="en-GB" sz="1600" smtClean="0"/>
              <a:t> and CH</a:t>
            </a:r>
            <a:r>
              <a:rPr lang="en-GB" sz="1600" baseline="-25000" smtClean="0"/>
              <a:t>4</a:t>
            </a:r>
            <a:r>
              <a:rPr lang="en-GB" sz="1600" smtClean="0"/>
              <a:t> column derived from the thermal infrared alone are sensitive primarily to the mid-upper troposphere -&gt; not sufficient. </a:t>
            </a:r>
          </a:p>
          <a:p>
            <a:pPr>
              <a:buFont typeface="Arial" charset="0"/>
              <a:buChar char="•"/>
            </a:pPr>
            <a:endParaRPr lang="en-GB" sz="1600" smtClean="0"/>
          </a:p>
          <a:p>
            <a:pPr>
              <a:buFont typeface="Arial" charset="0"/>
              <a:buChar char="•"/>
            </a:pPr>
            <a:r>
              <a:rPr lang="en-GB" sz="1600" smtClean="0"/>
              <a:t>Measurements made in the shortwave infrared which are sensitive to the surface, are required.</a:t>
            </a:r>
          </a:p>
        </p:txBody>
      </p:sp>
      <p:pic>
        <p:nvPicPr>
          <p:cNvPr id="39941" name="Picture 2" descr="H:\DESKTOP\Baltic States Presentation\Weele_Flux_Scia.jpg"/>
          <p:cNvPicPr>
            <a:picLocks noChangeAspect="1" noChangeArrowheads="1"/>
          </p:cNvPicPr>
          <p:nvPr/>
        </p:nvPicPr>
        <p:blipFill>
          <a:blip r:embed="rId2" cstate="print"/>
          <a:srcRect/>
          <a:stretch>
            <a:fillRect/>
          </a:stretch>
        </p:blipFill>
        <p:spPr bwMode="auto">
          <a:xfrm>
            <a:off x="3403600" y="1219200"/>
            <a:ext cx="6502400" cy="4876800"/>
          </a:xfrm>
          <a:prstGeom prst="rect">
            <a:avLst/>
          </a:prstGeom>
          <a:noFill/>
          <a:ln w="9525">
            <a:noFill/>
            <a:miter lim="800000"/>
            <a:headEnd/>
            <a:tailEnd/>
          </a:ln>
        </p:spPr>
      </p:pic>
      <p:sp>
        <p:nvSpPr>
          <p:cNvPr id="6"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Composition-Climate Interaction</a:t>
            </a:r>
            <a:endPar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AC14375C-8344-4A78-BFCD-C9EDC2A167DD}" type="slidenum">
              <a:rPr lang="en-GB" smtClean="0"/>
              <a:pPr>
                <a:defRPr/>
              </a:pPr>
              <a:t>17</a:t>
            </a:fld>
            <a:endParaRPr lang="en-GB"/>
          </a:p>
        </p:txBody>
      </p:sp>
      <p:sp>
        <p:nvSpPr>
          <p:cNvPr id="40964" name="Content Placeholder 6"/>
          <p:cNvSpPr>
            <a:spLocks noGrp="1"/>
          </p:cNvSpPr>
          <p:nvPr>
            <p:ph idx="4294967295"/>
          </p:nvPr>
        </p:nvSpPr>
        <p:spPr>
          <a:xfrm>
            <a:off x="0" y="1119116"/>
            <a:ext cx="3381375" cy="5308980"/>
          </a:xfrm>
        </p:spPr>
        <p:txBody>
          <a:bodyPr/>
          <a:lstStyle/>
          <a:p>
            <a:pPr>
              <a:buFont typeface="Arial" charset="0"/>
              <a:buChar char="•"/>
            </a:pPr>
            <a:r>
              <a:rPr lang="en-GB" sz="1800" dirty="0" smtClean="0"/>
              <a:t>Anthropogenic greenhouse gases are typically very long-lived in the Earth’s atmosphere</a:t>
            </a:r>
          </a:p>
          <a:p>
            <a:pPr>
              <a:buFont typeface="Arial" charset="0"/>
              <a:buNone/>
            </a:pPr>
            <a:r>
              <a:rPr lang="en-GB" sz="1800" dirty="0" smtClean="0"/>
              <a:t> </a:t>
            </a:r>
          </a:p>
          <a:p>
            <a:pPr>
              <a:buFont typeface="Arial" charset="0"/>
              <a:buChar char="•"/>
            </a:pPr>
            <a:r>
              <a:rPr lang="en-GB" sz="1800" dirty="0" smtClean="0"/>
              <a:t>The signal from local and regional variations in the surface fluxes is a </a:t>
            </a:r>
            <a:r>
              <a:rPr lang="en-GB" sz="1800" dirty="0" smtClean="0">
                <a:solidFill>
                  <a:srgbClr val="FF0000"/>
                </a:solidFill>
              </a:rPr>
              <a:t>very small contribution</a:t>
            </a:r>
            <a:r>
              <a:rPr lang="en-GB" sz="1800" dirty="0" smtClean="0"/>
              <a:t> to the total signal measured at the satellite.</a:t>
            </a:r>
          </a:p>
          <a:p>
            <a:pPr>
              <a:buFont typeface="Arial" charset="0"/>
              <a:buNone/>
            </a:pPr>
            <a:endParaRPr lang="en-GB" sz="1800" dirty="0" smtClean="0"/>
          </a:p>
          <a:p>
            <a:pPr>
              <a:buFont typeface="Arial" charset="0"/>
              <a:buChar char="•"/>
            </a:pPr>
            <a:r>
              <a:rPr lang="en-GB" sz="1800" dirty="0" smtClean="0"/>
              <a:t>Satellite data must have </a:t>
            </a:r>
            <a:r>
              <a:rPr lang="en-GB" sz="1800" dirty="0" smtClean="0">
                <a:solidFill>
                  <a:srgbClr val="FF0000"/>
                </a:solidFill>
              </a:rPr>
              <a:t>very low biases</a:t>
            </a:r>
            <a:r>
              <a:rPr lang="en-GB" sz="1800" dirty="0" smtClean="0"/>
              <a:t> (in particular, spatially varying biases) and very high precision for estimating surface fluxes.</a:t>
            </a:r>
          </a:p>
          <a:p>
            <a:pPr>
              <a:buFont typeface="Arial" charset="0"/>
              <a:buNone/>
            </a:pPr>
            <a:r>
              <a:rPr lang="en-GB" sz="1800" dirty="0" smtClean="0"/>
              <a:t> </a:t>
            </a:r>
          </a:p>
        </p:txBody>
      </p:sp>
      <p:pic>
        <p:nvPicPr>
          <p:cNvPr id="40965" name="Picture 2" descr="H:\DESKTOP\Baltic States Presentation\fig16_mdpi.jpg"/>
          <p:cNvPicPr>
            <a:picLocks noChangeAspect="1" noChangeArrowheads="1"/>
          </p:cNvPicPr>
          <p:nvPr/>
        </p:nvPicPr>
        <p:blipFill>
          <a:blip r:embed="rId2" cstate="print"/>
          <a:srcRect/>
          <a:stretch>
            <a:fillRect/>
          </a:stretch>
        </p:blipFill>
        <p:spPr bwMode="auto">
          <a:xfrm>
            <a:off x="3403600" y="1209675"/>
            <a:ext cx="6502400" cy="3657600"/>
          </a:xfrm>
          <a:prstGeom prst="rect">
            <a:avLst/>
          </a:prstGeom>
          <a:noFill/>
          <a:ln w="9525">
            <a:noFill/>
            <a:miter lim="800000"/>
            <a:headEnd/>
            <a:tailEnd/>
          </a:ln>
        </p:spPr>
      </p:pic>
      <p:sp>
        <p:nvSpPr>
          <p:cNvPr id="8" name="Content Placeholder 6"/>
          <p:cNvSpPr txBox="1">
            <a:spLocks/>
          </p:cNvSpPr>
          <p:nvPr/>
        </p:nvSpPr>
        <p:spPr bwMode="auto">
          <a:xfrm>
            <a:off x="3295650" y="5721260"/>
            <a:ext cx="6410325" cy="911557"/>
          </a:xfrm>
          <a:prstGeom prst="rect">
            <a:avLst/>
          </a:prstGeom>
          <a:noFill/>
          <a:ln w="9525">
            <a:noFill/>
            <a:miter lim="800000"/>
            <a:headEnd/>
            <a:tailEnd/>
          </a:ln>
        </p:spPr>
        <p:txBody>
          <a:bodyPr/>
          <a:lstStyle/>
          <a:p>
            <a:pPr marL="342900" indent="-342900">
              <a:spcBef>
                <a:spcPct val="20000"/>
              </a:spcBef>
              <a:buFont typeface="Arial" pitchFamily="34" charset="0"/>
              <a:buChar char="•"/>
              <a:defRPr/>
            </a:pPr>
            <a:r>
              <a:rPr lang="en-GB" sz="1800" b="0" kern="0" dirty="0" smtClean="0">
                <a:solidFill>
                  <a:schemeClr val="tx2"/>
                </a:solidFill>
                <a:latin typeface="+mn-lt"/>
              </a:rPr>
              <a:t>S</a:t>
            </a:r>
            <a:r>
              <a:rPr lang="en-GB" sz="1800" b="0" kern="0" dirty="0" smtClean="0">
                <a:solidFill>
                  <a:schemeClr val="tx2"/>
                </a:solidFill>
                <a:latin typeface="+mn-lt"/>
              </a:rPr>
              <a:t>creening </a:t>
            </a:r>
            <a:r>
              <a:rPr lang="en-GB" sz="1800" b="0" kern="0" dirty="0">
                <a:solidFill>
                  <a:schemeClr val="tx2"/>
                </a:solidFill>
                <a:latin typeface="+mn-lt"/>
              </a:rPr>
              <a:t>for residual aerosol and cloud effects in the measurements and very accurate calibration.</a:t>
            </a:r>
          </a:p>
        </p:txBody>
      </p:sp>
      <p:sp>
        <p:nvSpPr>
          <p:cNvPr id="40967" name="TextBox 6"/>
          <p:cNvSpPr txBox="1">
            <a:spLocks noChangeArrowheads="1"/>
          </p:cNvSpPr>
          <p:nvPr/>
        </p:nvSpPr>
        <p:spPr bwMode="auto">
          <a:xfrm>
            <a:off x="3495675" y="4876800"/>
            <a:ext cx="6219825" cy="369888"/>
          </a:xfrm>
          <a:prstGeom prst="rect">
            <a:avLst/>
          </a:prstGeom>
          <a:noFill/>
          <a:ln w="9525">
            <a:noFill/>
            <a:miter lim="800000"/>
            <a:headEnd/>
            <a:tailEnd/>
          </a:ln>
        </p:spPr>
        <p:txBody>
          <a:bodyPr>
            <a:spAutoFit/>
          </a:bodyPr>
          <a:lstStyle/>
          <a:p>
            <a:pPr algn="ctr"/>
            <a:r>
              <a:rPr lang="en-GB">
                <a:solidFill>
                  <a:srgbClr val="FF0000"/>
                </a:solidFill>
              </a:rPr>
              <a:t>Distribution of the XCO</a:t>
            </a:r>
            <a:r>
              <a:rPr lang="en-GB" baseline="-25000">
                <a:solidFill>
                  <a:srgbClr val="FF0000"/>
                </a:solidFill>
              </a:rPr>
              <a:t>2</a:t>
            </a:r>
            <a:r>
              <a:rPr lang="en-GB">
                <a:solidFill>
                  <a:srgbClr val="FF0000"/>
                </a:solidFill>
              </a:rPr>
              <a:t> retrieval errors for single soundings in glint mode for </a:t>
            </a:r>
            <a:br>
              <a:rPr lang="en-GB">
                <a:solidFill>
                  <a:srgbClr val="FF0000"/>
                </a:solidFill>
              </a:rPr>
            </a:br>
            <a:r>
              <a:rPr lang="en-GB">
                <a:solidFill>
                  <a:srgbClr val="FF0000"/>
                </a:solidFill>
              </a:rPr>
              <a:t>January (A), April (B), July (C) and October (D)</a:t>
            </a:r>
          </a:p>
        </p:txBody>
      </p:sp>
      <p:sp>
        <p:nvSpPr>
          <p:cNvPr id="9"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Composition-Climate Interaction</a:t>
            </a:r>
            <a:endPar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02F29A18-F88A-4C0F-BE7E-C320562DDC5E}" type="slidenum">
              <a:rPr lang="en-GB" smtClean="0"/>
              <a:pPr>
                <a:defRPr/>
              </a:pPr>
              <a:t>18</a:t>
            </a:fld>
            <a:endParaRPr lang="en-GB"/>
          </a:p>
        </p:txBody>
      </p:sp>
      <p:sp>
        <p:nvSpPr>
          <p:cNvPr id="43012" name="Content Placeholder 6"/>
          <p:cNvSpPr>
            <a:spLocks noGrp="1"/>
          </p:cNvSpPr>
          <p:nvPr>
            <p:ph idx="4294967295"/>
          </p:nvPr>
        </p:nvSpPr>
        <p:spPr>
          <a:xfrm>
            <a:off x="0" y="1411288"/>
            <a:ext cx="3802063" cy="3960812"/>
          </a:xfrm>
        </p:spPr>
        <p:txBody>
          <a:bodyPr>
            <a:normAutofit fontScale="47500" lnSpcReduction="20000"/>
          </a:bodyPr>
          <a:lstStyle/>
          <a:p>
            <a:pPr>
              <a:buFont typeface="Arial" charset="0"/>
              <a:buChar char="•"/>
            </a:pPr>
            <a:r>
              <a:rPr lang="en-GB" dirty="0" smtClean="0"/>
              <a:t>Monitoring greenhouse gases from space is still considered a research application</a:t>
            </a:r>
          </a:p>
          <a:p>
            <a:pPr>
              <a:buFont typeface="Arial" charset="0"/>
              <a:buChar char="•"/>
            </a:pPr>
            <a:endParaRPr lang="en-GB" dirty="0" smtClean="0"/>
          </a:p>
          <a:p>
            <a:pPr>
              <a:buFont typeface="Arial" charset="0"/>
              <a:buChar char="•"/>
            </a:pPr>
            <a:r>
              <a:rPr lang="en-GB" dirty="0" smtClean="0"/>
              <a:t>SCIAMACHY on ESA's ENVISAT satellite was not designed specifically for monitoring greenhouse gases. </a:t>
            </a:r>
          </a:p>
          <a:p>
            <a:pPr>
              <a:buFont typeface="Arial" charset="0"/>
              <a:buChar char="•"/>
            </a:pPr>
            <a:endParaRPr lang="en-GB" dirty="0" smtClean="0"/>
          </a:p>
          <a:p>
            <a:pPr>
              <a:buFont typeface="Arial" charset="0"/>
              <a:buChar char="•"/>
            </a:pPr>
            <a:r>
              <a:rPr lang="en-GB" dirty="0" smtClean="0"/>
              <a:t>It has none the less provided estimates of XCO</a:t>
            </a:r>
            <a:r>
              <a:rPr lang="en-GB" baseline="-25000" dirty="0" smtClean="0"/>
              <a:t>2</a:t>
            </a:r>
            <a:r>
              <a:rPr lang="en-GB" dirty="0" smtClean="0"/>
              <a:t> and XCH</a:t>
            </a:r>
            <a:r>
              <a:rPr lang="en-GB" baseline="-25000" dirty="0" smtClean="0"/>
              <a:t>4</a:t>
            </a:r>
            <a:r>
              <a:rPr lang="en-GB" dirty="0" smtClean="0"/>
              <a:t>, which have been tested in flux inversion systems</a:t>
            </a:r>
            <a:r>
              <a:rPr lang="en-GB" dirty="0" smtClean="0"/>
              <a:t>.</a:t>
            </a:r>
          </a:p>
          <a:p>
            <a:pPr>
              <a:buFont typeface="Arial" charset="0"/>
              <a:buChar char="•"/>
            </a:pPr>
            <a:endParaRPr lang="en-US" dirty="0" smtClean="0"/>
          </a:p>
          <a:p>
            <a:pPr>
              <a:buFont typeface="Arial" charset="0"/>
              <a:buChar char="•"/>
            </a:pPr>
            <a:r>
              <a:rPr lang="en-US" dirty="0" smtClean="0"/>
              <a:t>Current satellite missions dedicated to monitor greenhouse gases: GOSAT, OCO-2</a:t>
            </a:r>
            <a:endParaRPr lang="en-GB" dirty="0" smtClean="0"/>
          </a:p>
        </p:txBody>
      </p:sp>
      <p:pic>
        <p:nvPicPr>
          <p:cNvPr id="6" name="51_scia_ch4_ani_buchwitz.AVI">
            <a:hlinkClick r:id="" action="ppaction://media"/>
          </p:cNvPr>
          <p:cNvPicPr>
            <a:picLocks noRot="1" noChangeAspect="1"/>
          </p:cNvPicPr>
          <p:nvPr>
            <a:videoFile r:link="rId1"/>
          </p:nvPr>
        </p:nvPicPr>
        <p:blipFill>
          <a:blip r:embed="rId3" cstate="print"/>
          <a:srcRect/>
          <a:stretch>
            <a:fillRect/>
          </a:stretch>
        </p:blipFill>
        <p:spPr bwMode="auto">
          <a:xfrm>
            <a:off x="3779838" y="1443038"/>
            <a:ext cx="6126162" cy="3817937"/>
          </a:xfrm>
          <a:prstGeom prst="rect">
            <a:avLst/>
          </a:prstGeom>
          <a:noFill/>
          <a:ln w="9525">
            <a:noFill/>
            <a:miter lim="800000"/>
            <a:headEnd/>
            <a:tailEnd/>
          </a:ln>
        </p:spPr>
      </p:pic>
      <p:sp>
        <p:nvSpPr>
          <p:cNvPr id="7"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Composition-Climate Interaction</a:t>
            </a:r>
            <a:endPar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txBox="1">
            <a:spLocks/>
          </p:cNvSpPr>
          <p:nvPr/>
        </p:nvSpPr>
        <p:spPr bwMode="auto">
          <a:xfrm>
            <a:off x="313899" y="885320"/>
            <a:ext cx="9362363" cy="6978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a:defRPr/>
            </a:pPr>
            <a:r>
              <a:rPr lang="en-US" sz="1800" b="0" dirty="0" err="1" smtClean="0">
                <a:solidFill>
                  <a:schemeClr val="tx1"/>
                </a:solidFill>
                <a:latin typeface="Arial" pitchFamily="34" charset="0"/>
                <a:cs typeface="Arial" pitchFamily="34" charset="0"/>
              </a:rPr>
              <a:t>PMAp</a:t>
            </a:r>
            <a:r>
              <a:rPr lang="en-US" sz="1800" b="0" dirty="0" smtClean="0">
                <a:solidFill>
                  <a:schemeClr val="tx1"/>
                </a:solidFill>
                <a:latin typeface="Arial" pitchFamily="34" charset="0"/>
                <a:cs typeface="Arial" pitchFamily="34" charset="0"/>
              </a:rPr>
              <a:t>: Polar Multi-sensor Aerosol </a:t>
            </a:r>
            <a:r>
              <a:rPr lang="en-US" sz="1800" b="0" dirty="0" smtClean="0">
                <a:solidFill>
                  <a:schemeClr val="tx1"/>
                </a:solidFill>
                <a:latin typeface="Arial" pitchFamily="34" charset="0"/>
                <a:cs typeface="Arial" pitchFamily="34" charset="0"/>
              </a:rPr>
              <a:t>product</a:t>
            </a:r>
            <a:r>
              <a:rPr kumimoji="0" lang="en-GB" sz="1800" b="0"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GB" sz="1800" b="0"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AOD </a:t>
            </a:r>
            <a:r>
              <a:rPr kumimoji="0" lang="en-GB" sz="1800" b="0" i="0" u="none" strike="noStrike" kern="0" cap="none" spc="0" normalizeH="0" baseline="0" noProof="0" dirty="0" err="1" smtClean="0">
                <a:ln>
                  <a:noFill/>
                </a:ln>
                <a:solidFill>
                  <a:schemeClr val="tx1"/>
                </a:solidFill>
                <a:effectLst/>
                <a:uLnTx/>
                <a:uFillTx/>
                <a:latin typeface="Arial" pitchFamily="34" charset="0"/>
                <a:ea typeface="+mj-ea"/>
                <a:cs typeface="Arial" pitchFamily="34" charset="0"/>
              </a:rPr>
              <a:t>Metop</a:t>
            </a:r>
            <a:r>
              <a:rPr kumimoji="0" lang="en-GB" sz="1800" b="0"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 A &amp; </a:t>
            </a:r>
            <a:r>
              <a:rPr kumimoji="0" lang="en-GB" sz="1800" b="0" i="0" u="none" strike="noStrike" kern="0" cap="none" spc="0" normalizeH="0" baseline="0" noProof="0" dirty="0" err="1" smtClean="0">
                <a:ln>
                  <a:noFill/>
                </a:ln>
                <a:solidFill>
                  <a:schemeClr val="tx1"/>
                </a:solidFill>
                <a:effectLst/>
                <a:uLnTx/>
                <a:uFillTx/>
                <a:latin typeface="Arial" pitchFamily="34" charset="0"/>
                <a:ea typeface="+mj-ea"/>
                <a:cs typeface="Arial" pitchFamily="34" charset="0"/>
              </a:rPr>
              <a:t>Metop</a:t>
            </a:r>
            <a:r>
              <a:rPr kumimoji="0" lang="en-GB" sz="1800" b="0"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 B</a:t>
            </a:r>
          </a:p>
        </p:txBody>
      </p:sp>
      <p:pic>
        <p:nvPicPr>
          <p:cNvPr id="49" name="Picture 1" descr="C:\Users\Lang\AppData\Roaming\Ipswitch\WS_FTP\storage\1_PMAp_Aerosol_AOD_PPF_v201_M01_offline__20130601000255_20130701000254.jpg"/>
          <p:cNvPicPr>
            <a:picLocks noChangeAspect="1" noChangeArrowheads="1"/>
          </p:cNvPicPr>
          <p:nvPr/>
        </p:nvPicPr>
        <p:blipFill>
          <a:blip r:embed="rId3" cstate="print"/>
          <a:srcRect l="10286" t="1916" r="7417" b="10491"/>
          <a:stretch>
            <a:fillRect/>
          </a:stretch>
        </p:blipFill>
        <p:spPr bwMode="auto">
          <a:xfrm>
            <a:off x="304175" y="1752950"/>
            <a:ext cx="4638359" cy="3702608"/>
          </a:xfrm>
          <a:prstGeom prst="rect">
            <a:avLst/>
          </a:prstGeom>
          <a:noFill/>
        </p:spPr>
      </p:pic>
      <p:sp>
        <p:nvSpPr>
          <p:cNvPr id="50" name="TextBox 49"/>
          <p:cNvSpPr txBox="1"/>
          <p:nvPr/>
        </p:nvSpPr>
        <p:spPr>
          <a:xfrm>
            <a:off x="487018" y="5574828"/>
            <a:ext cx="1877437" cy="369332"/>
          </a:xfrm>
          <a:prstGeom prst="rect">
            <a:avLst/>
          </a:prstGeom>
          <a:noFill/>
        </p:spPr>
        <p:txBody>
          <a:bodyPr wrap="none" rtlCol="0">
            <a:spAutoFit/>
          </a:bodyPr>
          <a:lstStyle/>
          <a:p>
            <a:r>
              <a:rPr lang="en-GB" sz="1800" kern="0" dirty="0" smtClean="0">
                <a:solidFill>
                  <a:schemeClr val="tx2"/>
                </a:solidFill>
                <a:latin typeface="Arial" pitchFamily="34" charset="0"/>
                <a:cs typeface="Arial" pitchFamily="34" charset="0"/>
              </a:rPr>
              <a:t>June 2013 (top)</a:t>
            </a:r>
            <a:endParaRPr lang="en-GB" sz="1800" dirty="0">
              <a:solidFill>
                <a:schemeClr val="tx2"/>
              </a:solidFill>
            </a:endParaRPr>
          </a:p>
        </p:txBody>
      </p:sp>
      <p:pic>
        <p:nvPicPr>
          <p:cNvPr id="51" name="Picture 50" descr="testimage_300813_combined_cutted.jpg"/>
          <p:cNvPicPr>
            <a:picLocks noChangeAspect="1"/>
          </p:cNvPicPr>
          <p:nvPr/>
        </p:nvPicPr>
        <p:blipFill>
          <a:blip r:embed="rId4" cstate="print"/>
          <a:stretch>
            <a:fillRect/>
          </a:stretch>
        </p:blipFill>
        <p:spPr>
          <a:xfrm>
            <a:off x="5013038" y="3627783"/>
            <a:ext cx="4892962" cy="2562980"/>
          </a:xfrm>
          <a:prstGeom prst="rect">
            <a:avLst/>
          </a:prstGeom>
        </p:spPr>
      </p:pic>
      <p:sp>
        <p:nvSpPr>
          <p:cNvPr id="52" name="TextBox 51"/>
          <p:cNvSpPr txBox="1"/>
          <p:nvPr/>
        </p:nvSpPr>
        <p:spPr>
          <a:xfrm>
            <a:off x="7106479" y="3128755"/>
            <a:ext cx="2799522" cy="369332"/>
          </a:xfrm>
          <a:prstGeom prst="rect">
            <a:avLst/>
          </a:prstGeom>
          <a:noFill/>
        </p:spPr>
        <p:txBody>
          <a:bodyPr wrap="square" rtlCol="0">
            <a:spAutoFit/>
          </a:bodyPr>
          <a:lstStyle/>
          <a:p>
            <a:r>
              <a:rPr lang="en-GB" sz="1800" kern="0" dirty="0" smtClean="0">
                <a:solidFill>
                  <a:schemeClr val="tx2"/>
                </a:solidFill>
                <a:latin typeface="Arial" pitchFamily="34" charset="0"/>
                <a:cs typeface="Arial" pitchFamily="34" charset="0"/>
              </a:rPr>
              <a:t>Aug 30, 2013 (bottom)</a:t>
            </a:r>
            <a:endParaRPr lang="en-GB" sz="1800" dirty="0">
              <a:solidFill>
                <a:schemeClr val="tx2"/>
              </a:solidFill>
            </a:endParaRPr>
          </a:p>
        </p:txBody>
      </p:sp>
      <p:sp>
        <p:nvSpPr>
          <p:cNvPr id="7"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Composition-Climate Interaction</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09065522-971A-4805-BF5A-5C97F20653E6}" type="slidenum">
              <a:rPr lang="en-GB" smtClean="0"/>
              <a:pPr>
                <a:defRPr/>
              </a:pPr>
              <a:t>2</a:t>
            </a:fld>
            <a:endParaRPr lang="en-GB"/>
          </a:p>
        </p:txBody>
      </p:sp>
      <p:sp>
        <p:nvSpPr>
          <p:cNvPr id="7171" name="Content Placeholder 2"/>
          <p:cNvSpPr>
            <a:spLocks noGrp="1"/>
          </p:cNvSpPr>
          <p:nvPr>
            <p:ph idx="4294967295"/>
          </p:nvPr>
        </p:nvSpPr>
        <p:spPr>
          <a:xfrm>
            <a:off x="203200" y="1419366"/>
            <a:ext cx="9509760" cy="4963971"/>
          </a:xfrm>
        </p:spPr>
        <p:txBody>
          <a:bodyPr>
            <a:normAutofit/>
          </a:bodyPr>
          <a:lstStyle/>
          <a:p>
            <a:pPr>
              <a:defRPr/>
            </a:pPr>
            <a:r>
              <a:rPr lang="en-GB" dirty="0" smtClean="0"/>
              <a:t>M</a:t>
            </a:r>
            <a:r>
              <a:rPr lang="en-GB" dirty="0" smtClean="0"/>
              <a:t>ain </a:t>
            </a:r>
            <a:r>
              <a:rPr lang="en-GB" dirty="0" smtClean="0">
                <a:solidFill>
                  <a:srgbClr val="FF0000"/>
                </a:solidFill>
              </a:rPr>
              <a:t>application areas </a:t>
            </a:r>
            <a:r>
              <a:rPr lang="en-GB" dirty="0" smtClean="0"/>
              <a:t>related to atmospheric composition (AC)</a:t>
            </a:r>
          </a:p>
          <a:p>
            <a:pPr>
              <a:defRPr/>
            </a:pPr>
            <a:r>
              <a:rPr lang="en-GB" dirty="0" smtClean="0">
                <a:solidFill>
                  <a:schemeClr val="tx1"/>
                </a:solidFill>
              </a:rPr>
              <a:t>The role </a:t>
            </a:r>
            <a:r>
              <a:rPr lang="en-GB" dirty="0" smtClean="0"/>
              <a:t>of </a:t>
            </a:r>
            <a:r>
              <a:rPr lang="en-GB" dirty="0" smtClean="0">
                <a:solidFill>
                  <a:srgbClr val="FF0000"/>
                </a:solidFill>
              </a:rPr>
              <a:t>satellite-based remote sensing </a:t>
            </a:r>
            <a:r>
              <a:rPr lang="en-GB" dirty="0" smtClean="0"/>
              <a:t>in monitoring and </a:t>
            </a:r>
            <a:r>
              <a:rPr lang="en-GB" dirty="0" smtClean="0">
                <a:solidFill>
                  <a:schemeClr val="tx1"/>
                </a:solidFill>
              </a:rPr>
              <a:t>forecasting atmospheric </a:t>
            </a:r>
            <a:r>
              <a:rPr lang="en-GB" dirty="0" smtClean="0">
                <a:solidFill>
                  <a:schemeClr val="tx1"/>
                </a:solidFill>
              </a:rPr>
              <a:t>composition</a:t>
            </a:r>
          </a:p>
          <a:p>
            <a:pPr>
              <a:defRPr/>
            </a:pPr>
            <a:r>
              <a:rPr lang="en-US" dirty="0" smtClean="0">
                <a:solidFill>
                  <a:srgbClr val="FF0000"/>
                </a:solidFill>
              </a:rPr>
              <a:t>Measurement</a:t>
            </a:r>
            <a:r>
              <a:rPr lang="en-US" dirty="0" smtClean="0">
                <a:solidFill>
                  <a:schemeClr val="tx1"/>
                </a:solidFill>
              </a:rPr>
              <a:t> techniques</a:t>
            </a:r>
            <a:endParaRPr lang="en-GB" dirty="0" smtClean="0">
              <a:solidFill>
                <a:schemeClr val="tx1"/>
              </a:solidFill>
            </a:endParaRPr>
          </a:p>
          <a:p>
            <a:pPr>
              <a:defRPr/>
            </a:pPr>
            <a:r>
              <a:rPr lang="en-GB" dirty="0" smtClean="0">
                <a:solidFill>
                  <a:schemeClr val="tx1"/>
                </a:solidFill>
              </a:rPr>
              <a:t>EUMETSAT </a:t>
            </a:r>
            <a:r>
              <a:rPr lang="en-GB" dirty="0" smtClean="0">
                <a:solidFill>
                  <a:srgbClr val="FF0000"/>
                </a:solidFill>
              </a:rPr>
              <a:t>missions </a:t>
            </a:r>
            <a:r>
              <a:rPr lang="en-GB" dirty="0" smtClean="0"/>
              <a:t>relevant to </a:t>
            </a:r>
            <a:r>
              <a:rPr lang="en-GB" dirty="0" smtClean="0"/>
              <a:t>AC and potential </a:t>
            </a:r>
            <a:r>
              <a:rPr lang="en-GB" dirty="0" smtClean="0">
                <a:solidFill>
                  <a:srgbClr val="FF0000"/>
                </a:solidFill>
              </a:rPr>
              <a:t>data</a:t>
            </a:r>
            <a:r>
              <a:rPr lang="en-GB" dirty="0" smtClean="0"/>
              <a:t> use </a:t>
            </a:r>
            <a:r>
              <a:rPr lang="en-GB" dirty="0" smtClean="0"/>
              <a:t>for </a:t>
            </a:r>
            <a:r>
              <a:rPr lang="en-GB" dirty="0" smtClean="0">
                <a:solidFill>
                  <a:srgbClr val="FF0000"/>
                </a:solidFill>
              </a:rPr>
              <a:t>direct readout</a:t>
            </a:r>
            <a:endParaRPr lang="en-GB" dirty="0" smtClean="0">
              <a:solidFill>
                <a:srgbClr val="FF0000"/>
              </a:solidFill>
            </a:endParaRPr>
          </a:p>
        </p:txBody>
      </p:sp>
      <p:sp>
        <p:nvSpPr>
          <p:cNvPr id="7170" name="Title 1"/>
          <p:cNvSpPr>
            <a:spLocks noGrp="1"/>
          </p:cNvSpPr>
          <p:nvPr>
            <p:ph type="title" idx="4294967295"/>
          </p:nvPr>
        </p:nvSpPr>
        <p:spPr>
          <a:xfrm>
            <a:off x="0" y="0"/>
            <a:ext cx="9221788" cy="854075"/>
          </a:xfrm>
        </p:spPr>
        <p:txBody>
          <a:bodyPr/>
          <a:lstStyle/>
          <a:p>
            <a:r>
              <a:rPr lang="en-US" dirty="0" smtClean="0"/>
              <a:t>Contents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EC9F91DD-2814-4A25-94B0-01470E91DF49}" type="slidenum">
              <a:rPr lang="en-GB" smtClean="0"/>
              <a:pPr>
                <a:defRPr/>
              </a:pPr>
              <a:t>20</a:t>
            </a:fld>
            <a:endParaRPr lang="en-GB"/>
          </a:p>
        </p:txBody>
      </p:sp>
      <p:sp>
        <p:nvSpPr>
          <p:cNvPr id="47108" name="Content Placeholder 6"/>
          <p:cNvSpPr>
            <a:spLocks noGrp="1"/>
          </p:cNvSpPr>
          <p:nvPr>
            <p:ph idx="4294967295"/>
          </p:nvPr>
        </p:nvSpPr>
        <p:spPr>
          <a:xfrm>
            <a:off x="300249" y="1214651"/>
            <a:ext cx="4394579" cy="1937982"/>
          </a:xfrm>
        </p:spPr>
        <p:txBody>
          <a:bodyPr>
            <a:normAutofit/>
          </a:bodyPr>
          <a:lstStyle/>
          <a:p>
            <a:pPr>
              <a:buFont typeface="Arial" charset="0"/>
              <a:buChar char="•"/>
            </a:pPr>
            <a:r>
              <a:rPr lang="en-GB" sz="2000" dirty="0" smtClean="0"/>
              <a:t>Many trace gases are measured in the UV/Visible spectral </a:t>
            </a:r>
            <a:r>
              <a:rPr lang="en-GB" sz="2000" dirty="0" smtClean="0"/>
              <a:t>range</a:t>
            </a:r>
            <a:endParaRPr lang="en-GB" sz="2000" dirty="0" smtClean="0"/>
          </a:p>
          <a:p>
            <a:pPr>
              <a:buFont typeface="Arial" charset="0"/>
              <a:buNone/>
            </a:pPr>
            <a:endParaRPr lang="en-GB" sz="2000" dirty="0" smtClean="0"/>
          </a:p>
        </p:txBody>
      </p:sp>
      <p:sp>
        <p:nvSpPr>
          <p:cNvPr id="47106" name="Title 1"/>
          <p:cNvSpPr>
            <a:spLocks noGrp="1"/>
          </p:cNvSpPr>
          <p:nvPr>
            <p:ph type="title" idx="4294967295"/>
          </p:nvPr>
        </p:nvSpPr>
        <p:spPr>
          <a:xfrm>
            <a:off x="0" y="-4218"/>
            <a:ext cx="9150350" cy="839788"/>
          </a:xfrm>
        </p:spPr>
        <p:txBody>
          <a:bodyPr/>
          <a:lstStyle/>
          <a:p>
            <a:r>
              <a:rPr lang="en-GB" dirty="0" smtClean="0"/>
              <a:t>Measurement Techniques: </a:t>
            </a:r>
            <a:br>
              <a:rPr lang="en-GB" dirty="0" smtClean="0"/>
            </a:br>
            <a:r>
              <a:rPr lang="en-GB" dirty="0" smtClean="0"/>
              <a:t>UV/Visible/SWIR Solar Backscatter</a:t>
            </a:r>
          </a:p>
        </p:txBody>
      </p:sp>
      <p:pic>
        <p:nvPicPr>
          <p:cNvPr id="47109" name="Picture 2" descr="H:\DESKTOP\Baltic States Presentation\kerridge_UV_Vis_Species.jpg"/>
          <p:cNvPicPr>
            <a:picLocks noChangeAspect="1" noChangeArrowheads="1"/>
          </p:cNvPicPr>
          <p:nvPr/>
        </p:nvPicPr>
        <p:blipFill>
          <a:blip r:embed="rId2" cstate="print"/>
          <a:srcRect/>
          <a:stretch>
            <a:fillRect/>
          </a:stretch>
        </p:blipFill>
        <p:spPr bwMode="auto">
          <a:xfrm>
            <a:off x="0" y="2302206"/>
            <a:ext cx="5046258" cy="3784694"/>
          </a:xfrm>
          <a:prstGeom prst="rect">
            <a:avLst/>
          </a:prstGeom>
          <a:noFill/>
          <a:ln w="9525">
            <a:noFill/>
            <a:miter lim="800000"/>
            <a:headEnd/>
            <a:tailEnd/>
          </a:ln>
        </p:spPr>
      </p:pic>
      <p:pic>
        <p:nvPicPr>
          <p:cNvPr id="6" name="Picture 2" descr="H:\DESKTOP\Baltic States Presentation\66_Chappuis_Bremen_Spectrum.jpg"/>
          <p:cNvPicPr>
            <a:picLocks noChangeAspect="1" noChangeArrowheads="1"/>
          </p:cNvPicPr>
          <p:nvPr/>
        </p:nvPicPr>
        <p:blipFill>
          <a:blip r:embed="rId3" cstate="print"/>
          <a:srcRect/>
          <a:stretch>
            <a:fillRect/>
          </a:stretch>
        </p:blipFill>
        <p:spPr bwMode="auto">
          <a:xfrm>
            <a:off x="5290025" y="968991"/>
            <a:ext cx="4615975" cy="3461981"/>
          </a:xfrm>
          <a:prstGeom prst="rect">
            <a:avLst/>
          </a:prstGeom>
          <a:noFill/>
          <a:ln w="9525">
            <a:noFill/>
            <a:miter lim="800000"/>
            <a:headEnd/>
            <a:tailEnd/>
          </a:ln>
        </p:spPr>
      </p:pic>
      <p:sp>
        <p:nvSpPr>
          <p:cNvPr id="7" name="Content Placeholder 6"/>
          <p:cNvSpPr txBox="1">
            <a:spLocks/>
          </p:cNvSpPr>
          <p:nvPr/>
        </p:nvSpPr>
        <p:spPr bwMode="auto">
          <a:xfrm>
            <a:off x="4804012" y="4601572"/>
            <a:ext cx="4717008" cy="1963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GB" sz="2000" b="0" i="0" u="none" strike="noStrike" kern="0" cap="none" spc="0" normalizeH="0" baseline="0" noProof="0" dirty="0" smtClean="0">
                <a:ln>
                  <a:noFill/>
                </a:ln>
                <a:solidFill>
                  <a:schemeClr val="tx2"/>
                </a:solidFill>
                <a:effectLst/>
                <a:uLnTx/>
                <a:uFillTx/>
                <a:latin typeface="Arial" pitchFamily="34" charset="0"/>
                <a:ea typeface="+mn-ea"/>
                <a:cs typeface="Arial" pitchFamily="34" charset="0"/>
              </a:rPr>
              <a:t>In UVVIS, satellite instruments measure light from the Sun scattered back to the satellite from molecules and particles in the atmosphere, and from the surface for wavelengths longer than ~300 nm.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2" descr="H:\DESKTOP\Baltic States Presentation\ozone_abs_atm.jpg"/>
          <p:cNvPicPr>
            <a:picLocks noChangeAspect="1" noChangeArrowheads="1"/>
          </p:cNvPicPr>
          <p:nvPr/>
        </p:nvPicPr>
        <p:blipFill>
          <a:blip r:embed="rId2" cstate="print"/>
          <a:srcRect/>
          <a:stretch>
            <a:fillRect/>
          </a:stretch>
        </p:blipFill>
        <p:spPr bwMode="auto">
          <a:xfrm>
            <a:off x="4216400" y="1466850"/>
            <a:ext cx="5689600" cy="426720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B6263554-2088-4E0F-AF5F-81D9EC85A01F}" type="slidenum">
              <a:rPr lang="en-GB" smtClean="0"/>
              <a:pPr>
                <a:defRPr/>
              </a:pPr>
              <a:t>21</a:t>
            </a:fld>
            <a:endParaRPr lang="en-GB"/>
          </a:p>
        </p:txBody>
      </p:sp>
      <p:sp>
        <p:nvSpPr>
          <p:cNvPr id="49156" name="Content Placeholder 6"/>
          <p:cNvSpPr>
            <a:spLocks noGrp="1"/>
          </p:cNvSpPr>
          <p:nvPr>
            <p:ph idx="4294967295"/>
          </p:nvPr>
        </p:nvSpPr>
        <p:spPr>
          <a:xfrm>
            <a:off x="0" y="1119120"/>
            <a:ext cx="4626591" cy="5745708"/>
          </a:xfrm>
        </p:spPr>
        <p:txBody>
          <a:bodyPr/>
          <a:lstStyle/>
          <a:p>
            <a:pPr>
              <a:buFont typeface="Arial" charset="0"/>
              <a:buChar char="•"/>
            </a:pPr>
            <a:r>
              <a:rPr lang="en-GB" sz="1800" dirty="0" smtClean="0"/>
              <a:t>The Hartley-Huggins bands from 270-340 nm are typically used to obtain information on the </a:t>
            </a:r>
            <a:r>
              <a:rPr lang="en-GB" sz="1800" dirty="0" smtClean="0">
                <a:solidFill>
                  <a:srgbClr val="FF0000"/>
                </a:solidFill>
              </a:rPr>
              <a:t>ozone profile</a:t>
            </a:r>
            <a:r>
              <a:rPr lang="en-GB" sz="1800" dirty="0" smtClean="0"/>
              <a:t>. </a:t>
            </a:r>
          </a:p>
          <a:p>
            <a:pPr>
              <a:buFont typeface="Arial" charset="0"/>
              <a:buChar char="•"/>
            </a:pPr>
            <a:endParaRPr lang="en-GB" sz="1800" dirty="0" smtClean="0"/>
          </a:p>
          <a:p>
            <a:pPr>
              <a:buFont typeface="Arial" charset="0"/>
              <a:buChar char="•"/>
            </a:pPr>
            <a:r>
              <a:rPr lang="en-GB" sz="1800" dirty="0" smtClean="0"/>
              <a:t>Light absorbed by ozone in this spectral region is strongly </a:t>
            </a:r>
            <a:r>
              <a:rPr lang="en-GB" sz="1800" dirty="0" smtClean="0">
                <a:solidFill>
                  <a:srgbClr val="FF0000"/>
                </a:solidFill>
              </a:rPr>
              <a:t>wavelength dependent</a:t>
            </a:r>
            <a:r>
              <a:rPr lang="en-GB" sz="1800" dirty="0" smtClean="0"/>
              <a:t> &amp; the </a:t>
            </a:r>
            <a:r>
              <a:rPr lang="en-GB" sz="1800" dirty="0" smtClean="0">
                <a:solidFill>
                  <a:srgbClr val="FF0000"/>
                </a:solidFill>
              </a:rPr>
              <a:t>penetration depth </a:t>
            </a:r>
            <a:r>
              <a:rPr lang="en-GB" sz="1800" dirty="0" smtClean="0"/>
              <a:t>in the atmosphere depends on wavelength thus providing profile information.</a:t>
            </a:r>
          </a:p>
          <a:p>
            <a:pPr>
              <a:buFont typeface="Arial" charset="0"/>
              <a:buNone/>
            </a:pPr>
            <a:endParaRPr lang="en-GB" sz="1800" dirty="0" smtClean="0"/>
          </a:p>
          <a:p>
            <a:pPr>
              <a:buFont typeface="Arial" charset="0"/>
              <a:buChar char="•"/>
            </a:pPr>
            <a:r>
              <a:rPr lang="en-GB" sz="1800" dirty="0" smtClean="0"/>
              <a:t>Nadir measurements have the advantage of good spatial coverage, potentially at relatively high spatial resolution, but information on the </a:t>
            </a:r>
            <a:r>
              <a:rPr lang="en-GB" sz="1800" dirty="0" smtClean="0">
                <a:solidFill>
                  <a:srgbClr val="FF0000"/>
                </a:solidFill>
              </a:rPr>
              <a:t>vertical profile is difficult to obtain </a:t>
            </a:r>
            <a:r>
              <a:rPr lang="en-GB" sz="1800" dirty="0" smtClean="0"/>
              <a:t>(with the exception of ozone for which coarse profile information is available).</a:t>
            </a:r>
          </a:p>
        </p:txBody>
      </p:sp>
      <p:sp>
        <p:nvSpPr>
          <p:cNvPr id="6" name="Title 1"/>
          <p:cNvSpPr txBox="1">
            <a:spLocks/>
          </p:cNvSpPr>
          <p:nvPr/>
        </p:nvSpPr>
        <p:spPr bwMode="auto">
          <a:xfrm>
            <a:off x="0" y="-4218"/>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Measurement Techniques: </a:t>
            </a:r>
            <a:b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b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UV/Visible/SWIR Solar Backscatter</a:t>
            </a:r>
            <a:endPar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3FEC3E41-54AB-4D49-8A15-1AA32A9CAA2D}" type="slidenum">
              <a:rPr lang="en-GB" smtClean="0"/>
              <a:pPr>
                <a:defRPr/>
              </a:pPr>
              <a:t>22</a:t>
            </a:fld>
            <a:endParaRPr lang="en-GB"/>
          </a:p>
        </p:txBody>
      </p:sp>
      <p:sp>
        <p:nvSpPr>
          <p:cNvPr id="51204" name="Content Placeholder 6"/>
          <p:cNvSpPr>
            <a:spLocks noGrp="1"/>
          </p:cNvSpPr>
          <p:nvPr>
            <p:ph idx="4294967295"/>
          </p:nvPr>
        </p:nvSpPr>
        <p:spPr>
          <a:xfrm>
            <a:off x="0" y="1430338"/>
            <a:ext cx="3533775" cy="4722812"/>
          </a:xfrm>
        </p:spPr>
        <p:txBody>
          <a:bodyPr/>
          <a:lstStyle/>
          <a:p>
            <a:pPr>
              <a:buFont typeface="Arial" charset="0"/>
              <a:buChar char="•"/>
            </a:pPr>
            <a:r>
              <a:rPr lang="en-GB" sz="1600" smtClean="0"/>
              <a:t>Measurements made in the shortwave infrared can be used to measure CO, CH</a:t>
            </a:r>
            <a:r>
              <a:rPr lang="en-GB" sz="1600" baseline="-25000" smtClean="0"/>
              <a:t>4</a:t>
            </a:r>
            <a:r>
              <a:rPr lang="en-GB" sz="1600" smtClean="0"/>
              <a:t>, and CO</a:t>
            </a:r>
            <a:r>
              <a:rPr lang="en-GB" sz="1600" baseline="-25000" smtClean="0"/>
              <a:t>2</a:t>
            </a:r>
            <a:r>
              <a:rPr lang="en-GB" sz="1600" smtClean="0"/>
              <a:t> with sensitivity to the surface in the 1.6, 2.0, and 2.3 micron CO</a:t>
            </a:r>
            <a:r>
              <a:rPr lang="en-GB" sz="1600" baseline="-25000" smtClean="0"/>
              <a:t>2</a:t>
            </a:r>
            <a:r>
              <a:rPr lang="en-GB" sz="1600" smtClean="0"/>
              <a:t>, CH</a:t>
            </a:r>
            <a:r>
              <a:rPr lang="en-GB" sz="1600" baseline="-25000" smtClean="0"/>
              <a:t>4</a:t>
            </a:r>
            <a:r>
              <a:rPr lang="en-GB" sz="1600" smtClean="0"/>
              <a:t> and CO bands.</a:t>
            </a:r>
          </a:p>
          <a:p>
            <a:pPr>
              <a:buFont typeface="Arial" charset="0"/>
              <a:buChar char="•"/>
            </a:pPr>
            <a:endParaRPr lang="en-GB" sz="1600" smtClean="0"/>
          </a:p>
          <a:p>
            <a:pPr>
              <a:buFont typeface="Arial" charset="0"/>
              <a:buChar char="•"/>
            </a:pPr>
            <a:r>
              <a:rPr lang="en-GB" sz="1600" smtClean="0"/>
              <a:t>In the SWIR there is still a contribution to the signal measured from solar radiation back-scattered at the surface. </a:t>
            </a:r>
          </a:p>
          <a:p>
            <a:pPr>
              <a:buFont typeface="Arial" charset="0"/>
              <a:buChar char="•"/>
            </a:pPr>
            <a:endParaRPr lang="en-GB" sz="1600" smtClean="0"/>
          </a:p>
          <a:p>
            <a:pPr>
              <a:buFont typeface="Arial" charset="0"/>
              <a:buChar char="•"/>
            </a:pPr>
            <a:r>
              <a:rPr lang="en-GB" sz="1600" smtClean="0"/>
              <a:t>Signal levels (particularly over the ocean) are very low, and over the land an accurate knowledge of the land cover type and wavelength-dependent surface albedo is required.</a:t>
            </a:r>
          </a:p>
        </p:txBody>
      </p:sp>
      <p:pic>
        <p:nvPicPr>
          <p:cNvPr id="51205" name="Picture 2" descr="H:\DESKTOP\Baltic States Presentation\crisp_landsurface.jpg"/>
          <p:cNvPicPr>
            <a:picLocks noChangeAspect="1" noChangeArrowheads="1"/>
          </p:cNvPicPr>
          <p:nvPr/>
        </p:nvPicPr>
        <p:blipFill>
          <a:blip r:embed="rId2" cstate="print"/>
          <a:srcRect/>
          <a:stretch>
            <a:fillRect/>
          </a:stretch>
        </p:blipFill>
        <p:spPr bwMode="auto">
          <a:xfrm>
            <a:off x="3517900" y="1200150"/>
            <a:ext cx="6502400" cy="4876800"/>
          </a:xfrm>
          <a:prstGeom prst="rect">
            <a:avLst/>
          </a:prstGeom>
          <a:noFill/>
          <a:ln w="9525">
            <a:noFill/>
            <a:miter lim="800000"/>
            <a:headEnd/>
            <a:tailEnd/>
          </a:ln>
        </p:spPr>
      </p:pic>
      <p:sp>
        <p:nvSpPr>
          <p:cNvPr id="6" name="Title 1"/>
          <p:cNvSpPr txBox="1">
            <a:spLocks/>
          </p:cNvSpPr>
          <p:nvPr/>
        </p:nvSpPr>
        <p:spPr bwMode="auto">
          <a:xfrm>
            <a:off x="0" y="-4218"/>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Measurement Techniques: </a:t>
            </a:r>
            <a:b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b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UV/Visible/SWIR Solar Backscatter</a:t>
            </a:r>
            <a:endPar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087D4FC1-8DBF-442B-BC32-D5334F54CC2D}" type="slidenum">
              <a:rPr lang="en-GB" smtClean="0"/>
              <a:pPr>
                <a:defRPr/>
              </a:pPr>
              <a:t>23</a:t>
            </a:fld>
            <a:endParaRPr lang="en-GB"/>
          </a:p>
        </p:txBody>
      </p:sp>
      <p:pic>
        <p:nvPicPr>
          <p:cNvPr id="56324" name="Picture 2" descr="H:\DESKTOP\Baltic States Presentation\Clerbaux_Various_TIR_Species.jpg"/>
          <p:cNvPicPr>
            <a:picLocks noChangeAspect="1" noChangeArrowheads="1"/>
          </p:cNvPicPr>
          <p:nvPr/>
        </p:nvPicPr>
        <p:blipFill>
          <a:blip r:embed="rId3" cstate="print"/>
          <a:srcRect/>
          <a:stretch>
            <a:fillRect/>
          </a:stretch>
        </p:blipFill>
        <p:spPr bwMode="auto">
          <a:xfrm>
            <a:off x="815975" y="1276350"/>
            <a:ext cx="8128000" cy="4572000"/>
          </a:xfrm>
          <a:prstGeom prst="rect">
            <a:avLst/>
          </a:prstGeom>
          <a:noFill/>
          <a:ln w="9525">
            <a:noFill/>
            <a:miter lim="800000"/>
            <a:headEnd/>
            <a:tailEnd/>
          </a:ln>
        </p:spPr>
      </p:pic>
      <p:sp>
        <p:nvSpPr>
          <p:cNvPr id="5" name="Title 1"/>
          <p:cNvSpPr txBox="1">
            <a:spLocks/>
          </p:cNvSpPr>
          <p:nvPr/>
        </p:nvSpPr>
        <p:spPr bwMode="auto">
          <a:xfrm>
            <a:off x="0" y="-4218"/>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Measurement Techniques: </a:t>
            </a:r>
            <a:b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b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UV/Visible/SWIR Solar Backscatter</a:t>
            </a:r>
            <a:endPar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2A494575-9EBB-4731-AF6B-BF24A5D4F3AE}" type="slidenum">
              <a:rPr lang="en-GB" smtClean="0"/>
              <a:pPr>
                <a:defRPr/>
              </a:pPr>
              <a:t>24</a:t>
            </a:fld>
            <a:endParaRPr lang="en-GB"/>
          </a:p>
        </p:txBody>
      </p:sp>
      <p:sp>
        <p:nvSpPr>
          <p:cNvPr id="59396" name="Content Placeholder 6"/>
          <p:cNvSpPr>
            <a:spLocks noGrp="1"/>
          </p:cNvSpPr>
          <p:nvPr>
            <p:ph idx="4294967295"/>
          </p:nvPr>
        </p:nvSpPr>
        <p:spPr>
          <a:xfrm>
            <a:off x="300251" y="1023582"/>
            <a:ext cx="3844712" cy="5472752"/>
          </a:xfrm>
        </p:spPr>
        <p:txBody>
          <a:bodyPr/>
          <a:lstStyle/>
          <a:p>
            <a:pPr>
              <a:buFont typeface="Arial" charset="0"/>
              <a:buChar char="•"/>
            </a:pPr>
            <a:r>
              <a:rPr lang="en-GB" sz="2000" dirty="0" smtClean="0"/>
              <a:t>The EUMETSAT Polar System (EPS) mission series provides continuous, long-term data sets to support operational meteorological and environmental forecasting and global climate monitoring.</a:t>
            </a:r>
          </a:p>
          <a:p>
            <a:pPr>
              <a:buNone/>
            </a:pPr>
            <a:endParaRPr lang="en-GB" sz="2000" dirty="0" smtClean="0"/>
          </a:p>
          <a:p>
            <a:pPr>
              <a:buFont typeface="Arial" charset="0"/>
              <a:buChar char="•"/>
            </a:pPr>
            <a:r>
              <a:rPr lang="en-GB" sz="2000" dirty="0" smtClean="0"/>
              <a:t>The EPS system comprises three </a:t>
            </a:r>
            <a:r>
              <a:rPr lang="en-GB" sz="2000" dirty="0" err="1" smtClean="0"/>
              <a:t>Metop</a:t>
            </a:r>
            <a:r>
              <a:rPr lang="en-GB" sz="2000" dirty="0" smtClean="0"/>
              <a:t> satellites, the first of which was launched on 19 October 2006, with the second launched on 17 September 2012, and the third planned for launch in </a:t>
            </a:r>
            <a:r>
              <a:rPr lang="en-GB" sz="2000" dirty="0" smtClean="0"/>
              <a:t>2018.</a:t>
            </a:r>
            <a:endParaRPr lang="en-GB" sz="2000" dirty="0" smtClean="0"/>
          </a:p>
        </p:txBody>
      </p:sp>
      <p:sp>
        <p:nvSpPr>
          <p:cNvPr id="59394" name="Title 1"/>
          <p:cNvSpPr>
            <a:spLocks noGrp="1"/>
          </p:cNvSpPr>
          <p:nvPr>
            <p:ph type="title" idx="4294967295"/>
          </p:nvPr>
        </p:nvSpPr>
        <p:spPr>
          <a:xfrm>
            <a:off x="0" y="6415"/>
            <a:ext cx="9150350" cy="839788"/>
          </a:xfrm>
        </p:spPr>
        <p:txBody>
          <a:bodyPr/>
          <a:lstStyle/>
          <a:p>
            <a:r>
              <a:rPr lang="en-GB" dirty="0" smtClean="0"/>
              <a:t>EUMETSAT Current and Future Missions</a:t>
            </a:r>
          </a:p>
        </p:txBody>
      </p:sp>
      <p:pic>
        <p:nvPicPr>
          <p:cNvPr id="59397" name="Picture 2" descr="H:\DESKTOP\Baltic States Presentation\metoppayload.jpg"/>
          <p:cNvPicPr>
            <a:picLocks noChangeAspect="1" noChangeArrowheads="1"/>
          </p:cNvPicPr>
          <p:nvPr/>
        </p:nvPicPr>
        <p:blipFill>
          <a:blip r:embed="rId2" cstate="print"/>
          <a:srcRect/>
          <a:stretch>
            <a:fillRect/>
          </a:stretch>
        </p:blipFill>
        <p:spPr bwMode="auto">
          <a:xfrm>
            <a:off x="4191000" y="1514475"/>
            <a:ext cx="5715000" cy="381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47817D37-AE2A-47ED-9E1B-83272CEC060E}" type="slidenum">
              <a:rPr lang="en-GB" smtClean="0"/>
              <a:pPr>
                <a:defRPr/>
              </a:pPr>
              <a:t>25</a:t>
            </a:fld>
            <a:endParaRPr lang="en-GB"/>
          </a:p>
        </p:txBody>
      </p:sp>
      <p:sp>
        <p:nvSpPr>
          <p:cNvPr id="60420" name="Content Placeholder 6"/>
          <p:cNvSpPr>
            <a:spLocks noGrp="1"/>
          </p:cNvSpPr>
          <p:nvPr>
            <p:ph idx="4294967295"/>
          </p:nvPr>
        </p:nvSpPr>
        <p:spPr>
          <a:xfrm>
            <a:off x="213756" y="1036473"/>
            <a:ext cx="5272644" cy="1635475"/>
          </a:xfrm>
        </p:spPr>
        <p:txBody>
          <a:bodyPr/>
          <a:lstStyle/>
          <a:p>
            <a:pPr>
              <a:buFont typeface="Arial" charset="0"/>
              <a:buChar char="•"/>
            </a:pPr>
            <a:r>
              <a:rPr lang="en-GB" sz="1600" dirty="0" smtClean="0"/>
              <a:t>GOME-2 measures ozone, trace gases, and aerosol </a:t>
            </a:r>
            <a:r>
              <a:rPr lang="en-GB" sz="1600" dirty="0" smtClean="0"/>
              <a:t/>
            </a:r>
            <a:br>
              <a:rPr lang="en-GB" sz="1600" dirty="0" smtClean="0"/>
            </a:br>
            <a:r>
              <a:rPr lang="en-GB" sz="1600" dirty="0" smtClean="0"/>
              <a:t>in </a:t>
            </a:r>
            <a:r>
              <a:rPr lang="en-GB" sz="1600" dirty="0" smtClean="0"/>
              <a:t>the UV/Visible part of the spectrum.</a:t>
            </a:r>
          </a:p>
          <a:p>
            <a:pPr>
              <a:buFont typeface="Arial" charset="0"/>
              <a:buChar char="•"/>
            </a:pPr>
            <a:endParaRPr lang="en-GB" sz="1600" dirty="0" smtClean="0"/>
          </a:p>
          <a:p>
            <a:pPr>
              <a:buFont typeface="Arial" charset="0"/>
              <a:buChar char="•"/>
            </a:pPr>
            <a:r>
              <a:rPr lang="en-GB" sz="1600" dirty="0" smtClean="0"/>
              <a:t>In comparison to its predecessor, GOME-2 has significantly improved spatial resolution (from 40 x 320 km to 40 x 40 </a:t>
            </a:r>
            <a:r>
              <a:rPr lang="en-GB" sz="1600" dirty="0" smtClean="0"/>
              <a:t>km)</a:t>
            </a:r>
            <a:endParaRPr lang="en-GB" dirty="0" smtClean="0"/>
          </a:p>
        </p:txBody>
      </p:sp>
      <p:pic>
        <p:nvPicPr>
          <p:cNvPr id="60421" name="Picture 2" descr="H:\DESKTOP\Baltic States Presentation\70a_GOME-2_Tropospheric_NO2_2007.jpg"/>
          <p:cNvPicPr>
            <a:picLocks noChangeAspect="1" noChangeArrowheads="1"/>
          </p:cNvPicPr>
          <p:nvPr/>
        </p:nvPicPr>
        <p:blipFill>
          <a:blip r:embed="rId2" cstate="print"/>
          <a:srcRect/>
          <a:stretch>
            <a:fillRect/>
          </a:stretch>
        </p:blipFill>
        <p:spPr bwMode="auto">
          <a:xfrm>
            <a:off x="5533901" y="864681"/>
            <a:ext cx="4372099" cy="3279075"/>
          </a:xfrm>
          <a:prstGeom prst="rect">
            <a:avLst/>
          </a:prstGeom>
          <a:noFill/>
          <a:ln w="9525">
            <a:noFill/>
            <a:miter lim="800000"/>
            <a:headEnd/>
            <a:tailEnd/>
          </a:ln>
        </p:spPr>
      </p:pic>
      <p:sp>
        <p:nvSpPr>
          <p:cNvPr id="60422" name="TextBox 7"/>
          <p:cNvSpPr txBox="1">
            <a:spLocks noChangeArrowheads="1"/>
          </p:cNvSpPr>
          <p:nvPr/>
        </p:nvSpPr>
        <p:spPr bwMode="auto">
          <a:xfrm>
            <a:off x="571500" y="5843588"/>
            <a:ext cx="5810250" cy="369887"/>
          </a:xfrm>
          <a:prstGeom prst="rect">
            <a:avLst/>
          </a:prstGeom>
          <a:noFill/>
          <a:ln w="9525">
            <a:noFill/>
            <a:miter lim="800000"/>
            <a:headEnd/>
            <a:tailEnd/>
          </a:ln>
        </p:spPr>
        <p:txBody>
          <a:bodyPr>
            <a:spAutoFit/>
          </a:bodyPr>
          <a:lstStyle/>
          <a:p>
            <a:r>
              <a:rPr lang="en-GB">
                <a:solidFill>
                  <a:srgbClr val="FF0000"/>
                </a:solidFill>
              </a:rPr>
              <a:t>Total amount of nitrogen dioxide (NO</a:t>
            </a:r>
            <a:r>
              <a:rPr lang="en-GB" baseline="-25000">
                <a:solidFill>
                  <a:srgbClr val="FF0000"/>
                </a:solidFill>
              </a:rPr>
              <a:t>2</a:t>
            </a:r>
            <a:r>
              <a:rPr lang="en-GB">
                <a:solidFill>
                  <a:srgbClr val="FF0000"/>
                </a:solidFill>
              </a:rPr>
              <a:t>) in the atmosphere above Europe derived from one year of data from the GOME-2 instrument on Metop-A (March 2007 - February 2008)</a:t>
            </a:r>
            <a:endParaRPr lang="en-GB"/>
          </a:p>
        </p:txBody>
      </p:sp>
      <p:sp>
        <p:nvSpPr>
          <p:cNvPr id="7"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EUMETSAT Current and Future Missions</a:t>
            </a:r>
            <a:endPar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8" name="Picture 7" descr="20160620.METOPAB.GOME2.NO2Tropo.PGL.jpeg"/>
          <p:cNvPicPr>
            <a:picLocks noChangeAspect="1"/>
          </p:cNvPicPr>
          <p:nvPr/>
        </p:nvPicPr>
        <p:blipFill>
          <a:blip r:embed="rId3" cstate="print"/>
          <a:stretch>
            <a:fillRect/>
          </a:stretch>
        </p:blipFill>
        <p:spPr>
          <a:xfrm>
            <a:off x="199707" y="2968832"/>
            <a:ext cx="5359926" cy="3623470"/>
          </a:xfrm>
          <a:prstGeom prst="rect">
            <a:avLst/>
          </a:prstGeom>
        </p:spPr>
      </p:pic>
      <p:sp>
        <p:nvSpPr>
          <p:cNvPr id="9" name="Rectangle 8"/>
          <p:cNvSpPr/>
          <p:nvPr/>
        </p:nvSpPr>
        <p:spPr>
          <a:xfrm>
            <a:off x="6424551" y="4386506"/>
            <a:ext cx="3225633" cy="1569660"/>
          </a:xfrm>
          <a:prstGeom prst="rect">
            <a:avLst/>
          </a:prstGeom>
        </p:spPr>
        <p:txBody>
          <a:bodyPr wrap="square">
            <a:spAutoFit/>
          </a:bodyPr>
          <a:lstStyle/>
          <a:p>
            <a:r>
              <a:rPr lang="en-GB" sz="1600" b="0" dirty="0" smtClean="0">
                <a:solidFill>
                  <a:schemeClr val="tx1"/>
                </a:solidFill>
                <a:latin typeface="Arial" pitchFamily="34" charset="0"/>
                <a:cs typeface="Arial" pitchFamily="34" charset="0"/>
              </a:rPr>
              <a:t>High spatial resolution </a:t>
            </a:r>
            <a:r>
              <a:rPr lang="en-GB" sz="1600" b="0" dirty="0" smtClean="0">
                <a:solidFill>
                  <a:schemeClr val="tx1"/>
                </a:solidFill>
                <a:latin typeface="Arial" pitchFamily="34" charset="0"/>
                <a:cs typeface="Arial" pitchFamily="34" charset="0"/>
              </a:rPr>
              <a:t>is a benefit for measuring trace gas information in the troposphere, particularly for tropospheric ozone and NO</a:t>
            </a:r>
            <a:r>
              <a:rPr lang="en-GB" sz="1600" b="0" baseline="-25000" dirty="0" smtClean="0">
                <a:solidFill>
                  <a:schemeClr val="tx1"/>
                </a:solidFill>
                <a:latin typeface="Arial" pitchFamily="34" charset="0"/>
                <a:cs typeface="Arial" pitchFamily="34" charset="0"/>
              </a:rPr>
              <a:t>2</a:t>
            </a:r>
            <a:r>
              <a:rPr lang="en-GB" sz="1600" b="0" dirty="0" smtClean="0">
                <a:solidFill>
                  <a:schemeClr val="tx1"/>
                </a:solidFill>
                <a:latin typeface="Arial" pitchFamily="34" charset="0"/>
                <a:cs typeface="Arial" pitchFamily="34" charset="0"/>
              </a:rPr>
              <a:t>.</a:t>
            </a:r>
          </a:p>
          <a:p>
            <a:pPr>
              <a:buFont typeface="Arial" charset="0"/>
              <a:buChar char="•"/>
            </a:pPr>
            <a:endParaRPr lang="en-GB" sz="1600" b="0" dirty="0" smtClean="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21A43D54-06C6-4F11-8712-7BD4736E2C01}" type="slidenum">
              <a:rPr lang="en-GB" smtClean="0"/>
              <a:pPr>
                <a:defRPr/>
              </a:pPr>
              <a:t>26</a:t>
            </a:fld>
            <a:endParaRPr lang="en-GB"/>
          </a:p>
        </p:txBody>
      </p:sp>
      <p:sp>
        <p:nvSpPr>
          <p:cNvPr id="61444" name="Content Placeholder 6"/>
          <p:cNvSpPr>
            <a:spLocks noGrp="1"/>
          </p:cNvSpPr>
          <p:nvPr>
            <p:ph idx="4294967295"/>
          </p:nvPr>
        </p:nvSpPr>
        <p:spPr>
          <a:xfrm>
            <a:off x="237505" y="996287"/>
            <a:ext cx="3570219" cy="5513695"/>
          </a:xfrm>
        </p:spPr>
        <p:txBody>
          <a:bodyPr>
            <a:noAutofit/>
          </a:bodyPr>
          <a:lstStyle/>
          <a:p>
            <a:pPr>
              <a:buFont typeface="Arial" charset="0"/>
              <a:buChar char="•"/>
            </a:pPr>
            <a:r>
              <a:rPr lang="en-GB" sz="1800" dirty="0" smtClean="0"/>
              <a:t>IASI provides information on atmospheric trace gases although it is primarily dedicated to monitoring temperature and </a:t>
            </a:r>
            <a:r>
              <a:rPr lang="en-GB" sz="1800" dirty="0" smtClean="0"/>
              <a:t>humidity</a:t>
            </a:r>
            <a:endParaRPr lang="en-GB" sz="1800" dirty="0" smtClean="0"/>
          </a:p>
          <a:p>
            <a:pPr>
              <a:buFont typeface="Arial" charset="0"/>
              <a:buChar char="•"/>
            </a:pPr>
            <a:endParaRPr lang="en-GB" sz="1800" dirty="0" smtClean="0"/>
          </a:p>
          <a:p>
            <a:pPr>
              <a:buFont typeface="Arial" charset="0"/>
              <a:buChar char="•"/>
            </a:pPr>
            <a:r>
              <a:rPr lang="en-GB" sz="1800" dirty="0" smtClean="0"/>
              <a:t>It provides operational information on ozone, carbon monoxide, and SO</a:t>
            </a:r>
            <a:r>
              <a:rPr lang="en-GB" sz="1800" baseline="-25000" dirty="0" smtClean="0"/>
              <a:t>2</a:t>
            </a:r>
            <a:r>
              <a:rPr lang="en-GB" sz="1800" dirty="0" smtClean="0"/>
              <a:t> and has been used to detect a number of minor trace gases, in particular in biomass burning and fire events</a:t>
            </a:r>
            <a:r>
              <a:rPr lang="en-GB" sz="1800" dirty="0" smtClean="0"/>
              <a:t>.</a:t>
            </a:r>
          </a:p>
          <a:p>
            <a:pPr>
              <a:buFont typeface="Arial" charset="0"/>
              <a:buChar char="•"/>
            </a:pPr>
            <a:endParaRPr lang="en-GB" sz="1800" dirty="0" smtClean="0"/>
          </a:p>
          <a:p>
            <a:pPr>
              <a:buFont typeface="Arial" charset="0"/>
              <a:buChar char="•"/>
            </a:pPr>
            <a:r>
              <a:rPr lang="en-GB" sz="1800" dirty="0" smtClean="0"/>
              <a:t>IASI has detected volcanic ash and provided the first global measurements of ammonia sources, methanol, and formic acid from space.</a:t>
            </a:r>
          </a:p>
        </p:txBody>
      </p:sp>
      <p:pic>
        <p:nvPicPr>
          <p:cNvPr id="61445" name="Picture 2" descr="H:\DESKTOP\Baltic States Presentation\70b_IASI_Methanol.jpg"/>
          <p:cNvPicPr>
            <a:picLocks noChangeAspect="1" noChangeArrowheads="1"/>
          </p:cNvPicPr>
          <p:nvPr/>
        </p:nvPicPr>
        <p:blipFill>
          <a:blip r:embed="rId2" cstate="print"/>
          <a:srcRect/>
          <a:stretch>
            <a:fillRect/>
          </a:stretch>
        </p:blipFill>
        <p:spPr bwMode="auto">
          <a:xfrm>
            <a:off x="3683190" y="1228725"/>
            <a:ext cx="6222810" cy="4667108"/>
          </a:xfrm>
          <a:prstGeom prst="rect">
            <a:avLst/>
          </a:prstGeom>
          <a:noFill/>
          <a:ln w="9525">
            <a:noFill/>
            <a:miter lim="800000"/>
            <a:headEnd/>
            <a:tailEnd/>
          </a:ln>
        </p:spPr>
      </p:pic>
      <p:sp>
        <p:nvSpPr>
          <p:cNvPr id="6"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EUMETSAT Current and Future Missions</a:t>
            </a:r>
            <a:endPar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DESKTOP\Baltic States Presentation\sentinel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76654" y="1381125"/>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6"/>
          <p:cNvSpPr txBox="1">
            <a:spLocks/>
          </p:cNvSpPr>
          <p:nvPr/>
        </p:nvSpPr>
        <p:spPr>
          <a:xfrm>
            <a:off x="198782" y="1003852"/>
            <a:ext cx="5337313" cy="4954987"/>
          </a:xfrm>
          <a:prstGeom prst="rect">
            <a:avLst/>
          </a:prstGeom>
        </p:spPr>
        <p:txBody>
          <a:bodyPr>
            <a:noAutofit/>
          </a:bodyPr>
          <a:lstStyle/>
          <a:p>
            <a:pPr marL="342900" indent="-342900">
              <a:spcBef>
                <a:spcPct val="20000"/>
              </a:spcBef>
              <a:buFont typeface="Arial" pitchFamily="34" charset="0"/>
              <a:buChar char="•"/>
              <a:defRPr/>
            </a:pPr>
            <a:r>
              <a:rPr lang="en-US" sz="1800" b="0" kern="0" dirty="0" smtClean="0">
                <a:solidFill>
                  <a:schemeClr val="tx1"/>
                </a:solidFill>
                <a:latin typeface="Arial" pitchFamily="34" charset="0"/>
                <a:cs typeface="Arial" pitchFamily="34" charset="0"/>
              </a:rPr>
              <a:t>EPS-SG </a:t>
            </a:r>
            <a:r>
              <a:rPr lang="en-US" sz="1800" b="0" kern="0" dirty="0" smtClean="0">
                <a:solidFill>
                  <a:srgbClr val="FF0000"/>
                </a:solidFill>
                <a:latin typeface="Arial" pitchFamily="34" charset="0"/>
                <a:cs typeface="Arial" pitchFamily="34" charset="0"/>
              </a:rPr>
              <a:t>UVNS Sentinel-5 </a:t>
            </a:r>
            <a:r>
              <a:rPr lang="en-US" sz="1800" b="0" kern="0" dirty="0" smtClean="0">
                <a:solidFill>
                  <a:srgbClr val="FF0000"/>
                </a:solidFill>
                <a:latin typeface="Arial" pitchFamily="34" charset="0"/>
                <a:cs typeface="Arial" pitchFamily="34" charset="0"/>
              </a:rPr>
              <a:t> </a:t>
            </a:r>
            <a:r>
              <a:rPr lang="en-US" sz="1800" b="0" kern="0" dirty="0" smtClean="0">
                <a:solidFill>
                  <a:schemeClr val="tx1"/>
                </a:solidFill>
                <a:latin typeface="Arial" pitchFamily="34" charset="0"/>
                <a:cs typeface="Arial" pitchFamily="34" charset="0"/>
              </a:rPr>
              <a:t/>
            </a:r>
            <a:br>
              <a:rPr lang="en-US" sz="1800" b="0" kern="0" dirty="0" smtClean="0">
                <a:solidFill>
                  <a:schemeClr val="tx1"/>
                </a:solidFill>
                <a:latin typeface="Arial" pitchFamily="34" charset="0"/>
                <a:cs typeface="Arial" pitchFamily="34" charset="0"/>
              </a:rPr>
            </a:br>
            <a:r>
              <a:rPr lang="en-US" sz="1800" b="0" kern="0" dirty="0" smtClean="0">
                <a:solidFill>
                  <a:schemeClr val="tx1"/>
                </a:solidFill>
                <a:latin typeface="Arial" pitchFamily="34" charset="0"/>
                <a:cs typeface="Arial" pitchFamily="34" charset="0"/>
              </a:rPr>
              <a:t>UV-NIR-SWIR hyper spectral instrument from low-earth polar orbit</a:t>
            </a:r>
            <a:endParaRPr lang="en-GB" sz="1800" b="0" kern="0" dirty="0" smtClean="0">
              <a:solidFill>
                <a:schemeClr val="tx1"/>
              </a:solidFill>
              <a:latin typeface="Arial" pitchFamily="34"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0" cap="none" spc="0" normalizeH="0" baseline="0" noProof="0" dirty="0" smtClean="0">
                <a:ln>
                  <a:noFill/>
                </a:ln>
                <a:solidFill>
                  <a:schemeClr val="tx1"/>
                </a:solidFill>
                <a:effectLst/>
                <a:uLnTx/>
                <a:uFillTx/>
                <a:latin typeface="Arial" pitchFamily="34" charset="0"/>
                <a:cs typeface="Arial" pitchFamily="34" charset="0"/>
              </a:rPr>
              <a:t>Sentinel-5 </a:t>
            </a:r>
            <a:r>
              <a:rPr kumimoji="0" lang="en-GB" sz="1800" b="0" i="0" u="none" strike="noStrike" kern="0" cap="none" spc="0" normalizeH="0" baseline="0" noProof="0" dirty="0" smtClean="0">
                <a:ln>
                  <a:noFill/>
                </a:ln>
                <a:solidFill>
                  <a:schemeClr val="tx1"/>
                </a:solidFill>
                <a:effectLst/>
                <a:uLnTx/>
                <a:uFillTx/>
                <a:latin typeface="Arial" pitchFamily="34" charset="0"/>
                <a:cs typeface="Arial" pitchFamily="34" charset="0"/>
              </a:rPr>
              <a:t>will build on the heritage from the GOME/SCIAMACHY/GOME-2/OMI series of instruments and will provide continuity with these instruments</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GB" sz="1800" b="0" i="0" u="none" strike="noStrike" kern="0" cap="none" spc="0" normalizeH="0" baseline="0" noProof="0" dirty="0" smtClean="0">
              <a:ln>
                <a:noFill/>
              </a:ln>
              <a:solidFill>
                <a:schemeClr val="tx1"/>
              </a:solidFill>
              <a:effectLst/>
              <a:uLnTx/>
              <a:uFillTx/>
              <a:latin typeface="Arial" pitchFamily="34"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0" cap="none" spc="0" normalizeH="0" baseline="0" noProof="0" dirty="0" smtClean="0">
                <a:ln>
                  <a:noFill/>
                </a:ln>
                <a:solidFill>
                  <a:schemeClr val="tx1"/>
                </a:solidFill>
                <a:effectLst/>
                <a:uLnTx/>
                <a:uFillTx/>
                <a:latin typeface="Arial" pitchFamily="34" charset="0"/>
                <a:cs typeface="Arial" pitchFamily="34" charset="0"/>
              </a:rPr>
              <a:t>The spatial resolution will be significantly improved compared to previous missions (~ 7 x 7 km at SSP), which is important to support development of air quality applications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1800" b="0" i="0" u="none" strike="noStrike" kern="0" cap="none" spc="0" normalizeH="0" baseline="0" noProof="0" dirty="0" smtClean="0">
              <a:ln>
                <a:noFill/>
              </a:ln>
              <a:solidFill>
                <a:schemeClr val="tx1"/>
              </a:solidFill>
              <a:effectLst/>
              <a:uLnTx/>
              <a:uFillTx/>
              <a:latin typeface="Arial" pitchFamily="34"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0" cap="none" spc="0" normalizeH="0" baseline="0" noProof="0" dirty="0" smtClean="0">
                <a:ln>
                  <a:noFill/>
                </a:ln>
                <a:solidFill>
                  <a:schemeClr val="tx1"/>
                </a:solidFill>
                <a:effectLst/>
                <a:uLnTx/>
                <a:uFillTx/>
                <a:latin typeface="Arial" pitchFamily="34" charset="0"/>
                <a:cs typeface="Arial" pitchFamily="34" charset="0"/>
              </a:rPr>
              <a:t>Sentinel-5 level 1 and 2 products will be produced operationally by EUMETSAT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lang="en-US" sz="1800" b="0" kern="0" dirty="0" smtClean="0">
              <a:solidFill>
                <a:schemeClr val="tx1"/>
              </a:solidFill>
              <a:latin typeface="Arial" pitchFamily="34" charset="0"/>
              <a:cs typeface="Arial" pitchFamily="34" charset="0"/>
            </a:endParaRPr>
          </a:p>
          <a:p>
            <a:pPr marL="342900" indent="-342900">
              <a:spcBef>
                <a:spcPct val="20000"/>
              </a:spcBef>
              <a:buFont typeface="Arial" pitchFamily="34" charset="0"/>
              <a:buChar char="•"/>
            </a:pPr>
            <a:r>
              <a:rPr lang="en-US" sz="1800" b="0" kern="0" dirty="0" smtClean="0">
                <a:solidFill>
                  <a:schemeClr val="tx1"/>
                </a:solidFill>
                <a:latin typeface="Arial" pitchFamily="34" charset="0"/>
                <a:cs typeface="Arial" pitchFamily="34" charset="0"/>
              </a:rPr>
              <a:t>Launch of EPS-SG 2021/22</a:t>
            </a:r>
            <a:endParaRPr lang="en-GB" sz="1800" b="0" dirty="0" smtClean="0">
              <a:solidFill>
                <a:schemeClr val="tx1"/>
              </a:solidFill>
              <a:latin typeface="Arial" pitchFamily="34"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GB" sz="18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6"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EUMETSAT Current and Future Missions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1" name="Picture 1"/>
          <p:cNvPicPr>
            <a:picLocks noChangeAspect="1" noChangeArrowheads="1"/>
          </p:cNvPicPr>
          <p:nvPr/>
        </p:nvPicPr>
        <p:blipFill>
          <a:blip r:embed="rId2" cstate="print"/>
          <a:srcRect b="21399"/>
          <a:stretch>
            <a:fillRect/>
          </a:stretch>
        </p:blipFill>
        <p:spPr bwMode="auto">
          <a:xfrm>
            <a:off x="3617299" y="942010"/>
            <a:ext cx="3487336" cy="2480734"/>
          </a:xfrm>
          <a:prstGeom prst="rect">
            <a:avLst/>
          </a:prstGeom>
          <a:noFill/>
          <a:ln w="9525">
            <a:noFill/>
            <a:miter lim="800000"/>
            <a:headEnd/>
            <a:tailEnd/>
          </a:ln>
        </p:spPr>
      </p:pic>
      <p:pic>
        <p:nvPicPr>
          <p:cNvPr id="9" name="Picture 8"/>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a:xfrm>
            <a:off x="8125770" y="6540587"/>
            <a:ext cx="647807" cy="317413"/>
          </a:xfrm>
          <a:prstGeom prst="rect">
            <a:avLst/>
          </a:prstGeom>
          <a:noFill/>
          <a:ln>
            <a:noFill/>
            <a:prstDash/>
          </a:ln>
        </p:spPr>
      </p:pic>
      <p:pic>
        <p:nvPicPr>
          <p:cNvPr id="10" name="Picture 2" descr="https://atmosphere.copernicus.eu/sites/default/files/copernicus-logo.png"/>
          <p:cNvPicPr>
            <a:picLocks noChangeAspect="1" noChangeArrowheads="1"/>
          </p:cNvPicPr>
          <p:nvPr/>
        </p:nvPicPr>
        <p:blipFill>
          <a:blip r:embed="rId4" cstate="print"/>
          <a:srcRect/>
          <a:stretch>
            <a:fillRect/>
          </a:stretch>
        </p:blipFill>
        <p:spPr bwMode="auto">
          <a:xfrm>
            <a:off x="7369175" y="6570519"/>
            <a:ext cx="657225" cy="242506"/>
          </a:xfrm>
          <a:prstGeom prst="rect">
            <a:avLst/>
          </a:prstGeom>
          <a:noFill/>
        </p:spPr>
      </p:pic>
      <p:pic>
        <p:nvPicPr>
          <p:cNvPr id="476162" name="Picture 2"/>
          <p:cNvPicPr>
            <a:picLocks noChangeAspect="1" noChangeArrowheads="1"/>
          </p:cNvPicPr>
          <p:nvPr/>
        </p:nvPicPr>
        <p:blipFill>
          <a:blip r:embed="rId5" cstate="print"/>
          <a:srcRect/>
          <a:stretch>
            <a:fillRect/>
          </a:stretch>
        </p:blipFill>
        <p:spPr bwMode="auto">
          <a:xfrm>
            <a:off x="7496704" y="1077477"/>
            <a:ext cx="1633061" cy="2340000"/>
          </a:xfrm>
          <a:prstGeom prst="rect">
            <a:avLst/>
          </a:prstGeom>
          <a:noFill/>
          <a:ln w="9525">
            <a:noFill/>
            <a:miter lim="800000"/>
            <a:headEnd/>
            <a:tailEnd/>
          </a:ln>
        </p:spPr>
      </p:pic>
      <p:grpSp>
        <p:nvGrpSpPr>
          <p:cNvPr id="3" name="Group 16"/>
          <p:cNvGrpSpPr/>
          <p:nvPr/>
        </p:nvGrpSpPr>
        <p:grpSpPr>
          <a:xfrm>
            <a:off x="3268132" y="3820446"/>
            <a:ext cx="6411966" cy="2366459"/>
            <a:chOff x="3268132" y="3899958"/>
            <a:chExt cx="6411966" cy="2366459"/>
          </a:xfrm>
        </p:grpSpPr>
        <p:pic>
          <p:nvPicPr>
            <p:cNvPr id="476167" name="Picture 7"/>
            <p:cNvPicPr>
              <a:picLocks noChangeAspect="1" noChangeArrowheads="1"/>
            </p:cNvPicPr>
            <p:nvPr/>
          </p:nvPicPr>
          <p:blipFill>
            <a:blip r:embed="rId6" cstate="print"/>
            <a:srcRect/>
            <a:stretch>
              <a:fillRect/>
            </a:stretch>
          </p:blipFill>
          <p:spPr bwMode="auto">
            <a:xfrm>
              <a:off x="8047037" y="3925359"/>
              <a:ext cx="1633061" cy="2340000"/>
            </a:xfrm>
            <a:prstGeom prst="rect">
              <a:avLst/>
            </a:prstGeom>
            <a:noFill/>
            <a:ln w="9525">
              <a:noFill/>
              <a:miter lim="800000"/>
              <a:headEnd/>
              <a:tailEnd/>
            </a:ln>
          </p:spPr>
        </p:pic>
        <p:pic>
          <p:nvPicPr>
            <p:cNvPr id="476166" name="Picture 6"/>
            <p:cNvPicPr>
              <a:picLocks noChangeAspect="1" noChangeArrowheads="1"/>
            </p:cNvPicPr>
            <p:nvPr/>
          </p:nvPicPr>
          <p:blipFill>
            <a:blip r:embed="rId7" cstate="print"/>
            <a:srcRect/>
            <a:stretch>
              <a:fillRect/>
            </a:stretch>
          </p:blipFill>
          <p:spPr bwMode="auto">
            <a:xfrm>
              <a:off x="6766426" y="3926417"/>
              <a:ext cx="1631582" cy="2340000"/>
            </a:xfrm>
            <a:prstGeom prst="rect">
              <a:avLst/>
            </a:prstGeom>
            <a:noFill/>
            <a:ln w="9525">
              <a:noFill/>
              <a:miter lim="800000"/>
              <a:headEnd/>
              <a:tailEnd/>
            </a:ln>
          </p:spPr>
        </p:pic>
        <p:pic>
          <p:nvPicPr>
            <p:cNvPr id="476165" name="Picture 5"/>
            <p:cNvPicPr>
              <a:picLocks noChangeAspect="1" noChangeArrowheads="1"/>
            </p:cNvPicPr>
            <p:nvPr/>
          </p:nvPicPr>
          <p:blipFill>
            <a:blip r:embed="rId8" cstate="print"/>
            <a:srcRect/>
            <a:stretch>
              <a:fillRect/>
            </a:stretch>
          </p:blipFill>
          <p:spPr bwMode="auto">
            <a:xfrm>
              <a:off x="5481566" y="3925360"/>
              <a:ext cx="1633061" cy="2340000"/>
            </a:xfrm>
            <a:prstGeom prst="rect">
              <a:avLst/>
            </a:prstGeom>
            <a:noFill/>
            <a:ln w="9525">
              <a:noFill/>
              <a:miter lim="800000"/>
              <a:headEnd/>
              <a:tailEnd/>
            </a:ln>
          </p:spPr>
        </p:pic>
        <p:pic>
          <p:nvPicPr>
            <p:cNvPr id="476164" name="Picture 4"/>
            <p:cNvPicPr>
              <a:picLocks noChangeAspect="1" noChangeArrowheads="1"/>
            </p:cNvPicPr>
            <p:nvPr/>
          </p:nvPicPr>
          <p:blipFill>
            <a:blip r:embed="rId9" cstate="print"/>
            <a:srcRect/>
            <a:stretch>
              <a:fillRect/>
            </a:stretch>
          </p:blipFill>
          <p:spPr bwMode="auto">
            <a:xfrm>
              <a:off x="4194658" y="3916892"/>
              <a:ext cx="1633061" cy="2340000"/>
            </a:xfrm>
            <a:prstGeom prst="rect">
              <a:avLst/>
            </a:prstGeom>
            <a:noFill/>
            <a:ln w="9525">
              <a:noFill/>
              <a:miter lim="800000"/>
              <a:headEnd/>
              <a:tailEnd/>
            </a:ln>
          </p:spPr>
        </p:pic>
        <p:pic>
          <p:nvPicPr>
            <p:cNvPr id="476163" name="Picture 3"/>
            <p:cNvPicPr>
              <a:picLocks noChangeAspect="1" noChangeArrowheads="1"/>
            </p:cNvPicPr>
            <p:nvPr/>
          </p:nvPicPr>
          <p:blipFill>
            <a:blip r:embed="rId10" cstate="print"/>
            <a:srcRect l="22586"/>
            <a:stretch>
              <a:fillRect/>
            </a:stretch>
          </p:blipFill>
          <p:spPr bwMode="auto">
            <a:xfrm>
              <a:off x="3268132" y="3899958"/>
              <a:ext cx="1264214" cy="2340000"/>
            </a:xfrm>
            <a:prstGeom prst="rect">
              <a:avLst/>
            </a:prstGeom>
            <a:noFill/>
            <a:ln w="9525">
              <a:noFill/>
              <a:miter lim="800000"/>
              <a:headEnd/>
              <a:tailEnd/>
            </a:ln>
          </p:spPr>
        </p:pic>
      </p:grpSp>
      <p:pic>
        <p:nvPicPr>
          <p:cNvPr id="18" name="Picture 9" descr="1-Masque-suite-250711"/>
          <p:cNvPicPr>
            <a:picLocks noChangeAspect="1" noChangeArrowheads="1"/>
          </p:cNvPicPr>
          <p:nvPr/>
        </p:nvPicPr>
        <p:blipFill>
          <a:blip r:embed="rId11" cstate="print">
            <a:extLst>
              <a:ext uri="{28A0092B-C50C-407E-A947-70E740481C1C}">
                <a14:useLocalDpi xmlns="" xmlns:a14="http://schemas.microsoft.com/office/drawing/2010/main" val="0"/>
              </a:ext>
            </a:extLst>
          </a:blip>
          <a:srcRect l="8887" r="69727" b="86509"/>
          <a:stretch>
            <a:fillRect/>
          </a:stretch>
        </p:blipFill>
        <p:spPr bwMode="auto">
          <a:xfrm>
            <a:off x="3364051" y="6336515"/>
            <a:ext cx="451655" cy="213119"/>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10"/>
          <p:cNvPicPr>
            <a:picLocks noChangeAspect="1" noChangeArrowheads="1"/>
          </p:cNvPicPr>
          <p:nvPr/>
        </p:nvPicPr>
        <p:blipFill>
          <a:blip r:embed="rId12" cstate="print"/>
          <a:srcRect/>
          <a:stretch>
            <a:fillRect/>
          </a:stretch>
        </p:blipFill>
        <p:spPr bwMode="auto">
          <a:xfrm>
            <a:off x="3920067" y="6310270"/>
            <a:ext cx="726017" cy="257218"/>
          </a:xfrm>
          <a:prstGeom prst="rect">
            <a:avLst/>
          </a:prstGeom>
          <a:noFill/>
          <a:ln w="9525">
            <a:noFill/>
            <a:miter lim="800000"/>
            <a:headEnd/>
            <a:tailEnd/>
          </a:ln>
          <a:effectLst/>
        </p:spPr>
      </p:pic>
      <p:sp>
        <p:nvSpPr>
          <p:cNvPr id="16" name="TextBox 15"/>
          <p:cNvSpPr txBox="1"/>
          <p:nvPr/>
        </p:nvSpPr>
        <p:spPr>
          <a:xfrm>
            <a:off x="3329609" y="3538332"/>
            <a:ext cx="1927131" cy="230832"/>
          </a:xfrm>
          <a:prstGeom prst="rect">
            <a:avLst/>
          </a:prstGeom>
          <a:noFill/>
        </p:spPr>
        <p:txBody>
          <a:bodyPr wrap="none" rtlCol="0">
            <a:spAutoFit/>
          </a:bodyPr>
          <a:lstStyle/>
          <a:p>
            <a:r>
              <a:rPr lang="en-US" dirty="0" smtClean="0">
                <a:solidFill>
                  <a:schemeClr val="tx2"/>
                </a:solidFill>
              </a:rPr>
              <a:t>Results from a test data study</a:t>
            </a:r>
            <a:endParaRPr lang="en-GB" dirty="0">
              <a:solidFill>
                <a:schemeClr val="tx2"/>
              </a:solidFill>
            </a:endParaRPr>
          </a:p>
        </p:txBody>
      </p:sp>
      <p:graphicFrame>
        <p:nvGraphicFramePr>
          <p:cNvPr id="17" name="Table 16"/>
          <p:cNvGraphicFramePr>
            <a:graphicFrameLocks noGrp="1"/>
          </p:cNvGraphicFramePr>
          <p:nvPr/>
        </p:nvGraphicFramePr>
        <p:xfrm>
          <a:off x="282585" y="963353"/>
          <a:ext cx="2850080" cy="5716841"/>
        </p:xfrm>
        <a:graphic>
          <a:graphicData uri="http://schemas.openxmlformats.org/drawingml/2006/table">
            <a:tbl>
              <a:tblPr>
                <a:tableStyleId>{3C2FFA5D-87B4-456A-9821-1D502468CF0F}</a:tableStyleId>
              </a:tblPr>
              <a:tblGrid>
                <a:gridCol w="1425040"/>
                <a:gridCol w="1425040"/>
              </a:tblGrid>
              <a:tr h="171180">
                <a:tc gridSpan="2">
                  <a:txBody>
                    <a:bodyPr/>
                    <a:lstStyle/>
                    <a:p>
                      <a:pPr algn="ctr" fontAlgn="ctr"/>
                      <a:r>
                        <a:rPr lang="en-US" sz="900" u="none" strike="noStrike" kern="1200" dirty="0" smtClean="0">
                          <a:solidFill>
                            <a:schemeClr val="dk1"/>
                          </a:solidFill>
                          <a:latin typeface="+mn-lt"/>
                          <a:ea typeface="+mn-ea"/>
                          <a:cs typeface="+mn-cs"/>
                        </a:rPr>
                        <a:t>Sentinel-5</a:t>
                      </a:r>
                      <a:r>
                        <a:rPr lang="en-US" sz="900" u="none" strike="noStrike" kern="1200" baseline="0" dirty="0" smtClean="0">
                          <a:solidFill>
                            <a:schemeClr val="dk1"/>
                          </a:solidFill>
                          <a:latin typeface="+mn-lt"/>
                          <a:ea typeface="+mn-ea"/>
                          <a:cs typeface="+mn-cs"/>
                        </a:rPr>
                        <a:t> </a:t>
                      </a:r>
                      <a:r>
                        <a:rPr lang="en-US" sz="900" u="none" strike="noStrike" kern="1200" dirty="0" smtClean="0">
                          <a:solidFill>
                            <a:schemeClr val="dk1"/>
                          </a:solidFill>
                          <a:latin typeface="+mn-lt"/>
                          <a:ea typeface="+mn-ea"/>
                          <a:cs typeface="+mn-cs"/>
                        </a:rPr>
                        <a:t>Parameter</a:t>
                      </a:r>
                      <a:endParaRPr lang="en-GB" sz="900" u="none" strike="noStrike" kern="1200" dirty="0">
                        <a:solidFill>
                          <a:schemeClr val="dk1"/>
                        </a:solidFill>
                        <a:latin typeface="+mn-lt"/>
                        <a:ea typeface="+mn-ea"/>
                        <a:cs typeface="+mn-cs"/>
                      </a:endParaRPr>
                    </a:p>
                  </a:txBody>
                  <a:tcPr marL="7114" marR="7114" marT="7114" marB="0" anchor="ctr"/>
                </a:tc>
                <a:tc hMerge="1">
                  <a:txBody>
                    <a:bodyPr/>
                    <a:lstStyle/>
                    <a:p>
                      <a:pPr algn="ctr" fontAlgn="ctr"/>
                      <a:endParaRPr lang="en-US" sz="900" b="1" i="0" u="none" strike="noStrike" dirty="0">
                        <a:solidFill>
                          <a:srgbClr val="538ED5"/>
                        </a:solidFill>
                        <a:latin typeface="Calibri"/>
                      </a:endParaRPr>
                    </a:p>
                  </a:txBody>
                  <a:tcPr marL="7114" marR="7114" marT="7114" marB="0" anchor="ctr"/>
                </a:tc>
              </a:tr>
              <a:tr h="569138">
                <a:tc rowSpan="3">
                  <a:txBody>
                    <a:bodyPr/>
                    <a:lstStyle/>
                    <a:p>
                      <a:pPr algn="ctr" fontAlgn="ctr"/>
                      <a:r>
                        <a:rPr lang="en-GB" sz="900" u="none" strike="noStrike" dirty="0"/>
                        <a:t>Clouds</a:t>
                      </a:r>
                      <a:endParaRPr lang="en-GB" sz="900" b="1" i="0" u="none" strike="noStrike" dirty="0">
                        <a:solidFill>
                          <a:srgbClr val="000000"/>
                        </a:solidFill>
                        <a:latin typeface="Calibri"/>
                      </a:endParaRPr>
                    </a:p>
                  </a:txBody>
                  <a:tcPr marL="7114" marR="7114" marT="7114" marB="0" anchor="ctr"/>
                </a:tc>
                <a:tc>
                  <a:txBody>
                    <a:bodyPr/>
                    <a:lstStyle/>
                    <a:p>
                      <a:pPr algn="ctr" fontAlgn="ctr"/>
                      <a:r>
                        <a:rPr lang="en-US" sz="900" u="none" strike="noStrike" dirty="0"/>
                        <a:t>Effective Optical Depth </a:t>
                      </a:r>
                      <a:r>
                        <a:rPr lang="en-US" sz="900" u="sng" strike="noStrike" dirty="0"/>
                        <a:t>(cirrus only)</a:t>
                      </a:r>
                      <a:endParaRPr lang="en-US" sz="900" b="1" i="0" u="none" strike="noStrike" dirty="0">
                        <a:solidFill>
                          <a:srgbClr val="538ED5"/>
                        </a:solidFill>
                        <a:latin typeface="Calibri"/>
                      </a:endParaRPr>
                    </a:p>
                  </a:txBody>
                  <a:tcPr marL="7114" marR="7114" marT="7114" marB="0" anchor="ctr"/>
                </a:tc>
              </a:tr>
              <a:tr h="144068">
                <a:tc vMerge="1">
                  <a:txBody>
                    <a:bodyPr/>
                    <a:lstStyle/>
                    <a:p>
                      <a:endParaRPr lang="en-GB"/>
                    </a:p>
                  </a:txBody>
                  <a:tcPr/>
                </a:tc>
                <a:tc>
                  <a:txBody>
                    <a:bodyPr/>
                    <a:lstStyle/>
                    <a:p>
                      <a:pPr algn="ctr" fontAlgn="ctr"/>
                      <a:r>
                        <a:rPr lang="en-GB" sz="900" u="none" strike="noStrike"/>
                        <a:t>Effective Height</a:t>
                      </a:r>
                      <a:endParaRPr lang="en-GB" sz="900" b="0" i="0" u="none" strike="noStrike">
                        <a:solidFill>
                          <a:srgbClr val="000000"/>
                        </a:solidFill>
                        <a:latin typeface="Calibri"/>
                      </a:endParaRPr>
                    </a:p>
                  </a:txBody>
                  <a:tcPr marL="7114" marR="7114" marT="7114" marB="0" anchor="ctr"/>
                </a:tc>
              </a:tr>
              <a:tr h="426854">
                <a:tc vMerge="1">
                  <a:txBody>
                    <a:bodyPr/>
                    <a:lstStyle/>
                    <a:p>
                      <a:endParaRPr lang="en-GB"/>
                    </a:p>
                  </a:txBody>
                  <a:tcPr/>
                </a:tc>
                <a:tc>
                  <a:txBody>
                    <a:bodyPr/>
                    <a:lstStyle/>
                    <a:p>
                      <a:pPr algn="ctr" fontAlgn="ctr"/>
                      <a:r>
                        <a:rPr lang="en-GB" sz="900" u="none" strike="noStrike" dirty="0"/>
                        <a:t>Fraction</a:t>
                      </a:r>
                      <a:r>
                        <a:rPr lang="en-GB" sz="900" u="sng" strike="noStrike" dirty="0"/>
                        <a:t>/Mask from VII</a:t>
                      </a:r>
                      <a:endParaRPr lang="en-GB" sz="900" b="1" i="0" u="none" strike="noStrike" dirty="0">
                        <a:solidFill>
                          <a:srgbClr val="538ED5"/>
                        </a:solidFill>
                        <a:latin typeface="Calibri"/>
                      </a:endParaRPr>
                    </a:p>
                  </a:txBody>
                  <a:tcPr marL="7114" marR="7114" marT="7114" marB="0" anchor="ctr"/>
                </a:tc>
              </a:tr>
              <a:tr h="284569">
                <a:tc rowSpan="2">
                  <a:txBody>
                    <a:bodyPr/>
                    <a:lstStyle/>
                    <a:p>
                      <a:pPr algn="ctr" fontAlgn="ctr"/>
                      <a:r>
                        <a:rPr lang="en-GB" sz="900" u="none" strike="noStrike"/>
                        <a:t>Aerosol</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a:t>UV Absorbing Index</a:t>
                      </a:r>
                      <a:endParaRPr lang="en-GB" sz="900" b="0" i="0" u="none" strike="noStrike">
                        <a:solidFill>
                          <a:srgbClr val="000000"/>
                        </a:solidFill>
                        <a:latin typeface="Calibri"/>
                      </a:endParaRPr>
                    </a:p>
                  </a:txBody>
                  <a:tcPr marL="7114" marR="7114" marT="7114" marB="0" anchor="ctr"/>
                </a:tc>
              </a:tr>
              <a:tr h="144068">
                <a:tc vMerge="1">
                  <a:txBody>
                    <a:bodyPr/>
                    <a:lstStyle/>
                    <a:p>
                      <a:endParaRPr lang="en-GB"/>
                    </a:p>
                  </a:txBody>
                  <a:tcPr/>
                </a:tc>
                <a:tc>
                  <a:txBody>
                    <a:bodyPr/>
                    <a:lstStyle/>
                    <a:p>
                      <a:pPr algn="ctr" fontAlgn="ctr"/>
                      <a:r>
                        <a:rPr lang="en-GB" sz="900" u="none" strike="noStrike"/>
                        <a:t>Layer Height</a:t>
                      </a:r>
                      <a:endParaRPr lang="en-GB" sz="900" b="0" i="0" u="none" strike="noStrike">
                        <a:solidFill>
                          <a:srgbClr val="000000"/>
                        </a:solidFill>
                        <a:latin typeface="Calibri"/>
                      </a:endParaRPr>
                    </a:p>
                  </a:txBody>
                  <a:tcPr marL="7114" marR="7114" marT="7114" marB="0" anchor="ctr"/>
                </a:tc>
              </a:tr>
              <a:tr h="426854">
                <a:tc>
                  <a:txBody>
                    <a:bodyPr/>
                    <a:lstStyle/>
                    <a:p>
                      <a:pPr algn="ctr" fontAlgn="ctr"/>
                      <a:r>
                        <a:rPr lang="en-GB" sz="900" u="none" strike="noStrike"/>
                        <a:t>Surface Albedo</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dirty="0"/>
                        <a:t>Surface </a:t>
                      </a:r>
                      <a:r>
                        <a:rPr lang="en-GB" sz="900" u="sng" strike="noStrike" dirty="0" err="1"/>
                        <a:t>Albedo</a:t>
                      </a:r>
                      <a:endParaRPr lang="en-GB" sz="900" b="0" i="0" u="none" strike="noStrike" dirty="0">
                        <a:solidFill>
                          <a:srgbClr val="000000"/>
                        </a:solidFill>
                        <a:latin typeface="Calibri"/>
                      </a:endParaRPr>
                    </a:p>
                  </a:txBody>
                  <a:tcPr marL="7114" marR="7114" marT="7114" marB="0" anchor="ctr"/>
                </a:tc>
              </a:tr>
              <a:tr h="426854">
                <a:tc rowSpan="3">
                  <a:txBody>
                    <a:bodyPr/>
                    <a:lstStyle/>
                    <a:p>
                      <a:pPr algn="ctr" fontAlgn="ctr"/>
                      <a:r>
                        <a:rPr lang="en-GB" sz="900" u="none" strike="noStrike"/>
                        <a:t>Ozone</a:t>
                      </a:r>
                      <a:br>
                        <a:rPr lang="en-GB" sz="900" u="none" strike="noStrike"/>
                      </a:br>
                      <a:r>
                        <a:rPr lang="en-GB" sz="900" u="none" strike="noStrike"/>
                        <a:t>O3</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a:t>Stratospheric Vertical Profile</a:t>
                      </a:r>
                      <a:endParaRPr lang="en-GB" sz="900" b="0" i="0" u="none" strike="noStrike">
                        <a:solidFill>
                          <a:srgbClr val="000000"/>
                        </a:solidFill>
                        <a:latin typeface="Calibri"/>
                      </a:endParaRPr>
                    </a:p>
                  </a:txBody>
                  <a:tcPr marL="7114" marR="7114" marT="7114" marB="0" anchor="ctr"/>
                </a:tc>
              </a:tr>
              <a:tr h="144068">
                <a:tc vMerge="1">
                  <a:txBody>
                    <a:bodyPr/>
                    <a:lstStyle/>
                    <a:p>
                      <a:endParaRPr lang="en-GB"/>
                    </a:p>
                  </a:txBody>
                  <a:tcPr/>
                </a:tc>
                <a:tc>
                  <a:txBody>
                    <a:bodyPr/>
                    <a:lstStyle/>
                    <a:p>
                      <a:pPr algn="ctr" fontAlgn="ctr"/>
                      <a:r>
                        <a:rPr lang="en-GB" sz="900" u="none" strike="noStrike"/>
                        <a:t>Tropospheric Column</a:t>
                      </a:r>
                      <a:endParaRPr lang="en-GB" sz="900" b="0" i="0" u="none" strike="noStrike">
                        <a:solidFill>
                          <a:srgbClr val="000000"/>
                        </a:solidFill>
                        <a:latin typeface="Calibri"/>
                      </a:endParaRPr>
                    </a:p>
                  </a:txBody>
                  <a:tcPr marL="7114" marR="7114" marT="7114" marB="0" anchor="ctr"/>
                </a:tc>
              </a:tr>
              <a:tr h="284569">
                <a:tc vMerge="1">
                  <a:txBody>
                    <a:bodyPr/>
                    <a:lstStyle/>
                    <a:p>
                      <a:endParaRPr lang="en-GB"/>
                    </a:p>
                  </a:txBody>
                  <a:tcPr/>
                </a:tc>
                <a:tc>
                  <a:txBody>
                    <a:bodyPr/>
                    <a:lstStyle/>
                    <a:p>
                      <a:pPr algn="ctr" fontAlgn="ctr"/>
                      <a:r>
                        <a:rPr lang="en-GB" sz="900" u="none" strike="noStrike"/>
                        <a:t>Total Column</a:t>
                      </a:r>
                      <a:endParaRPr lang="en-GB" sz="900" b="0" i="0" u="none" strike="noStrike">
                        <a:solidFill>
                          <a:srgbClr val="000000"/>
                        </a:solidFill>
                        <a:latin typeface="Calibri"/>
                      </a:endParaRPr>
                    </a:p>
                  </a:txBody>
                  <a:tcPr marL="7114" marR="7114" marT="7114" marB="0" anchor="ctr"/>
                </a:tc>
              </a:tr>
              <a:tr h="284569">
                <a:tc rowSpan="2">
                  <a:txBody>
                    <a:bodyPr/>
                    <a:lstStyle/>
                    <a:p>
                      <a:pPr algn="ctr" fontAlgn="ctr"/>
                      <a:r>
                        <a:rPr lang="en-GB" sz="900" u="none" strike="noStrike"/>
                        <a:t>Nitrogen dioxide</a:t>
                      </a:r>
                      <a:br>
                        <a:rPr lang="en-GB" sz="900" u="none" strike="noStrike"/>
                      </a:br>
                      <a:r>
                        <a:rPr lang="en-GB" sz="900" u="none" strike="noStrike"/>
                        <a:t>NO2</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a:t>Total Column</a:t>
                      </a:r>
                      <a:endParaRPr lang="en-GB" sz="900" b="0" i="0" u="none" strike="noStrike">
                        <a:solidFill>
                          <a:srgbClr val="000000"/>
                        </a:solidFill>
                        <a:latin typeface="Calibri"/>
                      </a:endParaRPr>
                    </a:p>
                  </a:txBody>
                  <a:tcPr marL="7114" marR="7114" marT="7114" marB="0" anchor="ctr"/>
                </a:tc>
              </a:tr>
              <a:tr h="144068">
                <a:tc vMerge="1">
                  <a:txBody>
                    <a:bodyPr/>
                    <a:lstStyle/>
                    <a:p>
                      <a:endParaRPr lang="en-GB"/>
                    </a:p>
                  </a:txBody>
                  <a:tcPr/>
                </a:tc>
                <a:tc>
                  <a:txBody>
                    <a:bodyPr/>
                    <a:lstStyle/>
                    <a:p>
                      <a:pPr algn="ctr" fontAlgn="ctr"/>
                      <a:r>
                        <a:rPr lang="en-GB" sz="900" u="none" strike="noStrike"/>
                        <a:t>Tropospheric Column</a:t>
                      </a:r>
                      <a:endParaRPr lang="en-GB" sz="900" b="0" i="0" u="none" strike="noStrike">
                        <a:solidFill>
                          <a:srgbClr val="000000"/>
                        </a:solidFill>
                        <a:latin typeface="Calibri"/>
                      </a:endParaRPr>
                    </a:p>
                  </a:txBody>
                  <a:tcPr marL="7114" marR="7114" marT="7114" marB="0" anchor="ctr"/>
                </a:tc>
              </a:tr>
              <a:tr h="281022">
                <a:tc>
                  <a:txBody>
                    <a:bodyPr/>
                    <a:lstStyle/>
                    <a:p>
                      <a:pPr algn="ctr" fontAlgn="ctr"/>
                      <a:r>
                        <a:rPr lang="en-GB" sz="900" u="none" strike="noStrike"/>
                        <a:t>Sulfur dioxide</a:t>
                      </a:r>
                      <a:br>
                        <a:rPr lang="en-GB" sz="900" u="none" strike="noStrike"/>
                      </a:br>
                      <a:r>
                        <a:rPr lang="en-GB" sz="900" u="none" strike="noStrike"/>
                        <a:t>SO2</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a:t>Total Column and Height</a:t>
                      </a:r>
                      <a:endParaRPr lang="en-GB" sz="900" b="0" i="0" u="none" strike="noStrike">
                        <a:solidFill>
                          <a:srgbClr val="000000"/>
                        </a:solidFill>
                        <a:latin typeface="Calibri"/>
                      </a:endParaRPr>
                    </a:p>
                  </a:txBody>
                  <a:tcPr marL="7114" marR="7114" marT="7114" marB="0" anchor="ctr"/>
                </a:tc>
              </a:tr>
              <a:tr h="284569">
                <a:tc>
                  <a:txBody>
                    <a:bodyPr/>
                    <a:lstStyle/>
                    <a:p>
                      <a:pPr algn="ctr" fontAlgn="ctr"/>
                      <a:r>
                        <a:rPr lang="en-GB" sz="900" u="none" strike="noStrike"/>
                        <a:t>Formaldehyde</a:t>
                      </a:r>
                      <a:br>
                        <a:rPr lang="en-GB" sz="900" u="none" strike="noStrike"/>
                      </a:br>
                      <a:r>
                        <a:rPr lang="en-GB" sz="900" u="none" strike="noStrike"/>
                        <a:t>HCHO</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a:t>Total Column</a:t>
                      </a:r>
                      <a:endParaRPr lang="en-GB" sz="900" b="0" i="0" u="none" strike="noStrike">
                        <a:solidFill>
                          <a:srgbClr val="000000"/>
                        </a:solidFill>
                        <a:latin typeface="Calibri"/>
                      </a:endParaRPr>
                    </a:p>
                  </a:txBody>
                  <a:tcPr marL="7114" marR="7114" marT="7114" marB="0" anchor="ctr"/>
                </a:tc>
              </a:tr>
              <a:tr h="284569">
                <a:tc>
                  <a:txBody>
                    <a:bodyPr/>
                    <a:lstStyle/>
                    <a:p>
                      <a:pPr algn="ctr" fontAlgn="ctr"/>
                      <a:r>
                        <a:rPr lang="en-GB" sz="900" u="none" strike="noStrike"/>
                        <a:t>Methane</a:t>
                      </a:r>
                      <a:br>
                        <a:rPr lang="en-GB" sz="900" u="none" strike="noStrike"/>
                      </a:br>
                      <a:r>
                        <a:rPr lang="en-GB" sz="900" u="none" strike="noStrike"/>
                        <a:t>CH4</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a:t>Total Column</a:t>
                      </a:r>
                      <a:endParaRPr lang="en-GB" sz="900" b="0" i="0" u="none" strike="noStrike">
                        <a:solidFill>
                          <a:srgbClr val="000000"/>
                        </a:solidFill>
                        <a:latin typeface="Calibri"/>
                      </a:endParaRPr>
                    </a:p>
                  </a:txBody>
                  <a:tcPr marL="7114" marR="7114" marT="7114" marB="0" anchor="ctr"/>
                </a:tc>
              </a:tr>
              <a:tr h="284569">
                <a:tc>
                  <a:txBody>
                    <a:bodyPr/>
                    <a:lstStyle/>
                    <a:p>
                      <a:pPr algn="ctr" fontAlgn="ctr"/>
                      <a:r>
                        <a:rPr lang="en-GB" sz="900" u="none" strike="noStrike"/>
                        <a:t>Carbon monoxide</a:t>
                      </a:r>
                      <a:br>
                        <a:rPr lang="en-GB" sz="900" u="none" strike="noStrike"/>
                      </a:br>
                      <a:r>
                        <a:rPr lang="en-GB" sz="900" u="none" strike="noStrike"/>
                        <a:t>CO</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a:t>Total Column</a:t>
                      </a:r>
                      <a:endParaRPr lang="en-GB" sz="900" b="0" i="0" u="none" strike="noStrike">
                        <a:solidFill>
                          <a:srgbClr val="000000"/>
                        </a:solidFill>
                        <a:latin typeface="Calibri"/>
                      </a:endParaRPr>
                    </a:p>
                  </a:txBody>
                  <a:tcPr marL="7114" marR="7114" marT="7114" marB="0" anchor="ctr"/>
                </a:tc>
              </a:tr>
              <a:tr h="417977">
                <a:tc>
                  <a:txBody>
                    <a:bodyPr/>
                    <a:lstStyle/>
                    <a:p>
                      <a:pPr algn="ctr" fontAlgn="ctr"/>
                      <a:r>
                        <a:rPr lang="en-GB" sz="900" u="none" strike="noStrike"/>
                        <a:t>UV</a:t>
                      </a:r>
                      <a:endParaRPr lang="en-GB" sz="900" b="1" i="0" u="none" strike="noStrike">
                        <a:solidFill>
                          <a:srgbClr val="000000"/>
                        </a:solidFill>
                        <a:latin typeface="Calibri"/>
                      </a:endParaRPr>
                    </a:p>
                  </a:txBody>
                  <a:tcPr marL="7114" marR="7114" marT="7114" marB="0" anchor="ctr"/>
                </a:tc>
                <a:tc>
                  <a:txBody>
                    <a:bodyPr/>
                    <a:lstStyle/>
                    <a:p>
                      <a:pPr algn="ctr" fontAlgn="ctr"/>
                      <a:r>
                        <a:rPr lang="en-US" sz="900" u="none" strike="noStrike"/>
                        <a:t>Spectrally Resolved Irradiance at Surface and UV Index</a:t>
                      </a:r>
                      <a:endParaRPr lang="en-US" sz="900" b="0" i="0" u="none" strike="noStrike">
                        <a:solidFill>
                          <a:srgbClr val="000000"/>
                        </a:solidFill>
                        <a:latin typeface="Calibri"/>
                      </a:endParaRPr>
                    </a:p>
                  </a:txBody>
                  <a:tcPr marL="7114" marR="7114" marT="7114" marB="0" anchor="ctr"/>
                </a:tc>
              </a:tr>
              <a:tr h="284569">
                <a:tc>
                  <a:txBody>
                    <a:bodyPr/>
                    <a:lstStyle/>
                    <a:p>
                      <a:pPr algn="ctr" fontAlgn="ctr"/>
                      <a:r>
                        <a:rPr lang="en-GB" sz="900" u="none" strike="noStrike"/>
                        <a:t>Glyoxal</a:t>
                      </a:r>
                      <a:br>
                        <a:rPr lang="en-GB" sz="900" u="none" strike="noStrike"/>
                      </a:br>
                      <a:r>
                        <a:rPr lang="en-GB" sz="900" u="none" strike="noStrike"/>
                        <a:t>CHOCHO</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a:t>Total Column</a:t>
                      </a:r>
                      <a:endParaRPr lang="en-GB" sz="900" b="0" i="0" u="none" strike="noStrike">
                        <a:solidFill>
                          <a:srgbClr val="000000"/>
                        </a:solidFill>
                        <a:latin typeface="Calibri"/>
                      </a:endParaRPr>
                    </a:p>
                  </a:txBody>
                  <a:tcPr marL="7114" marR="7114" marT="7114" marB="0" anchor="ctr"/>
                </a:tc>
              </a:tr>
              <a:tr h="426854">
                <a:tc>
                  <a:txBody>
                    <a:bodyPr/>
                    <a:lstStyle/>
                    <a:p>
                      <a:pPr algn="ctr" fontAlgn="ctr"/>
                      <a:r>
                        <a:rPr lang="en-GB" sz="900" u="none" strike="noStrike"/>
                        <a:t>Scene heterogeneity from VII</a:t>
                      </a:r>
                      <a:endParaRPr lang="en-GB" sz="900" b="1" i="0" u="none" strike="noStrike">
                        <a:solidFill>
                          <a:srgbClr val="000000"/>
                        </a:solidFill>
                        <a:latin typeface="Calibri"/>
                      </a:endParaRPr>
                    </a:p>
                  </a:txBody>
                  <a:tcPr marL="7114" marR="7114" marT="7114" marB="0" anchor="ctr"/>
                </a:tc>
                <a:tc>
                  <a:txBody>
                    <a:bodyPr/>
                    <a:lstStyle/>
                    <a:p>
                      <a:pPr algn="ctr" fontAlgn="ctr"/>
                      <a:r>
                        <a:rPr lang="en-GB" sz="900" u="none" strike="noStrike" dirty="0"/>
                        <a:t>Scene heterogeneity from VII</a:t>
                      </a:r>
                      <a:endParaRPr lang="en-GB" sz="900" b="0" i="0" u="none" strike="noStrike" dirty="0">
                        <a:solidFill>
                          <a:srgbClr val="000000"/>
                        </a:solidFill>
                        <a:latin typeface="Calibri"/>
                      </a:endParaRPr>
                    </a:p>
                  </a:txBody>
                  <a:tcPr marL="7114" marR="7114" marT="7114" marB="0" anchor="ctr"/>
                </a:tc>
              </a:tr>
            </a:tbl>
          </a:graphicData>
        </a:graphic>
      </p:graphicFrame>
      <p:sp>
        <p:nvSpPr>
          <p:cNvPr id="19"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EUMETSAT Current and Future Missions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014" y="1069934"/>
            <a:ext cx="5893280" cy="5355312"/>
          </a:xfrm>
          <a:prstGeom prst="rect">
            <a:avLst/>
          </a:prstGeom>
        </p:spPr>
        <p:txBody>
          <a:bodyPr wrap="square">
            <a:spAutoFit/>
          </a:bodyPr>
          <a:lstStyle/>
          <a:p>
            <a:pPr marL="252000" indent="-252000">
              <a:spcBef>
                <a:spcPts val="0"/>
              </a:spcBef>
              <a:defRPr/>
            </a:pPr>
            <a:r>
              <a:rPr lang="en-US" sz="1800" b="0" kern="0" dirty="0" smtClean="0">
                <a:solidFill>
                  <a:schemeClr val="tx1"/>
                </a:solidFill>
                <a:latin typeface="Arial" pitchFamily="34" charset="0"/>
                <a:cs typeface="Arial" pitchFamily="34" charset="0"/>
              </a:rPr>
              <a:t>MTG-S UVN </a:t>
            </a:r>
            <a:r>
              <a:rPr lang="en-US" sz="1800" b="0" kern="0" dirty="0" smtClean="0">
                <a:solidFill>
                  <a:srgbClr val="FF0000"/>
                </a:solidFill>
                <a:latin typeface="Arial" pitchFamily="34" charset="0"/>
                <a:cs typeface="Arial" pitchFamily="34" charset="0"/>
              </a:rPr>
              <a:t>Sentinel-4 </a:t>
            </a:r>
            <a:r>
              <a:rPr lang="en-US" sz="1800" b="0" kern="0" dirty="0" smtClean="0">
                <a:solidFill>
                  <a:schemeClr val="tx1"/>
                </a:solidFill>
                <a:latin typeface="Arial" pitchFamily="34" charset="0"/>
                <a:cs typeface="Arial" pitchFamily="34" charset="0"/>
              </a:rPr>
              <a:t>UV-NIR </a:t>
            </a:r>
            <a:r>
              <a:rPr lang="en-US" sz="1800" b="0" kern="0" dirty="0" smtClean="0">
                <a:solidFill>
                  <a:schemeClr val="tx1"/>
                </a:solidFill>
                <a:latin typeface="Arial" pitchFamily="34" charset="0"/>
                <a:cs typeface="Arial" pitchFamily="34" charset="0"/>
              </a:rPr>
              <a:t>hyper spectral instrument </a:t>
            </a:r>
            <a:r>
              <a:rPr lang="en-US" sz="1800" b="0" kern="0" dirty="0" smtClean="0">
                <a:solidFill>
                  <a:schemeClr val="tx1"/>
                </a:solidFill>
                <a:latin typeface="Arial" pitchFamily="34" charset="0"/>
                <a:cs typeface="Arial" pitchFamily="34" charset="0"/>
              </a:rPr>
              <a:t>from GEO</a:t>
            </a:r>
            <a:endParaRPr lang="en-GB" sz="1800" b="0" kern="0" dirty="0" smtClean="0">
              <a:solidFill>
                <a:schemeClr val="tx1"/>
              </a:solidFill>
              <a:latin typeface="Arial" pitchFamily="34" charset="0"/>
              <a:cs typeface="Arial" pitchFamily="34" charset="0"/>
            </a:endParaRPr>
          </a:p>
          <a:p>
            <a:pPr marL="252000" lvl="0" indent="-252000">
              <a:spcBef>
                <a:spcPts val="0"/>
              </a:spcBef>
              <a:buFont typeface="Arial" pitchFamily="34" charset="0"/>
              <a:buChar char="•"/>
              <a:defRPr/>
            </a:pPr>
            <a:r>
              <a:rPr lang="en-GB" sz="1800" b="0" kern="0" dirty="0" smtClean="0">
                <a:solidFill>
                  <a:schemeClr val="tx1"/>
                </a:solidFill>
                <a:latin typeface="Arial" pitchFamily="34" charset="0"/>
                <a:cs typeface="Arial" pitchFamily="34" charset="0"/>
              </a:rPr>
              <a:t>Sentinel-4 </a:t>
            </a:r>
            <a:r>
              <a:rPr lang="en-GB" sz="1800" b="0" kern="0" dirty="0" smtClean="0">
                <a:solidFill>
                  <a:schemeClr val="tx1"/>
                </a:solidFill>
                <a:latin typeface="Arial" pitchFamily="34" charset="0"/>
                <a:cs typeface="Arial" pitchFamily="34" charset="0"/>
              </a:rPr>
              <a:t>has heritage from the GOME/SCIAMACHY/GOME-2/OMI series of </a:t>
            </a:r>
            <a:r>
              <a:rPr lang="en-GB" sz="1800" b="0" kern="0" dirty="0" smtClean="0">
                <a:solidFill>
                  <a:schemeClr val="tx1"/>
                </a:solidFill>
                <a:latin typeface="Arial" pitchFamily="34" charset="0"/>
                <a:cs typeface="Arial" pitchFamily="34" charset="0"/>
              </a:rPr>
              <a:t>instruments</a:t>
            </a:r>
          </a:p>
          <a:p>
            <a:pPr marL="252000" lvl="0" indent="-252000">
              <a:spcBef>
                <a:spcPts val="0"/>
              </a:spcBef>
              <a:buFont typeface="Arial" pitchFamily="34" charset="0"/>
              <a:buChar char="•"/>
              <a:defRPr/>
            </a:pPr>
            <a:r>
              <a:rPr lang="en-GB" sz="1800" b="0" kern="0" dirty="0" smtClean="0">
                <a:solidFill>
                  <a:schemeClr val="tx1"/>
                </a:solidFill>
                <a:latin typeface="Arial" pitchFamily="34" charset="0"/>
                <a:cs typeface="Arial" pitchFamily="34" charset="0"/>
              </a:rPr>
              <a:t>Primary </a:t>
            </a:r>
            <a:r>
              <a:rPr lang="en-GB" sz="1800" b="0" kern="0" dirty="0" smtClean="0">
                <a:solidFill>
                  <a:schemeClr val="tx1"/>
                </a:solidFill>
                <a:latin typeface="Arial" pitchFamily="34" charset="0"/>
                <a:cs typeface="Arial" pitchFamily="34" charset="0"/>
              </a:rPr>
              <a:t>focus is the monitoring of air quality in the European domain with high spatial and temporal </a:t>
            </a:r>
            <a:r>
              <a:rPr lang="en-GB" sz="1800" b="0" kern="0" dirty="0" smtClean="0">
                <a:solidFill>
                  <a:schemeClr val="tx1"/>
                </a:solidFill>
                <a:latin typeface="Arial" pitchFamily="34" charset="0"/>
                <a:cs typeface="Arial" pitchFamily="34" charset="0"/>
              </a:rPr>
              <a:t>resolution</a:t>
            </a:r>
          </a:p>
          <a:p>
            <a:pPr marL="252000" lvl="0" indent="-252000">
              <a:spcBef>
                <a:spcPts val="0"/>
              </a:spcBef>
              <a:buFont typeface="Arial" pitchFamily="34" charset="0"/>
              <a:buChar char="•"/>
              <a:defRPr/>
            </a:pPr>
            <a:r>
              <a:rPr lang="en-GB" sz="1800" b="0" kern="0" dirty="0" smtClean="0">
                <a:solidFill>
                  <a:schemeClr val="tx1"/>
                </a:solidFill>
                <a:latin typeface="Arial" pitchFamily="34" charset="0"/>
                <a:cs typeface="Arial" pitchFamily="34" charset="0"/>
              </a:rPr>
              <a:t>The </a:t>
            </a:r>
            <a:r>
              <a:rPr lang="en-GB" sz="1800" b="0" kern="0" dirty="0" smtClean="0">
                <a:solidFill>
                  <a:schemeClr val="tx1"/>
                </a:solidFill>
                <a:latin typeface="Arial" pitchFamily="34" charset="0"/>
                <a:cs typeface="Arial" pitchFamily="34" charset="0"/>
              </a:rPr>
              <a:t>spatial resolution will be ~ 8 x 8 km with hourly temporal </a:t>
            </a:r>
            <a:r>
              <a:rPr lang="en-GB" sz="1800" b="0" kern="0" dirty="0" smtClean="0">
                <a:solidFill>
                  <a:schemeClr val="tx1"/>
                </a:solidFill>
                <a:latin typeface="Arial" pitchFamily="34" charset="0"/>
                <a:cs typeface="Arial" pitchFamily="34" charset="0"/>
              </a:rPr>
              <a:t>resolution</a:t>
            </a:r>
          </a:p>
          <a:p>
            <a:pPr marL="252000" lvl="0" indent="-252000">
              <a:spcBef>
                <a:spcPts val="0"/>
              </a:spcBef>
              <a:buFont typeface="Arial" pitchFamily="34" charset="0"/>
              <a:buChar char="•"/>
              <a:defRPr/>
            </a:pPr>
            <a:r>
              <a:rPr lang="en-GB" sz="1800" b="0" kern="0" dirty="0" smtClean="0">
                <a:solidFill>
                  <a:schemeClr val="tx1"/>
                </a:solidFill>
                <a:latin typeface="Arial" pitchFamily="34" charset="0"/>
                <a:cs typeface="Arial" pitchFamily="34" charset="0"/>
              </a:rPr>
              <a:t>Sentinel-4 </a:t>
            </a:r>
            <a:r>
              <a:rPr lang="en-GB" sz="1800" b="0" kern="0" dirty="0" smtClean="0">
                <a:solidFill>
                  <a:schemeClr val="tx1"/>
                </a:solidFill>
                <a:latin typeface="Arial" pitchFamily="34" charset="0"/>
                <a:cs typeface="Arial" pitchFamily="34" charset="0"/>
              </a:rPr>
              <a:t>level 1 and 2 </a:t>
            </a:r>
            <a:r>
              <a:rPr lang="en-GB" sz="1800" b="0" kern="0" dirty="0" smtClean="0">
                <a:solidFill>
                  <a:schemeClr val="tx1"/>
                </a:solidFill>
                <a:latin typeface="Arial" pitchFamily="34" charset="0"/>
                <a:cs typeface="Arial" pitchFamily="34" charset="0"/>
              </a:rPr>
              <a:t>products </a:t>
            </a:r>
            <a:r>
              <a:rPr lang="en-GB" sz="1800" b="0" kern="0" dirty="0" smtClean="0">
                <a:solidFill>
                  <a:schemeClr val="tx1"/>
                </a:solidFill>
                <a:latin typeface="Arial" pitchFamily="34" charset="0"/>
                <a:cs typeface="Arial" pitchFamily="34" charset="0"/>
              </a:rPr>
              <a:t>will be produced </a:t>
            </a:r>
            <a:r>
              <a:rPr lang="en-GB" sz="1800" b="0" kern="0" dirty="0" smtClean="0">
                <a:solidFill>
                  <a:schemeClr val="tx1"/>
                </a:solidFill>
                <a:latin typeface="Arial" pitchFamily="34" charset="0"/>
                <a:cs typeface="Arial" pitchFamily="34" charset="0"/>
              </a:rPr>
              <a:t>operationally </a:t>
            </a:r>
            <a:r>
              <a:rPr lang="en-GB" sz="1800" b="0" kern="0" dirty="0" smtClean="0">
                <a:solidFill>
                  <a:schemeClr val="tx1"/>
                </a:solidFill>
                <a:latin typeface="Arial" pitchFamily="34" charset="0"/>
                <a:cs typeface="Arial" pitchFamily="34" charset="0"/>
              </a:rPr>
              <a:t>by </a:t>
            </a:r>
            <a:r>
              <a:rPr lang="en-GB" sz="1800" b="0" kern="0" dirty="0" smtClean="0">
                <a:solidFill>
                  <a:schemeClr val="tx1"/>
                </a:solidFill>
                <a:latin typeface="Arial" pitchFamily="34" charset="0"/>
                <a:cs typeface="Arial" pitchFamily="34" charset="0"/>
              </a:rPr>
              <a:t>EUMETSAT</a:t>
            </a:r>
          </a:p>
          <a:p>
            <a:pPr marL="252000" lvl="0" indent="-252000">
              <a:spcBef>
                <a:spcPts val="0"/>
              </a:spcBef>
              <a:buFont typeface="Arial" pitchFamily="34" charset="0"/>
              <a:buChar char="•"/>
              <a:defRPr/>
            </a:pPr>
            <a:r>
              <a:rPr lang="en-GB" sz="1800" b="0" dirty="0" smtClean="0">
                <a:solidFill>
                  <a:schemeClr val="tx1"/>
                </a:solidFill>
                <a:latin typeface="Arial" pitchFamily="34" charset="0"/>
                <a:cs typeface="Arial" pitchFamily="34" charset="0"/>
              </a:rPr>
              <a:t>It </a:t>
            </a:r>
            <a:r>
              <a:rPr lang="en-GB" sz="1800" b="0" dirty="0" smtClean="0">
                <a:solidFill>
                  <a:schemeClr val="tx1"/>
                </a:solidFill>
                <a:latin typeface="Arial" pitchFamily="34" charset="0"/>
                <a:cs typeface="Arial" pitchFamily="34" charset="0"/>
              </a:rPr>
              <a:t>will fly alongside the MTG/Infrared sounder, the first </a:t>
            </a:r>
            <a:r>
              <a:rPr lang="en-GB" sz="1800" b="0" dirty="0" err="1" smtClean="0">
                <a:solidFill>
                  <a:schemeClr val="tx1"/>
                </a:solidFill>
                <a:latin typeface="Arial" pitchFamily="34" charset="0"/>
                <a:cs typeface="Arial" pitchFamily="34" charset="0"/>
              </a:rPr>
              <a:t>hyperspectral</a:t>
            </a:r>
            <a:r>
              <a:rPr lang="en-GB" sz="1800" b="0" dirty="0" smtClean="0">
                <a:solidFill>
                  <a:schemeClr val="tx1"/>
                </a:solidFill>
                <a:latin typeface="Arial" pitchFamily="34" charset="0"/>
                <a:cs typeface="Arial" pitchFamily="34" charset="0"/>
              </a:rPr>
              <a:t> sounder flown in geostationary </a:t>
            </a:r>
            <a:r>
              <a:rPr lang="en-GB" sz="1800" b="0" dirty="0" smtClean="0">
                <a:solidFill>
                  <a:schemeClr val="tx1"/>
                </a:solidFill>
                <a:latin typeface="Arial" pitchFamily="34" charset="0"/>
                <a:cs typeface="Arial" pitchFamily="34" charset="0"/>
              </a:rPr>
              <a:t>orbit.</a:t>
            </a:r>
          </a:p>
          <a:p>
            <a:pPr marL="252000" lvl="0" indent="-252000">
              <a:spcBef>
                <a:spcPts val="0"/>
              </a:spcBef>
              <a:buFont typeface="Arial" pitchFamily="34" charset="0"/>
              <a:buChar char="•"/>
              <a:defRPr/>
            </a:pPr>
            <a:r>
              <a:rPr lang="en-GB" sz="1800" b="0" dirty="0" smtClean="0">
                <a:solidFill>
                  <a:schemeClr val="tx1"/>
                </a:solidFill>
                <a:latin typeface="Arial" pitchFamily="34" charset="0"/>
                <a:cs typeface="Arial" pitchFamily="34" charset="0"/>
              </a:rPr>
              <a:t>The </a:t>
            </a:r>
            <a:r>
              <a:rPr lang="en-GB" sz="1800" b="0" dirty="0" smtClean="0">
                <a:solidFill>
                  <a:schemeClr val="tx1"/>
                </a:solidFill>
                <a:latin typeface="Arial" pitchFamily="34" charset="0"/>
                <a:cs typeface="Arial" pitchFamily="34" charset="0"/>
              </a:rPr>
              <a:t>MTG/IRS is not optimised for atmospheric composition applications, but it is hoped that under favourable conditions it will provide information on ozone and carbon </a:t>
            </a:r>
            <a:r>
              <a:rPr lang="en-GB" sz="1800" b="0" dirty="0" smtClean="0">
                <a:solidFill>
                  <a:schemeClr val="tx1"/>
                </a:solidFill>
                <a:latin typeface="Arial" pitchFamily="34" charset="0"/>
                <a:cs typeface="Arial" pitchFamily="34" charset="0"/>
              </a:rPr>
              <a:t>monoxide.</a:t>
            </a:r>
          </a:p>
          <a:p>
            <a:pPr marL="252000" lvl="0" indent="-252000">
              <a:spcBef>
                <a:spcPts val="0"/>
              </a:spcBef>
              <a:buFont typeface="Arial" pitchFamily="34" charset="0"/>
              <a:buChar char="•"/>
              <a:defRPr/>
            </a:pPr>
            <a:r>
              <a:rPr lang="en-US" sz="1800" b="0" kern="0" dirty="0" smtClean="0">
                <a:solidFill>
                  <a:schemeClr val="tx1"/>
                </a:solidFill>
                <a:latin typeface="Arial" pitchFamily="34" charset="0"/>
                <a:cs typeface="Arial" pitchFamily="34" charset="0"/>
              </a:rPr>
              <a:t>Launch </a:t>
            </a:r>
            <a:r>
              <a:rPr lang="en-US" sz="1800" b="0" kern="0" dirty="0" smtClean="0">
                <a:solidFill>
                  <a:schemeClr val="tx1"/>
                </a:solidFill>
                <a:latin typeface="Arial" pitchFamily="34" charset="0"/>
                <a:cs typeface="Arial" pitchFamily="34" charset="0"/>
              </a:rPr>
              <a:t>of MTG-S 2021/22</a:t>
            </a:r>
            <a:endParaRPr lang="en-GB" sz="1800" b="0" dirty="0">
              <a:solidFill>
                <a:schemeClr val="tx1"/>
              </a:solidFill>
              <a:latin typeface="Arial" pitchFamily="34" charset="0"/>
              <a:cs typeface="Arial" pitchFamily="34" charset="0"/>
            </a:endParaRPr>
          </a:p>
        </p:txBody>
      </p:sp>
      <p:pic>
        <p:nvPicPr>
          <p:cNvPr id="4" name="Picture 2" descr="H:\DESKTOP\Baltic States Presentation\74a_Sentinel_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65264" y="914982"/>
            <a:ext cx="3505198" cy="2628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76464" y="3599578"/>
            <a:ext cx="3529536" cy="2927840"/>
          </a:xfrm>
          <a:prstGeom prst="rect">
            <a:avLst/>
          </a:prstGeom>
        </p:spPr>
      </p:pic>
      <p:sp>
        <p:nvSpPr>
          <p:cNvPr id="9"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EUMETSAT Current and Future Missions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655FE732-3E32-4F36-9334-53CF65F5A3E1}" type="slidenum">
              <a:rPr lang="en-GB" smtClean="0"/>
              <a:pPr>
                <a:defRPr/>
              </a:pPr>
              <a:t>3</a:t>
            </a:fld>
            <a:endParaRPr lang="en-GB"/>
          </a:p>
        </p:txBody>
      </p:sp>
      <p:sp>
        <p:nvSpPr>
          <p:cNvPr id="7171" name="Content Placeholder 2"/>
          <p:cNvSpPr>
            <a:spLocks noGrp="1"/>
          </p:cNvSpPr>
          <p:nvPr>
            <p:ph idx="4294967295"/>
          </p:nvPr>
        </p:nvSpPr>
        <p:spPr>
          <a:xfrm>
            <a:off x="193040" y="992188"/>
            <a:ext cx="9712960" cy="5391150"/>
          </a:xfrm>
        </p:spPr>
        <p:txBody>
          <a:bodyPr>
            <a:noAutofit/>
          </a:bodyPr>
          <a:lstStyle/>
          <a:p>
            <a:pPr marL="361950" indent="0">
              <a:buFont typeface="Arial" pitchFamily="34" charset="0"/>
              <a:buNone/>
              <a:defRPr/>
            </a:pPr>
            <a:r>
              <a:rPr lang="en-GB" sz="2800" dirty="0" smtClean="0"/>
              <a:t>Satellite-based remote sensing supports a number of applications related to atmospheric </a:t>
            </a:r>
            <a:r>
              <a:rPr lang="en-GB" sz="2800" dirty="0" smtClean="0"/>
              <a:t>composition</a:t>
            </a:r>
            <a:endParaRPr lang="en-GB" sz="2800" dirty="0" smtClean="0"/>
          </a:p>
          <a:p>
            <a:pPr lvl="1">
              <a:defRPr/>
            </a:pPr>
            <a:r>
              <a:rPr lang="en-GB" sz="2400" dirty="0" smtClean="0">
                <a:solidFill>
                  <a:srgbClr val="FF0000"/>
                </a:solidFill>
              </a:rPr>
              <a:t>Stratospheric ozone </a:t>
            </a:r>
            <a:r>
              <a:rPr lang="en-GB" sz="2400" dirty="0" smtClean="0"/>
              <a:t>monitoring; continues </a:t>
            </a:r>
            <a:r>
              <a:rPr lang="en-GB" sz="2400" dirty="0" smtClean="0"/>
              <a:t>to be important as </a:t>
            </a:r>
            <a:r>
              <a:rPr lang="en-GB" sz="2400" dirty="0" smtClean="0"/>
              <a:t>the </a:t>
            </a:r>
            <a:r>
              <a:rPr lang="en-GB" sz="2400" dirty="0" smtClean="0"/>
              <a:t>anticipated recovery of the ozone </a:t>
            </a:r>
            <a:r>
              <a:rPr lang="en-GB" sz="2400" dirty="0" smtClean="0"/>
              <a:t>layer is </a:t>
            </a:r>
            <a:r>
              <a:rPr lang="en-GB" sz="2400" dirty="0" smtClean="0"/>
              <a:t>monitored </a:t>
            </a:r>
            <a:endParaRPr lang="en-GB" sz="2400" dirty="0" smtClean="0"/>
          </a:p>
          <a:p>
            <a:pPr lvl="1">
              <a:buFont typeface="Arial" pitchFamily="34" charset="0"/>
              <a:buChar char="•"/>
              <a:defRPr/>
            </a:pPr>
            <a:r>
              <a:rPr lang="en-GB" sz="2400" dirty="0" smtClean="0"/>
              <a:t>For tracking </a:t>
            </a:r>
            <a:r>
              <a:rPr lang="en-GB" sz="2400" dirty="0" smtClean="0">
                <a:solidFill>
                  <a:srgbClr val="FF0000"/>
                </a:solidFill>
              </a:rPr>
              <a:t>long-range pollution transport </a:t>
            </a:r>
            <a:r>
              <a:rPr lang="en-GB" sz="2400" dirty="0" smtClean="0"/>
              <a:t>satellites </a:t>
            </a:r>
            <a:r>
              <a:rPr lang="en-GB" sz="2400" dirty="0" smtClean="0"/>
              <a:t>potentially provide global coverage on a daily </a:t>
            </a:r>
            <a:r>
              <a:rPr lang="en-GB" sz="2400" dirty="0" smtClean="0"/>
              <a:t>basis</a:t>
            </a:r>
            <a:endParaRPr lang="en-GB" sz="2400" dirty="0" smtClean="0"/>
          </a:p>
          <a:p>
            <a:pPr lvl="1">
              <a:buFont typeface="Arial" pitchFamily="34" charset="0"/>
              <a:buChar char="•"/>
              <a:defRPr/>
            </a:pPr>
            <a:r>
              <a:rPr lang="en-GB" sz="2400" dirty="0" smtClean="0">
                <a:solidFill>
                  <a:srgbClr val="FF0000"/>
                </a:solidFill>
              </a:rPr>
              <a:t>Air quality </a:t>
            </a:r>
            <a:r>
              <a:rPr lang="en-GB" sz="2400" dirty="0" smtClean="0"/>
              <a:t>monitoring both at global and regional </a:t>
            </a:r>
            <a:r>
              <a:rPr lang="en-GB" sz="2400" dirty="0" smtClean="0"/>
              <a:t>scales</a:t>
            </a:r>
            <a:endParaRPr lang="en-GB" sz="2400" dirty="0" smtClean="0"/>
          </a:p>
          <a:p>
            <a:pPr lvl="1">
              <a:buFont typeface="Arial" pitchFamily="34" charset="0"/>
              <a:buChar char="•"/>
              <a:defRPr/>
            </a:pPr>
            <a:r>
              <a:rPr lang="en-GB" sz="2400" dirty="0" smtClean="0"/>
              <a:t>Monitoring </a:t>
            </a:r>
            <a:r>
              <a:rPr lang="en-GB" sz="2400" dirty="0" smtClean="0">
                <a:solidFill>
                  <a:srgbClr val="FF0000"/>
                </a:solidFill>
              </a:rPr>
              <a:t>biomass burning</a:t>
            </a:r>
            <a:r>
              <a:rPr lang="en-GB" sz="2400" dirty="0" smtClean="0"/>
              <a:t>, </a:t>
            </a:r>
            <a:r>
              <a:rPr lang="en-GB" sz="2400" dirty="0" smtClean="0">
                <a:solidFill>
                  <a:srgbClr val="FF0000"/>
                </a:solidFill>
              </a:rPr>
              <a:t>fire emissions</a:t>
            </a:r>
            <a:r>
              <a:rPr lang="en-GB" sz="2400" dirty="0" smtClean="0"/>
              <a:t>, and </a:t>
            </a:r>
            <a:r>
              <a:rPr lang="en-GB" sz="2400" dirty="0" smtClean="0">
                <a:solidFill>
                  <a:srgbClr val="FF0000"/>
                </a:solidFill>
              </a:rPr>
              <a:t>volcanic eruptions</a:t>
            </a:r>
            <a:r>
              <a:rPr lang="en-GB" sz="2400" dirty="0" smtClean="0"/>
              <a:t>.</a:t>
            </a:r>
          </a:p>
          <a:p>
            <a:pPr lvl="1">
              <a:buFont typeface="Arial" pitchFamily="34" charset="0"/>
              <a:buChar char="•"/>
              <a:defRPr/>
            </a:pPr>
            <a:r>
              <a:rPr lang="en-GB" sz="2400" dirty="0" smtClean="0"/>
              <a:t>Monitoring </a:t>
            </a:r>
            <a:r>
              <a:rPr lang="en-GB" sz="2400" dirty="0" smtClean="0">
                <a:solidFill>
                  <a:srgbClr val="FF0000"/>
                </a:solidFill>
              </a:rPr>
              <a:t>greenhouse gases </a:t>
            </a:r>
            <a:r>
              <a:rPr lang="en-GB" sz="2400" dirty="0" smtClean="0"/>
              <a:t>to help estimate surface </a:t>
            </a:r>
            <a:r>
              <a:rPr lang="en-GB" sz="2400" dirty="0" smtClean="0"/>
              <a:t>fluxes</a:t>
            </a:r>
            <a:endParaRPr lang="en-GB" sz="2400" dirty="0" smtClean="0"/>
          </a:p>
          <a:p>
            <a:pPr lvl="1">
              <a:buFont typeface="Arial" pitchFamily="34" charset="0"/>
              <a:buChar char="•"/>
              <a:defRPr/>
            </a:pPr>
            <a:r>
              <a:rPr lang="en-GB" sz="2400" dirty="0" smtClean="0"/>
              <a:t>Improved knowledge about the role of </a:t>
            </a:r>
            <a:r>
              <a:rPr lang="en-GB" sz="2400" dirty="0" smtClean="0">
                <a:solidFill>
                  <a:srgbClr val="FF0000"/>
                </a:solidFill>
              </a:rPr>
              <a:t>aerosols</a:t>
            </a:r>
            <a:r>
              <a:rPr lang="en-GB" sz="2400" dirty="0" smtClean="0"/>
              <a:t> </a:t>
            </a:r>
            <a:r>
              <a:rPr lang="en-GB" sz="2400" dirty="0" smtClean="0"/>
              <a:t>with new instruments and products</a:t>
            </a:r>
            <a:endParaRPr lang="en-US" sz="2400" dirty="0" smtClean="0"/>
          </a:p>
        </p:txBody>
      </p:sp>
      <p:sp>
        <p:nvSpPr>
          <p:cNvPr id="8194" name="Title 1"/>
          <p:cNvSpPr>
            <a:spLocks noGrp="1"/>
          </p:cNvSpPr>
          <p:nvPr>
            <p:ph type="title" idx="4294967295"/>
          </p:nvPr>
        </p:nvSpPr>
        <p:spPr>
          <a:xfrm>
            <a:off x="0" y="0"/>
            <a:ext cx="9221788" cy="854075"/>
          </a:xfrm>
        </p:spPr>
        <p:txBody>
          <a:bodyPr/>
          <a:lstStyle/>
          <a:p>
            <a:r>
              <a:rPr lang="en-GB" dirty="0" smtClean="0"/>
              <a:t>Main application areas </a:t>
            </a:r>
            <a:r>
              <a:rPr lang="en-GB" dirty="0" smtClean="0"/>
              <a:t>- </a:t>
            </a:r>
            <a:r>
              <a:rPr lang="en-US" dirty="0" smtClean="0"/>
              <a:t>Introduction</a:t>
            </a:r>
            <a:endParaRPr lang="en-US"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a:xfrm>
            <a:off x="8125770" y="6540587"/>
            <a:ext cx="647807" cy="317413"/>
          </a:xfrm>
          <a:prstGeom prst="rect">
            <a:avLst/>
          </a:prstGeom>
          <a:noFill/>
          <a:ln>
            <a:noFill/>
            <a:prstDash/>
          </a:ln>
        </p:spPr>
      </p:pic>
      <p:pic>
        <p:nvPicPr>
          <p:cNvPr id="483330" name="Picture 2" descr="https://atmosphere.copernicus.eu/sites/default/files/copernicus-logo.png"/>
          <p:cNvPicPr>
            <a:picLocks noChangeAspect="1" noChangeArrowheads="1"/>
          </p:cNvPicPr>
          <p:nvPr/>
        </p:nvPicPr>
        <p:blipFill>
          <a:blip r:embed="rId3" cstate="print"/>
          <a:srcRect/>
          <a:stretch>
            <a:fillRect/>
          </a:stretch>
        </p:blipFill>
        <p:spPr bwMode="auto">
          <a:xfrm>
            <a:off x="7369175" y="6570519"/>
            <a:ext cx="657225" cy="242506"/>
          </a:xfrm>
          <a:prstGeom prst="rect">
            <a:avLst/>
          </a:prstGeom>
          <a:noFill/>
        </p:spPr>
      </p:pic>
      <p:pic>
        <p:nvPicPr>
          <p:cNvPr id="10" name="Image 6"/>
          <p:cNvPicPr/>
          <p:nvPr/>
        </p:nvPicPr>
        <p:blipFill>
          <a:blip r:embed="rId4" cstate="print">
            <a:extLst>
              <a:ext uri="{28A0092B-C50C-407E-A947-70E740481C1C}">
                <a14:useLocalDpi xmlns="" xmlns:a14="http://schemas.microsoft.com/office/drawing/2010/main" val="0"/>
              </a:ext>
            </a:extLst>
          </a:blip>
          <a:stretch>
            <a:fillRect/>
          </a:stretch>
        </p:blipFill>
        <p:spPr>
          <a:xfrm>
            <a:off x="5512640" y="3114259"/>
            <a:ext cx="3525716" cy="2978057"/>
          </a:xfrm>
          <a:prstGeom prst="rect">
            <a:avLst/>
          </a:prstGeom>
        </p:spPr>
      </p:pic>
      <p:pic>
        <p:nvPicPr>
          <p:cNvPr id="13" name="Picture 9" descr="1-Masque-suite-250711"/>
          <p:cNvPicPr>
            <a:picLocks noChangeAspect="1" noChangeArrowheads="1"/>
          </p:cNvPicPr>
          <p:nvPr/>
        </p:nvPicPr>
        <p:blipFill>
          <a:blip r:embed="rId5" cstate="print">
            <a:extLst>
              <a:ext uri="{28A0092B-C50C-407E-A947-70E740481C1C}">
                <a14:useLocalDpi xmlns="" xmlns:a14="http://schemas.microsoft.com/office/drawing/2010/main" val="0"/>
              </a:ext>
            </a:extLst>
          </a:blip>
          <a:srcRect l="8887" r="69727" b="86509"/>
          <a:stretch>
            <a:fillRect/>
          </a:stretch>
        </p:blipFill>
        <p:spPr bwMode="auto">
          <a:xfrm>
            <a:off x="8668972" y="6103129"/>
            <a:ext cx="451655" cy="21311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5536096" y="2862470"/>
            <a:ext cx="3435556" cy="230832"/>
          </a:xfrm>
          <a:prstGeom prst="rect">
            <a:avLst/>
          </a:prstGeom>
          <a:noFill/>
        </p:spPr>
        <p:txBody>
          <a:bodyPr wrap="none" rtlCol="0">
            <a:spAutoFit/>
          </a:bodyPr>
          <a:lstStyle/>
          <a:p>
            <a:r>
              <a:rPr lang="en-US" dirty="0" smtClean="0">
                <a:solidFill>
                  <a:schemeClr val="tx2"/>
                </a:solidFill>
              </a:rPr>
              <a:t>Preliminary results from a test data study, TOA radiance</a:t>
            </a:r>
            <a:endParaRPr lang="en-GB" dirty="0">
              <a:solidFill>
                <a:schemeClr val="tx2"/>
              </a:solidFill>
            </a:endParaRPr>
          </a:p>
        </p:txBody>
      </p:sp>
      <p:pic>
        <p:nvPicPr>
          <p:cNvPr id="12" name="Picture 10"/>
          <p:cNvPicPr>
            <a:picLocks noChangeAspect="1" noChangeArrowheads="1"/>
          </p:cNvPicPr>
          <p:nvPr/>
        </p:nvPicPr>
        <p:blipFill>
          <a:blip r:embed="rId6" cstate="print"/>
          <a:srcRect/>
          <a:stretch>
            <a:fillRect/>
          </a:stretch>
        </p:blipFill>
        <p:spPr bwMode="auto">
          <a:xfrm>
            <a:off x="9179983" y="6041914"/>
            <a:ext cx="726017" cy="257218"/>
          </a:xfrm>
          <a:prstGeom prst="rect">
            <a:avLst/>
          </a:prstGeom>
          <a:noFill/>
          <a:ln w="9525">
            <a:noFill/>
            <a:miter lim="800000"/>
            <a:headEnd/>
            <a:tailEnd/>
          </a:ln>
          <a:effectLst/>
        </p:spPr>
      </p:pic>
      <p:graphicFrame>
        <p:nvGraphicFramePr>
          <p:cNvPr id="15" name="Table 14"/>
          <p:cNvGraphicFramePr>
            <a:graphicFrameLocks noGrp="1"/>
          </p:cNvGraphicFramePr>
          <p:nvPr/>
        </p:nvGraphicFramePr>
        <p:xfrm>
          <a:off x="5536096" y="1149889"/>
          <a:ext cx="4170016" cy="1574165"/>
        </p:xfrm>
        <a:graphic>
          <a:graphicData uri="http://schemas.openxmlformats.org/drawingml/2006/table">
            <a:tbl>
              <a:tblPr/>
              <a:tblGrid>
                <a:gridCol w="763113"/>
                <a:gridCol w="2383345"/>
                <a:gridCol w="1023558"/>
              </a:tblGrid>
              <a:tr h="217805">
                <a:tc>
                  <a:txBody>
                    <a:bodyPr/>
                    <a:lstStyle/>
                    <a:p>
                      <a:pPr algn="ctr">
                        <a:spcBef>
                          <a:spcPts val="600"/>
                        </a:spcBef>
                        <a:spcAft>
                          <a:spcPts val="600"/>
                        </a:spcAft>
                      </a:pPr>
                      <a:r>
                        <a:rPr lang="en-US" sz="1000" b="1" dirty="0">
                          <a:latin typeface="Times New Roman"/>
                          <a:ea typeface="Times New Roman"/>
                        </a:rPr>
                        <a:t>Product</a:t>
                      </a:r>
                      <a:endParaRPr lang="en-GB" sz="11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US" sz="1000" b="1" dirty="0">
                          <a:latin typeface="Times New Roman"/>
                          <a:ea typeface="Times New Roman"/>
                        </a:rPr>
                        <a:t>Parameter</a:t>
                      </a:r>
                      <a:endParaRPr lang="en-GB" sz="11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US" sz="1000" b="1">
                          <a:latin typeface="Times New Roman"/>
                          <a:ea typeface="Times New Roman"/>
                        </a:rPr>
                        <a:t>Distributed</a:t>
                      </a:r>
                      <a:endParaRPr lang="en-GB" sz="11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86690">
                <a:tc>
                  <a:txBody>
                    <a:bodyPr/>
                    <a:lstStyle/>
                    <a:p>
                      <a:pPr algn="l">
                        <a:spcBef>
                          <a:spcPts val="600"/>
                        </a:spcBef>
                        <a:spcAft>
                          <a:spcPts val="0"/>
                        </a:spcAft>
                      </a:pPr>
                      <a:r>
                        <a:rPr lang="en-GB" sz="1000" dirty="0">
                          <a:latin typeface="Times New Roman"/>
                          <a:ea typeface="Times New Roman"/>
                        </a:rPr>
                        <a:t>Earth radiance</a:t>
                      </a:r>
                      <a:endParaRPr lang="en-GB" sz="11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a:latin typeface="Times New Roman"/>
                          <a:ea typeface="Times New Roman"/>
                        </a:rPr>
                        <a:t>Spectrally and radiometrically calibrated and geolocated Earth radiance</a:t>
                      </a:r>
                      <a:endParaRPr lang="en-GB" sz="11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a:latin typeface="Times New Roman"/>
                          <a:ea typeface="Times New Roman"/>
                        </a:rPr>
                        <a:t>to all users</a:t>
                      </a:r>
                      <a:endParaRPr lang="en-GB" sz="11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690">
                <a:tc>
                  <a:txBody>
                    <a:bodyPr/>
                    <a:lstStyle/>
                    <a:p>
                      <a:pPr algn="l">
                        <a:spcBef>
                          <a:spcPts val="600"/>
                        </a:spcBef>
                        <a:spcAft>
                          <a:spcPts val="0"/>
                        </a:spcAft>
                      </a:pPr>
                      <a:r>
                        <a:rPr lang="en-GB" sz="1000" dirty="0">
                          <a:latin typeface="Times New Roman"/>
                          <a:ea typeface="Times New Roman"/>
                        </a:rPr>
                        <a:t>Solar irradiance</a:t>
                      </a:r>
                      <a:endParaRPr lang="en-GB" sz="11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dirty="0">
                          <a:latin typeface="Times New Roman"/>
                          <a:ea typeface="Times New Roman"/>
                        </a:rPr>
                        <a:t>Spectrally and </a:t>
                      </a:r>
                      <a:r>
                        <a:rPr lang="en-GB" sz="1000" dirty="0" err="1">
                          <a:latin typeface="Times New Roman"/>
                          <a:ea typeface="Times New Roman"/>
                        </a:rPr>
                        <a:t>radiometrically</a:t>
                      </a:r>
                      <a:r>
                        <a:rPr lang="en-GB" sz="1000" dirty="0">
                          <a:latin typeface="Times New Roman"/>
                          <a:ea typeface="Times New Roman"/>
                        </a:rPr>
                        <a:t> calibrated  Solar irradiance</a:t>
                      </a:r>
                      <a:endParaRPr lang="en-GB" sz="11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a:latin typeface="Times New Roman"/>
                          <a:ea typeface="Times New Roman"/>
                        </a:rPr>
                        <a:t>to all users</a:t>
                      </a:r>
                      <a:endParaRPr lang="en-GB" sz="11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690">
                <a:tc>
                  <a:txBody>
                    <a:bodyPr/>
                    <a:lstStyle/>
                    <a:p>
                      <a:pPr algn="l">
                        <a:spcBef>
                          <a:spcPts val="600"/>
                        </a:spcBef>
                        <a:spcAft>
                          <a:spcPts val="0"/>
                        </a:spcAft>
                      </a:pPr>
                      <a:r>
                        <a:rPr lang="en-GB" sz="1000">
                          <a:latin typeface="Times New Roman"/>
                          <a:ea typeface="Times New Roman"/>
                        </a:rPr>
                        <a:t>DPPF</a:t>
                      </a:r>
                      <a:endParaRPr lang="en-GB" sz="11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dirty="0">
                          <a:latin typeface="Times New Roman"/>
                          <a:ea typeface="Times New Roman"/>
                        </a:rPr>
                        <a:t>L1b data processing parameters</a:t>
                      </a:r>
                      <a:endParaRPr lang="en-GB" sz="11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a:latin typeface="Times New Roman"/>
                          <a:ea typeface="Times New Roman"/>
                        </a:rPr>
                        <a:t>to all users</a:t>
                      </a:r>
                      <a:endParaRPr lang="en-GB" sz="11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690">
                <a:tc>
                  <a:txBody>
                    <a:bodyPr/>
                    <a:lstStyle/>
                    <a:p>
                      <a:pPr algn="l">
                        <a:spcBef>
                          <a:spcPts val="600"/>
                        </a:spcBef>
                        <a:spcAft>
                          <a:spcPts val="0"/>
                        </a:spcAft>
                      </a:pPr>
                      <a:r>
                        <a:rPr lang="en-GB" sz="1000">
                          <a:latin typeface="Times New Roman"/>
                          <a:ea typeface="Times New Roman"/>
                        </a:rPr>
                        <a:t>Star</a:t>
                      </a:r>
                      <a:endParaRPr lang="en-GB" sz="11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dirty="0">
                          <a:latin typeface="Times New Roman"/>
                          <a:ea typeface="Times New Roman"/>
                        </a:rPr>
                        <a:t>Star calibration data</a:t>
                      </a:r>
                      <a:endParaRPr lang="en-GB" sz="11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a:latin typeface="Times New Roman"/>
                          <a:ea typeface="Times New Roman"/>
                        </a:rPr>
                        <a:t>to Expert Users</a:t>
                      </a:r>
                      <a:endParaRPr lang="en-GB" sz="11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690">
                <a:tc>
                  <a:txBody>
                    <a:bodyPr/>
                    <a:lstStyle/>
                    <a:p>
                      <a:pPr algn="l">
                        <a:spcBef>
                          <a:spcPts val="600"/>
                        </a:spcBef>
                        <a:spcAft>
                          <a:spcPts val="0"/>
                        </a:spcAft>
                      </a:pPr>
                      <a:r>
                        <a:rPr lang="en-GB" sz="1000">
                          <a:latin typeface="Times New Roman"/>
                          <a:ea typeface="Times New Roman"/>
                        </a:rPr>
                        <a:t>Calibration</a:t>
                      </a:r>
                      <a:endParaRPr lang="en-GB" sz="11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dirty="0">
                          <a:latin typeface="Times New Roman"/>
                          <a:ea typeface="Times New Roman"/>
                        </a:rPr>
                        <a:t>Calibration data</a:t>
                      </a:r>
                      <a:endParaRPr lang="en-GB" sz="11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dirty="0">
                          <a:latin typeface="Times New Roman"/>
                          <a:ea typeface="Times New Roman"/>
                        </a:rPr>
                        <a:t>to Expert Users</a:t>
                      </a:r>
                      <a:endParaRPr lang="en-GB" sz="11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690">
                <a:tc>
                  <a:txBody>
                    <a:bodyPr/>
                    <a:lstStyle/>
                    <a:p>
                      <a:pPr algn="l">
                        <a:spcBef>
                          <a:spcPts val="600"/>
                        </a:spcBef>
                        <a:spcAft>
                          <a:spcPts val="0"/>
                        </a:spcAft>
                      </a:pPr>
                      <a:r>
                        <a:rPr lang="en-GB" sz="1000">
                          <a:latin typeface="Times New Roman"/>
                          <a:ea typeface="Times New Roman"/>
                        </a:rPr>
                        <a:t>Diagnostic</a:t>
                      </a:r>
                      <a:endParaRPr lang="en-GB" sz="11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a:latin typeface="Times New Roman"/>
                          <a:ea typeface="Times New Roman"/>
                        </a:rPr>
                        <a:t>Instrument diagnostic data</a:t>
                      </a:r>
                      <a:r>
                        <a:rPr lang="en-GB" sz="800">
                          <a:latin typeface="Times New Roman"/>
                          <a:ea typeface="Times New Roman"/>
                        </a:rPr>
                        <a:t> </a:t>
                      </a:r>
                      <a:endParaRPr lang="en-GB" sz="11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0"/>
                        </a:spcAft>
                      </a:pPr>
                      <a:r>
                        <a:rPr lang="en-GB" sz="1000" dirty="0">
                          <a:latin typeface="Times New Roman"/>
                          <a:ea typeface="Times New Roman"/>
                        </a:rPr>
                        <a:t>to Expert Users</a:t>
                      </a:r>
                      <a:endParaRPr lang="en-GB" sz="11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5601" name="Rectangle 1"/>
          <p:cNvSpPr>
            <a:spLocks noChangeArrowheads="1"/>
          </p:cNvSpPr>
          <p:nvPr/>
        </p:nvSpPr>
        <p:spPr bwMode="auto">
          <a:xfrm>
            <a:off x="0" y="0"/>
            <a:ext cx="3268663"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15"/>
          <p:cNvSpPr/>
          <p:nvPr/>
        </p:nvSpPr>
        <p:spPr>
          <a:xfrm>
            <a:off x="5551187" y="898376"/>
            <a:ext cx="2852063" cy="230832"/>
          </a:xfrm>
          <a:prstGeom prst="rect">
            <a:avLst/>
          </a:prstGeom>
        </p:spPr>
        <p:txBody>
          <a:bodyPr wrap="none">
            <a:spAutoFit/>
          </a:bodyPr>
          <a:lstStyle/>
          <a:p>
            <a:r>
              <a:rPr lang="en-GB" dirty="0" smtClean="0">
                <a:solidFill>
                  <a:schemeClr val="tx2"/>
                </a:solidFill>
                <a:latin typeface="Arial" pitchFamily="34" charset="0"/>
                <a:cs typeface="Arial" pitchFamily="34" charset="0"/>
              </a:rPr>
              <a:t>Level-1b products of the Sentinel-4 UVN mission</a:t>
            </a:r>
            <a:endParaRPr lang="en-GB" dirty="0">
              <a:solidFill>
                <a:schemeClr val="tx2"/>
              </a:solidFill>
              <a:latin typeface="Arial" pitchFamily="34" charset="0"/>
              <a:cs typeface="Arial" pitchFamily="34" charset="0"/>
            </a:endParaRPr>
          </a:p>
        </p:txBody>
      </p:sp>
      <p:graphicFrame>
        <p:nvGraphicFramePr>
          <p:cNvPr id="17" name="Table 16"/>
          <p:cNvGraphicFramePr>
            <a:graphicFrameLocks noGrp="1"/>
          </p:cNvGraphicFramePr>
          <p:nvPr/>
        </p:nvGraphicFramePr>
        <p:xfrm>
          <a:off x="274461" y="1156122"/>
          <a:ext cx="5092671" cy="5236197"/>
        </p:xfrm>
        <a:graphic>
          <a:graphicData uri="http://schemas.openxmlformats.org/drawingml/2006/table">
            <a:tbl>
              <a:tblPr/>
              <a:tblGrid>
                <a:gridCol w="1206469"/>
                <a:gridCol w="1560444"/>
                <a:gridCol w="500698"/>
                <a:gridCol w="430931"/>
                <a:gridCol w="430931"/>
                <a:gridCol w="963198"/>
              </a:tblGrid>
              <a:tr h="175689">
                <a:tc rowSpan="2">
                  <a:txBody>
                    <a:bodyPr/>
                    <a:lstStyle/>
                    <a:p>
                      <a:pPr algn="ctr">
                        <a:spcBef>
                          <a:spcPts val="600"/>
                        </a:spcBef>
                        <a:spcAft>
                          <a:spcPts val="0"/>
                        </a:spcAft>
                      </a:pPr>
                      <a:r>
                        <a:rPr lang="en-US" sz="1000" b="1">
                          <a:latin typeface="Times New Roman"/>
                          <a:ea typeface="Times New Roman"/>
                        </a:rPr>
                        <a:t>Product </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a:spcBef>
                          <a:spcPts val="600"/>
                        </a:spcBef>
                        <a:spcAft>
                          <a:spcPts val="0"/>
                        </a:spcAft>
                      </a:pPr>
                      <a:r>
                        <a:rPr lang="en-US" sz="1000" b="1">
                          <a:latin typeface="Times New Roman"/>
                          <a:ea typeface="Times New Roman"/>
                        </a:rPr>
                        <a:t>Parameter</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spcBef>
                          <a:spcPts val="600"/>
                        </a:spcBef>
                        <a:spcAft>
                          <a:spcPts val="0"/>
                        </a:spcAft>
                      </a:pPr>
                      <a:r>
                        <a:rPr lang="en-US" sz="1000" b="1">
                          <a:latin typeface="Times New Roman"/>
                          <a:ea typeface="Times New Roman"/>
                        </a:rPr>
                        <a:t>Dependency</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tc rowSpan="2">
                  <a:txBody>
                    <a:bodyPr/>
                    <a:lstStyle/>
                    <a:p>
                      <a:pPr algn="ctr">
                        <a:spcBef>
                          <a:spcPts val="600"/>
                        </a:spcBef>
                        <a:spcAft>
                          <a:spcPts val="0"/>
                        </a:spcAft>
                      </a:pPr>
                      <a:r>
                        <a:rPr lang="en-US" sz="1000" b="1">
                          <a:latin typeface="Times New Roman"/>
                          <a:ea typeface="Times New Roman"/>
                        </a:rPr>
                        <a:t>Distributed</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59814">
                <a:tc vMerge="1">
                  <a:txBody>
                    <a:bodyPr/>
                    <a:lstStyle/>
                    <a:p>
                      <a:endParaRPr lang="en-GB"/>
                    </a:p>
                  </a:txBody>
                  <a:tcPr/>
                </a:tc>
                <a:tc vMerge="1">
                  <a:txBody>
                    <a:bodyPr/>
                    <a:lstStyle/>
                    <a:p>
                      <a:endParaRPr lang="en-GB"/>
                    </a:p>
                  </a:txBody>
                  <a:tcPr/>
                </a:tc>
                <a:tc>
                  <a:txBody>
                    <a:bodyPr/>
                    <a:lstStyle/>
                    <a:p>
                      <a:pPr algn="ctr">
                        <a:spcBef>
                          <a:spcPts val="600"/>
                        </a:spcBef>
                        <a:spcAft>
                          <a:spcPts val="0"/>
                        </a:spcAft>
                      </a:pPr>
                      <a:r>
                        <a:rPr lang="en-US" sz="1000" b="1">
                          <a:latin typeface="Times New Roman"/>
                          <a:ea typeface="Times New Roman"/>
                        </a:rPr>
                        <a:t>S4/UVN</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US" sz="1000" b="1">
                          <a:latin typeface="Times New Roman"/>
                          <a:ea typeface="Times New Roman"/>
                        </a:rPr>
                        <a:t>FCI</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US" sz="1000" b="1">
                          <a:latin typeface="Times New Roman"/>
                          <a:ea typeface="Times New Roman"/>
                        </a:rPr>
                        <a:t>IRS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vMerge="1">
                  <a:txBody>
                    <a:bodyPr/>
                    <a:lstStyle/>
                    <a:p>
                      <a:endParaRPr lang="en-GB"/>
                    </a:p>
                  </a:txBody>
                  <a:tcPr/>
                </a:tc>
              </a:tr>
              <a:tr h="239721">
                <a:tc>
                  <a:txBody>
                    <a:bodyPr/>
                    <a:lstStyle/>
                    <a:p>
                      <a:pPr marL="90170" algn="l">
                        <a:spcBef>
                          <a:spcPts val="600"/>
                        </a:spcBef>
                        <a:spcAft>
                          <a:spcPts val="0"/>
                        </a:spcAft>
                      </a:pPr>
                      <a:r>
                        <a:rPr lang="en-US" sz="1000">
                          <a:latin typeface="Times New Roman"/>
                          <a:ea typeface="Times New Roman"/>
                        </a:rPr>
                        <a:t>Core Total Ozone</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Total O</a:t>
                      </a:r>
                      <a:r>
                        <a:rPr lang="en-US" sz="1000" baseline="-25000">
                          <a:latin typeface="Times New Roman"/>
                          <a:ea typeface="Times New Roman"/>
                        </a:rPr>
                        <a:t>3</a:t>
                      </a:r>
                      <a:r>
                        <a:rPr lang="en-US" sz="1000">
                          <a:latin typeface="Times New Roman"/>
                          <a:ea typeface="Times New Roman"/>
                        </a:rPr>
                        <a:t> column</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331">
                <a:tc>
                  <a:txBody>
                    <a:bodyPr/>
                    <a:lstStyle/>
                    <a:p>
                      <a:pPr marL="90170" algn="l">
                        <a:spcBef>
                          <a:spcPts val="600"/>
                        </a:spcBef>
                        <a:spcAft>
                          <a:spcPts val="0"/>
                        </a:spcAft>
                      </a:pPr>
                      <a:r>
                        <a:rPr lang="en-US" sz="1000">
                          <a:latin typeface="Times New Roman"/>
                          <a:ea typeface="Times New Roman"/>
                        </a:rPr>
                        <a:t>Core Tropospheric Ozone</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Tropospheric O</a:t>
                      </a:r>
                      <a:r>
                        <a:rPr lang="en-US" sz="1000" baseline="-25000">
                          <a:latin typeface="Times New Roman"/>
                          <a:ea typeface="Times New Roman"/>
                        </a:rPr>
                        <a:t>3</a:t>
                      </a:r>
                      <a:r>
                        <a:rPr lang="en-US" sz="1000">
                          <a:latin typeface="Times New Roman"/>
                          <a:ea typeface="Times New Roman"/>
                        </a:rPr>
                        <a:t> sub-column</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164">
                <a:tc>
                  <a:txBody>
                    <a:bodyPr/>
                    <a:lstStyle/>
                    <a:p>
                      <a:pPr marL="90170" algn="l">
                        <a:spcBef>
                          <a:spcPts val="600"/>
                        </a:spcBef>
                        <a:spcAft>
                          <a:spcPts val="0"/>
                        </a:spcAft>
                      </a:pPr>
                      <a:r>
                        <a:rPr lang="en-US" sz="1000">
                          <a:latin typeface="Times New Roman"/>
                          <a:ea typeface="Times New Roman"/>
                        </a:rPr>
                        <a:t>Core Nitrogen Dioxide</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NO­</a:t>
                      </a:r>
                      <a:r>
                        <a:rPr lang="en-US" sz="1000" baseline="-25000">
                          <a:latin typeface="Times New Roman"/>
                          <a:ea typeface="Times New Roman"/>
                        </a:rPr>
                        <a:t>2</a:t>
                      </a:r>
                      <a:r>
                        <a:rPr lang="en-US" sz="1000">
                          <a:latin typeface="Times New Roman"/>
                          <a:ea typeface="Times New Roman"/>
                        </a:rPr>
                        <a:t> total column,</a:t>
                      </a:r>
                      <a:endParaRPr lang="en-GB" sz="1100">
                        <a:latin typeface="Times New Roman"/>
                        <a:ea typeface="Times New Roman"/>
                      </a:endParaRPr>
                    </a:p>
                    <a:p>
                      <a:pPr marL="90170" algn="l">
                        <a:spcBef>
                          <a:spcPts val="600"/>
                        </a:spcBef>
                        <a:spcAft>
                          <a:spcPts val="0"/>
                        </a:spcAft>
                      </a:pPr>
                      <a:r>
                        <a:rPr lang="en-US" sz="1000">
                          <a:latin typeface="Times New Roman"/>
                          <a:ea typeface="Times New Roman"/>
                        </a:rPr>
                        <a:t>tropospheric sub-column</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331">
                <a:tc>
                  <a:txBody>
                    <a:bodyPr/>
                    <a:lstStyle/>
                    <a:p>
                      <a:pPr marL="90170" algn="l">
                        <a:spcBef>
                          <a:spcPts val="600"/>
                        </a:spcBef>
                        <a:spcAft>
                          <a:spcPts val="0"/>
                        </a:spcAft>
                      </a:pPr>
                      <a:r>
                        <a:rPr lang="en-US" sz="1000">
                          <a:latin typeface="Times New Roman"/>
                          <a:ea typeface="Times New Roman"/>
                        </a:rPr>
                        <a:t>Core Sulfur Dioxide</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0170" algn="l">
                        <a:spcBef>
                          <a:spcPts val="600"/>
                        </a:spcBef>
                        <a:spcAft>
                          <a:spcPts val="0"/>
                        </a:spcAft>
                      </a:pPr>
                      <a:r>
                        <a:rPr lang="en-US" sz="1000">
                          <a:latin typeface="Times New Roman"/>
                          <a:ea typeface="Times New Roman"/>
                        </a:rPr>
                        <a:t>SO</a:t>
                      </a:r>
                      <a:r>
                        <a:rPr lang="en-US" sz="1000" baseline="-25000">
                          <a:latin typeface="Times New Roman"/>
                          <a:ea typeface="Times New Roman"/>
                        </a:rPr>
                        <a:t>2</a:t>
                      </a:r>
                      <a:r>
                        <a:rPr lang="en-US" sz="1000">
                          <a:latin typeface="Times New Roman"/>
                          <a:ea typeface="Times New Roman"/>
                        </a:rPr>
                        <a:t> total column</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14">
                <a:tc>
                  <a:txBody>
                    <a:bodyPr/>
                    <a:lstStyle/>
                    <a:p>
                      <a:pPr marL="90170" algn="l">
                        <a:spcBef>
                          <a:spcPts val="600"/>
                        </a:spcBef>
                        <a:spcAft>
                          <a:spcPts val="0"/>
                        </a:spcAft>
                      </a:pPr>
                      <a:r>
                        <a:rPr lang="en-US" sz="1000">
                          <a:latin typeface="Times New Roman"/>
                          <a:ea typeface="Times New Roman"/>
                        </a:rPr>
                        <a:t>Core Formaldehyde</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14300" algn="l">
                        <a:spcBef>
                          <a:spcPts val="600"/>
                        </a:spcBef>
                        <a:spcAft>
                          <a:spcPts val="0"/>
                        </a:spcAft>
                      </a:pPr>
                      <a:r>
                        <a:rPr lang="en-US" sz="1000">
                          <a:latin typeface="Times New Roman"/>
                          <a:ea typeface="Times New Roman"/>
                        </a:rPr>
                        <a:t>CH</a:t>
                      </a:r>
                      <a:r>
                        <a:rPr lang="en-US" sz="1000" baseline="-25000">
                          <a:latin typeface="Times New Roman"/>
                          <a:ea typeface="Times New Roman"/>
                        </a:rPr>
                        <a:t>2</a:t>
                      </a:r>
                      <a:r>
                        <a:rPr lang="en-US" sz="1000">
                          <a:latin typeface="Times New Roman"/>
                          <a:ea typeface="Times New Roman"/>
                        </a:rPr>
                        <a:t>O total column</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14">
                <a:tc>
                  <a:txBody>
                    <a:bodyPr/>
                    <a:lstStyle/>
                    <a:p>
                      <a:pPr marL="90170" algn="l">
                        <a:spcBef>
                          <a:spcPts val="600"/>
                        </a:spcBef>
                        <a:spcAft>
                          <a:spcPts val="0"/>
                        </a:spcAft>
                      </a:pPr>
                      <a:r>
                        <a:rPr lang="en-US" sz="1000">
                          <a:latin typeface="Times New Roman"/>
                          <a:ea typeface="Times New Roman"/>
                        </a:rPr>
                        <a:t>Core Glyoxal</a:t>
                      </a:r>
                      <a:r>
                        <a:rPr lang="en-US" sz="1000" baseline="30000">
                          <a:latin typeface="Times New Roman"/>
                          <a:ea typeface="Times New Roman"/>
                        </a:rPr>
                        <a:t> (1)</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CHOCHO total column</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14">
                <a:tc>
                  <a:txBody>
                    <a:bodyPr/>
                    <a:lstStyle/>
                    <a:p>
                      <a:pPr marL="90170" algn="l">
                        <a:spcBef>
                          <a:spcPts val="600"/>
                        </a:spcBef>
                        <a:spcAft>
                          <a:spcPts val="0"/>
                        </a:spcAft>
                      </a:pPr>
                      <a:r>
                        <a:rPr lang="en-US" sz="1000">
                          <a:latin typeface="Times New Roman"/>
                          <a:ea typeface="Times New Roman"/>
                        </a:rPr>
                        <a:t>Core Aerosol Index</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Aerosol absorbing index</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331">
                <a:tc>
                  <a:txBody>
                    <a:bodyPr/>
                    <a:lstStyle/>
                    <a:p>
                      <a:pPr marL="90170" algn="l">
                        <a:spcBef>
                          <a:spcPts val="600"/>
                        </a:spcBef>
                        <a:spcAft>
                          <a:spcPts val="0"/>
                        </a:spcAft>
                      </a:pPr>
                      <a:r>
                        <a:rPr lang="en-US" sz="1000">
                          <a:latin typeface="Times New Roman"/>
                          <a:ea typeface="Times New Roman"/>
                        </a:rPr>
                        <a:t>Core Aerosol Layer Height</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Aerosol layer height</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164">
                <a:tc>
                  <a:txBody>
                    <a:bodyPr/>
                    <a:lstStyle/>
                    <a:p>
                      <a:pPr marL="90170" algn="l">
                        <a:spcBef>
                          <a:spcPts val="600"/>
                        </a:spcBef>
                        <a:spcAft>
                          <a:spcPts val="0"/>
                        </a:spcAft>
                      </a:pPr>
                      <a:r>
                        <a:rPr lang="en-US" sz="1000">
                          <a:latin typeface="Times New Roman"/>
                          <a:ea typeface="Times New Roman"/>
                        </a:rPr>
                        <a:t>Core Cloud</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Cloud optical thickness,</a:t>
                      </a:r>
                      <a:endParaRPr lang="en-GB" sz="1100">
                        <a:latin typeface="Times New Roman"/>
                        <a:ea typeface="Times New Roman"/>
                      </a:endParaRPr>
                    </a:p>
                    <a:p>
                      <a:pPr marL="90170" algn="l">
                        <a:spcBef>
                          <a:spcPts val="600"/>
                        </a:spcBef>
                        <a:spcAft>
                          <a:spcPts val="0"/>
                        </a:spcAft>
                      </a:pPr>
                      <a:r>
                        <a:rPr lang="en-US" sz="1000">
                          <a:latin typeface="Times New Roman"/>
                          <a:ea typeface="Times New Roman"/>
                        </a:rPr>
                        <a:t>fraction, altitude</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8328">
                <a:tc>
                  <a:txBody>
                    <a:bodyPr/>
                    <a:lstStyle/>
                    <a:p>
                      <a:pPr marL="90170" algn="l">
                        <a:spcBef>
                          <a:spcPts val="600"/>
                        </a:spcBef>
                        <a:spcAft>
                          <a:spcPts val="0"/>
                        </a:spcAft>
                      </a:pPr>
                      <a:r>
                        <a:rPr lang="en-US" sz="1000">
                          <a:latin typeface="Times New Roman"/>
                          <a:ea typeface="Times New Roman"/>
                        </a:rPr>
                        <a:t>Core Surface</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Surface reflectance (Lambertian equivalent albedo and bi-directional reflectance factor), aerosol optical thickness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662">
                <a:tc>
                  <a:txBody>
                    <a:bodyPr/>
                    <a:lstStyle/>
                    <a:p>
                      <a:pPr marL="90170" algn="l">
                        <a:spcBef>
                          <a:spcPts val="600"/>
                        </a:spcBef>
                        <a:spcAft>
                          <a:spcPts val="0"/>
                        </a:spcAft>
                      </a:pPr>
                      <a:r>
                        <a:rPr lang="en-US" sz="1000">
                          <a:latin typeface="Times New Roman"/>
                          <a:ea typeface="Times New Roman"/>
                        </a:rPr>
                        <a:t>Core Cloud Support </a:t>
                      </a:r>
                      <a:r>
                        <a:rPr lang="en-US" sz="1000" baseline="30000">
                          <a:latin typeface="Times New Roman"/>
                          <a:ea typeface="Times New Roman"/>
                        </a:rPr>
                        <a:t>(2)</a:t>
                      </a:r>
                      <a:r>
                        <a:rPr lang="en-US" sz="1000">
                          <a:latin typeface="Times New Roman"/>
                          <a:ea typeface="Times New Roman"/>
                        </a:rPr>
                        <a:t> </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Cloud and scene characteristics from FCI re-sampled to S4 L1b spatial grid</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L2 and L1c</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997">
                <a:tc>
                  <a:txBody>
                    <a:bodyPr/>
                    <a:lstStyle/>
                    <a:p>
                      <a:pPr marL="90170" algn="l">
                        <a:spcBef>
                          <a:spcPts val="600"/>
                        </a:spcBef>
                        <a:spcAft>
                          <a:spcPts val="0"/>
                        </a:spcAft>
                      </a:pPr>
                      <a:r>
                        <a:rPr lang="en-US" sz="1000">
                          <a:latin typeface="Times New Roman"/>
                          <a:ea typeface="Times New Roman"/>
                        </a:rPr>
                        <a:t>Innovative Aerosol </a:t>
                      </a:r>
                      <a:r>
                        <a:rPr lang="en-US" sz="1000" baseline="30000">
                          <a:latin typeface="Times New Roman"/>
                          <a:ea typeface="Times New Roman"/>
                        </a:rPr>
                        <a:t>(1)</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Aerosol column optical thickness, type, layer height, absorbing index</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L1c</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to all users</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164">
                <a:tc>
                  <a:txBody>
                    <a:bodyPr/>
                    <a:lstStyle/>
                    <a:p>
                      <a:pPr marL="90170" algn="l">
                        <a:spcBef>
                          <a:spcPts val="600"/>
                        </a:spcBef>
                        <a:spcAft>
                          <a:spcPts val="0"/>
                        </a:spcAft>
                      </a:pPr>
                      <a:r>
                        <a:rPr lang="en-US" sz="1000">
                          <a:latin typeface="Times New Roman"/>
                          <a:ea typeface="Times New Roman"/>
                        </a:rPr>
                        <a:t>Innovative Cloud </a:t>
                      </a:r>
                      <a:r>
                        <a:rPr lang="en-US" sz="1000" baseline="30000">
                          <a:latin typeface="Times New Roman"/>
                          <a:ea typeface="Times New Roman"/>
                        </a:rPr>
                        <a:t>(1)</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a:latin typeface="Times New Roman"/>
                          <a:ea typeface="Times New Roman"/>
                        </a:rPr>
                        <a:t>Cloud optical thickness,</a:t>
                      </a:r>
                      <a:endParaRPr lang="en-GB" sz="1100">
                        <a:latin typeface="Times New Roman"/>
                        <a:ea typeface="Times New Roman"/>
                      </a:endParaRPr>
                    </a:p>
                    <a:p>
                      <a:pPr marL="90170" algn="l">
                        <a:spcBef>
                          <a:spcPts val="600"/>
                        </a:spcBef>
                        <a:spcAft>
                          <a:spcPts val="0"/>
                        </a:spcAft>
                      </a:pPr>
                      <a:r>
                        <a:rPr lang="en-US" sz="1000">
                          <a:latin typeface="Times New Roman"/>
                          <a:ea typeface="Times New Roman"/>
                        </a:rPr>
                        <a:t>fraction, altitude</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L1c</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dirty="0">
                          <a:latin typeface="Times New Roman"/>
                          <a:ea typeface="Times New Roman"/>
                        </a:rPr>
                        <a:t>to all users</a:t>
                      </a:r>
                      <a:endParaRPr lang="en-GB" sz="1100"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331">
                <a:tc>
                  <a:txBody>
                    <a:bodyPr/>
                    <a:lstStyle/>
                    <a:p>
                      <a:pPr marL="90170" algn="l">
                        <a:spcBef>
                          <a:spcPts val="600"/>
                        </a:spcBef>
                        <a:spcAft>
                          <a:spcPts val="0"/>
                        </a:spcAft>
                      </a:pPr>
                      <a:r>
                        <a:rPr lang="en-US" sz="1000">
                          <a:latin typeface="Times New Roman"/>
                          <a:ea typeface="Times New Roman"/>
                        </a:rPr>
                        <a:t>Innovative Ozone </a:t>
                      </a:r>
                      <a:r>
                        <a:rPr lang="en-US" sz="1000" baseline="30000">
                          <a:latin typeface="Times New Roman"/>
                          <a:ea typeface="Times New Roman"/>
                        </a:rPr>
                        <a:t>(1)</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gn="l">
                        <a:spcBef>
                          <a:spcPts val="600"/>
                        </a:spcBef>
                        <a:spcAft>
                          <a:spcPts val="0"/>
                        </a:spcAft>
                      </a:pPr>
                      <a:r>
                        <a:rPr lang="en-US" sz="1000" dirty="0">
                          <a:latin typeface="Times New Roman"/>
                          <a:ea typeface="Times New Roman"/>
                        </a:rPr>
                        <a:t>O</a:t>
                      </a:r>
                      <a:r>
                        <a:rPr lang="en-US" sz="1000" baseline="-25000" dirty="0">
                          <a:latin typeface="Times New Roman"/>
                          <a:ea typeface="Times New Roman"/>
                        </a:rPr>
                        <a:t>3</a:t>
                      </a:r>
                      <a:r>
                        <a:rPr lang="en-US" sz="1000" dirty="0">
                          <a:latin typeface="Times New Roman"/>
                          <a:ea typeface="Times New Roman"/>
                        </a:rPr>
                        <a:t> with enhanced separation of the lower troposphere</a:t>
                      </a:r>
                      <a:endParaRPr lang="en-GB" sz="1100"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endParaRPr lang="en-US" sz="10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a:latin typeface="Times New Roman"/>
                          <a:ea typeface="Times New Roman"/>
                        </a:rPr>
                        <a:t>L1b</a:t>
                      </a:r>
                      <a:endParaRPr lang="en-GB" sz="11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000" dirty="0">
                          <a:latin typeface="Times New Roman"/>
                          <a:ea typeface="Times New Roman"/>
                        </a:rPr>
                        <a:t>to all users</a:t>
                      </a:r>
                      <a:endParaRPr lang="en-GB" sz="1100"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8" name="Rectangle 17"/>
          <p:cNvSpPr/>
          <p:nvPr/>
        </p:nvSpPr>
        <p:spPr>
          <a:xfrm>
            <a:off x="260074" y="878821"/>
            <a:ext cx="4953000" cy="230832"/>
          </a:xfrm>
          <a:prstGeom prst="rect">
            <a:avLst/>
          </a:prstGeom>
        </p:spPr>
        <p:txBody>
          <a:bodyPr>
            <a:spAutoFit/>
          </a:bodyPr>
          <a:lstStyle/>
          <a:p>
            <a:r>
              <a:rPr lang="en-GB" dirty="0" smtClean="0">
                <a:solidFill>
                  <a:schemeClr val="tx2"/>
                </a:solidFill>
                <a:latin typeface="Arial" pitchFamily="34" charset="0"/>
                <a:cs typeface="Arial" pitchFamily="34" charset="0"/>
              </a:rPr>
              <a:t>Centrally processed </a:t>
            </a:r>
            <a:r>
              <a:rPr lang="en-GB" dirty="0" smtClean="0">
                <a:solidFill>
                  <a:schemeClr val="tx2"/>
                </a:solidFill>
                <a:latin typeface="Arial" pitchFamily="34" charset="0"/>
                <a:cs typeface="Arial" pitchFamily="34" charset="0"/>
              </a:rPr>
              <a:t>Sentinel-4 Level-2 </a:t>
            </a:r>
            <a:r>
              <a:rPr lang="en-GB" dirty="0" smtClean="0">
                <a:solidFill>
                  <a:schemeClr val="tx2"/>
                </a:solidFill>
                <a:latin typeface="Arial" pitchFamily="34" charset="0"/>
                <a:cs typeface="Arial" pitchFamily="34" charset="0"/>
              </a:rPr>
              <a:t>Products and dependencies</a:t>
            </a:r>
            <a:endParaRPr lang="en-GB" dirty="0">
              <a:solidFill>
                <a:schemeClr val="tx2"/>
              </a:solidFill>
              <a:latin typeface="Arial" pitchFamily="34" charset="0"/>
              <a:cs typeface="Arial" pitchFamily="34" charset="0"/>
            </a:endParaRPr>
          </a:p>
        </p:txBody>
      </p:sp>
      <p:sp>
        <p:nvSpPr>
          <p:cNvPr id="14"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EUMETSAT Current and Future Missions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a:off x="776288" y="2992482"/>
            <a:ext cx="8280400" cy="158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684737" y="5586413"/>
            <a:ext cx="574675" cy="21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eaLnBrk="0" hangingPunct="0">
              <a:spcBef>
                <a:spcPct val="50000"/>
              </a:spcBef>
              <a:defRPr/>
            </a:pPr>
            <a:endParaRPr lang="en-GB">
              <a:solidFill>
                <a:srgbClr val="FFFFFF"/>
              </a:solidFill>
            </a:endParaRPr>
          </a:p>
        </p:txBody>
      </p:sp>
      <p:grpSp>
        <p:nvGrpSpPr>
          <p:cNvPr id="3" name="Group 5"/>
          <p:cNvGrpSpPr>
            <a:grpSpLocks/>
          </p:cNvGrpSpPr>
          <p:nvPr/>
        </p:nvGrpSpPr>
        <p:grpSpPr bwMode="auto">
          <a:xfrm>
            <a:off x="212726" y="2130425"/>
            <a:ext cx="5033964" cy="3602038"/>
            <a:chOff x="213808" y="1124744"/>
            <a:chExt cx="5032940" cy="3601194"/>
          </a:xfrm>
        </p:grpSpPr>
        <p:cxnSp>
          <p:nvCxnSpPr>
            <p:cNvPr id="7" name="Straight Arrow Connector 6"/>
            <p:cNvCxnSpPr/>
            <p:nvPr/>
          </p:nvCxnSpPr>
          <p:spPr>
            <a:xfrm rot="16200000" flipH="1">
              <a:off x="3439777" y="2845960"/>
              <a:ext cx="2015653" cy="1598288"/>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1495491" y="3501469"/>
              <a:ext cx="2448939" cy="0"/>
            </a:xfrm>
            <a:prstGeom prst="straightConnector1">
              <a:avLst/>
            </a:prstGeom>
            <a:ln w="28575">
              <a:solidFill>
                <a:schemeClr val="tx1">
                  <a:lumMod val="65000"/>
                  <a:lumOff val="3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26552" y="2822629"/>
              <a:ext cx="2015653" cy="1641141"/>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338"/>
            <p:cNvGrpSpPr>
              <a:grpSpLocks/>
            </p:cNvGrpSpPr>
            <p:nvPr/>
          </p:nvGrpSpPr>
          <p:grpSpPr bwMode="auto">
            <a:xfrm rot="5400000">
              <a:off x="2033235" y="1092194"/>
              <a:ext cx="1305670" cy="1946841"/>
              <a:chOff x="704528" y="251683"/>
              <a:chExt cx="5875495" cy="5408965"/>
            </a:xfrm>
          </p:grpSpPr>
          <p:sp>
            <p:nvSpPr>
              <p:cNvPr id="12" name="Parallelogram 11"/>
              <p:cNvSpPr/>
              <p:nvPr/>
            </p:nvSpPr>
            <p:spPr>
              <a:xfrm rot="4370311" flipH="1">
                <a:off x="1215691" y="3976906"/>
                <a:ext cx="934857" cy="707061"/>
              </a:xfrm>
              <a:prstGeom prst="parallelogram">
                <a:avLst>
                  <a:gd name="adj" fmla="val 22897"/>
                </a:avLst>
              </a:prstGeom>
              <a:solidFill>
                <a:schemeClr val="bg2">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cxnSp>
            <p:nvCxnSpPr>
              <p:cNvPr id="13" name="Straight Connector 12"/>
              <p:cNvCxnSpPr/>
              <p:nvPr/>
            </p:nvCxnSpPr>
            <p:spPr>
              <a:xfrm rot="10800000">
                <a:off x="1493856" y="4639117"/>
                <a:ext cx="93561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779538" y="3876237"/>
                <a:ext cx="79277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1351013" y="4162868"/>
                <a:ext cx="1007032"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1850957" y="4449497"/>
                <a:ext cx="435667" cy="0"/>
              </a:xfrm>
              <a:prstGeom prst="line">
                <a:avLst/>
              </a:prstGeom>
              <a:ln w="3175"/>
            </p:spPr>
            <p:style>
              <a:lnRef idx="1">
                <a:schemeClr val="accent1"/>
              </a:lnRef>
              <a:fillRef idx="0">
                <a:schemeClr val="accent1"/>
              </a:fillRef>
              <a:effectRef idx="0">
                <a:schemeClr val="accent1"/>
              </a:effectRef>
              <a:fontRef idx="minor">
                <a:schemeClr val="tx1"/>
              </a:fontRef>
            </p:style>
          </p:cxnSp>
          <p:grpSp>
            <p:nvGrpSpPr>
              <p:cNvPr id="10" name="Group 93"/>
              <p:cNvGrpSpPr/>
              <p:nvPr/>
            </p:nvGrpSpPr>
            <p:grpSpPr>
              <a:xfrm>
                <a:off x="704528" y="260648"/>
                <a:ext cx="5400000" cy="5400000"/>
                <a:chOff x="704528" y="260648"/>
                <a:chExt cx="5400000" cy="5400000"/>
              </a:xfrm>
              <a:scene3d>
                <a:camera prst="orthographicFront">
                  <a:rot lat="0" lon="3600000" rev="0"/>
                </a:camera>
                <a:lightRig rig="threePt" dir="t"/>
              </a:scene3d>
            </p:grpSpPr>
            <p:sp>
              <p:nvSpPr>
                <p:cNvPr id="40" name="Pie 39"/>
                <p:cNvSpPr/>
                <p:nvPr/>
              </p:nvSpPr>
              <p:spPr>
                <a:xfrm>
                  <a:off x="704528" y="260648"/>
                  <a:ext cx="5400000" cy="5400000"/>
                </a:xfrm>
                <a:prstGeom prst="pie">
                  <a:avLst>
                    <a:gd name="adj1" fmla="val 16191760"/>
                    <a:gd name="adj2" fmla="val 17106910"/>
                  </a:avLst>
                </a:prstGeom>
                <a:solidFill>
                  <a:srgbClr val="99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41" name="Pie 40"/>
                <p:cNvSpPr/>
                <p:nvPr/>
              </p:nvSpPr>
              <p:spPr>
                <a:xfrm>
                  <a:off x="704528" y="260648"/>
                  <a:ext cx="5400000" cy="5400000"/>
                </a:xfrm>
                <a:prstGeom prst="pie">
                  <a:avLst>
                    <a:gd name="adj1" fmla="val 17112108"/>
                    <a:gd name="adj2" fmla="val 17968450"/>
                  </a:avLst>
                </a:prstGeom>
                <a:solidFill>
                  <a:srgbClr val="99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42" name="Pie 41"/>
                <p:cNvSpPr/>
                <p:nvPr/>
              </p:nvSpPr>
              <p:spPr>
                <a:xfrm>
                  <a:off x="704528" y="260648"/>
                  <a:ext cx="5400000" cy="5400000"/>
                </a:xfrm>
                <a:prstGeom prst="pie">
                  <a:avLst>
                    <a:gd name="adj1" fmla="val 17901683"/>
                    <a:gd name="adj2" fmla="val 18822526"/>
                  </a:avLst>
                </a:prstGeom>
                <a:solidFill>
                  <a:srgbClr val="99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43" name="Pie 42"/>
                <p:cNvSpPr/>
                <p:nvPr/>
              </p:nvSpPr>
              <p:spPr>
                <a:xfrm>
                  <a:off x="704528" y="260648"/>
                  <a:ext cx="5400000" cy="5400000"/>
                </a:xfrm>
                <a:prstGeom prst="pie">
                  <a:avLst>
                    <a:gd name="adj1" fmla="val 18712366"/>
                    <a:gd name="adj2" fmla="val 19706050"/>
                  </a:avLst>
                </a:prstGeom>
                <a:solidFill>
                  <a:srgbClr val="66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44" name="Pie 43"/>
                <p:cNvSpPr/>
                <p:nvPr/>
              </p:nvSpPr>
              <p:spPr>
                <a:xfrm>
                  <a:off x="704528" y="260648"/>
                  <a:ext cx="5400000" cy="5400000"/>
                </a:xfrm>
                <a:prstGeom prst="pie">
                  <a:avLst>
                    <a:gd name="adj1" fmla="val 21473649"/>
                    <a:gd name="adj2" fmla="val 835995"/>
                  </a:avLst>
                </a:prstGeom>
                <a:solidFill>
                  <a:srgbClr val="0000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45" name="Pie 44"/>
                <p:cNvSpPr/>
                <p:nvPr/>
              </p:nvSpPr>
              <p:spPr>
                <a:xfrm>
                  <a:off x="704528" y="260648"/>
                  <a:ext cx="5400000" cy="5400000"/>
                </a:xfrm>
                <a:prstGeom prst="pie">
                  <a:avLst>
                    <a:gd name="adj1" fmla="val 795805"/>
                    <a:gd name="adj2" fmla="val 1624295"/>
                  </a:avLst>
                </a:prstGeom>
                <a:solidFill>
                  <a:srgbClr val="0000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46" name="Pie 45"/>
                <p:cNvSpPr/>
                <p:nvPr/>
              </p:nvSpPr>
              <p:spPr>
                <a:xfrm>
                  <a:off x="704528" y="260648"/>
                  <a:ext cx="5400000" cy="5400000"/>
                </a:xfrm>
                <a:prstGeom prst="pie">
                  <a:avLst>
                    <a:gd name="adj1" fmla="val 1612933"/>
                    <a:gd name="adj2" fmla="val 2434745"/>
                  </a:avLst>
                </a:prstGeom>
                <a:solidFill>
                  <a:srgbClr val="0000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47" name="Pie 46"/>
                <p:cNvSpPr/>
                <p:nvPr/>
              </p:nvSpPr>
              <p:spPr>
                <a:xfrm>
                  <a:off x="704528" y="260648"/>
                  <a:ext cx="5400000" cy="5400000"/>
                </a:xfrm>
                <a:prstGeom prst="pie">
                  <a:avLst>
                    <a:gd name="adj1" fmla="val 2418758"/>
                    <a:gd name="adj2" fmla="val 3288677"/>
                  </a:avLst>
                </a:prstGeom>
                <a:solidFill>
                  <a:srgbClr val="00FF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48" name="Pie 47"/>
                <p:cNvSpPr/>
                <p:nvPr/>
              </p:nvSpPr>
              <p:spPr>
                <a:xfrm>
                  <a:off x="704528" y="260648"/>
                  <a:ext cx="5400000" cy="5400000"/>
                </a:xfrm>
                <a:prstGeom prst="pie">
                  <a:avLst>
                    <a:gd name="adj1" fmla="val 3265803"/>
                    <a:gd name="adj2" fmla="val 4184180"/>
                  </a:avLst>
                </a:prstGeom>
                <a:solidFill>
                  <a:srgbClr val="00FF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49" name="Pie 48"/>
                <p:cNvSpPr/>
                <p:nvPr/>
              </p:nvSpPr>
              <p:spPr>
                <a:xfrm>
                  <a:off x="704528" y="260648"/>
                  <a:ext cx="5400000" cy="5400000"/>
                </a:xfrm>
                <a:prstGeom prst="pie">
                  <a:avLst>
                    <a:gd name="adj1" fmla="val 4162040"/>
                    <a:gd name="adj2" fmla="val 5137429"/>
                  </a:avLst>
                </a:prstGeom>
                <a:solidFill>
                  <a:srgbClr val="00FF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50" name="Pie 49"/>
                <p:cNvSpPr/>
                <p:nvPr/>
              </p:nvSpPr>
              <p:spPr>
                <a:xfrm>
                  <a:off x="704528" y="260648"/>
                  <a:ext cx="5400000" cy="5400000"/>
                </a:xfrm>
                <a:prstGeom prst="pie">
                  <a:avLst>
                    <a:gd name="adj1" fmla="val 5105941"/>
                    <a:gd name="adj2" fmla="val 6100314"/>
                  </a:avLst>
                </a:prstGeom>
                <a:solidFill>
                  <a:srgbClr val="CCFF33"/>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51" name="Pie 50"/>
                <p:cNvSpPr/>
                <p:nvPr/>
              </p:nvSpPr>
              <p:spPr>
                <a:xfrm>
                  <a:off x="704528" y="260648"/>
                  <a:ext cx="5400000" cy="5400000"/>
                </a:xfrm>
                <a:prstGeom prst="pie">
                  <a:avLst>
                    <a:gd name="adj1" fmla="val 6083543"/>
                    <a:gd name="adj2" fmla="val 7075987"/>
                  </a:avLst>
                </a:prstGeom>
                <a:solidFill>
                  <a:srgbClr val="FF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dirty="0">
                    <a:solidFill>
                      <a:srgbClr val="002569"/>
                    </a:solidFill>
                  </a:endParaRPr>
                </a:p>
              </p:txBody>
            </p:sp>
            <p:sp>
              <p:nvSpPr>
                <p:cNvPr id="52" name="Pie 51"/>
                <p:cNvSpPr/>
                <p:nvPr/>
              </p:nvSpPr>
              <p:spPr>
                <a:xfrm>
                  <a:off x="704528" y="260648"/>
                  <a:ext cx="5400000" cy="5400000"/>
                </a:xfrm>
                <a:prstGeom prst="pie">
                  <a:avLst>
                    <a:gd name="adj1" fmla="val 7070498"/>
                    <a:gd name="adj2" fmla="val 8199818"/>
                  </a:avLst>
                </a:prstGeom>
                <a:solidFill>
                  <a:srgbClr val="FF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53" name="Pie 52"/>
                <p:cNvSpPr/>
                <p:nvPr/>
              </p:nvSpPr>
              <p:spPr>
                <a:xfrm>
                  <a:off x="704528" y="260648"/>
                  <a:ext cx="5400000" cy="5400000"/>
                </a:xfrm>
                <a:prstGeom prst="pie">
                  <a:avLst>
                    <a:gd name="adj1" fmla="val 10359365"/>
                    <a:gd name="adj2" fmla="val 11307575"/>
                  </a:avLst>
                </a:prstGeom>
                <a:solidFill>
                  <a:srgbClr val="FF9966"/>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54" name="Pie 53"/>
                <p:cNvSpPr/>
                <p:nvPr/>
              </p:nvSpPr>
              <p:spPr>
                <a:xfrm>
                  <a:off x="704528" y="260648"/>
                  <a:ext cx="5400000" cy="5400000"/>
                </a:xfrm>
                <a:prstGeom prst="pie">
                  <a:avLst>
                    <a:gd name="adj1" fmla="val 8197323"/>
                    <a:gd name="adj2" fmla="val 9277722"/>
                  </a:avLst>
                </a:prstGeom>
                <a:solidFill>
                  <a:srgbClr val="FF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55" name="Pie 54"/>
                <p:cNvSpPr/>
                <p:nvPr/>
              </p:nvSpPr>
              <p:spPr>
                <a:xfrm>
                  <a:off x="704528" y="260648"/>
                  <a:ext cx="5400000" cy="5400000"/>
                </a:xfrm>
                <a:prstGeom prst="pie">
                  <a:avLst>
                    <a:gd name="adj1" fmla="val 9274625"/>
                    <a:gd name="adj2" fmla="val 10359902"/>
                  </a:avLst>
                </a:prstGeom>
                <a:solidFill>
                  <a:srgbClr val="FF9966"/>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56" name="Pie 55"/>
                <p:cNvSpPr/>
                <p:nvPr/>
              </p:nvSpPr>
              <p:spPr>
                <a:xfrm>
                  <a:off x="704528" y="260648"/>
                  <a:ext cx="5400000" cy="5400000"/>
                </a:xfrm>
                <a:prstGeom prst="pie">
                  <a:avLst>
                    <a:gd name="adj1" fmla="val 19650890"/>
                    <a:gd name="adj2" fmla="val 20621494"/>
                  </a:avLst>
                </a:prstGeom>
                <a:solidFill>
                  <a:srgbClr val="66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57" name="Pie 56"/>
                <p:cNvSpPr/>
                <p:nvPr/>
              </p:nvSpPr>
              <p:spPr>
                <a:xfrm>
                  <a:off x="704528" y="260648"/>
                  <a:ext cx="5400000" cy="5400000"/>
                </a:xfrm>
                <a:prstGeom prst="pie">
                  <a:avLst>
                    <a:gd name="adj1" fmla="val 20552061"/>
                    <a:gd name="adj2" fmla="val 21478281"/>
                  </a:avLst>
                </a:prstGeom>
                <a:solidFill>
                  <a:srgbClr val="66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58" name="Pie 57"/>
                <p:cNvSpPr/>
                <p:nvPr/>
              </p:nvSpPr>
              <p:spPr>
                <a:xfrm>
                  <a:off x="704528" y="260648"/>
                  <a:ext cx="5400000" cy="5400000"/>
                </a:xfrm>
                <a:prstGeom prst="pie">
                  <a:avLst>
                    <a:gd name="adj1" fmla="val 11271646"/>
                    <a:gd name="adj2" fmla="val 12252272"/>
                  </a:avLst>
                </a:prstGeom>
                <a:solidFill>
                  <a:srgbClr val="FF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59" name="Pie 58"/>
                <p:cNvSpPr/>
                <p:nvPr/>
              </p:nvSpPr>
              <p:spPr>
                <a:xfrm>
                  <a:off x="704528" y="260648"/>
                  <a:ext cx="5400000" cy="5400000"/>
                </a:xfrm>
                <a:prstGeom prst="pie">
                  <a:avLst>
                    <a:gd name="adj1" fmla="val 12231333"/>
                    <a:gd name="adj2" fmla="val 13142064"/>
                  </a:avLst>
                </a:prstGeom>
                <a:solidFill>
                  <a:srgbClr val="FF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60" name="Pie 59"/>
                <p:cNvSpPr/>
                <p:nvPr/>
              </p:nvSpPr>
              <p:spPr>
                <a:xfrm>
                  <a:off x="704528" y="260648"/>
                  <a:ext cx="5400000" cy="5400000"/>
                </a:xfrm>
                <a:prstGeom prst="pie">
                  <a:avLst>
                    <a:gd name="adj1" fmla="val 13176573"/>
                    <a:gd name="adj2" fmla="val 14176639"/>
                  </a:avLst>
                </a:prstGeom>
                <a:solidFill>
                  <a:srgbClr val="FF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61" name="Pie 60"/>
                <p:cNvSpPr/>
                <p:nvPr/>
              </p:nvSpPr>
              <p:spPr>
                <a:xfrm>
                  <a:off x="704528" y="260648"/>
                  <a:ext cx="5400000" cy="5400000"/>
                </a:xfrm>
                <a:prstGeom prst="pie">
                  <a:avLst>
                    <a:gd name="adj1" fmla="val 14138811"/>
                    <a:gd name="adj2" fmla="val 15142772"/>
                  </a:avLst>
                </a:prstGeom>
                <a:solidFill>
                  <a:srgbClr val="99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62" name="Pie 61"/>
                <p:cNvSpPr/>
                <p:nvPr/>
              </p:nvSpPr>
              <p:spPr>
                <a:xfrm>
                  <a:off x="704528" y="260648"/>
                  <a:ext cx="5400000" cy="5400000"/>
                </a:xfrm>
                <a:prstGeom prst="pie">
                  <a:avLst>
                    <a:gd name="adj1" fmla="val 15107940"/>
                    <a:gd name="adj2" fmla="val 16205348"/>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63" name="Pie 62"/>
                <p:cNvSpPr/>
                <p:nvPr/>
              </p:nvSpPr>
              <p:spPr>
                <a:xfrm>
                  <a:off x="1597499" y="1148627"/>
                  <a:ext cx="3600000" cy="3600000"/>
                </a:xfrm>
                <a:prstGeom prst="pie">
                  <a:avLst>
                    <a:gd name="adj1" fmla="val 17543982"/>
                    <a:gd name="adj2" fmla="val 19115145"/>
                  </a:avLst>
                </a:prstGeom>
                <a:solidFill>
                  <a:srgbClr val="99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64" name="Pie 63"/>
                <p:cNvSpPr/>
                <p:nvPr/>
              </p:nvSpPr>
              <p:spPr>
                <a:xfrm>
                  <a:off x="1597499" y="1148627"/>
                  <a:ext cx="3600000" cy="3600000"/>
                </a:xfrm>
                <a:prstGeom prst="pie">
                  <a:avLst>
                    <a:gd name="adj1" fmla="val 18923079"/>
                    <a:gd name="adj2" fmla="val 20338097"/>
                  </a:avLst>
                </a:prstGeom>
                <a:solidFill>
                  <a:srgbClr val="99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65" name="Pie 64"/>
                <p:cNvSpPr/>
                <p:nvPr/>
              </p:nvSpPr>
              <p:spPr>
                <a:xfrm>
                  <a:off x="1597499" y="1148627"/>
                  <a:ext cx="3600000" cy="3600000"/>
                </a:xfrm>
                <a:prstGeom prst="pie">
                  <a:avLst>
                    <a:gd name="adj1" fmla="val 20288530"/>
                    <a:gd name="adj2" fmla="val 154555"/>
                  </a:avLst>
                </a:prstGeom>
                <a:solidFill>
                  <a:srgbClr val="99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66" name="Pie 65"/>
                <p:cNvSpPr/>
                <p:nvPr/>
              </p:nvSpPr>
              <p:spPr>
                <a:xfrm>
                  <a:off x="1597499" y="1148627"/>
                  <a:ext cx="3600000" cy="3600000"/>
                </a:xfrm>
                <a:prstGeom prst="pie">
                  <a:avLst>
                    <a:gd name="adj1" fmla="val 173173"/>
                    <a:gd name="adj2" fmla="val 1716380"/>
                  </a:avLst>
                </a:prstGeom>
                <a:solidFill>
                  <a:srgbClr val="99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67" name="Pie 66"/>
                <p:cNvSpPr/>
                <p:nvPr/>
              </p:nvSpPr>
              <p:spPr>
                <a:xfrm>
                  <a:off x="1597499" y="1148627"/>
                  <a:ext cx="3600000" cy="3600000"/>
                </a:xfrm>
                <a:prstGeom prst="pie">
                  <a:avLst>
                    <a:gd name="adj1" fmla="val 4996685"/>
                    <a:gd name="adj2" fmla="val 6901226"/>
                  </a:avLst>
                </a:prstGeom>
                <a:solidFill>
                  <a:srgbClr val="66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68" name="Pie 67"/>
                <p:cNvSpPr/>
                <p:nvPr/>
              </p:nvSpPr>
              <p:spPr>
                <a:xfrm>
                  <a:off x="1597499" y="1148627"/>
                  <a:ext cx="3600000" cy="3600000"/>
                </a:xfrm>
                <a:prstGeom prst="pie">
                  <a:avLst>
                    <a:gd name="adj1" fmla="val 1745195"/>
                    <a:gd name="adj2" fmla="val 3365419"/>
                  </a:avLst>
                </a:prstGeom>
                <a:solidFill>
                  <a:srgbClr val="66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69" name="Pie 68"/>
                <p:cNvSpPr/>
                <p:nvPr/>
              </p:nvSpPr>
              <p:spPr>
                <a:xfrm>
                  <a:off x="1597499" y="1148627"/>
                  <a:ext cx="3600000" cy="3600000"/>
                </a:xfrm>
                <a:prstGeom prst="pie">
                  <a:avLst>
                    <a:gd name="adj1" fmla="val 3357299"/>
                    <a:gd name="adj2" fmla="val 4994406"/>
                  </a:avLst>
                </a:prstGeom>
                <a:solidFill>
                  <a:srgbClr val="66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70" name="Pie 69"/>
                <p:cNvSpPr/>
                <p:nvPr/>
              </p:nvSpPr>
              <p:spPr>
                <a:xfrm>
                  <a:off x="1597499" y="1148627"/>
                  <a:ext cx="3600000" cy="3600000"/>
                </a:xfrm>
                <a:prstGeom prst="pie">
                  <a:avLst>
                    <a:gd name="adj1" fmla="val 15996776"/>
                    <a:gd name="adj2" fmla="val 17541351"/>
                  </a:avLst>
                </a:prstGeom>
                <a:solidFill>
                  <a:srgbClr val="99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71" name="Pie 70"/>
                <p:cNvSpPr/>
                <p:nvPr/>
              </p:nvSpPr>
              <p:spPr>
                <a:xfrm>
                  <a:off x="1597499" y="1148627"/>
                  <a:ext cx="3600000" cy="3600000"/>
                </a:xfrm>
                <a:prstGeom prst="pie">
                  <a:avLst>
                    <a:gd name="adj1" fmla="val 6748021"/>
                    <a:gd name="adj2" fmla="val 15993510"/>
                  </a:avLst>
                </a:prstGeom>
                <a:solidFill>
                  <a:schemeClr val="bg1">
                    <a:lumMod val="5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72" name="Pie 71"/>
                <p:cNvSpPr/>
                <p:nvPr/>
              </p:nvSpPr>
              <p:spPr>
                <a:xfrm>
                  <a:off x="1593407" y="1143794"/>
                  <a:ext cx="3600000" cy="3600000"/>
                </a:xfrm>
                <a:prstGeom prst="pie">
                  <a:avLst>
                    <a:gd name="adj1" fmla="val 6712492"/>
                    <a:gd name="adj2" fmla="val 8252120"/>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73" name="Oval 72"/>
                <p:cNvSpPr/>
                <p:nvPr/>
              </p:nvSpPr>
              <p:spPr>
                <a:xfrm>
                  <a:off x="2461595" y="2031973"/>
                  <a:ext cx="1800000" cy="1800000"/>
                </a:xfrm>
                <a:prstGeom prst="ellipse">
                  <a:avLst/>
                </a:prstGeom>
                <a:solidFill>
                  <a:schemeClr val="bg1">
                    <a:lumMod val="5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grpSp>
          <p:grpSp>
            <p:nvGrpSpPr>
              <p:cNvPr id="17" name="Group 196"/>
              <p:cNvGrpSpPr>
                <a:grpSpLocks/>
              </p:cNvGrpSpPr>
              <p:nvPr/>
            </p:nvGrpSpPr>
            <p:grpSpPr bwMode="auto">
              <a:xfrm>
                <a:off x="1255317" y="251683"/>
                <a:ext cx="5324706" cy="2030491"/>
                <a:chOff x="1255317" y="251683"/>
                <a:chExt cx="5324706" cy="2030491"/>
              </a:xfrm>
            </p:grpSpPr>
            <p:sp>
              <p:nvSpPr>
                <p:cNvPr id="27" name="Parallelogram 26"/>
                <p:cNvSpPr/>
                <p:nvPr/>
              </p:nvSpPr>
              <p:spPr>
                <a:xfrm rot="4370311" flipH="1">
                  <a:off x="1130418" y="956258"/>
                  <a:ext cx="1005412" cy="707066"/>
                </a:xfrm>
                <a:prstGeom prst="parallelogram">
                  <a:avLst>
                    <a:gd name="adj" fmla="val 22897"/>
                  </a:avLst>
                </a:prstGeom>
                <a:solidFill>
                  <a:schemeClr val="bg2">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cxnSp>
              <p:nvCxnSpPr>
                <p:cNvPr id="28" name="Straight Connector 27"/>
                <p:cNvCxnSpPr/>
                <p:nvPr/>
              </p:nvCxnSpPr>
              <p:spPr>
                <a:xfrm rot="10800000">
                  <a:off x="1443863" y="1614063"/>
                  <a:ext cx="721345"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1565275" y="851183"/>
                  <a:ext cx="785626"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1215317" y="1137815"/>
                  <a:ext cx="100702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1772395" y="1428854"/>
                  <a:ext cx="4285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V="1">
                  <a:off x="2279479" y="851182"/>
                  <a:ext cx="326392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2358043" y="1614062"/>
                  <a:ext cx="2971094"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flipV="1">
                  <a:off x="2522308" y="1428854"/>
                  <a:ext cx="3092512"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2136640" y="1137815"/>
                  <a:ext cx="3192500" cy="0"/>
                </a:xfrm>
                <a:prstGeom prst="line">
                  <a:avLst/>
                </a:prstGeom>
                <a:ln w="3175"/>
              </p:spPr>
              <p:style>
                <a:lnRef idx="1">
                  <a:schemeClr val="accent1"/>
                </a:lnRef>
                <a:fillRef idx="0">
                  <a:schemeClr val="accent1"/>
                </a:fillRef>
                <a:effectRef idx="0">
                  <a:schemeClr val="accent1"/>
                </a:effectRef>
                <a:fontRef idx="minor">
                  <a:schemeClr val="tx1"/>
                </a:fontRef>
              </p:style>
            </p:cxnSp>
            <p:grpSp>
              <p:nvGrpSpPr>
                <p:cNvPr id="18" name="Group 72"/>
                <p:cNvGrpSpPr>
                  <a:grpSpLocks/>
                </p:cNvGrpSpPr>
                <p:nvPr/>
              </p:nvGrpSpPr>
              <p:grpSpPr bwMode="auto">
                <a:xfrm>
                  <a:off x="4743493" y="251683"/>
                  <a:ext cx="1836530" cy="2030491"/>
                  <a:chOff x="4743493" y="107667"/>
                  <a:chExt cx="1836530" cy="2030491"/>
                </a:xfrm>
              </p:grpSpPr>
              <p:sp>
                <p:nvSpPr>
                  <p:cNvPr id="37" name="Trapezoid 36"/>
                  <p:cNvSpPr/>
                  <p:nvPr/>
                </p:nvSpPr>
                <p:spPr>
                  <a:xfrm rot="16200000">
                    <a:off x="4687131" y="636237"/>
                    <a:ext cx="2019644" cy="935606"/>
                  </a:xfrm>
                  <a:prstGeom prst="trapezoid">
                    <a:avLst>
                      <a:gd name="adj" fmla="val 56258"/>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38" name="Oval 37"/>
                  <p:cNvSpPr/>
                  <p:nvPr/>
                </p:nvSpPr>
                <p:spPr>
                  <a:xfrm>
                    <a:off x="5859942" y="111203"/>
                    <a:ext cx="720081" cy="2026955"/>
                  </a:xfrm>
                  <a:prstGeom prst="ellipse">
                    <a:avLst/>
                  </a:prstGeom>
                  <a:gradFill flip="none" rotWithShape="1">
                    <a:gsLst>
                      <a:gs pos="0">
                        <a:schemeClr val="bg1"/>
                      </a:gs>
                      <a:gs pos="53000">
                        <a:srgbClr val="D4DEFF"/>
                      </a:gs>
                      <a:gs pos="83000">
                        <a:srgbClr val="D4DEFF"/>
                      </a:gs>
                      <a:gs pos="100000">
                        <a:srgbClr val="96AB94"/>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39" name="Flowchart: Direct Access Storage 38"/>
                  <p:cNvSpPr/>
                  <p:nvPr/>
                </p:nvSpPr>
                <p:spPr>
                  <a:xfrm>
                    <a:off x="4722060" y="623381"/>
                    <a:ext cx="1007031" cy="1009821"/>
                  </a:xfrm>
                  <a:prstGeom prst="flowChartMagneticDrum">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grpSp>
          </p:grpSp>
          <p:cxnSp>
            <p:nvCxnSpPr>
              <p:cNvPr id="19" name="Straight Connector 18"/>
              <p:cNvCxnSpPr/>
              <p:nvPr/>
            </p:nvCxnSpPr>
            <p:spPr>
              <a:xfrm rot="10800000" flipV="1">
                <a:off x="3436492" y="3876236"/>
                <a:ext cx="2885389"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3222233" y="4639117"/>
                <a:ext cx="2956809"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3436494" y="4449498"/>
                <a:ext cx="309965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3222231" y="4162868"/>
                <a:ext cx="3171071" cy="0"/>
              </a:xfrm>
              <a:prstGeom prst="line">
                <a:avLst/>
              </a:prstGeom>
              <a:ln w="3175"/>
            </p:spPr>
            <p:style>
              <a:lnRef idx="1">
                <a:schemeClr val="accent1"/>
              </a:lnRef>
              <a:fillRef idx="0">
                <a:schemeClr val="accent1"/>
              </a:fillRef>
              <a:effectRef idx="0">
                <a:schemeClr val="accent1"/>
              </a:effectRef>
              <a:fontRef idx="minor">
                <a:schemeClr val="tx1"/>
              </a:fontRef>
            </p:style>
          </p:cxnSp>
          <p:grpSp>
            <p:nvGrpSpPr>
              <p:cNvPr id="23" name="Group 152"/>
              <p:cNvGrpSpPr>
                <a:grpSpLocks/>
              </p:cNvGrpSpPr>
              <p:nvPr/>
            </p:nvGrpSpPr>
            <p:grpSpPr bwMode="auto">
              <a:xfrm>
                <a:off x="4736346" y="3335818"/>
                <a:ext cx="1800832" cy="1960953"/>
                <a:chOff x="4736346" y="167466"/>
                <a:chExt cx="1800832" cy="1960953"/>
              </a:xfrm>
            </p:grpSpPr>
            <p:sp>
              <p:nvSpPr>
                <p:cNvPr id="24" name="Trapezoid 23"/>
                <p:cNvSpPr/>
                <p:nvPr/>
              </p:nvSpPr>
              <p:spPr>
                <a:xfrm rot="16200000">
                  <a:off x="4745511" y="685460"/>
                  <a:ext cx="1931448" cy="935607"/>
                </a:xfrm>
                <a:prstGeom prst="trapezoid">
                  <a:avLst>
                    <a:gd name="adj" fmla="val 56258"/>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25" name="Oval 24"/>
                <p:cNvSpPr/>
                <p:nvPr/>
              </p:nvSpPr>
              <p:spPr>
                <a:xfrm>
                  <a:off x="5817097" y="167466"/>
                  <a:ext cx="720081" cy="1944215"/>
                </a:xfrm>
                <a:prstGeom prst="ellipse">
                  <a:avLst/>
                </a:prstGeom>
                <a:gradFill flip="none" rotWithShape="1">
                  <a:gsLst>
                    <a:gs pos="0">
                      <a:schemeClr val="bg1"/>
                    </a:gs>
                    <a:gs pos="53000">
                      <a:srgbClr val="D4DEFF"/>
                    </a:gs>
                    <a:gs pos="83000">
                      <a:srgbClr val="D4DEFF"/>
                    </a:gs>
                    <a:gs pos="100000">
                      <a:srgbClr val="96AB94"/>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26" name="Flowchart: Direct Access Storage 25"/>
                <p:cNvSpPr/>
                <p:nvPr/>
              </p:nvSpPr>
              <p:spPr>
                <a:xfrm>
                  <a:off x="4736342" y="632919"/>
                  <a:ext cx="1007032" cy="939264"/>
                </a:xfrm>
                <a:prstGeom prst="flowChartMagneticDrum">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grpSp>
        </p:grpSp>
        <p:sp>
          <p:nvSpPr>
            <p:cNvPr id="11" name="TextBox 10"/>
            <p:cNvSpPr txBox="1">
              <a:spLocks noChangeArrowheads="1"/>
            </p:cNvSpPr>
            <p:nvPr/>
          </p:nvSpPr>
          <p:spPr bwMode="auto">
            <a:xfrm>
              <a:off x="2436022" y="1124744"/>
              <a:ext cx="705498" cy="276934"/>
            </a:xfrm>
            <a:prstGeom prst="rect">
              <a:avLst/>
            </a:prstGeom>
            <a:noFill/>
            <a:ln w="9525">
              <a:noFill/>
              <a:miter lim="800000"/>
              <a:headEnd/>
              <a:tailEnd/>
            </a:ln>
          </p:spPr>
          <p:txBody>
            <a:bodyPr wrap="none">
              <a:spAutoFit/>
            </a:bodyPr>
            <a:lstStyle/>
            <a:p>
              <a:pPr eaLnBrk="0" hangingPunct="0">
                <a:spcBef>
                  <a:spcPct val="50000"/>
                </a:spcBef>
              </a:pPr>
              <a:r>
                <a:rPr lang="en-GB" sz="1200">
                  <a:solidFill>
                    <a:srgbClr val="0000FF"/>
                  </a:solidFill>
                  <a:latin typeface="Tahoma"/>
                </a:rPr>
                <a:t>View 1</a:t>
              </a:r>
            </a:p>
          </p:txBody>
        </p:sp>
      </p:grpSp>
      <p:grpSp>
        <p:nvGrpSpPr>
          <p:cNvPr id="36" name="Group 97"/>
          <p:cNvGrpSpPr>
            <a:grpSpLocks/>
          </p:cNvGrpSpPr>
          <p:nvPr/>
        </p:nvGrpSpPr>
        <p:grpSpPr bwMode="auto">
          <a:xfrm>
            <a:off x="2419358" y="2130433"/>
            <a:ext cx="5026024" cy="3529013"/>
            <a:chOff x="2456849" y="1124744"/>
            <a:chExt cx="5025953" cy="3529188"/>
          </a:xfrm>
        </p:grpSpPr>
        <p:cxnSp>
          <p:nvCxnSpPr>
            <p:cNvPr id="75" name="Straight Arrow Connector 74"/>
            <p:cNvCxnSpPr/>
            <p:nvPr/>
          </p:nvCxnSpPr>
          <p:spPr>
            <a:xfrm rot="5400000">
              <a:off x="3784695" y="3429115"/>
              <a:ext cx="2449634" cy="0"/>
            </a:xfrm>
            <a:prstGeom prst="straightConnector1">
              <a:avLst/>
            </a:prstGeom>
            <a:ln w="28575">
              <a:solidFill>
                <a:srgbClr val="EE2D2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H="1">
              <a:off x="5675395" y="2846525"/>
              <a:ext cx="2016225" cy="1598589"/>
            </a:xfrm>
            <a:prstGeom prst="straightConnector1">
              <a:avLst/>
            </a:prstGeom>
            <a:ln w="28575">
              <a:solidFill>
                <a:srgbClr val="EE2D24"/>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2269462" y="2823506"/>
              <a:ext cx="2016225" cy="1641452"/>
            </a:xfrm>
            <a:prstGeom prst="straightConnector1">
              <a:avLst/>
            </a:prstGeom>
            <a:ln w="28575">
              <a:solidFill>
                <a:srgbClr val="EE2D24"/>
              </a:solidFill>
              <a:tailEnd type="arrow"/>
            </a:ln>
          </p:spPr>
          <p:style>
            <a:lnRef idx="1">
              <a:schemeClr val="accent1"/>
            </a:lnRef>
            <a:fillRef idx="0">
              <a:schemeClr val="accent1"/>
            </a:fillRef>
            <a:effectRef idx="0">
              <a:schemeClr val="accent1"/>
            </a:effectRef>
            <a:fontRef idx="minor">
              <a:schemeClr val="tx1"/>
            </a:fontRef>
          </p:style>
        </p:cxnSp>
        <p:grpSp>
          <p:nvGrpSpPr>
            <p:cNvPr id="74" name="Group 525"/>
            <p:cNvGrpSpPr>
              <a:grpSpLocks/>
            </p:cNvGrpSpPr>
            <p:nvPr/>
          </p:nvGrpSpPr>
          <p:grpSpPr bwMode="auto">
            <a:xfrm rot="5400000">
              <a:off x="4271394" y="1086875"/>
              <a:ext cx="1296371" cy="1948178"/>
              <a:chOff x="704528" y="247974"/>
              <a:chExt cx="5833628" cy="5412674"/>
            </a:xfrm>
          </p:grpSpPr>
          <p:sp>
            <p:nvSpPr>
              <p:cNvPr id="80" name="Parallelogram 79"/>
              <p:cNvSpPr/>
              <p:nvPr/>
            </p:nvSpPr>
            <p:spPr>
              <a:xfrm rot="4370311" flipH="1">
                <a:off x="1216247" y="3978302"/>
                <a:ext cx="935032" cy="707259"/>
              </a:xfrm>
              <a:prstGeom prst="parallelogram">
                <a:avLst>
                  <a:gd name="adj" fmla="val 22897"/>
                </a:avLst>
              </a:prstGeom>
              <a:solidFill>
                <a:schemeClr val="bg2">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cxnSp>
            <p:nvCxnSpPr>
              <p:cNvPr id="81" name="Straight Connector 80"/>
              <p:cNvCxnSpPr/>
              <p:nvPr/>
            </p:nvCxnSpPr>
            <p:spPr>
              <a:xfrm rot="10800000">
                <a:off x="1494446" y="4640670"/>
                <a:ext cx="93587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a:off x="1780208" y="3877649"/>
                <a:ext cx="792992"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1351563" y="4164331"/>
                <a:ext cx="1007314"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0800000">
                <a:off x="1851647" y="4451017"/>
                <a:ext cx="435789" cy="0"/>
              </a:xfrm>
              <a:prstGeom prst="line">
                <a:avLst/>
              </a:prstGeom>
              <a:ln w="3175"/>
            </p:spPr>
            <p:style>
              <a:lnRef idx="1">
                <a:schemeClr val="accent1"/>
              </a:lnRef>
              <a:fillRef idx="0">
                <a:schemeClr val="accent1"/>
              </a:fillRef>
              <a:effectRef idx="0">
                <a:schemeClr val="accent1"/>
              </a:effectRef>
              <a:fontRef idx="minor">
                <a:schemeClr val="tx1"/>
              </a:fontRef>
            </p:style>
          </p:cxnSp>
          <p:grpSp>
            <p:nvGrpSpPr>
              <p:cNvPr id="78" name="Group 93"/>
              <p:cNvGrpSpPr/>
              <p:nvPr/>
            </p:nvGrpSpPr>
            <p:grpSpPr>
              <a:xfrm>
                <a:off x="704528" y="260648"/>
                <a:ext cx="5400000" cy="5400000"/>
                <a:chOff x="704528" y="260648"/>
                <a:chExt cx="5400000" cy="5400000"/>
              </a:xfrm>
              <a:scene3d>
                <a:camera prst="orthographicFront">
                  <a:rot lat="0" lon="3600000" rev="0"/>
                </a:camera>
                <a:lightRig rig="threePt" dir="t"/>
              </a:scene3d>
            </p:grpSpPr>
            <p:sp>
              <p:nvSpPr>
                <p:cNvPr id="108" name="Pie 107"/>
                <p:cNvSpPr/>
                <p:nvPr/>
              </p:nvSpPr>
              <p:spPr>
                <a:xfrm>
                  <a:off x="704528" y="260648"/>
                  <a:ext cx="5400000" cy="5400000"/>
                </a:xfrm>
                <a:prstGeom prst="pie">
                  <a:avLst>
                    <a:gd name="adj1" fmla="val 16191760"/>
                    <a:gd name="adj2" fmla="val 17106910"/>
                  </a:avLst>
                </a:prstGeom>
                <a:solidFill>
                  <a:srgbClr val="99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09" name="Pie 108"/>
                <p:cNvSpPr/>
                <p:nvPr/>
              </p:nvSpPr>
              <p:spPr>
                <a:xfrm>
                  <a:off x="704528" y="260648"/>
                  <a:ext cx="5400000" cy="5400000"/>
                </a:xfrm>
                <a:prstGeom prst="pie">
                  <a:avLst>
                    <a:gd name="adj1" fmla="val 17112108"/>
                    <a:gd name="adj2" fmla="val 17968450"/>
                  </a:avLst>
                </a:prstGeom>
                <a:solidFill>
                  <a:srgbClr val="99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10" name="Pie 109"/>
                <p:cNvSpPr/>
                <p:nvPr/>
              </p:nvSpPr>
              <p:spPr>
                <a:xfrm>
                  <a:off x="704528" y="260648"/>
                  <a:ext cx="5400000" cy="5400000"/>
                </a:xfrm>
                <a:prstGeom prst="pie">
                  <a:avLst>
                    <a:gd name="adj1" fmla="val 17901683"/>
                    <a:gd name="adj2" fmla="val 18822526"/>
                  </a:avLst>
                </a:prstGeom>
                <a:solidFill>
                  <a:srgbClr val="99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11" name="Pie 110"/>
                <p:cNvSpPr/>
                <p:nvPr/>
              </p:nvSpPr>
              <p:spPr>
                <a:xfrm>
                  <a:off x="704528" y="260648"/>
                  <a:ext cx="5400000" cy="5400000"/>
                </a:xfrm>
                <a:prstGeom prst="pie">
                  <a:avLst>
                    <a:gd name="adj1" fmla="val 18712366"/>
                    <a:gd name="adj2" fmla="val 19706050"/>
                  </a:avLst>
                </a:prstGeom>
                <a:solidFill>
                  <a:srgbClr val="66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12" name="Pie 111"/>
                <p:cNvSpPr/>
                <p:nvPr/>
              </p:nvSpPr>
              <p:spPr>
                <a:xfrm>
                  <a:off x="704528" y="260648"/>
                  <a:ext cx="5400000" cy="5400000"/>
                </a:xfrm>
                <a:prstGeom prst="pie">
                  <a:avLst>
                    <a:gd name="adj1" fmla="val 21473649"/>
                    <a:gd name="adj2" fmla="val 835995"/>
                  </a:avLst>
                </a:prstGeom>
                <a:solidFill>
                  <a:srgbClr val="0000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13" name="Pie 112"/>
                <p:cNvSpPr/>
                <p:nvPr/>
              </p:nvSpPr>
              <p:spPr>
                <a:xfrm>
                  <a:off x="704528" y="260648"/>
                  <a:ext cx="5400000" cy="5400000"/>
                </a:xfrm>
                <a:prstGeom prst="pie">
                  <a:avLst>
                    <a:gd name="adj1" fmla="val 795805"/>
                    <a:gd name="adj2" fmla="val 1624295"/>
                  </a:avLst>
                </a:prstGeom>
                <a:solidFill>
                  <a:srgbClr val="0000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14" name="Pie 113"/>
                <p:cNvSpPr/>
                <p:nvPr/>
              </p:nvSpPr>
              <p:spPr>
                <a:xfrm>
                  <a:off x="704528" y="260648"/>
                  <a:ext cx="5400000" cy="5400000"/>
                </a:xfrm>
                <a:prstGeom prst="pie">
                  <a:avLst>
                    <a:gd name="adj1" fmla="val 1612933"/>
                    <a:gd name="adj2" fmla="val 2434745"/>
                  </a:avLst>
                </a:prstGeom>
                <a:solidFill>
                  <a:srgbClr val="0000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15" name="Pie 114"/>
                <p:cNvSpPr/>
                <p:nvPr/>
              </p:nvSpPr>
              <p:spPr>
                <a:xfrm>
                  <a:off x="704528" y="260648"/>
                  <a:ext cx="5400000" cy="5400000"/>
                </a:xfrm>
                <a:prstGeom prst="pie">
                  <a:avLst>
                    <a:gd name="adj1" fmla="val 2418758"/>
                    <a:gd name="adj2" fmla="val 3288677"/>
                  </a:avLst>
                </a:prstGeom>
                <a:solidFill>
                  <a:srgbClr val="00FF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16" name="Pie 115"/>
                <p:cNvSpPr/>
                <p:nvPr/>
              </p:nvSpPr>
              <p:spPr>
                <a:xfrm>
                  <a:off x="704528" y="260648"/>
                  <a:ext cx="5400000" cy="5400000"/>
                </a:xfrm>
                <a:prstGeom prst="pie">
                  <a:avLst>
                    <a:gd name="adj1" fmla="val 3265803"/>
                    <a:gd name="adj2" fmla="val 4184180"/>
                  </a:avLst>
                </a:prstGeom>
                <a:solidFill>
                  <a:srgbClr val="00FF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17" name="Pie 116"/>
                <p:cNvSpPr/>
                <p:nvPr/>
              </p:nvSpPr>
              <p:spPr>
                <a:xfrm>
                  <a:off x="704528" y="260648"/>
                  <a:ext cx="5400000" cy="5400000"/>
                </a:xfrm>
                <a:prstGeom prst="pie">
                  <a:avLst>
                    <a:gd name="adj1" fmla="val 4162040"/>
                    <a:gd name="adj2" fmla="val 5137429"/>
                  </a:avLst>
                </a:prstGeom>
                <a:solidFill>
                  <a:srgbClr val="00FF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18" name="Pie 117"/>
                <p:cNvSpPr/>
                <p:nvPr/>
              </p:nvSpPr>
              <p:spPr>
                <a:xfrm>
                  <a:off x="704528" y="260648"/>
                  <a:ext cx="5400000" cy="5400000"/>
                </a:xfrm>
                <a:prstGeom prst="pie">
                  <a:avLst>
                    <a:gd name="adj1" fmla="val 5105941"/>
                    <a:gd name="adj2" fmla="val 6100314"/>
                  </a:avLst>
                </a:prstGeom>
                <a:solidFill>
                  <a:srgbClr val="CCFF33"/>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19" name="Pie 118"/>
                <p:cNvSpPr/>
                <p:nvPr/>
              </p:nvSpPr>
              <p:spPr>
                <a:xfrm>
                  <a:off x="704528" y="260648"/>
                  <a:ext cx="5400000" cy="5400000"/>
                </a:xfrm>
                <a:prstGeom prst="pie">
                  <a:avLst>
                    <a:gd name="adj1" fmla="val 6083543"/>
                    <a:gd name="adj2" fmla="val 7075987"/>
                  </a:avLst>
                </a:prstGeom>
                <a:solidFill>
                  <a:srgbClr val="FF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20" name="Pie 119"/>
                <p:cNvSpPr/>
                <p:nvPr/>
              </p:nvSpPr>
              <p:spPr>
                <a:xfrm>
                  <a:off x="704528" y="260648"/>
                  <a:ext cx="5400000" cy="5400000"/>
                </a:xfrm>
                <a:prstGeom prst="pie">
                  <a:avLst>
                    <a:gd name="adj1" fmla="val 7070498"/>
                    <a:gd name="adj2" fmla="val 8199818"/>
                  </a:avLst>
                </a:prstGeom>
                <a:solidFill>
                  <a:srgbClr val="FF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21" name="Pie 120"/>
                <p:cNvSpPr/>
                <p:nvPr/>
              </p:nvSpPr>
              <p:spPr>
                <a:xfrm>
                  <a:off x="704528" y="260648"/>
                  <a:ext cx="5400000" cy="5400000"/>
                </a:xfrm>
                <a:prstGeom prst="pie">
                  <a:avLst>
                    <a:gd name="adj1" fmla="val 10359365"/>
                    <a:gd name="adj2" fmla="val 11307575"/>
                  </a:avLst>
                </a:prstGeom>
                <a:solidFill>
                  <a:srgbClr val="FF9966"/>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22" name="Pie 121"/>
                <p:cNvSpPr/>
                <p:nvPr/>
              </p:nvSpPr>
              <p:spPr>
                <a:xfrm>
                  <a:off x="704528" y="260648"/>
                  <a:ext cx="5400000" cy="5400000"/>
                </a:xfrm>
                <a:prstGeom prst="pie">
                  <a:avLst>
                    <a:gd name="adj1" fmla="val 8197323"/>
                    <a:gd name="adj2" fmla="val 9277722"/>
                  </a:avLst>
                </a:prstGeom>
                <a:solidFill>
                  <a:srgbClr val="FF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23" name="Pie 122"/>
                <p:cNvSpPr/>
                <p:nvPr/>
              </p:nvSpPr>
              <p:spPr>
                <a:xfrm>
                  <a:off x="704528" y="260648"/>
                  <a:ext cx="5400000" cy="5400000"/>
                </a:xfrm>
                <a:prstGeom prst="pie">
                  <a:avLst>
                    <a:gd name="adj1" fmla="val 9274625"/>
                    <a:gd name="adj2" fmla="val 10359902"/>
                  </a:avLst>
                </a:prstGeom>
                <a:solidFill>
                  <a:srgbClr val="FF9966"/>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24" name="Pie 123"/>
                <p:cNvSpPr/>
                <p:nvPr/>
              </p:nvSpPr>
              <p:spPr>
                <a:xfrm>
                  <a:off x="704528" y="260648"/>
                  <a:ext cx="5400000" cy="5400000"/>
                </a:xfrm>
                <a:prstGeom prst="pie">
                  <a:avLst>
                    <a:gd name="adj1" fmla="val 19650890"/>
                    <a:gd name="adj2" fmla="val 20621494"/>
                  </a:avLst>
                </a:prstGeom>
                <a:solidFill>
                  <a:srgbClr val="66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25" name="Pie 124"/>
                <p:cNvSpPr/>
                <p:nvPr/>
              </p:nvSpPr>
              <p:spPr>
                <a:xfrm>
                  <a:off x="704528" y="260648"/>
                  <a:ext cx="5400000" cy="5400000"/>
                </a:xfrm>
                <a:prstGeom prst="pie">
                  <a:avLst>
                    <a:gd name="adj1" fmla="val 20552061"/>
                    <a:gd name="adj2" fmla="val 21478281"/>
                  </a:avLst>
                </a:prstGeom>
                <a:solidFill>
                  <a:srgbClr val="66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26" name="Pie 125"/>
                <p:cNvSpPr/>
                <p:nvPr/>
              </p:nvSpPr>
              <p:spPr>
                <a:xfrm>
                  <a:off x="704528" y="260648"/>
                  <a:ext cx="5400000" cy="5400000"/>
                </a:xfrm>
                <a:prstGeom prst="pie">
                  <a:avLst>
                    <a:gd name="adj1" fmla="val 11271646"/>
                    <a:gd name="adj2" fmla="val 12252272"/>
                  </a:avLst>
                </a:prstGeom>
                <a:solidFill>
                  <a:srgbClr val="FF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27" name="Pie 126"/>
                <p:cNvSpPr/>
                <p:nvPr/>
              </p:nvSpPr>
              <p:spPr>
                <a:xfrm>
                  <a:off x="704528" y="260648"/>
                  <a:ext cx="5400000" cy="5400000"/>
                </a:xfrm>
                <a:prstGeom prst="pie">
                  <a:avLst>
                    <a:gd name="adj1" fmla="val 12231333"/>
                    <a:gd name="adj2" fmla="val 13142064"/>
                  </a:avLst>
                </a:prstGeom>
                <a:solidFill>
                  <a:srgbClr val="FF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28" name="Pie 127"/>
                <p:cNvSpPr/>
                <p:nvPr/>
              </p:nvSpPr>
              <p:spPr>
                <a:xfrm>
                  <a:off x="704528" y="260648"/>
                  <a:ext cx="5400000" cy="5400000"/>
                </a:xfrm>
                <a:prstGeom prst="pie">
                  <a:avLst>
                    <a:gd name="adj1" fmla="val 13176573"/>
                    <a:gd name="adj2" fmla="val 14176639"/>
                  </a:avLst>
                </a:prstGeom>
                <a:solidFill>
                  <a:srgbClr val="FF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29" name="Pie 128"/>
                <p:cNvSpPr/>
                <p:nvPr/>
              </p:nvSpPr>
              <p:spPr>
                <a:xfrm>
                  <a:off x="704528" y="260648"/>
                  <a:ext cx="5400000" cy="5400000"/>
                </a:xfrm>
                <a:prstGeom prst="pie">
                  <a:avLst>
                    <a:gd name="adj1" fmla="val 14138811"/>
                    <a:gd name="adj2" fmla="val 15142772"/>
                  </a:avLst>
                </a:prstGeom>
                <a:solidFill>
                  <a:srgbClr val="99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30" name="Pie 129"/>
                <p:cNvSpPr/>
                <p:nvPr/>
              </p:nvSpPr>
              <p:spPr>
                <a:xfrm>
                  <a:off x="704528" y="260648"/>
                  <a:ext cx="5400000" cy="5400000"/>
                </a:xfrm>
                <a:prstGeom prst="pie">
                  <a:avLst>
                    <a:gd name="adj1" fmla="val 15107940"/>
                    <a:gd name="adj2" fmla="val 16205348"/>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31" name="Pie 130"/>
                <p:cNvSpPr/>
                <p:nvPr/>
              </p:nvSpPr>
              <p:spPr>
                <a:xfrm>
                  <a:off x="1597499" y="1148627"/>
                  <a:ext cx="3600000" cy="3600000"/>
                </a:xfrm>
                <a:prstGeom prst="pie">
                  <a:avLst>
                    <a:gd name="adj1" fmla="val 17543982"/>
                    <a:gd name="adj2" fmla="val 19115145"/>
                  </a:avLst>
                </a:prstGeom>
                <a:solidFill>
                  <a:srgbClr val="99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32" name="Pie 131"/>
                <p:cNvSpPr/>
                <p:nvPr/>
              </p:nvSpPr>
              <p:spPr>
                <a:xfrm>
                  <a:off x="1597499" y="1148627"/>
                  <a:ext cx="3600000" cy="3600000"/>
                </a:xfrm>
                <a:prstGeom prst="pie">
                  <a:avLst>
                    <a:gd name="adj1" fmla="val 18923079"/>
                    <a:gd name="adj2" fmla="val 20338097"/>
                  </a:avLst>
                </a:prstGeom>
                <a:solidFill>
                  <a:srgbClr val="99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33" name="Pie 132"/>
                <p:cNvSpPr/>
                <p:nvPr/>
              </p:nvSpPr>
              <p:spPr>
                <a:xfrm>
                  <a:off x="1597499" y="1148627"/>
                  <a:ext cx="3600000" cy="3600000"/>
                </a:xfrm>
                <a:prstGeom prst="pie">
                  <a:avLst>
                    <a:gd name="adj1" fmla="val 20288530"/>
                    <a:gd name="adj2" fmla="val 154555"/>
                  </a:avLst>
                </a:prstGeom>
                <a:solidFill>
                  <a:srgbClr val="99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34" name="Pie 133"/>
                <p:cNvSpPr/>
                <p:nvPr/>
              </p:nvSpPr>
              <p:spPr>
                <a:xfrm>
                  <a:off x="1597499" y="1148627"/>
                  <a:ext cx="3600000" cy="3600000"/>
                </a:xfrm>
                <a:prstGeom prst="pie">
                  <a:avLst>
                    <a:gd name="adj1" fmla="val 173173"/>
                    <a:gd name="adj2" fmla="val 1716380"/>
                  </a:avLst>
                </a:prstGeom>
                <a:solidFill>
                  <a:srgbClr val="99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35" name="Pie 134"/>
                <p:cNvSpPr/>
                <p:nvPr/>
              </p:nvSpPr>
              <p:spPr>
                <a:xfrm>
                  <a:off x="1597499" y="1148627"/>
                  <a:ext cx="3600000" cy="3600000"/>
                </a:xfrm>
                <a:prstGeom prst="pie">
                  <a:avLst>
                    <a:gd name="adj1" fmla="val 4996685"/>
                    <a:gd name="adj2" fmla="val 6901226"/>
                  </a:avLst>
                </a:prstGeom>
                <a:solidFill>
                  <a:srgbClr val="66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36" name="Pie 135"/>
                <p:cNvSpPr/>
                <p:nvPr/>
              </p:nvSpPr>
              <p:spPr>
                <a:xfrm>
                  <a:off x="1597499" y="1148627"/>
                  <a:ext cx="3600000" cy="3600000"/>
                </a:xfrm>
                <a:prstGeom prst="pie">
                  <a:avLst>
                    <a:gd name="adj1" fmla="val 1745195"/>
                    <a:gd name="adj2" fmla="val 3365419"/>
                  </a:avLst>
                </a:prstGeom>
                <a:solidFill>
                  <a:srgbClr val="66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37" name="Pie 136"/>
                <p:cNvSpPr/>
                <p:nvPr/>
              </p:nvSpPr>
              <p:spPr>
                <a:xfrm>
                  <a:off x="1597499" y="1148627"/>
                  <a:ext cx="3600000" cy="3600000"/>
                </a:xfrm>
                <a:prstGeom prst="pie">
                  <a:avLst>
                    <a:gd name="adj1" fmla="val 3357299"/>
                    <a:gd name="adj2" fmla="val 4994406"/>
                  </a:avLst>
                </a:prstGeom>
                <a:solidFill>
                  <a:srgbClr val="66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38" name="Pie 137"/>
                <p:cNvSpPr/>
                <p:nvPr/>
              </p:nvSpPr>
              <p:spPr>
                <a:xfrm>
                  <a:off x="1597499" y="1148627"/>
                  <a:ext cx="3600000" cy="3600000"/>
                </a:xfrm>
                <a:prstGeom prst="pie">
                  <a:avLst>
                    <a:gd name="adj1" fmla="val 15996776"/>
                    <a:gd name="adj2" fmla="val 17541351"/>
                  </a:avLst>
                </a:prstGeom>
                <a:solidFill>
                  <a:srgbClr val="99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39" name="Pie 138"/>
                <p:cNvSpPr/>
                <p:nvPr/>
              </p:nvSpPr>
              <p:spPr>
                <a:xfrm>
                  <a:off x="1597499" y="1148627"/>
                  <a:ext cx="3600000" cy="3600000"/>
                </a:xfrm>
                <a:prstGeom prst="pie">
                  <a:avLst>
                    <a:gd name="adj1" fmla="val 6748021"/>
                    <a:gd name="adj2" fmla="val 15993510"/>
                  </a:avLst>
                </a:prstGeom>
                <a:solidFill>
                  <a:schemeClr val="bg1">
                    <a:lumMod val="5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40" name="Pie 139"/>
                <p:cNvSpPr/>
                <p:nvPr/>
              </p:nvSpPr>
              <p:spPr>
                <a:xfrm>
                  <a:off x="1593407" y="1143794"/>
                  <a:ext cx="3600000" cy="3600000"/>
                </a:xfrm>
                <a:prstGeom prst="pie">
                  <a:avLst>
                    <a:gd name="adj1" fmla="val 6712492"/>
                    <a:gd name="adj2" fmla="val 8252120"/>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41" name="Oval 140"/>
                <p:cNvSpPr/>
                <p:nvPr/>
              </p:nvSpPr>
              <p:spPr>
                <a:xfrm>
                  <a:off x="2461595" y="2031973"/>
                  <a:ext cx="1800000" cy="1800000"/>
                </a:xfrm>
                <a:prstGeom prst="ellipse">
                  <a:avLst/>
                </a:prstGeom>
                <a:solidFill>
                  <a:schemeClr val="bg1">
                    <a:lumMod val="5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grpSp>
          <p:grpSp>
            <p:nvGrpSpPr>
              <p:cNvPr id="85" name="Group 196"/>
              <p:cNvGrpSpPr>
                <a:grpSpLocks/>
              </p:cNvGrpSpPr>
              <p:nvPr/>
            </p:nvGrpSpPr>
            <p:grpSpPr bwMode="auto">
              <a:xfrm>
                <a:off x="1330140" y="247974"/>
                <a:ext cx="5207021" cy="1950140"/>
                <a:chOff x="1330140" y="247974"/>
                <a:chExt cx="5207021" cy="1950140"/>
              </a:xfrm>
            </p:grpSpPr>
            <p:sp>
              <p:nvSpPr>
                <p:cNvPr id="95" name="Parallelogram 94"/>
                <p:cNvSpPr/>
                <p:nvPr/>
              </p:nvSpPr>
              <p:spPr>
                <a:xfrm rot="4370311" flipH="1">
                  <a:off x="1216247" y="957090"/>
                  <a:ext cx="935032" cy="707259"/>
                </a:xfrm>
                <a:prstGeom prst="parallelogram">
                  <a:avLst>
                    <a:gd name="adj" fmla="val 22897"/>
                  </a:avLst>
                </a:prstGeom>
                <a:solidFill>
                  <a:schemeClr val="bg2">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cxnSp>
              <p:nvCxnSpPr>
                <p:cNvPr id="96" name="Straight Connector 95"/>
                <p:cNvCxnSpPr/>
                <p:nvPr/>
              </p:nvCxnSpPr>
              <p:spPr>
                <a:xfrm rot="10800000">
                  <a:off x="1494444" y="1615045"/>
                  <a:ext cx="72155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a:off x="1787355" y="852026"/>
                  <a:ext cx="785846"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0800000">
                  <a:off x="1351563" y="1138708"/>
                  <a:ext cx="100731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a:off x="1858793" y="1429803"/>
                  <a:ext cx="42864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flipV="1">
                  <a:off x="2573200" y="852026"/>
                  <a:ext cx="3243399"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a:off x="2651780" y="1615045"/>
                  <a:ext cx="2950495"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0800000" flipV="1">
                  <a:off x="2794661" y="1429803"/>
                  <a:ext cx="3093376"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a:off x="2430317" y="1138708"/>
                  <a:ext cx="3171959" cy="0"/>
                </a:xfrm>
                <a:prstGeom prst="line">
                  <a:avLst/>
                </a:prstGeom>
                <a:ln w="3175"/>
              </p:spPr>
              <p:style>
                <a:lnRef idx="1">
                  <a:schemeClr val="accent1"/>
                </a:lnRef>
                <a:fillRef idx="0">
                  <a:schemeClr val="accent1"/>
                </a:fillRef>
                <a:effectRef idx="0">
                  <a:schemeClr val="accent1"/>
                </a:effectRef>
                <a:fontRef idx="minor">
                  <a:schemeClr val="tx1"/>
                </a:fontRef>
              </p:style>
            </p:cxnSp>
            <p:grpSp>
              <p:nvGrpSpPr>
                <p:cNvPr id="86" name="Group 72"/>
                <p:cNvGrpSpPr>
                  <a:grpSpLocks/>
                </p:cNvGrpSpPr>
                <p:nvPr/>
              </p:nvGrpSpPr>
              <p:grpSpPr bwMode="auto">
                <a:xfrm>
                  <a:off x="4737854" y="247974"/>
                  <a:ext cx="1799307" cy="1950140"/>
                  <a:chOff x="4737854" y="103958"/>
                  <a:chExt cx="1799307" cy="1950140"/>
                </a:xfrm>
              </p:grpSpPr>
              <p:sp>
                <p:nvSpPr>
                  <p:cNvPr id="105" name="Trapezoid 104"/>
                  <p:cNvSpPr/>
                  <p:nvPr/>
                </p:nvSpPr>
                <p:spPr>
                  <a:xfrm rot="16200000">
                    <a:off x="4740486" y="612763"/>
                    <a:ext cx="1945042" cy="935869"/>
                  </a:xfrm>
                  <a:prstGeom prst="trapezoid">
                    <a:avLst>
                      <a:gd name="adj" fmla="val 56258"/>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106" name="Oval 105"/>
                  <p:cNvSpPr/>
                  <p:nvPr/>
                </p:nvSpPr>
                <p:spPr>
                  <a:xfrm>
                    <a:off x="5817081" y="103958"/>
                    <a:ext cx="720080" cy="1944215"/>
                  </a:xfrm>
                  <a:prstGeom prst="ellipse">
                    <a:avLst/>
                  </a:prstGeom>
                  <a:gradFill flip="none" rotWithShape="1">
                    <a:gsLst>
                      <a:gs pos="0">
                        <a:schemeClr val="bg1"/>
                      </a:gs>
                      <a:gs pos="53000">
                        <a:srgbClr val="D4DEFF"/>
                      </a:gs>
                      <a:gs pos="83000">
                        <a:srgbClr val="D4DEFF"/>
                      </a:gs>
                      <a:gs pos="100000">
                        <a:srgbClr val="96AB94"/>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107" name="Flowchart: Direct Access Storage 106"/>
                  <p:cNvSpPr/>
                  <p:nvPr/>
                </p:nvSpPr>
                <p:spPr>
                  <a:xfrm>
                    <a:off x="4737843" y="610977"/>
                    <a:ext cx="1007314" cy="935032"/>
                  </a:xfrm>
                  <a:prstGeom prst="flowChartMagneticDrum">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grpSp>
          </p:grpSp>
          <p:cxnSp>
            <p:nvCxnSpPr>
              <p:cNvPr id="87" name="Straight Connector 86"/>
              <p:cNvCxnSpPr/>
              <p:nvPr/>
            </p:nvCxnSpPr>
            <p:spPr>
              <a:xfrm rot="10800000" flipV="1">
                <a:off x="3437626" y="3877648"/>
                <a:ext cx="288619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a:off x="3223307" y="4640670"/>
                <a:ext cx="29576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0800000" flipV="1">
                <a:off x="3437628" y="4451018"/>
                <a:ext cx="3100519"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3223305" y="4164331"/>
                <a:ext cx="3171959" cy="0"/>
              </a:xfrm>
              <a:prstGeom prst="line">
                <a:avLst/>
              </a:prstGeom>
              <a:ln w="3175"/>
            </p:spPr>
            <p:style>
              <a:lnRef idx="1">
                <a:schemeClr val="accent1"/>
              </a:lnRef>
              <a:fillRef idx="0">
                <a:schemeClr val="accent1"/>
              </a:fillRef>
              <a:effectRef idx="0">
                <a:schemeClr val="accent1"/>
              </a:effectRef>
              <a:fontRef idx="minor">
                <a:schemeClr val="tx1"/>
              </a:fontRef>
            </p:style>
          </p:cxnSp>
          <p:grpSp>
            <p:nvGrpSpPr>
              <p:cNvPr id="91" name="Group 152"/>
              <p:cNvGrpSpPr>
                <a:grpSpLocks/>
              </p:cNvGrpSpPr>
              <p:nvPr/>
            </p:nvGrpSpPr>
            <p:grpSpPr bwMode="auto">
              <a:xfrm>
                <a:off x="4737853" y="3309357"/>
                <a:ext cx="1799318" cy="1946145"/>
                <a:chOff x="4737853" y="141005"/>
                <a:chExt cx="1799318" cy="1946145"/>
              </a:xfrm>
            </p:grpSpPr>
            <p:sp>
              <p:nvSpPr>
                <p:cNvPr id="92" name="Trapezoid 91"/>
                <p:cNvSpPr/>
                <p:nvPr/>
              </p:nvSpPr>
              <p:spPr>
                <a:xfrm rot="16200000">
                  <a:off x="4740485" y="644927"/>
                  <a:ext cx="1945045" cy="935867"/>
                </a:xfrm>
                <a:prstGeom prst="trapezoid">
                  <a:avLst>
                    <a:gd name="adj" fmla="val 56258"/>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93" name="Oval 92"/>
                <p:cNvSpPr/>
                <p:nvPr/>
              </p:nvSpPr>
              <p:spPr>
                <a:xfrm>
                  <a:off x="5817092" y="141005"/>
                  <a:ext cx="720079" cy="1944218"/>
                </a:xfrm>
                <a:prstGeom prst="ellipse">
                  <a:avLst/>
                </a:prstGeom>
                <a:gradFill flip="none" rotWithShape="1">
                  <a:gsLst>
                    <a:gs pos="0">
                      <a:schemeClr val="bg1"/>
                    </a:gs>
                    <a:gs pos="53000">
                      <a:srgbClr val="D4DEFF"/>
                    </a:gs>
                    <a:gs pos="83000">
                      <a:srgbClr val="D4DEFF"/>
                    </a:gs>
                    <a:gs pos="100000">
                      <a:srgbClr val="96AB94"/>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94" name="Flowchart: Direct Access Storage 93"/>
                <p:cNvSpPr/>
                <p:nvPr/>
              </p:nvSpPr>
              <p:spPr>
                <a:xfrm>
                  <a:off x="4737844" y="634317"/>
                  <a:ext cx="1007312" cy="939444"/>
                </a:xfrm>
                <a:prstGeom prst="flowChartMagneticDrum">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grpSp>
        </p:grpSp>
        <p:sp>
          <p:nvSpPr>
            <p:cNvPr id="79" name="TextBox 102"/>
            <p:cNvSpPr txBox="1">
              <a:spLocks noChangeArrowheads="1"/>
            </p:cNvSpPr>
            <p:nvPr/>
          </p:nvSpPr>
          <p:spPr bwMode="auto">
            <a:xfrm>
              <a:off x="4607015" y="1124744"/>
              <a:ext cx="726471" cy="277013"/>
            </a:xfrm>
            <a:prstGeom prst="rect">
              <a:avLst/>
            </a:prstGeom>
            <a:noFill/>
            <a:ln w="9525">
              <a:noFill/>
              <a:miter lim="800000"/>
              <a:headEnd/>
              <a:tailEnd/>
            </a:ln>
          </p:spPr>
          <p:txBody>
            <a:bodyPr wrap="none">
              <a:spAutoFit/>
            </a:bodyPr>
            <a:lstStyle/>
            <a:p>
              <a:pPr eaLnBrk="0" hangingPunct="0">
                <a:spcBef>
                  <a:spcPct val="50000"/>
                </a:spcBef>
              </a:pPr>
              <a:r>
                <a:rPr lang="en-GB" sz="1200">
                  <a:solidFill>
                    <a:srgbClr val="FF0000"/>
                  </a:solidFill>
                  <a:latin typeface="Tahoma"/>
                </a:rPr>
                <a:t>View N</a:t>
              </a:r>
            </a:p>
          </p:txBody>
        </p:sp>
      </p:grpSp>
      <p:grpSp>
        <p:nvGrpSpPr>
          <p:cNvPr id="104" name="Group 189"/>
          <p:cNvGrpSpPr>
            <a:grpSpLocks/>
          </p:cNvGrpSpPr>
          <p:nvPr/>
        </p:nvGrpSpPr>
        <p:grpSpPr bwMode="auto">
          <a:xfrm>
            <a:off x="4694262" y="2130425"/>
            <a:ext cx="5011737" cy="3602038"/>
            <a:chOff x="4693541" y="1124744"/>
            <a:chExt cx="5011982" cy="3601194"/>
          </a:xfrm>
        </p:grpSpPr>
        <p:cxnSp>
          <p:nvCxnSpPr>
            <p:cNvPr id="143" name="Straight Arrow Connector 142"/>
            <p:cNvCxnSpPr/>
            <p:nvPr/>
          </p:nvCxnSpPr>
          <p:spPr>
            <a:xfrm rot="5400000">
              <a:off x="4506492" y="2824326"/>
              <a:ext cx="2015653" cy="164155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a:off x="5960774" y="3500675"/>
              <a:ext cx="2448939" cy="1588"/>
            </a:xfrm>
            <a:prstGeom prst="straightConnector1">
              <a:avLst/>
            </a:prstGeom>
            <a:ln w="28575">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16200000" flipH="1">
              <a:off x="7898351" y="2845759"/>
              <a:ext cx="2015653" cy="15986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42" name="Group 612"/>
            <p:cNvGrpSpPr>
              <a:grpSpLocks/>
            </p:cNvGrpSpPr>
            <p:nvPr/>
          </p:nvGrpSpPr>
          <p:grpSpPr bwMode="auto">
            <a:xfrm rot="5400000">
              <a:off x="6501476" y="1089043"/>
              <a:ext cx="1296149" cy="1943618"/>
              <a:chOff x="704528" y="260648"/>
              <a:chExt cx="5832663" cy="5400000"/>
            </a:xfrm>
          </p:grpSpPr>
          <p:sp>
            <p:nvSpPr>
              <p:cNvPr id="148" name="Parallelogram 147"/>
              <p:cNvSpPr/>
              <p:nvPr/>
            </p:nvSpPr>
            <p:spPr>
              <a:xfrm rot="4370311" flipH="1">
                <a:off x="1215583" y="3992186"/>
                <a:ext cx="935091" cy="707062"/>
              </a:xfrm>
              <a:prstGeom prst="parallelogram">
                <a:avLst>
                  <a:gd name="adj" fmla="val 22897"/>
                </a:avLst>
              </a:prstGeom>
              <a:solidFill>
                <a:schemeClr val="bg2">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cxnSp>
            <p:nvCxnSpPr>
              <p:cNvPr id="149" name="Straight Connector 148"/>
              <p:cNvCxnSpPr/>
              <p:nvPr/>
            </p:nvCxnSpPr>
            <p:spPr>
              <a:xfrm rot="10800000">
                <a:off x="1493865" y="4654475"/>
                <a:ext cx="93561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0800000">
                <a:off x="1779547" y="3891404"/>
                <a:ext cx="792772"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10800000">
                <a:off x="1351021" y="4178106"/>
                <a:ext cx="1007034"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rot="10800000">
                <a:off x="1850966" y="4464807"/>
                <a:ext cx="435668" cy="0"/>
              </a:xfrm>
              <a:prstGeom prst="line">
                <a:avLst/>
              </a:prstGeom>
              <a:ln w="3175"/>
            </p:spPr>
            <p:style>
              <a:lnRef idx="1">
                <a:schemeClr val="accent1"/>
              </a:lnRef>
              <a:fillRef idx="0">
                <a:schemeClr val="accent1"/>
              </a:fillRef>
              <a:effectRef idx="0">
                <a:schemeClr val="accent1"/>
              </a:effectRef>
              <a:fontRef idx="minor">
                <a:schemeClr val="tx1"/>
              </a:fontRef>
            </p:style>
          </p:cxnSp>
          <p:grpSp>
            <p:nvGrpSpPr>
              <p:cNvPr id="146" name="Group 93"/>
              <p:cNvGrpSpPr/>
              <p:nvPr/>
            </p:nvGrpSpPr>
            <p:grpSpPr>
              <a:xfrm>
                <a:off x="704528" y="260648"/>
                <a:ext cx="5400000" cy="5400000"/>
                <a:chOff x="704528" y="260648"/>
                <a:chExt cx="5400000" cy="5400000"/>
              </a:xfrm>
              <a:scene3d>
                <a:camera prst="orthographicFront">
                  <a:rot lat="0" lon="3600000" rev="0"/>
                </a:camera>
                <a:lightRig rig="threePt" dir="t"/>
              </a:scene3d>
            </p:grpSpPr>
            <p:sp>
              <p:nvSpPr>
                <p:cNvPr id="176" name="Pie 175"/>
                <p:cNvSpPr/>
                <p:nvPr/>
              </p:nvSpPr>
              <p:spPr>
                <a:xfrm>
                  <a:off x="704528" y="260648"/>
                  <a:ext cx="5400000" cy="5400000"/>
                </a:xfrm>
                <a:prstGeom prst="pie">
                  <a:avLst>
                    <a:gd name="adj1" fmla="val 16191760"/>
                    <a:gd name="adj2" fmla="val 17106910"/>
                  </a:avLst>
                </a:prstGeom>
                <a:solidFill>
                  <a:srgbClr val="99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77" name="Pie 176"/>
                <p:cNvSpPr/>
                <p:nvPr/>
              </p:nvSpPr>
              <p:spPr>
                <a:xfrm>
                  <a:off x="704528" y="260648"/>
                  <a:ext cx="5400000" cy="5400000"/>
                </a:xfrm>
                <a:prstGeom prst="pie">
                  <a:avLst>
                    <a:gd name="adj1" fmla="val 17112108"/>
                    <a:gd name="adj2" fmla="val 17968450"/>
                  </a:avLst>
                </a:prstGeom>
                <a:solidFill>
                  <a:srgbClr val="99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78" name="Pie 177"/>
                <p:cNvSpPr/>
                <p:nvPr/>
              </p:nvSpPr>
              <p:spPr>
                <a:xfrm>
                  <a:off x="704528" y="260648"/>
                  <a:ext cx="5400000" cy="5400000"/>
                </a:xfrm>
                <a:prstGeom prst="pie">
                  <a:avLst>
                    <a:gd name="adj1" fmla="val 17901683"/>
                    <a:gd name="adj2" fmla="val 18822526"/>
                  </a:avLst>
                </a:prstGeom>
                <a:solidFill>
                  <a:srgbClr val="99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79" name="Pie 178"/>
                <p:cNvSpPr/>
                <p:nvPr/>
              </p:nvSpPr>
              <p:spPr>
                <a:xfrm>
                  <a:off x="704528" y="260648"/>
                  <a:ext cx="5400000" cy="5400000"/>
                </a:xfrm>
                <a:prstGeom prst="pie">
                  <a:avLst>
                    <a:gd name="adj1" fmla="val 18712366"/>
                    <a:gd name="adj2" fmla="val 19706050"/>
                  </a:avLst>
                </a:prstGeom>
                <a:solidFill>
                  <a:srgbClr val="66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80" name="Pie 179"/>
                <p:cNvSpPr/>
                <p:nvPr/>
              </p:nvSpPr>
              <p:spPr>
                <a:xfrm>
                  <a:off x="704528" y="260648"/>
                  <a:ext cx="5400000" cy="5400000"/>
                </a:xfrm>
                <a:prstGeom prst="pie">
                  <a:avLst>
                    <a:gd name="adj1" fmla="val 21473649"/>
                    <a:gd name="adj2" fmla="val 835995"/>
                  </a:avLst>
                </a:prstGeom>
                <a:solidFill>
                  <a:srgbClr val="0000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81" name="Pie 180"/>
                <p:cNvSpPr/>
                <p:nvPr/>
              </p:nvSpPr>
              <p:spPr>
                <a:xfrm>
                  <a:off x="704528" y="260648"/>
                  <a:ext cx="5400000" cy="5400000"/>
                </a:xfrm>
                <a:prstGeom prst="pie">
                  <a:avLst>
                    <a:gd name="adj1" fmla="val 795805"/>
                    <a:gd name="adj2" fmla="val 1624295"/>
                  </a:avLst>
                </a:prstGeom>
                <a:solidFill>
                  <a:srgbClr val="0000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82" name="Pie 181"/>
                <p:cNvSpPr/>
                <p:nvPr/>
              </p:nvSpPr>
              <p:spPr>
                <a:xfrm>
                  <a:off x="704528" y="260648"/>
                  <a:ext cx="5400000" cy="5400000"/>
                </a:xfrm>
                <a:prstGeom prst="pie">
                  <a:avLst>
                    <a:gd name="adj1" fmla="val 1612933"/>
                    <a:gd name="adj2" fmla="val 2434745"/>
                  </a:avLst>
                </a:prstGeom>
                <a:solidFill>
                  <a:srgbClr val="0000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83" name="Pie 182"/>
                <p:cNvSpPr/>
                <p:nvPr/>
              </p:nvSpPr>
              <p:spPr>
                <a:xfrm>
                  <a:off x="704528" y="260648"/>
                  <a:ext cx="5400000" cy="5400000"/>
                </a:xfrm>
                <a:prstGeom prst="pie">
                  <a:avLst>
                    <a:gd name="adj1" fmla="val 2418758"/>
                    <a:gd name="adj2" fmla="val 3288677"/>
                  </a:avLst>
                </a:prstGeom>
                <a:solidFill>
                  <a:srgbClr val="00FF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84" name="Pie 183"/>
                <p:cNvSpPr/>
                <p:nvPr/>
              </p:nvSpPr>
              <p:spPr>
                <a:xfrm>
                  <a:off x="704528" y="260648"/>
                  <a:ext cx="5400000" cy="5400000"/>
                </a:xfrm>
                <a:prstGeom prst="pie">
                  <a:avLst>
                    <a:gd name="adj1" fmla="val 3265803"/>
                    <a:gd name="adj2" fmla="val 4184180"/>
                  </a:avLst>
                </a:prstGeom>
                <a:solidFill>
                  <a:srgbClr val="00FF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85" name="Pie 184"/>
                <p:cNvSpPr/>
                <p:nvPr/>
              </p:nvSpPr>
              <p:spPr>
                <a:xfrm>
                  <a:off x="704528" y="260648"/>
                  <a:ext cx="5400000" cy="5400000"/>
                </a:xfrm>
                <a:prstGeom prst="pie">
                  <a:avLst>
                    <a:gd name="adj1" fmla="val 4162040"/>
                    <a:gd name="adj2" fmla="val 5137429"/>
                  </a:avLst>
                </a:prstGeom>
                <a:solidFill>
                  <a:srgbClr val="00FFF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86" name="Pie 185"/>
                <p:cNvSpPr/>
                <p:nvPr/>
              </p:nvSpPr>
              <p:spPr>
                <a:xfrm>
                  <a:off x="704528" y="260648"/>
                  <a:ext cx="5400000" cy="5400000"/>
                </a:xfrm>
                <a:prstGeom prst="pie">
                  <a:avLst>
                    <a:gd name="adj1" fmla="val 5105941"/>
                    <a:gd name="adj2" fmla="val 6100314"/>
                  </a:avLst>
                </a:prstGeom>
                <a:solidFill>
                  <a:srgbClr val="CCFF33"/>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87" name="Pie 186"/>
                <p:cNvSpPr/>
                <p:nvPr/>
              </p:nvSpPr>
              <p:spPr>
                <a:xfrm>
                  <a:off x="704528" y="260648"/>
                  <a:ext cx="5400000" cy="5400000"/>
                </a:xfrm>
                <a:prstGeom prst="pie">
                  <a:avLst>
                    <a:gd name="adj1" fmla="val 6083543"/>
                    <a:gd name="adj2" fmla="val 7075987"/>
                  </a:avLst>
                </a:prstGeom>
                <a:solidFill>
                  <a:srgbClr val="FF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88" name="Pie 187"/>
                <p:cNvSpPr/>
                <p:nvPr/>
              </p:nvSpPr>
              <p:spPr>
                <a:xfrm>
                  <a:off x="704528" y="260648"/>
                  <a:ext cx="5400000" cy="5400000"/>
                </a:xfrm>
                <a:prstGeom prst="pie">
                  <a:avLst>
                    <a:gd name="adj1" fmla="val 7070498"/>
                    <a:gd name="adj2" fmla="val 8199818"/>
                  </a:avLst>
                </a:prstGeom>
                <a:solidFill>
                  <a:srgbClr val="FF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89" name="Pie 188"/>
                <p:cNvSpPr/>
                <p:nvPr/>
              </p:nvSpPr>
              <p:spPr>
                <a:xfrm>
                  <a:off x="704528" y="260648"/>
                  <a:ext cx="5400000" cy="5400000"/>
                </a:xfrm>
                <a:prstGeom prst="pie">
                  <a:avLst>
                    <a:gd name="adj1" fmla="val 10359365"/>
                    <a:gd name="adj2" fmla="val 11307575"/>
                  </a:avLst>
                </a:prstGeom>
                <a:solidFill>
                  <a:srgbClr val="FF9966"/>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90" name="Pie 189"/>
                <p:cNvSpPr/>
                <p:nvPr/>
              </p:nvSpPr>
              <p:spPr>
                <a:xfrm>
                  <a:off x="704528" y="260648"/>
                  <a:ext cx="5400000" cy="5400000"/>
                </a:xfrm>
                <a:prstGeom prst="pie">
                  <a:avLst>
                    <a:gd name="adj1" fmla="val 8197323"/>
                    <a:gd name="adj2" fmla="val 9277722"/>
                  </a:avLst>
                </a:prstGeom>
                <a:solidFill>
                  <a:srgbClr val="FF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91" name="Pie 190"/>
                <p:cNvSpPr/>
                <p:nvPr/>
              </p:nvSpPr>
              <p:spPr>
                <a:xfrm>
                  <a:off x="704528" y="260648"/>
                  <a:ext cx="5400000" cy="5400000"/>
                </a:xfrm>
                <a:prstGeom prst="pie">
                  <a:avLst>
                    <a:gd name="adj1" fmla="val 9274625"/>
                    <a:gd name="adj2" fmla="val 10359902"/>
                  </a:avLst>
                </a:prstGeom>
                <a:solidFill>
                  <a:srgbClr val="FF9966"/>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92" name="Pie 191"/>
                <p:cNvSpPr/>
                <p:nvPr/>
              </p:nvSpPr>
              <p:spPr>
                <a:xfrm>
                  <a:off x="704528" y="260648"/>
                  <a:ext cx="5400000" cy="5400000"/>
                </a:xfrm>
                <a:prstGeom prst="pie">
                  <a:avLst>
                    <a:gd name="adj1" fmla="val 19650890"/>
                    <a:gd name="adj2" fmla="val 20621494"/>
                  </a:avLst>
                </a:prstGeom>
                <a:solidFill>
                  <a:srgbClr val="66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93" name="Pie 192"/>
                <p:cNvSpPr/>
                <p:nvPr/>
              </p:nvSpPr>
              <p:spPr>
                <a:xfrm>
                  <a:off x="704528" y="260648"/>
                  <a:ext cx="5400000" cy="5400000"/>
                </a:xfrm>
                <a:prstGeom prst="pie">
                  <a:avLst>
                    <a:gd name="adj1" fmla="val 20552061"/>
                    <a:gd name="adj2" fmla="val 21478281"/>
                  </a:avLst>
                </a:prstGeom>
                <a:solidFill>
                  <a:srgbClr val="6600CC"/>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194" name="Pie 193"/>
                <p:cNvSpPr/>
                <p:nvPr/>
              </p:nvSpPr>
              <p:spPr>
                <a:xfrm>
                  <a:off x="704528" y="260648"/>
                  <a:ext cx="5400000" cy="5400000"/>
                </a:xfrm>
                <a:prstGeom prst="pie">
                  <a:avLst>
                    <a:gd name="adj1" fmla="val 11271646"/>
                    <a:gd name="adj2" fmla="val 12252272"/>
                  </a:avLst>
                </a:prstGeom>
                <a:solidFill>
                  <a:srgbClr val="FF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95" name="Pie 194"/>
                <p:cNvSpPr/>
                <p:nvPr/>
              </p:nvSpPr>
              <p:spPr>
                <a:xfrm>
                  <a:off x="704528" y="260648"/>
                  <a:ext cx="5400000" cy="5400000"/>
                </a:xfrm>
                <a:prstGeom prst="pie">
                  <a:avLst>
                    <a:gd name="adj1" fmla="val 12231333"/>
                    <a:gd name="adj2" fmla="val 13142064"/>
                  </a:avLst>
                </a:prstGeom>
                <a:solidFill>
                  <a:srgbClr val="FF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96" name="Pie 195"/>
                <p:cNvSpPr/>
                <p:nvPr/>
              </p:nvSpPr>
              <p:spPr>
                <a:xfrm>
                  <a:off x="704528" y="260648"/>
                  <a:ext cx="5400000" cy="5400000"/>
                </a:xfrm>
                <a:prstGeom prst="pie">
                  <a:avLst>
                    <a:gd name="adj1" fmla="val 13176573"/>
                    <a:gd name="adj2" fmla="val 14176639"/>
                  </a:avLst>
                </a:prstGeom>
                <a:solidFill>
                  <a:srgbClr val="FF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97" name="Pie 196"/>
                <p:cNvSpPr/>
                <p:nvPr/>
              </p:nvSpPr>
              <p:spPr>
                <a:xfrm>
                  <a:off x="704528" y="260648"/>
                  <a:ext cx="5400000" cy="5400000"/>
                </a:xfrm>
                <a:prstGeom prst="pie">
                  <a:avLst>
                    <a:gd name="adj1" fmla="val 14138811"/>
                    <a:gd name="adj2" fmla="val 15142772"/>
                  </a:avLst>
                </a:prstGeom>
                <a:solidFill>
                  <a:srgbClr val="99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98" name="Pie 197"/>
                <p:cNvSpPr/>
                <p:nvPr/>
              </p:nvSpPr>
              <p:spPr>
                <a:xfrm>
                  <a:off x="704528" y="260648"/>
                  <a:ext cx="5400000" cy="5400000"/>
                </a:xfrm>
                <a:prstGeom prst="pie">
                  <a:avLst>
                    <a:gd name="adj1" fmla="val 15107940"/>
                    <a:gd name="adj2" fmla="val 16205348"/>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199" name="Pie 198"/>
                <p:cNvSpPr/>
                <p:nvPr/>
              </p:nvSpPr>
              <p:spPr>
                <a:xfrm>
                  <a:off x="1597499" y="1148627"/>
                  <a:ext cx="3600000" cy="3600000"/>
                </a:xfrm>
                <a:prstGeom prst="pie">
                  <a:avLst>
                    <a:gd name="adj1" fmla="val 17543982"/>
                    <a:gd name="adj2" fmla="val 19115145"/>
                  </a:avLst>
                </a:prstGeom>
                <a:solidFill>
                  <a:srgbClr val="99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200" name="Pie 199"/>
                <p:cNvSpPr/>
                <p:nvPr/>
              </p:nvSpPr>
              <p:spPr>
                <a:xfrm>
                  <a:off x="1597499" y="1148627"/>
                  <a:ext cx="3600000" cy="3600000"/>
                </a:xfrm>
                <a:prstGeom prst="pie">
                  <a:avLst>
                    <a:gd name="adj1" fmla="val 18923079"/>
                    <a:gd name="adj2" fmla="val 20338097"/>
                  </a:avLst>
                </a:prstGeom>
                <a:solidFill>
                  <a:srgbClr val="99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201" name="Pie 200"/>
                <p:cNvSpPr/>
                <p:nvPr/>
              </p:nvSpPr>
              <p:spPr>
                <a:xfrm>
                  <a:off x="1597499" y="1148627"/>
                  <a:ext cx="3600000" cy="3600000"/>
                </a:xfrm>
                <a:prstGeom prst="pie">
                  <a:avLst>
                    <a:gd name="adj1" fmla="val 20288530"/>
                    <a:gd name="adj2" fmla="val 154555"/>
                  </a:avLst>
                </a:prstGeom>
                <a:solidFill>
                  <a:srgbClr val="99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202" name="Pie 201"/>
                <p:cNvSpPr/>
                <p:nvPr/>
              </p:nvSpPr>
              <p:spPr>
                <a:xfrm>
                  <a:off x="1597499" y="1148627"/>
                  <a:ext cx="3600000" cy="3600000"/>
                </a:xfrm>
                <a:prstGeom prst="pie">
                  <a:avLst>
                    <a:gd name="adj1" fmla="val 173173"/>
                    <a:gd name="adj2" fmla="val 1716380"/>
                  </a:avLst>
                </a:prstGeom>
                <a:solidFill>
                  <a:srgbClr val="9966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203" name="Pie 202"/>
                <p:cNvSpPr/>
                <p:nvPr/>
              </p:nvSpPr>
              <p:spPr>
                <a:xfrm>
                  <a:off x="1597499" y="1148627"/>
                  <a:ext cx="3600000" cy="3600000"/>
                </a:xfrm>
                <a:prstGeom prst="pie">
                  <a:avLst>
                    <a:gd name="adj1" fmla="val 4996685"/>
                    <a:gd name="adj2" fmla="val 6901226"/>
                  </a:avLst>
                </a:prstGeom>
                <a:solidFill>
                  <a:srgbClr val="66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204" name="Pie 203"/>
                <p:cNvSpPr/>
                <p:nvPr/>
              </p:nvSpPr>
              <p:spPr>
                <a:xfrm>
                  <a:off x="1597499" y="1148627"/>
                  <a:ext cx="3600000" cy="3600000"/>
                </a:xfrm>
                <a:prstGeom prst="pie">
                  <a:avLst>
                    <a:gd name="adj1" fmla="val 1745195"/>
                    <a:gd name="adj2" fmla="val 3365419"/>
                  </a:avLst>
                </a:prstGeom>
                <a:solidFill>
                  <a:srgbClr val="66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205" name="Pie 204"/>
                <p:cNvSpPr/>
                <p:nvPr/>
              </p:nvSpPr>
              <p:spPr>
                <a:xfrm>
                  <a:off x="1597499" y="1148627"/>
                  <a:ext cx="3600000" cy="3600000"/>
                </a:xfrm>
                <a:prstGeom prst="pie">
                  <a:avLst>
                    <a:gd name="adj1" fmla="val 3357299"/>
                    <a:gd name="adj2" fmla="val 4994406"/>
                  </a:avLst>
                </a:prstGeom>
                <a:solidFill>
                  <a:srgbClr val="6633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206" name="Pie 205"/>
                <p:cNvSpPr/>
                <p:nvPr/>
              </p:nvSpPr>
              <p:spPr>
                <a:xfrm>
                  <a:off x="1597499" y="1148627"/>
                  <a:ext cx="3600000" cy="3600000"/>
                </a:xfrm>
                <a:prstGeom prst="pie">
                  <a:avLst>
                    <a:gd name="adj1" fmla="val 15996776"/>
                    <a:gd name="adj2" fmla="val 17541351"/>
                  </a:avLst>
                </a:prstGeom>
                <a:solidFill>
                  <a:srgbClr val="9900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002569"/>
                    </a:solidFill>
                  </a:endParaRPr>
                </a:p>
              </p:txBody>
            </p:sp>
            <p:sp>
              <p:nvSpPr>
                <p:cNvPr id="207" name="Pie 206"/>
                <p:cNvSpPr/>
                <p:nvPr/>
              </p:nvSpPr>
              <p:spPr>
                <a:xfrm>
                  <a:off x="1597499" y="1148627"/>
                  <a:ext cx="3600000" cy="3600000"/>
                </a:xfrm>
                <a:prstGeom prst="pie">
                  <a:avLst>
                    <a:gd name="adj1" fmla="val 6748021"/>
                    <a:gd name="adj2" fmla="val 15993510"/>
                  </a:avLst>
                </a:prstGeom>
                <a:solidFill>
                  <a:schemeClr val="bg1">
                    <a:lumMod val="5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208" name="Pie 207"/>
                <p:cNvSpPr/>
                <p:nvPr/>
              </p:nvSpPr>
              <p:spPr>
                <a:xfrm>
                  <a:off x="1593407" y="1143794"/>
                  <a:ext cx="3600000" cy="3600000"/>
                </a:xfrm>
                <a:prstGeom prst="pie">
                  <a:avLst>
                    <a:gd name="adj1" fmla="val 6712492"/>
                    <a:gd name="adj2" fmla="val 8252120"/>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r>
                    <a:rPr lang="en-GB" dirty="0">
                      <a:solidFill>
                        <a:srgbClr val="002569"/>
                      </a:solidFill>
                    </a:rPr>
                    <a:t>c</a:t>
                  </a:r>
                </a:p>
              </p:txBody>
            </p:sp>
            <p:sp>
              <p:nvSpPr>
                <p:cNvPr id="209" name="Oval 208"/>
                <p:cNvSpPr/>
                <p:nvPr/>
              </p:nvSpPr>
              <p:spPr>
                <a:xfrm>
                  <a:off x="2461595" y="2031973"/>
                  <a:ext cx="1800000" cy="1800000"/>
                </a:xfrm>
                <a:prstGeom prst="ellipse">
                  <a:avLst/>
                </a:prstGeom>
                <a:solidFill>
                  <a:schemeClr val="bg1">
                    <a:lumMod val="5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grpSp>
          <p:grpSp>
            <p:nvGrpSpPr>
              <p:cNvPr id="153" name="Group 196"/>
              <p:cNvGrpSpPr>
                <a:grpSpLocks/>
              </p:cNvGrpSpPr>
              <p:nvPr/>
            </p:nvGrpSpPr>
            <p:grpSpPr bwMode="auto">
              <a:xfrm>
                <a:off x="1329592" y="279745"/>
                <a:ext cx="5207599" cy="1950531"/>
                <a:chOff x="1329592" y="279745"/>
                <a:chExt cx="5207599" cy="1950531"/>
              </a:xfrm>
            </p:grpSpPr>
            <p:sp>
              <p:nvSpPr>
                <p:cNvPr id="163" name="Parallelogram 162"/>
                <p:cNvSpPr/>
                <p:nvPr/>
              </p:nvSpPr>
              <p:spPr>
                <a:xfrm rot="4370311" flipH="1">
                  <a:off x="1215582" y="970784"/>
                  <a:ext cx="935090" cy="707062"/>
                </a:xfrm>
                <a:prstGeom prst="parallelogram">
                  <a:avLst>
                    <a:gd name="adj" fmla="val 22897"/>
                  </a:avLst>
                </a:prstGeom>
                <a:solidFill>
                  <a:schemeClr val="bg2">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cxnSp>
              <p:nvCxnSpPr>
                <p:cNvPr id="164" name="Straight Connector 163"/>
                <p:cNvCxnSpPr/>
                <p:nvPr/>
              </p:nvCxnSpPr>
              <p:spPr>
                <a:xfrm rot="10800000">
                  <a:off x="1493862" y="1628662"/>
                  <a:ext cx="72135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10800000">
                  <a:off x="1786691" y="865593"/>
                  <a:ext cx="78562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10800000">
                  <a:off x="1351020" y="1152295"/>
                  <a:ext cx="1007034"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10800000">
                  <a:off x="1858109" y="1443408"/>
                  <a:ext cx="428524"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0800000" flipV="1">
                  <a:off x="2572318" y="865593"/>
                  <a:ext cx="324249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10800000">
                  <a:off x="2650877" y="1628662"/>
                  <a:ext cx="2949676"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0800000" flipV="1">
                  <a:off x="2793718" y="1443408"/>
                  <a:ext cx="309251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10800000">
                  <a:off x="2429475" y="1152295"/>
                  <a:ext cx="3171078" cy="0"/>
                </a:xfrm>
                <a:prstGeom prst="line">
                  <a:avLst/>
                </a:prstGeom>
                <a:ln w="3175"/>
              </p:spPr>
              <p:style>
                <a:lnRef idx="1">
                  <a:schemeClr val="accent1"/>
                </a:lnRef>
                <a:fillRef idx="0">
                  <a:schemeClr val="accent1"/>
                </a:fillRef>
                <a:effectRef idx="0">
                  <a:schemeClr val="accent1"/>
                </a:effectRef>
                <a:fontRef idx="minor">
                  <a:schemeClr val="tx1"/>
                </a:fontRef>
              </p:style>
            </p:cxnSp>
            <p:grpSp>
              <p:nvGrpSpPr>
                <p:cNvPr id="154" name="Group 72"/>
                <p:cNvGrpSpPr>
                  <a:grpSpLocks/>
                </p:cNvGrpSpPr>
                <p:nvPr/>
              </p:nvGrpSpPr>
              <p:grpSpPr bwMode="auto">
                <a:xfrm>
                  <a:off x="4736359" y="279745"/>
                  <a:ext cx="1800832" cy="1950531"/>
                  <a:chOff x="4736359" y="135729"/>
                  <a:chExt cx="1800832" cy="1950531"/>
                </a:xfrm>
              </p:grpSpPr>
              <p:sp>
                <p:nvSpPr>
                  <p:cNvPr id="173" name="Trapezoid 172"/>
                  <p:cNvSpPr/>
                  <p:nvPr/>
                </p:nvSpPr>
                <p:spPr>
                  <a:xfrm rot="16200000">
                    <a:off x="4738671" y="657360"/>
                    <a:ext cx="1945163" cy="935609"/>
                  </a:xfrm>
                  <a:prstGeom prst="trapezoid">
                    <a:avLst>
                      <a:gd name="adj" fmla="val 56258"/>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174" name="Oval 173"/>
                  <p:cNvSpPr/>
                  <p:nvPr/>
                </p:nvSpPr>
                <p:spPr>
                  <a:xfrm>
                    <a:off x="5817108" y="135729"/>
                    <a:ext cx="720083" cy="1944215"/>
                  </a:xfrm>
                  <a:prstGeom prst="ellipse">
                    <a:avLst/>
                  </a:prstGeom>
                  <a:gradFill flip="none" rotWithShape="1">
                    <a:gsLst>
                      <a:gs pos="0">
                        <a:schemeClr val="bg1"/>
                      </a:gs>
                      <a:gs pos="53000">
                        <a:srgbClr val="D4DEFF"/>
                      </a:gs>
                      <a:gs pos="83000">
                        <a:srgbClr val="D4DEFF"/>
                      </a:gs>
                      <a:gs pos="100000">
                        <a:srgbClr val="96AB94"/>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175" name="Flowchart: Direct Access Storage 174"/>
                  <p:cNvSpPr/>
                  <p:nvPr/>
                </p:nvSpPr>
                <p:spPr>
                  <a:xfrm>
                    <a:off x="4736359" y="624538"/>
                    <a:ext cx="1007034" cy="939503"/>
                  </a:xfrm>
                  <a:prstGeom prst="flowChartMagneticDrum">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grpSp>
          </p:grpSp>
          <p:cxnSp>
            <p:nvCxnSpPr>
              <p:cNvPr id="155" name="Straight Connector 154"/>
              <p:cNvCxnSpPr/>
              <p:nvPr/>
            </p:nvCxnSpPr>
            <p:spPr>
              <a:xfrm rot="10800000" flipV="1">
                <a:off x="3436504" y="3891403"/>
                <a:ext cx="2885395"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0800000">
                <a:off x="3222245" y="4654475"/>
                <a:ext cx="2956815"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V="1">
                <a:off x="3436506" y="4464809"/>
                <a:ext cx="309965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a:off x="3222242" y="4178106"/>
                <a:ext cx="3171077" cy="0"/>
              </a:xfrm>
              <a:prstGeom prst="line">
                <a:avLst/>
              </a:prstGeom>
              <a:ln w="3175"/>
            </p:spPr>
            <p:style>
              <a:lnRef idx="1">
                <a:schemeClr val="accent1"/>
              </a:lnRef>
              <a:fillRef idx="0">
                <a:schemeClr val="accent1"/>
              </a:fillRef>
              <a:effectRef idx="0">
                <a:schemeClr val="accent1"/>
              </a:effectRef>
              <a:fontRef idx="minor">
                <a:schemeClr val="tx1"/>
              </a:fontRef>
            </p:style>
          </p:cxnSp>
          <p:grpSp>
            <p:nvGrpSpPr>
              <p:cNvPr id="159" name="Group 152"/>
              <p:cNvGrpSpPr>
                <a:grpSpLocks/>
              </p:cNvGrpSpPr>
              <p:nvPr/>
            </p:nvGrpSpPr>
            <p:grpSpPr bwMode="auto">
              <a:xfrm>
                <a:off x="4736354" y="3310924"/>
                <a:ext cx="1800832" cy="1947951"/>
                <a:chOff x="4736354" y="142572"/>
                <a:chExt cx="1800832" cy="1947951"/>
              </a:xfrm>
            </p:grpSpPr>
            <p:sp>
              <p:nvSpPr>
                <p:cNvPr id="160" name="Trapezoid 159"/>
                <p:cNvSpPr/>
                <p:nvPr/>
              </p:nvSpPr>
              <p:spPr>
                <a:xfrm rot="16200000">
                  <a:off x="4738672" y="658834"/>
                  <a:ext cx="1945164" cy="935609"/>
                </a:xfrm>
                <a:prstGeom prst="trapezoid">
                  <a:avLst>
                    <a:gd name="adj" fmla="val 56258"/>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161" name="Oval 160"/>
                <p:cNvSpPr/>
                <p:nvPr/>
              </p:nvSpPr>
              <p:spPr>
                <a:xfrm>
                  <a:off x="5817105" y="146306"/>
                  <a:ext cx="720081" cy="1944217"/>
                </a:xfrm>
                <a:prstGeom prst="ellipse">
                  <a:avLst/>
                </a:prstGeom>
                <a:gradFill flip="none" rotWithShape="1">
                  <a:gsLst>
                    <a:gs pos="0">
                      <a:schemeClr val="bg1"/>
                    </a:gs>
                    <a:gs pos="53000">
                      <a:srgbClr val="D4DEFF"/>
                    </a:gs>
                    <a:gs pos="83000">
                      <a:srgbClr val="D4DEFF"/>
                    </a:gs>
                    <a:gs pos="100000">
                      <a:srgbClr val="96AB94"/>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GB">
                    <a:solidFill>
                      <a:srgbClr val="FFFFFF"/>
                    </a:solidFill>
                  </a:endParaRPr>
                </a:p>
              </p:txBody>
            </p:sp>
            <p:sp>
              <p:nvSpPr>
                <p:cNvPr id="162" name="Flowchart: Direct Access Storage 161"/>
                <p:cNvSpPr/>
                <p:nvPr/>
              </p:nvSpPr>
              <p:spPr>
                <a:xfrm>
                  <a:off x="4736361" y="634833"/>
                  <a:ext cx="1007034" cy="939503"/>
                </a:xfrm>
                <a:prstGeom prst="flowChartMagneticDrum">
                  <a:avLst/>
                </a:prstGeom>
                <a:ln w="3175"/>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Bef>
                      <a:spcPct val="50000"/>
                    </a:spcBef>
                    <a:defRPr/>
                  </a:pPr>
                  <a:endParaRPr lang="en-GB">
                    <a:solidFill>
                      <a:srgbClr val="FFFFFF"/>
                    </a:solidFill>
                  </a:endParaRPr>
                </a:p>
              </p:txBody>
            </p:sp>
          </p:grpSp>
        </p:grpSp>
        <p:sp>
          <p:nvSpPr>
            <p:cNvPr id="147" name="TextBox 194"/>
            <p:cNvSpPr txBox="1">
              <a:spLocks noChangeArrowheads="1"/>
            </p:cNvSpPr>
            <p:nvPr/>
          </p:nvSpPr>
          <p:spPr bwMode="auto">
            <a:xfrm>
              <a:off x="6756501" y="1124744"/>
              <a:ext cx="824305" cy="276934"/>
            </a:xfrm>
            <a:prstGeom prst="rect">
              <a:avLst/>
            </a:prstGeom>
            <a:noFill/>
            <a:ln w="9525">
              <a:noFill/>
              <a:miter lim="800000"/>
              <a:headEnd/>
              <a:tailEnd/>
            </a:ln>
          </p:spPr>
          <p:txBody>
            <a:bodyPr wrap="none">
              <a:spAutoFit/>
            </a:bodyPr>
            <a:lstStyle/>
            <a:p>
              <a:pPr eaLnBrk="0" hangingPunct="0">
                <a:spcBef>
                  <a:spcPct val="50000"/>
                </a:spcBef>
              </a:pPr>
              <a:r>
                <a:rPr lang="en-GB" sz="1200">
                  <a:solidFill>
                    <a:srgbClr val="00B050"/>
                  </a:solidFill>
                  <a:latin typeface="Tahoma"/>
                </a:rPr>
                <a:t>View 2N</a:t>
              </a:r>
            </a:p>
          </p:txBody>
        </p:sp>
      </p:grpSp>
      <p:sp>
        <p:nvSpPr>
          <p:cNvPr id="210" name="TextBox 281"/>
          <p:cNvSpPr txBox="1">
            <a:spLocks noChangeArrowheads="1"/>
          </p:cNvSpPr>
          <p:nvPr/>
        </p:nvSpPr>
        <p:spPr bwMode="auto">
          <a:xfrm>
            <a:off x="4602164" y="5846807"/>
            <a:ext cx="689590" cy="276989"/>
          </a:xfrm>
          <a:prstGeom prst="rect">
            <a:avLst/>
          </a:prstGeom>
          <a:noFill/>
          <a:ln w="9525">
            <a:noFill/>
            <a:miter lim="800000"/>
            <a:headEnd/>
            <a:tailEnd/>
          </a:ln>
        </p:spPr>
        <p:txBody>
          <a:bodyPr wrap="none" lIns="91429" tIns="45715" rIns="91429" bIns="45715">
            <a:spAutoFit/>
          </a:bodyPr>
          <a:lstStyle/>
          <a:p>
            <a:pPr eaLnBrk="0" hangingPunct="0">
              <a:spcBef>
                <a:spcPct val="50000"/>
              </a:spcBef>
            </a:pPr>
            <a:r>
              <a:rPr lang="en-GB" sz="1200">
                <a:solidFill>
                  <a:srgbClr val="002569"/>
                </a:solidFill>
                <a:latin typeface="Tahoma"/>
              </a:rPr>
              <a:t>Target</a:t>
            </a:r>
          </a:p>
        </p:txBody>
      </p:sp>
      <p:sp>
        <p:nvSpPr>
          <p:cNvPr id="211" name="TextBox 281"/>
          <p:cNvSpPr txBox="1">
            <a:spLocks noChangeArrowheads="1"/>
          </p:cNvSpPr>
          <p:nvPr/>
        </p:nvSpPr>
        <p:spPr bwMode="auto">
          <a:xfrm>
            <a:off x="8740775" y="2617832"/>
            <a:ext cx="522878" cy="276989"/>
          </a:xfrm>
          <a:prstGeom prst="rect">
            <a:avLst/>
          </a:prstGeom>
          <a:noFill/>
          <a:ln w="9525">
            <a:noFill/>
            <a:miter lim="800000"/>
            <a:headEnd/>
            <a:tailEnd/>
          </a:ln>
        </p:spPr>
        <p:txBody>
          <a:bodyPr wrap="none" lIns="91429" tIns="45715" rIns="91429" bIns="45715">
            <a:spAutoFit/>
          </a:bodyPr>
          <a:lstStyle/>
          <a:p>
            <a:pPr eaLnBrk="0" hangingPunct="0">
              <a:spcBef>
                <a:spcPct val="50000"/>
              </a:spcBef>
            </a:pPr>
            <a:r>
              <a:rPr lang="en-GB" sz="1200">
                <a:solidFill>
                  <a:srgbClr val="002569"/>
                </a:solidFill>
                <a:latin typeface="Tahoma"/>
              </a:rPr>
              <a:t>Vsat</a:t>
            </a:r>
          </a:p>
        </p:txBody>
      </p:sp>
      <p:grpSp>
        <p:nvGrpSpPr>
          <p:cNvPr id="172" name="Group 298"/>
          <p:cNvGrpSpPr>
            <a:grpSpLocks/>
          </p:cNvGrpSpPr>
          <p:nvPr/>
        </p:nvGrpSpPr>
        <p:grpSpPr bwMode="auto">
          <a:xfrm>
            <a:off x="57150" y="2314619"/>
            <a:ext cx="2017713" cy="1439863"/>
            <a:chOff x="56457" y="2276872"/>
            <a:chExt cx="2018407" cy="1440160"/>
          </a:xfrm>
        </p:grpSpPr>
        <p:cxnSp>
          <p:nvCxnSpPr>
            <p:cNvPr id="214" name="Straight Connector 213"/>
            <p:cNvCxnSpPr/>
            <p:nvPr/>
          </p:nvCxnSpPr>
          <p:spPr bwMode="auto">
            <a:xfrm rot="16200000">
              <a:off x="1970861" y="2698441"/>
              <a:ext cx="208006"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15" name="Text Box 2"/>
            <p:cNvSpPr txBox="1">
              <a:spLocks noChangeArrowheads="1"/>
            </p:cNvSpPr>
            <p:nvPr/>
          </p:nvSpPr>
          <p:spPr bwMode="auto">
            <a:xfrm>
              <a:off x="56457" y="2276872"/>
              <a:ext cx="1368152" cy="360040"/>
            </a:xfrm>
            <a:prstGeom prst="rect">
              <a:avLst/>
            </a:prstGeom>
            <a:noFill/>
            <a:ln w="9525">
              <a:noFill/>
              <a:miter lim="800000"/>
              <a:headEnd/>
              <a:tailEnd/>
            </a:ln>
          </p:spPr>
          <p:txBody>
            <a:bodyPr/>
            <a:lstStyle/>
            <a:p>
              <a:pPr eaLnBrk="0" hangingPunct="0">
                <a:spcAft>
                  <a:spcPts val="1000"/>
                </a:spcAft>
              </a:pPr>
              <a:r>
                <a:rPr lang="en-GB" sz="1800" b="0">
                  <a:solidFill>
                    <a:srgbClr val="002569"/>
                  </a:solidFill>
                  <a:latin typeface="Tahoma"/>
                </a:rPr>
                <a:t>Detectors</a:t>
              </a:r>
              <a:endParaRPr lang="en-US" sz="1800" b="0">
                <a:solidFill>
                  <a:srgbClr val="002569"/>
                </a:solidFill>
                <a:latin typeface="Tahoma"/>
              </a:endParaRPr>
            </a:p>
          </p:txBody>
        </p:sp>
        <p:sp>
          <p:nvSpPr>
            <p:cNvPr id="216" name="Text Box 3"/>
            <p:cNvSpPr txBox="1">
              <a:spLocks noChangeArrowheads="1"/>
            </p:cNvSpPr>
            <p:nvPr/>
          </p:nvSpPr>
          <p:spPr bwMode="auto">
            <a:xfrm>
              <a:off x="56457" y="2636912"/>
              <a:ext cx="1008112" cy="288032"/>
            </a:xfrm>
            <a:prstGeom prst="rect">
              <a:avLst/>
            </a:prstGeom>
            <a:noFill/>
            <a:ln w="9525">
              <a:noFill/>
              <a:miter lim="800000"/>
              <a:headEnd/>
              <a:tailEnd/>
            </a:ln>
          </p:spPr>
          <p:txBody>
            <a:bodyPr/>
            <a:lstStyle/>
            <a:p>
              <a:pPr eaLnBrk="0" hangingPunct="0">
                <a:spcAft>
                  <a:spcPts val="1000"/>
                </a:spcAft>
              </a:pPr>
              <a:r>
                <a:rPr lang="en-GB" sz="1800" b="0">
                  <a:solidFill>
                    <a:srgbClr val="002569"/>
                  </a:solidFill>
                  <a:latin typeface="Tahoma"/>
                </a:rPr>
                <a:t>Wheel</a:t>
              </a:r>
              <a:endParaRPr lang="en-US" sz="1800" b="0">
                <a:solidFill>
                  <a:srgbClr val="002569"/>
                </a:solidFill>
                <a:latin typeface="Tahoma"/>
              </a:endParaRPr>
            </a:p>
          </p:txBody>
        </p:sp>
        <p:sp>
          <p:nvSpPr>
            <p:cNvPr id="217" name="Text Box 4"/>
            <p:cNvSpPr txBox="1">
              <a:spLocks noChangeArrowheads="1"/>
            </p:cNvSpPr>
            <p:nvPr/>
          </p:nvSpPr>
          <p:spPr bwMode="auto">
            <a:xfrm>
              <a:off x="56457" y="3356992"/>
              <a:ext cx="1728192" cy="360040"/>
            </a:xfrm>
            <a:prstGeom prst="rect">
              <a:avLst/>
            </a:prstGeom>
            <a:noFill/>
            <a:ln w="9525">
              <a:noFill/>
              <a:miter lim="800000"/>
              <a:headEnd/>
              <a:tailEnd/>
            </a:ln>
          </p:spPr>
          <p:txBody>
            <a:bodyPr/>
            <a:lstStyle/>
            <a:p>
              <a:pPr eaLnBrk="0" hangingPunct="0">
                <a:spcAft>
                  <a:spcPts val="1000"/>
                </a:spcAft>
              </a:pPr>
              <a:r>
                <a:rPr lang="en-GB" sz="1800" b="0">
                  <a:solidFill>
                    <a:srgbClr val="002569"/>
                  </a:solidFill>
                  <a:latin typeface="Tahoma"/>
                </a:rPr>
                <a:t>Optical heads</a:t>
              </a:r>
              <a:endParaRPr lang="en-US" sz="1800" b="0">
                <a:solidFill>
                  <a:srgbClr val="002569"/>
                </a:solidFill>
                <a:latin typeface="Tahoma"/>
              </a:endParaRPr>
            </a:p>
          </p:txBody>
        </p:sp>
        <p:sp>
          <p:nvSpPr>
            <p:cNvPr id="218" name="Text Box 5"/>
            <p:cNvSpPr txBox="1">
              <a:spLocks noChangeArrowheads="1"/>
            </p:cNvSpPr>
            <p:nvPr/>
          </p:nvSpPr>
          <p:spPr bwMode="auto">
            <a:xfrm>
              <a:off x="56457" y="2996952"/>
              <a:ext cx="1368152" cy="360040"/>
            </a:xfrm>
            <a:prstGeom prst="rect">
              <a:avLst/>
            </a:prstGeom>
            <a:noFill/>
            <a:ln w="9525">
              <a:noFill/>
              <a:miter lim="800000"/>
              <a:headEnd/>
              <a:tailEnd/>
            </a:ln>
          </p:spPr>
          <p:txBody>
            <a:bodyPr/>
            <a:lstStyle/>
            <a:p>
              <a:pPr eaLnBrk="0" hangingPunct="0">
                <a:spcAft>
                  <a:spcPts val="1000"/>
                </a:spcAft>
              </a:pPr>
              <a:r>
                <a:rPr lang="en-GB" sz="1800" b="0">
                  <a:solidFill>
                    <a:srgbClr val="002569"/>
                  </a:solidFill>
                  <a:latin typeface="Tahoma"/>
                </a:rPr>
                <a:t>Filters</a:t>
              </a:r>
              <a:endParaRPr lang="en-US" sz="1800" b="0">
                <a:solidFill>
                  <a:srgbClr val="002569"/>
                </a:solidFill>
                <a:latin typeface="Tahoma"/>
              </a:endParaRPr>
            </a:p>
          </p:txBody>
        </p:sp>
        <p:cxnSp>
          <p:nvCxnSpPr>
            <p:cNvPr id="219" name="AutoShape 8"/>
            <p:cNvCxnSpPr>
              <a:cxnSpLocks noChangeShapeType="1"/>
            </p:cNvCxnSpPr>
            <p:nvPr/>
          </p:nvCxnSpPr>
          <p:spPr bwMode="auto">
            <a:xfrm>
              <a:off x="1208585" y="2564904"/>
              <a:ext cx="792088" cy="0"/>
            </a:xfrm>
            <a:prstGeom prst="straightConnector1">
              <a:avLst/>
            </a:prstGeom>
            <a:noFill/>
            <a:ln w="38100">
              <a:solidFill>
                <a:srgbClr val="000000"/>
              </a:solidFill>
              <a:round/>
              <a:headEnd/>
              <a:tailEnd type="triangle" w="med" len="med"/>
            </a:ln>
          </p:spPr>
        </p:cxnSp>
        <p:cxnSp>
          <p:nvCxnSpPr>
            <p:cNvPr id="220" name="AutoShape 8"/>
            <p:cNvCxnSpPr>
              <a:cxnSpLocks noChangeShapeType="1"/>
            </p:cNvCxnSpPr>
            <p:nvPr/>
          </p:nvCxnSpPr>
          <p:spPr bwMode="auto">
            <a:xfrm>
              <a:off x="920553" y="2852936"/>
              <a:ext cx="936104" cy="0"/>
            </a:xfrm>
            <a:prstGeom prst="straightConnector1">
              <a:avLst/>
            </a:prstGeom>
            <a:noFill/>
            <a:ln w="38100">
              <a:solidFill>
                <a:srgbClr val="000000"/>
              </a:solidFill>
              <a:round/>
              <a:headEnd/>
              <a:tailEnd type="triangle" w="med" len="med"/>
            </a:ln>
          </p:spPr>
        </p:cxnSp>
        <p:cxnSp>
          <p:nvCxnSpPr>
            <p:cNvPr id="221" name="AutoShape 8"/>
            <p:cNvCxnSpPr>
              <a:cxnSpLocks noChangeShapeType="1"/>
            </p:cNvCxnSpPr>
            <p:nvPr/>
          </p:nvCxnSpPr>
          <p:spPr bwMode="auto">
            <a:xfrm>
              <a:off x="848545" y="3212976"/>
              <a:ext cx="1224136" cy="0"/>
            </a:xfrm>
            <a:prstGeom prst="straightConnector1">
              <a:avLst/>
            </a:prstGeom>
            <a:noFill/>
            <a:ln w="38100">
              <a:solidFill>
                <a:srgbClr val="000000"/>
              </a:solidFill>
              <a:round/>
              <a:headEnd/>
              <a:tailEnd type="triangle" w="med" len="med"/>
            </a:ln>
          </p:spPr>
        </p:cxnSp>
        <p:cxnSp>
          <p:nvCxnSpPr>
            <p:cNvPr id="222" name="AutoShape 8"/>
            <p:cNvCxnSpPr>
              <a:cxnSpLocks noChangeShapeType="1"/>
            </p:cNvCxnSpPr>
            <p:nvPr/>
          </p:nvCxnSpPr>
          <p:spPr bwMode="auto">
            <a:xfrm>
              <a:off x="1568625" y="3573016"/>
              <a:ext cx="288032" cy="0"/>
            </a:xfrm>
            <a:prstGeom prst="straightConnector1">
              <a:avLst/>
            </a:prstGeom>
            <a:noFill/>
            <a:ln w="38100">
              <a:solidFill>
                <a:srgbClr val="000000"/>
              </a:solidFill>
              <a:round/>
              <a:headEnd/>
              <a:tailEnd type="triangle" w="med" len="med"/>
            </a:ln>
          </p:spPr>
        </p:cxnSp>
      </p:grpSp>
      <p:sp>
        <p:nvSpPr>
          <p:cNvPr id="225" name="Title 1"/>
          <p:cNvSpPr txBox="1">
            <a:spLocks/>
          </p:cNvSpPr>
          <p:nvPr/>
        </p:nvSpPr>
        <p:spPr bwMode="auto">
          <a:xfrm>
            <a:off x="0" y="1046677"/>
            <a:ext cx="9595262" cy="13877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a:r>
              <a:rPr kumimoji="0" lang="en-GB" sz="2400" b="0"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3MI observation concept:</a:t>
            </a:r>
            <a:br>
              <a:rPr kumimoji="0" lang="en-GB" sz="2400" b="0"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br>
            <a:r>
              <a:rPr kumimoji="0" lang="en-GB" sz="2400" b="0"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Multi Viewing Angle Acquisition, </a:t>
            </a:r>
            <a:r>
              <a:rPr lang="en-GB" sz="2400" b="0" dirty="0" smtClean="0">
                <a:solidFill>
                  <a:srgbClr val="002569"/>
                </a:solidFill>
                <a:latin typeface="Arial" pitchFamily="34" charset="0"/>
                <a:cs typeface="Arial" pitchFamily="34" charset="0"/>
              </a:rPr>
              <a:t>up to 14 </a:t>
            </a:r>
            <a:r>
              <a:rPr lang="en-GB" sz="2400" b="0" dirty="0" smtClean="0">
                <a:solidFill>
                  <a:srgbClr val="002569"/>
                </a:solidFill>
                <a:latin typeface="Arial" pitchFamily="34" charset="0"/>
                <a:cs typeface="Arial" pitchFamily="34" charset="0"/>
              </a:rPr>
              <a:t>views </a:t>
            </a:r>
            <a:endParaRPr lang="en-GB" sz="2400" b="0" dirty="0" smtClean="0">
              <a:solidFill>
                <a:srgbClr val="002569"/>
              </a:solidFill>
              <a:latin typeface="Arial" pitchFamily="34" charset="0"/>
              <a:cs typeface="Arial" pitchFamily="34" charset="0"/>
            </a:endParaRPr>
          </a:p>
          <a:p>
            <a:pPr marL="179388"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226"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smtClean="0">
                <a:ln>
                  <a:noFill/>
                </a:ln>
                <a:solidFill>
                  <a:schemeClr val="bg1"/>
                </a:solidFill>
                <a:effectLst/>
                <a:uLnTx/>
                <a:uFillTx/>
                <a:latin typeface="Arial" pitchFamily="34" charset="0"/>
                <a:ea typeface="+mj-ea"/>
                <a:cs typeface="Arial" pitchFamily="34" charset="0"/>
              </a:rPr>
              <a:t>EUMETSAT Current and Future Missions</a:t>
            </a:r>
            <a:endPar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52413" y="5733142"/>
            <a:ext cx="907621" cy="276999"/>
          </a:xfrm>
          <a:prstGeom prst="rect">
            <a:avLst/>
          </a:prstGeom>
          <a:noFill/>
        </p:spPr>
        <p:txBody>
          <a:bodyPr wrap="none" rtlCol="0">
            <a:spAutoFit/>
          </a:bodyPr>
          <a:lstStyle/>
          <a:p>
            <a:r>
              <a:rPr lang="en-US" sz="1200" b="0" dirty="0" smtClean="0">
                <a:solidFill>
                  <a:srgbClr val="00205B"/>
                </a:solidFill>
                <a:latin typeface="Arial" pitchFamily="34" charset="0"/>
                <a:cs typeface="Arial" pitchFamily="34" charset="0"/>
              </a:rPr>
              <a:t>Radiances</a:t>
            </a:r>
            <a:endParaRPr lang="en-GB" sz="1200" b="0" dirty="0">
              <a:solidFill>
                <a:srgbClr val="00205B"/>
              </a:solidFill>
              <a:latin typeface="Arial" pitchFamily="34" charset="0"/>
              <a:cs typeface="Arial" pitchFamily="34" charset="0"/>
            </a:endParaRPr>
          </a:p>
        </p:txBody>
      </p:sp>
      <p:sp>
        <p:nvSpPr>
          <p:cNvPr id="6" name="TextBox 5"/>
          <p:cNvSpPr txBox="1"/>
          <p:nvPr/>
        </p:nvSpPr>
        <p:spPr>
          <a:xfrm>
            <a:off x="5926227" y="5683883"/>
            <a:ext cx="1683474" cy="276999"/>
          </a:xfrm>
          <a:prstGeom prst="rect">
            <a:avLst/>
          </a:prstGeom>
          <a:noFill/>
        </p:spPr>
        <p:txBody>
          <a:bodyPr wrap="none" rtlCol="0">
            <a:spAutoFit/>
          </a:bodyPr>
          <a:lstStyle/>
          <a:p>
            <a:r>
              <a:rPr lang="en-US" sz="1200" b="0" dirty="0" smtClean="0">
                <a:solidFill>
                  <a:srgbClr val="00205B"/>
                </a:solidFill>
                <a:latin typeface="Arial" pitchFamily="34" charset="0"/>
                <a:cs typeface="Arial" pitchFamily="34" charset="0"/>
              </a:rPr>
              <a:t>Degree of polarization</a:t>
            </a:r>
            <a:endParaRPr lang="en-GB" sz="1200" b="0" dirty="0" smtClean="0">
              <a:solidFill>
                <a:srgbClr val="00205B"/>
              </a:solidFill>
              <a:latin typeface="Arial" pitchFamily="34" charset="0"/>
              <a:cs typeface="Arial" pitchFamily="34" charset="0"/>
            </a:endParaRPr>
          </a:p>
        </p:txBody>
      </p:sp>
      <p:pic>
        <p:nvPicPr>
          <p:cNvPr id="373764" name="Picture 4"/>
          <p:cNvPicPr>
            <a:picLocks noChangeAspect="1" noChangeArrowheads="1"/>
          </p:cNvPicPr>
          <p:nvPr/>
        </p:nvPicPr>
        <p:blipFill>
          <a:blip r:embed="rId3" cstate="print"/>
          <a:srcRect/>
          <a:stretch>
            <a:fillRect/>
          </a:stretch>
        </p:blipFill>
        <p:spPr bwMode="auto">
          <a:xfrm>
            <a:off x="4833167" y="6115206"/>
            <a:ext cx="1425575" cy="648474"/>
          </a:xfrm>
          <a:prstGeom prst="rect">
            <a:avLst/>
          </a:prstGeom>
          <a:noFill/>
          <a:ln w="9525">
            <a:noFill/>
            <a:miter lim="800000"/>
            <a:headEnd/>
            <a:tailEnd/>
          </a:ln>
        </p:spPr>
      </p:pic>
      <p:pic>
        <p:nvPicPr>
          <p:cNvPr id="373765" name="Picture 5"/>
          <p:cNvPicPr>
            <a:picLocks noChangeAspect="1" noChangeArrowheads="1"/>
          </p:cNvPicPr>
          <p:nvPr/>
        </p:nvPicPr>
        <p:blipFill>
          <a:blip r:embed="rId4" cstate="print"/>
          <a:srcRect/>
          <a:stretch>
            <a:fillRect/>
          </a:stretch>
        </p:blipFill>
        <p:spPr bwMode="auto">
          <a:xfrm>
            <a:off x="6433367" y="6083744"/>
            <a:ext cx="2368021" cy="715263"/>
          </a:xfrm>
          <a:prstGeom prst="rect">
            <a:avLst/>
          </a:prstGeom>
          <a:noFill/>
          <a:ln w="9525">
            <a:noFill/>
            <a:miter lim="800000"/>
            <a:headEnd/>
            <a:tailEnd/>
          </a:ln>
        </p:spPr>
      </p:pic>
      <p:sp>
        <p:nvSpPr>
          <p:cNvPr id="9" name="TextBox 8"/>
          <p:cNvSpPr txBox="1"/>
          <p:nvPr/>
        </p:nvSpPr>
        <p:spPr>
          <a:xfrm>
            <a:off x="7723992" y="1888286"/>
            <a:ext cx="2182008" cy="253916"/>
          </a:xfrm>
          <a:prstGeom prst="rect">
            <a:avLst/>
          </a:prstGeom>
          <a:noFill/>
        </p:spPr>
        <p:txBody>
          <a:bodyPr wrap="none" rtlCol="0">
            <a:spAutoFit/>
          </a:bodyPr>
          <a:lstStyle/>
          <a:p>
            <a:r>
              <a:rPr lang="en-US" sz="1050" dirty="0" smtClean="0">
                <a:solidFill>
                  <a:srgbClr val="00205B"/>
                </a:solidFill>
                <a:latin typeface="Arial" pitchFamily="34" charset="0"/>
                <a:cs typeface="Arial" pitchFamily="34" charset="0"/>
              </a:rPr>
              <a:t>EUMETSAT 3MI test-data study</a:t>
            </a:r>
            <a:endParaRPr lang="en-GB" sz="1050" dirty="0" smtClean="0">
              <a:solidFill>
                <a:srgbClr val="00205B"/>
              </a:solidFill>
              <a:latin typeface="Arial" pitchFamily="34" charset="0"/>
              <a:cs typeface="Arial" pitchFamily="34" charset="0"/>
            </a:endParaRPr>
          </a:p>
        </p:txBody>
      </p:sp>
      <p:sp>
        <p:nvSpPr>
          <p:cNvPr id="10" name="Title 1"/>
          <p:cNvSpPr txBox="1">
            <a:spLocks/>
          </p:cNvSpPr>
          <p:nvPr/>
        </p:nvSpPr>
        <p:spPr bwMode="auto">
          <a:xfrm>
            <a:off x="0" y="1201052"/>
            <a:ext cx="9595262" cy="6989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a:r>
              <a:rPr kumimoji="0" lang="en-GB" sz="2400" b="0"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3MI observation concept:</a:t>
            </a:r>
            <a:r>
              <a:rPr lang="en-GB" sz="2400" b="0" kern="0" dirty="0" smtClean="0">
                <a:solidFill>
                  <a:schemeClr val="tx1"/>
                </a:solidFill>
                <a:latin typeface="Arial" pitchFamily="34" charset="0"/>
                <a:ea typeface="+mj-ea"/>
                <a:cs typeface="Arial" pitchFamily="34" charset="0"/>
              </a:rPr>
              <a:t> </a:t>
            </a:r>
            <a:r>
              <a:rPr lang="en-GB" sz="2400" b="0" kern="0" dirty="0" smtClean="0">
                <a:solidFill>
                  <a:schemeClr val="tx1"/>
                </a:solidFill>
                <a:latin typeface="Arial" pitchFamily="34" charset="0"/>
                <a:cs typeface="Arial" pitchFamily="34" charset="0"/>
              </a:rPr>
              <a:t>Multi </a:t>
            </a:r>
            <a:r>
              <a:rPr lang="en-GB" sz="2400" b="0" kern="0" dirty="0" smtClean="0">
                <a:solidFill>
                  <a:schemeClr val="tx1"/>
                </a:solidFill>
                <a:latin typeface="Arial" pitchFamily="34" charset="0"/>
                <a:cs typeface="Arial" pitchFamily="34" charset="0"/>
              </a:rPr>
              <a:t>Viewing Polarisation Measurements</a:t>
            </a:r>
            <a:endParaRPr lang="en-GB" sz="2400" b="0" dirty="0" smtClean="0">
              <a:solidFill>
                <a:schemeClr val="tx1"/>
              </a:solidFill>
              <a:latin typeface="Arial" pitchFamily="34" charset="0"/>
              <a:cs typeface="Arial" pitchFamily="34" charset="0"/>
            </a:endParaRPr>
          </a:p>
          <a:p>
            <a:pPr marL="179388"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1"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EUMETSAT Current and Future Missions</a:t>
            </a:r>
          </a:p>
        </p:txBody>
      </p:sp>
      <p:pic>
        <p:nvPicPr>
          <p:cNvPr id="12" name="Picture 2"/>
          <p:cNvPicPr>
            <a:picLocks noChangeAspect="1" noChangeArrowheads="1"/>
          </p:cNvPicPr>
          <p:nvPr/>
        </p:nvPicPr>
        <p:blipFill>
          <a:blip r:embed="rId5" cstate="print"/>
          <a:srcRect/>
          <a:stretch>
            <a:fillRect/>
          </a:stretch>
        </p:blipFill>
        <p:spPr bwMode="auto">
          <a:xfrm>
            <a:off x="767180" y="2083342"/>
            <a:ext cx="4270023" cy="3722158"/>
          </a:xfrm>
          <a:prstGeom prst="rect">
            <a:avLst/>
          </a:prstGeom>
          <a:noFill/>
          <a:ln w="9525">
            <a:noFill/>
            <a:miter lim="800000"/>
            <a:headEnd/>
            <a:tailEnd/>
          </a:ln>
        </p:spPr>
      </p:pic>
      <p:pic>
        <p:nvPicPr>
          <p:cNvPr id="13" name="Picture 3"/>
          <p:cNvPicPr>
            <a:picLocks noChangeAspect="1" noChangeArrowheads="1"/>
          </p:cNvPicPr>
          <p:nvPr/>
        </p:nvPicPr>
        <p:blipFill>
          <a:blip r:embed="rId6" cstate="print"/>
          <a:srcRect/>
          <a:stretch>
            <a:fillRect/>
          </a:stretch>
        </p:blipFill>
        <p:spPr bwMode="auto">
          <a:xfrm>
            <a:off x="4908861" y="2117209"/>
            <a:ext cx="4266422" cy="364595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EC8791E1-637B-4B3E-A517-942031A67210}" type="slidenum">
              <a:rPr lang="en-GB" smtClean="0"/>
              <a:pPr>
                <a:defRPr/>
              </a:pPr>
              <a:t>33</a:t>
            </a:fld>
            <a:endParaRPr lang="en-GB"/>
          </a:p>
        </p:txBody>
      </p:sp>
      <p:sp>
        <p:nvSpPr>
          <p:cNvPr id="67588" name="Content Placeholder 6"/>
          <p:cNvSpPr>
            <a:spLocks noGrp="1"/>
          </p:cNvSpPr>
          <p:nvPr>
            <p:ph idx="4294967295"/>
          </p:nvPr>
        </p:nvSpPr>
        <p:spPr>
          <a:xfrm>
            <a:off x="1" y="1420813"/>
            <a:ext cx="3562066" cy="5048226"/>
          </a:xfrm>
        </p:spPr>
        <p:txBody>
          <a:bodyPr>
            <a:normAutofit fontScale="62500" lnSpcReduction="20000"/>
          </a:bodyPr>
          <a:lstStyle/>
          <a:p>
            <a:pPr>
              <a:buFont typeface="Arial" charset="0"/>
              <a:buChar char="•"/>
            </a:pPr>
            <a:r>
              <a:rPr lang="en-GB" dirty="0" smtClean="0"/>
              <a:t>Sentinel-5 will build on the heritage from the GOME/SCIAMACHY/GOME-2/OMI series of instruments and will provide continuity with these instruments. </a:t>
            </a:r>
          </a:p>
          <a:p>
            <a:pPr>
              <a:buFont typeface="Arial" charset="0"/>
              <a:buChar char="•"/>
            </a:pPr>
            <a:endParaRPr lang="en-GB" dirty="0" smtClean="0"/>
          </a:p>
          <a:p>
            <a:pPr>
              <a:buFont typeface="Arial" charset="0"/>
              <a:buChar char="•"/>
            </a:pPr>
            <a:r>
              <a:rPr lang="en-GB" dirty="0" smtClean="0"/>
              <a:t>The spatial resolution will be significantly improved as compared to previous missions, which is important to support development of air quality applications.</a:t>
            </a:r>
          </a:p>
        </p:txBody>
      </p:sp>
      <p:sp>
        <p:nvSpPr>
          <p:cNvPr id="67589" name="TextBox 7"/>
          <p:cNvSpPr txBox="1">
            <a:spLocks noChangeArrowheads="1"/>
          </p:cNvSpPr>
          <p:nvPr/>
        </p:nvSpPr>
        <p:spPr bwMode="auto">
          <a:xfrm>
            <a:off x="2047875" y="5886450"/>
            <a:ext cx="4791075" cy="508000"/>
          </a:xfrm>
          <a:prstGeom prst="rect">
            <a:avLst/>
          </a:prstGeom>
          <a:noFill/>
          <a:ln w="9525">
            <a:noFill/>
            <a:miter lim="800000"/>
            <a:headEnd/>
            <a:tailEnd/>
          </a:ln>
        </p:spPr>
        <p:txBody>
          <a:bodyPr>
            <a:spAutoFit/>
          </a:bodyPr>
          <a:lstStyle/>
          <a:p>
            <a:r>
              <a:rPr lang="en-GB"/>
              <a:t>Total amount of nitrogen dioxide (NO</a:t>
            </a:r>
            <a:r>
              <a:rPr lang="en-GB" baseline="-25000"/>
              <a:t>2</a:t>
            </a:r>
            <a:r>
              <a:rPr lang="en-GB"/>
              <a:t>) in the atmosphere above Europe derived from one year of data from the GOME-2 instrument on Metop-A (March 2007 - February 2008)</a:t>
            </a:r>
          </a:p>
        </p:txBody>
      </p:sp>
      <p:sp>
        <p:nvSpPr>
          <p:cNvPr id="67590" name="AutoShape 2" descr="MSG space craft with a A Meteosat-9 Dust RGB image, showing the approximate distribution of ash and SO2 ejected by GrÃ­msvÃ¶tn volcano in Iceland&#10;"/>
          <p:cNvSpPr>
            <a:spLocks noChangeAspect="1" noChangeArrowheads="1"/>
          </p:cNvSpPr>
          <p:nvPr/>
        </p:nvSpPr>
        <p:spPr bwMode="auto">
          <a:xfrm>
            <a:off x="69850" y="-144463"/>
            <a:ext cx="304800" cy="304801"/>
          </a:xfrm>
          <a:prstGeom prst="rect">
            <a:avLst/>
          </a:prstGeom>
          <a:noFill/>
          <a:ln w="9525">
            <a:noFill/>
            <a:miter lim="800000"/>
            <a:headEnd/>
            <a:tailEnd/>
          </a:ln>
        </p:spPr>
        <p:txBody>
          <a:bodyPr/>
          <a:lstStyle/>
          <a:p>
            <a:endParaRPr lang="en-US"/>
          </a:p>
        </p:txBody>
      </p:sp>
      <p:pic>
        <p:nvPicPr>
          <p:cNvPr id="67591" name="Picture 2" descr="H:\DESKTOP\Baltic States Presentation\sentinel5.jpg"/>
          <p:cNvPicPr>
            <a:picLocks noChangeAspect="1" noChangeArrowheads="1"/>
          </p:cNvPicPr>
          <p:nvPr/>
        </p:nvPicPr>
        <p:blipFill>
          <a:blip r:embed="rId2" cstate="print"/>
          <a:srcRect/>
          <a:stretch>
            <a:fillRect/>
          </a:stretch>
        </p:blipFill>
        <p:spPr bwMode="auto">
          <a:xfrm>
            <a:off x="3676650" y="1381125"/>
            <a:ext cx="6096000" cy="4572000"/>
          </a:xfrm>
          <a:prstGeom prst="rect">
            <a:avLst/>
          </a:prstGeom>
          <a:noFill/>
          <a:ln w="9525">
            <a:noFill/>
            <a:miter lim="800000"/>
            <a:headEnd/>
            <a:tailEnd/>
          </a:ln>
        </p:spPr>
      </p:pic>
      <p:sp>
        <p:nvSpPr>
          <p:cNvPr id="8"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EUMETSAT Current and Future Missions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473" y="1052736"/>
            <a:ext cx="9115782" cy="923330"/>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sz="1800" b="0" dirty="0" smtClean="0">
                <a:solidFill>
                  <a:schemeClr val="tx1"/>
                </a:solidFill>
                <a:latin typeface="Arial" pitchFamily="34" charset="0"/>
                <a:cs typeface="Arial" pitchFamily="34" charset="0"/>
              </a:rPr>
              <a:t> Towards </a:t>
            </a:r>
            <a:r>
              <a:rPr lang="en-US" sz="1800" b="0" dirty="0" smtClean="0">
                <a:solidFill>
                  <a:schemeClr val="tx1"/>
                </a:solidFill>
                <a:latin typeface="Arial" pitchFamily="34" charset="0"/>
                <a:cs typeface="Arial" pitchFamily="34" charset="0"/>
              </a:rPr>
              <a:t>an EPS-SG </a:t>
            </a:r>
            <a:r>
              <a:rPr lang="en-US" sz="1800" b="0" dirty="0" smtClean="0">
                <a:solidFill>
                  <a:schemeClr val="tx1"/>
                </a:solidFill>
                <a:latin typeface="Arial" pitchFamily="34" charset="0"/>
                <a:cs typeface="Arial" pitchFamily="34" charset="0"/>
              </a:rPr>
              <a:t>hyper-instrument 3MI/S5/IASI-NG/VII – MAP</a:t>
            </a:r>
          </a:p>
          <a:p>
            <a:pPr fontAlgn="auto">
              <a:spcBef>
                <a:spcPts val="0"/>
              </a:spcBef>
              <a:spcAft>
                <a:spcPts val="0"/>
              </a:spcAft>
              <a:buFont typeface="Arial" pitchFamily="34" charset="0"/>
              <a:buChar char="•"/>
            </a:pPr>
            <a:r>
              <a:rPr lang="en-US" sz="1800" b="0" dirty="0" smtClean="0">
                <a:solidFill>
                  <a:schemeClr val="tx1"/>
                </a:solidFill>
                <a:latin typeface="Arial" pitchFamily="34" charset="0"/>
                <a:cs typeface="Arial" pitchFamily="34" charset="0"/>
              </a:rPr>
              <a:t> Combining </a:t>
            </a:r>
            <a:r>
              <a:rPr lang="en-US" sz="1800" b="0" dirty="0" smtClean="0">
                <a:solidFill>
                  <a:schemeClr val="tx1"/>
                </a:solidFill>
                <a:latin typeface="Arial" pitchFamily="34" charset="0"/>
                <a:cs typeface="Arial" pitchFamily="34" charset="0"/>
              </a:rPr>
              <a:t>co-locations of VII/Sentinel5/IASI-NG </a:t>
            </a:r>
            <a:r>
              <a:rPr lang="en-US" sz="1800" b="0" dirty="0" smtClean="0">
                <a:solidFill>
                  <a:schemeClr val="tx1"/>
                </a:solidFill>
                <a:latin typeface="Arial" pitchFamily="34" charset="0"/>
                <a:cs typeface="Arial" pitchFamily="34" charset="0"/>
              </a:rPr>
              <a:t>observations with </a:t>
            </a:r>
            <a:r>
              <a:rPr lang="en-US" sz="1800" b="0" dirty="0" smtClean="0">
                <a:solidFill>
                  <a:schemeClr val="tx1"/>
                </a:solidFill>
                <a:latin typeface="Arial" pitchFamily="34" charset="0"/>
                <a:cs typeface="Arial" pitchFamily="34" charset="0"/>
              </a:rPr>
              <a:t>co-registered </a:t>
            </a:r>
            <a:r>
              <a:rPr lang="en-US" sz="1800" b="0" dirty="0" smtClean="0">
                <a:solidFill>
                  <a:schemeClr val="tx1"/>
                </a:solidFill>
                <a:latin typeface="Arial" pitchFamily="34" charset="0"/>
                <a:cs typeface="Arial" pitchFamily="34" charset="0"/>
              </a:rPr>
              <a:t>multi- viewing </a:t>
            </a:r>
            <a:r>
              <a:rPr lang="en-US" sz="1800" b="0" dirty="0" smtClean="0">
                <a:solidFill>
                  <a:schemeClr val="tx1"/>
                </a:solidFill>
                <a:latin typeface="Arial" pitchFamily="34" charset="0"/>
                <a:cs typeface="Arial" pitchFamily="34" charset="0"/>
              </a:rPr>
              <a:t>observations (</a:t>
            </a:r>
            <a:r>
              <a:rPr lang="en-US" sz="1800" b="0" dirty="0" smtClean="0">
                <a:solidFill>
                  <a:schemeClr val="tx1"/>
                </a:solidFill>
                <a:latin typeface="Arial" pitchFamily="34" charset="0"/>
                <a:cs typeface="Arial" pitchFamily="34" charset="0"/>
              </a:rPr>
              <a:t>3MI) at </a:t>
            </a:r>
            <a:r>
              <a:rPr lang="en-US" sz="1800" b="0" dirty="0" smtClean="0">
                <a:solidFill>
                  <a:schemeClr val="tx1"/>
                </a:solidFill>
                <a:latin typeface="Arial" pitchFamily="34" charset="0"/>
                <a:cs typeface="Arial" pitchFamily="34" charset="0"/>
              </a:rPr>
              <a:t>3MI multi-viewing fixed grid.</a:t>
            </a:r>
            <a:endParaRPr lang="en-GB" sz="1800" b="0" dirty="0" smtClean="0">
              <a:solidFill>
                <a:schemeClr val="tx1"/>
              </a:solidFill>
              <a:latin typeface="Arial" pitchFamily="34" charset="0"/>
              <a:cs typeface="Arial" pitchFamily="34" charset="0"/>
            </a:endParaRPr>
          </a:p>
        </p:txBody>
      </p:sp>
      <p:sp>
        <p:nvSpPr>
          <p:cNvPr id="5" name="TextBox 4"/>
          <p:cNvSpPr txBox="1"/>
          <p:nvPr/>
        </p:nvSpPr>
        <p:spPr>
          <a:xfrm>
            <a:off x="266571" y="4941168"/>
            <a:ext cx="1857111"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2569"/>
                </a:solidFill>
                <a:latin typeface="Tahoma"/>
              </a:rPr>
              <a:t>EPS-SG Platform</a:t>
            </a:r>
            <a:endParaRPr lang="en-GB" sz="1800" b="0" dirty="0" smtClean="0">
              <a:solidFill>
                <a:srgbClr val="002569"/>
              </a:solidFill>
              <a:latin typeface="Tahoma"/>
            </a:endParaRPr>
          </a:p>
        </p:txBody>
      </p:sp>
      <p:pic>
        <p:nvPicPr>
          <p:cNvPr id="7" name="Picture 4" descr="http://www.eumetsat.int/website/wcm/idc/groups/public/documents/resource/x21l/dg9w/%7Eedisp/tn_metop-sg@t%7E1.jpg"/>
          <p:cNvPicPr>
            <a:picLocks noChangeAspect="1" noChangeArrowheads="1"/>
          </p:cNvPicPr>
          <p:nvPr/>
        </p:nvPicPr>
        <p:blipFill>
          <a:blip r:embed="rId2" cstate="print"/>
          <a:srcRect/>
          <a:stretch>
            <a:fillRect/>
          </a:stretch>
        </p:blipFill>
        <p:spPr bwMode="auto">
          <a:xfrm>
            <a:off x="344578" y="2348880"/>
            <a:ext cx="2560844" cy="2560844"/>
          </a:xfrm>
          <a:prstGeom prst="rect">
            <a:avLst/>
          </a:prstGeom>
          <a:noFill/>
        </p:spPr>
      </p:pic>
      <p:sp>
        <p:nvSpPr>
          <p:cNvPr id="8" name="TextBox 7"/>
          <p:cNvSpPr txBox="1"/>
          <p:nvPr/>
        </p:nvSpPr>
        <p:spPr>
          <a:xfrm>
            <a:off x="3080792" y="2348883"/>
            <a:ext cx="2751074" cy="492443"/>
          </a:xfrm>
          <a:prstGeom prst="rect">
            <a:avLst/>
          </a:prstGeom>
          <a:noFill/>
        </p:spPr>
        <p:txBody>
          <a:bodyPr wrap="none" rtlCol="0">
            <a:spAutoFit/>
          </a:bodyPr>
          <a:lstStyle/>
          <a:p>
            <a:pPr fontAlgn="auto">
              <a:spcBef>
                <a:spcPts val="0"/>
              </a:spcBef>
              <a:spcAft>
                <a:spcPts val="0"/>
              </a:spcAft>
            </a:pPr>
            <a:r>
              <a:rPr lang="en-US" sz="1400" b="0" dirty="0" smtClean="0">
                <a:solidFill>
                  <a:srgbClr val="002569"/>
                </a:solidFill>
                <a:latin typeface="Arial" pitchFamily="34" charset="0"/>
                <a:cs typeface="Arial" pitchFamily="34" charset="0"/>
              </a:rPr>
              <a:t>Sentinel-5 </a:t>
            </a:r>
          </a:p>
          <a:p>
            <a:pPr fontAlgn="auto">
              <a:spcBef>
                <a:spcPts val="0"/>
              </a:spcBef>
              <a:spcAft>
                <a:spcPts val="0"/>
              </a:spcAft>
            </a:pPr>
            <a:r>
              <a:rPr lang="en-US" sz="1200" b="0" dirty="0" smtClean="0">
                <a:solidFill>
                  <a:srgbClr val="002569"/>
                </a:solidFill>
                <a:latin typeface="Arial" pitchFamily="34" charset="0"/>
                <a:cs typeface="Arial" pitchFamily="34" charset="0"/>
              </a:rPr>
              <a:t>UV-Vis-SWIR hyper spectral sounder </a:t>
            </a:r>
            <a:endParaRPr lang="en-GB" sz="1200" b="0" dirty="0" smtClean="0">
              <a:solidFill>
                <a:srgbClr val="002569"/>
              </a:solidFill>
              <a:latin typeface="Arial" pitchFamily="34" charset="0"/>
              <a:cs typeface="Arial" pitchFamily="34" charset="0"/>
            </a:endParaRPr>
          </a:p>
        </p:txBody>
      </p:sp>
      <p:sp>
        <p:nvSpPr>
          <p:cNvPr id="9" name="TextBox 8"/>
          <p:cNvSpPr txBox="1"/>
          <p:nvPr/>
        </p:nvSpPr>
        <p:spPr>
          <a:xfrm>
            <a:off x="3080794" y="2852939"/>
            <a:ext cx="1984839" cy="492443"/>
          </a:xfrm>
          <a:prstGeom prst="rect">
            <a:avLst/>
          </a:prstGeom>
          <a:noFill/>
        </p:spPr>
        <p:txBody>
          <a:bodyPr wrap="none" rtlCol="0">
            <a:spAutoFit/>
          </a:bodyPr>
          <a:lstStyle/>
          <a:p>
            <a:pPr fontAlgn="auto">
              <a:spcBef>
                <a:spcPts val="0"/>
              </a:spcBef>
              <a:spcAft>
                <a:spcPts val="0"/>
              </a:spcAft>
            </a:pPr>
            <a:r>
              <a:rPr lang="en-US" sz="1400" b="0" dirty="0" smtClean="0">
                <a:solidFill>
                  <a:srgbClr val="002569"/>
                </a:solidFill>
                <a:latin typeface="Arial" pitchFamily="34" charset="0"/>
                <a:cs typeface="Arial" pitchFamily="34" charset="0"/>
              </a:rPr>
              <a:t>IASI-NG </a:t>
            </a:r>
          </a:p>
          <a:p>
            <a:pPr fontAlgn="auto">
              <a:spcBef>
                <a:spcPts val="0"/>
              </a:spcBef>
              <a:spcAft>
                <a:spcPts val="0"/>
              </a:spcAft>
            </a:pPr>
            <a:r>
              <a:rPr lang="en-US" sz="1200" b="0" dirty="0" smtClean="0">
                <a:solidFill>
                  <a:srgbClr val="002569"/>
                </a:solidFill>
                <a:latin typeface="Arial" pitchFamily="34" charset="0"/>
                <a:cs typeface="Arial" pitchFamily="34" charset="0"/>
              </a:rPr>
              <a:t>IR hyper spectral sounder </a:t>
            </a:r>
            <a:endParaRPr lang="en-GB" sz="1200" b="0" dirty="0" smtClean="0">
              <a:solidFill>
                <a:srgbClr val="002569"/>
              </a:solidFill>
              <a:latin typeface="Arial" pitchFamily="34" charset="0"/>
              <a:cs typeface="Arial" pitchFamily="34" charset="0"/>
            </a:endParaRPr>
          </a:p>
        </p:txBody>
      </p:sp>
      <p:sp>
        <p:nvSpPr>
          <p:cNvPr id="10" name="TextBox 9"/>
          <p:cNvSpPr txBox="1"/>
          <p:nvPr/>
        </p:nvSpPr>
        <p:spPr>
          <a:xfrm>
            <a:off x="3080794" y="3440613"/>
            <a:ext cx="2059731" cy="677108"/>
          </a:xfrm>
          <a:prstGeom prst="rect">
            <a:avLst/>
          </a:prstGeom>
          <a:noFill/>
        </p:spPr>
        <p:txBody>
          <a:bodyPr wrap="none" rtlCol="0">
            <a:spAutoFit/>
          </a:bodyPr>
          <a:lstStyle/>
          <a:p>
            <a:pPr fontAlgn="auto">
              <a:spcBef>
                <a:spcPts val="0"/>
              </a:spcBef>
              <a:spcAft>
                <a:spcPts val="0"/>
              </a:spcAft>
            </a:pPr>
            <a:r>
              <a:rPr lang="en-US" sz="1400" b="0" dirty="0" smtClean="0">
                <a:solidFill>
                  <a:srgbClr val="002569"/>
                </a:solidFill>
                <a:latin typeface="Arial" pitchFamily="34" charset="0"/>
                <a:cs typeface="Arial" pitchFamily="34" charset="0"/>
              </a:rPr>
              <a:t>VII </a:t>
            </a:r>
          </a:p>
          <a:p>
            <a:pPr fontAlgn="auto">
              <a:spcBef>
                <a:spcPts val="0"/>
              </a:spcBef>
              <a:spcAft>
                <a:spcPts val="0"/>
              </a:spcAft>
            </a:pPr>
            <a:r>
              <a:rPr lang="en-US" sz="1200" b="0" dirty="0" smtClean="0">
                <a:solidFill>
                  <a:srgbClr val="002569"/>
                </a:solidFill>
                <a:latin typeface="Arial" pitchFamily="34" charset="0"/>
                <a:cs typeface="Arial" pitchFamily="34" charset="0"/>
              </a:rPr>
              <a:t>Very high spatial resolution,</a:t>
            </a:r>
          </a:p>
          <a:p>
            <a:pPr fontAlgn="auto">
              <a:spcBef>
                <a:spcPts val="0"/>
              </a:spcBef>
              <a:spcAft>
                <a:spcPts val="0"/>
              </a:spcAft>
            </a:pPr>
            <a:r>
              <a:rPr lang="en-US" sz="1200" b="0" dirty="0" smtClean="0">
                <a:solidFill>
                  <a:srgbClr val="002569"/>
                </a:solidFill>
                <a:latin typeface="Arial" pitchFamily="34" charset="0"/>
                <a:cs typeface="Arial" pitchFamily="34" charset="0"/>
              </a:rPr>
              <a:t>multi channel imager</a:t>
            </a:r>
            <a:endParaRPr lang="en-GB" sz="1200" b="0" dirty="0" smtClean="0">
              <a:solidFill>
                <a:srgbClr val="002569"/>
              </a:solidFill>
              <a:latin typeface="Arial" pitchFamily="34" charset="0"/>
              <a:cs typeface="Arial" pitchFamily="34" charset="0"/>
            </a:endParaRPr>
          </a:p>
        </p:txBody>
      </p:sp>
      <p:sp>
        <p:nvSpPr>
          <p:cNvPr id="11" name="TextBox 10"/>
          <p:cNvSpPr txBox="1"/>
          <p:nvPr/>
        </p:nvSpPr>
        <p:spPr>
          <a:xfrm>
            <a:off x="3080792" y="4151402"/>
            <a:ext cx="1606530" cy="861774"/>
          </a:xfrm>
          <a:prstGeom prst="rect">
            <a:avLst/>
          </a:prstGeom>
          <a:noFill/>
        </p:spPr>
        <p:txBody>
          <a:bodyPr wrap="none" rtlCol="0">
            <a:spAutoFit/>
          </a:bodyPr>
          <a:lstStyle/>
          <a:p>
            <a:pPr fontAlgn="auto">
              <a:spcBef>
                <a:spcPts val="0"/>
              </a:spcBef>
              <a:spcAft>
                <a:spcPts val="0"/>
              </a:spcAft>
            </a:pPr>
            <a:r>
              <a:rPr lang="en-US" sz="1400" b="0" dirty="0" smtClean="0">
                <a:solidFill>
                  <a:srgbClr val="002569"/>
                </a:solidFill>
                <a:latin typeface="Arial" pitchFamily="34" charset="0"/>
                <a:cs typeface="Arial" pitchFamily="34" charset="0"/>
              </a:rPr>
              <a:t>3MI </a:t>
            </a:r>
          </a:p>
          <a:p>
            <a:pPr fontAlgn="auto">
              <a:spcBef>
                <a:spcPts val="0"/>
              </a:spcBef>
              <a:spcAft>
                <a:spcPts val="0"/>
              </a:spcAft>
            </a:pPr>
            <a:r>
              <a:rPr lang="en-US" sz="1200" b="0" dirty="0" smtClean="0">
                <a:solidFill>
                  <a:srgbClr val="002569"/>
                </a:solidFill>
                <a:latin typeface="Arial" pitchFamily="34" charset="0"/>
                <a:cs typeface="Arial" pitchFamily="34" charset="0"/>
              </a:rPr>
              <a:t>Multi-viewing, </a:t>
            </a:r>
          </a:p>
          <a:p>
            <a:pPr fontAlgn="auto">
              <a:spcBef>
                <a:spcPts val="0"/>
              </a:spcBef>
              <a:spcAft>
                <a:spcPts val="0"/>
              </a:spcAft>
            </a:pPr>
            <a:r>
              <a:rPr lang="en-US" sz="1200" b="0" dirty="0" smtClean="0">
                <a:solidFill>
                  <a:srgbClr val="002569"/>
                </a:solidFill>
                <a:latin typeface="Arial" pitchFamily="34" charset="0"/>
                <a:cs typeface="Arial" pitchFamily="34" charset="0"/>
              </a:rPr>
              <a:t>Multi-</a:t>
            </a:r>
            <a:r>
              <a:rPr lang="en-US" sz="1200" b="0" dirty="0" err="1" smtClean="0">
                <a:solidFill>
                  <a:srgbClr val="002569"/>
                </a:solidFill>
                <a:latin typeface="Arial" pitchFamily="34" charset="0"/>
                <a:cs typeface="Arial" pitchFamily="34" charset="0"/>
              </a:rPr>
              <a:t>polarisation</a:t>
            </a:r>
            <a:r>
              <a:rPr lang="en-US" sz="1200" b="0" dirty="0" smtClean="0">
                <a:solidFill>
                  <a:srgbClr val="002569"/>
                </a:solidFill>
                <a:latin typeface="Arial" pitchFamily="34" charset="0"/>
                <a:cs typeface="Arial" pitchFamily="34" charset="0"/>
              </a:rPr>
              <a:t>, </a:t>
            </a:r>
          </a:p>
          <a:p>
            <a:pPr fontAlgn="auto">
              <a:spcBef>
                <a:spcPts val="0"/>
              </a:spcBef>
              <a:spcAft>
                <a:spcPts val="0"/>
              </a:spcAft>
            </a:pPr>
            <a:r>
              <a:rPr lang="en-US" sz="1200" b="0" dirty="0" smtClean="0">
                <a:solidFill>
                  <a:srgbClr val="002569"/>
                </a:solidFill>
                <a:latin typeface="Arial" pitchFamily="34" charset="0"/>
                <a:cs typeface="Arial" pitchFamily="34" charset="0"/>
              </a:rPr>
              <a:t>Multi-channel imager</a:t>
            </a:r>
            <a:endParaRPr lang="en-GB" sz="1200" b="0" dirty="0" smtClean="0">
              <a:solidFill>
                <a:srgbClr val="002569"/>
              </a:solidFill>
              <a:latin typeface="Arial" pitchFamily="34" charset="0"/>
              <a:cs typeface="Arial" pitchFamily="34" charset="0"/>
            </a:endParaRPr>
          </a:p>
        </p:txBody>
      </p:sp>
      <p:grpSp>
        <p:nvGrpSpPr>
          <p:cNvPr id="3" name="Group 19"/>
          <p:cNvGrpSpPr/>
          <p:nvPr/>
        </p:nvGrpSpPr>
        <p:grpSpPr>
          <a:xfrm>
            <a:off x="5811095" y="2348880"/>
            <a:ext cx="3978442" cy="2592288"/>
            <a:chOff x="5364088" y="2348880"/>
            <a:chExt cx="3672408" cy="2592288"/>
          </a:xfrm>
        </p:grpSpPr>
        <p:sp>
          <p:nvSpPr>
            <p:cNvPr id="18" name="Rectangle 17"/>
            <p:cNvSpPr/>
            <p:nvPr/>
          </p:nvSpPr>
          <p:spPr bwMode="auto">
            <a:xfrm>
              <a:off x="7452320" y="2924944"/>
              <a:ext cx="1584176" cy="144016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mtClean="0">
                <a:solidFill>
                  <a:srgbClr val="FFFFFF"/>
                </a:solidFill>
              </a:endParaRPr>
            </a:p>
          </p:txBody>
        </p:sp>
        <p:sp>
          <p:nvSpPr>
            <p:cNvPr id="12" name="Right Brace 11"/>
            <p:cNvSpPr/>
            <p:nvPr/>
          </p:nvSpPr>
          <p:spPr bwMode="auto">
            <a:xfrm>
              <a:off x="5364088" y="2348880"/>
              <a:ext cx="432048" cy="2592288"/>
            </a:xfrm>
            <a:prstGeom prst="rightBrace">
              <a:avLst/>
            </a:prstGeom>
            <a:noFill/>
            <a:ln w="9525" cap="flat" cmpd="sng" algn="ctr">
              <a:solidFill>
                <a:srgbClr val="00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mtClean="0">
                <a:solidFill>
                  <a:srgbClr val="FFFFFF"/>
                </a:solidFill>
              </a:endParaRPr>
            </a:p>
          </p:txBody>
        </p:sp>
        <p:sp>
          <p:nvSpPr>
            <p:cNvPr id="13" name="Oval 12"/>
            <p:cNvSpPr/>
            <p:nvPr/>
          </p:nvSpPr>
          <p:spPr bwMode="auto">
            <a:xfrm>
              <a:off x="5868144" y="3140968"/>
              <a:ext cx="1152128" cy="1080120"/>
            </a:xfrm>
            <a:prstGeom prst="ellipse">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spcBef>
                  <a:spcPct val="50000"/>
                </a:spcBef>
              </a:pPr>
              <a:r>
                <a:rPr lang="en-US" sz="1050" dirty="0" smtClean="0">
                  <a:solidFill>
                    <a:srgbClr val="FFFFFF"/>
                  </a:solidFill>
                  <a:latin typeface="Arial" pitchFamily="34" charset="0"/>
                  <a:cs typeface="Arial" pitchFamily="34" charset="0"/>
                </a:rPr>
                <a:t>Co-location and co-registration</a:t>
              </a:r>
              <a:endParaRPr lang="en-GB" sz="1050" dirty="0" smtClean="0">
                <a:solidFill>
                  <a:srgbClr val="FFFFFF"/>
                </a:solidFill>
                <a:latin typeface="Arial" pitchFamily="34" charset="0"/>
                <a:cs typeface="Arial" pitchFamily="34" charset="0"/>
              </a:endParaRPr>
            </a:p>
          </p:txBody>
        </p:sp>
        <p:sp>
          <p:nvSpPr>
            <p:cNvPr id="15" name="Right Arrow 14"/>
            <p:cNvSpPr/>
            <p:nvPr/>
          </p:nvSpPr>
          <p:spPr bwMode="auto">
            <a:xfrm>
              <a:off x="7092280" y="3501008"/>
              <a:ext cx="288032" cy="288032"/>
            </a:xfrm>
            <a:prstGeom prst="rightArrow">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mtClean="0">
                <a:solidFill>
                  <a:srgbClr val="FFFFFF"/>
                </a:solidFill>
              </a:endParaRPr>
            </a:p>
          </p:txBody>
        </p:sp>
        <p:grpSp>
          <p:nvGrpSpPr>
            <p:cNvPr id="17" name="Group 16"/>
            <p:cNvGrpSpPr/>
            <p:nvPr/>
          </p:nvGrpSpPr>
          <p:grpSpPr>
            <a:xfrm>
              <a:off x="7524328" y="3070701"/>
              <a:ext cx="1290590" cy="1150387"/>
              <a:chOff x="7524328" y="2996952"/>
              <a:chExt cx="1290590" cy="1150387"/>
            </a:xfrm>
          </p:grpSpPr>
          <p:sp>
            <p:nvSpPr>
              <p:cNvPr id="14" name="TextBox 13"/>
              <p:cNvSpPr txBox="1"/>
              <p:nvPr/>
            </p:nvSpPr>
            <p:spPr>
              <a:xfrm>
                <a:off x="7524328" y="3501008"/>
                <a:ext cx="1290590" cy="646331"/>
              </a:xfrm>
              <a:prstGeom prst="rect">
                <a:avLst/>
              </a:prstGeom>
              <a:noFill/>
            </p:spPr>
            <p:txBody>
              <a:bodyPr wrap="none" rtlCol="0">
                <a:spAutoFit/>
              </a:bodyPr>
              <a:lstStyle/>
              <a:p>
                <a:pPr fontAlgn="auto">
                  <a:spcBef>
                    <a:spcPts val="0"/>
                  </a:spcBef>
                  <a:spcAft>
                    <a:spcPts val="0"/>
                  </a:spcAft>
                </a:pPr>
                <a:r>
                  <a:rPr lang="en-US" sz="1200" b="0" dirty="0" smtClean="0">
                    <a:solidFill>
                      <a:srgbClr val="002569"/>
                    </a:solidFill>
                    <a:latin typeface="Arial" pitchFamily="34" charset="0"/>
                    <a:cs typeface="Arial" pitchFamily="34" charset="0"/>
                  </a:rPr>
                  <a:t>0.29 – 15</a:t>
                </a:r>
                <a:r>
                  <a:rPr lang="en-US" sz="1200" b="0" dirty="0" smtClean="0">
                    <a:solidFill>
                      <a:srgbClr val="002569"/>
                    </a:solidFill>
                    <a:latin typeface="Symbol" pitchFamily="18" charset="2"/>
                    <a:cs typeface="Arial" pitchFamily="34" charset="0"/>
                  </a:rPr>
                  <a:t>m</a:t>
                </a:r>
                <a:r>
                  <a:rPr lang="en-US" sz="1200" b="0" dirty="0" smtClean="0">
                    <a:solidFill>
                      <a:srgbClr val="002569"/>
                    </a:solidFill>
                    <a:latin typeface="Arial" pitchFamily="34" charset="0"/>
                    <a:cs typeface="Arial" pitchFamily="34" charset="0"/>
                  </a:rPr>
                  <a:t>m</a:t>
                </a:r>
              </a:p>
              <a:p>
                <a:pPr fontAlgn="auto">
                  <a:spcBef>
                    <a:spcPts val="0"/>
                  </a:spcBef>
                  <a:spcAft>
                    <a:spcPts val="0"/>
                  </a:spcAft>
                </a:pPr>
                <a:r>
                  <a:rPr lang="en-US" sz="1200" b="0" dirty="0" smtClean="0">
                    <a:solidFill>
                      <a:srgbClr val="002569"/>
                    </a:solidFill>
                    <a:latin typeface="Arial" pitchFamily="34" charset="0"/>
                    <a:cs typeface="Arial" pitchFamily="34" charset="0"/>
                  </a:rPr>
                  <a:t>0.5 – 7 km</a:t>
                </a:r>
                <a:r>
                  <a:rPr lang="en-US" sz="1200" b="0" baseline="30000" dirty="0" smtClean="0">
                    <a:solidFill>
                      <a:srgbClr val="002569"/>
                    </a:solidFill>
                    <a:latin typeface="Arial" pitchFamily="34" charset="0"/>
                    <a:cs typeface="Arial" pitchFamily="34" charset="0"/>
                  </a:rPr>
                  <a:t>2</a:t>
                </a:r>
              </a:p>
              <a:p>
                <a:pPr fontAlgn="auto">
                  <a:spcBef>
                    <a:spcPts val="0"/>
                  </a:spcBef>
                  <a:spcAft>
                    <a:spcPts val="0"/>
                  </a:spcAft>
                </a:pPr>
                <a:r>
                  <a:rPr lang="en-US" sz="1200" b="0" dirty="0" smtClean="0">
                    <a:solidFill>
                      <a:srgbClr val="002569"/>
                    </a:solidFill>
                    <a:latin typeface="Arial" pitchFamily="34" charset="0"/>
                    <a:cs typeface="Arial" pitchFamily="34" charset="0"/>
                  </a:rPr>
                  <a:t>~ 19000 channels</a:t>
                </a:r>
                <a:endParaRPr lang="en-GB" sz="1200" b="0" dirty="0" smtClean="0">
                  <a:solidFill>
                    <a:srgbClr val="002569"/>
                  </a:solidFill>
                  <a:latin typeface="Arial" pitchFamily="34" charset="0"/>
                  <a:cs typeface="Arial" pitchFamily="34" charset="0"/>
                </a:endParaRPr>
              </a:p>
            </p:txBody>
          </p:sp>
          <p:sp>
            <p:nvSpPr>
              <p:cNvPr id="16" name="TextBox 15"/>
              <p:cNvSpPr txBox="1"/>
              <p:nvPr/>
            </p:nvSpPr>
            <p:spPr>
              <a:xfrm>
                <a:off x="7524328" y="2996952"/>
                <a:ext cx="1232882" cy="461665"/>
              </a:xfrm>
              <a:prstGeom prst="rect">
                <a:avLst/>
              </a:prstGeom>
              <a:noFill/>
            </p:spPr>
            <p:txBody>
              <a:bodyPr wrap="none" rtlCol="0">
                <a:spAutoFit/>
              </a:bodyPr>
              <a:lstStyle/>
              <a:p>
                <a:pPr fontAlgn="auto">
                  <a:spcBef>
                    <a:spcPts val="0"/>
                  </a:spcBef>
                  <a:spcAft>
                    <a:spcPts val="0"/>
                  </a:spcAft>
                </a:pPr>
                <a:r>
                  <a:rPr lang="en-US" sz="1200" b="0" dirty="0" smtClean="0">
                    <a:solidFill>
                      <a:srgbClr val="FFCAAA">
                        <a:lumMod val="50000"/>
                      </a:srgbClr>
                    </a:solidFill>
                    <a:latin typeface="Arial" pitchFamily="34" charset="0"/>
                    <a:cs typeface="Arial" pitchFamily="34" charset="0"/>
                  </a:rPr>
                  <a:t>EPS-SG </a:t>
                </a:r>
              </a:p>
              <a:p>
                <a:pPr fontAlgn="auto">
                  <a:spcBef>
                    <a:spcPts val="0"/>
                  </a:spcBef>
                  <a:spcAft>
                    <a:spcPts val="0"/>
                  </a:spcAft>
                </a:pPr>
                <a:r>
                  <a:rPr lang="en-US" sz="1200" b="0" dirty="0" smtClean="0">
                    <a:solidFill>
                      <a:srgbClr val="FFCAAA">
                        <a:lumMod val="50000"/>
                      </a:srgbClr>
                    </a:solidFill>
                    <a:latin typeface="Arial" pitchFamily="34" charset="0"/>
                    <a:cs typeface="Arial" pitchFamily="34" charset="0"/>
                  </a:rPr>
                  <a:t>hyper-instrument</a:t>
                </a:r>
                <a:endParaRPr lang="en-GB" sz="1200" b="0" dirty="0" smtClean="0">
                  <a:solidFill>
                    <a:srgbClr val="FFCAAA">
                      <a:lumMod val="50000"/>
                    </a:srgbClr>
                  </a:solidFill>
                  <a:latin typeface="Arial" pitchFamily="34" charset="0"/>
                  <a:cs typeface="Arial" pitchFamily="34" charset="0"/>
                </a:endParaRPr>
              </a:p>
            </p:txBody>
          </p:sp>
        </p:grpSp>
      </p:grpSp>
      <p:grpSp>
        <p:nvGrpSpPr>
          <p:cNvPr id="20" name="Group 20"/>
          <p:cNvGrpSpPr/>
          <p:nvPr/>
        </p:nvGrpSpPr>
        <p:grpSpPr>
          <a:xfrm>
            <a:off x="272480" y="4725144"/>
            <a:ext cx="8697966" cy="1332148"/>
            <a:chOff x="251520" y="4725144"/>
            <a:chExt cx="8028892" cy="1332148"/>
          </a:xfrm>
        </p:grpSpPr>
        <p:sp>
          <p:nvSpPr>
            <p:cNvPr id="6" name="TextBox 5"/>
            <p:cNvSpPr txBox="1"/>
            <p:nvPr/>
          </p:nvSpPr>
          <p:spPr>
            <a:xfrm>
              <a:off x="251520" y="5628655"/>
              <a:ext cx="4939045"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2569"/>
                  </a:solidFill>
                  <a:latin typeface="Tahoma"/>
                </a:rPr>
                <a:t>Initial product: Multi-sensor Aerosol product (MAP)</a:t>
              </a:r>
              <a:endParaRPr lang="en-GB" sz="1800" b="0" dirty="0" smtClean="0">
                <a:solidFill>
                  <a:srgbClr val="002569"/>
                </a:solidFill>
                <a:latin typeface="Tahoma"/>
              </a:endParaRPr>
            </a:p>
          </p:txBody>
        </p:sp>
        <p:sp>
          <p:nvSpPr>
            <p:cNvPr id="19" name="Bent-Up Arrow 18"/>
            <p:cNvSpPr/>
            <p:nvPr/>
          </p:nvSpPr>
          <p:spPr bwMode="auto">
            <a:xfrm rot="5400000" flipV="1">
              <a:off x="6336196" y="4113076"/>
              <a:ext cx="1332148" cy="2556284"/>
            </a:xfrm>
            <a:prstGeom prst="bentUpArrow">
              <a:avLst>
                <a:gd name="adj1" fmla="val 9956"/>
                <a:gd name="adj2" fmla="val 18491"/>
                <a:gd name="adj3" fmla="val 25000"/>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mtClean="0">
                <a:solidFill>
                  <a:srgbClr val="FFFFFF"/>
                </a:solidFill>
              </a:endParaRPr>
            </a:p>
          </p:txBody>
        </p:sp>
      </p:grpSp>
      <p:sp>
        <p:nvSpPr>
          <p:cNvPr id="21" name="Title 1"/>
          <p:cNvSpPr txBox="1">
            <a:spLocks/>
          </p:cNvSpPr>
          <p:nvPr/>
        </p:nvSpPr>
        <p:spPr bwMode="auto">
          <a:xfrm>
            <a:off x="0" y="6415"/>
            <a:ext cx="9150350" cy="8397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179388"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EUMETSAT Current and Future Missions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09065522-971A-4805-BF5A-5C97F20653E6}" type="slidenum">
              <a:rPr lang="en-GB" smtClean="0"/>
              <a:pPr>
                <a:defRPr/>
              </a:pPr>
              <a:t>35</a:t>
            </a:fld>
            <a:endParaRPr lang="en-GB"/>
          </a:p>
        </p:txBody>
      </p:sp>
      <p:sp>
        <p:nvSpPr>
          <p:cNvPr id="7171" name="Content Placeholder 2"/>
          <p:cNvSpPr>
            <a:spLocks noGrp="1"/>
          </p:cNvSpPr>
          <p:nvPr>
            <p:ph idx="4294967295"/>
          </p:nvPr>
        </p:nvSpPr>
        <p:spPr>
          <a:xfrm>
            <a:off x="203200" y="1187358"/>
            <a:ext cx="9509760" cy="5373403"/>
          </a:xfrm>
        </p:spPr>
        <p:txBody>
          <a:bodyPr>
            <a:normAutofit lnSpcReduction="10000"/>
          </a:bodyPr>
          <a:lstStyle/>
          <a:p>
            <a:pPr>
              <a:defRPr/>
            </a:pPr>
            <a:r>
              <a:rPr lang="en-GB" dirty="0" smtClean="0">
                <a:solidFill>
                  <a:schemeClr val="tx1"/>
                </a:solidFill>
              </a:rPr>
              <a:t>M</a:t>
            </a:r>
            <a:r>
              <a:rPr lang="en-GB" dirty="0" smtClean="0">
                <a:solidFill>
                  <a:schemeClr val="tx1"/>
                </a:solidFill>
              </a:rPr>
              <a:t>ain </a:t>
            </a:r>
            <a:r>
              <a:rPr lang="en-GB" dirty="0" smtClean="0">
                <a:solidFill>
                  <a:schemeClr val="tx1"/>
                </a:solidFill>
              </a:rPr>
              <a:t>application areas related to atmospheric composition (AC)</a:t>
            </a:r>
          </a:p>
          <a:p>
            <a:pPr>
              <a:defRPr/>
            </a:pPr>
            <a:r>
              <a:rPr lang="en-GB" dirty="0" smtClean="0">
                <a:solidFill>
                  <a:schemeClr val="tx1"/>
                </a:solidFill>
              </a:rPr>
              <a:t>The role of satellite-based remote sensing in monitoring and forecasting atmospheric composition</a:t>
            </a:r>
          </a:p>
          <a:p>
            <a:pPr>
              <a:defRPr/>
            </a:pPr>
            <a:r>
              <a:rPr lang="en-US" dirty="0" smtClean="0">
                <a:solidFill>
                  <a:schemeClr val="tx1"/>
                </a:solidFill>
              </a:rPr>
              <a:t>Measurement techniques</a:t>
            </a:r>
            <a:endParaRPr lang="en-GB" dirty="0" smtClean="0">
              <a:solidFill>
                <a:schemeClr val="tx1"/>
              </a:solidFill>
            </a:endParaRPr>
          </a:p>
          <a:p>
            <a:pPr>
              <a:defRPr/>
            </a:pPr>
            <a:r>
              <a:rPr lang="en-GB" dirty="0" smtClean="0">
                <a:solidFill>
                  <a:schemeClr val="tx1"/>
                </a:solidFill>
              </a:rPr>
              <a:t>EUMETSAT </a:t>
            </a:r>
            <a:r>
              <a:rPr lang="en-GB" dirty="0" smtClean="0">
                <a:solidFill>
                  <a:schemeClr val="tx1"/>
                </a:solidFill>
              </a:rPr>
              <a:t>missions relevant to </a:t>
            </a:r>
            <a:r>
              <a:rPr lang="en-GB" dirty="0" smtClean="0">
                <a:solidFill>
                  <a:schemeClr val="tx1"/>
                </a:solidFill>
              </a:rPr>
              <a:t>AC and potential data use </a:t>
            </a:r>
            <a:r>
              <a:rPr lang="en-GB" dirty="0" smtClean="0">
                <a:solidFill>
                  <a:schemeClr val="tx1"/>
                </a:solidFill>
              </a:rPr>
              <a:t>for direct readout</a:t>
            </a:r>
          </a:p>
          <a:p>
            <a:pPr>
              <a:defRPr/>
            </a:pPr>
            <a:r>
              <a:rPr lang="en-US" dirty="0" smtClean="0">
                <a:solidFill>
                  <a:srgbClr val="FF0000"/>
                </a:solidFill>
              </a:rPr>
              <a:t>How to use these data</a:t>
            </a:r>
            <a:r>
              <a:rPr lang="en-US" dirty="0" smtClean="0">
                <a:solidFill>
                  <a:srgbClr val="FF0000"/>
                </a:solidFill>
              </a:rPr>
              <a:t>?</a:t>
            </a:r>
            <a:endParaRPr lang="en-GB" dirty="0" smtClean="0">
              <a:solidFill>
                <a:srgbClr val="FF0000"/>
              </a:solidFill>
            </a:endParaRPr>
          </a:p>
        </p:txBody>
      </p:sp>
      <p:sp>
        <p:nvSpPr>
          <p:cNvPr id="7170" name="Title 1"/>
          <p:cNvSpPr>
            <a:spLocks noGrp="1"/>
          </p:cNvSpPr>
          <p:nvPr>
            <p:ph type="title" idx="4294967295"/>
          </p:nvPr>
        </p:nvSpPr>
        <p:spPr>
          <a:xfrm>
            <a:off x="0" y="0"/>
            <a:ext cx="9221788" cy="854075"/>
          </a:xfrm>
        </p:spPr>
        <p:txBody>
          <a:bodyPr/>
          <a:lstStyle/>
          <a:p>
            <a:r>
              <a:rPr lang="en-US" dirty="0" smtClean="0"/>
              <a:t>Summary and Discussion</a:t>
            </a:r>
            <a:endParaRPr lang="en-US" dirty="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687C3047-DF62-4C05-A649-3C41496C6318}" type="slidenum">
              <a:rPr lang="en-GB" smtClean="0"/>
              <a:pPr>
                <a:defRPr/>
              </a:pPr>
              <a:t>36</a:t>
            </a:fld>
            <a:endParaRPr lang="en-GB"/>
          </a:p>
        </p:txBody>
      </p:sp>
      <p:sp>
        <p:nvSpPr>
          <p:cNvPr id="74756" name="Content Placeholder 6"/>
          <p:cNvSpPr>
            <a:spLocks noGrp="1"/>
          </p:cNvSpPr>
          <p:nvPr>
            <p:ph idx="4294967295"/>
          </p:nvPr>
        </p:nvSpPr>
        <p:spPr>
          <a:xfrm>
            <a:off x="0" y="2905125"/>
            <a:ext cx="8888413" cy="1381125"/>
          </a:xfrm>
        </p:spPr>
        <p:txBody>
          <a:bodyPr/>
          <a:lstStyle/>
          <a:p>
            <a:pPr marL="180975" indent="0" algn="ctr">
              <a:buFont typeface="Arial" charset="0"/>
              <a:buNone/>
            </a:pPr>
            <a:r>
              <a:rPr lang="en-GB" sz="2800" b="1" dirty="0" smtClean="0"/>
              <a:t>Thank you</a:t>
            </a:r>
            <a:endParaRPr lang="en-GB" sz="2800" b="1" dirty="0" smtClean="0"/>
          </a:p>
        </p:txBody>
      </p:sp>
      <p:sp>
        <p:nvSpPr>
          <p:cNvPr id="74754" name="Title 1"/>
          <p:cNvSpPr>
            <a:spLocks noGrp="1"/>
          </p:cNvSpPr>
          <p:nvPr>
            <p:ph type="title" idx="4294967295"/>
          </p:nvPr>
        </p:nvSpPr>
        <p:spPr>
          <a:xfrm>
            <a:off x="0" y="5325"/>
            <a:ext cx="9150350" cy="839788"/>
          </a:xfrm>
        </p:spPr>
        <p:txBody>
          <a:bodyPr/>
          <a:lstStyle/>
          <a:p>
            <a:r>
              <a:rPr lang="en-GB" dirty="0" smtClean="0"/>
              <a:t>Conclusion</a:t>
            </a:r>
          </a:p>
        </p:txBody>
      </p:sp>
      <p:sp>
        <p:nvSpPr>
          <p:cNvPr id="74757" name="TextBox 7"/>
          <p:cNvSpPr txBox="1">
            <a:spLocks noChangeArrowheads="1"/>
          </p:cNvSpPr>
          <p:nvPr/>
        </p:nvSpPr>
        <p:spPr bwMode="auto">
          <a:xfrm>
            <a:off x="2047875" y="5886450"/>
            <a:ext cx="4791075" cy="508000"/>
          </a:xfrm>
          <a:prstGeom prst="rect">
            <a:avLst/>
          </a:prstGeom>
          <a:noFill/>
          <a:ln w="9525">
            <a:noFill/>
            <a:miter lim="800000"/>
            <a:headEnd/>
            <a:tailEnd/>
          </a:ln>
        </p:spPr>
        <p:txBody>
          <a:bodyPr>
            <a:spAutoFit/>
          </a:bodyPr>
          <a:lstStyle/>
          <a:p>
            <a:r>
              <a:rPr lang="en-GB"/>
              <a:t>Total amount of nitrogen dioxide (NO</a:t>
            </a:r>
            <a:r>
              <a:rPr lang="en-GB" baseline="-25000"/>
              <a:t>2</a:t>
            </a:r>
            <a:r>
              <a:rPr lang="en-GB"/>
              <a:t>) in the atmosphere above Europe derived from one year of data from the GOME-2 instrument on Metop-A (March 2007 - February 2008)</a:t>
            </a:r>
          </a:p>
        </p:txBody>
      </p:sp>
      <p:sp>
        <p:nvSpPr>
          <p:cNvPr id="74758" name="AutoShape 2" descr="MSG space craft with a A Meteosat-9 Dust RGB image, showing the approximate distribution of ash and SO2 ejected by GrÃ­msvÃ¶tn volcano in Iceland&#10;"/>
          <p:cNvSpPr>
            <a:spLocks noChangeAspect="1" noChangeArrowheads="1"/>
          </p:cNvSpPr>
          <p:nvPr/>
        </p:nvSpPr>
        <p:spPr bwMode="auto">
          <a:xfrm>
            <a:off x="69850" y="-144463"/>
            <a:ext cx="304800" cy="304801"/>
          </a:xfrm>
          <a:prstGeom prst="rect">
            <a:avLst/>
          </a:prstGeom>
          <a:noFill/>
          <a:ln w="9525">
            <a:noFill/>
            <a:miter lim="800000"/>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D0D93E62-9D40-42DF-B66F-CF2193AF1372}" type="slidenum">
              <a:rPr lang="en-GB" smtClean="0"/>
              <a:pPr>
                <a:defRPr/>
              </a:pPr>
              <a:t>4</a:t>
            </a:fld>
            <a:endParaRPr lang="en-GB"/>
          </a:p>
        </p:txBody>
      </p:sp>
      <p:sp>
        <p:nvSpPr>
          <p:cNvPr id="9218" name="Title 1"/>
          <p:cNvSpPr>
            <a:spLocks noGrp="1"/>
          </p:cNvSpPr>
          <p:nvPr>
            <p:ph type="title" idx="4294967295"/>
          </p:nvPr>
        </p:nvSpPr>
        <p:spPr>
          <a:xfrm>
            <a:off x="0" y="0"/>
            <a:ext cx="9221788" cy="854075"/>
          </a:xfrm>
        </p:spPr>
        <p:txBody>
          <a:bodyPr/>
          <a:lstStyle/>
          <a:p>
            <a:r>
              <a:rPr lang="en-US" smtClean="0"/>
              <a:t>Stratospheric Ozone Monitoring &amp; Ozone Depletion</a:t>
            </a:r>
          </a:p>
        </p:txBody>
      </p:sp>
      <p:pic>
        <p:nvPicPr>
          <p:cNvPr id="8" name="LATEST.GOME2.L4.O3.VCD.ANIM.PAL.wmv">
            <a:hlinkClick r:id="" action="ppaction://media"/>
          </p:cNvPr>
          <p:cNvPicPr>
            <a:picLocks noRot="1" noChangeAspect="1"/>
          </p:cNvPicPr>
          <p:nvPr>
            <a:videoFile r:link="rId1"/>
          </p:nvPr>
        </p:nvPicPr>
        <p:blipFill>
          <a:blip r:embed="rId3" cstate="print"/>
          <a:stretch>
            <a:fillRect/>
          </a:stretch>
        </p:blipFill>
        <p:spPr>
          <a:xfrm>
            <a:off x="4086225" y="1021898"/>
            <a:ext cx="5819775" cy="3279195"/>
          </a:xfrm>
          <a:prstGeom prst="rect">
            <a:avLst/>
          </a:prstGeom>
        </p:spPr>
      </p:pic>
      <p:pic>
        <p:nvPicPr>
          <p:cNvPr id="9" name="Picture 8" descr="20160620.METOPAB.GOME2.O3.PGL.jpeg"/>
          <p:cNvPicPr>
            <a:picLocks noChangeAspect="1"/>
          </p:cNvPicPr>
          <p:nvPr/>
        </p:nvPicPr>
        <p:blipFill>
          <a:blip r:embed="rId4" cstate="print"/>
          <a:stretch>
            <a:fillRect/>
          </a:stretch>
        </p:blipFill>
        <p:spPr>
          <a:xfrm>
            <a:off x="261262" y="3031463"/>
            <a:ext cx="5284844" cy="3572712"/>
          </a:xfrm>
          <a:prstGeom prst="rect">
            <a:avLst/>
          </a:prstGeom>
        </p:spPr>
      </p:pic>
      <p:sp>
        <p:nvSpPr>
          <p:cNvPr id="11" name="Rectangle 10"/>
          <p:cNvSpPr/>
          <p:nvPr/>
        </p:nvSpPr>
        <p:spPr>
          <a:xfrm>
            <a:off x="196437" y="964272"/>
            <a:ext cx="3663044" cy="1477328"/>
          </a:xfrm>
          <a:prstGeom prst="rect">
            <a:avLst/>
          </a:prstGeom>
        </p:spPr>
        <p:txBody>
          <a:bodyPr wrap="square">
            <a:spAutoFit/>
          </a:bodyPr>
          <a:lstStyle/>
          <a:p>
            <a:r>
              <a:rPr lang="en-GB" sz="1800" b="0" dirty="0" smtClean="0">
                <a:solidFill>
                  <a:schemeClr val="tx1"/>
                </a:solidFill>
                <a:latin typeface="Arial" pitchFamily="34" charset="0"/>
                <a:cs typeface="Arial" pitchFamily="34" charset="0"/>
              </a:rPr>
              <a:t>Stratospheric ozone has been monitored from space since the 1970's when the ozone hole over the South Pole was first observed by ground-based systems. </a:t>
            </a:r>
            <a:endParaRPr lang="en-GB" sz="1800" b="0" dirty="0" smtClean="0">
              <a:solidFill>
                <a:schemeClr val="tx1"/>
              </a:solidFill>
              <a:latin typeface="Arial" pitchFamily="34" charset="0"/>
              <a:cs typeface="Arial" pitchFamily="34" charset="0"/>
            </a:endParaRPr>
          </a:p>
        </p:txBody>
      </p:sp>
      <p:sp>
        <p:nvSpPr>
          <p:cNvPr id="13" name="TextBox 12"/>
          <p:cNvSpPr txBox="1"/>
          <p:nvPr/>
        </p:nvSpPr>
        <p:spPr>
          <a:xfrm>
            <a:off x="5723906" y="4868872"/>
            <a:ext cx="3895107" cy="1200329"/>
          </a:xfrm>
          <a:prstGeom prst="rect">
            <a:avLst/>
          </a:prstGeom>
          <a:noFill/>
        </p:spPr>
        <p:txBody>
          <a:bodyPr wrap="square" rtlCol="0">
            <a:spAutoFit/>
          </a:bodyPr>
          <a:lstStyle/>
          <a:p>
            <a:pPr lvl="0"/>
            <a:r>
              <a:rPr lang="en-GB" sz="1800" b="0" kern="0" dirty="0" smtClean="0">
                <a:solidFill>
                  <a:schemeClr val="tx2"/>
                </a:solidFill>
                <a:latin typeface="Arial" pitchFamily="34" charset="0"/>
                <a:cs typeface="Arial" pitchFamily="34" charset="0"/>
              </a:rPr>
              <a:t>Stratospheric ozone depletion is driven by ozone-depleting substances (ODS's)</a:t>
            </a:r>
          </a:p>
          <a:p>
            <a:endParaRPr lang="en-GB"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DESKTOP\Baltic States Presentation\ipcc_fig7_18.jpg"/>
          <p:cNvPicPr>
            <a:picLocks noChangeAspect="1" noChangeArrowheads="1"/>
          </p:cNvPicPr>
          <p:nvPr/>
        </p:nvPicPr>
        <p:blipFill>
          <a:blip r:embed="rId2" cstate="print"/>
          <a:srcRect/>
          <a:stretch>
            <a:fillRect/>
          </a:stretch>
        </p:blipFill>
        <p:spPr bwMode="auto">
          <a:xfrm>
            <a:off x="3404870" y="1219200"/>
            <a:ext cx="6502400" cy="487680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F327413F-DECD-49C7-A5E1-C1D1C000AB6B}" type="slidenum">
              <a:rPr lang="en-GB" smtClean="0"/>
              <a:pPr>
                <a:defRPr/>
              </a:pPr>
              <a:t>5</a:t>
            </a:fld>
            <a:endParaRPr lang="en-GB"/>
          </a:p>
        </p:txBody>
      </p:sp>
      <p:sp>
        <p:nvSpPr>
          <p:cNvPr id="11268" name="Content Placeholder 2"/>
          <p:cNvSpPr>
            <a:spLocks noGrp="1"/>
          </p:cNvSpPr>
          <p:nvPr>
            <p:ph idx="4294967295"/>
          </p:nvPr>
        </p:nvSpPr>
        <p:spPr>
          <a:xfrm>
            <a:off x="354841" y="1247775"/>
            <a:ext cx="3370997" cy="4935538"/>
          </a:xfrm>
        </p:spPr>
        <p:txBody>
          <a:bodyPr>
            <a:normAutofit fontScale="55000" lnSpcReduction="20000"/>
          </a:bodyPr>
          <a:lstStyle/>
          <a:p>
            <a:pPr>
              <a:buFont typeface="Arial" charset="0"/>
              <a:buChar char="•"/>
            </a:pPr>
            <a:r>
              <a:rPr lang="en-GB" dirty="0" smtClean="0"/>
              <a:t>Climate change could alter atmospheric circulation and temperature, which could affect stratospheric ozone </a:t>
            </a:r>
            <a:r>
              <a:rPr lang="en-GB" dirty="0" smtClean="0"/>
              <a:t>recovery</a:t>
            </a:r>
            <a:endParaRPr lang="en-GB" dirty="0" smtClean="0"/>
          </a:p>
          <a:p>
            <a:pPr>
              <a:buFont typeface="Arial" charset="0"/>
              <a:buChar char="•"/>
            </a:pPr>
            <a:endParaRPr lang="en-GB" dirty="0" smtClean="0"/>
          </a:p>
          <a:p>
            <a:pPr>
              <a:buFont typeface="Arial" charset="0"/>
              <a:buChar char="•"/>
            </a:pPr>
            <a:r>
              <a:rPr lang="en-GB" dirty="0" smtClean="0"/>
              <a:t>Model predictions of future ozone including climate change effects do not yet give a fully consistent </a:t>
            </a:r>
            <a:r>
              <a:rPr lang="en-GB" dirty="0" smtClean="0"/>
              <a:t>picture</a:t>
            </a:r>
            <a:endParaRPr lang="en-GB" dirty="0" smtClean="0"/>
          </a:p>
          <a:p>
            <a:pPr>
              <a:buFont typeface="Arial" charset="0"/>
              <a:buChar char="•"/>
            </a:pPr>
            <a:endParaRPr lang="en-GB" dirty="0" smtClean="0"/>
          </a:p>
          <a:p>
            <a:pPr>
              <a:buFont typeface="Arial" charset="0"/>
              <a:buChar char="•"/>
            </a:pPr>
            <a:r>
              <a:rPr lang="en-GB" dirty="0" smtClean="0"/>
              <a:t>Continued monitoring of the stratospheric ozone layer remains </a:t>
            </a:r>
            <a:r>
              <a:rPr lang="en-GB" dirty="0" smtClean="0"/>
              <a:t>essential</a:t>
            </a:r>
            <a:endParaRPr lang="en-GB" dirty="0" smtClean="0"/>
          </a:p>
        </p:txBody>
      </p:sp>
      <p:sp>
        <p:nvSpPr>
          <p:cNvPr id="11267" name="Title 1"/>
          <p:cNvSpPr>
            <a:spLocks noGrp="1"/>
          </p:cNvSpPr>
          <p:nvPr>
            <p:ph type="title" idx="4294967295"/>
          </p:nvPr>
        </p:nvSpPr>
        <p:spPr>
          <a:xfrm>
            <a:off x="0" y="0"/>
            <a:ext cx="9221788" cy="854075"/>
          </a:xfrm>
        </p:spPr>
        <p:txBody>
          <a:bodyPr/>
          <a:lstStyle/>
          <a:p>
            <a:r>
              <a:rPr lang="en-US" smtClean="0"/>
              <a:t>Stratospheric Ozone Monitoring &amp; Ozone Depletion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12908DAE-BA25-462E-8B57-F8584CE15FCA}" type="slidenum">
              <a:rPr lang="en-GB" smtClean="0"/>
              <a:pPr>
                <a:defRPr/>
              </a:pPr>
              <a:t>6</a:t>
            </a:fld>
            <a:endParaRPr lang="en-GB"/>
          </a:p>
        </p:txBody>
      </p:sp>
      <p:sp>
        <p:nvSpPr>
          <p:cNvPr id="12291" name="Title 1"/>
          <p:cNvSpPr>
            <a:spLocks noGrp="1"/>
          </p:cNvSpPr>
          <p:nvPr>
            <p:ph type="title" idx="4294967295"/>
          </p:nvPr>
        </p:nvSpPr>
        <p:spPr>
          <a:xfrm>
            <a:off x="0" y="0"/>
            <a:ext cx="9221788" cy="854075"/>
          </a:xfrm>
        </p:spPr>
        <p:txBody>
          <a:bodyPr/>
          <a:lstStyle/>
          <a:p>
            <a:r>
              <a:rPr lang="en-US" smtClean="0"/>
              <a:t>Stratospheric Ozone Monitoring &amp; Ozone Depletion</a:t>
            </a:r>
          </a:p>
        </p:txBody>
      </p:sp>
      <p:pic>
        <p:nvPicPr>
          <p:cNvPr id="12290" name="Picture 2" descr="H:\DESKTOP\Baltic States Presentation\stammes_gome2.jpg"/>
          <p:cNvPicPr>
            <a:picLocks noChangeAspect="1" noChangeArrowheads="1"/>
          </p:cNvPicPr>
          <p:nvPr/>
        </p:nvPicPr>
        <p:blipFill>
          <a:blip r:embed="rId2" cstate="print"/>
          <a:srcRect/>
          <a:stretch>
            <a:fillRect/>
          </a:stretch>
        </p:blipFill>
        <p:spPr bwMode="auto">
          <a:xfrm>
            <a:off x="4876800" y="1209675"/>
            <a:ext cx="5029200" cy="3771900"/>
          </a:xfrm>
          <a:prstGeom prst="rect">
            <a:avLst/>
          </a:prstGeom>
          <a:noFill/>
          <a:ln w="9525">
            <a:noFill/>
            <a:miter lim="800000"/>
            <a:headEnd/>
            <a:tailEnd/>
          </a:ln>
        </p:spPr>
      </p:pic>
      <p:pic>
        <p:nvPicPr>
          <p:cNvPr id="12294" name="Picture 3" descr="H:\DESKTOP\Baltic States Presentation\nasa_aura.jpg"/>
          <p:cNvPicPr>
            <a:picLocks noChangeAspect="1" noChangeArrowheads="1"/>
          </p:cNvPicPr>
          <p:nvPr/>
        </p:nvPicPr>
        <p:blipFill>
          <a:blip r:embed="rId3" cstate="print"/>
          <a:srcRect t="11250" b="12188"/>
          <a:stretch>
            <a:fillRect/>
          </a:stretch>
        </p:blipFill>
        <p:spPr bwMode="auto">
          <a:xfrm>
            <a:off x="1" y="3308143"/>
            <a:ext cx="5036023" cy="2891779"/>
          </a:xfrm>
          <a:prstGeom prst="rect">
            <a:avLst/>
          </a:prstGeom>
          <a:noFill/>
          <a:ln w="9525">
            <a:noFill/>
            <a:miter lim="800000"/>
            <a:headEnd/>
            <a:tailEnd/>
          </a:ln>
        </p:spPr>
      </p:pic>
      <p:sp>
        <p:nvSpPr>
          <p:cNvPr id="9" name="Rectangle 8"/>
          <p:cNvSpPr/>
          <p:nvPr/>
        </p:nvSpPr>
        <p:spPr>
          <a:xfrm>
            <a:off x="170028" y="1250751"/>
            <a:ext cx="5070712" cy="1631216"/>
          </a:xfrm>
          <a:prstGeom prst="rect">
            <a:avLst/>
          </a:prstGeom>
        </p:spPr>
        <p:txBody>
          <a:bodyPr wrap="square">
            <a:spAutoFit/>
          </a:bodyPr>
          <a:lstStyle/>
          <a:p>
            <a:r>
              <a:rPr lang="en-US" sz="2000" b="0" dirty="0" smtClean="0">
                <a:solidFill>
                  <a:schemeClr val="tx1"/>
                </a:solidFill>
                <a:latin typeface="Arial" pitchFamily="34" charset="0"/>
                <a:cs typeface="Arial" pitchFamily="34" charset="0"/>
              </a:rPr>
              <a:t>Measurements of </a:t>
            </a:r>
            <a:r>
              <a:rPr lang="en-US" sz="2000" b="0" dirty="0" smtClean="0">
                <a:solidFill>
                  <a:schemeClr val="tx1"/>
                </a:solidFill>
                <a:latin typeface="Arial" pitchFamily="34" charset="0"/>
                <a:cs typeface="Arial" pitchFamily="34" charset="0"/>
              </a:rPr>
              <a:t>ozone </a:t>
            </a:r>
            <a:r>
              <a:rPr lang="en-US" sz="2000" b="0" dirty="0" smtClean="0">
                <a:solidFill>
                  <a:schemeClr val="tx1"/>
                </a:solidFill>
                <a:latin typeface="Arial" pitchFamily="34" charset="0"/>
                <a:cs typeface="Arial" pitchFamily="34" charset="0"/>
              </a:rPr>
              <a:t>have historically been made </a:t>
            </a:r>
            <a:r>
              <a:rPr lang="en-US" sz="2000" b="0" dirty="0" smtClean="0">
                <a:solidFill>
                  <a:schemeClr val="tx1"/>
                </a:solidFill>
                <a:latin typeface="Arial" pitchFamily="34" charset="0"/>
                <a:cs typeface="Arial" pitchFamily="34" charset="0"/>
              </a:rPr>
              <a:t>in the </a:t>
            </a:r>
            <a:r>
              <a:rPr lang="en-US" sz="2000" b="0" dirty="0" smtClean="0">
                <a:solidFill>
                  <a:srgbClr val="FF0000"/>
                </a:solidFill>
                <a:latin typeface="Arial" pitchFamily="34" charset="0"/>
                <a:cs typeface="Arial" pitchFamily="34" charset="0"/>
              </a:rPr>
              <a:t>UV/Visible</a:t>
            </a:r>
            <a:r>
              <a:rPr lang="en-US" sz="2000" b="0" dirty="0" smtClean="0">
                <a:solidFill>
                  <a:schemeClr val="tx1"/>
                </a:solidFill>
                <a:latin typeface="Arial" pitchFamily="34" charset="0"/>
                <a:cs typeface="Arial" pitchFamily="34" charset="0"/>
              </a:rPr>
              <a:t> spectral range but </a:t>
            </a:r>
            <a:r>
              <a:rPr lang="en-US" sz="2000" b="0" dirty="0" smtClean="0">
                <a:solidFill>
                  <a:schemeClr val="tx1"/>
                </a:solidFill>
                <a:latin typeface="Arial" pitchFamily="34" charset="0"/>
                <a:cs typeface="Arial" pitchFamily="34" charset="0"/>
              </a:rPr>
              <a:t>can </a:t>
            </a:r>
            <a:r>
              <a:rPr lang="en-US" sz="2000" b="0" dirty="0" smtClean="0">
                <a:solidFill>
                  <a:schemeClr val="tx1"/>
                </a:solidFill>
                <a:latin typeface="Arial" pitchFamily="34" charset="0"/>
                <a:cs typeface="Arial" pitchFamily="34" charset="0"/>
              </a:rPr>
              <a:t>also be measured in the </a:t>
            </a:r>
            <a:r>
              <a:rPr lang="en-US" sz="2000" b="0" dirty="0" smtClean="0">
                <a:solidFill>
                  <a:srgbClr val="FF0000"/>
                </a:solidFill>
                <a:latin typeface="Arial" pitchFamily="34" charset="0"/>
                <a:cs typeface="Arial" pitchFamily="34" charset="0"/>
              </a:rPr>
              <a:t>infrared</a:t>
            </a:r>
            <a:r>
              <a:rPr lang="en-US" sz="2000" b="0" dirty="0" smtClean="0">
                <a:solidFill>
                  <a:schemeClr val="tx1"/>
                </a:solidFill>
                <a:latin typeface="Arial" pitchFamily="34" charset="0"/>
                <a:cs typeface="Arial" pitchFamily="34" charset="0"/>
              </a:rPr>
              <a:t> and </a:t>
            </a:r>
            <a:r>
              <a:rPr lang="en-US" sz="2000" b="0" dirty="0" smtClean="0">
                <a:solidFill>
                  <a:srgbClr val="FF0000"/>
                </a:solidFill>
                <a:latin typeface="Arial" pitchFamily="34" charset="0"/>
                <a:cs typeface="Arial" pitchFamily="34" charset="0"/>
              </a:rPr>
              <a:t>microwave/millimeter</a:t>
            </a:r>
            <a:r>
              <a:rPr lang="en-US" sz="2000" b="0" dirty="0" smtClean="0">
                <a:solidFill>
                  <a:schemeClr val="tx1"/>
                </a:solidFill>
                <a:latin typeface="Arial" pitchFamily="34" charset="0"/>
                <a:cs typeface="Arial" pitchFamily="34" charset="0"/>
              </a:rPr>
              <a:t> wave spectral regions</a:t>
            </a:r>
            <a:endParaRPr lang="en-US" sz="2000" b="0" dirty="0">
              <a:solidFill>
                <a:schemeClr val="tx1"/>
              </a:solidFill>
              <a:latin typeface="Arial" pitchFamily="34" charset="0"/>
              <a:cs typeface="Arial" pitchFamily="34" charset="0"/>
            </a:endParaRPr>
          </a:p>
        </p:txBody>
      </p:sp>
      <p:sp>
        <p:nvSpPr>
          <p:cNvPr id="10" name="TextBox 9"/>
          <p:cNvSpPr txBox="1"/>
          <p:nvPr/>
        </p:nvSpPr>
        <p:spPr>
          <a:xfrm>
            <a:off x="5322627" y="5090617"/>
            <a:ext cx="4326340" cy="1631216"/>
          </a:xfrm>
          <a:prstGeom prst="rect">
            <a:avLst/>
          </a:prstGeom>
          <a:noFill/>
        </p:spPr>
        <p:txBody>
          <a:bodyPr wrap="square" rtlCol="0">
            <a:spAutoFit/>
          </a:bodyPr>
          <a:lstStyle/>
          <a:p>
            <a:r>
              <a:rPr lang="en-GB" sz="2000" b="0" dirty="0" smtClean="0">
                <a:solidFill>
                  <a:schemeClr val="tx1"/>
                </a:solidFill>
                <a:latin typeface="Arial" pitchFamily="34" charset="0"/>
                <a:cs typeface="Arial" pitchFamily="34" charset="0"/>
              </a:rPr>
              <a:t>Many measurements have been made in </a:t>
            </a:r>
            <a:r>
              <a:rPr lang="en-GB" sz="2000" b="0" dirty="0" smtClean="0">
                <a:solidFill>
                  <a:srgbClr val="FF0000"/>
                </a:solidFill>
                <a:latin typeface="Arial" pitchFamily="34" charset="0"/>
                <a:cs typeface="Arial" pitchFamily="34" charset="0"/>
              </a:rPr>
              <a:t>nadir viewing geometry</a:t>
            </a:r>
            <a:r>
              <a:rPr lang="en-GB" sz="2000" b="0" dirty="0" smtClean="0">
                <a:solidFill>
                  <a:schemeClr val="tx1"/>
                </a:solidFill>
                <a:latin typeface="Arial" pitchFamily="34" charset="0"/>
                <a:cs typeface="Arial" pitchFamily="34" charset="0"/>
              </a:rPr>
              <a:t>, but </a:t>
            </a:r>
            <a:r>
              <a:rPr lang="en-GB" sz="2000" b="0" dirty="0" smtClean="0">
                <a:solidFill>
                  <a:srgbClr val="FF0000"/>
                </a:solidFill>
                <a:latin typeface="Arial" pitchFamily="34" charset="0"/>
                <a:cs typeface="Arial" pitchFamily="34" charset="0"/>
              </a:rPr>
              <a:t>limb</a:t>
            </a:r>
            <a:r>
              <a:rPr lang="en-GB" sz="2000" b="0" dirty="0" smtClean="0">
                <a:solidFill>
                  <a:schemeClr val="tx1"/>
                </a:solidFill>
                <a:latin typeface="Arial" pitchFamily="34" charset="0"/>
                <a:cs typeface="Arial" pitchFamily="34" charset="0"/>
              </a:rPr>
              <a:t> and </a:t>
            </a:r>
            <a:r>
              <a:rPr lang="en-GB" sz="2000" b="0" dirty="0" smtClean="0">
                <a:solidFill>
                  <a:srgbClr val="FF0000"/>
                </a:solidFill>
                <a:latin typeface="Arial" pitchFamily="34" charset="0"/>
                <a:cs typeface="Arial" pitchFamily="34" charset="0"/>
              </a:rPr>
              <a:t>occultation</a:t>
            </a:r>
            <a:r>
              <a:rPr lang="en-GB" sz="2000" b="0" dirty="0" smtClean="0">
                <a:solidFill>
                  <a:schemeClr val="tx1"/>
                </a:solidFill>
                <a:latin typeface="Arial" pitchFamily="34" charset="0"/>
                <a:cs typeface="Arial" pitchFamily="34" charset="0"/>
              </a:rPr>
              <a:t> measurements provide an important contribution</a:t>
            </a:r>
          </a:p>
          <a:p>
            <a:endParaRPr lang="en-GB" sz="2000" b="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518A7229-F1FE-440F-AA93-A6A80B8DA38E}" type="slidenum">
              <a:rPr lang="en-GB" smtClean="0"/>
              <a:pPr>
                <a:defRPr/>
              </a:pPr>
              <a:t>7</a:t>
            </a:fld>
            <a:endParaRPr lang="en-GB"/>
          </a:p>
        </p:txBody>
      </p:sp>
      <p:sp>
        <p:nvSpPr>
          <p:cNvPr id="16388" name="Content Placeholder 6"/>
          <p:cNvSpPr>
            <a:spLocks noGrp="1"/>
          </p:cNvSpPr>
          <p:nvPr>
            <p:ph idx="4294967295"/>
          </p:nvPr>
        </p:nvSpPr>
        <p:spPr>
          <a:xfrm>
            <a:off x="212650" y="1165600"/>
            <a:ext cx="3795824" cy="5262492"/>
          </a:xfrm>
        </p:spPr>
        <p:txBody>
          <a:bodyPr/>
          <a:lstStyle/>
          <a:p>
            <a:pPr>
              <a:buFont typeface="Arial" charset="0"/>
              <a:buChar char="•"/>
            </a:pPr>
            <a:r>
              <a:rPr lang="en-GB" sz="2000" dirty="0" smtClean="0"/>
              <a:t>Long-range pollution transport occurs when pollutants are </a:t>
            </a:r>
            <a:r>
              <a:rPr lang="en-GB" sz="2000" dirty="0" smtClean="0">
                <a:solidFill>
                  <a:srgbClr val="FF0000"/>
                </a:solidFill>
              </a:rPr>
              <a:t>lifted from source regions </a:t>
            </a:r>
            <a:r>
              <a:rPr lang="en-GB" sz="2000" dirty="0" smtClean="0"/>
              <a:t>near the surface into the free troposphere where they can be carried large </a:t>
            </a:r>
            <a:r>
              <a:rPr lang="en-GB" sz="2000" dirty="0" smtClean="0"/>
              <a:t>distances</a:t>
            </a:r>
            <a:endParaRPr lang="en-GB" sz="2000" dirty="0" smtClean="0"/>
          </a:p>
          <a:p>
            <a:pPr>
              <a:buFont typeface="Arial" charset="0"/>
              <a:buChar char="•"/>
            </a:pPr>
            <a:endParaRPr lang="en-GB" sz="2000" dirty="0" smtClean="0"/>
          </a:p>
          <a:p>
            <a:pPr>
              <a:buFont typeface="Arial" charset="0"/>
              <a:buChar char="•"/>
            </a:pPr>
            <a:r>
              <a:rPr lang="en-GB" sz="2000" dirty="0" smtClean="0"/>
              <a:t>When </a:t>
            </a:r>
            <a:r>
              <a:rPr lang="en-GB" sz="2000" dirty="0" smtClean="0">
                <a:solidFill>
                  <a:srgbClr val="FF0000"/>
                </a:solidFill>
              </a:rPr>
              <a:t>dynamical processes </a:t>
            </a:r>
            <a:r>
              <a:rPr lang="en-GB" sz="2000" dirty="0" smtClean="0"/>
              <a:t>return the pollutants to the </a:t>
            </a:r>
            <a:r>
              <a:rPr lang="en-GB" sz="2000" dirty="0" smtClean="0">
                <a:solidFill>
                  <a:srgbClr val="FF0000"/>
                </a:solidFill>
              </a:rPr>
              <a:t>boundary layer</a:t>
            </a:r>
            <a:r>
              <a:rPr lang="en-GB" sz="2000" dirty="0" smtClean="0"/>
              <a:t>, they impact the local air </a:t>
            </a:r>
            <a:r>
              <a:rPr lang="en-GB" sz="2000" dirty="0" smtClean="0"/>
              <a:t>quality</a:t>
            </a:r>
            <a:endParaRPr lang="en-GB" sz="2000" dirty="0" smtClean="0"/>
          </a:p>
          <a:p>
            <a:pPr>
              <a:buNone/>
            </a:pPr>
            <a:endParaRPr lang="en-GB" sz="2000" dirty="0" smtClean="0"/>
          </a:p>
          <a:p>
            <a:pPr lvl="0">
              <a:buFont typeface="Arial" charset="0"/>
              <a:buChar char="•"/>
            </a:pPr>
            <a:r>
              <a:rPr lang="en-GB" sz="2000" dirty="0" smtClean="0"/>
              <a:t>Satellite data have shown that </a:t>
            </a:r>
            <a:r>
              <a:rPr lang="en-GB" sz="2000" dirty="0" smtClean="0">
                <a:solidFill>
                  <a:srgbClr val="FF0000"/>
                </a:solidFill>
              </a:rPr>
              <a:t>trans-oceanic</a:t>
            </a:r>
            <a:r>
              <a:rPr lang="en-GB" sz="2000" dirty="0" smtClean="0"/>
              <a:t> transport of pollutants can also </a:t>
            </a:r>
            <a:r>
              <a:rPr lang="en-GB" sz="2000" dirty="0" smtClean="0"/>
              <a:t>occur</a:t>
            </a:r>
            <a:endParaRPr lang="en-GB" sz="2000" dirty="0" smtClean="0"/>
          </a:p>
          <a:p>
            <a:pPr>
              <a:buFont typeface="Arial" charset="0"/>
              <a:buChar char="•"/>
            </a:pPr>
            <a:endParaRPr lang="en-GB" sz="2000" dirty="0" smtClean="0"/>
          </a:p>
        </p:txBody>
      </p:sp>
      <p:sp>
        <p:nvSpPr>
          <p:cNvPr id="16386" name="Title 1"/>
          <p:cNvSpPr>
            <a:spLocks noGrp="1"/>
          </p:cNvSpPr>
          <p:nvPr>
            <p:ph type="title" idx="4294967295"/>
          </p:nvPr>
        </p:nvSpPr>
        <p:spPr>
          <a:xfrm>
            <a:off x="0" y="0"/>
            <a:ext cx="9221788" cy="854075"/>
          </a:xfrm>
        </p:spPr>
        <p:txBody>
          <a:bodyPr/>
          <a:lstStyle/>
          <a:p>
            <a:r>
              <a:rPr lang="en-US" smtClean="0"/>
              <a:t>Long-Range Transport of Pollution</a:t>
            </a:r>
          </a:p>
        </p:txBody>
      </p:sp>
      <p:pic>
        <p:nvPicPr>
          <p:cNvPr id="16389" name="Picture 2" descr="H:\DESKTOP\Baltic States Presentation\vert_trans_global.jpg"/>
          <p:cNvPicPr>
            <a:picLocks noChangeAspect="1" noChangeArrowheads="1"/>
          </p:cNvPicPr>
          <p:nvPr/>
        </p:nvPicPr>
        <p:blipFill>
          <a:blip r:embed="rId2" cstate="print"/>
          <a:srcRect/>
          <a:stretch>
            <a:fillRect/>
          </a:stretch>
        </p:blipFill>
        <p:spPr bwMode="auto">
          <a:xfrm>
            <a:off x="5197905" y="863501"/>
            <a:ext cx="4708099" cy="3531074"/>
          </a:xfrm>
          <a:prstGeom prst="rect">
            <a:avLst/>
          </a:prstGeom>
          <a:noFill/>
          <a:ln w="9525">
            <a:noFill/>
            <a:miter lim="800000"/>
            <a:headEnd/>
            <a:tailEnd/>
          </a:ln>
        </p:spPr>
      </p:pic>
      <p:sp>
        <p:nvSpPr>
          <p:cNvPr id="6" name="Content Placeholder 6"/>
          <p:cNvSpPr txBox="1">
            <a:spLocks/>
          </p:cNvSpPr>
          <p:nvPr/>
        </p:nvSpPr>
        <p:spPr bwMode="auto">
          <a:xfrm>
            <a:off x="3944204" y="3747300"/>
            <a:ext cx="5961796" cy="29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n-GB" sz="2000" b="0" i="0" u="none" strike="noStrike" kern="0" cap="none" spc="0" normalizeH="0" baseline="0" noProof="0" dirty="0" smtClean="0">
                <a:ln>
                  <a:noFill/>
                </a:ln>
                <a:solidFill>
                  <a:schemeClr val="tx2"/>
                </a:solidFill>
                <a:effectLst/>
                <a:uLnTx/>
                <a:uFillTx/>
                <a:latin typeface="Arial" pitchFamily="34" charset="0"/>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GB" sz="2000" b="0" i="0" u="none" strike="noStrike" kern="0" cap="none" spc="0" normalizeH="0" baseline="0" noProof="0" dirty="0" smtClean="0">
                <a:ln>
                  <a:noFill/>
                </a:ln>
                <a:solidFill>
                  <a:schemeClr val="tx2"/>
                </a:solidFill>
                <a:effectLst/>
                <a:uLnTx/>
                <a:uFillTx/>
                <a:latin typeface="Arial" pitchFamily="34" charset="0"/>
                <a:ea typeface="+mn-ea"/>
                <a:cs typeface="Arial" pitchFamily="34" charset="0"/>
              </a:rPr>
              <a:t>Pollutants:</a:t>
            </a:r>
          </a:p>
          <a:p>
            <a:pPr marL="800100" lvl="1" indent="-342900">
              <a:spcBef>
                <a:spcPct val="20000"/>
              </a:spcBef>
              <a:buFont typeface="Arial" charset="0"/>
              <a:buChar char="•"/>
            </a:pPr>
            <a:r>
              <a:rPr kumimoji="0" lang="en-GB" sz="2000" b="0" i="0" u="none" strike="noStrike" kern="0" cap="none" spc="0" normalizeH="0" baseline="0" noProof="0" dirty="0" smtClean="0">
                <a:ln>
                  <a:noFill/>
                </a:ln>
                <a:solidFill>
                  <a:schemeClr val="tx2"/>
                </a:solidFill>
                <a:effectLst/>
                <a:uLnTx/>
                <a:uFillTx/>
                <a:latin typeface="Arial" pitchFamily="34" charset="0"/>
                <a:cs typeface="Arial" pitchFamily="34" charset="0"/>
              </a:rPr>
              <a:t>particulate matter from diesel engines, deserts, and agricultural dust</a:t>
            </a:r>
          </a:p>
          <a:p>
            <a:pPr marL="800100" lvl="1" indent="-342900">
              <a:spcBef>
                <a:spcPct val="20000"/>
              </a:spcBef>
              <a:buFont typeface="Arial" charset="0"/>
              <a:buChar char="•"/>
            </a:pPr>
            <a:r>
              <a:rPr kumimoji="0" lang="en-GB" sz="2000" b="0" i="0" u="none" strike="noStrike" kern="0" cap="none" spc="0" normalizeH="0" baseline="0" noProof="0" dirty="0" smtClean="0">
                <a:ln>
                  <a:noFill/>
                </a:ln>
                <a:solidFill>
                  <a:schemeClr val="tx2"/>
                </a:solidFill>
                <a:effectLst/>
                <a:uLnTx/>
                <a:uFillTx/>
                <a:latin typeface="Arial" pitchFamily="34" charset="0"/>
                <a:cs typeface="Arial" pitchFamily="34" charset="0"/>
              </a:rPr>
              <a:t>nitrogen oxides from petrol engines, and </a:t>
            </a:r>
          </a:p>
          <a:p>
            <a:pPr marL="800100" lvl="1" indent="-342900">
              <a:spcBef>
                <a:spcPct val="20000"/>
              </a:spcBef>
              <a:buFont typeface="Arial" charset="0"/>
              <a:buChar char="•"/>
            </a:pPr>
            <a:r>
              <a:rPr kumimoji="0" lang="en-GB" sz="2000" b="0" i="0" u="none" strike="noStrike" kern="0" cap="none" spc="0" normalizeH="0" baseline="0" noProof="0" dirty="0" smtClean="0">
                <a:ln>
                  <a:noFill/>
                </a:ln>
                <a:solidFill>
                  <a:schemeClr val="tx2"/>
                </a:solidFill>
                <a:effectLst/>
                <a:uLnTx/>
                <a:uFillTx/>
                <a:latin typeface="Arial" pitchFamily="34" charset="0"/>
                <a:cs typeface="Arial" pitchFamily="34" charset="0"/>
              </a:rPr>
              <a:t>volatile organic compounds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P:\groups\MET\August\AnimationsLATMOS\CO_CT_2009_20120329.gif"/>
          <p:cNvPicPr>
            <a:picLocks noChangeAspect="1" noChangeArrowheads="1" noCrop="1"/>
          </p:cNvPicPr>
          <p:nvPr/>
        </p:nvPicPr>
        <p:blipFill>
          <a:blip r:embed="rId2" cstate="print"/>
          <a:srcRect/>
          <a:stretch>
            <a:fillRect/>
          </a:stretch>
        </p:blipFill>
        <p:spPr bwMode="auto">
          <a:xfrm>
            <a:off x="3041654" y="873240"/>
            <a:ext cx="6864350" cy="514985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70525E0B-5CDC-41A8-9372-D02547E424FD}" type="slidenum">
              <a:rPr lang="en-GB" smtClean="0"/>
              <a:pPr>
                <a:defRPr/>
              </a:pPr>
              <a:t>8</a:t>
            </a:fld>
            <a:endParaRPr lang="en-GB"/>
          </a:p>
        </p:txBody>
      </p:sp>
      <p:sp>
        <p:nvSpPr>
          <p:cNvPr id="17413" name="Content Placeholder 6"/>
          <p:cNvSpPr>
            <a:spLocks noGrp="1"/>
          </p:cNvSpPr>
          <p:nvPr>
            <p:ph idx="4294967295"/>
          </p:nvPr>
        </p:nvSpPr>
        <p:spPr>
          <a:xfrm>
            <a:off x="212650" y="1078173"/>
            <a:ext cx="3480576" cy="5560133"/>
          </a:xfrm>
        </p:spPr>
        <p:txBody>
          <a:bodyPr>
            <a:noAutofit/>
          </a:bodyPr>
          <a:lstStyle/>
          <a:p>
            <a:pPr marL="266700" indent="-266700">
              <a:buFont typeface="Arial" charset="0"/>
              <a:buChar char="•"/>
            </a:pPr>
            <a:r>
              <a:rPr lang="en-GB" sz="2000" dirty="0" smtClean="0"/>
              <a:t>Nadir </a:t>
            </a:r>
            <a:r>
              <a:rPr lang="en-GB" sz="2000" dirty="0" smtClean="0"/>
              <a:t>observations with </a:t>
            </a:r>
            <a:r>
              <a:rPr lang="en-GB" sz="2000" dirty="0" smtClean="0">
                <a:solidFill>
                  <a:srgbClr val="FF0000"/>
                </a:solidFill>
              </a:rPr>
              <a:t>global coverage </a:t>
            </a:r>
            <a:r>
              <a:rPr lang="en-GB" sz="2000" dirty="0" smtClean="0"/>
              <a:t>at a relatively </a:t>
            </a:r>
            <a:r>
              <a:rPr lang="en-GB" sz="2000" dirty="0" smtClean="0">
                <a:solidFill>
                  <a:srgbClr val="FF0000"/>
                </a:solidFill>
              </a:rPr>
              <a:t>high horizontal resolution</a:t>
            </a:r>
            <a:r>
              <a:rPr lang="en-GB" sz="2000" dirty="0" smtClean="0"/>
              <a:t>, daily repeat coverage or better, and sensitivity to the planetary boundary </a:t>
            </a:r>
            <a:r>
              <a:rPr lang="en-GB" sz="2000" dirty="0" smtClean="0"/>
              <a:t>layer</a:t>
            </a:r>
          </a:p>
          <a:p>
            <a:pPr marL="266700" indent="-266700">
              <a:buFont typeface="Arial" charset="0"/>
              <a:buChar char="•"/>
            </a:pPr>
            <a:endParaRPr lang="en-GB" sz="2000" dirty="0" smtClean="0"/>
          </a:p>
          <a:p>
            <a:pPr marL="266700" indent="-266700">
              <a:buFont typeface="Arial" charset="0"/>
              <a:buChar char="•"/>
            </a:pPr>
            <a:r>
              <a:rPr lang="en-GB" sz="2000" dirty="0" smtClean="0">
                <a:solidFill>
                  <a:srgbClr val="FF0000"/>
                </a:solidFill>
              </a:rPr>
              <a:t>Limb </a:t>
            </a:r>
            <a:r>
              <a:rPr lang="en-GB" sz="2000" dirty="0" smtClean="0">
                <a:solidFill>
                  <a:srgbClr val="FF0000"/>
                </a:solidFill>
              </a:rPr>
              <a:t>observations </a:t>
            </a:r>
            <a:r>
              <a:rPr lang="en-GB" sz="2000" dirty="0" smtClean="0"/>
              <a:t>with high vertical </a:t>
            </a:r>
            <a:r>
              <a:rPr lang="en-GB" sz="2000" dirty="0" smtClean="0"/>
              <a:t>resolution</a:t>
            </a:r>
          </a:p>
          <a:p>
            <a:pPr marL="266700" indent="-266700">
              <a:buFont typeface="Arial" charset="0"/>
              <a:buChar char="•"/>
            </a:pPr>
            <a:endParaRPr lang="en-GB" sz="2000" dirty="0" smtClean="0"/>
          </a:p>
          <a:p>
            <a:pPr marL="266700" indent="-266700">
              <a:buFont typeface="Arial" charset="0"/>
              <a:buChar char="•"/>
            </a:pPr>
            <a:r>
              <a:rPr lang="en-GB" sz="2000" dirty="0" smtClean="0">
                <a:solidFill>
                  <a:srgbClr val="FF0000"/>
                </a:solidFill>
              </a:rPr>
              <a:t>Combining measurements </a:t>
            </a:r>
            <a:r>
              <a:rPr lang="en-GB" sz="2000" dirty="0" smtClean="0"/>
              <a:t>and </a:t>
            </a:r>
            <a:r>
              <a:rPr lang="en-GB" sz="2000" dirty="0" smtClean="0">
                <a:solidFill>
                  <a:srgbClr val="FF0000"/>
                </a:solidFill>
              </a:rPr>
              <a:t>models</a:t>
            </a:r>
            <a:r>
              <a:rPr lang="en-GB" sz="2000" dirty="0" smtClean="0"/>
              <a:t> as well important</a:t>
            </a:r>
          </a:p>
          <a:p>
            <a:pPr marL="266700" indent="-266700">
              <a:buFont typeface="Arial" charset="0"/>
              <a:buChar char="•"/>
            </a:pPr>
            <a:endParaRPr lang="en-GB" sz="2000" dirty="0" smtClean="0"/>
          </a:p>
          <a:p>
            <a:pPr marL="266700" indent="-266700">
              <a:buFont typeface="Arial" charset="0"/>
              <a:buChar char="•"/>
            </a:pPr>
            <a:endParaRPr lang="en-GB" sz="2000" dirty="0" smtClean="0"/>
          </a:p>
        </p:txBody>
      </p:sp>
      <p:sp>
        <p:nvSpPr>
          <p:cNvPr id="17411" name="Title 1"/>
          <p:cNvSpPr>
            <a:spLocks noGrp="1"/>
          </p:cNvSpPr>
          <p:nvPr>
            <p:ph type="title" idx="4294967295"/>
          </p:nvPr>
        </p:nvSpPr>
        <p:spPr>
          <a:xfrm>
            <a:off x="0" y="0"/>
            <a:ext cx="9221788" cy="854075"/>
          </a:xfrm>
        </p:spPr>
        <p:txBody>
          <a:bodyPr/>
          <a:lstStyle/>
          <a:p>
            <a:r>
              <a:rPr lang="en-US" smtClean="0"/>
              <a:t>Long-Range Transport of Pollution</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H:\DESKTOP\Baltic States Presentation\carboncycle.jpg"/>
          <p:cNvPicPr>
            <a:picLocks noChangeAspect="1" noChangeArrowheads="1"/>
          </p:cNvPicPr>
          <p:nvPr/>
        </p:nvPicPr>
        <p:blipFill>
          <a:blip r:embed="rId2" cstate="print"/>
          <a:srcRect/>
          <a:stretch>
            <a:fillRect/>
          </a:stretch>
        </p:blipFill>
        <p:spPr bwMode="auto">
          <a:xfrm>
            <a:off x="4657725" y="3076575"/>
            <a:ext cx="4876800" cy="3657600"/>
          </a:xfrm>
          <a:prstGeom prst="rect">
            <a:avLst/>
          </a:prstGeom>
          <a:noFill/>
          <a:ln w="9525">
            <a:noFill/>
            <a:miter lim="800000"/>
            <a:headEnd/>
            <a:tailEnd/>
          </a:ln>
        </p:spPr>
      </p:pic>
      <p:sp>
        <p:nvSpPr>
          <p:cNvPr id="4" name="Slide Number Placeholder 3"/>
          <p:cNvSpPr>
            <a:spLocks noGrp="1"/>
          </p:cNvSpPr>
          <p:nvPr>
            <p:ph type="sldNum" sz="quarter" idx="4294967295"/>
          </p:nvPr>
        </p:nvSpPr>
        <p:spPr>
          <a:xfrm>
            <a:off x="0" y="6429375"/>
            <a:ext cx="711200" cy="266700"/>
          </a:xfrm>
          <a:prstGeom prst="rect">
            <a:avLst/>
          </a:prstGeom>
        </p:spPr>
        <p:txBody>
          <a:bodyPr/>
          <a:lstStyle/>
          <a:p>
            <a:pPr>
              <a:defRPr/>
            </a:pPr>
            <a:r>
              <a:rPr lang="en-GB" smtClean="0"/>
              <a:t>Slide: </a:t>
            </a:r>
            <a:fld id="{1E1CF626-54E9-4FF8-BAC6-1237465D7CCA}" type="slidenum">
              <a:rPr lang="en-GB" smtClean="0"/>
              <a:pPr>
                <a:defRPr/>
              </a:pPr>
              <a:t>9</a:t>
            </a:fld>
            <a:endParaRPr lang="en-GB"/>
          </a:p>
        </p:txBody>
      </p:sp>
      <p:sp>
        <p:nvSpPr>
          <p:cNvPr id="20485" name="Content Placeholder 6"/>
          <p:cNvSpPr>
            <a:spLocks noGrp="1"/>
          </p:cNvSpPr>
          <p:nvPr>
            <p:ph idx="4294967295"/>
          </p:nvPr>
        </p:nvSpPr>
        <p:spPr>
          <a:xfrm>
            <a:off x="212650" y="1119116"/>
            <a:ext cx="4605010" cy="5431809"/>
          </a:xfrm>
        </p:spPr>
        <p:txBody>
          <a:bodyPr>
            <a:normAutofit/>
          </a:bodyPr>
          <a:lstStyle/>
          <a:p>
            <a:pPr>
              <a:buFont typeface="Arial" charset="0"/>
              <a:buChar char="•"/>
            </a:pPr>
            <a:r>
              <a:rPr lang="en-GB" sz="1600" dirty="0" smtClean="0"/>
              <a:t>~90</a:t>
            </a:r>
            <a:r>
              <a:rPr lang="en-GB" sz="1600" dirty="0" smtClean="0"/>
              <a:t>% of biomass burning may be attributed to human </a:t>
            </a:r>
            <a:r>
              <a:rPr lang="en-GB" sz="1600" dirty="0" smtClean="0"/>
              <a:t>activity</a:t>
            </a:r>
            <a:endParaRPr lang="en-GB" sz="1600" dirty="0" smtClean="0"/>
          </a:p>
          <a:p>
            <a:pPr>
              <a:buFont typeface="Arial" charset="0"/>
              <a:buChar char="•"/>
            </a:pPr>
            <a:endParaRPr lang="en-GB" sz="1600" dirty="0" smtClean="0"/>
          </a:p>
          <a:p>
            <a:pPr>
              <a:buFont typeface="Arial" charset="0"/>
              <a:buChar char="•"/>
            </a:pPr>
            <a:r>
              <a:rPr lang="en-GB" sz="1600" dirty="0" smtClean="0"/>
              <a:t>Biomass burning releases a complex mixture of particles and gases into the atmosphere depending on the material being burnt -&gt; including </a:t>
            </a:r>
            <a:r>
              <a:rPr lang="en-GB" sz="1600" dirty="0" smtClean="0">
                <a:solidFill>
                  <a:srgbClr val="FF0000"/>
                </a:solidFill>
              </a:rPr>
              <a:t>carbon dioxide, water vapour, carbon monoxide, hydrocarbons, nitrogen oxides</a:t>
            </a:r>
            <a:r>
              <a:rPr lang="en-GB" sz="1600" dirty="0" smtClean="0"/>
              <a:t>, and many other </a:t>
            </a:r>
            <a:r>
              <a:rPr lang="en-GB" sz="1600" dirty="0" smtClean="0"/>
              <a:t>compounds</a:t>
            </a:r>
            <a:endParaRPr lang="en-GB" sz="1600" dirty="0" smtClean="0"/>
          </a:p>
          <a:p>
            <a:pPr>
              <a:buFont typeface="Arial" charset="0"/>
              <a:buChar char="•"/>
            </a:pPr>
            <a:endParaRPr lang="en-GB" sz="1600" dirty="0" smtClean="0"/>
          </a:p>
          <a:p>
            <a:pPr>
              <a:buFont typeface="Arial" charset="0"/>
              <a:buChar char="•"/>
            </a:pPr>
            <a:r>
              <a:rPr lang="en-GB" sz="1600" dirty="0" smtClean="0"/>
              <a:t>Biomass burning plays an important role in the </a:t>
            </a:r>
            <a:r>
              <a:rPr lang="en-GB" sz="1600" dirty="0" smtClean="0">
                <a:solidFill>
                  <a:srgbClr val="FF0000"/>
                </a:solidFill>
              </a:rPr>
              <a:t>global carbon cycle </a:t>
            </a:r>
            <a:r>
              <a:rPr lang="en-GB" sz="1600" dirty="0" smtClean="0"/>
              <a:t>by releasing significant amounts of greenhouse gases and aerosols into the </a:t>
            </a:r>
            <a:r>
              <a:rPr lang="en-GB" sz="1600" dirty="0" smtClean="0"/>
              <a:t>atmosphere</a:t>
            </a:r>
            <a:endParaRPr lang="en-GB" sz="1600" dirty="0" smtClean="0"/>
          </a:p>
          <a:p>
            <a:pPr>
              <a:buNone/>
            </a:pPr>
            <a:endParaRPr lang="en-US" sz="1600" dirty="0" smtClean="0"/>
          </a:p>
          <a:p>
            <a:pPr>
              <a:buFont typeface="Arial" charset="0"/>
              <a:buChar char="•"/>
            </a:pPr>
            <a:r>
              <a:rPr lang="en-GB" sz="1600" dirty="0" smtClean="0"/>
              <a:t>Pollutants </a:t>
            </a:r>
            <a:r>
              <a:rPr lang="en-GB" sz="1600" dirty="0" smtClean="0"/>
              <a:t>generated from biomass burning can be transported long </a:t>
            </a:r>
            <a:r>
              <a:rPr lang="en-GB" sz="1600" dirty="0" smtClean="0"/>
              <a:t>distances, these </a:t>
            </a:r>
            <a:r>
              <a:rPr lang="en-GB" sz="1600" dirty="0" smtClean="0"/>
              <a:t>events can affect not only the local air quality, but also regions far from the </a:t>
            </a:r>
            <a:r>
              <a:rPr lang="en-GB" sz="1600" dirty="0" smtClean="0"/>
              <a:t>fire</a:t>
            </a:r>
            <a:endParaRPr lang="en-GB" sz="1600" dirty="0" smtClean="0"/>
          </a:p>
          <a:p>
            <a:pPr>
              <a:buFont typeface="Arial" charset="0"/>
              <a:buChar char="•"/>
            </a:pPr>
            <a:endParaRPr lang="en-GB" sz="1600" dirty="0" smtClean="0"/>
          </a:p>
        </p:txBody>
      </p:sp>
      <p:sp>
        <p:nvSpPr>
          <p:cNvPr id="20483" name="Title 1"/>
          <p:cNvSpPr>
            <a:spLocks noGrp="1"/>
          </p:cNvSpPr>
          <p:nvPr>
            <p:ph type="title" idx="4294967295"/>
          </p:nvPr>
        </p:nvSpPr>
        <p:spPr>
          <a:xfrm>
            <a:off x="0" y="0"/>
            <a:ext cx="9221788" cy="854075"/>
          </a:xfrm>
        </p:spPr>
        <p:txBody>
          <a:bodyPr/>
          <a:lstStyle/>
          <a:p>
            <a:r>
              <a:rPr lang="en-US" smtClean="0"/>
              <a:t>Biomass Burning</a:t>
            </a:r>
          </a:p>
        </p:txBody>
      </p:sp>
      <p:pic>
        <p:nvPicPr>
          <p:cNvPr id="20486" name="Picture 2" descr="H:\DESKTOP\Baltic States Presentation\nasa_biomass_burn.jpg"/>
          <p:cNvPicPr>
            <a:picLocks noChangeAspect="1" noChangeArrowheads="1"/>
          </p:cNvPicPr>
          <p:nvPr/>
        </p:nvPicPr>
        <p:blipFill>
          <a:blip r:embed="rId3" cstate="print"/>
          <a:srcRect/>
          <a:stretch>
            <a:fillRect/>
          </a:stretch>
        </p:blipFill>
        <p:spPr bwMode="auto">
          <a:xfrm>
            <a:off x="5816600" y="1289050"/>
            <a:ext cx="3810000" cy="247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Viewgraph Landscape Template</Template>
  <TotalTime>5769</TotalTime>
  <Words>2708</Words>
  <Application>Microsoft Office PowerPoint</Application>
  <PresentationFormat>A4 Paper (210x297 mm)</PresentationFormat>
  <Paragraphs>422</Paragraphs>
  <Slides>36</Slides>
  <Notes>6</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Viewgraph Landscape Template</vt:lpstr>
      <vt:lpstr>Clip</vt:lpstr>
      <vt:lpstr>Slide 1</vt:lpstr>
      <vt:lpstr>Contents</vt:lpstr>
      <vt:lpstr>Main application areas - Introduction</vt:lpstr>
      <vt:lpstr>Stratospheric Ozone Monitoring &amp; Ozone Depletion</vt:lpstr>
      <vt:lpstr>Stratospheric Ozone Monitoring &amp; Ozone Depletion</vt:lpstr>
      <vt:lpstr>Stratospheric Ozone Monitoring &amp; Ozone Depletion</vt:lpstr>
      <vt:lpstr>Long-Range Transport of Pollution</vt:lpstr>
      <vt:lpstr>Long-Range Transport of Pollution</vt:lpstr>
      <vt:lpstr>Biomass Burning</vt:lpstr>
      <vt:lpstr>Biomass Burning</vt:lpstr>
      <vt:lpstr>Volcanic Emissions</vt:lpstr>
      <vt:lpstr>Volcanic Emissions</vt:lpstr>
      <vt:lpstr>Air Quality Monitoring &amp; Forecasting</vt:lpstr>
      <vt:lpstr>Air Quality Monitoring &amp; Forecasting</vt:lpstr>
      <vt:lpstr>Air Quality Monitoring &amp; Forecasting</vt:lpstr>
      <vt:lpstr>Slide 16</vt:lpstr>
      <vt:lpstr>Slide 17</vt:lpstr>
      <vt:lpstr>Slide 18</vt:lpstr>
      <vt:lpstr>Slide 19</vt:lpstr>
      <vt:lpstr>Measurement Techniques:  UV/Visible/SWIR Solar Backscatter</vt:lpstr>
      <vt:lpstr>Slide 21</vt:lpstr>
      <vt:lpstr>Slide 22</vt:lpstr>
      <vt:lpstr>Slide 23</vt:lpstr>
      <vt:lpstr>EUMETSAT Current and Future Missions</vt:lpstr>
      <vt:lpstr>Slide 25</vt:lpstr>
      <vt:lpstr>Slide 26</vt:lpstr>
      <vt:lpstr>Slide 27</vt:lpstr>
      <vt:lpstr>Slide 28</vt:lpstr>
      <vt:lpstr>Slide 29</vt:lpstr>
      <vt:lpstr>Slide 30</vt:lpstr>
      <vt:lpstr>Slide 31</vt:lpstr>
      <vt:lpstr>Slide 32</vt:lpstr>
      <vt:lpstr>Slide 33</vt:lpstr>
      <vt:lpstr>Slide 34</vt:lpstr>
      <vt:lpstr>Summary and Discussion</vt:lpstr>
      <vt:lpstr>Conclusion</vt:lpstr>
    </vt:vector>
  </TitlesOfParts>
  <Company>EUMETSAT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 Accadia</dc:creator>
  <cp:lastModifiedBy>Christian Retscher</cp:lastModifiedBy>
  <cp:revision>171</cp:revision>
  <cp:lastPrinted>2006-03-06T14:11:17Z</cp:lastPrinted>
  <dcterms:created xsi:type="dcterms:W3CDTF">2016-02-05T09:00:30Z</dcterms:created>
  <dcterms:modified xsi:type="dcterms:W3CDTF">2016-06-24T06:16:03Z</dcterms:modified>
</cp:coreProperties>
</file>