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1" r:id="rId2"/>
  </p:sldMasterIdLst>
  <p:notesMasterIdLst>
    <p:notesMasterId r:id="rId27"/>
  </p:notesMasterIdLst>
  <p:sldIdLst>
    <p:sldId id="257" r:id="rId3"/>
    <p:sldId id="275" r:id="rId4"/>
    <p:sldId id="276" r:id="rId5"/>
    <p:sldId id="307" r:id="rId6"/>
    <p:sldId id="297" r:id="rId7"/>
    <p:sldId id="299" r:id="rId8"/>
    <p:sldId id="298" r:id="rId9"/>
    <p:sldId id="279" r:id="rId10"/>
    <p:sldId id="310" r:id="rId11"/>
    <p:sldId id="260" r:id="rId12"/>
    <p:sldId id="309" r:id="rId13"/>
    <p:sldId id="286" r:id="rId14"/>
    <p:sldId id="283" r:id="rId15"/>
    <p:sldId id="289" r:id="rId16"/>
    <p:sldId id="304" r:id="rId17"/>
    <p:sldId id="306" r:id="rId18"/>
    <p:sldId id="302" r:id="rId19"/>
    <p:sldId id="300" r:id="rId20"/>
    <p:sldId id="293" r:id="rId21"/>
    <p:sldId id="288" r:id="rId22"/>
    <p:sldId id="290" r:id="rId23"/>
    <p:sldId id="303" r:id="rId24"/>
    <p:sldId id="301" r:id="rId25"/>
    <p:sldId id="308" r:id="rId2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00"/>
    <a:srgbClr val="FF99FF"/>
    <a:srgbClr val="0000FF"/>
    <a:srgbClr val="FF0000"/>
    <a:srgbClr val="99FF33"/>
    <a:srgbClr val="FFCC00"/>
    <a:srgbClr val="FF6600"/>
    <a:srgbClr val="0066FF"/>
    <a:srgbClr val="C2D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1284" y="-7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359F2-E518-4342-A183-AFED8D86CE9C}" type="datetimeFigureOut">
              <a:rPr lang="es-ES" smtClean="0"/>
              <a:t>20/06/2016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A0F7B-D867-4381-B64D-7A9EAFDB3C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0853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A0F7B-D867-4381-B64D-7A9EAFDB3C2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771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A0F7B-D867-4381-B64D-7A9EAFDB3C2C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7715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4599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5413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8394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9362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1119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70888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1607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909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946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580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561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686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03162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7080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1063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80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49637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294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227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442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598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82366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985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ogoLATUVtrans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06" t="-64999" r="-7515" b="-289566"/>
          <a:stretch>
            <a:fillRect/>
          </a:stretch>
        </p:blipFill>
        <p:spPr bwMode="auto">
          <a:xfrm>
            <a:off x="250825" y="331788"/>
            <a:ext cx="3024188" cy="6121400"/>
          </a:xfrm>
          <a:prstGeom prst="rect">
            <a:avLst/>
          </a:prstGeom>
          <a:gradFill rotWithShape="1">
            <a:gsLst>
              <a:gs pos="0">
                <a:srgbClr val="C40001">
                  <a:gamma/>
                  <a:shade val="46275"/>
                  <a:invGamma/>
                </a:srgbClr>
              </a:gs>
              <a:gs pos="100000">
                <a:srgbClr val="C40001"/>
              </a:gs>
            </a:gsLst>
            <a:lin ang="5400000" scaled="1"/>
          </a:gradFill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3960813" cy="336550"/>
          </a:xfrm>
          <a:prstGeom prst="rect">
            <a:avLst/>
          </a:prstGeom>
          <a:gradFill rotWithShape="1">
            <a:gsLst>
              <a:gs pos="0">
                <a:srgbClr val="C40001"/>
              </a:gs>
              <a:gs pos="100000">
                <a:srgbClr val="C40001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8" tIns="45704" rIns="91408" bIns="45704">
            <a:spAutoFit/>
          </a:bodyPr>
          <a:lstStyle/>
          <a:p>
            <a:pPr algn="ctr"/>
            <a:r>
              <a:rPr lang="en-US" altLang="es-ES" sz="1600" b="1" dirty="0" smtClean="0">
                <a:solidFill>
                  <a:schemeClr val="bg1"/>
                </a:solidFill>
                <a:latin typeface="Trebuchet MS" pitchFamily="34" charset="0"/>
              </a:rPr>
              <a:t>9</a:t>
            </a:r>
            <a:r>
              <a:rPr lang="en-US" altLang="es-ES" sz="1600" b="1" baseline="30000" dirty="0" smtClean="0">
                <a:solidFill>
                  <a:schemeClr val="bg1"/>
                </a:solidFill>
                <a:latin typeface="Trebuchet MS" pitchFamily="34" charset="0"/>
              </a:rPr>
              <a:t>th</a:t>
            </a:r>
            <a:r>
              <a:rPr lang="en-US" altLang="es-ES" sz="1600" b="1" baseline="0" dirty="0" smtClean="0">
                <a:solidFill>
                  <a:schemeClr val="bg1"/>
                </a:solidFill>
                <a:latin typeface="Trebuchet MS" pitchFamily="34" charset="0"/>
              </a:rPr>
              <a:t> NASA Direct Readout Conference</a:t>
            </a:r>
            <a:endParaRPr lang="en-US" altLang="es-ES" sz="16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0" y="6591300"/>
            <a:ext cx="9144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4000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551363" y="5805488"/>
            <a:ext cx="3549650" cy="336550"/>
          </a:xfrm>
          <a:prstGeom prst="rect">
            <a:avLst/>
          </a:prstGeom>
          <a:solidFill>
            <a:srgbClr val="C400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8" tIns="45704" rIns="91408" bIns="4570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s-ES" sz="1600" b="1" dirty="0" smtClean="0">
                <a:solidFill>
                  <a:schemeClr val="bg1"/>
                </a:solidFill>
                <a:latin typeface="Trebuchet MS" pitchFamily="34" charset="0"/>
              </a:rPr>
              <a:t>Valladolid 21</a:t>
            </a:r>
            <a:r>
              <a:rPr lang="en-US" altLang="es-ES" sz="1600" b="1" baseline="30000" dirty="0" smtClean="0">
                <a:solidFill>
                  <a:schemeClr val="bg1"/>
                </a:solidFill>
                <a:latin typeface="Trebuchet MS" pitchFamily="34" charset="0"/>
              </a:rPr>
              <a:t>st</a:t>
            </a:r>
            <a:r>
              <a:rPr lang="en-US" altLang="es-ES" sz="1600" b="1" dirty="0" smtClean="0">
                <a:solidFill>
                  <a:schemeClr val="bg1"/>
                </a:solidFill>
                <a:latin typeface="Trebuchet MS" pitchFamily="34" charset="0"/>
              </a:rPr>
              <a:t> June 2016</a:t>
            </a:r>
            <a:endParaRPr lang="es-ES" altLang="es-ES" sz="16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07950" y="2811463"/>
            <a:ext cx="3251200" cy="328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133" tIns="40067" rIns="80133" bIns="4006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400050">
              <a:defRPr>
                <a:solidFill>
                  <a:schemeClr val="tx1"/>
                </a:solidFill>
                <a:latin typeface="Arial" charset="0"/>
              </a:defRPr>
            </a:lvl2pPr>
            <a:lvl3pPr marL="801688">
              <a:defRPr>
                <a:solidFill>
                  <a:schemeClr val="tx1"/>
                </a:solidFill>
                <a:latin typeface="Arial" charset="0"/>
              </a:defRPr>
            </a:lvl3pPr>
            <a:lvl4pPr marL="1201738">
              <a:defRPr>
                <a:solidFill>
                  <a:schemeClr val="tx1"/>
                </a:solidFill>
                <a:latin typeface="Arial" charset="0"/>
              </a:defRPr>
            </a:lvl4pPr>
            <a:lvl5pPr marL="1603375">
              <a:defRPr>
                <a:solidFill>
                  <a:schemeClr val="tx1"/>
                </a:solidFill>
                <a:latin typeface="Arial" charset="0"/>
              </a:defRPr>
            </a:lvl5pPr>
            <a:lvl6pPr marL="2060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17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97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32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ES" sz="1800" b="1">
                <a:solidFill>
                  <a:schemeClr val="bg1"/>
                </a:solidFill>
                <a:latin typeface="Trebuchet MS" pitchFamily="34" charset="0"/>
              </a:rPr>
              <a:t>Prof. José-Luis Casanova</a:t>
            </a:r>
          </a:p>
          <a:p>
            <a:pPr algn="ctr">
              <a:spcBef>
                <a:spcPct val="50000"/>
              </a:spcBef>
            </a:pPr>
            <a:endParaRPr lang="en-US" altLang="es-ES" sz="1800" b="1">
              <a:solidFill>
                <a:schemeClr val="bg1"/>
              </a:solidFill>
              <a:latin typeface="Trebuchet MS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s-ES" sz="1800" b="1">
                <a:solidFill>
                  <a:schemeClr val="bg1"/>
                </a:solidFill>
                <a:latin typeface="Trebuchet MS" pitchFamily="34" charset="0"/>
              </a:rPr>
              <a:t>Remote Sensing Laboratory</a:t>
            </a:r>
          </a:p>
          <a:p>
            <a:pPr algn="ctr">
              <a:spcBef>
                <a:spcPct val="50000"/>
              </a:spcBef>
            </a:pPr>
            <a:r>
              <a:rPr lang="en-US" altLang="es-ES" sz="1800" b="1">
                <a:solidFill>
                  <a:schemeClr val="bg1"/>
                </a:solidFill>
                <a:latin typeface="Trebuchet MS" pitchFamily="34" charset="0"/>
              </a:rPr>
              <a:t>University of Valladolid</a:t>
            </a:r>
          </a:p>
          <a:p>
            <a:pPr algn="ctr">
              <a:spcBef>
                <a:spcPct val="50000"/>
              </a:spcBef>
            </a:pPr>
            <a:endParaRPr lang="es-ES" altLang="es-ES" sz="1800" b="1">
              <a:solidFill>
                <a:schemeClr val="bg1"/>
              </a:solidFill>
              <a:latin typeface="Trebuchet MS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s-ES" altLang="es-ES" sz="1400">
                <a:solidFill>
                  <a:schemeClr val="bg1"/>
                </a:solidFill>
                <a:latin typeface="Trebuchet MS" pitchFamily="34" charset="0"/>
              </a:rPr>
              <a:t>Edificio I+D</a:t>
            </a:r>
          </a:p>
          <a:p>
            <a:pPr algn="ctr">
              <a:spcBef>
                <a:spcPct val="50000"/>
              </a:spcBef>
            </a:pPr>
            <a:r>
              <a:rPr lang="es-ES" altLang="es-ES" sz="1400">
                <a:solidFill>
                  <a:schemeClr val="bg1"/>
                </a:solidFill>
                <a:latin typeface="Trebuchet MS" pitchFamily="34" charset="0"/>
              </a:rPr>
              <a:t>Paseo de Belén, 1</a:t>
            </a:r>
          </a:p>
          <a:p>
            <a:pPr algn="ctr">
              <a:spcBef>
                <a:spcPct val="50000"/>
              </a:spcBef>
            </a:pPr>
            <a:r>
              <a:rPr lang="es-ES" altLang="es-ES" sz="1400">
                <a:solidFill>
                  <a:schemeClr val="bg1"/>
                </a:solidFill>
                <a:latin typeface="Trebuchet MS" pitchFamily="34" charset="0"/>
              </a:rPr>
              <a:t>47011 Valladolid</a:t>
            </a:r>
          </a:p>
          <a:p>
            <a:pPr algn="ctr">
              <a:spcBef>
                <a:spcPct val="50000"/>
              </a:spcBef>
            </a:pPr>
            <a:r>
              <a:rPr lang="es-ES" altLang="es-ES" sz="1400">
                <a:solidFill>
                  <a:schemeClr val="bg1"/>
                </a:solidFill>
                <a:latin typeface="Trebuchet MS" pitchFamily="34" charset="0"/>
              </a:rPr>
              <a:t>latuv@latuv.uva.es</a:t>
            </a:r>
          </a:p>
        </p:txBody>
      </p:sp>
      <p:sp>
        <p:nvSpPr>
          <p:cNvPr id="6153" name="Text Box 9"/>
          <p:cNvSpPr txBox="1">
            <a:spLocks noChangeArrowheads="1"/>
          </p:cNvSpPr>
          <p:nvPr userDrawn="1"/>
        </p:nvSpPr>
        <p:spPr bwMode="auto">
          <a:xfrm>
            <a:off x="3399192" y="1628800"/>
            <a:ext cx="5545138" cy="12926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8" tIns="45704" rIns="91408" bIns="45704">
            <a:spAutoFit/>
          </a:bodyPr>
          <a:lstStyle/>
          <a:p>
            <a:pPr algn="ctr"/>
            <a:r>
              <a:rPr lang="en-US" altLang="es-ES" sz="2600" b="1" dirty="0" err="1" smtClean="0">
                <a:solidFill>
                  <a:srgbClr val="0000FF"/>
                </a:solidFill>
              </a:rPr>
              <a:t>LATUV</a:t>
            </a:r>
            <a:r>
              <a:rPr lang="en-US" altLang="es-ES" sz="2600" b="1" dirty="0" smtClean="0">
                <a:solidFill>
                  <a:srgbClr val="0000FF"/>
                </a:solidFill>
              </a:rPr>
              <a:t>,</a:t>
            </a:r>
          </a:p>
          <a:p>
            <a:pPr algn="ctr"/>
            <a:r>
              <a:rPr lang="en-US" altLang="es-ES" sz="2600" b="1" dirty="0" smtClean="0">
                <a:solidFill>
                  <a:srgbClr val="0000FF"/>
                </a:solidFill>
              </a:rPr>
              <a:t>A</a:t>
            </a:r>
            <a:r>
              <a:rPr lang="en-US" altLang="es-ES" sz="2600" b="1" baseline="0" dirty="0" smtClean="0">
                <a:solidFill>
                  <a:srgbClr val="0000FF"/>
                </a:solidFill>
              </a:rPr>
              <a:t> Laboratory Born and Developed Thanks to Direct Broadcasting</a:t>
            </a:r>
            <a:endParaRPr lang="en-US" altLang="es-ES" sz="2600" b="1" dirty="0">
              <a:solidFill>
                <a:srgbClr val="0000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/>
      </p:par>
    </p:tnLst>
  </p:timing>
  <p:txStyles>
    <p:titleStyle>
      <a:lvl1pPr algn="ctr" defTabSz="801688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01688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2pPr>
      <a:lvl3pPr algn="ctr" defTabSz="801688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3pPr>
      <a:lvl4pPr algn="ctr" defTabSz="801688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4pPr>
      <a:lvl5pPr algn="ctr" defTabSz="801688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5pPr>
      <a:lvl6pPr marL="457200" algn="ctr" defTabSz="801688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6pPr>
      <a:lvl7pPr marL="914400" algn="ctr" defTabSz="801688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7pPr>
      <a:lvl8pPr marL="1371600" algn="ctr" defTabSz="801688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8pPr>
      <a:lvl9pPr marL="1828800" algn="ctr" defTabSz="801688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00038" indent="-300038" algn="ctr" defTabSz="801688" rtl="0" fontAlgn="base">
        <a:spcBef>
          <a:spcPct val="20000"/>
        </a:spcBef>
        <a:spcAft>
          <a:spcPct val="0"/>
        </a:spcAft>
        <a:buChar char="•"/>
        <a:defRPr sz="3600" b="1">
          <a:solidFill>
            <a:srgbClr val="CC3300"/>
          </a:solidFill>
          <a:latin typeface="+mn-lt"/>
          <a:ea typeface="+mn-ea"/>
          <a:cs typeface="+mn-cs"/>
        </a:defRPr>
      </a:lvl1pPr>
      <a:lvl2pPr marL="650875" indent="-250825" algn="l" defTabSz="801688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cs typeface="+mn-cs"/>
        </a:defRPr>
      </a:lvl2pPr>
      <a:lvl3pPr marL="1001713" indent="-200025" algn="l" defTabSz="801688" rtl="0" fontAlgn="base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cs typeface="+mn-cs"/>
        </a:defRPr>
      </a:lvl3pPr>
      <a:lvl4pPr marL="1403350" indent="-201613" algn="l" defTabSz="801688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8034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2606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7178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1750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6322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6629400"/>
            <a:ext cx="9144000" cy="244475"/>
          </a:xfrm>
          <a:prstGeom prst="rect">
            <a:avLst/>
          </a:prstGeom>
          <a:gradFill rotWithShape="1">
            <a:gsLst>
              <a:gs pos="0">
                <a:srgbClr val="C40001"/>
              </a:gs>
              <a:gs pos="100000">
                <a:srgbClr val="C40001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ES" sz="1000" dirty="0" smtClean="0">
                <a:solidFill>
                  <a:schemeClr val="bg1"/>
                </a:solidFill>
                <a:latin typeface="Trebuchet MS" pitchFamily="34" charset="0"/>
              </a:rPr>
              <a:t>A LABORATORY BORN AND DEVELOPED THANKS TO DIRECT BROADCASTING: </a:t>
            </a:r>
            <a:r>
              <a:rPr lang="en-US" altLang="es-ES" sz="1000" dirty="0" err="1" smtClean="0">
                <a:solidFill>
                  <a:schemeClr val="bg1"/>
                </a:solidFill>
                <a:latin typeface="Trebuchet MS" pitchFamily="34" charset="0"/>
              </a:rPr>
              <a:t>LATUV</a:t>
            </a:r>
            <a:endParaRPr lang="en-US" altLang="es-ES" sz="10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3316" name="Picture 4" descr="logoLATUVtrans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4" r="-880130" b="-5078"/>
          <a:stretch>
            <a:fillRect/>
          </a:stretch>
        </p:blipFill>
        <p:spPr bwMode="auto">
          <a:xfrm>
            <a:off x="-11113" y="0"/>
            <a:ext cx="9155113" cy="476250"/>
          </a:xfrm>
          <a:prstGeom prst="rect">
            <a:avLst/>
          </a:prstGeom>
          <a:gradFill rotWithShape="1">
            <a:gsLst>
              <a:gs pos="0">
                <a:srgbClr val="C40001"/>
              </a:gs>
              <a:gs pos="100000">
                <a:srgbClr val="C40001">
                  <a:gamma/>
                  <a:shade val="46275"/>
                  <a:invGamma/>
                </a:srgbClr>
              </a:gs>
            </a:gsLst>
            <a:lin ang="2700000" scaled="1"/>
          </a:gradFill>
        </p:spPr>
      </p:pic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4000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8697913" y="6591300"/>
            <a:ext cx="4635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5712" rIns="0" bIns="45712">
            <a:spAutoFit/>
          </a:bodyPr>
          <a:lstStyle/>
          <a:p>
            <a:pPr algn="ctr">
              <a:spcBef>
                <a:spcPct val="50000"/>
              </a:spcBef>
            </a:pPr>
            <a:fld id="{C9983CAD-FA46-4A64-A51F-FE0C8CCBEF2F}" type="slidenum">
              <a:rPr lang="es-ES" altLang="es-ES" sz="900">
                <a:solidFill>
                  <a:schemeClr val="bg1"/>
                </a:solidFill>
                <a:latin typeface="Trebuchet MS" pitchFamily="34" charset="0"/>
              </a:rPr>
              <a:pPr algn="ctr">
                <a:spcBef>
                  <a:spcPct val="50000"/>
                </a:spcBef>
              </a:pPr>
              <a:t>‹Nº›</a:t>
            </a:fld>
            <a:endParaRPr lang="es-ES" altLang="es-ES" sz="90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659563" y="6591300"/>
            <a:ext cx="2038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ES" sz="1000" dirty="0" smtClean="0">
                <a:solidFill>
                  <a:schemeClr val="bg1"/>
                </a:solidFill>
                <a:latin typeface="Trebuchet MS" pitchFamily="34" charset="0"/>
              </a:rPr>
              <a:t>Valladolid, 21st June 2016</a:t>
            </a:r>
            <a:endParaRPr lang="es-ES" altLang="es-ES" sz="10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cs typeface="+mn-cs"/>
        </a:defRPr>
      </a:lvl4pPr>
      <a:lvl5pPr marL="2055813" indent="-227013" algn="l" rtl="0" fontAlgn="base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  <a:cs typeface="+mn-cs"/>
        </a:defRPr>
      </a:lvl5pPr>
      <a:lvl6pPr marL="2513013" indent="-227013" algn="l" rtl="0" fontAlgn="base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  <a:cs typeface="+mn-cs"/>
        </a:defRPr>
      </a:lvl6pPr>
      <a:lvl7pPr marL="2970213" indent="-227013" algn="l" rtl="0" fontAlgn="base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  <a:cs typeface="+mn-cs"/>
        </a:defRPr>
      </a:lvl7pPr>
      <a:lvl8pPr marL="3427413" indent="-227013" algn="l" rtl="0" fontAlgn="base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  <a:cs typeface="+mn-cs"/>
        </a:defRPr>
      </a:lvl8pPr>
      <a:lvl9pPr marL="3884613" indent="-227013" algn="l" rtl="0" fontAlgn="base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3.tiff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0.png"/><Relationship Id="rId4" Type="http://schemas.openxmlformats.org/officeDocument/2006/relationships/image" Target="../media/image9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04248" y="44624"/>
            <a:ext cx="2346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MODIS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FINALLY</a:t>
            </a:r>
            <a:r>
              <a:rPr lang="es-ES" b="1" dirty="0" smtClean="0">
                <a:solidFill>
                  <a:schemeClr val="bg1"/>
                </a:solidFill>
              </a:rPr>
              <a:t>!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39554"/>
            <a:ext cx="3765525" cy="285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395536" y="4149080"/>
            <a:ext cx="4190551" cy="2038232"/>
            <a:chOff x="395536" y="4149080"/>
            <a:chExt cx="4190551" cy="2038232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623" y="4149080"/>
              <a:ext cx="4176464" cy="20382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4509120"/>
              <a:ext cx="4164013" cy="360362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noFill/>
            </a:ln>
            <a:effectLst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980728"/>
            <a:ext cx="3724477" cy="508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192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06082" y="2420888"/>
            <a:ext cx="1557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2001-2003</a:t>
            </a:r>
          </a:p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 REMFIRESAT</a:t>
            </a:r>
            <a:endParaRPr lang="es-ES" sz="16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08720"/>
            <a:ext cx="192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765733" y="2420888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2003-2004</a:t>
            </a:r>
          </a:p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CDMC</a:t>
            </a:r>
            <a:endParaRPr lang="es-ES" sz="16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24" y="3645184"/>
            <a:ext cx="192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843712" y="5085184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2003</a:t>
            </a:r>
          </a:p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DEMOBIRD</a:t>
            </a:r>
            <a:endParaRPr lang="es-ES" sz="1600" b="1" dirty="0">
              <a:solidFill>
                <a:srgbClr val="FF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908880"/>
            <a:ext cx="19546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010982" y="2420888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2004-2005</a:t>
            </a:r>
          </a:p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NOD</a:t>
            </a:r>
            <a:endParaRPr lang="es-ES" sz="1600" b="1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488" y="908880"/>
            <a:ext cx="192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7368339" y="2420888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2005-2006</a:t>
            </a:r>
          </a:p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ETIV</a:t>
            </a:r>
            <a:endParaRPr lang="es-ES" sz="1600" b="1" dirty="0">
              <a:solidFill>
                <a:srgbClr val="FF000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3660880"/>
            <a:ext cx="1906397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504603" y="5102015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2005-2009</a:t>
            </a:r>
          </a:p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PREVIEW</a:t>
            </a:r>
            <a:endParaRPr lang="es-ES" sz="1600" b="1" dirty="0">
              <a:solidFill>
                <a:srgbClr val="FF0000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1" t="12500" r="5357" b="12500"/>
          <a:stretch/>
        </p:blipFill>
        <p:spPr bwMode="auto">
          <a:xfrm>
            <a:off x="3574397" y="3645184"/>
            <a:ext cx="1913904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3772572" y="5100880"/>
            <a:ext cx="1550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2008-2011</a:t>
            </a:r>
          </a:p>
          <a:p>
            <a:pPr algn="ctr"/>
            <a:r>
              <a:rPr lang="es-ES" sz="1600" b="1" dirty="0" err="1" smtClean="0">
                <a:solidFill>
                  <a:srgbClr val="FF0000"/>
                </a:solidFill>
              </a:rPr>
              <a:t>SAFER-GMES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(</a:t>
            </a:r>
            <a:r>
              <a:rPr lang="es-ES" sz="1600" b="1" dirty="0" err="1" smtClean="0">
                <a:solidFill>
                  <a:srgbClr val="FF0000"/>
                </a:solidFill>
              </a:rPr>
              <a:t>Copernicus</a:t>
            </a:r>
            <a:r>
              <a:rPr lang="es-ES" sz="1600" b="1" dirty="0" smtClean="0">
                <a:solidFill>
                  <a:srgbClr val="FF0000"/>
                </a:solidFill>
              </a:rPr>
              <a:t>)</a:t>
            </a:r>
            <a:endParaRPr lang="es-ES" sz="16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961762" y="44624"/>
            <a:ext cx="21467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FOREST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FIRES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6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03003" y="476672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2005-2009</a:t>
            </a:r>
          </a:p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PREVIEW</a:t>
            </a:r>
            <a:endParaRPr lang="es-ES" sz="1600" b="1" dirty="0">
              <a:solidFill>
                <a:srgbClr val="FF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051720" y="548680"/>
            <a:ext cx="6144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EURORISK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PREVIEW: </a:t>
            </a:r>
            <a:r>
              <a:rPr lang="en-US" sz="1600" dirty="0" err="1" smtClean="0">
                <a:solidFill>
                  <a:srgbClr val="FF0000"/>
                </a:solidFill>
              </a:rPr>
              <a:t>PREVention</a:t>
            </a:r>
            <a:r>
              <a:rPr lang="en-US" sz="1600" dirty="0" smtClean="0">
                <a:solidFill>
                  <a:srgbClr val="FF0000"/>
                </a:solidFill>
              </a:rPr>
              <a:t>, Information </a:t>
            </a:r>
            <a:r>
              <a:rPr lang="en-US" sz="1600" dirty="0">
                <a:solidFill>
                  <a:srgbClr val="FF0000"/>
                </a:solidFill>
              </a:rPr>
              <a:t>&amp; </a:t>
            </a:r>
            <a:r>
              <a:rPr lang="en-US" sz="1600" dirty="0" smtClean="0">
                <a:solidFill>
                  <a:srgbClr val="FF0000"/>
                </a:solidFill>
              </a:rPr>
              <a:t>Early Warning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961762" y="44624"/>
            <a:ext cx="21467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FOREST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FIRES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9" y="4403154"/>
            <a:ext cx="191858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209841" y="3638001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2008-2011</a:t>
            </a:r>
          </a:p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SAFER-GMES</a:t>
            </a:r>
            <a:endParaRPr lang="es-ES" sz="1600" b="1" dirty="0">
              <a:solidFill>
                <a:srgbClr val="FF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413" y="3833561"/>
            <a:ext cx="3498059" cy="26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603627" y="4403154"/>
            <a:ext cx="24724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SAFER </a:t>
            </a:r>
            <a:r>
              <a:rPr lang="en-US" sz="1600" dirty="0">
                <a:solidFill>
                  <a:srgbClr val="FF0000"/>
                </a:solidFill>
              </a:rPr>
              <a:t>and </a:t>
            </a:r>
            <a:r>
              <a:rPr lang="en-US" sz="1600" dirty="0" err="1">
                <a:solidFill>
                  <a:srgbClr val="FF0000"/>
                </a:solidFill>
              </a:rPr>
              <a:t>GMES</a:t>
            </a:r>
            <a:r>
              <a:rPr lang="en-US" sz="1600" dirty="0">
                <a:solidFill>
                  <a:srgbClr val="FF0000"/>
                </a:solidFill>
              </a:rPr>
              <a:t> Emergency Response Core Service: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One step closer to full-scale operational deployment</a:t>
            </a:r>
          </a:p>
        </p:txBody>
      </p:sp>
      <p:grpSp>
        <p:nvGrpSpPr>
          <p:cNvPr id="8" name="7 Grupo"/>
          <p:cNvGrpSpPr/>
          <p:nvPr/>
        </p:nvGrpSpPr>
        <p:grpSpPr>
          <a:xfrm>
            <a:off x="395536" y="908720"/>
            <a:ext cx="8424936" cy="2278637"/>
            <a:chOff x="395536" y="1052736"/>
            <a:chExt cx="8424936" cy="2278637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268760"/>
              <a:ext cx="1906397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962" y="1208270"/>
              <a:ext cx="2526094" cy="1860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" name="4 Grupo"/>
            <p:cNvGrpSpPr/>
            <p:nvPr/>
          </p:nvGrpSpPr>
          <p:grpSpPr>
            <a:xfrm>
              <a:off x="5646316" y="1052736"/>
              <a:ext cx="3174156" cy="2278637"/>
              <a:chOff x="5497276" y="1244235"/>
              <a:chExt cx="3174156" cy="2278637"/>
            </a:xfrm>
          </p:grpSpPr>
          <p:pic>
            <p:nvPicPr>
              <p:cNvPr id="10247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6296" y="1920483"/>
                <a:ext cx="1435136" cy="108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49" name="Picture 9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7276" y="1244235"/>
                <a:ext cx="1477320" cy="108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51" name="Picture 1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8104" y="2442872"/>
                <a:ext cx="1467209" cy="108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5 Flecha derecha"/>
            <p:cNvSpPr/>
            <p:nvPr/>
          </p:nvSpPr>
          <p:spPr bwMode="auto">
            <a:xfrm>
              <a:off x="5123907" y="1864248"/>
              <a:ext cx="489204" cy="484632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737028" y="2708760"/>
              <a:ext cx="12907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rgbClr val="FF0000"/>
                  </a:solidFill>
                </a:rPr>
                <a:t>58 </a:t>
              </a:r>
              <a:r>
                <a:rPr lang="es-ES" sz="1600" b="1" dirty="0" err="1" smtClean="0">
                  <a:solidFill>
                    <a:srgbClr val="FF0000"/>
                  </a:solidFill>
                </a:rPr>
                <a:t>partners</a:t>
              </a:r>
              <a:endParaRPr lang="es-ES" sz="1600" b="1" dirty="0" smtClean="0">
                <a:solidFill>
                  <a:srgbClr val="FF0000"/>
                </a:solidFill>
              </a:endParaRPr>
            </a:p>
            <a:p>
              <a:r>
                <a:rPr lang="es-ES" sz="1600" b="1" dirty="0" smtClean="0">
                  <a:solidFill>
                    <a:srgbClr val="FF0000"/>
                  </a:solidFill>
                </a:rPr>
                <a:t>23 M€, FP6</a:t>
              </a:r>
              <a:endParaRPr lang="es-E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17 CuadroTexto"/>
          <p:cNvSpPr txBox="1"/>
          <p:nvPr/>
        </p:nvSpPr>
        <p:spPr>
          <a:xfrm>
            <a:off x="619364" y="5965476"/>
            <a:ext cx="1290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</a:rPr>
              <a:t>55 </a:t>
            </a:r>
            <a:r>
              <a:rPr lang="es-ES" sz="1600" b="1" dirty="0" err="1" smtClean="0">
                <a:solidFill>
                  <a:srgbClr val="FF0000"/>
                </a:solidFill>
              </a:rPr>
              <a:t>partners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r>
              <a:rPr lang="es-ES" sz="1600" b="1" dirty="0" smtClean="0">
                <a:solidFill>
                  <a:srgbClr val="FF0000"/>
                </a:solidFill>
              </a:rPr>
              <a:t>39 M€, FP7</a:t>
            </a:r>
            <a:endParaRPr lang="es-E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4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1" y="1196752"/>
            <a:ext cx="2454673" cy="184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7504" y="548680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2003</a:t>
            </a:r>
          </a:p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DEMOBIRD</a:t>
            </a:r>
            <a:endParaRPr lang="es-ES" sz="1600" b="1" dirty="0">
              <a:solidFill>
                <a:srgbClr val="FF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18" y="3429000"/>
            <a:ext cx="4039492" cy="302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48810"/>
            <a:ext cx="3024336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11555"/>
            <a:ext cx="3078088" cy="230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961762" y="44624"/>
            <a:ext cx="21467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FOREST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FIRES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619672" y="620688"/>
            <a:ext cx="3082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</a:rPr>
              <a:t>Bi-</a:t>
            </a:r>
            <a:r>
              <a:rPr lang="es-ES" sz="1600" b="1" dirty="0" err="1" smtClean="0">
                <a:solidFill>
                  <a:srgbClr val="FF0000"/>
                </a:solidFill>
              </a:rPr>
              <a:t>Spectral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Infrared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Detection</a:t>
            </a:r>
            <a:endParaRPr lang="es-ES" sz="1600" b="1" dirty="0">
              <a:solidFill>
                <a:srgbClr val="FF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59832" y="1196752"/>
            <a:ext cx="2075248" cy="15696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FF0000"/>
                </a:solidFill>
              </a:rPr>
              <a:t>DLR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HSRS</a:t>
            </a:r>
            <a:r>
              <a:rPr lang="es-ES" sz="1600" dirty="0" smtClean="0">
                <a:solidFill>
                  <a:srgbClr val="FF0000"/>
                </a:solidFill>
              </a:rPr>
              <a:t> sensor</a:t>
            </a:r>
          </a:p>
          <a:p>
            <a:r>
              <a:rPr lang="es-ES" sz="1600" dirty="0" err="1" smtClean="0">
                <a:solidFill>
                  <a:srgbClr val="FF0000"/>
                </a:solidFill>
              </a:rPr>
              <a:t>MIR&amp;TIR</a:t>
            </a:r>
            <a:endParaRPr lang="es-ES" sz="1600" dirty="0" smtClean="0">
              <a:solidFill>
                <a:srgbClr val="FF0000"/>
              </a:solidFill>
            </a:endParaRPr>
          </a:p>
          <a:p>
            <a:r>
              <a:rPr lang="es-ES" sz="1600" dirty="0" err="1" smtClean="0">
                <a:solidFill>
                  <a:srgbClr val="FF0000"/>
                </a:solidFill>
              </a:rPr>
              <a:t>Swath</a:t>
            </a:r>
            <a:r>
              <a:rPr lang="es-ES" sz="1600" dirty="0" smtClean="0">
                <a:solidFill>
                  <a:srgbClr val="FF0000"/>
                </a:solidFill>
              </a:rPr>
              <a:t>: 190 km</a:t>
            </a:r>
          </a:p>
          <a:p>
            <a:r>
              <a:rPr lang="es-ES" sz="1600" dirty="0" smtClean="0">
                <a:solidFill>
                  <a:srgbClr val="FF0000"/>
                </a:solidFill>
              </a:rPr>
              <a:t>Pixel: 372 m</a:t>
            </a:r>
          </a:p>
          <a:p>
            <a:r>
              <a:rPr lang="es-ES" sz="1600" dirty="0" smtClean="0">
                <a:solidFill>
                  <a:srgbClr val="FF0000"/>
                </a:solidFill>
              </a:rPr>
              <a:t>14 bit</a:t>
            </a:r>
          </a:p>
          <a:p>
            <a:r>
              <a:rPr lang="es-ES" sz="1600" dirty="0" err="1" smtClean="0">
                <a:solidFill>
                  <a:srgbClr val="FF0000"/>
                </a:solidFill>
              </a:rPr>
              <a:t>Sat</a:t>
            </a:r>
            <a:r>
              <a:rPr lang="es-ES" sz="1600" dirty="0" smtClean="0">
                <a:solidFill>
                  <a:srgbClr val="FF0000"/>
                </a:solidFill>
              </a:rPr>
              <a:t>. </a:t>
            </a:r>
            <a:r>
              <a:rPr lang="es-ES" sz="1600" dirty="0" err="1" smtClean="0">
                <a:solidFill>
                  <a:srgbClr val="FF0000"/>
                </a:solidFill>
              </a:rPr>
              <a:t>Temp</a:t>
            </a:r>
            <a:r>
              <a:rPr lang="es-ES" sz="1600" dirty="0" smtClean="0">
                <a:solidFill>
                  <a:srgbClr val="FF0000"/>
                </a:solidFill>
              </a:rPr>
              <a:t>: </a:t>
            </a:r>
            <a:r>
              <a:rPr lang="es-ES" sz="1600" dirty="0" err="1" smtClean="0">
                <a:solidFill>
                  <a:srgbClr val="FF0000"/>
                </a:solidFill>
              </a:rPr>
              <a:t>Very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high</a:t>
            </a: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earth.esa.int/pi/esa?id=1001&amp;sideExpandedNavigationBoxId=Aos&amp;cmd=image&amp;topSelectedNavigationNodeId=AOS&amp;targetIFramePage=%2Fweb%2Fguest%2Fpi-community%2Fapply-for-data%2Fao-s&amp;ts=1465987327565&amp;type=detimg&amp;colorTheme=03&amp;sideNavigationType=AO&amp;table=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7" y="728061"/>
            <a:ext cx="1703707" cy="16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589" y="632372"/>
            <a:ext cx="5583875" cy="396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97152"/>
            <a:ext cx="2232943" cy="162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0" y="3903175"/>
            <a:ext cx="3301788" cy="235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842866" y="44624"/>
            <a:ext cx="32656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DRAGON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PROGRAMME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68860" y="2346953"/>
            <a:ext cx="17684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ESA-</a:t>
            </a:r>
            <a:r>
              <a:rPr lang="es-ES" dirty="0" err="1" smtClean="0">
                <a:solidFill>
                  <a:srgbClr val="FF0000"/>
                </a:solidFill>
              </a:rPr>
              <a:t>NRSCC</a:t>
            </a:r>
            <a:endParaRPr lang="es-ES" dirty="0" smtClean="0">
              <a:solidFill>
                <a:srgbClr val="FF0000"/>
              </a:solidFill>
            </a:endParaRPr>
          </a:p>
          <a:p>
            <a:r>
              <a:rPr lang="es-ES" dirty="0" err="1" smtClean="0">
                <a:solidFill>
                  <a:srgbClr val="FF0000"/>
                </a:solidFill>
              </a:rPr>
              <a:t>Cooperation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45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842866" y="44624"/>
            <a:ext cx="32656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DRAGON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PROGRAMME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401" y="846949"/>
            <a:ext cx="22193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236811" y="2561449"/>
            <a:ext cx="1630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FF0000"/>
                </a:solidFill>
              </a:rPr>
              <a:t>FRE</a:t>
            </a:r>
            <a:r>
              <a:rPr lang="es-ES" sz="1600" dirty="0" smtClean="0">
                <a:solidFill>
                  <a:srgbClr val="FF0000"/>
                </a:solidFill>
              </a:rPr>
              <a:t>: </a:t>
            </a:r>
            <a:r>
              <a:rPr lang="es-ES" sz="1600" dirty="0" err="1" smtClean="0">
                <a:solidFill>
                  <a:srgbClr val="FF0000"/>
                </a:solidFill>
              </a:rPr>
              <a:t>power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law</a:t>
            </a:r>
            <a:endParaRPr lang="es-ES" sz="1600" dirty="0">
              <a:solidFill>
                <a:srgbClr val="FF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22017"/>
            <a:ext cx="3362082" cy="186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67465" y="2620350"/>
            <a:ext cx="2842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FF0000"/>
                </a:solidFill>
              </a:rPr>
              <a:t>Fire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temp</a:t>
            </a:r>
            <a:r>
              <a:rPr lang="es-ES" sz="1600" dirty="0" smtClean="0">
                <a:solidFill>
                  <a:srgbClr val="FF0000"/>
                </a:solidFill>
              </a:rPr>
              <a:t>, </a:t>
            </a:r>
            <a:r>
              <a:rPr lang="es-ES" sz="1600" dirty="0" err="1" smtClean="0">
                <a:solidFill>
                  <a:srgbClr val="FF0000"/>
                </a:solidFill>
              </a:rPr>
              <a:t>burning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area</a:t>
            </a:r>
            <a:r>
              <a:rPr lang="es-ES" sz="1600" dirty="0" smtClean="0">
                <a:solidFill>
                  <a:srgbClr val="FF0000"/>
                </a:solidFill>
              </a:rPr>
              <a:t>, </a:t>
            </a:r>
            <a:r>
              <a:rPr lang="es-ES" sz="1600" dirty="0" err="1" smtClean="0">
                <a:solidFill>
                  <a:srgbClr val="FF0000"/>
                </a:solidFill>
              </a:rPr>
              <a:t>FRP</a:t>
            </a:r>
            <a:endParaRPr lang="es-ES" sz="1600" dirty="0">
              <a:solidFill>
                <a:srgbClr val="FF000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4" y="3140968"/>
            <a:ext cx="29813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26152" y="4293096"/>
            <a:ext cx="2433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FF0000"/>
                </a:solidFill>
              </a:rPr>
              <a:t>Number</a:t>
            </a:r>
            <a:r>
              <a:rPr lang="es-ES" sz="1600" dirty="0" smtClean="0">
                <a:solidFill>
                  <a:srgbClr val="FF0000"/>
                </a:solidFill>
              </a:rPr>
              <a:t> of </a:t>
            </a:r>
            <a:r>
              <a:rPr lang="es-ES" sz="1600" dirty="0" err="1" smtClean="0">
                <a:solidFill>
                  <a:srgbClr val="FF0000"/>
                </a:solidFill>
              </a:rPr>
              <a:t>fires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detected</a:t>
            </a:r>
            <a:endParaRPr lang="es-ES" sz="1600" dirty="0">
              <a:solidFill>
                <a:srgbClr val="FF000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3"/>
          <a:stretch/>
        </p:blipFill>
        <p:spPr bwMode="auto">
          <a:xfrm>
            <a:off x="3856797" y="3111214"/>
            <a:ext cx="2016224" cy="130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4241937" y="4440741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FF0000"/>
                </a:solidFill>
              </a:rPr>
              <a:t>Fire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severity</a:t>
            </a:r>
            <a:endParaRPr lang="es-ES" sz="1600" dirty="0">
              <a:solidFill>
                <a:srgbClr val="FF0000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136"/>
            <a:ext cx="28670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60"/>
          <a:stretch/>
        </p:blipFill>
        <p:spPr bwMode="auto">
          <a:xfrm>
            <a:off x="3779912" y="5018954"/>
            <a:ext cx="1938355" cy="147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40"/>
          <a:stretch/>
        </p:blipFill>
        <p:spPr bwMode="auto">
          <a:xfrm>
            <a:off x="6621921" y="3111214"/>
            <a:ext cx="1826340" cy="134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6970257" y="4509120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FF0000"/>
                </a:solidFill>
              </a:rPr>
              <a:t>Fire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recovery</a:t>
            </a:r>
            <a:endParaRPr lang="es-ES" sz="1600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589" y="849833"/>
            <a:ext cx="2121445" cy="157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6902130" y="2492896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FF0000"/>
                </a:solidFill>
              </a:rPr>
              <a:t>Burnt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Biomass</a:t>
            </a:r>
            <a:endParaRPr lang="es-ES" sz="16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9"/>
          <a:stretch/>
        </p:blipFill>
        <p:spPr bwMode="auto">
          <a:xfrm>
            <a:off x="6513126" y="4880279"/>
            <a:ext cx="1515258" cy="136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2244201" y="6222429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rgbClr val="FF0000"/>
                </a:solidFill>
              </a:rPr>
              <a:t>CO </a:t>
            </a:r>
            <a:r>
              <a:rPr lang="es-ES" sz="1600" dirty="0" err="1" smtClean="0">
                <a:solidFill>
                  <a:srgbClr val="FF0000"/>
                </a:solidFill>
              </a:rPr>
              <a:t>emissions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777975" y="6258798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rgbClr val="FF0000"/>
                </a:solidFill>
              </a:rPr>
              <a:t>Sentinel-2</a:t>
            </a: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1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588224" y="44624"/>
            <a:ext cx="25058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DEIMOS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IMAGING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8" r="1488" b="7176"/>
          <a:stretch/>
        </p:blipFill>
        <p:spPr bwMode="auto">
          <a:xfrm>
            <a:off x="395537" y="980728"/>
            <a:ext cx="6053974" cy="362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:\disco D del I+D\DEIMOS\DEIMOS_1\DEIMOS_1_y_y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23109"/>
            <a:ext cx="2990194" cy="224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323528" y="1392919"/>
            <a:ext cx="7763927" cy="1619787"/>
            <a:chOff x="323528" y="1392919"/>
            <a:chExt cx="7763927" cy="161978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t="34603" r="8690" b="49041"/>
            <a:stretch/>
          </p:blipFill>
          <p:spPr bwMode="auto">
            <a:xfrm>
              <a:off x="336465" y="1850119"/>
              <a:ext cx="7750990" cy="116258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6" name="5 Conector recto de flecha"/>
            <p:cNvCxnSpPr/>
            <p:nvPr/>
          </p:nvCxnSpPr>
          <p:spPr bwMode="auto">
            <a:xfrm>
              <a:off x="4858072" y="1484784"/>
              <a:ext cx="3229383" cy="36533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10 Conector recto de flecha"/>
            <p:cNvCxnSpPr/>
            <p:nvPr/>
          </p:nvCxnSpPr>
          <p:spPr bwMode="auto">
            <a:xfrm flipH="1">
              <a:off x="323528" y="1392919"/>
              <a:ext cx="1408156" cy="4572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12 CuadroTexto"/>
          <p:cNvSpPr txBox="1"/>
          <p:nvPr/>
        </p:nvSpPr>
        <p:spPr>
          <a:xfrm>
            <a:off x="611560" y="622802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b="1" i="1" dirty="0" smtClean="0">
                <a:solidFill>
                  <a:srgbClr val="FF0000"/>
                </a:solidFill>
              </a:rPr>
              <a:t>Deimos-1: 2009</a:t>
            </a:r>
            <a:endParaRPr lang="es-ES" sz="1800" b="1" i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042951" y="476672"/>
            <a:ext cx="304121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FF0000"/>
                </a:solidFill>
              </a:rPr>
              <a:t>Deimos-Imaging</a:t>
            </a:r>
            <a:r>
              <a:rPr lang="es-ES" b="1" dirty="0" smtClean="0">
                <a:solidFill>
                  <a:srgbClr val="FF0000"/>
                </a:solidFill>
              </a:rPr>
              <a:t>: 2006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651499" y="5455692"/>
            <a:ext cx="2010487" cy="8309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 err="1" smtClean="0">
                <a:solidFill>
                  <a:srgbClr val="FF0000"/>
                </a:solidFill>
              </a:rPr>
              <a:t>Swath</a:t>
            </a:r>
            <a:r>
              <a:rPr lang="es-ES" sz="1600" b="1" dirty="0" smtClean="0">
                <a:solidFill>
                  <a:srgbClr val="FF0000"/>
                </a:solidFill>
              </a:rPr>
              <a:t>: 600/460 km</a:t>
            </a:r>
          </a:p>
          <a:p>
            <a:r>
              <a:rPr lang="es-ES" sz="1600" b="1" dirty="0" err="1" smtClean="0">
                <a:solidFill>
                  <a:srgbClr val="FF0000"/>
                </a:solidFill>
              </a:rPr>
              <a:t>R,G,NIR</a:t>
            </a:r>
            <a:r>
              <a:rPr lang="es-ES" sz="1600" b="1" dirty="0" smtClean="0">
                <a:solidFill>
                  <a:srgbClr val="FF0000"/>
                </a:solidFill>
              </a:rPr>
              <a:t> (8/10 bit)</a:t>
            </a:r>
          </a:p>
          <a:p>
            <a:r>
              <a:rPr lang="es-ES" sz="1600" b="1" dirty="0" smtClean="0">
                <a:solidFill>
                  <a:srgbClr val="FF0000"/>
                </a:solidFill>
              </a:rPr>
              <a:t>22 m</a:t>
            </a:r>
            <a:endParaRPr lang="es-ES" sz="1600" b="1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360852"/>
            <a:ext cx="1427223" cy="105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 bwMode="auto">
          <a:xfrm>
            <a:off x="3275856" y="3709721"/>
            <a:ext cx="1944216" cy="10874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897" y="3352660"/>
            <a:ext cx="3011030" cy="187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57" y="3678980"/>
            <a:ext cx="2072286" cy="15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74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1541691"/>
            <a:ext cx="7992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</a:rPr>
              <a:t>CENIT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TEcoAgua</a:t>
            </a:r>
            <a:r>
              <a:rPr lang="en-US" sz="1800" dirty="0"/>
              <a:t>: Development of Sustainable Technologies for the Integral Water </a:t>
            </a:r>
            <a:r>
              <a:rPr lang="en-US" sz="1800" dirty="0" smtClean="0"/>
              <a:t>Cycle</a:t>
            </a:r>
          </a:p>
          <a:p>
            <a:endParaRPr lang="en-US" sz="1800" dirty="0" smtClean="0"/>
          </a:p>
          <a:p>
            <a:r>
              <a:rPr lang="en-US" sz="1800" dirty="0" smtClean="0"/>
              <a:t>10 commercial companies</a:t>
            </a:r>
          </a:p>
          <a:p>
            <a:r>
              <a:rPr lang="en-US" sz="1800" dirty="0" smtClean="0"/>
              <a:t> 21 research centers</a:t>
            </a:r>
          </a:p>
          <a:p>
            <a:r>
              <a:rPr lang="en-US" sz="1800" dirty="0" smtClean="0"/>
              <a:t>18 M€</a:t>
            </a:r>
            <a:endParaRPr lang="en-US" sz="1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3825012" y="639600"/>
            <a:ext cx="14670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2009-2012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30" y="477553"/>
            <a:ext cx="2729186" cy="78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2778809"/>
            <a:ext cx="5832648" cy="353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6031251" y="44624"/>
            <a:ext cx="30772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NATIONAL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PROJECTS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4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825012" y="639600"/>
            <a:ext cx="14670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2010-2013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8" y="3074223"/>
            <a:ext cx="4198349" cy="309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8" y="476672"/>
            <a:ext cx="2408237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4782252" y="2996952"/>
            <a:ext cx="3570287" cy="3330839"/>
            <a:chOff x="1001713" y="-800290"/>
            <a:chExt cx="8826871" cy="7107428"/>
          </a:xfrm>
        </p:grpSpPr>
        <p:grpSp>
          <p:nvGrpSpPr>
            <p:cNvPr id="7" name="6 Grupo"/>
            <p:cNvGrpSpPr/>
            <p:nvPr/>
          </p:nvGrpSpPr>
          <p:grpSpPr>
            <a:xfrm>
              <a:off x="1001713" y="-800290"/>
              <a:ext cx="8826871" cy="7107428"/>
              <a:chOff x="1001713" y="-800290"/>
              <a:chExt cx="8826871" cy="7107428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1713" y="-800290"/>
                <a:ext cx="8826871" cy="71074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9 Rectángulo"/>
              <p:cNvSpPr/>
              <p:nvPr/>
            </p:nvSpPr>
            <p:spPr bwMode="auto">
              <a:xfrm>
                <a:off x="1331640" y="1171600"/>
                <a:ext cx="1316335" cy="457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8" name="7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037" y="1052736"/>
              <a:ext cx="1194747" cy="585031"/>
            </a:xfrm>
            <a:prstGeom prst="rect">
              <a:avLst/>
            </a:prstGeom>
          </p:spPr>
        </p:pic>
      </p:grpSp>
      <p:sp>
        <p:nvSpPr>
          <p:cNvPr id="11" name="10 CuadroTexto"/>
          <p:cNvSpPr txBox="1"/>
          <p:nvPr/>
        </p:nvSpPr>
        <p:spPr>
          <a:xfrm>
            <a:off x="521490" y="1196752"/>
            <a:ext cx="810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FF0000"/>
                </a:solidFill>
              </a:rPr>
              <a:t>CENIT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PROMETEO</a:t>
            </a:r>
            <a:r>
              <a:rPr lang="en-US" sz="1800" dirty="0" smtClean="0"/>
              <a:t>: Integral technologies for fighting forest fires and forest conservation</a:t>
            </a:r>
            <a:endParaRPr lang="en-US" sz="1800" dirty="0"/>
          </a:p>
        </p:txBody>
      </p:sp>
      <p:sp>
        <p:nvSpPr>
          <p:cNvPr id="2" name="1 Rectángulo"/>
          <p:cNvSpPr/>
          <p:nvPr/>
        </p:nvSpPr>
        <p:spPr>
          <a:xfrm>
            <a:off x="547273" y="19168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/>
              <a:t>14 </a:t>
            </a:r>
            <a:r>
              <a:rPr lang="en-US" sz="1800" dirty="0"/>
              <a:t>commercial companies</a:t>
            </a:r>
          </a:p>
          <a:p>
            <a:r>
              <a:rPr lang="en-US" sz="1800" dirty="0" smtClean="0"/>
              <a:t>15 </a:t>
            </a:r>
            <a:r>
              <a:rPr lang="en-US" sz="1800" dirty="0"/>
              <a:t>research centers</a:t>
            </a:r>
          </a:p>
          <a:p>
            <a:r>
              <a:rPr lang="en-US" sz="1800" dirty="0" smtClean="0"/>
              <a:t>24 </a:t>
            </a:r>
            <a:r>
              <a:rPr lang="en-US" sz="1800" dirty="0"/>
              <a:t>M€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6031251" y="44624"/>
            <a:ext cx="30772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NATIONAL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PROJECTS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8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Milano_re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r="19081"/>
          <a:stretch/>
        </p:blipFill>
        <p:spPr bwMode="auto">
          <a:xfrm>
            <a:off x="179512" y="541558"/>
            <a:ext cx="1963507" cy="202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21" y="2719230"/>
            <a:ext cx="4394003" cy="354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71" y="2745921"/>
            <a:ext cx="4260775" cy="332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684" y="4592812"/>
            <a:ext cx="1184270" cy="183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t="19195" r="6103" b="20808"/>
          <a:stretch/>
        </p:blipFill>
        <p:spPr bwMode="auto">
          <a:xfrm>
            <a:off x="5649456" y="542926"/>
            <a:ext cx="3459048" cy="171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011288" y="1556792"/>
            <a:ext cx="4432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Probability </a:t>
            </a:r>
            <a:r>
              <a:rPr lang="en-US" sz="1800" b="1" dirty="0">
                <a:solidFill>
                  <a:srgbClr val="FF0000"/>
                </a:solidFill>
              </a:rPr>
              <a:t>of presence of Milano </a:t>
            </a:r>
            <a:r>
              <a:rPr lang="en-US" sz="1800" b="1" dirty="0" smtClean="0">
                <a:solidFill>
                  <a:srgbClr val="FF0000"/>
                </a:solidFill>
              </a:rPr>
              <a:t>Real </a:t>
            </a:r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1800" b="1" dirty="0">
                <a:solidFill>
                  <a:srgbClr val="FF0000"/>
                </a:solidFill>
              </a:rPr>
              <a:t>in the Iberian </a:t>
            </a:r>
            <a:r>
              <a:rPr lang="en-US" sz="1800" b="1" dirty="0" smtClean="0">
                <a:solidFill>
                  <a:srgbClr val="FF0000"/>
                </a:solidFill>
              </a:rPr>
              <a:t>Peninsula</a:t>
            </a:r>
            <a:endParaRPr lang="es-ES" sz="18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574110" y="44624"/>
            <a:ext cx="15343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WILD </a:t>
            </a:r>
            <a:r>
              <a:rPr lang="es-ES" b="1" dirty="0" err="1" smtClean="0">
                <a:solidFill>
                  <a:schemeClr val="bg1"/>
                </a:solidFill>
              </a:rPr>
              <a:t>LIFE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0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6" b="12584"/>
          <a:stretch/>
        </p:blipFill>
        <p:spPr bwMode="auto">
          <a:xfrm>
            <a:off x="3435288" y="613435"/>
            <a:ext cx="4752593" cy="299749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9" y="4876151"/>
            <a:ext cx="2273424" cy="159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602200"/>
            <a:ext cx="2652191" cy="185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857" y="3789040"/>
            <a:ext cx="3091634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804248" y="44624"/>
            <a:ext cx="23246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THE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BEGINNING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140852" y="627280"/>
            <a:ext cx="2630948" cy="4097864"/>
            <a:chOff x="140852" y="627280"/>
            <a:chExt cx="2630948" cy="4097864"/>
          </a:xfrm>
        </p:grpSpPr>
        <p:sp>
          <p:nvSpPr>
            <p:cNvPr id="2" name="1 CuadroTexto"/>
            <p:cNvSpPr txBox="1"/>
            <p:nvPr/>
          </p:nvSpPr>
          <p:spPr>
            <a:xfrm>
              <a:off x="140852" y="627280"/>
              <a:ext cx="2530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600" b="1" dirty="0" smtClean="0">
                  <a:solidFill>
                    <a:srgbClr val="FF0000"/>
                  </a:solidFill>
                </a:rPr>
                <a:t>1</a:t>
              </a:r>
              <a:r>
                <a:rPr lang="es-ES" sz="1600" b="1" baseline="30000" dirty="0" smtClean="0">
                  <a:solidFill>
                    <a:srgbClr val="FF0000"/>
                  </a:solidFill>
                </a:rPr>
                <a:t>ST</a:t>
              </a:r>
              <a:r>
                <a:rPr lang="es-ES" sz="1600" b="1" dirty="0" smtClean="0">
                  <a:solidFill>
                    <a:srgbClr val="FF0000"/>
                  </a:solidFill>
                </a:rPr>
                <a:t> </a:t>
              </a:r>
              <a:r>
                <a:rPr lang="es-ES" sz="1600" b="1" dirty="0" err="1" smtClean="0">
                  <a:solidFill>
                    <a:srgbClr val="FF0000"/>
                  </a:solidFill>
                </a:rPr>
                <a:t>NOAA</a:t>
              </a:r>
              <a:r>
                <a:rPr lang="es-ES" sz="1600" b="1" dirty="0" smtClean="0">
                  <a:solidFill>
                    <a:srgbClr val="FF0000"/>
                  </a:solidFill>
                </a:rPr>
                <a:t> receiver, 1991</a:t>
              </a:r>
            </a:p>
            <a:p>
              <a:pPr algn="ctr"/>
              <a:r>
                <a:rPr lang="es-ES" sz="1600" b="1" dirty="0" smtClean="0">
                  <a:solidFill>
                    <a:srgbClr val="FF0000"/>
                  </a:solidFill>
                </a:rPr>
                <a:t>Univ. of Bradford, </a:t>
              </a:r>
              <a:r>
                <a:rPr lang="es-ES" sz="1600" b="1" dirty="0" err="1" smtClean="0">
                  <a:solidFill>
                    <a:srgbClr val="FF0000"/>
                  </a:solidFill>
                </a:rPr>
                <a:t>UK</a:t>
              </a:r>
              <a:endParaRPr lang="es-ES" sz="1600" b="1" dirty="0">
                <a:solidFill>
                  <a:srgbClr val="FF0000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09" y="1199768"/>
              <a:ext cx="2598191" cy="3525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926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572000" y="3461657"/>
            <a:ext cx="42295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We used breeding success data of the Great Bustard (Otis </a:t>
            </a:r>
            <a:r>
              <a:rPr lang="en-US" sz="1600" b="1" dirty="0" err="1">
                <a:solidFill>
                  <a:srgbClr val="FF0000"/>
                </a:solidFill>
              </a:rPr>
              <a:t>tarda</a:t>
            </a:r>
            <a:r>
              <a:rPr lang="en-US" sz="1600" b="1" dirty="0">
                <a:solidFill>
                  <a:srgbClr val="FF0000"/>
                </a:solidFill>
              </a:rPr>
              <a:t>) </a:t>
            </a:r>
            <a:r>
              <a:rPr lang="en-US" sz="1600" b="1" dirty="0" smtClean="0">
                <a:solidFill>
                  <a:srgbClr val="FF0000"/>
                </a:solidFill>
              </a:rPr>
              <a:t>to </a:t>
            </a:r>
            <a:r>
              <a:rPr lang="en-US" sz="1600" b="1" dirty="0">
                <a:solidFill>
                  <a:srgbClr val="FF0000"/>
                </a:solidFill>
              </a:rPr>
              <a:t>create </a:t>
            </a:r>
            <a:r>
              <a:rPr lang="en-US" sz="1600" b="1" dirty="0" smtClean="0">
                <a:solidFill>
                  <a:srgbClr val="FF0000"/>
                </a:solidFill>
              </a:rPr>
              <a:t>yearly </a:t>
            </a:r>
            <a:r>
              <a:rPr lang="en-US" sz="1600" b="1" dirty="0">
                <a:solidFill>
                  <a:srgbClr val="FF0000"/>
                </a:solidFill>
              </a:rPr>
              <a:t>series </a:t>
            </a:r>
            <a:r>
              <a:rPr lang="en-US" sz="1600" b="1" dirty="0" smtClean="0">
                <a:solidFill>
                  <a:srgbClr val="FF0000"/>
                </a:solidFill>
              </a:rPr>
              <a:t>(</a:t>
            </a:r>
            <a:r>
              <a:rPr lang="en-US" sz="1600" b="1" dirty="0">
                <a:solidFill>
                  <a:srgbClr val="FF0000"/>
                </a:solidFill>
              </a:rPr>
              <a:t>1988-2010) on the basis </a:t>
            </a:r>
            <a:r>
              <a:rPr lang="en-US" sz="1600" b="1" dirty="0" smtClean="0">
                <a:solidFill>
                  <a:srgbClr val="FF0000"/>
                </a:solidFill>
              </a:rPr>
              <a:t>that </a:t>
            </a:r>
            <a:r>
              <a:rPr lang="en-US" sz="1600" b="1" dirty="0" err="1" smtClean="0">
                <a:solidFill>
                  <a:srgbClr val="FF0000"/>
                </a:solidFill>
              </a:rPr>
              <a:t>NDVI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from </a:t>
            </a:r>
            <a:r>
              <a:rPr lang="en-US" sz="1600" b="1" dirty="0" smtClean="0">
                <a:solidFill>
                  <a:srgbClr val="FF0000"/>
                </a:solidFill>
              </a:rPr>
              <a:t>NOAA-</a:t>
            </a:r>
            <a:r>
              <a:rPr lang="en-US" sz="1600" b="1" dirty="0" err="1" smtClean="0">
                <a:solidFill>
                  <a:srgbClr val="FF0000"/>
                </a:solidFill>
              </a:rPr>
              <a:t>AVHRR</a:t>
            </a:r>
            <a:r>
              <a:rPr lang="en-US" sz="1600" b="1" dirty="0" smtClean="0">
                <a:solidFill>
                  <a:srgbClr val="FF0000"/>
                </a:solidFill>
              </a:rPr>
              <a:t> is </a:t>
            </a:r>
            <a:r>
              <a:rPr lang="en-US" sz="1600" b="1" dirty="0">
                <a:solidFill>
                  <a:srgbClr val="FF0000"/>
                </a:solidFill>
              </a:rPr>
              <a:t>a proxy of </a:t>
            </a:r>
            <a:r>
              <a:rPr lang="en-US" sz="1600" b="1" dirty="0" smtClean="0">
                <a:solidFill>
                  <a:srgbClr val="FF0000"/>
                </a:solidFill>
              </a:rPr>
              <a:t>food availability and we demonstrated that </a:t>
            </a:r>
            <a:r>
              <a:rPr lang="en-US" sz="1600" b="1" dirty="0" err="1" smtClean="0">
                <a:solidFill>
                  <a:srgbClr val="FF0000"/>
                </a:solidFill>
              </a:rPr>
              <a:t>NDVI</a:t>
            </a:r>
            <a:r>
              <a:rPr lang="en-US" sz="1600" b="1" dirty="0" smtClean="0">
                <a:solidFill>
                  <a:srgbClr val="FF0000"/>
                </a:solidFill>
              </a:rPr>
              <a:t> is </a:t>
            </a:r>
            <a:r>
              <a:rPr lang="en-US" sz="1600" b="1" dirty="0">
                <a:solidFill>
                  <a:srgbClr val="FF0000"/>
                </a:solidFill>
              </a:rPr>
              <a:t>a successful predictor of chick survival during rearing periods.</a:t>
            </a:r>
            <a:endParaRPr lang="es-ES" sz="16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09655"/>
            <a:ext cx="305488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68759"/>
            <a:ext cx="1833780" cy="119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962" y="836712"/>
            <a:ext cx="3259089" cy="188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1560"/>
            <a:ext cx="3672408" cy="367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7574110" y="44624"/>
            <a:ext cx="15343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WILD </a:t>
            </a:r>
            <a:r>
              <a:rPr lang="es-ES" b="1" dirty="0" err="1" smtClean="0">
                <a:solidFill>
                  <a:schemeClr val="bg1"/>
                </a:solidFill>
              </a:rPr>
              <a:t>LIFE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3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852198" y="44624"/>
            <a:ext cx="125630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HEALTH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48" y="1268586"/>
            <a:ext cx="3016608" cy="167266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48241" y="573501"/>
            <a:ext cx="337906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www.solysalud.org, 1997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90" y="781250"/>
            <a:ext cx="361537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12976"/>
            <a:ext cx="3419169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3532422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96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852198" y="44624"/>
            <a:ext cx="125630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HEALTH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8" t="9477" r="30971" b="5405"/>
          <a:stretch>
            <a:fillRect/>
          </a:stretch>
        </p:blipFill>
        <p:spPr bwMode="auto">
          <a:xfrm>
            <a:off x="35496" y="764704"/>
            <a:ext cx="4035848" cy="433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1" t="21304" r="26134" b="33716"/>
          <a:stretch>
            <a:fillRect/>
          </a:stretch>
        </p:blipFill>
        <p:spPr bwMode="auto">
          <a:xfrm>
            <a:off x="4355976" y="836712"/>
            <a:ext cx="4460999" cy="17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6387" r="15625" b="2872"/>
          <a:stretch>
            <a:fillRect/>
          </a:stretch>
        </p:blipFill>
        <p:spPr bwMode="auto">
          <a:xfrm>
            <a:off x="4296384" y="3105682"/>
            <a:ext cx="1676081" cy="272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55576" y="5445224"/>
            <a:ext cx="32444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www.malariawarning.eu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6" t="29500" r="8038" b="18672"/>
          <a:stretch>
            <a:fillRect/>
          </a:stretch>
        </p:blipFill>
        <p:spPr bwMode="auto">
          <a:xfrm>
            <a:off x="6102509" y="3725468"/>
            <a:ext cx="2869828" cy="146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04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7412206" y="44624"/>
            <a:ext cx="169629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SUOMI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NPP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8" t="12699" r="27143" b="6349"/>
          <a:stretch/>
        </p:blipFill>
        <p:spPr bwMode="auto">
          <a:xfrm>
            <a:off x="6621922" y="783816"/>
            <a:ext cx="2133203" cy="294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23691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836712"/>
            <a:ext cx="2353694" cy="170663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708920"/>
            <a:ext cx="2412332" cy="1747289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860032" y="4509120"/>
            <a:ext cx="7377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FF0000"/>
                </a:solidFill>
              </a:rPr>
              <a:t>CrIS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84335" y="908720"/>
            <a:ext cx="6984775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Our </a:t>
            </a:r>
            <a:r>
              <a:rPr lang="en-US" dirty="0">
                <a:solidFill>
                  <a:srgbClr val="FF0000"/>
                </a:solidFill>
              </a:rPr>
              <a:t>greatest achievement in these years is to have trained a large number of young students, who are currently working in companies, in </a:t>
            </a:r>
            <a:r>
              <a:rPr lang="en-US" dirty="0" smtClean="0">
                <a:solidFill>
                  <a:srgbClr val="FF0000"/>
                </a:solidFill>
              </a:rPr>
              <a:t>academic </a:t>
            </a:r>
            <a:r>
              <a:rPr lang="en-US" dirty="0">
                <a:solidFill>
                  <a:srgbClr val="FF0000"/>
                </a:solidFill>
              </a:rPr>
              <a:t>or </a:t>
            </a:r>
            <a:r>
              <a:rPr lang="en-US" dirty="0" smtClean="0">
                <a:solidFill>
                  <a:srgbClr val="FF0000"/>
                </a:solidFill>
              </a:rPr>
              <a:t>have </a:t>
            </a:r>
            <a:r>
              <a:rPr lang="en-US" dirty="0">
                <a:solidFill>
                  <a:srgbClr val="FF0000"/>
                </a:solidFill>
              </a:rPr>
              <a:t>created their own company. 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All </a:t>
            </a:r>
            <a:r>
              <a:rPr lang="en-US" dirty="0">
                <a:solidFill>
                  <a:srgbClr val="FF0000"/>
                </a:solidFill>
              </a:rPr>
              <a:t>this has been possible thanks to the </a:t>
            </a:r>
            <a:r>
              <a:rPr lang="en-US" dirty="0" smtClean="0">
                <a:solidFill>
                  <a:srgbClr val="FF0000"/>
                </a:solidFill>
              </a:rPr>
              <a:t>images, data and </a:t>
            </a:r>
            <a:r>
              <a:rPr lang="en-US" dirty="0">
                <a:solidFill>
                  <a:srgbClr val="FF0000"/>
                </a:solidFill>
              </a:rPr>
              <a:t>information we have </a:t>
            </a:r>
            <a:r>
              <a:rPr lang="en-US">
                <a:solidFill>
                  <a:srgbClr val="FF0000"/>
                </a:solidFill>
              </a:rPr>
              <a:t>received </a:t>
            </a:r>
            <a:r>
              <a:rPr lang="en-US" smtClean="0">
                <a:solidFill>
                  <a:srgbClr val="FF0000"/>
                </a:solidFill>
              </a:rPr>
              <a:t>freely.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 </a:t>
            </a:r>
            <a:r>
              <a:rPr lang="en-US" dirty="0">
                <a:solidFill>
                  <a:srgbClr val="FF0000"/>
                </a:solidFill>
              </a:rPr>
              <a:t>encourage everyone to take advantage of this data, especially now that it is possible to receive them not only through antennas but also by </a:t>
            </a:r>
            <a:r>
              <a:rPr lang="en-US" dirty="0" smtClean="0">
                <a:solidFill>
                  <a:srgbClr val="FF0000"/>
                </a:solidFill>
              </a:rPr>
              <a:t>internet. 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411760" y="5013176"/>
            <a:ext cx="4288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 err="1" smtClean="0">
                <a:solidFill>
                  <a:srgbClr val="FF0000"/>
                </a:solidFill>
              </a:rPr>
              <a:t>THANK</a:t>
            </a:r>
            <a:r>
              <a:rPr lang="es-ES" sz="5400" b="1" dirty="0" smtClean="0">
                <a:solidFill>
                  <a:srgbClr val="FF0000"/>
                </a:solidFill>
              </a:rPr>
              <a:t> </a:t>
            </a:r>
            <a:r>
              <a:rPr lang="es-ES" sz="5400" b="1" dirty="0" err="1" smtClean="0">
                <a:solidFill>
                  <a:srgbClr val="FF0000"/>
                </a:solidFill>
              </a:rPr>
              <a:t>YOU</a:t>
            </a:r>
            <a:endParaRPr lang="es-E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1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57" y="604303"/>
            <a:ext cx="4032448" cy="582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2" y="604303"/>
            <a:ext cx="3816424" cy="264213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2" y="3455459"/>
            <a:ext cx="3816424" cy="264214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281033" y="44624"/>
            <a:ext cx="8274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NDVI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3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albo08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4772"/>
            <a:ext cx="5298758" cy="257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medi27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3654578" cy="314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92" y="1280741"/>
            <a:ext cx="3528812" cy="191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4" r="3193"/>
          <a:stretch/>
        </p:blipFill>
        <p:spPr bwMode="auto">
          <a:xfrm>
            <a:off x="4211960" y="3429000"/>
            <a:ext cx="3765846" cy="238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754071" y="4299695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b="1" dirty="0" smtClean="0">
                <a:solidFill>
                  <a:srgbClr val="0000FF"/>
                </a:solidFill>
              </a:rPr>
              <a:t>84 % in  16% </a:t>
            </a:r>
            <a:r>
              <a:rPr lang="es-ES" sz="1800" b="1" dirty="0" err="1" smtClean="0">
                <a:solidFill>
                  <a:srgbClr val="0000FF"/>
                </a:solidFill>
              </a:rPr>
              <a:t>out</a:t>
            </a:r>
            <a:endParaRPr lang="es-ES" sz="1800" b="1" dirty="0" smtClean="0">
              <a:solidFill>
                <a:srgbClr val="0000FF"/>
              </a:solidFill>
            </a:endParaRPr>
          </a:p>
          <a:p>
            <a:r>
              <a:rPr lang="es-ES" sz="1800" b="1" dirty="0" smtClean="0">
                <a:solidFill>
                  <a:srgbClr val="FF0000"/>
                </a:solidFill>
              </a:rPr>
              <a:t>25 % in  75% </a:t>
            </a:r>
            <a:r>
              <a:rPr lang="es-ES" sz="1800" b="1" dirty="0" err="1" smtClean="0">
                <a:solidFill>
                  <a:srgbClr val="FF0000"/>
                </a:solidFill>
              </a:rPr>
              <a:t>out</a:t>
            </a:r>
            <a:endParaRPr lang="es-ES" sz="1800" b="1" dirty="0" smtClean="0">
              <a:solidFill>
                <a:srgbClr val="FF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876256" y="5949280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0000FF"/>
                </a:solidFill>
              </a:rPr>
              <a:t>Blue: </a:t>
            </a:r>
            <a:r>
              <a:rPr lang="es-ES" sz="1400" b="1" dirty="0" err="1" smtClean="0">
                <a:solidFill>
                  <a:srgbClr val="0000FF"/>
                </a:solidFill>
              </a:rPr>
              <a:t>Fishing</a:t>
            </a:r>
            <a:r>
              <a:rPr lang="es-ES" sz="1400" b="1" dirty="0" smtClean="0">
                <a:solidFill>
                  <a:srgbClr val="0000FF"/>
                </a:solidFill>
              </a:rPr>
              <a:t> (60%)</a:t>
            </a:r>
          </a:p>
          <a:p>
            <a:r>
              <a:rPr lang="es-ES" sz="1400" b="1" dirty="0" smtClean="0">
                <a:solidFill>
                  <a:srgbClr val="FF0000"/>
                </a:solidFill>
              </a:rPr>
              <a:t>Red: No </a:t>
            </a:r>
            <a:r>
              <a:rPr lang="es-ES" sz="1400" b="1" dirty="0" err="1" smtClean="0">
                <a:solidFill>
                  <a:srgbClr val="FF0000"/>
                </a:solidFill>
              </a:rPr>
              <a:t>Fishing</a:t>
            </a:r>
            <a:r>
              <a:rPr lang="es-ES" sz="1400" b="1" dirty="0" smtClean="0">
                <a:solidFill>
                  <a:srgbClr val="FF0000"/>
                </a:solidFill>
              </a:rPr>
              <a:t> (40%)</a:t>
            </a:r>
            <a:endParaRPr lang="es-ES" sz="1400" b="1" dirty="0">
              <a:solidFill>
                <a:srgbClr val="FF0000"/>
              </a:solidFill>
            </a:endParaRPr>
          </a:p>
        </p:txBody>
      </p:sp>
      <p:cxnSp>
        <p:nvCxnSpPr>
          <p:cNvPr id="7" name="6 Conector recto de flecha"/>
          <p:cNvCxnSpPr/>
          <p:nvPr/>
        </p:nvCxnSpPr>
        <p:spPr bwMode="auto">
          <a:xfrm flipH="1">
            <a:off x="6394031" y="4622861"/>
            <a:ext cx="36004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9 CuadroTexto"/>
          <p:cNvSpPr txBox="1"/>
          <p:nvPr/>
        </p:nvSpPr>
        <p:spPr>
          <a:xfrm>
            <a:off x="7457090" y="44624"/>
            <a:ext cx="16514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FISHERING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4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7146107" y="44624"/>
            <a:ext cx="19623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INSURANCES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306" y="1340768"/>
            <a:ext cx="2919387" cy="374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753208" y="728663"/>
            <a:ext cx="7636120" cy="5321003"/>
            <a:chOff x="753208" y="728663"/>
            <a:chExt cx="7636120" cy="5321003"/>
          </a:xfrm>
        </p:grpSpPr>
        <p:pic>
          <p:nvPicPr>
            <p:cNvPr id="32870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208" y="1268414"/>
              <a:ext cx="7636120" cy="4319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8708" name="Text Box 4"/>
            <p:cNvSpPr txBox="1">
              <a:spLocks noChangeArrowheads="1"/>
            </p:cNvSpPr>
            <p:nvPr/>
          </p:nvSpPr>
          <p:spPr bwMode="auto">
            <a:xfrm>
              <a:off x="924197" y="728663"/>
              <a:ext cx="7301230" cy="40011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s-ES_tradnl" altLang="es-ES" sz="2000" dirty="0" err="1" smtClean="0">
                  <a:solidFill>
                    <a:srgbClr val="FF0000"/>
                  </a:solidFill>
                  <a:latin typeface="Tahoma" pitchFamily="34" charset="0"/>
                </a:rPr>
                <a:t>EVOLUTION</a:t>
              </a:r>
              <a:r>
                <a:rPr lang="es-ES_tradnl" altLang="es-ES" sz="2000" dirty="0" smtClean="0">
                  <a:solidFill>
                    <a:srgbClr val="FF0000"/>
                  </a:solidFill>
                  <a:latin typeface="Tahoma" pitchFamily="34" charset="0"/>
                </a:rPr>
                <a:t> OF PASTURE </a:t>
              </a:r>
              <a:r>
                <a:rPr lang="es-ES_tradnl" altLang="es-ES" sz="2000" dirty="0" err="1" smtClean="0">
                  <a:solidFill>
                    <a:srgbClr val="FF0000"/>
                  </a:solidFill>
                  <a:latin typeface="Tahoma" pitchFamily="34" charset="0"/>
                </a:rPr>
                <a:t>NDVI</a:t>
              </a:r>
              <a:r>
                <a:rPr lang="es-ES_tradnl" altLang="es-ES" sz="2000" dirty="0" smtClean="0">
                  <a:solidFill>
                    <a:srgbClr val="FF0000"/>
                  </a:solidFill>
                  <a:latin typeface="Tahoma" pitchFamily="34" charset="0"/>
                </a:rPr>
                <a:t> AT “LA </a:t>
              </a:r>
              <a:r>
                <a:rPr lang="es-ES_tradnl" altLang="es-ES" sz="2000" dirty="0">
                  <a:solidFill>
                    <a:srgbClr val="FF0000"/>
                  </a:solidFill>
                  <a:latin typeface="Tahoma" pitchFamily="34" charset="0"/>
                </a:rPr>
                <a:t>SIERRA (SALAMANCA</a:t>
              </a:r>
              <a:r>
                <a:rPr lang="es-ES_tradnl" altLang="es-ES" sz="2000" dirty="0" smtClean="0">
                  <a:solidFill>
                    <a:srgbClr val="FF0000"/>
                  </a:solidFill>
                  <a:latin typeface="Tahoma" pitchFamily="34" charset="0"/>
                </a:rPr>
                <a:t>)”</a:t>
              </a:r>
              <a:endParaRPr lang="fr-FR" altLang="es-ES" sz="2000" dirty="0">
                <a:solidFill>
                  <a:srgbClr val="FF0000"/>
                </a:solidFill>
                <a:latin typeface="Tahoma" pitchFamily="34" charset="0"/>
              </a:endParaRPr>
            </a:p>
          </p:txBody>
        </p:sp>
        <p:sp>
          <p:nvSpPr>
            <p:cNvPr id="328709" name="Text Box 5"/>
            <p:cNvSpPr txBox="1">
              <a:spLocks noChangeArrowheads="1"/>
            </p:cNvSpPr>
            <p:nvPr/>
          </p:nvSpPr>
          <p:spPr bwMode="auto">
            <a:xfrm>
              <a:off x="2661741" y="5126336"/>
              <a:ext cx="3603872" cy="92333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ES" altLang="es-ES" sz="1800" b="1" dirty="0" smtClean="0">
                  <a:solidFill>
                    <a:srgbClr val="FF3300"/>
                  </a:solidFill>
                  <a:latin typeface="Tahoma" pitchFamily="34" charset="0"/>
                </a:rPr>
                <a:t>Green: </a:t>
              </a:r>
              <a:r>
                <a:rPr lang="es-ES" altLang="es-ES" sz="1800" b="1" dirty="0" err="1" smtClean="0">
                  <a:solidFill>
                    <a:srgbClr val="FF3300"/>
                  </a:solidFill>
                  <a:latin typeface="Tahoma" pitchFamily="34" charset="0"/>
                </a:rPr>
                <a:t>Current</a:t>
              </a:r>
              <a:r>
                <a:rPr lang="es-ES" altLang="es-ES" sz="1800" b="1" dirty="0" smtClean="0">
                  <a:solidFill>
                    <a:srgbClr val="FF3300"/>
                  </a:solidFill>
                  <a:latin typeface="Tahoma" pitchFamily="34" charset="0"/>
                </a:rPr>
                <a:t> </a:t>
              </a:r>
              <a:r>
                <a:rPr lang="es-ES" altLang="es-ES" sz="1800" b="1" dirty="0" err="1" smtClean="0">
                  <a:solidFill>
                    <a:srgbClr val="FF3300"/>
                  </a:solidFill>
                  <a:latin typeface="Tahoma" pitchFamily="34" charset="0"/>
                </a:rPr>
                <a:t>NDVI</a:t>
              </a:r>
              <a:endParaRPr lang="es-ES" altLang="es-ES" sz="1800" b="1" dirty="0">
                <a:solidFill>
                  <a:srgbClr val="FF3300"/>
                </a:solidFill>
                <a:latin typeface="Tahoma" pitchFamily="34" charset="0"/>
                <a:cs typeface="Tahoma" pitchFamily="34" charset="0"/>
              </a:endParaRPr>
            </a:p>
            <a:p>
              <a:pPr algn="ctr"/>
              <a:r>
                <a:rPr lang="es-ES" altLang="es-ES" sz="1800" b="1" dirty="0" smtClean="0">
                  <a:solidFill>
                    <a:srgbClr val="FF3300"/>
                  </a:solidFill>
                  <a:latin typeface="Tahoma" pitchFamily="34" charset="0"/>
                </a:rPr>
                <a:t>1</a:t>
              </a:r>
              <a:r>
                <a:rPr lang="es-ES" altLang="es-ES" sz="1800" b="1" baseline="30000" dirty="0" smtClean="0">
                  <a:solidFill>
                    <a:srgbClr val="FF3300"/>
                  </a:solidFill>
                  <a:latin typeface="Tahoma" pitchFamily="34" charset="0"/>
                </a:rPr>
                <a:t>st</a:t>
              </a:r>
              <a:r>
                <a:rPr lang="es-ES" altLang="es-ES" sz="1800" b="1" dirty="0" smtClean="0">
                  <a:solidFill>
                    <a:srgbClr val="FF3300"/>
                  </a:solidFill>
                  <a:latin typeface="Tahoma" pitchFamily="34" charset="0"/>
                </a:rPr>
                <a:t> </a:t>
              </a:r>
              <a:r>
                <a:rPr lang="es-ES" altLang="es-ES" sz="1800" b="1" dirty="0" err="1" smtClean="0">
                  <a:solidFill>
                    <a:srgbClr val="FF3300"/>
                  </a:solidFill>
                  <a:latin typeface="Tahoma" pitchFamily="34" charset="0"/>
                </a:rPr>
                <a:t>Purple</a:t>
              </a:r>
              <a:r>
                <a:rPr lang="es-ES" altLang="es-ES" sz="1800" b="1" dirty="0" smtClean="0">
                  <a:solidFill>
                    <a:srgbClr val="FF3300"/>
                  </a:solidFill>
                  <a:latin typeface="Tahoma" pitchFamily="34" charset="0"/>
                </a:rPr>
                <a:t>. </a:t>
              </a:r>
              <a:r>
                <a:rPr lang="es-ES" altLang="es-ES" sz="1800" b="1" dirty="0" err="1" smtClean="0">
                  <a:solidFill>
                    <a:srgbClr val="FF3300"/>
                  </a:solidFill>
                  <a:latin typeface="Tahoma" pitchFamily="34" charset="0"/>
                </a:rPr>
                <a:t>Averaged</a:t>
              </a:r>
              <a:r>
                <a:rPr lang="es-ES" altLang="es-ES" sz="1800" b="1" dirty="0" smtClean="0">
                  <a:solidFill>
                    <a:srgbClr val="FF3300"/>
                  </a:solidFill>
                  <a:latin typeface="Tahoma" pitchFamily="34" charset="0"/>
                </a:rPr>
                <a:t> </a:t>
              </a:r>
              <a:r>
                <a:rPr lang="es-ES" altLang="es-ES" sz="1800" b="1" dirty="0" err="1" smtClean="0">
                  <a:solidFill>
                    <a:srgbClr val="FF3300"/>
                  </a:solidFill>
                  <a:latin typeface="Tahoma" pitchFamily="34" charset="0"/>
                </a:rPr>
                <a:t>NDVI</a:t>
              </a:r>
              <a:endParaRPr lang="es-ES" altLang="es-ES" sz="1800" b="1" dirty="0" smtClean="0">
                <a:solidFill>
                  <a:srgbClr val="FF3300"/>
                </a:solidFill>
                <a:latin typeface="Tahoma" pitchFamily="34" charset="0"/>
              </a:endParaRPr>
            </a:p>
            <a:p>
              <a:pPr algn="ctr"/>
              <a:r>
                <a:rPr lang="es-ES" altLang="es-ES" sz="1800" b="1" dirty="0" smtClean="0">
                  <a:solidFill>
                    <a:srgbClr val="FF3300"/>
                  </a:solidFill>
                  <a:latin typeface="Tahoma" pitchFamily="34" charset="0"/>
                  <a:cs typeface="Tahoma" pitchFamily="34" charset="0"/>
                </a:rPr>
                <a:t>2</a:t>
              </a:r>
              <a:r>
                <a:rPr lang="es-ES" altLang="es-ES" sz="1800" b="1" baseline="30000" dirty="0" smtClean="0">
                  <a:solidFill>
                    <a:srgbClr val="FF3300"/>
                  </a:solidFill>
                  <a:latin typeface="Tahoma" pitchFamily="34" charset="0"/>
                  <a:cs typeface="Tahoma" pitchFamily="34" charset="0"/>
                </a:rPr>
                <a:t>nd</a:t>
              </a:r>
              <a:r>
                <a:rPr lang="es-ES" altLang="es-ES" sz="1800" b="1" dirty="0" smtClean="0">
                  <a:solidFill>
                    <a:srgbClr val="FF33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s-ES" altLang="es-ES" sz="1800" b="1" dirty="0" err="1" smtClean="0">
                  <a:solidFill>
                    <a:srgbClr val="FF3300"/>
                  </a:solidFill>
                  <a:latin typeface="Tahoma" pitchFamily="34" charset="0"/>
                  <a:cs typeface="Tahoma" pitchFamily="34" charset="0"/>
                </a:rPr>
                <a:t>Purple</a:t>
              </a:r>
              <a:r>
                <a:rPr lang="es-ES" altLang="es-ES" sz="1800" b="1" dirty="0" smtClean="0">
                  <a:solidFill>
                    <a:srgbClr val="FF3300"/>
                  </a:solidFill>
                  <a:latin typeface="Tahoma" pitchFamily="34" charset="0"/>
                  <a:cs typeface="Tahoma" pitchFamily="34" charset="0"/>
                </a:rPr>
                <a:t>: Av. </a:t>
              </a:r>
              <a:r>
                <a:rPr lang="es-ES" altLang="es-ES" sz="1800" b="1" dirty="0" err="1" smtClean="0">
                  <a:solidFill>
                    <a:srgbClr val="FF3300"/>
                  </a:solidFill>
                  <a:latin typeface="Tahoma" pitchFamily="34" charset="0"/>
                  <a:cs typeface="Tahoma" pitchFamily="34" charset="0"/>
                </a:rPr>
                <a:t>NDVI</a:t>
              </a:r>
              <a:r>
                <a:rPr lang="es-ES" altLang="es-ES" sz="1800" b="1" dirty="0" smtClean="0">
                  <a:solidFill>
                    <a:srgbClr val="FF3300"/>
                  </a:solidFill>
                  <a:latin typeface="Tahoma" pitchFamily="34" charset="0"/>
                  <a:cs typeface="Tahoma" pitchFamily="34" charset="0"/>
                </a:rPr>
                <a:t> – 1x SD</a:t>
              </a:r>
              <a:endParaRPr lang="el-GR" altLang="es-ES" sz="1800" b="1" dirty="0">
                <a:solidFill>
                  <a:srgbClr val="FF330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02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85750" y="765175"/>
            <a:ext cx="8534400" cy="56388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grpSp>
        <p:nvGrpSpPr>
          <p:cNvPr id="11267" name="Group 3"/>
          <p:cNvGrpSpPr>
            <a:grpSpLocks noChangeAspect="1"/>
          </p:cNvGrpSpPr>
          <p:nvPr/>
        </p:nvGrpSpPr>
        <p:grpSpPr bwMode="auto">
          <a:xfrm>
            <a:off x="590550" y="917575"/>
            <a:ext cx="7666038" cy="5387975"/>
            <a:chOff x="2329" y="4540"/>
            <a:chExt cx="4535" cy="3185"/>
          </a:xfrm>
        </p:grpSpPr>
        <p:grpSp>
          <p:nvGrpSpPr>
            <p:cNvPr id="11272" name="Group 4"/>
            <p:cNvGrpSpPr>
              <a:grpSpLocks noChangeAspect="1"/>
            </p:cNvGrpSpPr>
            <p:nvPr/>
          </p:nvGrpSpPr>
          <p:grpSpPr bwMode="auto">
            <a:xfrm>
              <a:off x="2329" y="5440"/>
              <a:ext cx="4535" cy="2285"/>
              <a:chOff x="2726" y="1858"/>
              <a:chExt cx="5723" cy="2285"/>
            </a:xfrm>
          </p:grpSpPr>
          <p:pic>
            <p:nvPicPr>
              <p:cNvPr id="11274" name="Picture 5" descr="abajo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0" t="9576" r="3639" b="6384"/>
              <a:stretch>
                <a:fillRect/>
              </a:stretch>
            </p:blipFill>
            <p:spPr bwMode="auto">
              <a:xfrm>
                <a:off x="2726" y="2651"/>
                <a:ext cx="5653" cy="149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5" name="Picture 6" descr="Sin título - 5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CFEFF"/>
                  </a:clrFrom>
                  <a:clrTo>
                    <a:srgbClr val="FCFE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541"/>
              <a:stretch>
                <a:fillRect/>
              </a:stretch>
            </p:blipFill>
            <p:spPr bwMode="auto">
              <a:xfrm>
                <a:off x="2864" y="3460"/>
                <a:ext cx="5220" cy="58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pattFill prst="lgGrid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1276" name="Picture 7" descr="arriba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9" t="15749" r="2751" b="7874"/>
              <a:stretch>
                <a:fillRect/>
              </a:stretch>
            </p:blipFill>
            <p:spPr bwMode="auto">
              <a:xfrm>
                <a:off x="2828" y="1858"/>
                <a:ext cx="5621" cy="1101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273" name="Picture 8" descr="Sin título - 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02"/>
            <a:stretch>
              <a:fillRect/>
            </a:stretch>
          </p:blipFill>
          <p:spPr bwMode="auto">
            <a:xfrm>
              <a:off x="2509" y="4540"/>
              <a:ext cx="2187" cy="110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3001" name="Group 9"/>
          <p:cNvGrpSpPr>
            <a:grpSpLocks/>
          </p:cNvGrpSpPr>
          <p:nvPr/>
        </p:nvGrpSpPr>
        <p:grpSpPr bwMode="auto">
          <a:xfrm rot="-773493">
            <a:off x="1511300" y="1700213"/>
            <a:ext cx="6121400" cy="2867025"/>
            <a:chOff x="1701" y="1237"/>
            <a:chExt cx="8454" cy="2700"/>
          </a:xfrm>
        </p:grpSpPr>
        <p:pic>
          <p:nvPicPr>
            <p:cNvPr id="11270" name="Picture 10" descr="2_1arriba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1237"/>
              <a:ext cx="8454" cy="1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Picture 11" descr="2_1boe_latuvAM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82" b="11908"/>
            <a:stretch>
              <a:fillRect/>
            </a:stretch>
          </p:blipFill>
          <p:spPr bwMode="auto">
            <a:xfrm>
              <a:off x="2061" y="3037"/>
              <a:ext cx="7914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11 CuadroTexto"/>
          <p:cNvSpPr txBox="1"/>
          <p:nvPr/>
        </p:nvSpPr>
        <p:spPr>
          <a:xfrm>
            <a:off x="7146107" y="44624"/>
            <a:ext cx="19623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INSURANCES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3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146107" y="44624"/>
            <a:ext cx="19623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INSURANCES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39" y="874013"/>
            <a:ext cx="8404225" cy="507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5" t="26935" r="22858" b="29688"/>
          <a:stretch>
            <a:fillRect/>
          </a:stretch>
        </p:blipFill>
        <p:spPr bwMode="auto">
          <a:xfrm>
            <a:off x="601688" y="4653136"/>
            <a:ext cx="2664296" cy="171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00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764704"/>
            <a:ext cx="3528392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51520" y="659460"/>
            <a:ext cx="29205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2000-2001: </a:t>
            </a:r>
            <a:r>
              <a:rPr lang="es-ES" b="1" dirty="0" err="1" smtClean="0">
                <a:solidFill>
                  <a:srgbClr val="FF0000"/>
                </a:solidFill>
              </a:rPr>
              <a:t>FFEWALS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4163"/>
            <a:ext cx="2088231" cy="241180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961762" y="44624"/>
            <a:ext cx="21467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FOREST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FIRES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2483232" y="5373216"/>
            <a:ext cx="4032984" cy="1130642"/>
            <a:chOff x="2483232" y="5373216"/>
            <a:chExt cx="4032984" cy="1130642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232" y="5373216"/>
              <a:ext cx="1377661" cy="10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841" y="5373216"/>
              <a:ext cx="1395375" cy="10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199" y="5563071"/>
              <a:ext cx="377825" cy="53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21 CuadroTexto"/>
            <p:cNvSpPr txBox="1"/>
            <p:nvPr/>
          </p:nvSpPr>
          <p:spPr>
            <a:xfrm>
              <a:off x="3852985" y="6165304"/>
              <a:ext cx="1359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err="1" smtClean="0">
                  <a:solidFill>
                    <a:srgbClr val="FF0000"/>
                  </a:solidFill>
                </a:rPr>
                <a:t>Forest</a:t>
              </a:r>
              <a:r>
                <a:rPr lang="es-ES" sz="1600" b="1" dirty="0" smtClean="0">
                  <a:solidFill>
                    <a:srgbClr val="FF0000"/>
                  </a:solidFill>
                </a:rPr>
                <a:t> </a:t>
              </a:r>
              <a:r>
                <a:rPr lang="es-ES" sz="1600" b="1" dirty="0" err="1" smtClean="0">
                  <a:solidFill>
                    <a:srgbClr val="FF0000"/>
                  </a:solidFill>
                </a:rPr>
                <a:t>Fires</a:t>
              </a:r>
              <a:endParaRPr lang="es-ES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610365" y="3789040"/>
            <a:ext cx="7778059" cy="1418674"/>
            <a:chOff x="610365" y="3789040"/>
            <a:chExt cx="7778059" cy="1418674"/>
          </a:xfrm>
        </p:grpSpPr>
        <p:grpSp>
          <p:nvGrpSpPr>
            <p:cNvPr id="8" name="7 Grupo"/>
            <p:cNvGrpSpPr/>
            <p:nvPr/>
          </p:nvGrpSpPr>
          <p:grpSpPr>
            <a:xfrm>
              <a:off x="610365" y="3789040"/>
              <a:ext cx="7778059" cy="1208304"/>
              <a:chOff x="610365" y="3789040"/>
              <a:chExt cx="7778059" cy="1208304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0365" y="3870424"/>
                <a:ext cx="1109073" cy="108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4581" y="3917344"/>
                <a:ext cx="1130997" cy="108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2 Flecha derecha"/>
              <p:cNvSpPr/>
              <p:nvPr/>
            </p:nvSpPr>
            <p:spPr bwMode="auto">
              <a:xfrm>
                <a:off x="1978516" y="4178080"/>
                <a:ext cx="360040" cy="484632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0764" y="3865736"/>
                <a:ext cx="1065727" cy="108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0606" y="3861048"/>
                <a:ext cx="1067818" cy="108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9764" y="3789040"/>
                <a:ext cx="769272" cy="108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4248" y="4122911"/>
                <a:ext cx="377825" cy="530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9285" y="4117519"/>
                <a:ext cx="377825" cy="530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5 CuadroTexto"/>
            <p:cNvSpPr txBox="1"/>
            <p:nvPr/>
          </p:nvSpPr>
          <p:spPr>
            <a:xfrm>
              <a:off x="1763688" y="4869160"/>
              <a:ext cx="6735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err="1" smtClean="0">
                  <a:solidFill>
                    <a:srgbClr val="FF0000"/>
                  </a:solidFill>
                </a:rPr>
                <a:t>NDVI</a:t>
              </a:r>
              <a:endParaRPr lang="es-E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5627323" y="4869160"/>
              <a:ext cx="11769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err="1" smtClean="0">
                  <a:solidFill>
                    <a:srgbClr val="FF0000"/>
                  </a:solidFill>
                </a:rPr>
                <a:t>Uns</a:t>
              </a:r>
              <a:r>
                <a:rPr lang="es-ES" sz="1600" b="1" dirty="0" smtClean="0">
                  <a:solidFill>
                    <a:srgbClr val="FF0000"/>
                  </a:solidFill>
                </a:rPr>
                <a:t>. </a:t>
              </a:r>
              <a:r>
                <a:rPr lang="es-ES" sz="1600" b="1" dirty="0" err="1" smtClean="0">
                  <a:solidFill>
                    <a:srgbClr val="FF0000"/>
                  </a:solidFill>
                </a:rPr>
                <a:t>Clas</a:t>
              </a:r>
              <a:r>
                <a:rPr lang="es-ES" sz="1600" b="1" dirty="0" smtClean="0">
                  <a:solidFill>
                    <a:srgbClr val="FF0000"/>
                  </a:solidFill>
                </a:rPr>
                <a:t>.</a:t>
              </a:r>
              <a:endParaRPr lang="es-E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10 CuadroTexto"/>
          <p:cNvSpPr txBox="1"/>
          <p:nvPr/>
        </p:nvSpPr>
        <p:spPr>
          <a:xfrm>
            <a:off x="2771800" y="1268760"/>
            <a:ext cx="2282997" cy="181588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FF0000"/>
                </a:solidFill>
              </a:rPr>
              <a:t>Atmospheric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correction</a:t>
            </a:r>
            <a:endParaRPr lang="es-ES" sz="1600" dirty="0" smtClean="0">
              <a:solidFill>
                <a:srgbClr val="FF0000"/>
              </a:solidFill>
            </a:endParaRPr>
          </a:p>
          <a:p>
            <a:r>
              <a:rPr lang="es-ES" sz="1600" dirty="0" smtClean="0">
                <a:solidFill>
                  <a:srgbClr val="FF0000"/>
                </a:solidFill>
              </a:rPr>
              <a:t>Geo-</a:t>
            </a:r>
            <a:r>
              <a:rPr lang="es-ES" sz="1600" dirty="0" err="1" smtClean="0">
                <a:solidFill>
                  <a:srgbClr val="FF0000"/>
                </a:solidFill>
              </a:rPr>
              <a:t>referentiation</a:t>
            </a:r>
            <a:endParaRPr lang="es-ES" sz="1600" dirty="0" smtClean="0">
              <a:solidFill>
                <a:srgbClr val="FF0000"/>
              </a:solidFill>
            </a:endParaRPr>
          </a:p>
          <a:p>
            <a:r>
              <a:rPr lang="es-ES" sz="1600" dirty="0" smtClean="0">
                <a:solidFill>
                  <a:srgbClr val="FF0000"/>
                </a:solidFill>
              </a:rPr>
              <a:t>Fine Geo-</a:t>
            </a:r>
            <a:r>
              <a:rPr lang="es-ES" sz="1600" dirty="0" err="1" smtClean="0">
                <a:solidFill>
                  <a:srgbClr val="FF0000"/>
                </a:solidFill>
              </a:rPr>
              <a:t>location</a:t>
            </a:r>
            <a:endParaRPr lang="es-ES" sz="1600" dirty="0" smtClean="0">
              <a:solidFill>
                <a:srgbClr val="FF0000"/>
              </a:solidFill>
            </a:endParaRPr>
          </a:p>
          <a:p>
            <a:r>
              <a:rPr lang="es-ES" sz="1600" dirty="0" err="1" smtClean="0">
                <a:solidFill>
                  <a:srgbClr val="FF0000"/>
                </a:solidFill>
              </a:rPr>
              <a:t>Sunglint</a:t>
            </a:r>
            <a:endParaRPr lang="es-ES" sz="1600" dirty="0" smtClean="0">
              <a:solidFill>
                <a:srgbClr val="FF0000"/>
              </a:solidFill>
            </a:endParaRPr>
          </a:p>
          <a:p>
            <a:r>
              <a:rPr lang="es-ES" sz="1600" dirty="0" err="1" smtClean="0">
                <a:solidFill>
                  <a:srgbClr val="FF0000"/>
                </a:solidFill>
              </a:rPr>
              <a:t>Classification</a:t>
            </a:r>
            <a:endParaRPr lang="es-ES" sz="1600" dirty="0" smtClean="0">
              <a:solidFill>
                <a:srgbClr val="FF0000"/>
              </a:solidFill>
            </a:endParaRPr>
          </a:p>
          <a:p>
            <a:r>
              <a:rPr lang="es-ES" sz="1600" dirty="0" err="1" smtClean="0">
                <a:solidFill>
                  <a:srgbClr val="FF0000"/>
                </a:solidFill>
              </a:rPr>
              <a:t>Forest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fire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detection</a:t>
            </a:r>
            <a:endParaRPr lang="es-ES" sz="1600" dirty="0" smtClean="0">
              <a:solidFill>
                <a:srgbClr val="FF0000"/>
              </a:solidFill>
            </a:endParaRPr>
          </a:p>
          <a:p>
            <a:r>
              <a:rPr lang="es-ES" sz="1600" dirty="0" smtClean="0">
                <a:solidFill>
                  <a:srgbClr val="FF0000"/>
                </a:solidFill>
              </a:rPr>
              <a:t>……</a:t>
            </a:r>
          </a:p>
        </p:txBody>
      </p:sp>
      <p:cxnSp>
        <p:nvCxnSpPr>
          <p:cNvPr id="7" name="6 Conector recto"/>
          <p:cNvCxnSpPr/>
          <p:nvPr/>
        </p:nvCxnSpPr>
        <p:spPr bwMode="auto">
          <a:xfrm>
            <a:off x="3913298" y="3789040"/>
            <a:ext cx="0" cy="1249397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3561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1752079" cy="150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48679"/>
            <a:ext cx="6709047" cy="5926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92007" y="6181854"/>
            <a:ext cx="327916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http://www.superposer.eu/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961762" y="44624"/>
            <a:ext cx="21467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FOREST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FIRES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TUV_INICIAL">
  <a:themeElements>
    <a:clrScheme name="LATUV_INICI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TUV_INICI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E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E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TUV_INICI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TUV_INICI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TUV_INICI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TUV_INICI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TUV_INICI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TUV_INICI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TUV_INICI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TUV_INICI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TUV_INICI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TUV_INICI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TUV_INICI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TUV_INICI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TUV">
  <a:themeElements>
    <a:clrScheme name="LATU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TUV">
      <a:majorFont>
        <a:latin typeface="Arial"/>
        <a:ea typeface=""/>
        <a:cs typeface="Arial"/>
      </a:majorFont>
      <a:minorFont>
        <a:latin typeface="Trebuchet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E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E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TU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TU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TU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TU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TU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TU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TU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TU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TU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TU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TU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TU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latuv</Template>
  <TotalTime>5361</TotalTime>
  <Words>448</Words>
  <Application>Microsoft Office PowerPoint</Application>
  <PresentationFormat>Presentación en pantalla (4:3)</PresentationFormat>
  <Paragraphs>119</Paragraphs>
  <Slides>24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26" baseType="lpstr">
      <vt:lpstr>LATUV_INICIAL</vt:lpstr>
      <vt:lpstr>LATUV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Julia Sanz Justo</dc:creator>
  <cp:lastModifiedBy>Jose Luis Casanova Roque</cp:lastModifiedBy>
  <cp:revision>217</cp:revision>
  <dcterms:created xsi:type="dcterms:W3CDTF">2006-04-22T07:15:53Z</dcterms:created>
  <dcterms:modified xsi:type="dcterms:W3CDTF">2016-06-20T07:54:26Z</dcterms:modified>
</cp:coreProperties>
</file>