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364" r:id="rId3"/>
    <p:sldId id="369" r:id="rId4"/>
    <p:sldId id="268" r:id="rId5"/>
    <p:sldId id="270" r:id="rId6"/>
    <p:sldId id="410" r:id="rId7"/>
    <p:sldId id="271" r:id="rId8"/>
    <p:sldId id="395" r:id="rId9"/>
    <p:sldId id="374" r:id="rId10"/>
    <p:sldId id="375" r:id="rId11"/>
    <p:sldId id="272" r:id="rId12"/>
    <p:sldId id="393" r:id="rId13"/>
    <p:sldId id="366" r:id="rId14"/>
    <p:sldId id="332" r:id="rId15"/>
    <p:sldId id="323" r:id="rId16"/>
    <p:sldId id="389" r:id="rId17"/>
    <p:sldId id="396" r:id="rId18"/>
    <p:sldId id="397" r:id="rId19"/>
    <p:sldId id="398" r:id="rId20"/>
    <p:sldId id="388" r:id="rId21"/>
    <p:sldId id="277" r:id="rId22"/>
    <p:sldId id="402" r:id="rId23"/>
    <p:sldId id="406" r:id="rId24"/>
    <p:sldId id="404" r:id="rId25"/>
    <p:sldId id="405" r:id="rId26"/>
    <p:sldId id="403" r:id="rId27"/>
    <p:sldId id="391" r:id="rId28"/>
    <p:sldId id="408" r:id="rId29"/>
    <p:sldId id="263" r:id="rId30"/>
    <p:sldId id="265" r:id="rId31"/>
    <p:sldId id="31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62" autoAdjust="0"/>
  </p:normalViewPr>
  <p:slideViewPr>
    <p:cSldViewPr snapToGrid="0" snapToObjects="1" showGuides="1">
      <p:cViewPr varScale="1">
        <p:scale>
          <a:sx n="64" d="100"/>
          <a:sy n="64" d="100"/>
        </p:scale>
        <p:origin x="-120" y="-248"/>
      </p:cViewPr>
      <p:guideLst>
        <p:guide orient="horz" pos="2649"/>
        <p:guide pos="3717"/>
      </p:guideLst>
    </p:cSldViewPr>
  </p:slideViewPr>
  <p:notesTextViewPr>
    <p:cViewPr>
      <p:scale>
        <a:sx n="100" d="100"/>
        <a:sy n="100" d="100"/>
      </p:scale>
      <p:origin x="0" y="0"/>
    </p:cViewPr>
  </p:notesTextViewPr>
  <p:sorterViewPr>
    <p:cViewPr>
      <p:scale>
        <a:sx n="115" d="100"/>
        <a:sy n="115" d="100"/>
      </p:scale>
      <p:origin x="0" y="5936"/>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3EE773-F1A6-7944-956E-75A8C4F13FBF}" type="datetimeFigureOut">
              <a:rPr lang="en-US" smtClean="0"/>
              <a:t>21/06/16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38E8E1-7448-FB49-9DFA-23A813EF46DA}" type="slidenum">
              <a:rPr lang="en-US" smtClean="0"/>
              <a:t>‹#›</a:t>
            </a:fld>
            <a:endParaRPr lang="en-US"/>
          </a:p>
        </p:txBody>
      </p:sp>
    </p:spTree>
    <p:extLst>
      <p:ext uri="{BB962C8B-B14F-4D97-AF65-F5344CB8AC3E}">
        <p14:creationId xmlns:p14="http://schemas.microsoft.com/office/powerpoint/2010/main" val="70555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2EFA20-A3B8-5A49-81EE-3C8D18A5CF61}" type="datetimeFigureOut">
              <a:rPr lang="en-US" smtClean="0"/>
              <a:t>21/06/16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8F4A32-C1EB-2A4B-ABA6-1F8B93FB3D98}" type="slidenum">
              <a:rPr lang="en-US" smtClean="0"/>
              <a:t>‹#›</a:t>
            </a:fld>
            <a:endParaRPr lang="en-US"/>
          </a:p>
        </p:txBody>
      </p:sp>
    </p:spTree>
    <p:extLst>
      <p:ext uri="{BB962C8B-B14F-4D97-AF65-F5344CB8AC3E}">
        <p14:creationId xmlns:p14="http://schemas.microsoft.com/office/powerpoint/2010/main" val="1230749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Added this slide</a:t>
            </a:r>
            <a:r>
              <a:rPr lang="en-US" baseline="0" dirty="0" smtClean="0"/>
              <a:t> as an intro for me – I used to work with a DR station</a:t>
            </a:r>
            <a:endParaRPr lang="en-US" dirty="0" smtClean="0"/>
          </a:p>
          <a:p>
            <a:r>
              <a:rPr lang="en-US" dirty="0" smtClean="0"/>
              <a:t>HRPT</a:t>
            </a:r>
            <a:r>
              <a:rPr lang="en-US" baseline="0" dirty="0" smtClean="0"/>
              <a:t> = High Resolution Picture Transmission</a:t>
            </a:r>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2</a:t>
            </a:fld>
            <a:endParaRPr lang="en-US"/>
          </a:p>
        </p:txBody>
      </p:sp>
    </p:spTree>
    <p:extLst>
      <p:ext uri="{BB962C8B-B14F-4D97-AF65-F5344CB8AC3E}">
        <p14:creationId xmlns:p14="http://schemas.microsoft.com/office/powerpoint/2010/main" val="589814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achieve the 3 – hour latency requirement LANCE data are expedited at every step of the way from data capture to processing and distribution. </a:t>
            </a:r>
            <a:r>
              <a:rPr lang="en-US" dirty="0" smtClean="0"/>
              <a:t>LANCE elements are supplied with datasets from the EDOS (EOS Data and Operations System)</a:t>
            </a:r>
            <a:r>
              <a:rPr lang="en-US" baseline="0" dirty="0" smtClean="0"/>
              <a:t> </a:t>
            </a:r>
            <a:r>
              <a:rPr lang="en-US" dirty="0" smtClean="0"/>
              <a:t>as soon as they are downlinked from satellites or transmitted from ground stations, generally within 30 minutes to two hours after observation. The exception to this is AMSR2 </a:t>
            </a:r>
            <a:r>
              <a:rPr lang="is-IS" dirty="0" smtClean="0"/>
              <a:t>…</a:t>
            </a:r>
            <a:r>
              <a:rPr lang="en-US" sz="1200" kern="1200" dirty="0" smtClean="0">
                <a:solidFill>
                  <a:schemeClr val="tx1"/>
                </a:solidFill>
                <a:effectLst/>
                <a:latin typeface="+mn-lt"/>
                <a:ea typeface="+mn-ea"/>
                <a:cs typeface="+mn-cs"/>
              </a:rPr>
              <a:t>Originally, LANCE provided data from Advanced Microwave Scanning Radiometer-EOS (AMSR-E), but in 2011, the AMSR-E instrument on the Aqua satellite malfunctioned and data provision was discontinued. LANCE ingest and processes ASMR2 data from the Japanese GCOM-W1 satellite. </a:t>
            </a:r>
            <a:r>
              <a:rPr lang="en-GB" sz="1200" kern="1200" baseline="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9D8F4A32-C1EB-2A4B-ABA6-1F8B93FB3D98}" type="slidenum">
              <a:rPr lang="en-US" smtClean="0"/>
              <a:t>13</a:t>
            </a:fld>
            <a:endParaRPr lang="en-US"/>
          </a:p>
        </p:txBody>
      </p:sp>
    </p:spTree>
    <p:extLst>
      <p:ext uri="{BB962C8B-B14F-4D97-AF65-F5344CB8AC3E}">
        <p14:creationId xmlns:p14="http://schemas.microsoft.com/office/powerpoint/2010/main" val="381196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expedited algorithms and any subsequent product modifications are overseen by science team members and they are considered appropriate for NRT applications. </a:t>
            </a:r>
            <a:r>
              <a:rPr lang="en-GB" sz="1200" b="1" kern="1200" dirty="0" smtClean="0">
                <a:solidFill>
                  <a:schemeClr val="tx1"/>
                </a:solidFill>
                <a:effectLst/>
                <a:latin typeface="+mn-lt"/>
                <a:ea typeface="+mn-ea"/>
                <a:cs typeface="+mn-cs"/>
              </a:rPr>
              <a:t>Comparisons of NRT and Science undertaken </a:t>
            </a:r>
            <a:r>
              <a:rPr lang="en-US" sz="1200" kern="1200" dirty="0" smtClean="0">
                <a:solidFill>
                  <a:schemeClr val="tx1"/>
                </a:solidFill>
                <a:effectLst/>
                <a:latin typeface="+mn-lt"/>
                <a:ea typeface="+mn-ea"/>
                <a:cs typeface="+mn-cs"/>
              </a:rPr>
              <a:t>by the relevant science instrument team members  - they provide validation and documentation to NRT as well as to the standard products, and ensure that user feedback and evolving user needs will translate into appropriate product modifications and new products.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D8F4A32-C1EB-2A4B-ABA6-1F8B93FB3D98}" type="slidenum">
              <a:rPr lang="en-US" smtClean="0"/>
              <a:t>14</a:t>
            </a:fld>
            <a:endParaRPr lang="en-US"/>
          </a:p>
        </p:txBody>
      </p:sp>
    </p:spTree>
    <p:extLst>
      <p:ext uri="{BB962C8B-B14F-4D97-AF65-F5344CB8AC3E}">
        <p14:creationId xmlns:p14="http://schemas.microsoft.com/office/powerpoint/2010/main" val="228432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Earthdata</a:t>
            </a:r>
            <a:r>
              <a:rPr lang="en-US" dirty="0" smtClean="0"/>
              <a:t> login: </a:t>
            </a:r>
            <a:r>
              <a:rPr lang="en-US" sz="1200" kern="1200" dirty="0" smtClean="0">
                <a:solidFill>
                  <a:schemeClr val="tx1"/>
                </a:solidFill>
                <a:effectLst/>
                <a:latin typeface="+mn-lt"/>
                <a:ea typeface="+mn-ea"/>
                <a:cs typeface="+mn-cs"/>
              </a:rPr>
              <a:t>Once registered you can use this ID and password to access all EOSDIS data centers and EOSDIS system components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15</a:t>
            </a:fld>
            <a:endParaRPr lang="en-US"/>
          </a:p>
        </p:txBody>
      </p:sp>
    </p:spTree>
    <p:extLst>
      <p:ext uri="{BB962C8B-B14F-4D97-AF65-F5344CB8AC3E}">
        <p14:creationId xmlns:p14="http://schemas.microsoft.com/office/powerpoint/2010/main" val="531689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smtClean="0"/>
          </a:p>
        </p:txBody>
      </p:sp>
      <p:sp>
        <p:nvSpPr>
          <p:cNvPr id="4" name="Slide Number Placeholder 3"/>
          <p:cNvSpPr>
            <a:spLocks noGrp="1"/>
          </p:cNvSpPr>
          <p:nvPr>
            <p:ph type="sldNum" sz="quarter" idx="10"/>
          </p:nvPr>
        </p:nvSpPr>
        <p:spPr/>
        <p:txBody>
          <a:bodyPr/>
          <a:lstStyle/>
          <a:p>
            <a:pPr>
              <a:defRPr/>
            </a:pPr>
            <a:fld id="{350F9EDB-B7DB-7B4E-A2A3-D9770B08CB93}" type="slidenum">
              <a:rPr lang="en-US" smtClean="0"/>
              <a:pPr>
                <a:defRPr/>
              </a:pPr>
              <a:t>16</a:t>
            </a:fld>
            <a:endParaRPr lang="en-US"/>
          </a:p>
        </p:txBody>
      </p:sp>
    </p:spTree>
    <p:extLst>
      <p:ext uri="{BB962C8B-B14F-4D97-AF65-F5344CB8AC3E}">
        <p14:creationId xmlns:p14="http://schemas.microsoft.com/office/powerpoint/2010/main" val="252565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800" dirty="0" smtClean="0"/>
          </a:p>
        </p:txBody>
      </p:sp>
      <p:sp>
        <p:nvSpPr>
          <p:cNvPr id="4" name="Slide Number Placeholder 3"/>
          <p:cNvSpPr>
            <a:spLocks noGrp="1"/>
          </p:cNvSpPr>
          <p:nvPr>
            <p:ph type="sldNum" sz="quarter" idx="10"/>
          </p:nvPr>
        </p:nvSpPr>
        <p:spPr/>
        <p:txBody>
          <a:bodyPr/>
          <a:lstStyle/>
          <a:p>
            <a:pPr>
              <a:defRPr/>
            </a:pPr>
            <a:fld id="{350F9EDB-B7DB-7B4E-A2A3-D9770B08CB93}" type="slidenum">
              <a:rPr lang="en-US" smtClean="0"/>
              <a:pPr>
                <a:defRPr/>
              </a:pPr>
              <a:t>20</a:t>
            </a:fld>
            <a:endParaRPr lang="en-US"/>
          </a:p>
        </p:txBody>
      </p:sp>
    </p:spTree>
    <p:extLst>
      <p:ext uri="{BB962C8B-B14F-4D97-AF65-F5344CB8AC3E}">
        <p14:creationId xmlns:p14="http://schemas.microsoft.com/office/powerpoint/2010/main" val="252565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slider</a:t>
            </a:r>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22</a:t>
            </a:fld>
            <a:endParaRPr lang="en-US"/>
          </a:p>
        </p:txBody>
      </p:sp>
    </p:spTree>
    <p:extLst>
      <p:ext uri="{BB962C8B-B14F-4D97-AF65-F5344CB8AC3E}">
        <p14:creationId xmlns:p14="http://schemas.microsoft.com/office/powerpoint/2010/main" val="57375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28</a:t>
            </a:fld>
            <a:endParaRPr lang="en-US"/>
          </a:p>
        </p:txBody>
      </p:sp>
    </p:spTree>
    <p:extLst>
      <p:ext uri="{BB962C8B-B14F-4D97-AF65-F5344CB8AC3E}">
        <p14:creationId xmlns:p14="http://schemas.microsoft.com/office/powerpoint/2010/main" val="405061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a:t>
            </a:r>
            <a:r>
              <a:rPr lang="en-US" baseline="0" dirty="0" smtClean="0"/>
              <a:t> of LANCE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request for NRT products from MODIS was back in 2000 not long after MODIS was launched on the Terra satellite. The US Forest Service (USFS) requested MODIS fire detections within hours of acquisition, to help manage the wild land fires on the Idaho-Montana border. A team of scientists from University of Maryland, NASA Goddard Space Flight Center and the USFS, assembled a series of customized images that demonstrated the significant contribution that NRT MODIS products could make to wildfire suppression and emergency rehabilitation. </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4</a:t>
            </a:fld>
            <a:endParaRPr lang="en-US"/>
          </a:p>
        </p:txBody>
      </p:sp>
    </p:spTree>
    <p:extLst>
      <p:ext uri="{BB962C8B-B14F-4D97-AF65-F5344CB8AC3E}">
        <p14:creationId xmlns:p14="http://schemas.microsoft.com/office/powerpoint/2010/main" val="1105050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err="1" smtClean="0"/>
              <a:t>Sohlberg</a:t>
            </a:r>
            <a:r>
              <a:rPr lang="en-US" sz="1200" dirty="0" smtClean="0"/>
              <a:t>, R., J. </a:t>
            </a:r>
            <a:r>
              <a:rPr lang="en-US" sz="1200" dirty="0" err="1" smtClean="0"/>
              <a:t>Descloitres</a:t>
            </a:r>
            <a:r>
              <a:rPr lang="en-US" sz="1200" dirty="0" smtClean="0"/>
              <a:t>, et al. (2001). "MODIS Land Rapid Response: operational use of Terra data for USFS wildfire management." </a:t>
            </a:r>
            <a:r>
              <a:rPr lang="en-US" sz="1200" u="sng" dirty="0" smtClean="0"/>
              <a:t>The Earth Observer </a:t>
            </a:r>
            <a:r>
              <a:rPr lang="en-US" sz="1200" b="1" u="sng" dirty="0" smtClean="0"/>
              <a:t>13(5): 8-10,14.</a:t>
            </a:r>
          </a:p>
          <a:p>
            <a:r>
              <a:rPr lang="en-US" sz="1200" kern="1200" dirty="0" smtClean="0">
                <a:solidFill>
                  <a:schemeClr val="tx1"/>
                </a:solidFill>
                <a:effectLst/>
                <a:latin typeface="+mn-lt"/>
                <a:ea typeface="+mn-ea"/>
                <a:cs typeface="+mn-cs"/>
              </a:rPr>
              <a:t>The following April, the same team initiated the Rapid Response System.</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Initially, Rapid Response System produced data and imagery just for North America. But by 2007, the Rapid Response System was producing global imagery and data from the MODIS instruments on both the Terra and Aqua satellites</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40045FC-FE67-4E92-ABEC-CCDE28436700}"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74756" name="Slide Number Placeholder 3"/>
          <p:cNvSpPr>
            <a:spLocks noGrp="1"/>
          </p:cNvSpPr>
          <p:nvPr>
            <p:ph type="sldNum" sz="quarter" idx="5"/>
          </p:nvPr>
        </p:nvSpPr>
        <p:spPr bwMode="auto">
          <a:noFill/>
          <a:ln>
            <a:miter lim="800000"/>
            <a:headEnd/>
            <a:tailEnd/>
          </a:ln>
        </p:spPr>
        <p:txBody>
          <a:bodyPr/>
          <a:lstStyle/>
          <a:p>
            <a:fld id="{0DFEE045-F051-4928-9B07-C562413A996B}" type="slidenum">
              <a:rPr lang="en-US" smtClean="0"/>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of the most valuable products created by RR included imagery based on the MODIS Corrected Reflectance algorithm, which provides ‘true color’ (i.e. natural-looking) images.  This example is of </a:t>
            </a:r>
            <a:r>
              <a:rPr lang="en-US" sz="1200" kern="1200" dirty="0" err="1" smtClean="0">
                <a:solidFill>
                  <a:schemeClr val="tx1"/>
                </a:solidFill>
                <a:effectLst/>
                <a:latin typeface="+mn-lt"/>
                <a:ea typeface="+mn-ea"/>
                <a:cs typeface="+mn-cs"/>
              </a:rPr>
              <a:t>Cylcone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Fantala</a:t>
            </a:r>
            <a:r>
              <a:rPr lang="en-US"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Rapid Response capability became more visible, news organizations, such as CNN, BBC, Washington Post and the New York Times, began requesting custom geo-referenced images for large newsworthy events. Users quickly realized that the imagery and data products produced by Rapid Response could be used for other tasks, including monitoring air quality, dust storms, snow cover and agriculture, as well as for public education and outreach.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7</a:t>
            </a:fld>
            <a:endParaRPr lang="en-US"/>
          </a:p>
        </p:txBody>
      </p:sp>
    </p:spTree>
    <p:extLst>
      <p:ext uri="{BB962C8B-B14F-4D97-AF65-F5344CB8AC3E}">
        <p14:creationId xmlns:p14="http://schemas.microsoft.com/office/powerpoint/2010/main" val="163466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8</a:t>
            </a:fld>
            <a:endParaRPr lang="en-US"/>
          </a:p>
        </p:txBody>
      </p:sp>
    </p:spTree>
    <p:extLst>
      <p:ext uri="{BB962C8B-B14F-4D97-AF65-F5344CB8AC3E}">
        <p14:creationId xmlns:p14="http://schemas.microsoft.com/office/powerpoint/2010/main" val="2261072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up to date slide?</a:t>
            </a:r>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9</a:t>
            </a:fld>
            <a:endParaRPr lang="en-US"/>
          </a:p>
        </p:txBody>
      </p:sp>
    </p:spTree>
    <p:extLst>
      <p:ext uri="{BB962C8B-B14F-4D97-AF65-F5344CB8AC3E}">
        <p14:creationId xmlns:p14="http://schemas.microsoft.com/office/powerpoint/2010/main" val="4270070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LANCE provides over 90 products</a:t>
            </a:r>
            <a:r>
              <a:rPr lang="en-US" sz="1200" kern="1200" baseline="0" dirty="0" smtClean="0">
                <a:solidFill>
                  <a:schemeClr val="tx1"/>
                </a:solidFill>
                <a:effectLst/>
                <a:latin typeface="+mn-lt"/>
                <a:ea typeface="+mn-ea"/>
                <a:cs typeface="+mn-cs"/>
              </a:rPr>
              <a:t> from 6 instruments. It </a:t>
            </a:r>
            <a:r>
              <a:rPr lang="en-US" sz="1200" kern="1200" dirty="0" smtClean="0">
                <a:solidFill>
                  <a:schemeClr val="tx1"/>
                </a:solidFill>
                <a:effectLst/>
                <a:latin typeface="+mn-lt"/>
                <a:ea typeface="+mn-ea"/>
                <a:cs typeface="+mn-cs"/>
              </a:rPr>
              <a:t>distributes lower level products such as calibrated geo-located radiances and higher-level products such as active fire locations and snow cover.</a:t>
            </a:r>
          </a:p>
        </p:txBody>
      </p:sp>
      <p:sp>
        <p:nvSpPr>
          <p:cNvPr id="4" name="Slide Number Placeholder 3"/>
          <p:cNvSpPr>
            <a:spLocks noGrp="1"/>
          </p:cNvSpPr>
          <p:nvPr>
            <p:ph type="sldNum" sz="quarter" idx="10"/>
          </p:nvPr>
        </p:nvSpPr>
        <p:spPr/>
        <p:txBody>
          <a:bodyPr/>
          <a:lstStyle/>
          <a:p>
            <a:fld id="{9D8F4A32-C1EB-2A4B-ABA6-1F8B93FB3D98}" type="slidenum">
              <a:rPr lang="en-US" smtClean="0"/>
              <a:t>11</a:t>
            </a:fld>
            <a:endParaRPr lang="en-US"/>
          </a:p>
        </p:txBody>
      </p:sp>
    </p:spTree>
    <p:extLst>
      <p:ext uri="{BB962C8B-B14F-4D97-AF65-F5344CB8AC3E}">
        <p14:creationId xmlns:p14="http://schemas.microsoft.com/office/powerpoint/2010/main" val="342142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Generally latencies are under 2 - 2.5 hours. </a:t>
            </a:r>
            <a:endParaRPr lang="en-US" dirty="0"/>
          </a:p>
        </p:txBody>
      </p:sp>
      <p:sp>
        <p:nvSpPr>
          <p:cNvPr id="4" name="Slide Number Placeholder 3"/>
          <p:cNvSpPr>
            <a:spLocks noGrp="1"/>
          </p:cNvSpPr>
          <p:nvPr>
            <p:ph type="sldNum" sz="quarter" idx="10"/>
          </p:nvPr>
        </p:nvSpPr>
        <p:spPr/>
        <p:txBody>
          <a:bodyPr/>
          <a:lstStyle/>
          <a:p>
            <a:fld id="{9D8F4A32-C1EB-2A4B-ABA6-1F8B93FB3D98}" type="slidenum">
              <a:rPr lang="en-US" smtClean="0"/>
              <a:t>12</a:t>
            </a:fld>
            <a:endParaRPr lang="en-US"/>
          </a:p>
        </p:txBody>
      </p:sp>
    </p:spTree>
    <p:extLst>
      <p:ext uri="{BB962C8B-B14F-4D97-AF65-F5344CB8AC3E}">
        <p14:creationId xmlns:p14="http://schemas.microsoft.com/office/powerpoint/2010/main" val="3259152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51B015B-1AD4-F848-AE6B-932FB6E82F75}" type="datetimeFigureOut">
              <a:rPr lang="en-US" smtClean="0"/>
              <a:t>21/06/16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3645417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51B015B-1AD4-F848-AE6B-932FB6E82F75}" type="datetimeFigureOut">
              <a:rPr lang="en-US" smtClean="0"/>
              <a:t>21/06/16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337052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51B015B-1AD4-F848-AE6B-932FB6E82F75}" type="datetimeFigureOut">
              <a:rPr lang="en-US" smtClean="0"/>
              <a:t>21/06/16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215570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51B015B-1AD4-F848-AE6B-932FB6E82F75}" type="datetimeFigureOut">
              <a:rPr lang="en-US" smtClean="0"/>
              <a:t>21/06/16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25785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51B015B-1AD4-F848-AE6B-932FB6E82F75}" type="datetimeFigureOut">
              <a:rPr lang="en-US" smtClean="0"/>
              <a:t>21/06/16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372126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51B015B-1AD4-F848-AE6B-932FB6E82F75}" type="datetimeFigureOut">
              <a:rPr lang="en-US" smtClean="0"/>
              <a:t>21/06/16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2657169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51B015B-1AD4-F848-AE6B-932FB6E82F75}" type="datetimeFigureOut">
              <a:rPr lang="en-US" smtClean="0"/>
              <a:t>21/06/16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117468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51B015B-1AD4-F848-AE6B-932FB6E82F75}" type="datetimeFigureOut">
              <a:rPr lang="en-US" smtClean="0"/>
              <a:t>21/06/16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4199878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B015B-1AD4-F848-AE6B-932FB6E82F75}" type="datetimeFigureOut">
              <a:rPr lang="en-US" smtClean="0"/>
              <a:t>21/06/16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3569259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51B015B-1AD4-F848-AE6B-932FB6E82F75}" type="datetimeFigureOut">
              <a:rPr lang="en-US" smtClean="0"/>
              <a:t>21/06/16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112302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51B015B-1AD4-F848-AE6B-932FB6E82F75}" type="datetimeFigureOut">
              <a:rPr lang="en-US" smtClean="0"/>
              <a:t>21/06/16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4F6688-73AD-2D45-B762-938580EE100E}" type="slidenum">
              <a:rPr lang="en-US" smtClean="0"/>
              <a:t>‹#›</a:t>
            </a:fld>
            <a:endParaRPr lang="en-US"/>
          </a:p>
        </p:txBody>
      </p:sp>
    </p:spTree>
    <p:extLst>
      <p:ext uri="{BB962C8B-B14F-4D97-AF65-F5344CB8AC3E}">
        <p14:creationId xmlns:p14="http://schemas.microsoft.com/office/powerpoint/2010/main" val="10732524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1B015B-1AD4-F848-AE6B-932FB6E82F75}" type="datetimeFigureOut">
              <a:rPr lang="en-US" smtClean="0"/>
              <a:t>21/06/16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F6688-73AD-2D45-B762-938580EE100E}" type="slidenum">
              <a:rPr lang="en-US" smtClean="0"/>
              <a:t>‹#›</a:t>
            </a:fld>
            <a:endParaRPr lang="en-US"/>
          </a:p>
        </p:txBody>
      </p:sp>
    </p:spTree>
    <p:extLst>
      <p:ext uri="{BB962C8B-B14F-4D97-AF65-F5344CB8AC3E}">
        <p14:creationId xmlns:p14="http://schemas.microsoft.com/office/powerpoint/2010/main" val="777258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1" Type="http://schemas.openxmlformats.org/officeDocument/2006/relationships/hyperlink" Target="https://urs.earthdata.nasa.gov/users/new" TargetMode="External"/><Relationship Id="rId12" Type="http://schemas.openxmlformats.org/officeDocument/2006/relationships/hyperlink" Target="https://earthdata.nasa.gov/lance" TargetMode="External"/><Relationship Id="rId13" Type="http://schemas.openxmlformats.org/officeDocument/2006/relationships/hyperlink" Target="https://search.earthdata.nasa.gov/"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gi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nasa-gibs/worldview" TargetMode="External"/><Relationship Id="rId4" Type="http://schemas.openxmlformats.org/officeDocument/2006/relationships/hyperlink" Target="https://earthdata.nasa.gov/worldview" TargetMode="External"/><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s://earthdata.nasa.gov/firms" TargetMode="External"/><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9" Type="http://schemas.openxmlformats.org/officeDocument/2006/relationships/image" Target="../media/image63.jpeg"/><Relationship Id="rId20" Type="http://schemas.openxmlformats.org/officeDocument/2006/relationships/image" Target="../media/image74.gif"/><Relationship Id="rId21" Type="http://schemas.openxmlformats.org/officeDocument/2006/relationships/image" Target="../media/image75.gif"/><Relationship Id="rId22" Type="http://schemas.openxmlformats.org/officeDocument/2006/relationships/image" Target="../media/image76.jpeg"/><Relationship Id="rId23" Type="http://schemas.openxmlformats.org/officeDocument/2006/relationships/image" Target="../media/image77.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jpeg"/><Relationship Id="rId14" Type="http://schemas.openxmlformats.org/officeDocument/2006/relationships/image" Target="../media/image68.png"/><Relationship Id="rId15" Type="http://schemas.openxmlformats.org/officeDocument/2006/relationships/image" Target="../media/image69.png"/><Relationship Id="rId16" Type="http://schemas.openxmlformats.org/officeDocument/2006/relationships/image" Target="../media/image70.jpeg"/><Relationship Id="rId17" Type="http://schemas.openxmlformats.org/officeDocument/2006/relationships/image" Target="../media/image71.jpeg"/><Relationship Id="rId18" Type="http://schemas.openxmlformats.org/officeDocument/2006/relationships/image" Target="../media/image72.jpeg"/><Relationship Id="rId19"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s>
</file>

<file path=ppt/slides/_rels/slide31.xml.rels><?xml version="1.0" encoding="UTF-8" standalone="yes"?>
<Relationships xmlns="http://schemas.openxmlformats.org/package/2006/relationships"><Relationship Id="rId11" Type="http://schemas.openxmlformats.org/officeDocument/2006/relationships/hyperlink" Target="https://earthdata.nasa.gov/worldview" TargetMode="External"/><Relationship Id="rId12" Type="http://schemas.openxmlformats.org/officeDocument/2006/relationships/hyperlink" Target="https://earthdata.nasa.gov/gibs" TargetMode="External"/><Relationship Id="rId13" Type="http://schemas.openxmlformats.org/officeDocument/2006/relationships/hyperlink" Target="https://wiki.earthdata.nasa.gov/display/GIBS/" TargetMode="External"/><Relationship Id="rId14" Type="http://schemas.openxmlformats.org/officeDocument/2006/relationships/hyperlink" Target="https://search.earthdata.nasa.gov/" TargetMode="External"/><Relationship Id="rId15" Type="http://schemas.openxmlformats.org/officeDocument/2006/relationships/hyperlink" Target="https://urs.earthdata.nasa.gov/users/new" TargetMode="External"/><Relationship Id="rId16" Type="http://schemas.openxmlformats.org/officeDocument/2006/relationships/hyperlink" Target="mailto:support@earthdata.nasa.gov" TargetMode="External"/><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7.png"/><Relationship Id="rId10" Type="http://schemas.openxmlformats.org/officeDocument/2006/relationships/hyperlink" Target="https://earthdata.nasa.gov/lance/rapid-respon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965" y="299282"/>
            <a:ext cx="8866169" cy="1470025"/>
          </a:xfrm>
        </p:spPr>
        <p:txBody>
          <a:bodyPr>
            <a:normAutofit/>
          </a:bodyPr>
          <a:lstStyle/>
          <a:p>
            <a:pPr algn="l"/>
            <a:r>
              <a:rPr lang="en-US" b="1" dirty="0" smtClean="0">
                <a:solidFill>
                  <a:schemeClr val="accent1">
                    <a:lumMod val="75000"/>
                  </a:schemeClr>
                </a:solidFill>
              </a:rPr>
              <a:t>LANCE: Land, </a:t>
            </a:r>
            <a:r>
              <a:rPr lang="en-US" b="1" dirty="0">
                <a:solidFill>
                  <a:schemeClr val="accent1">
                    <a:lumMod val="75000"/>
                  </a:schemeClr>
                </a:solidFill>
              </a:rPr>
              <a:t>Atmosphere Near Real-Time Capability for EOS</a:t>
            </a:r>
            <a:endParaRPr lang="en-US" dirty="0"/>
          </a:p>
        </p:txBody>
      </p:sp>
      <p:pic>
        <p:nvPicPr>
          <p:cNvPr id="3" name="Picture 2"/>
          <p:cNvPicPr>
            <a:picLocks noChangeAspect="1"/>
          </p:cNvPicPr>
          <p:nvPr/>
        </p:nvPicPr>
        <p:blipFill>
          <a:blip r:embed="rId2"/>
          <a:stretch>
            <a:fillRect/>
          </a:stretch>
        </p:blipFill>
        <p:spPr>
          <a:xfrm>
            <a:off x="266759" y="1906088"/>
            <a:ext cx="4589672" cy="4607958"/>
          </a:xfrm>
          <a:prstGeom prst="rect">
            <a:avLst/>
          </a:prstGeom>
        </p:spPr>
      </p:pic>
      <p:sp>
        <p:nvSpPr>
          <p:cNvPr id="4" name="TextBox 3"/>
          <p:cNvSpPr txBox="1"/>
          <p:nvPr/>
        </p:nvSpPr>
        <p:spPr>
          <a:xfrm>
            <a:off x="4875404" y="2556548"/>
            <a:ext cx="4122616" cy="3600986"/>
          </a:xfrm>
          <a:prstGeom prst="rect">
            <a:avLst/>
          </a:prstGeom>
          <a:noFill/>
        </p:spPr>
        <p:txBody>
          <a:bodyPr wrap="square" rtlCol="0">
            <a:spAutoFit/>
          </a:bodyPr>
          <a:lstStyle/>
          <a:p>
            <a:r>
              <a:rPr lang="en-US" sz="3200" b="1" dirty="0" smtClean="0">
                <a:solidFill>
                  <a:schemeClr val="accent1">
                    <a:lumMod val="75000"/>
                  </a:schemeClr>
                </a:solidFill>
              </a:rPr>
              <a:t>Global Near Real-time Products</a:t>
            </a:r>
            <a:r>
              <a:rPr lang="en-US" sz="3200" b="1" dirty="0">
                <a:solidFill>
                  <a:schemeClr val="accent1">
                    <a:lumMod val="75000"/>
                  </a:schemeClr>
                </a:solidFill>
              </a:rPr>
              <a:t/>
            </a:r>
            <a:br>
              <a:rPr lang="en-US" sz="3200" b="1" dirty="0">
                <a:solidFill>
                  <a:schemeClr val="accent1">
                    <a:lumMod val="75000"/>
                  </a:schemeClr>
                </a:solidFill>
              </a:rPr>
            </a:br>
            <a:endParaRPr lang="en-US" sz="3200" b="1" dirty="0" smtClean="0">
              <a:solidFill>
                <a:schemeClr val="accent1">
                  <a:lumMod val="75000"/>
                </a:schemeClr>
              </a:solidFill>
            </a:endParaRPr>
          </a:p>
          <a:p>
            <a:endParaRPr lang="en-US" sz="2400" b="1" dirty="0">
              <a:solidFill>
                <a:schemeClr val="accent1">
                  <a:lumMod val="75000"/>
                </a:schemeClr>
              </a:solidFill>
            </a:endParaRPr>
          </a:p>
          <a:p>
            <a:r>
              <a:rPr lang="en-US" dirty="0" smtClean="0">
                <a:solidFill>
                  <a:schemeClr val="accent1">
                    <a:lumMod val="75000"/>
                  </a:schemeClr>
                </a:solidFill>
              </a:rPr>
              <a:t>Prepared for the NASA Direct Readout Conference (NDRC-9), June 21</a:t>
            </a:r>
            <a:r>
              <a:rPr lang="en-US" baseline="30000" dirty="0" smtClean="0">
                <a:solidFill>
                  <a:schemeClr val="accent1">
                    <a:lumMod val="75000"/>
                  </a:schemeClr>
                </a:solidFill>
              </a:rPr>
              <a:t>st</a:t>
            </a:r>
            <a:r>
              <a:rPr lang="en-US" dirty="0" smtClean="0">
                <a:solidFill>
                  <a:schemeClr val="accent1">
                    <a:lumMod val="75000"/>
                  </a:schemeClr>
                </a:solidFill>
              </a:rPr>
              <a:t> 2016, Valladolid, Spain </a:t>
            </a:r>
          </a:p>
          <a:p>
            <a:endParaRPr lang="en-US" dirty="0">
              <a:solidFill>
                <a:schemeClr val="accent1">
                  <a:lumMod val="75000"/>
                </a:schemeClr>
              </a:solidFill>
            </a:endParaRPr>
          </a:p>
          <a:p>
            <a:r>
              <a:rPr lang="en-US" dirty="0" smtClean="0">
                <a:solidFill>
                  <a:schemeClr val="accent1">
                    <a:lumMod val="75000"/>
                  </a:schemeClr>
                </a:solidFill>
              </a:rPr>
              <a:t>Diane Davies, LANCE Operations Manager and  Karen Michael, LANCE Manager</a:t>
            </a:r>
            <a:endParaRPr lang="en-US" dirty="0">
              <a:solidFill>
                <a:schemeClr val="accent1">
                  <a:lumMod val="75000"/>
                </a:schemeClr>
              </a:solidFill>
            </a:endParaRPr>
          </a:p>
        </p:txBody>
      </p:sp>
    </p:spTree>
    <p:extLst>
      <p:ext uri="{BB962C8B-B14F-4D97-AF65-F5344CB8AC3E}">
        <p14:creationId xmlns:p14="http://schemas.microsoft.com/office/powerpoint/2010/main" val="3915562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9386" y="0"/>
            <a:ext cx="8011191" cy="5859008"/>
          </a:xfrm>
          <a:prstGeom prst="rect">
            <a:avLst/>
          </a:prstGeom>
        </p:spPr>
      </p:pic>
      <p:sp>
        <p:nvSpPr>
          <p:cNvPr id="22530" name="Title 1"/>
          <p:cNvSpPr>
            <a:spLocks noGrp="1"/>
          </p:cNvSpPr>
          <p:nvPr>
            <p:ph type="title"/>
          </p:nvPr>
        </p:nvSpPr>
        <p:spPr>
          <a:xfrm>
            <a:off x="493712" y="238107"/>
            <a:ext cx="7851775" cy="854075"/>
          </a:xfrm>
          <a:solidFill>
            <a:schemeClr val="bg1"/>
          </a:solidFill>
        </p:spPr>
        <p:txBody>
          <a:bodyPr>
            <a:normAutofit/>
          </a:bodyPr>
          <a:lstStyle/>
          <a:p>
            <a:pPr algn="l" eaLnBrk="1" hangingPunct="1"/>
            <a:r>
              <a:rPr lang="en-US" b="1" i="0" dirty="0" smtClean="0">
                <a:solidFill>
                  <a:srgbClr val="376092"/>
                </a:solidFill>
                <a:latin typeface="Century Gothic" pitchFamily="34" charset="0"/>
                <a:ea typeface="MS PGothic" pitchFamily="34" charset="-128"/>
              </a:rPr>
              <a:t>LANCE FACILITIES</a:t>
            </a:r>
          </a:p>
        </p:txBody>
      </p:sp>
      <p:sp>
        <p:nvSpPr>
          <p:cNvPr id="5" name="Rectangle 4"/>
          <p:cNvSpPr/>
          <p:nvPr/>
        </p:nvSpPr>
        <p:spPr>
          <a:xfrm>
            <a:off x="201927" y="4534130"/>
            <a:ext cx="8650289" cy="2308324"/>
          </a:xfrm>
          <a:prstGeom prst="rect">
            <a:avLst/>
          </a:prstGeom>
        </p:spPr>
        <p:txBody>
          <a:bodyPr wrap="square">
            <a:spAutoFit/>
          </a:bodyPr>
          <a:lstStyle/>
          <a:p>
            <a:r>
              <a:rPr lang="en-US" dirty="0"/>
              <a:t>The LANCE elements are located at the following </a:t>
            </a:r>
            <a:r>
              <a:rPr lang="en-US" dirty="0" smtClean="0"/>
              <a:t>facilities</a:t>
            </a:r>
            <a:endParaRPr lang="en-US" dirty="0"/>
          </a:p>
          <a:p>
            <a:pPr marL="285750" indent="-285750">
              <a:buFont typeface="Arial"/>
              <a:buChar char="•"/>
            </a:pPr>
            <a:r>
              <a:rPr lang="en-US" b="1" dirty="0" smtClean="0"/>
              <a:t>AMSR </a:t>
            </a:r>
            <a:r>
              <a:rPr lang="en-US" b="1" dirty="0"/>
              <a:t>Science </a:t>
            </a:r>
            <a:r>
              <a:rPr lang="en-US" b="1" dirty="0" smtClean="0"/>
              <a:t>Investigator</a:t>
            </a:r>
            <a:r>
              <a:rPr lang="en-US" b="1" dirty="0"/>
              <a:t>-led Processing System (SIPS) </a:t>
            </a:r>
            <a:r>
              <a:rPr lang="en-US" dirty="0"/>
              <a:t>providing AMSR2 </a:t>
            </a:r>
            <a:r>
              <a:rPr lang="en-US" dirty="0" smtClean="0"/>
              <a:t>data</a:t>
            </a:r>
          </a:p>
          <a:p>
            <a:pPr marL="285750" indent="-285750">
              <a:buFont typeface="Arial"/>
              <a:buChar char="•"/>
            </a:pPr>
            <a:r>
              <a:rPr lang="en-US" b="1" dirty="0"/>
              <a:t>Atmospheric Science Data Center (ASDC) </a:t>
            </a:r>
            <a:r>
              <a:rPr lang="en-US" dirty="0"/>
              <a:t>providing MISR data with support from the MISR Science Computing Facility at JPL </a:t>
            </a:r>
            <a:endParaRPr lang="en-US" dirty="0" smtClean="0"/>
          </a:p>
          <a:p>
            <a:pPr marL="285750" indent="-285750">
              <a:buFont typeface="Arial"/>
              <a:buChar char="•"/>
            </a:pPr>
            <a:r>
              <a:rPr lang="en-US" b="1" dirty="0" smtClean="0"/>
              <a:t>GSFC </a:t>
            </a:r>
            <a:r>
              <a:rPr lang="en-US" b="1" dirty="0"/>
              <a:t>Earth Sciences Data and Information Services Center (GES DISC) </a:t>
            </a:r>
            <a:r>
              <a:rPr lang="en-US" dirty="0"/>
              <a:t>providing AIRS, and MLS data via the MLS SIPS at </a:t>
            </a:r>
            <a:r>
              <a:rPr lang="en-US" dirty="0" smtClean="0"/>
              <a:t>JPL</a:t>
            </a:r>
          </a:p>
          <a:p>
            <a:pPr marL="285750" indent="-285750">
              <a:buFont typeface="Arial"/>
              <a:buChar char="•"/>
            </a:pPr>
            <a:r>
              <a:rPr lang="en-US" b="1" dirty="0" smtClean="0"/>
              <a:t>MODIS </a:t>
            </a:r>
            <a:r>
              <a:rPr lang="en-US" b="1" dirty="0"/>
              <a:t>Adaptive Processing System (MODAPS) </a:t>
            </a:r>
            <a:r>
              <a:rPr lang="en-US" dirty="0"/>
              <a:t>providing MODIS and VIIRS data</a:t>
            </a:r>
          </a:p>
          <a:p>
            <a:pPr marL="285750" indent="-285750">
              <a:buFont typeface="Arial"/>
              <a:buChar char="•"/>
            </a:pPr>
            <a:r>
              <a:rPr lang="en-US" b="1" dirty="0"/>
              <a:t>OMI Science Investigator-led Processing System (SIPS) </a:t>
            </a:r>
            <a:r>
              <a:rPr lang="en-US" dirty="0"/>
              <a:t>providing OMI and OMPS data</a:t>
            </a:r>
          </a:p>
        </p:txBody>
      </p:sp>
    </p:spTree>
    <p:extLst>
      <p:ext uri="{BB962C8B-B14F-4D97-AF65-F5344CB8AC3E}">
        <p14:creationId xmlns:p14="http://schemas.microsoft.com/office/powerpoint/2010/main" val="5552531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84266" y="-153373"/>
            <a:ext cx="8229600" cy="1143000"/>
          </a:xfrm>
        </p:spPr>
        <p:txBody>
          <a:bodyPr>
            <a:noAutofit/>
          </a:bodyPr>
          <a:lstStyle/>
          <a:p>
            <a:r>
              <a:rPr lang="en-US" sz="3200" b="1" dirty="0" smtClean="0">
                <a:solidFill>
                  <a:srgbClr val="376092"/>
                </a:solidFill>
              </a:rPr>
              <a:t>LANCE  NRT Products with Average Latency</a:t>
            </a:r>
            <a:endParaRPr lang="en-US" sz="3200" b="1" dirty="0">
              <a:solidFill>
                <a:srgbClr val="376092"/>
              </a:solidFill>
            </a:endParaRPr>
          </a:p>
        </p:txBody>
      </p:sp>
      <p:sp>
        <p:nvSpPr>
          <p:cNvPr id="3" name="Rectangle 2"/>
          <p:cNvSpPr/>
          <p:nvPr/>
        </p:nvSpPr>
        <p:spPr>
          <a:xfrm>
            <a:off x="2107269" y="6267020"/>
            <a:ext cx="4572000" cy="600164"/>
          </a:xfrm>
          <a:prstGeom prst="rect">
            <a:avLst/>
          </a:prstGeom>
        </p:spPr>
        <p:txBody>
          <a:bodyPr>
            <a:spAutoFit/>
          </a:bodyPr>
          <a:lstStyle/>
          <a:p>
            <a:r>
              <a:rPr lang="en-US" sz="1100" dirty="0"/>
              <a:t>* Latency excludes daily Land Surface Reflectance</a:t>
            </a:r>
          </a:p>
          <a:p>
            <a:r>
              <a:rPr lang="en-US" sz="1100" dirty="0"/>
              <a:t>** Latency excludes Level 3 products</a:t>
            </a:r>
          </a:p>
          <a:p>
            <a:r>
              <a:rPr lang="en-US" sz="1100" dirty="0"/>
              <a:t>*** It is anticipated that this initial latency will be reduced</a:t>
            </a:r>
          </a:p>
        </p:txBody>
      </p:sp>
      <p:pic>
        <p:nvPicPr>
          <p:cNvPr id="4" name="Picture 3" descr="Screen Shot 2016-06-21 at 07.39.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66" y="671006"/>
            <a:ext cx="8609898" cy="5596013"/>
          </a:xfrm>
          <a:prstGeom prst="rect">
            <a:avLst/>
          </a:prstGeom>
        </p:spPr>
      </p:pic>
    </p:spTree>
    <p:extLst>
      <p:ext uri="{BB962C8B-B14F-4D97-AF65-F5344CB8AC3E}">
        <p14:creationId xmlns:p14="http://schemas.microsoft.com/office/powerpoint/2010/main" val="83943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16 at 13.36.5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8900"/>
            <a:ext cx="9144000" cy="6668601"/>
          </a:xfrm>
          <a:prstGeom prst="rect">
            <a:avLst/>
          </a:prstGeom>
        </p:spPr>
      </p:pic>
    </p:spTree>
    <p:extLst>
      <p:ext uri="{BB962C8B-B14F-4D97-AF65-F5344CB8AC3E}">
        <p14:creationId xmlns:p14="http://schemas.microsoft.com/office/powerpoint/2010/main" val="3045464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NCE_Architecture_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7917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82599" y="-76200"/>
            <a:ext cx="7903853" cy="1143000"/>
          </a:xfrm>
        </p:spPr>
        <p:txBody>
          <a:bodyPr>
            <a:normAutofit/>
          </a:bodyPr>
          <a:lstStyle/>
          <a:p>
            <a:pPr algn="l"/>
            <a:r>
              <a:rPr lang="en-US" sz="3200" b="1" i="0" u="sng" dirty="0" smtClean="0">
                <a:solidFill>
                  <a:schemeClr val="accent1">
                    <a:lumMod val="75000"/>
                  </a:schemeClr>
                </a:solidFill>
                <a:ea typeface="MS PGothic" pitchFamily="34" charset="-128"/>
              </a:rPr>
              <a:t>Comparison of NRT and Standard Products</a:t>
            </a:r>
          </a:p>
        </p:txBody>
      </p:sp>
      <p:pic>
        <p:nvPicPr>
          <p:cNvPr id="26627" name="Picture 6" descr="MYD06_L2"/>
          <p:cNvPicPr>
            <a:picLocks noChangeAspect="1" noChangeArrowheads="1"/>
          </p:cNvPicPr>
          <p:nvPr/>
        </p:nvPicPr>
        <p:blipFill>
          <a:blip r:embed="rId3" cstate="print"/>
          <a:srcRect/>
          <a:stretch>
            <a:fillRect/>
          </a:stretch>
        </p:blipFill>
        <p:spPr bwMode="auto">
          <a:xfrm>
            <a:off x="2013202" y="4445126"/>
            <a:ext cx="2260475" cy="2260474"/>
          </a:xfrm>
          <a:prstGeom prst="rect">
            <a:avLst/>
          </a:prstGeom>
          <a:noFill/>
          <a:ln w="9525">
            <a:noFill/>
            <a:miter lim="800000"/>
            <a:headEnd/>
            <a:tailEnd/>
          </a:ln>
        </p:spPr>
      </p:pic>
      <p:pic>
        <p:nvPicPr>
          <p:cNvPr id="26628" name="Picture 7" descr="MYD06_L2"/>
          <p:cNvPicPr>
            <a:picLocks noChangeAspect="1" noChangeArrowheads="1"/>
          </p:cNvPicPr>
          <p:nvPr/>
        </p:nvPicPr>
        <p:blipFill>
          <a:blip r:embed="rId4" cstate="print"/>
          <a:srcRect/>
          <a:stretch>
            <a:fillRect/>
          </a:stretch>
        </p:blipFill>
        <p:spPr bwMode="auto">
          <a:xfrm>
            <a:off x="4368926" y="4445126"/>
            <a:ext cx="2260474" cy="2260474"/>
          </a:xfrm>
          <a:prstGeom prst="rect">
            <a:avLst/>
          </a:prstGeom>
          <a:noFill/>
          <a:ln w="9525">
            <a:noFill/>
            <a:miter lim="800000"/>
            <a:headEnd/>
            <a:tailEnd/>
          </a:ln>
        </p:spPr>
      </p:pic>
      <p:pic>
        <p:nvPicPr>
          <p:cNvPr id="26629" name="Picture 15" descr="MYB09"/>
          <p:cNvPicPr>
            <a:picLocks noChangeAspect="1" noChangeArrowheads="1"/>
          </p:cNvPicPr>
          <p:nvPr/>
        </p:nvPicPr>
        <p:blipFill>
          <a:blip r:embed="rId5" cstate="print"/>
          <a:srcRect/>
          <a:stretch>
            <a:fillRect/>
          </a:stretch>
        </p:blipFill>
        <p:spPr bwMode="auto">
          <a:xfrm>
            <a:off x="2013202" y="2133600"/>
            <a:ext cx="2260475" cy="2259013"/>
          </a:xfrm>
          <a:prstGeom prst="rect">
            <a:avLst/>
          </a:prstGeom>
          <a:noFill/>
          <a:ln w="9525">
            <a:noFill/>
            <a:miter lim="800000"/>
            <a:headEnd/>
            <a:tailEnd/>
          </a:ln>
        </p:spPr>
      </p:pic>
      <p:pic>
        <p:nvPicPr>
          <p:cNvPr id="26630" name="Picture 16" descr="MYB09"/>
          <p:cNvPicPr>
            <a:picLocks noChangeAspect="1" noChangeArrowheads="1"/>
          </p:cNvPicPr>
          <p:nvPr/>
        </p:nvPicPr>
        <p:blipFill>
          <a:blip r:embed="rId6" cstate="print"/>
          <a:srcRect/>
          <a:stretch>
            <a:fillRect/>
          </a:stretch>
        </p:blipFill>
        <p:spPr bwMode="auto">
          <a:xfrm>
            <a:off x="4368926" y="2133600"/>
            <a:ext cx="2260474" cy="2259013"/>
          </a:xfrm>
          <a:prstGeom prst="rect">
            <a:avLst/>
          </a:prstGeom>
          <a:noFill/>
          <a:ln w="9525">
            <a:noFill/>
            <a:miter lim="800000"/>
            <a:headEnd/>
            <a:tailEnd/>
          </a:ln>
        </p:spPr>
      </p:pic>
      <p:sp>
        <p:nvSpPr>
          <p:cNvPr id="26631" name="TextBox 7"/>
          <p:cNvSpPr txBox="1">
            <a:spLocks noChangeArrowheads="1"/>
          </p:cNvSpPr>
          <p:nvPr/>
        </p:nvSpPr>
        <p:spPr bwMode="auto">
          <a:xfrm>
            <a:off x="1676400" y="1855787"/>
            <a:ext cx="2463800" cy="277813"/>
          </a:xfrm>
          <a:prstGeom prst="rect">
            <a:avLst/>
          </a:prstGeom>
          <a:noFill/>
          <a:ln w="9525">
            <a:noFill/>
            <a:miter lim="800000"/>
            <a:headEnd/>
            <a:tailEnd/>
          </a:ln>
        </p:spPr>
        <p:txBody>
          <a:bodyPr>
            <a:spAutoFit/>
          </a:bodyPr>
          <a:lstStyle/>
          <a:p>
            <a:pPr algn="ctr"/>
            <a:r>
              <a:rPr lang="en-US" sz="1200" b="1" dirty="0">
                <a:cs typeface="Times New Roman" charset="0"/>
              </a:rPr>
              <a:t>Science Product</a:t>
            </a:r>
          </a:p>
        </p:txBody>
      </p:sp>
      <p:sp>
        <p:nvSpPr>
          <p:cNvPr id="26632" name="TextBox 8"/>
          <p:cNvSpPr txBox="1">
            <a:spLocks noChangeArrowheads="1"/>
          </p:cNvSpPr>
          <p:nvPr/>
        </p:nvSpPr>
        <p:spPr bwMode="auto">
          <a:xfrm>
            <a:off x="4287838" y="1855787"/>
            <a:ext cx="2443162" cy="277813"/>
          </a:xfrm>
          <a:prstGeom prst="rect">
            <a:avLst/>
          </a:prstGeom>
          <a:noFill/>
          <a:ln w="9525">
            <a:noFill/>
            <a:miter lim="800000"/>
            <a:headEnd/>
            <a:tailEnd/>
          </a:ln>
        </p:spPr>
        <p:txBody>
          <a:bodyPr>
            <a:spAutoFit/>
          </a:bodyPr>
          <a:lstStyle/>
          <a:p>
            <a:pPr algn="ctr"/>
            <a:r>
              <a:rPr lang="en-US" sz="1200" b="1" dirty="0">
                <a:cs typeface="Times New Roman" charset="0"/>
              </a:rPr>
              <a:t>Near Real-Time Product</a:t>
            </a:r>
          </a:p>
        </p:txBody>
      </p:sp>
      <p:sp>
        <p:nvSpPr>
          <p:cNvPr id="26633" name="Rectangle 9"/>
          <p:cNvSpPr>
            <a:spLocks noChangeArrowheads="1"/>
          </p:cNvSpPr>
          <p:nvPr/>
        </p:nvSpPr>
        <p:spPr bwMode="auto">
          <a:xfrm rot="-5400000">
            <a:off x="617664" y="3108326"/>
            <a:ext cx="2446337" cy="277812"/>
          </a:xfrm>
          <a:prstGeom prst="rect">
            <a:avLst/>
          </a:prstGeom>
          <a:noFill/>
          <a:ln w="9525">
            <a:noFill/>
            <a:miter lim="800000"/>
            <a:headEnd/>
            <a:tailEnd/>
          </a:ln>
        </p:spPr>
        <p:txBody>
          <a:bodyPr>
            <a:spAutoFit/>
          </a:bodyPr>
          <a:lstStyle/>
          <a:p>
            <a:pPr algn="ctr"/>
            <a:r>
              <a:rPr lang="en-US" sz="1200" b="1" dirty="0"/>
              <a:t>Land Surface Reflectance </a:t>
            </a:r>
          </a:p>
        </p:txBody>
      </p:sp>
      <p:sp>
        <p:nvSpPr>
          <p:cNvPr id="26634" name="Rectangle 10"/>
          <p:cNvSpPr>
            <a:spLocks noChangeArrowheads="1"/>
          </p:cNvSpPr>
          <p:nvPr/>
        </p:nvSpPr>
        <p:spPr bwMode="auto">
          <a:xfrm rot="-5400000">
            <a:off x="615283" y="5645944"/>
            <a:ext cx="2451100" cy="277812"/>
          </a:xfrm>
          <a:prstGeom prst="rect">
            <a:avLst/>
          </a:prstGeom>
          <a:noFill/>
          <a:ln w="9525">
            <a:noFill/>
            <a:miter lim="800000"/>
            <a:headEnd/>
            <a:tailEnd/>
          </a:ln>
        </p:spPr>
        <p:txBody>
          <a:bodyPr>
            <a:spAutoFit/>
          </a:bodyPr>
          <a:lstStyle/>
          <a:p>
            <a:pPr algn="ctr"/>
            <a:r>
              <a:rPr lang="en-US" sz="1200" b="1"/>
              <a:t>Cloud Top Temperature</a:t>
            </a:r>
          </a:p>
        </p:txBody>
      </p:sp>
      <p:sp>
        <p:nvSpPr>
          <p:cNvPr id="13" name="Content Placeholder 2"/>
          <p:cNvSpPr txBox="1">
            <a:spLocks/>
          </p:cNvSpPr>
          <p:nvPr/>
        </p:nvSpPr>
        <p:spPr>
          <a:xfrm>
            <a:off x="-113151" y="962938"/>
            <a:ext cx="8336159" cy="1833562"/>
          </a:xfrm>
          <a:prstGeom prst="rect">
            <a:avLst/>
          </a:prstGeom>
        </p:spPr>
        <p:txBody>
          <a:bodyPr/>
          <a:lstStyle/>
          <a:p>
            <a:pPr marL="636588" marR="0" lvl="1" algn="l" defTabSz="914400" rtl="0" eaLnBrk="1" fontAlgn="base" latinLnBrk="0" hangingPunct="1">
              <a:lnSpc>
                <a:spcPct val="100000"/>
              </a:lnSpc>
              <a:spcBef>
                <a:spcPct val="20000"/>
              </a:spcBef>
              <a:spcAft>
                <a:spcPts val="600"/>
              </a:spcAft>
              <a:buClrTx/>
              <a:buSzTx/>
              <a:tabLst/>
              <a:defRPr/>
            </a:pPr>
            <a:r>
              <a:rPr kumimoji="0" lang="en-US" sz="1600" b="0" i="0" u="none" strike="noStrike" kern="0" cap="none" spc="0" normalizeH="0" baseline="0" noProof="0" dirty="0" smtClean="0">
                <a:ln>
                  <a:noFill/>
                </a:ln>
                <a:solidFill>
                  <a:srgbClr val="376092"/>
                </a:solidFill>
                <a:effectLst/>
                <a:uLnTx/>
                <a:uFillTx/>
                <a:latin typeface="Calibri" pitchFamily="25" charset="0"/>
                <a:ea typeface="ヒラギノ角ゴ Pro W3" pitchFamily="25" charset="-128"/>
                <a:cs typeface="Calibri" pitchFamily="25" charset="0"/>
              </a:rPr>
              <a:t>LANCE latency requirements necessitate predicted geo-location and relaxed ancillary data – in some cases there are significant differences between the NRT and standard</a:t>
            </a:r>
            <a:r>
              <a:rPr kumimoji="0" lang="en-US" sz="1600" b="0" i="0" u="none" strike="noStrike" kern="0" cap="none" spc="0" normalizeH="0" noProof="0" dirty="0" smtClean="0">
                <a:ln>
                  <a:noFill/>
                </a:ln>
                <a:solidFill>
                  <a:srgbClr val="376092"/>
                </a:solidFill>
                <a:effectLst/>
                <a:uLnTx/>
                <a:uFillTx/>
                <a:latin typeface="Calibri" pitchFamily="25" charset="0"/>
                <a:ea typeface="ヒラギノ角ゴ Pro W3" pitchFamily="25" charset="-128"/>
                <a:cs typeface="Calibri" pitchFamily="25" charset="0"/>
              </a:rPr>
              <a:t> </a:t>
            </a:r>
            <a:r>
              <a:rPr kumimoji="0" lang="en-US" sz="1600" b="0" i="0" u="none" strike="noStrike" kern="0" cap="none" spc="0" normalizeH="0" baseline="0" noProof="0" dirty="0" smtClean="0">
                <a:ln>
                  <a:noFill/>
                </a:ln>
                <a:solidFill>
                  <a:srgbClr val="376092"/>
                </a:solidFill>
                <a:effectLst/>
                <a:uLnTx/>
                <a:uFillTx/>
                <a:latin typeface="Calibri" pitchFamily="25" charset="0"/>
                <a:ea typeface="ヒラギノ角ゴ Pro W3" pitchFamily="25" charset="-128"/>
                <a:cs typeface="Calibri" pitchFamily="25" charset="0"/>
              </a:rPr>
              <a:t>data products, but overall the agreement is high. </a:t>
            </a:r>
          </a:p>
        </p:txBody>
      </p:sp>
    </p:spTree>
    <p:extLst>
      <p:ext uri="{BB962C8B-B14F-4D97-AF65-F5344CB8AC3E}">
        <p14:creationId xmlns:p14="http://schemas.microsoft.com/office/powerpoint/2010/main" val="2984752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90" y="-18569"/>
            <a:ext cx="9135274" cy="1143000"/>
          </a:xfrm>
        </p:spPr>
        <p:txBody>
          <a:bodyPr>
            <a:noAutofit/>
          </a:bodyPr>
          <a:lstStyle/>
          <a:p>
            <a:pPr algn="l"/>
            <a:r>
              <a:rPr lang="en-US" sz="3600" b="1" dirty="0">
                <a:solidFill>
                  <a:srgbClr val="376092"/>
                </a:solidFill>
              </a:rPr>
              <a:t/>
            </a:r>
            <a:br>
              <a:rPr lang="en-US" sz="3600" b="1" dirty="0">
                <a:solidFill>
                  <a:srgbClr val="376092"/>
                </a:solidFill>
              </a:rPr>
            </a:br>
            <a:r>
              <a:rPr lang="en-US" sz="3600" b="1" u="sng" dirty="0" smtClean="0">
                <a:solidFill>
                  <a:srgbClr val="376092"/>
                </a:solidFill>
              </a:rPr>
              <a:t>Services available to access LANCE Products     </a:t>
            </a:r>
            <a:br>
              <a:rPr lang="en-US" sz="3600" b="1" u="sng" dirty="0" smtClean="0">
                <a:solidFill>
                  <a:srgbClr val="376092"/>
                </a:solidFill>
              </a:rPr>
            </a:br>
            <a:endParaRPr lang="en-US" sz="3600" b="1" u="sng" dirty="0">
              <a:solidFill>
                <a:srgbClr val="376092"/>
              </a:solidFill>
            </a:endParaRPr>
          </a:p>
        </p:txBody>
      </p:sp>
      <p:pic>
        <p:nvPicPr>
          <p:cNvPr id="7" name="Picture 6"/>
          <p:cNvPicPr>
            <a:picLocks noChangeAspect="1"/>
          </p:cNvPicPr>
          <p:nvPr/>
        </p:nvPicPr>
        <p:blipFill>
          <a:blip r:embed="rId3"/>
          <a:stretch>
            <a:fillRect/>
          </a:stretch>
        </p:blipFill>
        <p:spPr>
          <a:xfrm>
            <a:off x="1169807" y="5944229"/>
            <a:ext cx="1025047" cy="766297"/>
          </a:xfrm>
          <a:prstGeom prst="rect">
            <a:avLst/>
          </a:prstGeom>
        </p:spPr>
      </p:pic>
      <p:pic>
        <p:nvPicPr>
          <p:cNvPr id="8" name="Picture 7"/>
          <p:cNvPicPr>
            <a:picLocks noChangeAspect="1"/>
          </p:cNvPicPr>
          <p:nvPr/>
        </p:nvPicPr>
        <p:blipFill>
          <a:blip r:embed="rId4"/>
          <a:stretch>
            <a:fillRect/>
          </a:stretch>
        </p:blipFill>
        <p:spPr>
          <a:xfrm>
            <a:off x="2320076" y="5944229"/>
            <a:ext cx="1025047" cy="766297"/>
          </a:xfrm>
          <a:prstGeom prst="rect">
            <a:avLst/>
          </a:prstGeom>
        </p:spPr>
      </p:pic>
      <p:pic>
        <p:nvPicPr>
          <p:cNvPr id="10" name="Picture 9"/>
          <p:cNvPicPr>
            <a:picLocks noChangeAspect="1"/>
          </p:cNvPicPr>
          <p:nvPr/>
        </p:nvPicPr>
        <p:blipFill>
          <a:blip r:embed="rId5"/>
          <a:stretch>
            <a:fillRect/>
          </a:stretch>
        </p:blipFill>
        <p:spPr>
          <a:xfrm>
            <a:off x="19538" y="5944229"/>
            <a:ext cx="1025047" cy="766297"/>
          </a:xfrm>
          <a:prstGeom prst="rect">
            <a:avLst/>
          </a:prstGeom>
        </p:spPr>
      </p:pic>
      <p:pic>
        <p:nvPicPr>
          <p:cNvPr id="11" name="Picture 10"/>
          <p:cNvPicPr>
            <a:picLocks noChangeAspect="1"/>
          </p:cNvPicPr>
          <p:nvPr/>
        </p:nvPicPr>
        <p:blipFill>
          <a:blip r:embed="rId6"/>
          <a:stretch>
            <a:fillRect/>
          </a:stretch>
        </p:blipFill>
        <p:spPr>
          <a:xfrm>
            <a:off x="4620614" y="5959706"/>
            <a:ext cx="1025047" cy="750820"/>
          </a:xfrm>
          <a:prstGeom prst="rect">
            <a:avLst/>
          </a:prstGeom>
        </p:spPr>
      </p:pic>
      <p:pic>
        <p:nvPicPr>
          <p:cNvPr id="12" name="Picture 11"/>
          <p:cNvPicPr>
            <a:picLocks noChangeAspect="1"/>
          </p:cNvPicPr>
          <p:nvPr/>
        </p:nvPicPr>
        <p:blipFill>
          <a:blip r:embed="rId7"/>
          <a:stretch>
            <a:fillRect/>
          </a:stretch>
        </p:blipFill>
        <p:spPr>
          <a:xfrm>
            <a:off x="8071424" y="5944229"/>
            <a:ext cx="1025047" cy="766297"/>
          </a:xfrm>
          <a:prstGeom prst="rect">
            <a:avLst/>
          </a:prstGeom>
        </p:spPr>
      </p:pic>
      <p:pic>
        <p:nvPicPr>
          <p:cNvPr id="13" name="Picture 12"/>
          <p:cNvPicPr>
            <a:picLocks noChangeAspect="1"/>
          </p:cNvPicPr>
          <p:nvPr/>
        </p:nvPicPr>
        <p:blipFill>
          <a:blip r:embed="rId8"/>
          <a:stretch>
            <a:fillRect/>
          </a:stretch>
        </p:blipFill>
        <p:spPr>
          <a:xfrm>
            <a:off x="6921152" y="5944229"/>
            <a:ext cx="1025047" cy="766297"/>
          </a:xfrm>
          <a:prstGeom prst="rect">
            <a:avLst/>
          </a:prstGeom>
        </p:spPr>
      </p:pic>
      <p:pic>
        <p:nvPicPr>
          <p:cNvPr id="14" name="Picture 13"/>
          <p:cNvPicPr>
            <a:picLocks noChangeAspect="1"/>
          </p:cNvPicPr>
          <p:nvPr/>
        </p:nvPicPr>
        <p:blipFill>
          <a:blip r:embed="rId9"/>
          <a:stretch>
            <a:fillRect/>
          </a:stretch>
        </p:blipFill>
        <p:spPr>
          <a:xfrm>
            <a:off x="3470345" y="5944229"/>
            <a:ext cx="1025047" cy="766297"/>
          </a:xfrm>
          <a:prstGeom prst="rect">
            <a:avLst/>
          </a:prstGeom>
        </p:spPr>
      </p:pic>
      <p:pic>
        <p:nvPicPr>
          <p:cNvPr id="17" name="Picture 16"/>
          <p:cNvPicPr>
            <a:picLocks noChangeAspect="1"/>
          </p:cNvPicPr>
          <p:nvPr/>
        </p:nvPicPr>
        <p:blipFill>
          <a:blip r:embed="rId10"/>
          <a:stretch>
            <a:fillRect/>
          </a:stretch>
        </p:blipFill>
        <p:spPr>
          <a:xfrm>
            <a:off x="5770883" y="5944229"/>
            <a:ext cx="1025047" cy="766297"/>
          </a:xfrm>
          <a:prstGeom prst="rect">
            <a:avLst/>
          </a:prstGeom>
        </p:spPr>
      </p:pic>
      <p:sp>
        <p:nvSpPr>
          <p:cNvPr id="18" name="TextBox 17"/>
          <p:cNvSpPr txBox="1"/>
          <p:nvPr/>
        </p:nvSpPr>
        <p:spPr>
          <a:xfrm>
            <a:off x="482600" y="856516"/>
            <a:ext cx="8432484" cy="5078314"/>
          </a:xfrm>
          <a:prstGeom prst="rect">
            <a:avLst/>
          </a:prstGeom>
          <a:noFill/>
        </p:spPr>
        <p:txBody>
          <a:bodyPr wrap="square" rtlCol="0">
            <a:spAutoFit/>
          </a:bodyPr>
          <a:lstStyle/>
          <a:p>
            <a:r>
              <a:rPr lang="en-US" dirty="0" smtClean="0">
                <a:solidFill>
                  <a:srgbClr val="376092"/>
                </a:solidFill>
              </a:rPr>
              <a:t>NASA supports an open data policy</a:t>
            </a:r>
          </a:p>
          <a:p>
            <a:endParaRPr lang="en-US" b="1" dirty="0" smtClean="0">
              <a:solidFill>
                <a:srgbClr val="376092"/>
              </a:solidFill>
            </a:endParaRPr>
          </a:p>
          <a:p>
            <a:r>
              <a:rPr lang="en-US" b="1" dirty="0" smtClean="0">
                <a:solidFill>
                  <a:srgbClr val="376092"/>
                </a:solidFill>
              </a:rPr>
              <a:t>Data</a:t>
            </a:r>
            <a:r>
              <a:rPr lang="en-US" dirty="0" smtClean="0">
                <a:solidFill>
                  <a:srgbClr val="376092"/>
                </a:solidFill>
              </a:rPr>
              <a:t> </a:t>
            </a:r>
            <a:r>
              <a:rPr lang="en-US" dirty="0">
                <a:solidFill>
                  <a:srgbClr val="376092"/>
                </a:solidFill>
              </a:rPr>
              <a:t>can be downloaded following self registration through the </a:t>
            </a:r>
            <a:r>
              <a:rPr lang="en-US" dirty="0" err="1">
                <a:solidFill>
                  <a:srgbClr val="376092"/>
                </a:solidFill>
              </a:rPr>
              <a:t>Earthdata</a:t>
            </a:r>
            <a:r>
              <a:rPr lang="en-US" dirty="0">
                <a:solidFill>
                  <a:srgbClr val="376092"/>
                </a:solidFill>
              </a:rPr>
              <a:t> login </a:t>
            </a:r>
            <a:r>
              <a:rPr lang="en-US" dirty="0">
                <a:solidFill>
                  <a:srgbClr val="376092"/>
                </a:solidFill>
                <a:hlinkClick r:id="rId11"/>
              </a:rPr>
              <a:t>https://urs.earthdata.nasa.gov/users/new</a:t>
            </a:r>
            <a:r>
              <a:rPr lang="en-US" dirty="0">
                <a:solidFill>
                  <a:srgbClr val="376092"/>
                </a:solidFill>
              </a:rPr>
              <a:t> </a:t>
            </a:r>
            <a:endParaRPr lang="en-US" dirty="0" smtClean="0">
              <a:solidFill>
                <a:srgbClr val="376092"/>
              </a:solidFill>
            </a:endParaRPr>
          </a:p>
          <a:p>
            <a:r>
              <a:rPr lang="en-US" b="1" dirty="0" smtClean="0">
                <a:solidFill>
                  <a:srgbClr val="376092"/>
                </a:solidFill>
              </a:rPr>
              <a:t>Data </a:t>
            </a:r>
            <a:r>
              <a:rPr lang="en-US" b="1" dirty="0">
                <a:solidFill>
                  <a:srgbClr val="376092"/>
                </a:solidFill>
              </a:rPr>
              <a:t>products </a:t>
            </a:r>
            <a:endParaRPr lang="en-US" b="1" dirty="0" smtClean="0">
              <a:solidFill>
                <a:srgbClr val="376092"/>
              </a:solidFill>
            </a:endParaRPr>
          </a:p>
          <a:p>
            <a:pPr marL="742950" lvl="1" indent="-285750">
              <a:buFont typeface="Arial"/>
              <a:buChar char="•"/>
            </a:pPr>
            <a:r>
              <a:rPr lang="en-US" dirty="0" smtClean="0">
                <a:solidFill>
                  <a:srgbClr val="376092"/>
                </a:solidFill>
              </a:rPr>
              <a:t>Subscription – set up with an individual LANCE elements</a:t>
            </a:r>
          </a:p>
          <a:p>
            <a:pPr marL="742950" lvl="1" indent="-285750">
              <a:buFont typeface="Arial"/>
              <a:buChar char="•"/>
            </a:pPr>
            <a:r>
              <a:rPr lang="en-US" dirty="0" smtClean="0">
                <a:solidFill>
                  <a:srgbClr val="376092"/>
                </a:solidFill>
              </a:rPr>
              <a:t>Near </a:t>
            </a:r>
            <a:r>
              <a:rPr lang="en-US" dirty="0">
                <a:solidFill>
                  <a:srgbClr val="376092"/>
                </a:solidFill>
              </a:rPr>
              <a:t>Real-Time webpages: </a:t>
            </a:r>
            <a:r>
              <a:rPr lang="en-US" dirty="0">
                <a:solidFill>
                  <a:srgbClr val="376092"/>
                </a:solidFill>
                <a:hlinkClick r:id="rId12"/>
              </a:rPr>
              <a:t>https://earthdata.nasa.gov/lance</a:t>
            </a:r>
            <a:r>
              <a:rPr lang="en-US" dirty="0">
                <a:solidFill>
                  <a:srgbClr val="376092"/>
                </a:solidFill>
              </a:rPr>
              <a:t> </a:t>
            </a:r>
          </a:p>
          <a:p>
            <a:pPr marL="742950" lvl="1" indent="-285750">
              <a:buFont typeface="Arial"/>
              <a:buChar char="•"/>
            </a:pPr>
            <a:r>
              <a:rPr lang="en-US" dirty="0" err="1">
                <a:solidFill>
                  <a:srgbClr val="376092"/>
                </a:solidFill>
              </a:rPr>
              <a:t>Earthdata</a:t>
            </a:r>
            <a:r>
              <a:rPr lang="en-US" dirty="0">
                <a:solidFill>
                  <a:srgbClr val="376092"/>
                </a:solidFill>
              </a:rPr>
              <a:t> search client: </a:t>
            </a:r>
            <a:r>
              <a:rPr lang="en-US" dirty="0">
                <a:solidFill>
                  <a:srgbClr val="376092"/>
                </a:solidFill>
                <a:hlinkClick r:id="rId13"/>
              </a:rPr>
              <a:t>https://search.earthdata.nasa.gov/</a:t>
            </a:r>
            <a:r>
              <a:rPr lang="en-US" dirty="0">
                <a:solidFill>
                  <a:srgbClr val="376092"/>
                </a:solidFill>
              </a:rPr>
              <a:t> </a:t>
            </a:r>
            <a:r>
              <a:rPr lang="en-US" dirty="0" smtClean="0">
                <a:solidFill>
                  <a:srgbClr val="376092"/>
                </a:solidFill>
              </a:rPr>
              <a:t/>
            </a:r>
            <a:br>
              <a:rPr lang="en-US" dirty="0" smtClean="0">
                <a:solidFill>
                  <a:srgbClr val="376092"/>
                </a:solidFill>
              </a:rPr>
            </a:br>
            <a:endParaRPr lang="en-US" dirty="0">
              <a:solidFill>
                <a:srgbClr val="376092"/>
              </a:solidFill>
            </a:endParaRPr>
          </a:p>
          <a:p>
            <a:r>
              <a:rPr lang="en-US" b="1" dirty="0" smtClean="0">
                <a:solidFill>
                  <a:srgbClr val="376092"/>
                </a:solidFill>
              </a:rPr>
              <a:t>MODIS &amp; VIIRS Hotspot/Active Fire data </a:t>
            </a:r>
          </a:p>
          <a:p>
            <a:pPr marL="742950" lvl="1" indent="-285750">
              <a:buFont typeface="Arial"/>
              <a:buChar char="•"/>
            </a:pPr>
            <a:r>
              <a:rPr lang="en-US" dirty="0" smtClean="0">
                <a:solidFill>
                  <a:srgbClr val="376092"/>
                </a:solidFill>
              </a:rPr>
              <a:t>FIRMS </a:t>
            </a:r>
            <a:r>
              <a:rPr lang="en-US" dirty="0">
                <a:solidFill>
                  <a:srgbClr val="376092"/>
                </a:solidFill>
              </a:rPr>
              <a:t>(Fire Information for Resource Management</a:t>
            </a:r>
            <a:r>
              <a:rPr lang="en-US" dirty="0" smtClean="0">
                <a:solidFill>
                  <a:srgbClr val="376092"/>
                </a:solidFill>
              </a:rPr>
              <a:t>): Web Fire Mapper</a:t>
            </a:r>
            <a:r>
              <a:rPr lang="en-US" dirty="0">
                <a:solidFill>
                  <a:srgbClr val="376092"/>
                </a:solidFill>
              </a:rPr>
              <a:t>,</a:t>
            </a:r>
            <a:r>
              <a:rPr lang="en-US" dirty="0" smtClean="0">
                <a:solidFill>
                  <a:srgbClr val="376092"/>
                </a:solidFill>
              </a:rPr>
              <a:t> data downloads and customized email </a:t>
            </a:r>
            <a:r>
              <a:rPr lang="en-US" dirty="0">
                <a:solidFill>
                  <a:srgbClr val="376092"/>
                </a:solidFill>
              </a:rPr>
              <a:t>alerts </a:t>
            </a:r>
            <a:endParaRPr lang="en-US" dirty="0" smtClean="0">
              <a:solidFill>
                <a:srgbClr val="376092"/>
              </a:solidFill>
            </a:endParaRPr>
          </a:p>
          <a:p>
            <a:r>
              <a:rPr lang="en-US" b="1" dirty="0" smtClean="0">
                <a:solidFill>
                  <a:srgbClr val="376092"/>
                </a:solidFill>
              </a:rPr>
              <a:t>Imagery</a:t>
            </a:r>
            <a:endParaRPr lang="en-US" b="1" dirty="0">
              <a:solidFill>
                <a:srgbClr val="376092"/>
              </a:solidFill>
            </a:endParaRPr>
          </a:p>
          <a:p>
            <a:pPr marL="742950" lvl="1" indent="-285750">
              <a:buFont typeface="Arial"/>
              <a:buChar char="•"/>
            </a:pPr>
            <a:r>
              <a:rPr lang="en-US" dirty="0">
                <a:solidFill>
                  <a:srgbClr val="376092"/>
                </a:solidFill>
              </a:rPr>
              <a:t>Global Imagery Browse Services</a:t>
            </a:r>
          </a:p>
          <a:p>
            <a:pPr marL="742950" lvl="1" indent="-285750">
              <a:buFont typeface="Arial"/>
              <a:buChar char="•"/>
            </a:pPr>
            <a:r>
              <a:rPr lang="en-US" dirty="0" smtClean="0">
                <a:solidFill>
                  <a:srgbClr val="376092"/>
                </a:solidFill>
              </a:rPr>
              <a:t>Worldview</a:t>
            </a:r>
          </a:p>
          <a:p>
            <a:pPr marL="742950" lvl="1" indent="-285750">
              <a:buFont typeface="Arial"/>
              <a:buChar char="•"/>
            </a:pPr>
            <a:r>
              <a:rPr lang="en-US" dirty="0" smtClean="0">
                <a:solidFill>
                  <a:srgbClr val="376092"/>
                </a:solidFill>
              </a:rPr>
              <a:t>Rapid </a:t>
            </a:r>
            <a:r>
              <a:rPr lang="en-US" dirty="0">
                <a:solidFill>
                  <a:srgbClr val="376092"/>
                </a:solidFill>
              </a:rPr>
              <a:t>Response </a:t>
            </a:r>
          </a:p>
          <a:p>
            <a:endParaRPr lang="en-US" b="1" dirty="0">
              <a:solidFill>
                <a:srgbClr val="376092"/>
              </a:solidFill>
            </a:endParaRPr>
          </a:p>
          <a:p>
            <a:pPr marL="1200150" lvl="2" indent="-285750">
              <a:buFontTx/>
              <a:buChar char="-"/>
            </a:pPr>
            <a:endParaRPr lang="en-US" dirty="0">
              <a:solidFill>
                <a:srgbClr val="376092"/>
              </a:solidFill>
            </a:endParaRPr>
          </a:p>
        </p:txBody>
      </p:sp>
    </p:spTree>
    <p:extLst>
      <p:ext uri="{BB962C8B-B14F-4D97-AF65-F5344CB8AC3E}">
        <p14:creationId xmlns:p14="http://schemas.microsoft.com/office/powerpoint/2010/main" val="906442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228600" y="212725"/>
            <a:ext cx="8839200" cy="854075"/>
          </a:xfrm>
        </p:spPr>
        <p:txBody>
          <a:bodyPr>
            <a:normAutofit/>
          </a:bodyPr>
          <a:lstStyle/>
          <a:p>
            <a:r>
              <a:rPr lang="en-US" sz="4000" b="1" dirty="0" smtClean="0">
                <a:solidFill>
                  <a:schemeClr val="accent1">
                    <a:lumMod val="75000"/>
                  </a:schemeClr>
                </a:solidFill>
                <a:latin typeface="Arial" charset="0"/>
                <a:ea typeface="ＭＳ Ｐゴシック" charset="0"/>
                <a:cs typeface="ＭＳ Ｐゴシック" charset="0"/>
              </a:rPr>
              <a:t>EOSDIS </a:t>
            </a:r>
            <a:r>
              <a:rPr lang="en-US" sz="4000" b="1" dirty="0" err="1" smtClean="0">
                <a:solidFill>
                  <a:schemeClr val="accent1">
                    <a:lumMod val="75000"/>
                  </a:schemeClr>
                </a:solidFill>
                <a:latin typeface="Arial" charset="0"/>
                <a:ea typeface="ＭＳ Ｐゴシック" charset="0"/>
                <a:cs typeface="ＭＳ Ｐゴシック" charset="0"/>
              </a:rPr>
              <a:t>Earthdata</a:t>
            </a:r>
            <a:r>
              <a:rPr lang="en-US" sz="4000" b="1" dirty="0" smtClean="0">
                <a:solidFill>
                  <a:schemeClr val="accent1">
                    <a:lumMod val="75000"/>
                  </a:schemeClr>
                </a:solidFill>
                <a:latin typeface="Arial" charset="0"/>
                <a:ea typeface="ＭＳ Ｐゴシック" charset="0"/>
                <a:cs typeface="ＭＳ Ｐゴシック" charset="0"/>
              </a:rPr>
              <a:t>  Search Client</a:t>
            </a:r>
            <a:endParaRPr lang="en-US" sz="4000" b="1" dirty="0">
              <a:solidFill>
                <a:schemeClr val="accent1">
                  <a:lumMod val="75000"/>
                </a:schemeClr>
              </a:solidFill>
              <a:latin typeface="Arial" charset="0"/>
              <a:ea typeface="ＭＳ Ｐゴシック" charset="0"/>
              <a:cs typeface="ＭＳ Ｐゴシック" charset="0"/>
            </a:endParaRPr>
          </a:p>
        </p:txBody>
      </p:sp>
      <p:sp>
        <p:nvSpPr>
          <p:cNvPr id="9" name="Content Placeholder 2"/>
          <p:cNvSpPr>
            <a:spLocks noGrp="1"/>
          </p:cNvSpPr>
          <p:nvPr>
            <p:ph idx="1"/>
          </p:nvPr>
        </p:nvSpPr>
        <p:spPr>
          <a:xfrm>
            <a:off x="-466514" y="4227662"/>
            <a:ext cx="5287160" cy="2416563"/>
          </a:xfrm>
        </p:spPr>
        <p:txBody>
          <a:bodyPr>
            <a:normAutofit/>
          </a:bodyPr>
          <a:lstStyle/>
          <a:p>
            <a:pPr marL="0" indent="0">
              <a:buNone/>
            </a:pPr>
            <a:endParaRPr lang="en-US" sz="1800" dirty="0" smtClean="0">
              <a:solidFill>
                <a:schemeClr val="accent1">
                  <a:lumMod val="75000"/>
                </a:schemeClr>
              </a:solidFill>
            </a:endParaRPr>
          </a:p>
          <a:p>
            <a:pPr lvl="1">
              <a:buFont typeface="Arial"/>
              <a:buChar char="•"/>
            </a:pPr>
            <a:r>
              <a:rPr lang="en-US" sz="1800" dirty="0">
                <a:solidFill>
                  <a:schemeClr val="accent1">
                    <a:lumMod val="75000"/>
                  </a:schemeClr>
                </a:solidFill>
              </a:rPr>
              <a:t>The </a:t>
            </a:r>
            <a:r>
              <a:rPr lang="en-US" sz="1800" dirty="0" err="1" smtClean="0">
                <a:solidFill>
                  <a:schemeClr val="accent1">
                    <a:lumMod val="75000"/>
                  </a:schemeClr>
                </a:solidFill>
              </a:rPr>
              <a:t>Earthdata</a:t>
            </a:r>
            <a:r>
              <a:rPr lang="en-US" sz="1800" dirty="0" smtClean="0">
                <a:solidFill>
                  <a:schemeClr val="accent1">
                    <a:lumMod val="75000"/>
                  </a:schemeClr>
                </a:solidFill>
              </a:rPr>
              <a:t> Search Client provides users with cross-DAAC search, discovery, and access for all EOSDIS data. </a:t>
            </a:r>
          </a:p>
          <a:p>
            <a:pPr lvl="1">
              <a:buFont typeface="Arial"/>
              <a:buChar char="•"/>
            </a:pPr>
            <a:r>
              <a:rPr lang="en-US" sz="1800" dirty="0" smtClean="0">
                <a:solidFill>
                  <a:schemeClr val="accent1">
                    <a:lumMod val="75000"/>
                  </a:schemeClr>
                </a:solidFill>
              </a:rPr>
              <a:t>It showcases the advanced features of the Common Metadata Repository, the Global Imagery Browse Service, </a:t>
            </a:r>
            <a:r>
              <a:rPr lang="en-US" sz="1800" dirty="0" err="1" smtClean="0">
                <a:solidFill>
                  <a:schemeClr val="accent1">
                    <a:lumMod val="75000"/>
                  </a:schemeClr>
                </a:solidFill>
              </a:rPr>
              <a:t>OPeNDAP</a:t>
            </a:r>
            <a:r>
              <a:rPr lang="en-US" sz="1800" dirty="0" smtClean="0">
                <a:solidFill>
                  <a:schemeClr val="accent1">
                    <a:lumMod val="75000"/>
                  </a:schemeClr>
                </a:solidFill>
              </a:rPr>
              <a:t> and more.</a:t>
            </a:r>
            <a:endParaRPr lang="en-US" sz="1800" dirty="0">
              <a:solidFill>
                <a:schemeClr val="accent1">
                  <a:lumMod val="75000"/>
                </a:schemeClr>
              </a:solidFill>
            </a:endParaRPr>
          </a:p>
          <a:p>
            <a:pPr marL="0" indent="0">
              <a:buNone/>
            </a:pPr>
            <a:endParaRPr lang="en-US" sz="1800" dirty="0">
              <a:solidFill>
                <a:schemeClr val="accent1">
                  <a:lumMod val="75000"/>
                </a:schemeClr>
              </a:solidFill>
            </a:endParaRPr>
          </a:p>
        </p:txBody>
      </p:sp>
      <p:sp>
        <p:nvSpPr>
          <p:cNvPr id="10" name="Content Placeholder 2"/>
          <p:cNvSpPr txBox="1">
            <a:spLocks/>
          </p:cNvSpPr>
          <p:nvPr/>
        </p:nvSpPr>
        <p:spPr bwMode="auto">
          <a:xfrm>
            <a:off x="-147458" y="1109448"/>
            <a:ext cx="4715214" cy="24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82575" indent="-282575" algn="l" rtl="0" eaLnBrk="0" fontAlgn="base" hangingPunct="0">
              <a:lnSpc>
                <a:spcPct val="85000"/>
              </a:lnSpc>
              <a:spcBef>
                <a:spcPct val="20000"/>
              </a:spcBef>
              <a:spcAft>
                <a:spcPct val="0"/>
              </a:spcAft>
              <a:buSzPct val="70000"/>
              <a:buFont typeface="Wingdings" charset="0"/>
              <a:buBlip>
                <a:blip r:embed="rId3"/>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a:lstStyle>
          <a:p>
            <a:pPr marL="0" indent="0">
              <a:buNone/>
            </a:pPr>
            <a:endParaRPr lang="en-US" sz="1800" dirty="0" smtClean="0">
              <a:solidFill>
                <a:schemeClr val="accent1">
                  <a:lumMod val="75000"/>
                </a:schemeClr>
              </a:solidFill>
            </a:endParaRPr>
          </a:p>
          <a:p>
            <a:pPr lvl="1"/>
            <a:r>
              <a:rPr lang="en-US" sz="1800" dirty="0" smtClean="0">
                <a:solidFill>
                  <a:schemeClr val="accent1">
                    <a:lumMod val="75000"/>
                  </a:schemeClr>
                </a:solidFill>
              </a:rPr>
              <a:t>Provides search, discovery and access for all EOSDIS data</a:t>
            </a:r>
          </a:p>
          <a:p>
            <a:pPr lvl="1"/>
            <a:r>
              <a:rPr lang="en-US" sz="1800" dirty="0" smtClean="0">
                <a:solidFill>
                  <a:schemeClr val="accent1">
                    <a:lumMod val="75000"/>
                  </a:schemeClr>
                </a:solidFill>
              </a:rPr>
              <a:t>Provides granule visualization</a:t>
            </a:r>
          </a:p>
          <a:p>
            <a:pPr lvl="1"/>
            <a:r>
              <a:rPr lang="en-US" sz="1800" dirty="0" smtClean="0">
                <a:solidFill>
                  <a:schemeClr val="accent1">
                    <a:lumMod val="75000"/>
                  </a:schemeClr>
                </a:solidFill>
              </a:rPr>
              <a:t>Allows for cross dataset comparisons.</a:t>
            </a:r>
          </a:p>
          <a:p>
            <a:pPr lvl="1"/>
            <a:r>
              <a:rPr lang="en-US" sz="1800" dirty="0" smtClean="0">
                <a:solidFill>
                  <a:schemeClr val="accent1">
                    <a:lumMod val="75000"/>
                  </a:schemeClr>
                </a:solidFill>
              </a:rPr>
              <a:t>Provides services for format conversion and </a:t>
            </a:r>
            <a:r>
              <a:rPr lang="en-US" sz="1800" dirty="0" err="1" smtClean="0">
                <a:solidFill>
                  <a:schemeClr val="accent1">
                    <a:lumMod val="75000"/>
                  </a:schemeClr>
                </a:solidFill>
              </a:rPr>
              <a:t>subsetting</a:t>
            </a:r>
            <a:r>
              <a:rPr lang="en-US" sz="1800" dirty="0" smtClean="0">
                <a:solidFill>
                  <a:schemeClr val="accent1">
                    <a:lumMod val="75000"/>
                  </a:schemeClr>
                </a:solidFill>
              </a:rPr>
              <a:t>.</a:t>
            </a:r>
          </a:p>
          <a:p>
            <a:pPr lvl="1"/>
            <a:r>
              <a:rPr lang="en-US" sz="1800" dirty="0" smtClean="0">
                <a:solidFill>
                  <a:schemeClr val="accent1">
                    <a:lumMod val="75000"/>
                  </a:schemeClr>
                </a:solidFill>
              </a:rPr>
              <a:t>Supports saving and sharing of data projects.</a:t>
            </a:r>
          </a:p>
          <a:p>
            <a:pPr lvl="1"/>
            <a:r>
              <a:rPr lang="en-US" sz="1800" dirty="0" smtClean="0">
                <a:solidFill>
                  <a:schemeClr val="accent1">
                    <a:lumMod val="75000"/>
                  </a:schemeClr>
                </a:solidFill>
              </a:rPr>
              <a:t>Has Streamlined data access workflows</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7960" y="1299369"/>
            <a:ext cx="4755227" cy="2592765"/>
          </a:xfrm>
          <a:prstGeom prst="rect">
            <a:avLst/>
          </a:prstGeom>
        </p:spPr>
      </p:pic>
      <p:pic>
        <p:nvPicPr>
          <p:cNvPr id="15" name="Content Placeholder 5" descr="Screen Shot 2014-09-16 at 12.17.01 PM.png"/>
          <p:cNvPicPr>
            <a:picLocks noChangeAspect="1"/>
          </p:cNvPicPr>
          <p:nvPr/>
        </p:nvPicPr>
        <p:blipFill rotWithShape="1">
          <a:blip r:embed="rId5" cstate="print">
            <a:extLst>
              <a:ext uri="{28A0092B-C50C-407E-A947-70E740481C1C}">
                <a14:useLocalDpi xmlns:a14="http://schemas.microsoft.com/office/drawing/2010/main"/>
              </a:ext>
            </a:extLst>
          </a:blip>
          <a:srcRect l="-2545" r="-2545"/>
          <a:stretch/>
        </p:blipFill>
        <p:spPr>
          <a:xfrm>
            <a:off x="4602721" y="3714921"/>
            <a:ext cx="4464672" cy="32954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4376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6-17 at 14.20.3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39800"/>
            <a:ext cx="9144000" cy="4975701"/>
          </a:xfrm>
          <a:prstGeom prst="rect">
            <a:avLst/>
          </a:prstGeom>
        </p:spPr>
      </p:pic>
    </p:spTree>
    <p:extLst>
      <p:ext uri="{BB962C8B-B14F-4D97-AF65-F5344CB8AC3E}">
        <p14:creationId xmlns:p14="http://schemas.microsoft.com/office/powerpoint/2010/main" val="24864926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17 at 14.21.2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39800"/>
            <a:ext cx="9144000" cy="4959013"/>
          </a:xfrm>
          <a:prstGeom prst="rect">
            <a:avLst/>
          </a:prstGeom>
        </p:spPr>
      </p:pic>
    </p:spTree>
    <p:extLst>
      <p:ext uri="{BB962C8B-B14F-4D97-AF65-F5344CB8AC3E}">
        <p14:creationId xmlns:p14="http://schemas.microsoft.com/office/powerpoint/2010/main" val="21521542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17 at 14.23.4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7100"/>
            <a:ext cx="9144000" cy="4996613"/>
          </a:xfrm>
          <a:prstGeom prst="rect">
            <a:avLst/>
          </a:prstGeom>
        </p:spPr>
      </p:pic>
    </p:spTree>
    <p:extLst>
      <p:ext uri="{BB962C8B-B14F-4D97-AF65-F5344CB8AC3E}">
        <p14:creationId xmlns:p14="http://schemas.microsoft.com/office/powerpoint/2010/main" val="19244384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http://www.environment.ucla.edu/cTR/staff/Larison/dazzle_etosha.jpg"/>
          <p:cNvPicPr>
            <a:picLocks noChangeAspect="1" noChangeArrowheads="1"/>
          </p:cNvPicPr>
          <p:nvPr/>
        </p:nvPicPr>
        <p:blipFill>
          <a:blip r:embed="rId3"/>
          <a:srcRect/>
          <a:stretch>
            <a:fillRect/>
          </a:stretch>
        </p:blipFill>
        <p:spPr bwMode="auto">
          <a:xfrm>
            <a:off x="4979420" y="5468898"/>
            <a:ext cx="2869180" cy="1222058"/>
          </a:xfrm>
          <a:prstGeom prst="rect">
            <a:avLst/>
          </a:prstGeom>
          <a:noFill/>
        </p:spPr>
      </p:pic>
      <p:pic>
        <p:nvPicPr>
          <p:cNvPr id="13316" name="Picture 4"/>
          <p:cNvPicPr>
            <a:picLocks noChangeArrowheads="1"/>
          </p:cNvPicPr>
          <p:nvPr/>
        </p:nvPicPr>
        <p:blipFill>
          <a:blip r:embed="rId4" cstate="print"/>
          <a:srcRect/>
          <a:stretch>
            <a:fillRect/>
          </a:stretch>
        </p:blipFill>
        <p:spPr bwMode="auto">
          <a:xfrm>
            <a:off x="1587" y="1905000"/>
            <a:ext cx="3351213" cy="4876800"/>
          </a:xfrm>
          <a:prstGeom prst="rect">
            <a:avLst/>
          </a:prstGeom>
          <a:noFill/>
          <a:ln w="9525">
            <a:noFill/>
            <a:miter lim="800000"/>
            <a:headEnd/>
            <a:tailEnd/>
          </a:ln>
          <a:effectLst/>
        </p:spPr>
      </p:pic>
      <p:sp>
        <p:nvSpPr>
          <p:cNvPr id="13317" name="Rectangle 5"/>
          <p:cNvSpPr>
            <a:spLocks noGrp="1" noChangeArrowheads="1"/>
          </p:cNvSpPr>
          <p:nvPr>
            <p:ph type="title"/>
          </p:nvPr>
        </p:nvSpPr>
        <p:spPr>
          <a:xfrm>
            <a:off x="492125" y="0"/>
            <a:ext cx="8342313" cy="1143000"/>
          </a:xfrm>
          <a:noFill/>
          <a:ln/>
        </p:spPr>
        <p:txBody>
          <a:bodyPr>
            <a:normAutofit/>
          </a:bodyPr>
          <a:lstStyle/>
          <a:p>
            <a:r>
              <a:rPr lang="en-GB" sz="3600" b="1" dirty="0" smtClean="0">
                <a:solidFill>
                  <a:schemeClr val="tx2">
                    <a:lumMod val="75000"/>
                  </a:schemeClr>
                </a:solidFill>
              </a:rPr>
              <a:t>Direct broadcast of NOAA AVHRR HRPT</a:t>
            </a:r>
            <a:endParaRPr lang="en-GB" sz="3600" b="1" dirty="0">
              <a:solidFill>
                <a:schemeClr val="tx2">
                  <a:lumMod val="75000"/>
                </a:schemeClr>
              </a:solidFill>
            </a:endParaRPr>
          </a:p>
        </p:txBody>
      </p:sp>
      <p:sp>
        <p:nvSpPr>
          <p:cNvPr id="13318" name="Rectangle 6"/>
          <p:cNvSpPr>
            <a:spLocks noChangeArrowheads="1"/>
          </p:cNvSpPr>
          <p:nvPr/>
        </p:nvSpPr>
        <p:spPr bwMode="auto">
          <a:xfrm>
            <a:off x="762000" y="914400"/>
            <a:ext cx="7924800" cy="1336263"/>
          </a:xfrm>
          <a:prstGeom prst="rect">
            <a:avLst/>
          </a:prstGeom>
          <a:noFill/>
          <a:ln w="9525">
            <a:noFill/>
            <a:miter lim="800000"/>
            <a:headEnd/>
            <a:tailEnd/>
          </a:ln>
          <a:effectLst/>
        </p:spPr>
        <p:txBody>
          <a:bodyPr wrap="square" lIns="90488" tIns="44450" rIns="90488" bIns="44450">
            <a:spAutoFit/>
          </a:bodyPr>
          <a:lstStyle/>
          <a:p>
            <a:pPr algn="ctr" defTabSz="762000"/>
            <a:r>
              <a:rPr lang="en-GB" dirty="0" smtClean="0">
                <a:solidFill>
                  <a:schemeClr val="tx2">
                    <a:lumMod val="75000"/>
                  </a:schemeClr>
                </a:solidFill>
              </a:rPr>
              <a:t>Direct reception provided real-time monitoring capability </a:t>
            </a:r>
          </a:p>
          <a:p>
            <a:pPr algn="ctr" defTabSz="762000"/>
            <a:r>
              <a:rPr lang="en-GB" dirty="0" smtClean="0">
                <a:solidFill>
                  <a:schemeClr val="tx2">
                    <a:lumMod val="75000"/>
                  </a:schemeClr>
                </a:solidFill>
              </a:rPr>
              <a:t>System provided by LARST - Local applications of Remote Sensing Technology with funds from the UK Department for International Development (</a:t>
            </a:r>
            <a:r>
              <a:rPr lang="en-GB" dirty="0" err="1" smtClean="0">
                <a:solidFill>
                  <a:schemeClr val="tx2">
                    <a:lumMod val="75000"/>
                  </a:schemeClr>
                </a:solidFill>
              </a:rPr>
              <a:t>DfID</a:t>
            </a:r>
            <a:r>
              <a:rPr lang="en-GB" dirty="0" smtClean="0">
                <a:solidFill>
                  <a:schemeClr val="tx2">
                    <a:lumMod val="75000"/>
                  </a:schemeClr>
                </a:solidFill>
              </a:rPr>
              <a:t>).  </a:t>
            </a:r>
            <a:endParaRPr lang="en-GB" dirty="0">
              <a:solidFill>
                <a:schemeClr val="tx2">
                  <a:lumMod val="75000"/>
                </a:schemeClr>
              </a:solidFill>
            </a:endParaRPr>
          </a:p>
          <a:p>
            <a:pPr algn="ctr" defTabSz="762000">
              <a:spcBef>
                <a:spcPct val="50000"/>
              </a:spcBef>
            </a:pPr>
            <a:endParaRPr lang="en-GB" dirty="0">
              <a:solidFill>
                <a:schemeClr val="tx2">
                  <a:lumMod val="75000"/>
                </a:schemeClr>
              </a:solidFill>
            </a:endParaRPr>
          </a:p>
        </p:txBody>
      </p:sp>
      <p:sp>
        <p:nvSpPr>
          <p:cNvPr id="13319" name="Rectangle 7"/>
          <p:cNvSpPr>
            <a:spLocks noChangeArrowheads="1"/>
          </p:cNvSpPr>
          <p:nvPr/>
        </p:nvSpPr>
        <p:spPr bwMode="auto">
          <a:xfrm>
            <a:off x="431800" y="6229350"/>
            <a:ext cx="1905000" cy="457200"/>
          </a:xfrm>
          <a:prstGeom prst="rect">
            <a:avLst/>
          </a:prstGeom>
          <a:noFill/>
          <a:ln w="9525">
            <a:noFill/>
            <a:miter lim="800000"/>
            <a:headEnd/>
            <a:tailEnd/>
          </a:ln>
          <a:effectLst/>
        </p:spPr>
        <p:txBody>
          <a:bodyPr lIns="90488" tIns="44450" rIns="90488" bIns="44450"/>
          <a:lstStyle/>
          <a:p>
            <a:pPr>
              <a:spcBef>
                <a:spcPct val="50000"/>
              </a:spcBef>
            </a:pPr>
            <a:endParaRPr lang="en-US"/>
          </a:p>
        </p:txBody>
      </p:sp>
      <p:cxnSp>
        <p:nvCxnSpPr>
          <p:cNvPr id="9" name="Straight Connector 8"/>
          <p:cNvCxnSpPr/>
          <p:nvPr/>
        </p:nvCxnSpPr>
        <p:spPr>
          <a:xfrm>
            <a:off x="762000" y="838200"/>
            <a:ext cx="7924800" cy="1588"/>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29000" y="1922043"/>
            <a:ext cx="5638800" cy="2143686"/>
          </a:xfrm>
          <a:prstGeom prst="rect">
            <a:avLst/>
          </a:prstGeom>
          <a:noFill/>
          <a:ln w="9525">
            <a:noFill/>
            <a:miter lim="800000"/>
            <a:headEnd/>
            <a:tailEnd/>
          </a:ln>
          <a:effectLst/>
        </p:spPr>
      </p:pic>
      <p:pic>
        <p:nvPicPr>
          <p:cNvPr id="11" name="Picture 10" descr="http://www.epacha.org/siteimages/etosha-national-park%20OUR%20NATURAL%20ENVIRONMENT.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82079" y="5471756"/>
            <a:ext cx="1647121" cy="1233844"/>
          </a:xfrm>
          <a:prstGeom prst="rect">
            <a:avLst/>
          </a:prstGeom>
          <a:noFill/>
        </p:spPr>
      </p:pic>
      <p:pic>
        <p:nvPicPr>
          <p:cNvPr id="12" name="Picture 6" descr="http://katrin.dohop.com/files/2010/07/DSC_0518.jpg"/>
          <p:cNvPicPr>
            <a:picLocks noChangeAspect="1" noChangeArrowheads="1"/>
          </p:cNvPicPr>
          <p:nvPr/>
        </p:nvPicPr>
        <p:blipFill>
          <a:blip r:embed="rId7" cstate="print"/>
          <a:srcRect/>
          <a:stretch>
            <a:fillRect/>
          </a:stretch>
        </p:blipFill>
        <p:spPr bwMode="auto">
          <a:xfrm>
            <a:off x="7315200" y="5466992"/>
            <a:ext cx="1859654" cy="1223964"/>
          </a:xfrm>
          <a:prstGeom prst="rect">
            <a:avLst/>
          </a:prstGeom>
          <a:noFill/>
        </p:spPr>
      </p:pic>
      <p:pic>
        <p:nvPicPr>
          <p:cNvPr id="14" name="Picture 6" descr="http://www.eoearth.org/files/206201_206300/206228/wa-large-locator.gif"/>
          <p:cNvPicPr>
            <a:picLocks noChangeAspect="1" noChangeArrowheads="1"/>
          </p:cNvPicPr>
          <p:nvPr/>
        </p:nvPicPr>
        <p:blipFill>
          <a:blip r:embed="rId8" cstate="print">
            <a:extLst>
              <a:ext uri="{28A0092B-C50C-407E-A947-70E740481C1C}">
                <a14:useLocalDpi xmlns:a14="http://schemas.microsoft.com/office/drawing/2010/main"/>
              </a:ext>
            </a:extLst>
          </a:blip>
          <a:srcRect r="10957"/>
          <a:stretch>
            <a:fillRect/>
          </a:stretch>
        </p:blipFill>
        <p:spPr bwMode="auto">
          <a:xfrm>
            <a:off x="3429000" y="4083268"/>
            <a:ext cx="1066800" cy="1165250"/>
          </a:xfrm>
          <a:prstGeom prst="rect">
            <a:avLst/>
          </a:prstGeom>
          <a:noFill/>
        </p:spPr>
      </p:pic>
    </p:spTree>
    <p:extLst>
      <p:ext uri="{BB962C8B-B14F-4D97-AF65-F5344CB8AC3E}">
        <p14:creationId xmlns:p14="http://schemas.microsoft.com/office/powerpoint/2010/main" val="3222053860"/>
      </p:ext>
    </p:extLst>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76200" y="36513"/>
            <a:ext cx="8991600" cy="854075"/>
          </a:xfrm>
        </p:spPr>
        <p:txBody>
          <a:bodyPr/>
          <a:lstStyle/>
          <a:p>
            <a:r>
              <a:rPr lang="en-US" sz="2800" b="1" dirty="0" smtClean="0">
                <a:solidFill>
                  <a:srgbClr val="376092"/>
                </a:solidFill>
                <a:latin typeface="Arial" charset="0"/>
                <a:ea typeface="ＭＳ Ｐゴシック" charset="0"/>
                <a:cs typeface="ＭＳ Ｐゴシック" charset="0"/>
              </a:rPr>
              <a:t>EOSDIS Global </a:t>
            </a:r>
            <a:r>
              <a:rPr lang="en-US" sz="2800" b="1" dirty="0">
                <a:solidFill>
                  <a:srgbClr val="376092"/>
                </a:solidFill>
                <a:latin typeface="Arial" charset="0"/>
                <a:ea typeface="ＭＳ Ｐゴシック" charset="0"/>
                <a:cs typeface="ＭＳ Ｐゴシック" charset="0"/>
              </a:rPr>
              <a:t>Imagery Browse </a:t>
            </a:r>
            <a:r>
              <a:rPr lang="en-US" sz="2800" b="1" dirty="0" smtClean="0">
                <a:solidFill>
                  <a:srgbClr val="376092"/>
                </a:solidFill>
                <a:latin typeface="Arial" charset="0"/>
                <a:ea typeface="ＭＳ Ｐゴシック" charset="0"/>
                <a:cs typeface="ＭＳ Ｐゴシック" charset="0"/>
              </a:rPr>
              <a:t>Service (GIBS)</a:t>
            </a:r>
            <a:endParaRPr lang="en-US" sz="2800" b="1" dirty="0">
              <a:solidFill>
                <a:srgbClr val="376092"/>
              </a:solidFill>
              <a:latin typeface="Arial" charset="0"/>
              <a:ea typeface="ＭＳ Ｐゴシック" charset="0"/>
              <a:cs typeface="ＭＳ Ｐゴシック" charset="0"/>
            </a:endParaRPr>
          </a:p>
        </p:txBody>
      </p:sp>
      <p:sp>
        <p:nvSpPr>
          <p:cNvPr id="9" name="Content Placeholder 2"/>
          <p:cNvSpPr>
            <a:spLocks noGrp="1"/>
          </p:cNvSpPr>
          <p:nvPr>
            <p:ph idx="1"/>
          </p:nvPr>
        </p:nvSpPr>
        <p:spPr>
          <a:xfrm>
            <a:off x="76200" y="658162"/>
            <a:ext cx="4715214" cy="2416563"/>
          </a:xfrm>
        </p:spPr>
        <p:txBody>
          <a:bodyPr>
            <a:noAutofit/>
          </a:bodyPr>
          <a:lstStyle/>
          <a:p>
            <a:endParaRPr lang="en-US" sz="1400" dirty="0" smtClean="0">
              <a:solidFill>
                <a:srgbClr val="376092"/>
              </a:solidFill>
            </a:endParaRPr>
          </a:p>
          <a:p>
            <a:pPr>
              <a:buFont typeface="Wingdings" charset="2"/>
              <a:buChar char="§"/>
            </a:pPr>
            <a:r>
              <a:rPr lang="en-US" sz="1800" dirty="0" smtClean="0">
                <a:solidFill>
                  <a:srgbClr val="376092"/>
                </a:solidFill>
              </a:rPr>
              <a:t>What is GIBS?</a:t>
            </a:r>
            <a:endParaRPr lang="en-US" sz="1400" dirty="0" smtClean="0">
              <a:solidFill>
                <a:srgbClr val="376092"/>
              </a:solidFill>
            </a:endParaRPr>
          </a:p>
          <a:p>
            <a:pPr lvl="1">
              <a:buFont typeface="Arial"/>
              <a:buChar char="•"/>
            </a:pPr>
            <a:r>
              <a:rPr lang="en-US" sz="1400" dirty="0" smtClean="0">
                <a:solidFill>
                  <a:srgbClr val="376092"/>
                </a:solidFill>
                <a:latin typeface="Arial" charset="0"/>
                <a:ea typeface="ＭＳ Ｐゴシック" charset="0"/>
              </a:rPr>
              <a:t>GIBS supports high </a:t>
            </a:r>
            <a:r>
              <a:rPr lang="en-US" sz="1400" dirty="0">
                <a:solidFill>
                  <a:srgbClr val="376092"/>
                </a:solidFill>
                <a:latin typeface="Arial" charset="0"/>
                <a:ea typeface="ＭＳ Ｐゴシック" charset="0"/>
              </a:rPr>
              <a:t>performance, </a:t>
            </a:r>
            <a:r>
              <a:rPr lang="en-US" sz="1400" b="1" i="1" dirty="0">
                <a:solidFill>
                  <a:srgbClr val="376092"/>
                </a:solidFill>
                <a:latin typeface="Arial" charset="0"/>
                <a:ea typeface="ＭＳ Ｐゴシック" charset="0"/>
              </a:rPr>
              <a:t>full resolution</a:t>
            </a:r>
            <a:r>
              <a:rPr lang="en-US" sz="1400" dirty="0">
                <a:solidFill>
                  <a:srgbClr val="376092"/>
                </a:solidFill>
                <a:latin typeface="Arial" charset="0"/>
                <a:ea typeface="ＭＳ Ｐゴシック" charset="0"/>
              </a:rPr>
              <a:t> imagery browse services for </a:t>
            </a:r>
            <a:r>
              <a:rPr lang="en-US" sz="1400" dirty="0" smtClean="0">
                <a:solidFill>
                  <a:srgbClr val="376092"/>
                </a:solidFill>
                <a:latin typeface="Arial" charset="0"/>
                <a:ea typeface="ＭＳ Ｐゴシック" charset="0"/>
              </a:rPr>
              <a:t>EOSDIS.</a:t>
            </a:r>
            <a:r>
              <a:rPr lang="en-US" sz="1400" dirty="0" smtClean="0">
                <a:solidFill>
                  <a:srgbClr val="376092"/>
                </a:solidFill>
              </a:rPr>
              <a:t> </a:t>
            </a:r>
          </a:p>
          <a:p>
            <a:pPr lvl="1">
              <a:buFont typeface="Arial"/>
              <a:buChar char="•"/>
            </a:pPr>
            <a:r>
              <a:rPr lang="en-US" sz="1400" dirty="0" smtClean="0">
                <a:solidFill>
                  <a:srgbClr val="376092"/>
                </a:solidFill>
              </a:rPr>
              <a:t>GIBS’ vision is to transform </a:t>
            </a:r>
            <a:r>
              <a:rPr lang="en-US" sz="1400" dirty="0">
                <a:solidFill>
                  <a:srgbClr val="376092"/>
                </a:solidFill>
              </a:rPr>
              <a:t>how end users interact and discover EOSDIS data; make it </a:t>
            </a:r>
            <a:r>
              <a:rPr lang="en-US" sz="1400" dirty="0" smtClean="0">
                <a:solidFill>
                  <a:srgbClr val="376092"/>
                </a:solidFill>
              </a:rPr>
              <a:t>visual.</a:t>
            </a:r>
          </a:p>
          <a:p>
            <a:pPr lvl="1">
              <a:buFont typeface="Arial"/>
              <a:buChar char="•"/>
            </a:pPr>
            <a:r>
              <a:rPr lang="en-US" sz="1400" dirty="0" smtClean="0">
                <a:solidFill>
                  <a:srgbClr val="376092"/>
                </a:solidFill>
                <a:latin typeface="Arial" charset="0"/>
                <a:ea typeface="ＭＳ Ｐゴシック" charset="0"/>
              </a:rPr>
              <a:t>GIBS provides open access to its imagery;  easily connect through mapping clients, GDAL-based scripts, and some GIS clients.  </a:t>
            </a:r>
          </a:p>
          <a:p>
            <a:pPr lvl="1">
              <a:buFont typeface="Arial"/>
              <a:buChar char="•"/>
            </a:pPr>
            <a:r>
              <a:rPr lang="en-US" sz="1400" dirty="0">
                <a:solidFill>
                  <a:srgbClr val="376092"/>
                </a:solidFill>
                <a:latin typeface="Arial" charset="0"/>
                <a:ea typeface="ＭＳ Ｐゴシック" charset="0"/>
              </a:rPr>
              <a:t>Worldview is the EOSDIS </a:t>
            </a:r>
            <a:r>
              <a:rPr lang="en-US" sz="1400" dirty="0" smtClean="0">
                <a:solidFill>
                  <a:srgbClr val="376092"/>
                </a:solidFill>
                <a:latin typeface="Arial" charset="0"/>
                <a:ea typeface="ＭＳ Ｐゴシック" charset="0"/>
              </a:rPr>
              <a:t>(</a:t>
            </a:r>
            <a:r>
              <a:rPr lang="en-US" sz="1400" dirty="0">
                <a:solidFill>
                  <a:srgbClr val="376092"/>
                </a:solidFill>
                <a:latin typeface="Arial" charset="0"/>
                <a:ea typeface="ＭＳ Ｐゴシック" charset="0"/>
              </a:rPr>
              <a:t>reference) client for GIBS (https://</a:t>
            </a:r>
            <a:r>
              <a:rPr lang="en-US" sz="1400" dirty="0" err="1">
                <a:solidFill>
                  <a:srgbClr val="376092"/>
                </a:solidFill>
                <a:latin typeface="Arial" charset="0"/>
                <a:ea typeface="ＭＳ Ｐゴシック" charset="0"/>
              </a:rPr>
              <a:t>earthdata.nasa.gov</a:t>
            </a:r>
            <a:r>
              <a:rPr lang="en-US" sz="1400" dirty="0">
                <a:solidFill>
                  <a:srgbClr val="376092"/>
                </a:solidFill>
                <a:latin typeface="Arial" charset="0"/>
                <a:ea typeface="ＭＳ Ｐゴシック" charset="0"/>
              </a:rPr>
              <a:t>/labs/worldview</a:t>
            </a:r>
            <a:r>
              <a:rPr lang="en-US" sz="1400" dirty="0" smtClean="0">
                <a:solidFill>
                  <a:srgbClr val="376092"/>
                </a:solidFill>
                <a:latin typeface="Arial" charset="0"/>
                <a:ea typeface="ＭＳ Ｐゴシック" charset="0"/>
              </a:rPr>
              <a:t>/). </a:t>
            </a:r>
            <a:endParaRPr lang="en-US" sz="1400" dirty="0">
              <a:solidFill>
                <a:srgbClr val="376092"/>
              </a:solidFill>
              <a:latin typeface="Arial" charset="0"/>
              <a:ea typeface="ＭＳ Ｐゴシック" charset="0"/>
            </a:endParaRPr>
          </a:p>
        </p:txBody>
      </p:sp>
      <p:sp>
        <p:nvSpPr>
          <p:cNvPr id="10" name="Content Placeholder 2"/>
          <p:cNvSpPr txBox="1">
            <a:spLocks/>
          </p:cNvSpPr>
          <p:nvPr/>
        </p:nvSpPr>
        <p:spPr bwMode="auto">
          <a:xfrm>
            <a:off x="44728" y="3846975"/>
            <a:ext cx="5035792" cy="24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282575" indent="-282575" algn="l" rtl="0" eaLnBrk="0" fontAlgn="base" hangingPunct="0">
              <a:lnSpc>
                <a:spcPct val="85000"/>
              </a:lnSpc>
              <a:spcBef>
                <a:spcPct val="20000"/>
              </a:spcBef>
              <a:spcAft>
                <a:spcPct val="0"/>
              </a:spcAft>
              <a:buSzPct val="70000"/>
              <a:buFont typeface="Wingdings" charset="0"/>
              <a:buBlip>
                <a:blip r:embed="rId3"/>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a:lstStyle>
          <a:p>
            <a:endParaRPr lang="en-US" dirty="0" smtClean="0">
              <a:solidFill>
                <a:srgbClr val="376092"/>
              </a:solidFill>
            </a:endParaRPr>
          </a:p>
          <a:p>
            <a:r>
              <a:rPr lang="en-US" sz="1800" dirty="0" smtClean="0">
                <a:solidFill>
                  <a:srgbClr val="376092"/>
                </a:solidFill>
              </a:rPr>
              <a:t>Benefits of GIBS:</a:t>
            </a:r>
            <a:endParaRPr lang="en-US" sz="1400" dirty="0" smtClean="0">
              <a:solidFill>
                <a:srgbClr val="376092"/>
              </a:solidFill>
            </a:endParaRPr>
          </a:p>
          <a:p>
            <a:pPr lvl="1"/>
            <a:r>
              <a:rPr lang="en-US" sz="1400" dirty="0" smtClean="0">
                <a:solidFill>
                  <a:srgbClr val="376092"/>
                </a:solidFill>
                <a:latin typeface="Arial"/>
                <a:cs typeface="Arial"/>
              </a:rPr>
              <a:t>Improves </a:t>
            </a:r>
            <a:r>
              <a:rPr lang="en-US" sz="1400" dirty="0">
                <a:solidFill>
                  <a:srgbClr val="376092"/>
                </a:solidFill>
                <a:latin typeface="Arial"/>
                <a:cs typeface="Arial"/>
              </a:rPr>
              <a:t>“approachability” of data – a picture is worth a thousand words</a:t>
            </a:r>
            <a:r>
              <a:rPr lang="en-US" sz="1400" dirty="0" smtClean="0">
                <a:solidFill>
                  <a:srgbClr val="376092"/>
                </a:solidFill>
                <a:latin typeface="Arial"/>
                <a:cs typeface="Arial"/>
              </a:rPr>
              <a:t>.</a:t>
            </a:r>
          </a:p>
          <a:p>
            <a:pPr lvl="1"/>
            <a:r>
              <a:rPr lang="en-US" sz="1400" dirty="0" smtClean="0">
                <a:solidFill>
                  <a:srgbClr val="376092"/>
                </a:solidFill>
                <a:latin typeface="Arial"/>
                <a:cs typeface="Arial"/>
              </a:rPr>
              <a:t>Leverages </a:t>
            </a:r>
            <a:r>
              <a:rPr lang="en-US" sz="1400" dirty="0">
                <a:solidFill>
                  <a:srgbClr val="376092"/>
                </a:solidFill>
                <a:latin typeface="Arial"/>
                <a:cs typeface="Arial"/>
              </a:rPr>
              <a:t>science expertise to generate authoritative, science based visualization products </a:t>
            </a:r>
            <a:r>
              <a:rPr lang="en-US" sz="1400" dirty="0" smtClean="0">
                <a:solidFill>
                  <a:srgbClr val="376092"/>
                </a:solidFill>
                <a:latin typeface="Arial"/>
                <a:cs typeface="Arial"/>
              </a:rPr>
              <a:t>(quality, </a:t>
            </a:r>
            <a:r>
              <a:rPr lang="en-US" sz="1400" dirty="0">
                <a:solidFill>
                  <a:srgbClr val="376092"/>
                </a:solidFill>
                <a:latin typeface="Arial"/>
                <a:cs typeface="Arial"/>
              </a:rPr>
              <a:t>image generation, </a:t>
            </a:r>
            <a:r>
              <a:rPr lang="en-US" sz="1400" dirty="0" smtClean="0">
                <a:solidFill>
                  <a:srgbClr val="376092"/>
                </a:solidFill>
                <a:latin typeface="Arial"/>
                <a:cs typeface="Arial"/>
              </a:rPr>
              <a:t>etc.).</a:t>
            </a:r>
          </a:p>
          <a:p>
            <a:pPr lvl="1"/>
            <a:r>
              <a:rPr lang="en-US" sz="1400" dirty="0" smtClean="0">
                <a:solidFill>
                  <a:srgbClr val="376092"/>
                </a:solidFill>
                <a:latin typeface="Arial"/>
                <a:cs typeface="Arial"/>
              </a:rPr>
              <a:t>Facilitates </a:t>
            </a:r>
            <a:r>
              <a:rPr lang="en-US" sz="1400" dirty="0">
                <a:solidFill>
                  <a:srgbClr val="376092"/>
                </a:solidFill>
                <a:latin typeface="Arial"/>
                <a:cs typeface="Arial"/>
              </a:rPr>
              <a:t>full-resolution, “no boundaries” interaction </a:t>
            </a:r>
            <a:r>
              <a:rPr lang="en-US" sz="1400" dirty="0" smtClean="0">
                <a:solidFill>
                  <a:srgbClr val="376092"/>
                </a:solidFill>
                <a:latin typeface="Arial"/>
                <a:cs typeface="Arial"/>
              </a:rPr>
              <a:t>patterns (as opposed to granule-based, reduced-resolution browse).</a:t>
            </a:r>
          </a:p>
          <a:p>
            <a:pPr lvl="1"/>
            <a:r>
              <a:rPr lang="en-US" sz="1400" dirty="0" smtClean="0">
                <a:solidFill>
                  <a:srgbClr val="376092"/>
                </a:solidFill>
                <a:latin typeface="Arial"/>
                <a:cs typeface="Arial"/>
              </a:rPr>
              <a:t>Widens </a:t>
            </a:r>
            <a:r>
              <a:rPr lang="en-US" sz="1400" dirty="0">
                <a:solidFill>
                  <a:srgbClr val="376092"/>
                </a:solidFill>
                <a:latin typeface="Arial"/>
                <a:cs typeface="Arial"/>
              </a:rPr>
              <a:t>usage of NASA Earth Science data to new communities – non-</a:t>
            </a:r>
            <a:r>
              <a:rPr lang="en-US" sz="1400" dirty="0" smtClean="0">
                <a:solidFill>
                  <a:srgbClr val="376092"/>
                </a:solidFill>
                <a:latin typeface="Arial"/>
                <a:cs typeface="Arial"/>
              </a:rPr>
              <a:t>experts.</a:t>
            </a:r>
            <a:endParaRPr lang="en-US" sz="1400" dirty="0">
              <a:solidFill>
                <a:srgbClr val="376092"/>
              </a:solidFill>
              <a:latin typeface="Arial"/>
              <a:cs typeface="Arial"/>
            </a:endParaRPr>
          </a:p>
        </p:txBody>
      </p:sp>
      <p:pic>
        <p:nvPicPr>
          <p:cNvPr id="11" name="Picture 10" descr="Worldview-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72778" y="1051862"/>
            <a:ext cx="3346704" cy="2313932"/>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5080520" y="3353213"/>
            <a:ext cx="3444585" cy="261610"/>
          </a:xfrm>
          <a:prstGeom prst="rect">
            <a:avLst/>
          </a:prstGeom>
          <a:noFill/>
        </p:spPr>
        <p:txBody>
          <a:bodyPr wrap="none" rtlCol="0">
            <a:spAutoFit/>
          </a:bodyPr>
          <a:lstStyle/>
          <a:p>
            <a:r>
              <a:rPr lang="en-US" sz="1100" dirty="0" smtClean="0">
                <a:solidFill>
                  <a:schemeClr val="accent1">
                    <a:lumMod val="50000"/>
                  </a:schemeClr>
                </a:solidFill>
              </a:rPr>
              <a:t>Visually discover “interesting” imagery as served by GIBS</a:t>
            </a:r>
            <a:endParaRPr lang="en-US" sz="1100" dirty="0">
              <a:solidFill>
                <a:schemeClr val="accent1">
                  <a:lumMod val="50000"/>
                </a:schemeClr>
              </a:solidFill>
            </a:endParaRPr>
          </a:p>
        </p:txBody>
      </p:sp>
      <p:pic>
        <p:nvPicPr>
          <p:cNvPr id="15" name="Picture 14" descr="Worldview-1-s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00997" y="4035046"/>
            <a:ext cx="3346704" cy="2320382"/>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5234423" y="6331121"/>
            <a:ext cx="3477979" cy="430887"/>
          </a:xfrm>
          <a:prstGeom prst="rect">
            <a:avLst/>
          </a:prstGeom>
          <a:noFill/>
        </p:spPr>
        <p:txBody>
          <a:bodyPr wrap="none" rtlCol="0">
            <a:spAutoFit/>
          </a:bodyPr>
          <a:lstStyle/>
          <a:p>
            <a:pPr algn="ctr"/>
            <a:r>
              <a:rPr lang="en-US" sz="1100" dirty="0" smtClean="0">
                <a:solidFill>
                  <a:schemeClr val="accent1">
                    <a:lumMod val="50000"/>
                  </a:schemeClr>
                </a:solidFill>
              </a:rPr>
              <a:t>When found, query EOSDIS/ECHO for underlying files and</a:t>
            </a:r>
          </a:p>
          <a:p>
            <a:pPr algn="ctr"/>
            <a:r>
              <a:rPr lang="en-US" sz="1100" dirty="0" smtClean="0">
                <a:solidFill>
                  <a:schemeClr val="accent1">
                    <a:lumMod val="50000"/>
                  </a:schemeClr>
                </a:solidFill>
              </a:rPr>
              <a:t>download data from DAACs</a:t>
            </a:r>
            <a:endParaRPr lang="en-US" sz="1100" dirty="0">
              <a:solidFill>
                <a:schemeClr val="accent1">
                  <a:lumMod val="50000"/>
                </a:schemeClr>
              </a:solidFill>
            </a:endParaRPr>
          </a:p>
        </p:txBody>
      </p:sp>
      <p:cxnSp>
        <p:nvCxnSpPr>
          <p:cNvPr id="17" name="Straight Arrow Connector 16"/>
          <p:cNvCxnSpPr>
            <a:stCxn id="12" idx="2"/>
          </p:cNvCxnSpPr>
          <p:nvPr/>
        </p:nvCxnSpPr>
        <p:spPr>
          <a:xfrm>
            <a:off x="6802813" y="3614823"/>
            <a:ext cx="171676" cy="42985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3538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lcd_wWorldview.png"/>
          <p:cNvPicPr>
            <a:picLocks noChangeAspect="1"/>
          </p:cNvPicPr>
          <p:nvPr/>
        </p:nvPicPr>
        <p:blipFill>
          <a:blip r:embed="rId2" cstate="print">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a:xfrm>
            <a:off x="0" y="1676400"/>
            <a:ext cx="4726743" cy="4114800"/>
          </a:xfrm>
          <a:prstGeom prst="rect">
            <a:avLst/>
          </a:prstGeom>
        </p:spPr>
      </p:pic>
      <p:sp>
        <p:nvSpPr>
          <p:cNvPr id="6" name="TextBox 5"/>
          <p:cNvSpPr txBox="1"/>
          <p:nvPr/>
        </p:nvSpPr>
        <p:spPr>
          <a:xfrm>
            <a:off x="533400" y="4800600"/>
            <a:ext cx="3048000" cy="369332"/>
          </a:xfrm>
          <a:prstGeom prst="rect">
            <a:avLst/>
          </a:prstGeom>
          <a:noFill/>
        </p:spPr>
        <p:txBody>
          <a:bodyPr wrap="square" rtlCol="0">
            <a:spAutoFit/>
          </a:bodyPr>
          <a:lstStyle/>
          <a:p>
            <a:endParaRPr lang="en-US" dirty="0">
              <a:latin typeface="Arial"/>
              <a:cs typeface="Arial"/>
            </a:endParaRPr>
          </a:p>
        </p:txBody>
      </p:sp>
      <p:sp>
        <p:nvSpPr>
          <p:cNvPr id="10" name="Content Placeholder 2"/>
          <p:cNvSpPr txBox="1">
            <a:spLocks/>
          </p:cNvSpPr>
          <p:nvPr/>
        </p:nvSpPr>
        <p:spPr>
          <a:xfrm>
            <a:off x="4267200" y="1563414"/>
            <a:ext cx="4596733" cy="4825718"/>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600" b="1" i="0" u="none" strike="noStrike" kern="1200" cap="none" spc="0" normalizeH="0" baseline="0" noProof="0" dirty="0" smtClean="0">
                <a:ln>
                  <a:noFill/>
                </a:ln>
                <a:solidFill>
                  <a:schemeClr val="tx1"/>
                </a:solidFill>
                <a:effectLst/>
                <a:uLnTx/>
                <a:uFillTx/>
                <a:latin typeface="Arial"/>
                <a:cs typeface="Arial"/>
              </a:rPr>
              <a:t>   Key Features:</a:t>
            </a:r>
            <a:endParaRPr kumimoji="0" lang="en-US" sz="1200" b="1" i="0" u="none" strike="noStrike" kern="1200" cap="none" spc="0" normalizeH="0" baseline="0" noProof="0" dirty="0" smtClean="0">
              <a:ln>
                <a:noFill/>
              </a:ln>
              <a:solidFill>
                <a:schemeClr val="tx1"/>
              </a:solidFill>
              <a:effectLst/>
              <a:uLnTx/>
              <a:uFillTx/>
              <a:latin typeface="Arial"/>
              <a:cs typeface="Arial"/>
            </a:endParaRPr>
          </a:p>
          <a:p>
            <a:pPr marL="742950" lvl="1" indent="-285750">
              <a:spcBef>
                <a:spcPct val="20000"/>
              </a:spcBef>
              <a:buFont typeface="Arial" pitchFamily="34" charset="0"/>
              <a:buChar char="–"/>
              <a:defRPr/>
            </a:pPr>
            <a:endParaRPr lang="en-US" sz="1300" dirty="0" smtClean="0">
              <a:latin typeface="Arial"/>
              <a:cs typeface="Arial"/>
            </a:endParaRPr>
          </a:p>
          <a:p>
            <a:pPr marL="742950" lvl="1" indent="-285750">
              <a:spcBef>
                <a:spcPct val="20000"/>
              </a:spcBef>
              <a:buFont typeface="Arial" pitchFamily="34" charset="0"/>
              <a:buChar char="–"/>
              <a:defRPr/>
            </a:pPr>
            <a:r>
              <a:rPr lang="en-US" sz="1300" dirty="0" smtClean="0">
                <a:latin typeface="Arial"/>
                <a:cs typeface="Arial"/>
              </a:rPr>
              <a:t>Global satellite imagery products available from GIBS, many available within 4 hours of observation</a:t>
            </a:r>
          </a:p>
          <a:p>
            <a:pPr marL="742950" lvl="1" indent="-285750">
              <a:spcBef>
                <a:spcPct val="20000"/>
              </a:spcBef>
              <a:buFont typeface="Arial" pitchFamily="34" charset="0"/>
              <a:buChar char="–"/>
              <a:defRPr/>
            </a:pPr>
            <a:endParaRPr lang="en-US" sz="1300" dirty="0" smtClean="0">
              <a:latin typeface="Arial"/>
              <a:cs typeface="Arial"/>
            </a:endParaRPr>
          </a:p>
          <a:p>
            <a:pPr marL="742950" lvl="1" indent="-285750">
              <a:spcBef>
                <a:spcPct val="20000"/>
              </a:spcBef>
              <a:buFont typeface="Arial" pitchFamily="34" charset="0"/>
              <a:buChar char="–"/>
              <a:defRPr/>
            </a:pPr>
            <a:r>
              <a:rPr lang="en-US" sz="1300" dirty="0" smtClean="0">
                <a:latin typeface="Arial"/>
                <a:cs typeface="Arial"/>
              </a:rPr>
              <a:t>Google Maps-like ability to interactively pan and zoom, then share “permalinks” with others</a:t>
            </a:r>
          </a:p>
          <a:p>
            <a:pPr marL="742950" lvl="1" indent="-285750">
              <a:spcBef>
                <a:spcPct val="20000"/>
              </a:spcBef>
              <a:buFont typeface="Arial" pitchFamily="34" charset="0"/>
              <a:buChar char="–"/>
              <a:defRPr/>
            </a:pPr>
            <a:endParaRPr lang="en-US" sz="1300" dirty="0" smtClean="0">
              <a:latin typeface="Arial"/>
              <a:cs typeface="Arial"/>
            </a:endParaRPr>
          </a:p>
          <a:p>
            <a:pPr marL="742950" lvl="1" indent="-285750">
              <a:spcBef>
                <a:spcPct val="20000"/>
              </a:spcBef>
              <a:buFont typeface="Arial" pitchFamily="34" charset="0"/>
              <a:buChar char="–"/>
              <a:defRPr/>
            </a:pPr>
            <a:r>
              <a:rPr lang="en-US" sz="1300" dirty="0">
                <a:latin typeface="Arial"/>
                <a:cs typeface="Arial"/>
              </a:rPr>
              <a:t>Unlike Google Maps, Worldview can </a:t>
            </a:r>
          </a:p>
          <a:p>
            <a:pPr marL="1200150" lvl="2" indent="-285750">
              <a:spcBef>
                <a:spcPct val="20000"/>
              </a:spcBef>
              <a:buFont typeface="Arial" pitchFamily="34" charset="0"/>
              <a:buChar char="–"/>
              <a:defRPr/>
            </a:pPr>
            <a:r>
              <a:rPr lang="en-US" sz="1300" dirty="0">
                <a:latin typeface="Arial"/>
                <a:cs typeface="Arial"/>
              </a:rPr>
              <a:t>interactively change the currently-displayed time</a:t>
            </a:r>
          </a:p>
          <a:p>
            <a:pPr marL="1200150" lvl="2" indent="-285750">
              <a:spcBef>
                <a:spcPct val="20000"/>
              </a:spcBef>
              <a:buFont typeface="Arial" pitchFamily="34" charset="0"/>
              <a:buChar char="–"/>
              <a:defRPr/>
            </a:pPr>
            <a:r>
              <a:rPr lang="en-US" sz="1300" dirty="0">
                <a:latin typeface="Arial"/>
                <a:cs typeface="Arial"/>
              </a:rPr>
              <a:t>view imagery in Arctic and Antarctic polar stereographic projections</a:t>
            </a:r>
          </a:p>
          <a:p>
            <a:pPr marL="1200150" lvl="2" indent="-285750">
              <a:spcBef>
                <a:spcPct val="20000"/>
              </a:spcBef>
              <a:buFont typeface="Arial" pitchFamily="34" charset="0"/>
              <a:buChar char="–"/>
              <a:defRPr/>
            </a:pPr>
            <a:r>
              <a:rPr lang="en-US" sz="1300" dirty="0">
                <a:latin typeface="Arial"/>
                <a:cs typeface="Arial"/>
              </a:rPr>
              <a:t>download imagery in JPEG, PNG, </a:t>
            </a:r>
            <a:r>
              <a:rPr lang="en-US" sz="1300" dirty="0" err="1">
                <a:latin typeface="Arial"/>
                <a:cs typeface="Arial"/>
              </a:rPr>
              <a:t>GeoTIFF</a:t>
            </a:r>
            <a:r>
              <a:rPr lang="en-US" sz="1300" dirty="0">
                <a:latin typeface="Arial"/>
                <a:cs typeface="Arial"/>
              </a:rPr>
              <a:t>, and KML</a:t>
            </a:r>
          </a:p>
          <a:p>
            <a:pPr marL="1200150" lvl="2" indent="-285750">
              <a:spcBef>
                <a:spcPct val="20000"/>
              </a:spcBef>
              <a:buFont typeface="Arial" pitchFamily="34" charset="0"/>
              <a:buChar char="–"/>
              <a:defRPr/>
            </a:pPr>
            <a:r>
              <a:rPr lang="en-US" sz="1300" dirty="0">
                <a:latin typeface="Arial"/>
                <a:cs typeface="Arial"/>
              </a:rPr>
              <a:t>download the underlying data used to generate the </a:t>
            </a:r>
            <a:r>
              <a:rPr lang="en-US" sz="1300" dirty="0" smtClean="0">
                <a:latin typeface="Arial"/>
                <a:cs typeface="Arial"/>
              </a:rPr>
              <a:t>imagery</a:t>
            </a:r>
          </a:p>
          <a:p>
            <a:pPr marL="742950" lvl="1" indent="-285750">
              <a:spcBef>
                <a:spcPct val="20000"/>
              </a:spcBef>
              <a:buFont typeface="Arial" pitchFamily="34" charset="0"/>
              <a:buChar char="–"/>
              <a:defRPr/>
            </a:pPr>
            <a:endParaRPr lang="en-US" sz="1300" dirty="0" smtClean="0">
              <a:latin typeface="Arial"/>
              <a:cs typeface="Arial"/>
            </a:endParaRPr>
          </a:p>
          <a:p>
            <a:pPr marL="742950" lvl="1" indent="-285750">
              <a:spcBef>
                <a:spcPct val="20000"/>
              </a:spcBef>
              <a:buFont typeface="Arial" pitchFamily="34" charset="0"/>
              <a:buChar char="–"/>
              <a:defRPr/>
            </a:pPr>
            <a:r>
              <a:rPr lang="en-US" sz="1300" dirty="0">
                <a:latin typeface="Arial"/>
                <a:cs typeface="Arial"/>
              </a:rPr>
              <a:t>Web browser-based, developed using open standards (JavaScript, CSS, HTML) for cross-device compatibility; all code is </a:t>
            </a:r>
            <a:r>
              <a:rPr lang="en-US" sz="1300" dirty="0">
                <a:latin typeface="Arial"/>
                <a:cs typeface="Arial"/>
                <a:hlinkClick r:id="rId3"/>
              </a:rPr>
              <a:t>available as open source</a:t>
            </a:r>
            <a:endParaRPr lang="en-US" sz="1300" b="1" dirty="0">
              <a:latin typeface="Arial"/>
              <a:cs typeface="Arial"/>
            </a:endParaRPr>
          </a:p>
          <a:p>
            <a:pPr marL="742950" lvl="1" indent="-285750">
              <a:spcBef>
                <a:spcPct val="20000"/>
              </a:spcBef>
              <a:buFont typeface="Arial" pitchFamily="34" charset="0"/>
              <a:buChar char="–"/>
              <a:defRPr/>
            </a:pPr>
            <a:endParaRPr lang="en-US" sz="1300" dirty="0" smtClean="0">
              <a:latin typeface="Arial"/>
              <a:cs typeface="Arial"/>
            </a:endParaRPr>
          </a:p>
        </p:txBody>
      </p:sp>
      <p:sp>
        <p:nvSpPr>
          <p:cNvPr id="16" name="Content Placeholder 2"/>
          <p:cNvSpPr txBox="1">
            <a:spLocks/>
          </p:cNvSpPr>
          <p:nvPr/>
        </p:nvSpPr>
        <p:spPr>
          <a:xfrm>
            <a:off x="4419600" y="4800600"/>
            <a:ext cx="4495800" cy="2057400"/>
          </a:xfrm>
          <a:prstGeom prst="rect">
            <a:avLst/>
          </a:prstGeom>
        </p:spPr>
        <p:txBody>
          <a:bodyPr vert="horz" lIns="91440" tIns="45720" rIns="91440" bIns="45720" rtlCol="0">
            <a:normAutofit/>
          </a:bodyPr>
          <a:lstStyle/>
          <a:p>
            <a:pPr marL="742950" lvl="1" indent="-285750">
              <a:spcBef>
                <a:spcPct val="20000"/>
              </a:spcBef>
              <a:buFont typeface="Arial" pitchFamily="34" charset="0"/>
              <a:buChar char="–"/>
              <a:defRPr/>
            </a:pPr>
            <a:endParaRPr lang="en-US" sz="1300" dirty="0">
              <a:latin typeface="Arial"/>
              <a:cs typeface="Arial"/>
            </a:endParaRPr>
          </a:p>
          <a:p>
            <a:pPr marL="742950" lvl="1" indent="-285750">
              <a:spcBef>
                <a:spcPct val="20000"/>
              </a:spcBef>
              <a:buFont typeface="Arial" pitchFamily="34" charset="0"/>
              <a:buChar char="–"/>
              <a:defRPr/>
            </a:pPr>
            <a:endParaRPr lang="en-US" sz="1300" dirty="0" smtClean="0">
              <a:latin typeface="Arial"/>
              <a:cs typeface="Arial"/>
            </a:endParaRPr>
          </a:p>
        </p:txBody>
      </p:sp>
      <p:sp>
        <p:nvSpPr>
          <p:cNvPr id="17" name="Rectangle 16"/>
          <p:cNvSpPr/>
          <p:nvPr/>
        </p:nvSpPr>
        <p:spPr>
          <a:xfrm>
            <a:off x="304800" y="6019800"/>
            <a:ext cx="3942105" cy="369332"/>
          </a:xfrm>
          <a:prstGeom prst="rect">
            <a:avLst/>
          </a:prstGeom>
        </p:spPr>
        <p:txBody>
          <a:bodyPr wrap="none">
            <a:spAutoFit/>
          </a:bodyPr>
          <a:lstStyle/>
          <a:p>
            <a:r>
              <a:rPr lang="en-US" dirty="0" smtClean="0">
                <a:latin typeface="Arial"/>
                <a:cs typeface="Arial"/>
                <a:hlinkClick r:id="rId4"/>
              </a:rPr>
              <a:t>https://earthdata.nasa.gov/worldview</a:t>
            </a:r>
            <a:endParaRPr lang="en-US" dirty="0" smtClean="0">
              <a:latin typeface="Arial"/>
              <a:cs typeface="Arial"/>
            </a:endParaRPr>
          </a:p>
        </p:txBody>
      </p:sp>
      <p:pic>
        <p:nvPicPr>
          <p:cNvPr id="19" name="Picture 18" descr="ipad.png"/>
          <p:cNvPicPr>
            <a:picLocks noChangeAspect="1"/>
          </p:cNvPicPr>
          <p:nvPr/>
        </p:nvPicPr>
        <p:blipFill>
          <a:blip r:embed="rId5"/>
          <a:stretch>
            <a:fillRect/>
          </a:stretch>
        </p:blipFill>
        <p:spPr>
          <a:xfrm>
            <a:off x="1143000" y="3505200"/>
            <a:ext cx="3124200" cy="2203466"/>
          </a:xfrm>
          <a:prstGeom prst="rect">
            <a:avLst/>
          </a:prstGeom>
        </p:spPr>
      </p:pic>
      <p:pic>
        <p:nvPicPr>
          <p:cNvPr id="22" name="Picture 21" descr="galaxys4.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0572" y="3862949"/>
            <a:ext cx="1118095" cy="1981201"/>
          </a:xfrm>
          <a:prstGeom prst="rect">
            <a:avLst/>
          </a:prstGeom>
        </p:spPr>
      </p:pic>
      <p:sp>
        <p:nvSpPr>
          <p:cNvPr id="12" name="Rectangle 11"/>
          <p:cNvSpPr/>
          <p:nvPr/>
        </p:nvSpPr>
        <p:spPr>
          <a:xfrm>
            <a:off x="457200" y="152400"/>
            <a:ext cx="8185519" cy="892552"/>
          </a:xfrm>
          <a:prstGeom prst="rect">
            <a:avLst/>
          </a:prstGeom>
        </p:spPr>
        <p:txBody>
          <a:bodyPr wrap="square">
            <a:spAutoFit/>
          </a:bodyPr>
          <a:lstStyle/>
          <a:p>
            <a:r>
              <a:rPr lang="en-US" sz="3600" b="1" dirty="0" smtClean="0">
                <a:latin typeface="Arial"/>
                <a:cs typeface="Arial"/>
              </a:rPr>
              <a:t>Worldview</a:t>
            </a:r>
            <a:r>
              <a:rPr lang="en-US" sz="3600" dirty="0" smtClean="0">
                <a:latin typeface="Arial"/>
                <a:cs typeface="Arial"/>
              </a:rPr>
              <a:t> </a:t>
            </a:r>
          </a:p>
          <a:p>
            <a:r>
              <a:rPr lang="en-US" sz="1600" dirty="0" smtClean="0">
                <a:solidFill>
                  <a:schemeClr val="bg1">
                    <a:lumMod val="50000"/>
                  </a:schemeClr>
                </a:solidFill>
                <a:latin typeface="Arial"/>
                <a:cs typeface="Arial"/>
              </a:rPr>
              <a:t>EOSDIS Data Visualization, Discovery, and Download Tool for GIBS</a:t>
            </a:r>
            <a:endParaRPr lang="en-US" sz="1600" dirty="0">
              <a:latin typeface="Arial"/>
              <a:cs typeface="Arial"/>
            </a:endParaRPr>
          </a:p>
        </p:txBody>
      </p:sp>
    </p:spTree>
    <p:extLst>
      <p:ext uri="{BB962C8B-B14F-4D97-AF65-F5344CB8AC3E}">
        <p14:creationId xmlns:p14="http://schemas.microsoft.com/office/powerpoint/2010/main" val="1375785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6-17 at 14.39.4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14400"/>
            <a:ext cx="9144000" cy="5006176"/>
          </a:xfrm>
          <a:prstGeom prst="rect">
            <a:avLst/>
          </a:prstGeom>
        </p:spPr>
      </p:pic>
    </p:spTree>
    <p:extLst>
      <p:ext uri="{BB962C8B-B14F-4D97-AF65-F5344CB8AC3E}">
        <p14:creationId xmlns:p14="http://schemas.microsoft.com/office/powerpoint/2010/main" val="10310282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6-17 at 14.40.0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7100"/>
            <a:ext cx="9144000" cy="4997759"/>
          </a:xfrm>
          <a:prstGeom prst="rect">
            <a:avLst/>
          </a:prstGeom>
        </p:spPr>
      </p:pic>
    </p:spTree>
    <p:extLst>
      <p:ext uri="{BB962C8B-B14F-4D97-AF65-F5344CB8AC3E}">
        <p14:creationId xmlns:p14="http://schemas.microsoft.com/office/powerpoint/2010/main" val="14427124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17 at 14.40.3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7100"/>
            <a:ext cx="9144000" cy="5002577"/>
          </a:xfrm>
          <a:prstGeom prst="rect">
            <a:avLst/>
          </a:prstGeom>
        </p:spPr>
      </p:pic>
    </p:spTree>
    <p:extLst>
      <p:ext uri="{BB962C8B-B14F-4D97-AF65-F5344CB8AC3E}">
        <p14:creationId xmlns:p14="http://schemas.microsoft.com/office/powerpoint/2010/main" val="18658107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17 at 14.40.48.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39800"/>
            <a:ext cx="9144000" cy="4977528"/>
          </a:xfrm>
          <a:prstGeom prst="rect">
            <a:avLst/>
          </a:prstGeom>
        </p:spPr>
      </p:pic>
    </p:spTree>
    <p:extLst>
      <p:ext uri="{BB962C8B-B14F-4D97-AF65-F5344CB8AC3E}">
        <p14:creationId xmlns:p14="http://schemas.microsoft.com/office/powerpoint/2010/main" val="8772257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17 at 14.40.5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27100"/>
            <a:ext cx="9144000" cy="4981677"/>
          </a:xfrm>
          <a:prstGeom prst="rect">
            <a:avLst/>
          </a:prstGeom>
        </p:spPr>
      </p:pic>
    </p:spTree>
    <p:extLst>
      <p:ext uri="{BB962C8B-B14F-4D97-AF65-F5344CB8AC3E}">
        <p14:creationId xmlns:p14="http://schemas.microsoft.com/office/powerpoint/2010/main" val="16161192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10532"/>
            <a:ext cx="7772400" cy="1470025"/>
          </a:xfrm>
        </p:spPr>
        <p:txBody>
          <a:bodyPr>
            <a:noAutofit/>
          </a:bodyPr>
          <a:lstStyle/>
          <a:p>
            <a:pPr algn="l"/>
            <a:r>
              <a:rPr lang="en-US" sz="3200" b="1" dirty="0" smtClean="0">
                <a:solidFill>
                  <a:schemeClr val="tx2">
                    <a:lumMod val="75000"/>
                  </a:schemeClr>
                </a:solidFill>
              </a:rPr>
              <a:t>FIRMS</a:t>
            </a:r>
            <a:br>
              <a:rPr lang="en-US" sz="3200" b="1" dirty="0" smtClean="0">
                <a:solidFill>
                  <a:schemeClr val="tx2">
                    <a:lumMod val="75000"/>
                  </a:schemeClr>
                </a:solidFill>
              </a:rPr>
            </a:br>
            <a:r>
              <a:rPr lang="en-US" sz="2400" b="1" dirty="0" smtClean="0">
                <a:solidFill>
                  <a:schemeClr val="tx2">
                    <a:lumMod val="75000"/>
                  </a:schemeClr>
                </a:solidFill>
              </a:rPr>
              <a:t>Fire Information for Resource Management System: </a:t>
            </a:r>
            <a:r>
              <a:rPr lang="en-US" sz="3200" b="1" dirty="0" smtClean="0">
                <a:solidFill>
                  <a:schemeClr val="tx2">
                    <a:lumMod val="75000"/>
                  </a:schemeClr>
                </a:solidFill>
              </a:rPr>
              <a:t/>
            </a:r>
            <a:br>
              <a:rPr lang="en-US" sz="3200" b="1" dirty="0" smtClean="0">
                <a:solidFill>
                  <a:schemeClr val="tx2">
                    <a:lumMod val="75000"/>
                  </a:schemeClr>
                </a:solidFill>
              </a:rPr>
            </a:br>
            <a:r>
              <a:rPr lang="en-US" sz="2000" i="1" dirty="0" smtClean="0">
                <a:solidFill>
                  <a:schemeClr val="tx2">
                    <a:lumMod val="75000"/>
                  </a:schemeClr>
                </a:solidFill>
              </a:rPr>
              <a:t>Getting VIIRS and MODIS</a:t>
            </a:r>
            <a:r>
              <a:rPr lang="en-US" sz="2000" i="1" dirty="0">
                <a:solidFill>
                  <a:schemeClr val="tx2">
                    <a:lumMod val="75000"/>
                  </a:schemeClr>
                </a:solidFill>
              </a:rPr>
              <a:t> </a:t>
            </a:r>
            <a:r>
              <a:rPr lang="en-US" sz="2000" i="1" dirty="0" smtClean="0">
                <a:solidFill>
                  <a:schemeClr val="tx2">
                    <a:lumMod val="75000"/>
                  </a:schemeClr>
                </a:solidFill>
              </a:rPr>
              <a:t>active fire data in to the hands of users </a:t>
            </a:r>
            <a:r>
              <a:rPr lang="en-US" sz="2800" i="1" dirty="0" smtClean="0">
                <a:solidFill>
                  <a:schemeClr val="tx2">
                    <a:lumMod val="75000"/>
                  </a:schemeClr>
                </a:solidFill>
              </a:rPr>
              <a:t/>
            </a:r>
            <a:br>
              <a:rPr lang="en-US" sz="28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r>
              <a:rPr lang="en-US" sz="2400" i="1" dirty="0" smtClean="0">
                <a:solidFill>
                  <a:schemeClr val="tx2">
                    <a:lumMod val="75000"/>
                  </a:schemeClr>
                </a:solidFill>
              </a:rPr>
              <a:t/>
            </a:r>
            <a:br>
              <a:rPr lang="en-US" sz="2400" i="1" dirty="0" smtClean="0">
                <a:solidFill>
                  <a:schemeClr val="tx2">
                    <a:lumMod val="75000"/>
                  </a:schemeClr>
                </a:solidFill>
              </a:rPr>
            </a:br>
            <a:endParaRPr lang="en-US" sz="2800" dirty="0">
              <a:solidFill>
                <a:schemeClr val="tx2">
                  <a:lumMod val="75000"/>
                </a:schemeClr>
              </a:solidFill>
            </a:endParaRPr>
          </a:p>
        </p:txBody>
      </p:sp>
      <p:cxnSp>
        <p:nvCxnSpPr>
          <p:cNvPr id="4" name="Straight Connector 3"/>
          <p:cNvCxnSpPr/>
          <p:nvPr/>
        </p:nvCxnSpPr>
        <p:spPr>
          <a:xfrm>
            <a:off x="533400" y="1535112"/>
            <a:ext cx="8153400" cy="1588"/>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6959600" y="1701800"/>
            <a:ext cx="1947403" cy="3598370"/>
          </a:xfrm>
          <a:prstGeom prst="rect">
            <a:avLst/>
          </a:prstGeom>
        </p:spPr>
      </p:pic>
      <p:pic>
        <p:nvPicPr>
          <p:cNvPr id="8" name="Picture 7" descr="Screen Shot 2016-06-12 at 11.42.52.png"/>
          <p:cNvPicPr>
            <a:picLocks noChangeAspect="1"/>
          </p:cNvPicPr>
          <p:nvPr/>
        </p:nvPicPr>
        <p:blipFill rotWithShape="1">
          <a:blip r:embed="rId3" cstate="print">
            <a:extLst>
              <a:ext uri="{28A0092B-C50C-407E-A947-70E740481C1C}">
                <a14:useLocalDpi xmlns:a14="http://schemas.microsoft.com/office/drawing/2010/main"/>
              </a:ext>
            </a:extLst>
          </a:blip>
          <a:srcRect l="-3396" r="-1"/>
          <a:stretch/>
        </p:blipFill>
        <p:spPr>
          <a:xfrm>
            <a:off x="350278" y="1689101"/>
            <a:ext cx="6368021" cy="2603500"/>
          </a:xfrm>
          <a:prstGeom prst="rect">
            <a:avLst/>
          </a:prstGeom>
        </p:spPr>
      </p:pic>
      <p:sp>
        <p:nvSpPr>
          <p:cNvPr id="9" name="Rectangle 8"/>
          <p:cNvSpPr/>
          <p:nvPr/>
        </p:nvSpPr>
        <p:spPr>
          <a:xfrm>
            <a:off x="533400" y="4385334"/>
            <a:ext cx="6311900" cy="2554545"/>
          </a:xfrm>
          <a:prstGeom prst="rect">
            <a:avLst/>
          </a:prstGeom>
        </p:spPr>
        <p:txBody>
          <a:bodyPr wrap="square">
            <a:spAutoFit/>
          </a:bodyPr>
          <a:lstStyle/>
          <a:p>
            <a:r>
              <a:rPr lang="en-US" sz="1600" dirty="0" smtClean="0">
                <a:solidFill>
                  <a:schemeClr val="tx2">
                    <a:lumMod val="75000"/>
                  </a:schemeClr>
                </a:solidFill>
              </a:rPr>
              <a:t>Users </a:t>
            </a:r>
            <a:r>
              <a:rPr lang="en-US" sz="1600" dirty="0">
                <a:solidFill>
                  <a:schemeClr val="tx2">
                    <a:lumMod val="75000"/>
                  </a:schemeClr>
                </a:solidFill>
              </a:rPr>
              <a:t>can interactively view and query the fire hotspot data in Web Fire Mapper, </a:t>
            </a:r>
            <a:r>
              <a:rPr lang="en-US" sz="1600" dirty="0" smtClean="0">
                <a:solidFill>
                  <a:schemeClr val="tx2">
                    <a:lumMod val="75000"/>
                  </a:schemeClr>
                </a:solidFill>
              </a:rPr>
              <a:t>download </a:t>
            </a:r>
            <a:r>
              <a:rPr lang="en-US" sz="1600" dirty="0">
                <a:solidFill>
                  <a:schemeClr val="tx2">
                    <a:lumMod val="75000"/>
                  </a:schemeClr>
                </a:solidFill>
              </a:rPr>
              <a:t>data (text, shape or KML files) or subscribe to fire email alerts for their area of </a:t>
            </a:r>
            <a:r>
              <a:rPr lang="en-US" sz="1600" dirty="0" smtClean="0">
                <a:solidFill>
                  <a:schemeClr val="tx2">
                    <a:lumMod val="75000"/>
                  </a:schemeClr>
                </a:solidFill>
              </a:rPr>
              <a:t>interest. </a:t>
            </a:r>
          </a:p>
          <a:p>
            <a:r>
              <a:rPr lang="en-US" sz="1600" dirty="0" smtClean="0">
                <a:solidFill>
                  <a:schemeClr val="tx2">
                    <a:lumMod val="75000"/>
                  </a:schemeClr>
                </a:solidFill>
              </a:rPr>
              <a:t>FIRMS primarily distributes NRT data but also pulls standard (MCD14ML) data and makes it available through its download tool. </a:t>
            </a:r>
          </a:p>
          <a:p>
            <a:endParaRPr lang="en-US" sz="1600" dirty="0">
              <a:solidFill>
                <a:schemeClr val="tx2">
                  <a:lumMod val="75000"/>
                </a:schemeClr>
              </a:solidFill>
            </a:endParaRPr>
          </a:p>
          <a:p>
            <a:r>
              <a:rPr lang="en-US" sz="1600" dirty="0">
                <a:solidFill>
                  <a:schemeClr val="tx2">
                    <a:lumMod val="75000"/>
                  </a:schemeClr>
                </a:solidFill>
              </a:rPr>
              <a:t>There are over 6000 fire email alert </a:t>
            </a:r>
            <a:r>
              <a:rPr lang="en-US" sz="1600" dirty="0" smtClean="0">
                <a:solidFill>
                  <a:schemeClr val="tx2">
                    <a:lumMod val="75000"/>
                  </a:schemeClr>
                </a:solidFill>
              </a:rPr>
              <a:t>subscriptions. </a:t>
            </a:r>
            <a:r>
              <a:rPr lang="en-US" sz="1600" dirty="0">
                <a:solidFill>
                  <a:schemeClr val="tx2">
                    <a:lumMod val="75000"/>
                  </a:schemeClr>
                </a:solidFill>
              </a:rPr>
              <a:t> </a:t>
            </a:r>
            <a:r>
              <a:rPr lang="en-US" sz="1600" dirty="0" smtClean="0">
                <a:solidFill>
                  <a:schemeClr val="tx2">
                    <a:lumMod val="75000"/>
                  </a:schemeClr>
                </a:solidFill>
              </a:rPr>
              <a:t>Approximately </a:t>
            </a:r>
            <a:r>
              <a:rPr lang="en-US" sz="1600" dirty="0">
                <a:solidFill>
                  <a:schemeClr val="tx2">
                    <a:lumMod val="75000"/>
                  </a:schemeClr>
                </a:solidFill>
              </a:rPr>
              <a:t>2000 fire email alerts are sent daily to users in over 120 countries</a:t>
            </a:r>
            <a:r>
              <a:rPr lang="en-US" sz="1600" dirty="0" smtClean="0">
                <a:solidFill>
                  <a:schemeClr val="tx2">
                    <a:lumMod val="75000"/>
                  </a:schemeClr>
                </a:solidFill>
              </a:rPr>
              <a:t>. </a:t>
            </a:r>
          </a:p>
          <a:p>
            <a:r>
              <a:rPr lang="en-US" sz="1600" i="1" dirty="0" smtClean="0">
                <a:solidFill>
                  <a:schemeClr val="tx2">
                    <a:lumMod val="75000"/>
                  </a:schemeClr>
                </a:solidFill>
                <a:hlinkClick r:id="rId4"/>
              </a:rPr>
              <a:t>https://earthdata.nasa.gov/firms</a:t>
            </a:r>
            <a:endParaRPr lang="en-US" sz="1600" i="1" dirty="0" smtClean="0">
              <a:solidFill>
                <a:schemeClr val="tx2">
                  <a:lumMod val="75000"/>
                </a:schemeClr>
              </a:solidFill>
            </a:endParaRPr>
          </a:p>
          <a:p>
            <a:endParaRPr lang="en-US" sz="1600" dirty="0"/>
          </a:p>
        </p:txBody>
      </p:sp>
    </p:spTree>
    <p:extLst>
      <p:ext uri="{BB962C8B-B14F-4D97-AF65-F5344CB8AC3E}">
        <p14:creationId xmlns:p14="http://schemas.microsoft.com/office/powerpoint/2010/main" val="25416956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19 at 08.50.2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900" y="137696"/>
            <a:ext cx="8194815" cy="6654436"/>
          </a:xfrm>
          <a:prstGeom prst="rect">
            <a:avLst/>
          </a:prstGeom>
        </p:spPr>
      </p:pic>
    </p:spTree>
    <p:extLst>
      <p:ext uri="{BB962C8B-B14F-4D97-AF65-F5344CB8AC3E}">
        <p14:creationId xmlns:p14="http://schemas.microsoft.com/office/powerpoint/2010/main" val="33039630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1000" y="0"/>
            <a:ext cx="7851775" cy="854075"/>
          </a:xfrm>
          <a:prstGeom prst="rect">
            <a:avLst/>
          </a:prstGeom>
        </p:spPr>
        <p:txBody>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u="none" strike="noStrike" kern="0" cap="none" spc="0" normalizeH="0" baseline="0" noProof="0" dirty="0" smtClean="0">
                <a:ln>
                  <a:noFill/>
                </a:ln>
                <a:solidFill>
                  <a:srgbClr val="184B81"/>
                </a:solidFill>
                <a:effectLst/>
                <a:uLnTx/>
                <a:uFillTx/>
                <a:latin typeface="Century Gothic" pitchFamily="34" charset="0"/>
                <a:ea typeface="MS PGothic" pitchFamily="34" charset="-128"/>
                <a:cs typeface="ヒラギノ角ゴ Pro W3" charset="-128"/>
              </a:rPr>
              <a:t>Rapid Response</a:t>
            </a:r>
            <a:r>
              <a:rPr lang="en-US" sz="1200" b="1" kern="0" dirty="0" smtClean="0">
                <a:solidFill>
                  <a:srgbClr val="184B81"/>
                </a:solidFill>
                <a:latin typeface="Century Gothic" pitchFamily="34" charset="0"/>
                <a:ea typeface="MS PGothic" pitchFamily="34" charset="-128"/>
                <a:cs typeface="ヒラギノ角ゴ Pro W3" charset="-128"/>
              </a:rPr>
              <a:t> </a:t>
            </a:r>
          </a:p>
          <a:p>
            <a:pPr lvl="0" defTabSz="914400" fontAlgn="base">
              <a:lnSpc>
                <a:spcPct val="110000"/>
              </a:lnSpc>
              <a:spcBef>
                <a:spcPct val="0"/>
              </a:spcBef>
              <a:spcAft>
                <a:spcPct val="0"/>
              </a:spcAft>
              <a:defRPr/>
            </a:pPr>
            <a:r>
              <a:rPr lang="en-US" sz="1200" b="1" kern="0" dirty="0" smtClean="0">
                <a:solidFill>
                  <a:srgbClr val="184B81"/>
                </a:solidFill>
                <a:latin typeface="Century Gothic" pitchFamily="34" charset="0"/>
                <a:ea typeface="MS PGothic" pitchFamily="34" charset="-128"/>
                <a:cs typeface="ヒラギノ角ゴ Pro W3" charset="-128"/>
              </a:rPr>
              <a:t>https</a:t>
            </a:r>
            <a:r>
              <a:rPr lang="en-US" sz="1200" b="1" kern="0" dirty="0">
                <a:solidFill>
                  <a:srgbClr val="184B81"/>
                </a:solidFill>
                <a:latin typeface="Century Gothic" pitchFamily="34" charset="0"/>
                <a:ea typeface="MS PGothic" pitchFamily="34" charset="-128"/>
                <a:cs typeface="ヒラギノ角ゴ Pro W3" charset="-128"/>
              </a:rPr>
              <a:t>://</a:t>
            </a:r>
            <a:r>
              <a:rPr lang="en-US" sz="1200" b="1" kern="0" dirty="0" err="1">
                <a:solidFill>
                  <a:srgbClr val="184B81"/>
                </a:solidFill>
                <a:latin typeface="Century Gothic" pitchFamily="34" charset="0"/>
                <a:ea typeface="MS PGothic" pitchFamily="34" charset="-128"/>
                <a:cs typeface="ヒラギノ角ゴ Pro W3" charset="-128"/>
              </a:rPr>
              <a:t>earthdata.nasa.gov</a:t>
            </a:r>
            <a:r>
              <a:rPr lang="en-US" sz="1200" b="1" kern="0" dirty="0">
                <a:solidFill>
                  <a:srgbClr val="184B81"/>
                </a:solidFill>
                <a:latin typeface="Century Gothic" pitchFamily="34" charset="0"/>
                <a:ea typeface="MS PGothic" pitchFamily="34" charset="-128"/>
                <a:cs typeface="ヒラギノ角ゴ Pro W3" charset="-128"/>
              </a:rPr>
              <a:t>/lance/rapid-response </a:t>
            </a:r>
          </a:p>
          <a:p>
            <a:pPr marL="0" marR="0" lvl="0" indent="0" algn="l" defTabSz="914400" rtl="0" eaLnBrk="1" fontAlgn="base" latinLnBrk="0" hangingPunct="1">
              <a:lnSpc>
                <a:spcPct val="85000"/>
              </a:lnSpc>
              <a:spcBef>
                <a:spcPct val="0"/>
              </a:spcBef>
              <a:spcAft>
                <a:spcPct val="0"/>
              </a:spcAft>
              <a:buClrTx/>
              <a:buSzTx/>
              <a:buFontTx/>
              <a:buNone/>
              <a:tabLst/>
              <a:defRPr/>
            </a:pPr>
            <a:endParaRPr kumimoji="0" lang="en-US" sz="1200" b="1" u="none" strike="noStrike" kern="0" cap="none" spc="0" normalizeH="0" baseline="0" noProof="0" dirty="0" smtClean="0">
              <a:ln>
                <a:noFill/>
              </a:ln>
              <a:solidFill>
                <a:srgbClr val="184B81"/>
              </a:solidFill>
              <a:effectLst/>
              <a:uLnTx/>
              <a:uFillTx/>
              <a:latin typeface="Century Gothic" pitchFamily="34" charset="0"/>
              <a:ea typeface="MS PGothic" pitchFamily="34" charset="-128"/>
              <a:cs typeface="ヒラギノ角ゴ Pro W3" charset="-128"/>
            </a:endParaRPr>
          </a:p>
        </p:txBody>
      </p:sp>
      <p:pic>
        <p:nvPicPr>
          <p:cNvPr id="3" name="Picture 7" descr="http://lance-modis.eosdis.nasa.gov/imagery/rapid/other/map.jpg"/>
          <p:cNvPicPr>
            <a:picLocks noChangeAspect="1" noChangeArrowheads="1"/>
          </p:cNvPicPr>
          <p:nvPr/>
        </p:nvPicPr>
        <p:blipFill>
          <a:blip r:embed="rId2"/>
          <a:srcRect/>
          <a:stretch>
            <a:fillRect/>
          </a:stretch>
        </p:blipFill>
        <p:spPr bwMode="auto">
          <a:xfrm>
            <a:off x="381000" y="1303097"/>
            <a:ext cx="8382000" cy="4191000"/>
          </a:xfrm>
          <a:prstGeom prst="rect">
            <a:avLst/>
          </a:prstGeom>
          <a:noFill/>
        </p:spPr>
      </p:pic>
      <p:sp>
        <p:nvSpPr>
          <p:cNvPr id="4" name="TextBox 3"/>
          <p:cNvSpPr txBox="1"/>
          <p:nvPr/>
        </p:nvSpPr>
        <p:spPr>
          <a:xfrm>
            <a:off x="381000" y="5791200"/>
            <a:ext cx="8382000" cy="923330"/>
          </a:xfrm>
          <a:prstGeom prst="rect">
            <a:avLst/>
          </a:prstGeom>
          <a:noFill/>
        </p:spPr>
        <p:txBody>
          <a:bodyPr wrap="square" rtlCol="0">
            <a:spAutoFit/>
          </a:bodyPr>
          <a:lstStyle/>
          <a:p>
            <a:pPr algn="ctr"/>
            <a:r>
              <a:rPr lang="en-US" dirty="0">
                <a:solidFill>
                  <a:srgbClr val="2C00D8"/>
                </a:solidFill>
                <a:latin typeface="Calibri" pitchFamily="34" charset="0"/>
                <a:cs typeface="Calibri" pitchFamily="34" charset="0"/>
              </a:rPr>
              <a:t>View and download MODIS images for  a large number of areas in </a:t>
            </a:r>
            <a:endParaRPr lang="en-US" dirty="0" smtClean="0">
              <a:solidFill>
                <a:srgbClr val="2C00D8"/>
              </a:solidFill>
              <a:latin typeface="Calibri" pitchFamily="34" charset="0"/>
              <a:cs typeface="Calibri" pitchFamily="34" charset="0"/>
            </a:endParaRPr>
          </a:p>
          <a:p>
            <a:pPr algn="ctr"/>
            <a:r>
              <a:rPr lang="en-US" dirty="0" smtClean="0">
                <a:solidFill>
                  <a:srgbClr val="2C00D8"/>
                </a:solidFill>
                <a:latin typeface="Calibri" pitchFamily="34" charset="0"/>
                <a:cs typeface="Calibri" pitchFamily="34" charset="0"/>
              </a:rPr>
              <a:t>GIS</a:t>
            </a:r>
            <a:r>
              <a:rPr lang="en-US" dirty="0">
                <a:solidFill>
                  <a:srgbClr val="2C00D8"/>
                </a:solidFill>
                <a:latin typeface="Calibri" pitchFamily="34" charset="0"/>
                <a:cs typeface="Calibri" pitchFamily="34" charset="0"/>
              </a:rPr>
              <a:t>-compatible format.</a:t>
            </a:r>
            <a:endParaRPr lang="en-US" dirty="0" smtClean="0">
              <a:solidFill>
                <a:srgbClr val="2C00D8"/>
              </a:solidFill>
              <a:latin typeface="Calibri" pitchFamily="34" charset="0"/>
              <a:cs typeface="Calibri" pitchFamily="34" charset="0"/>
            </a:endParaRPr>
          </a:p>
          <a:p>
            <a:pPr algn="ctr"/>
            <a:endParaRPr lang="en-US" dirty="0">
              <a:solidFill>
                <a:srgbClr val="2C00D8"/>
              </a:solidFill>
              <a:latin typeface="Calibri" pitchFamily="34" charset="0"/>
              <a:cs typeface="Calibri" pitchFamily="34" charset="0"/>
            </a:endParaRPr>
          </a:p>
        </p:txBody>
      </p:sp>
    </p:spTree>
    <p:extLst>
      <p:ext uri="{BB962C8B-B14F-4D97-AF65-F5344CB8AC3E}">
        <p14:creationId xmlns:p14="http://schemas.microsoft.com/office/powerpoint/2010/main" val="269062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254061"/>
                </a:solidFill>
              </a:rPr>
              <a:t>Land, Atmosphere Near Real-time Capability for EOS (LANCE)</a:t>
            </a:r>
            <a:endParaRPr lang="en-US" dirty="0">
              <a:solidFill>
                <a:srgbClr val="254061"/>
              </a:solidFill>
            </a:endParaRPr>
          </a:p>
        </p:txBody>
      </p:sp>
      <p:sp>
        <p:nvSpPr>
          <p:cNvPr id="3" name="Content Placeholder 2"/>
          <p:cNvSpPr>
            <a:spLocks noGrp="1"/>
          </p:cNvSpPr>
          <p:nvPr>
            <p:ph idx="1"/>
          </p:nvPr>
        </p:nvSpPr>
        <p:spPr>
          <a:xfrm>
            <a:off x="177800" y="1686890"/>
            <a:ext cx="8694738" cy="5137150"/>
          </a:xfrm>
        </p:spPr>
        <p:txBody>
          <a:bodyPr>
            <a:normAutofit/>
          </a:bodyPr>
          <a:lstStyle/>
          <a:p>
            <a:r>
              <a:rPr lang="en-US" sz="1800" dirty="0" smtClean="0">
                <a:solidFill>
                  <a:schemeClr val="accent1">
                    <a:lumMod val="50000"/>
                  </a:schemeClr>
                </a:solidFill>
                <a:latin typeface="+mj-lt"/>
                <a:cs typeface="Arial"/>
              </a:rPr>
              <a:t>The goal of LANCE is </a:t>
            </a:r>
            <a:r>
              <a:rPr lang="en-US" sz="1800" dirty="0">
                <a:solidFill>
                  <a:schemeClr val="accent1">
                    <a:lumMod val="50000"/>
                  </a:schemeClr>
                </a:solidFill>
                <a:latin typeface="+mj-lt"/>
                <a:cs typeface="Arial"/>
              </a:rPr>
              <a:t>to provide </a:t>
            </a:r>
            <a:r>
              <a:rPr lang="en-US" sz="1800" dirty="0" smtClean="0">
                <a:solidFill>
                  <a:schemeClr val="accent1">
                    <a:lumMod val="50000"/>
                  </a:schemeClr>
                </a:solidFill>
                <a:latin typeface="+mj-lt"/>
                <a:cs typeface="Arial"/>
              </a:rPr>
              <a:t>global near </a:t>
            </a:r>
            <a:r>
              <a:rPr lang="en-US" sz="1800" dirty="0">
                <a:solidFill>
                  <a:schemeClr val="accent1">
                    <a:lumMod val="50000"/>
                  </a:schemeClr>
                </a:solidFill>
                <a:latin typeface="+mj-lt"/>
                <a:cs typeface="Arial"/>
              </a:rPr>
              <a:t>real-time (NRT) data products within 3 hours of observation to meet the timely needs of applications </a:t>
            </a:r>
            <a:r>
              <a:rPr lang="en-US" sz="1800" dirty="0" smtClean="0">
                <a:solidFill>
                  <a:schemeClr val="accent1">
                    <a:lumMod val="50000"/>
                  </a:schemeClr>
                </a:solidFill>
                <a:latin typeface="+mj-lt"/>
                <a:cs typeface="Arial"/>
              </a:rPr>
              <a:t>users.</a:t>
            </a:r>
          </a:p>
          <a:p>
            <a:r>
              <a:rPr lang="en-US" sz="1800" dirty="0" smtClean="0">
                <a:solidFill>
                  <a:schemeClr val="accent1">
                    <a:lumMod val="50000"/>
                  </a:schemeClr>
                </a:solidFill>
                <a:latin typeface="+mj-lt"/>
                <a:cs typeface="Arial"/>
              </a:rPr>
              <a:t>LANCE provides NRT data </a:t>
            </a:r>
            <a:r>
              <a:rPr lang="en-US" sz="1800" dirty="0">
                <a:solidFill>
                  <a:schemeClr val="accent1">
                    <a:lumMod val="50000"/>
                  </a:schemeClr>
                </a:solidFill>
                <a:latin typeface="+mj-lt"/>
                <a:cs typeface="Arial"/>
              </a:rPr>
              <a:t>and imagery from the AIRS, AMSR2, </a:t>
            </a:r>
            <a:r>
              <a:rPr lang="en-US" sz="1800" dirty="0" smtClean="0">
                <a:solidFill>
                  <a:schemeClr val="accent1">
                    <a:lumMod val="50000"/>
                  </a:schemeClr>
                </a:solidFill>
                <a:latin typeface="+mj-lt"/>
                <a:cs typeface="Arial"/>
              </a:rPr>
              <a:t>MISR, MLS</a:t>
            </a:r>
            <a:r>
              <a:rPr lang="en-US" sz="1800" dirty="0">
                <a:solidFill>
                  <a:schemeClr val="accent1">
                    <a:lumMod val="50000"/>
                  </a:schemeClr>
                </a:solidFill>
                <a:latin typeface="+mj-lt"/>
                <a:cs typeface="Arial"/>
              </a:rPr>
              <a:t>, </a:t>
            </a:r>
            <a:r>
              <a:rPr lang="en-US" sz="1800" dirty="0" smtClean="0">
                <a:solidFill>
                  <a:schemeClr val="accent1">
                    <a:lumMod val="50000"/>
                  </a:schemeClr>
                </a:solidFill>
                <a:latin typeface="+mj-lt"/>
                <a:cs typeface="Arial"/>
              </a:rPr>
              <a:t>MODIS, OMI and VIIRS instruments much quicker than routine processing allows. </a:t>
            </a:r>
          </a:p>
          <a:p>
            <a:r>
              <a:rPr lang="en-US" sz="1800" dirty="0" smtClean="0">
                <a:solidFill>
                  <a:schemeClr val="accent1">
                    <a:lumMod val="50000"/>
                  </a:schemeClr>
                </a:solidFill>
                <a:latin typeface="+mj-lt"/>
                <a:cs typeface="Arial"/>
              </a:rPr>
              <a:t>LANCE is a virtual system that leverages existing EOSDIS Components and consists of an umbrella set of requirements to ensure </a:t>
            </a:r>
            <a:r>
              <a:rPr lang="en-US" sz="1800" dirty="0" smtClean="0">
                <a:solidFill>
                  <a:schemeClr val="accent1">
                    <a:lumMod val="50000"/>
                  </a:schemeClr>
                </a:solidFill>
                <a:latin typeface="+mj-lt"/>
                <a:ea typeface="MS PGothic" charset="0"/>
                <a:cs typeface="Arial"/>
              </a:rPr>
              <a:t>consistency for end users</a:t>
            </a:r>
            <a:endParaRPr lang="en-US" sz="1800" dirty="0" smtClean="0">
              <a:solidFill>
                <a:schemeClr val="accent1">
                  <a:lumMod val="50000"/>
                </a:schemeClr>
              </a:solidFill>
              <a:latin typeface="+mj-lt"/>
              <a:cs typeface="Arial"/>
            </a:endParaRPr>
          </a:p>
          <a:p>
            <a:endParaRPr lang="en-US" sz="1800" dirty="0" smtClean="0">
              <a:solidFill>
                <a:schemeClr val="accent1">
                  <a:lumMod val="50000"/>
                </a:schemeClr>
              </a:solidFill>
            </a:endParaRPr>
          </a:p>
        </p:txBody>
      </p:sp>
      <p:pic>
        <p:nvPicPr>
          <p:cNvPr id="6" name="Picture 5"/>
          <p:cNvPicPr>
            <a:picLocks noChangeAspect="1"/>
          </p:cNvPicPr>
          <p:nvPr/>
        </p:nvPicPr>
        <p:blipFill>
          <a:blip r:embed="rId2"/>
          <a:stretch>
            <a:fillRect/>
          </a:stretch>
        </p:blipFill>
        <p:spPr>
          <a:xfrm>
            <a:off x="873800" y="4030155"/>
            <a:ext cx="1435184" cy="977900"/>
          </a:xfrm>
          <a:prstGeom prst="rect">
            <a:avLst/>
          </a:prstGeom>
        </p:spPr>
      </p:pic>
      <p:pic>
        <p:nvPicPr>
          <p:cNvPr id="7" name="Picture 6"/>
          <p:cNvPicPr>
            <a:picLocks noChangeAspect="1"/>
          </p:cNvPicPr>
          <p:nvPr/>
        </p:nvPicPr>
        <p:blipFill>
          <a:blip r:embed="rId3"/>
          <a:stretch>
            <a:fillRect/>
          </a:stretch>
        </p:blipFill>
        <p:spPr>
          <a:xfrm>
            <a:off x="873800" y="5091719"/>
            <a:ext cx="1435184" cy="977900"/>
          </a:xfrm>
          <a:prstGeom prst="rect">
            <a:avLst/>
          </a:prstGeom>
        </p:spPr>
      </p:pic>
      <p:pic>
        <p:nvPicPr>
          <p:cNvPr id="8" name="Picture 7"/>
          <p:cNvPicPr>
            <a:picLocks noChangeAspect="1"/>
          </p:cNvPicPr>
          <p:nvPr/>
        </p:nvPicPr>
        <p:blipFill>
          <a:blip r:embed="rId4"/>
          <a:stretch>
            <a:fillRect/>
          </a:stretch>
        </p:blipFill>
        <p:spPr>
          <a:xfrm>
            <a:off x="2327865" y="5091719"/>
            <a:ext cx="1435184" cy="977900"/>
          </a:xfrm>
          <a:prstGeom prst="rect">
            <a:avLst/>
          </a:prstGeom>
        </p:spPr>
      </p:pic>
      <p:pic>
        <p:nvPicPr>
          <p:cNvPr id="9" name="Picture 8"/>
          <p:cNvPicPr>
            <a:picLocks noChangeAspect="1"/>
          </p:cNvPicPr>
          <p:nvPr/>
        </p:nvPicPr>
        <p:blipFill>
          <a:blip r:embed="rId5"/>
          <a:stretch>
            <a:fillRect/>
          </a:stretch>
        </p:blipFill>
        <p:spPr>
          <a:xfrm>
            <a:off x="2327865" y="4030155"/>
            <a:ext cx="1435184" cy="977900"/>
          </a:xfrm>
          <a:prstGeom prst="rect">
            <a:avLst/>
          </a:prstGeom>
        </p:spPr>
      </p:pic>
      <p:pic>
        <p:nvPicPr>
          <p:cNvPr id="10" name="Picture 9"/>
          <p:cNvPicPr>
            <a:picLocks noChangeAspect="1"/>
          </p:cNvPicPr>
          <p:nvPr/>
        </p:nvPicPr>
        <p:blipFill>
          <a:blip r:embed="rId6"/>
          <a:stretch>
            <a:fillRect/>
          </a:stretch>
        </p:blipFill>
        <p:spPr>
          <a:xfrm>
            <a:off x="3780807" y="4030155"/>
            <a:ext cx="1435184" cy="977900"/>
          </a:xfrm>
          <a:prstGeom prst="rect">
            <a:avLst/>
          </a:prstGeom>
        </p:spPr>
      </p:pic>
      <p:pic>
        <p:nvPicPr>
          <p:cNvPr id="11" name="Picture 10"/>
          <p:cNvPicPr>
            <a:picLocks noChangeAspect="1"/>
          </p:cNvPicPr>
          <p:nvPr/>
        </p:nvPicPr>
        <p:blipFill>
          <a:blip r:embed="rId7"/>
          <a:stretch>
            <a:fillRect/>
          </a:stretch>
        </p:blipFill>
        <p:spPr>
          <a:xfrm>
            <a:off x="6738223" y="4030155"/>
            <a:ext cx="1435184" cy="977900"/>
          </a:xfrm>
          <a:prstGeom prst="rect">
            <a:avLst/>
          </a:prstGeom>
        </p:spPr>
      </p:pic>
      <p:pic>
        <p:nvPicPr>
          <p:cNvPr id="12" name="Picture 11"/>
          <p:cNvPicPr>
            <a:picLocks noChangeAspect="1"/>
          </p:cNvPicPr>
          <p:nvPr/>
        </p:nvPicPr>
        <p:blipFill>
          <a:blip r:embed="rId8"/>
          <a:stretch>
            <a:fillRect/>
          </a:stretch>
        </p:blipFill>
        <p:spPr>
          <a:xfrm>
            <a:off x="6738223" y="5091719"/>
            <a:ext cx="1435184" cy="977900"/>
          </a:xfrm>
          <a:prstGeom prst="rect">
            <a:avLst/>
          </a:prstGeom>
        </p:spPr>
      </p:pic>
      <p:pic>
        <p:nvPicPr>
          <p:cNvPr id="13" name="Picture 12"/>
          <p:cNvPicPr>
            <a:picLocks noChangeAspect="1"/>
          </p:cNvPicPr>
          <p:nvPr/>
        </p:nvPicPr>
        <p:blipFill>
          <a:blip r:embed="rId9"/>
          <a:stretch>
            <a:fillRect/>
          </a:stretch>
        </p:blipFill>
        <p:spPr>
          <a:xfrm>
            <a:off x="3780807" y="5091719"/>
            <a:ext cx="1435184" cy="977900"/>
          </a:xfrm>
          <a:prstGeom prst="rect">
            <a:avLst/>
          </a:prstGeom>
        </p:spPr>
      </p:pic>
      <p:pic>
        <p:nvPicPr>
          <p:cNvPr id="14" name="Picture 13"/>
          <p:cNvPicPr>
            <a:picLocks noChangeAspect="1"/>
          </p:cNvPicPr>
          <p:nvPr/>
        </p:nvPicPr>
        <p:blipFill>
          <a:blip r:embed="rId10"/>
          <a:stretch>
            <a:fillRect/>
          </a:stretch>
        </p:blipFill>
        <p:spPr>
          <a:xfrm>
            <a:off x="5269826" y="4030155"/>
            <a:ext cx="1435184" cy="977900"/>
          </a:xfrm>
          <a:prstGeom prst="rect">
            <a:avLst/>
          </a:prstGeom>
        </p:spPr>
      </p:pic>
      <p:pic>
        <p:nvPicPr>
          <p:cNvPr id="15" name="Picture 14"/>
          <p:cNvPicPr>
            <a:picLocks noChangeAspect="1"/>
          </p:cNvPicPr>
          <p:nvPr/>
        </p:nvPicPr>
        <p:blipFill>
          <a:blip r:embed="rId11"/>
          <a:stretch>
            <a:fillRect/>
          </a:stretch>
        </p:blipFill>
        <p:spPr>
          <a:xfrm>
            <a:off x="5269826" y="5091719"/>
            <a:ext cx="1435184" cy="977900"/>
          </a:xfrm>
          <a:prstGeom prst="rect">
            <a:avLst/>
          </a:prstGeom>
        </p:spPr>
      </p:pic>
      <p:sp>
        <p:nvSpPr>
          <p:cNvPr id="16" name="TextBox 15"/>
          <p:cNvSpPr txBox="1"/>
          <p:nvPr/>
        </p:nvSpPr>
        <p:spPr>
          <a:xfrm>
            <a:off x="447512" y="6096859"/>
            <a:ext cx="8788399" cy="646331"/>
          </a:xfrm>
          <a:prstGeom prst="rect">
            <a:avLst/>
          </a:prstGeom>
          <a:noFill/>
        </p:spPr>
        <p:txBody>
          <a:bodyPr wrap="square" rtlCol="0">
            <a:spAutoFit/>
          </a:bodyPr>
          <a:lstStyle/>
          <a:p>
            <a:pPr algn="ctr"/>
            <a:r>
              <a:rPr lang="en-US" dirty="0" smtClean="0">
                <a:solidFill>
                  <a:srgbClr val="376092"/>
                </a:solidFill>
              </a:rPr>
              <a:t>Air Quality - Dust storms – Fires – Vegetation for agricultural monitoring – Floods – Ash Plumes – Drought – Smoke Plumes – Sea Ice for shipping – Severe Storms</a:t>
            </a:r>
            <a:endParaRPr lang="en-US" dirty="0">
              <a:solidFill>
                <a:srgbClr val="376092"/>
              </a:solidFill>
            </a:endParaRPr>
          </a:p>
        </p:txBody>
      </p:sp>
    </p:spTree>
    <p:extLst>
      <p:ext uri="{BB962C8B-B14F-4D97-AF65-F5344CB8AC3E}">
        <p14:creationId xmlns:p14="http://schemas.microsoft.com/office/powerpoint/2010/main" val="1788488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69235"/>
            <a:ext cx="8991600" cy="5137150"/>
          </a:xfrm>
        </p:spPr>
        <p:txBody>
          <a:bodyPr>
            <a:normAutofit/>
          </a:bodyPr>
          <a:lstStyle/>
          <a:p>
            <a:pPr lvl="1" eaLnBrk="1" hangingPunct="1">
              <a:spcAft>
                <a:spcPts val="600"/>
              </a:spcAft>
            </a:pPr>
            <a:r>
              <a:rPr lang="en-US" sz="2000" dirty="0" smtClean="0">
                <a:solidFill>
                  <a:schemeClr val="accent1">
                    <a:lumMod val="75000"/>
                  </a:schemeClr>
                </a:solidFill>
                <a:latin typeface="Calibri" pitchFamily="25" charset="0"/>
                <a:ea typeface="ヒラギノ角ゴ Pro W3" pitchFamily="25" charset="-128"/>
                <a:cs typeface="Calibri" pitchFamily="25" charset="0"/>
              </a:rPr>
              <a:t>LANCE products are routinely used by </a:t>
            </a:r>
            <a:r>
              <a:rPr lang="en-US" sz="2000" b="1" dirty="0" smtClean="0">
                <a:solidFill>
                  <a:schemeClr val="accent1">
                    <a:lumMod val="75000"/>
                  </a:schemeClr>
                </a:solidFill>
                <a:latin typeface="Calibri" pitchFamily="25" charset="0"/>
                <a:ea typeface="ヒラギノ角ゴ Pro W3" pitchFamily="25" charset="-128"/>
                <a:cs typeface="Calibri" pitchFamily="25" charset="0"/>
              </a:rPr>
              <a:t>direct users</a:t>
            </a:r>
            <a:r>
              <a:rPr lang="en-US" sz="2000" dirty="0" smtClean="0">
                <a:solidFill>
                  <a:schemeClr val="accent1">
                    <a:lumMod val="75000"/>
                  </a:schemeClr>
                </a:solidFill>
                <a:latin typeface="Calibri" pitchFamily="25" charset="0"/>
                <a:ea typeface="ヒラギノ角ゴ Pro W3" pitchFamily="25" charset="-128"/>
                <a:cs typeface="Calibri" pitchFamily="25" charset="0"/>
              </a:rPr>
              <a:t>, who access data for their own purposes, and by </a:t>
            </a:r>
            <a:r>
              <a:rPr lang="en-US" sz="2000" b="1" dirty="0" smtClean="0">
                <a:solidFill>
                  <a:schemeClr val="accent1">
                    <a:lumMod val="75000"/>
                  </a:schemeClr>
                </a:solidFill>
                <a:latin typeface="Calibri" pitchFamily="25" charset="0"/>
                <a:ea typeface="ヒラギノ角ゴ Pro W3" pitchFamily="25" charset="-128"/>
                <a:cs typeface="Calibri" pitchFamily="25" charset="0"/>
              </a:rPr>
              <a:t>brokers </a:t>
            </a:r>
            <a:r>
              <a:rPr lang="en-US" sz="2000" dirty="0" smtClean="0">
                <a:solidFill>
                  <a:schemeClr val="accent1">
                    <a:lumMod val="75000"/>
                  </a:schemeClr>
                </a:solidFill>
                <a:latin typeface="Calibri" pitchFamily="25" charset="0"/>
                <a:ea typeface="ヒラギノ角ゴ Pro W3" pitchFamily="25" charset="-128"/>
                <a:cs typeface="Calibri" pitchFamily="25" charset="0"/>
              </a:rPr>
              <a:t>who add value to the data by combining it with other specialist knowledge and serve it to targeted end users. </a:t>
            </a:r>
          </a:p>
          <a:p>
            <a:pPr lvl="1" eaLnBrk="1" hangingPunct="1">
              <a:spcAft>
                <a:spcPts val="600"/>
              </a:spcAft>
            </a:pPr>
            <a:r>
              <a:rPr lang="en-US" sz="2000" dirty="0" smtClean="0">
                <a:solidFill>
                  <a:schemeClr val="accent1">
                    <a:lumMod val="75000"/>
                  </a:schemeClr>
                </a:solidFill>
                <a:latin typeface="Calibri" pitchFamily="25" charset="0"/>
                <a:ea typeface="ヒラギノ角ゴ Pro W3" pitchFamily="25" charset="-128"/>
                <a:cs typeface="Calibri" pitchFamily="25" charset="0"/>
              </a:rPr>
              <a:t>The beneficiaries include natural resource managers, those working with hazards and disasters and scientists and researchers monitoring and analyzing natural and man-made phenomena. </a:t>
            </a:r>
          </a:p>
          <a:p>
            <a:pPr lvl="1" eaLnBrk="1" hangingPunct="1">
              <a:spcAft>
                <a:spcPts val="600"/>
              </a:spcAft>
            </a:pPr>
            <a:r>
              <a:rPr lang="en-US" sz="2000" dirty="0" smtClean="0">
                <a:solidFill>
                  <a:schemeClr val="accent1">
                    <a:lumMod val="75000"/>
                  </a:schemeClr>
                </a:solidFill>
                <a:latin typeface="Calibri" pitchFamily="25" charset="0"/>
                <a:ea typeface="ヒラギノ角ゴ Pro W3" pitchFamily="25" charset="-128"/>
                <a:cs typeface="Calibri" pitchFamily="25" charset="0"/>
              </a:rPr>
              <a:t>In excess of 2TB of data products are distributed each day and approximately 50,000 images are downloaded daily</a:t>
            </a:r>
          </a:p>
          <a:p>
            <a:endParaRPr lang="en-US" sz="3600" dirty="0">
              <a:solidFill>
                <a:schemeClr val="accent1">
                  <a:lumMod val="75000"/>
                </a:schemeClr>
              </a:solidFill>
            </a:endParaRPr>
          </a:p>
        </p:txBody>
      </p:sp>
      <p:pic>
        <p:nvPicPr>
          <p:cNvPr id="5" name="Picture 4" descr="glam7_small cop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3886200"/>
            <a:ext cx="1793047" cy="716540"/>
          </a:xfrm>
          <a:prstGeom prst="rect">
            <a:avLst/>
          </a:prstGeom>
          <a:solidFill>
            <a:schemeClr val="bg1"/>
          </a:solidFill>
          <a:ln>
            <a:noFill/>
          </a:ln>
        </p:spPr>
      </p:pic>
      <p:pic>
        <p:nvPicPr>
          <p:cNvPr id="6" name="Picture 2" descr="wwf"/>
          <p:cNvPicPr>
            <a:picLocks noChangeAspect="1" noChangeArrowheads="1"/>
          </p:cNvPicPr>
          <p:nvPr/>
        </p:nvPicPr>
        <p:blipFill>
          <a:blip r:embed="rId3"/>
          <a:srcRect/>
          <a:stretch>
            <a:fillRect/>
          </a:stretch>
        </p:blipFill>
        <p:spPr bwMode="auto">
          <a:xfrm>
            <a:off x="5715000" y="5486400"/>
            <a:ext cx="611027" cy="772430"/>
          </a:xfrm>
          <a:prstGeom prst="rect">
            <a:avLst/>
          </a:prstGeom>
          <a:noFill/>
        </p:spPr>
      </p:pic>
      <p:pic>
        <p:nvPicPr>
          <p:cNvPr id="7" name="Picture 3" descr="AWF Logo"/>
          <p:cNvPicPr>
            <a:picLocks noChangeAspect="1" noChangeArrowheads="1"/>
          </p:cNvPicPr>
          <p:nvPr/>
        </p:nvPicPr>
        <p:blipFill>
          <a:blip r:embed="rId4" cstate="print"/>
          <a:srcRect/>
          <a:stretch>
            <a:fillRect/>
          </a:stretch>
        </p:blipFill>
        <p:spPr bwMode="auto">
          <a:xfrm>
            <a:off x="5257800" y="4953000"/>
            <a:ext cx="2069420" cy="377830"/>
          </a:xfrm>
          <a:prstGeom prst="rect">
            <a:avLst/>
          </a:prstGeom>
          <a:noFill/>
        </p:spPr>
      </p:pic>
      <p:pic>
        <p:nvPicPr>
          <p:cNvPr id="8" name="Picture 4" descr="botswanaparks_small"/>
          <p:cNvPicPr>
            <a:picLocks noChangeAspect="1" noChangeArrowheads="1"/>
          </p:cNvPicPr>
          <p:nvPr/>
        </p:nvPicPr>
        <p:blipFill>
          <a:blip r:embed="rId5"/>
          <a:srcRect/>
          <a:stretch>
            <a:fillRect/>
          </a:stretch>
        </p:blipFill>
        <p:spPr bwMode="auto">
          <a:xfrm>
            <a:off x="6799442" y="3546665"/>
            <a:ext cx="923746" cy="830074"/>
          </a:xfrm>
          <a:prstGeom prst="rect">
            <a:avLst/>
          </a:prstGeom>
          <a:noFill/>
        </p:spPr>
      </p:pic>
      <p:pic>
        <p:nvPicPr>
          <p:cNvPr id="10" name="Picture 6" descr="WCSLogo"/>
          <p:cNvPicPr>
            <a:picLocks noChangeAspect="1" noChangeArrowheads="1"/>
          </p:cNvPicPr>
          <p:nvPr/>
        </p:nvPicPr>
        <p:blipFill>
          <a:blip r:embed="rId6"/>
          <a:srcRect/>
          <a:stretch>
            <a:fillRect/>
          </a:stretch>
        </p:blipFill>
        <p:spPr bwMode="auto">
          <a:xfrm>
            <a:off x="7162800" y="5486400"/>
            <a:ext cx="648495" cy="648495"/>
          </a:xfrm>
          <a:prstGeom prst="rect">
            <a:avLst/>
          </a:prstGeom>
          <a:noFill/>
        </p:spPr>
      </p:pic>
      <p:pic>
        <p:nvPicPr>
          <p:cNvPr id="11" name="Picture 7" descr="WHRCLogo2002-Tex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29000" y="5486400"/>
            <a:ext cx="966787" cy="806225"/>
          </a:xfrm>
          <a:prstGeom prst="rect">
            <a:avLst/>
          </a:prstGeom>
          <a:noFill/>
        </p:spPr>
      </p:pic>
      <p:pic>
        <p:nvPicPr>
          <p:cNvPr id="12" name="Picture 8" descr="FAO"/>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724400" y="5486400"/>
            <a:ext cx="812781" cy="812781"/>
          </a:xfrm>
          <a:prstGeom prst="rect">
            <a:avLst/>
          </a:prstGeom>
          <a:noFill/>
        </p:spPr>
      </p:pic>
      <p:pic>
        <p:nvPicPr>
          <p:cNvPr id="13" name="Picture 10" descr="central_image_servir_on"/>
          <p:cNvPicPr>
            <a:picLocks noChangeAspect="1" noChangeArrowheads="1"/>
          </p:cNvPicPr>
          <p:nvPr/>
        </p:nvPicPr>
        <p:blipFill>
          <a:blip r:embed="rId9"/>
          <a:srcRect/>
          <a:stretch>
            <a:fillRect/>
          </a:stretch>
        </p:blipFill>
        <p:spPr bwMode="auto">
          <a:xfrm>
            <a:off x="685800" y="5562600"/>
            <a:ext cx="2382139" cy="564911"/>
          </a:xfrm>
          <a:prstGeom prst="rect">
            <a:avLst/>
          </a:prstGeom>
          <a:noFill/>
        </p:spPr>
      </p:pic>
      <p:pic>
        <p:nvPicPr>
          <p:cNvPr id="15" name="Picture 12" descr="tnc"/>
          <p:cNvPicPr>
            <a:picLocks noChangeAspect="1" noChangeArrowheads="1"/>
          </p:cNvPicPr>
          <p:nvPr/>
        </p:nvPicPr>
        <p:blipFill>
          <a:blip r:embed="rId10"/>
          <a:srcRect/>
          <a:stretch>
            <a:fillRect/>
          </a:stretch>
        </p:blipFill>
        <p:spPr bwMode="auto">
          <a:xfrm>
            <a:off x="2057400" y="4800600"/>
            <a:ext cx="1608268" cy="683082"/>
          </a:xfrm>
          <a:prstGeom prst="rect">
            <a:avLst/>
          </a:prstGeom>
          <a:noFill/>
        </p:spPr>
      </p:pic>
      <p:pic>
        <p:nvPicPr>
          <p:cNvPr id="17" name="Picture 14" descr="uwa"/>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274463" y="6399908"/>
            <a:ext cx="2431137" cy="381892"/>
          </a:xfrm>
          <a:prstGeom prst="rect">
            <a:avLst/>
          </a:prstGeom>
          <a:noFill/>
        </p:spPr>
      </p:pic>
      <p:pic>
        <p:nvPicPr>
          <p:cNvPr id="20" name="Picture 25" descr="MRNFP"/>
          <p:cNvPicPr>
            <a:picLocks noChangeAspect="1" noChangeArrowheads="1"/>
          </p:cNvPicPr>
          <p:nvPr/>
        </p:nvPicPr>
        <p:blipFill>
          <a:blip r:embed="rId12"/>
          <a:srcRect/>
          <a:stretch>
            <a:fillRect/>
          </a:stretch>
        </p:blipFill>
        <p:spPr bwMode="auto">
          <a:xfrm>
            <a:off x="6629400" y="6244091"/>
            <a:ext cx="1294108" cy="613909"/>
          </a:xfrm>
          <a:prstGeom prst="rect">
            <a:avLst/>
          </a:prstGeom>
          <a:noFill/>
        </p:spPr>
      </p:pic>
      <p:pic>
        <p:nvPicPr>
          <p:cNvPr id="21" name="Picture 29" descr="unosat"/>
          <p:cNvPicPr>
            <a:picLocks noChangeAspect="1" noChangeArrowheads="1"/>
          </p:cNvPicPr>
          <p:nvPr/>
        </p:nvPicPr>
        <p:blipFill>
          <a:blip r:embed="rId13"/>
          <a:srcRect/>
          <a:stretch>
            <a:fillRect/>
          </a:stretch>
        </p:blipFill>
        <p:spPr bwMode="auto">
          <a:xfrm>
            <a:off x="5562599" y="4343400"/>
            <a:ext cx="1254751" cy="450281"/>
          </a:xfrm>
          <a:prstGeom prst="rect">
            <a:avLst/>
          </a:prstGeom>
          <a:noFill/>
        </p:spPr>
      </p:pic>
      <p:pic>
        <p:nvPicPr>
          <p:cNvPr id="22" name="Picture 33" descr="TANAPA_logo"/>
          <p:cNvPicPr>
            <a:picLocks noChangeAspect="1" noChangeArrowheads="1"/>
          </p:cNvPicPr>
          <p:nvPr/>
        </p:nvPicPr>
        <p:blipFill>
          <a:blip r:embed="rId14"/>
          <a:srcRect/>
          <a:stretch>
            <a:fillRect/>
          </a:stretch>
        </p:blipFill>
        <p:spPr bwMode="auto">
          <a:xfrm>
            <a:off x="8153400" y="3581400"/>
            <a:ext cx="704850" cy="791294"/>
          </a:xfrm>
          <a:prstGeom prst="rect">
            <a:avLst/>
          </a:prstGeom>
          <a:noFill/>
        </p:spPr>
      </p:pic>
      <p:pic>
        <p:nvPicPr>
          <p:cNvPr id="23" name="Picture 34" descr="fema_logo"/>
          <p:cNvPicPr>
            <a:picLocks noChangeAspect="1" noChangeArrowheads="1"/>
          </p:cNvPicPr>
          <p:nvPr/>
        </p:nvPicPr>
        <p:blipFill>
          <a:blip r:embed="rId15"/>
          <a:srcRect/>
          <a:stretch>
            <a:fillRect/>
          </a:stretch>
        </p:blipFill>
        <p:spPr bwMode="auto">
          <a:xfrm>
            <a:off x="228600" y="4724400"/>
            <a:ext cx="1599621" cy="622555"/>
          </a:xfrm>
          <a:prstGeom prst="rect">
            <a:avLst/>
          </a:prstGeom>
          <a:noFill/>
        </p:spPr>
      </p:pic>
      <p:pic>
        <p:nvPicPr>
          <p:cNvPr id="25" name="Picture 24" descr="EPA.jpg"/>
          <p:cNvPicPr>
            <a:picLocks noChangeAspect="1"/>
          </p:cNvPicPr>
          <p:nvPr/>
        </p:nvPicPr>
        <p:blipFill>
          <a:blip r:embed="rId16"/>
          <a:stretch>
            <a:fillRect/>
          </a:stretch>
        </p:blipFill>
        <p:spPr>
          <a:xfrm>
            <a:off x="8077200" y="5791200"/>
            <a:ext cx="1007329" cy="1007329"/>
          </a:xfrm>
          <a:prstGeom prst="rect">
            <a:avLst/>
          </a:prstGeom>
        </p:spPr>
      </p:pic>
      <p:pic>
        <p:nvPicPr>
          <p:cNvPr id="26" name="Picture 25" descr="usaid.jpg"/>
          <p:cNvPicPr>
            <a:picLocks noChangeAspect="1"/>
          </p:cNvPicPr>
          <p:nvPr/>
        </p:nvPicPr>
        <p:blipFill>
          <a:blip r:embed="rId17"/>
          <a:stretch>
            <a:fillRect/>
          </a:stretch>
        </p:blipFill>
        <p:spPr>
          <a:xfrm>
            <a:off x="7649646" y="4558785"/>
            <a:ext cx="1041915" cy="1041915"/>
          </a:xfrm>
          <a:prstGeom prst="rect">
            <a:avLst/>
          </a:prstGeom>
        </p:spPr>
      </p:pic>
      <p:pic>
        <p:nvPicPr>
          <p:cNvPr id="27" name="Picture 26" descr="conservation international.jpg"/>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810000" y="4953000"/>
            <a:ext cx="1185504" cy="378289"/>
          </a:xfrm>
          <a:prstGeom prst="rect">
            <a:avLst/>
          </a:prstGeom>
        </p:spPr>
      </p:pic>
      <p:pic>
        <p:nvPicPr>
          <p:cNvPr id="28" name="Picture 27" descr="http://www.dnp.go.th/image4/Dnptitle53s.jpg"/>
          <p:cNvPicPr>
            <a:picLocks noChangeAspect="1" noChangeArrowheads="1"/>
          </p:cNvPicPr>
          <p:nvPr/>
        </p:nvPicPr>
        <p:blipFill>
          <a:blip r:embed="rId19"/>
          <a:srcRect/>
          <a:stretch>
            <a:fillRect/>
          </a:stretch>
        </p:blipFill>
        <p:spPr bwMode="auto">
          <a:xfrm>
            <a:off x="129525" y="6248400"/>
            <a:ext cx="4137675" cy="585624"/>
          </a:xfrm>
          <a:prstGeom prst="rect">
            <a:avLst/>
          </a:prstGeom>
          <a:noFill/>
        </p:spPr>
      </p:pic>
      <p:pic>
        <p:nvPicPr>
          <p:cNvPr id="6146" name="Picture 2" descr="National Science Foundation"/>
          <p:cNvPicPr>
            <a:picLocks noChangeAspect="1" noChangeArrowheads="1"/>
          </p:cNvPicPr>
          <p:nvPr/>
        </p:nvPicPr>
        <p:blipFill>
          <a:blip r:embed="rId20" cstate="print">
            <a:extLst>
              <a:ext uri="{28A0092B-C50C-407E-A947-70E740481C1C}">
                <a14:useLocalDpi xmlns:a14="http://schemas.microsoft.com/office/drawing/2010/main"/>
              </a:ext>
            </a:extLst>
          </a:blip>
          <a:srcRect r="78744"/>
          <a:stretch>
            <a:fillRect/>
          </a:stretch>
        </p:blipFill>
        <p:spPr bwMode="auto">
          <a:xfrm>
            <a:off x="1828800" y="3657600"/>
            <a:ext cx="838200" cy="762000"/>
          </a:xfrm>
          <a:prstGeom prst="rect">
            <a:avLst/>
          </a:prstGeom>
          <a:noFill/>
        </p:spPr>
      </p:pic>
      <p:pic>
        <p:nvPicPr>
          <p:cNvPr id="6148" name="Picture 4" descr="FAS Logo"/>
          <p:cNvPicPr>
            <a:picLocks noChangeAspect="1" noChangeArrowheads="1"/>
          </p:cNvPicPr>
          <p:nvPr/>
        </p:nvPicPr>
        <p:blipFill>
          <a:blip r:embed="rId21"/>
          <a:srcRect/>
          <a:stretch>
            <a:fillRect/>
          </a:stretch>
        </p:blipFill>
        <p:spPr bwMode="auto">
          <a:xfrm>
            <a:off x="4953000" y="3733800"/>
            <a:ext cx="1647825" cy="361951"/>
          </a:xfrm>
          <a:prstGeom prst="rect">
            <a:avLst/>
          </a:prstGeom>
          <a:noFill/>
        </p:spPr>
      </p:pic>
      <p:pic>
        <p:nvPicPr>
          <p:cNvPr id="6150" name="Picture 6" descr="USDA Logo"/>
          <p:cNvPicPr>
            <a:picLocks noChangeAspect="1" noChangeArrowheads="1"/>
          </p:cNvPicPr>
          <p:nvPr/>
        </p:nvPicPr>
        <p:blipFill>
          <a:blip r:embed="rId22"/>
          <a:srcRect/>
          <a:stretch>
            <a:fillRect/>
          </a:stretch>
        </p:blipFill>
        <p:spPr bwMode="auto">
          <a:xfrm>
            <a:off x="4572000" y="4114800"/>
            <a:ext cx="685800" cy="485775"/>
          </a:xfrm>
          <a:prstGeom prst="rect">
            <a:avLst/>
          </a:prstGeom>
          <a:noFill/>
        </p:spPr>
      </p:pic>
      <p:pic>
        <p:nvPicPr>
          <p:cNvPr id="6152" name="Picture 8" descr="FEWS NET logo"/>
          <p:cNvPicPr>
            <a:picLocks noChangeAspect="1" noChangeArrowheads="1"/>
          </p:cNvPicPr>
          <p:nvPr/>
        </p:nvPicPr>
        <p:blipFill>
          <a:blip r:embed="rId23"/>
          <a:srcRect/>
          <a:stretch>
            <a:fillRect/>
          </a:stretch>
        </p:blipFill>
        <p:spPr bwMode="auto">
          <a:xfrm>
            <a:off x="2743200" y="4191000"/>
            <a:ext cx="1571625" cy="476250"/>
          </a:xfrm>
          <a:prstGeom prst="rect">
            <a:avLst/>
          </a:prstGeom>
          <a:noFill/>
        </p:spPr>
      </p:pic>
      <p:sp>
        <p:nvSpPr>
          <p:cNvPr id="29" name="Title 1"/>
          <p:cNvSpPr txBox="1">
            <a:spLocks/>
          </p:cNvSpPr>
          <p:nvPr/>
        </p:nvSpPr>
        <p:spPr>
          <a:xfrm>
            <a:off x="457200" y="6970"/>
            <a:ext cx="8229600" cy="86283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u="sng" dirty="0" smtClean="0">
                <a:solidFill>
                  <a:srgbClr val="376092"/>
                </a:solidFill>
              </a:rPr>
              <a:t>Users and Metrics </a:t>
            </a:r>
            <a:endParaRPr lang="en-US" b="1" u="sng" dirty="0">
              <a:solidFill>
                <a:srgbClr val="376092"/>
              </a:solidFill>
            </a:endParaRPr>
          </a:p>
        </p:txBody>
      </p:sp>
    </p:spTree>
    <p:extLst>
      <p:ext uri="{BB962C8B-B14F-4D97-AF65-F5344CB8AC3E}">
        <p14:creationId xmlns:p14="http://schemas.microsoft.com/office/powerpoint/2010/main" val="4013047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54" y="-18569"/>
            <a:ext cx="8229600" cy="1143000"/>
          </a:xfrm>
        </p:spPr>
        <p:txBody>
          <a:bodyPr>
            <a:noAutofit/>
          </a:bodyPr>
          <a:lstStyle/>
          <a:p>
            <a:pPr algn="l"/>
            <a:r>
              <a:rPr lang="en-US" b="1" dirty="0">
                <a:solidFill>
                  <a:srgbClr val="376092"/>
                </a:solidFill>
              </a:rPr>
              <a:t/>
            </a:r>
            <a:br>
              <a:rPr lang="en-US" b="1" dirty="0">
                <a:solidFill>
                  <a:srgbClr val="376092"/>
                </a:solidFill>
              </a:rPr>
            </a:br>
            <a:r>
              <a:rPr lang="en-US" sz="3600" b="1" u="sng" dirty="0" smtClean="0">
                <a:solidFill>
                  <a:srgbClr val="376092"/>
                </a:solidFill>
              </a:rPr>
              <a:t>Acknowledgements   </a:t>
            </a:r>
            <a:r>
              <a:rPr lang="en-US" b="1" u="sng" dirty="0" smtClean="0">
                <a:solidFill>
                  <a:srgbClr val="376092"/>
                </a:solidFill>
              </a:rPr>
              <a:t>  </a:t>
            </a:r>
            <a:br>
              <a:rPr lang="en-US" b="1" u="sng" dirty="0" smtClean="0">
                <a:solidFill>
                  <a:srgbClr val="376092"/>
                </a:solidFill>
              </a:rPr>
            </a:br>
            <a:endParaRPr lang="en-US" b="1" u="sng" dirty="0">
              <a:solidFill>
                <a:srgbClr val="376092"/>
              </a:solidFill>
            </a:endParaRPr>
          </a:p>
        </p:txBody>
      </p:sp>
      <p:pic>
        <p:nvPicPr>
          <p:cNvPr id="7" name="Picture 6"/>
          <p:cNvPicPr>
            <a:picLocks noChangeAspect="1"/>
          </p:cNvPicPr>
          <p:nvPr/>
        </p:nvPicPr>
        <p:blipFill>
          <a:blip r:embed="rId2"/>
          <a:stretch>
            <a:fillRect/>
          </a:stretch>
        </p:blipFill>
        <p:spPr>
          <a:xfrm>
            <a:off x="1169807" y="5944229"/>
            <a:ext cx="1025047" cy="766297"/>
          </a:xfrm>
          <a:prstGeom prst="rect">
            <a:avLst/>
          </a:prstGeom>
        </p:spPr>
      </p:pic>
      <p:pic>
        <p:nvPicPr>
          <p:cNvPr id="8" name="Picture 7"/>
          <p:cNvPicPr>
            <a:picLocks noChangeAspect="1"/>
          </p:cNvPicPr>
          <p:nvPr/>
        </p:nvPicPr>
        <p:blipFill>
          <a:blip r:embed="rId3"/>
          <a:stretch>
            <a:fillRect/>
          </a:stretch>
        </p:blipFill>
        <p:spPr>
          <a:xfrm>
            <a:off x="2320076" y="5944229"/>
            <a:ext cx="1025047" cy="766297"/>
          </a:xfrm>
          <a:prstGeom prst="rect">
            <a:avLst/>
          </a:prstGeom>
        </p:spPr>
      </p:pic>
      <p:pic>
        <p:nvPicPr>
          <p:cNvPr id="10" name="Picture 9"/>
          <p:cNvPicPr>
            <a:picLocks noChangeAspect="1"/>
          </p:cNvPicPr>
          <p:nvPr/>
        </p:nvPicPr>
        <p:blipFill>
          <a:blip r:embed="rId4"/>
          <a:stretch>
            <a:fillRect/>
          </a:stretch>
        </p:blipFill>
        <p:spPr>
          <a:xfrm>
            <a:off x="19538" y="5944229"/>
            <a:ext cx="1025047" cy="766297"/>
          </a:xfrm>
          <a:prstGeom prst="rect">
            <a:avLst/>
          </a:prstGeom>
        </p:spPr>
      </p:pic>
      <p:pic>
        <p:nvPicPr>
          <p:cNvPr id="11" name="Picture 10"/>
          <p:cNvPicPr>
            <a:picLocks noChangeAspect="1"/>
          </p:cNvPicPr>
          <p:nvPr/>
        </p:nvPicPr>
        <p:blipFill>
          <a:blip r:embed="rId5"/>
          <a:stretch>
            <a:fillRect/>
          </a:stretch>
        </p:blipFill>
        <p:spPr>
          <a:xfrm>
            <a:off x="4620614" y="5959706"/>
            <a:ext cx="1025047" cy="750820"/>
          </a:xfrm>
          <a:prstGeom prst="rect">
            <a:avLst/>
          </a:prstGeom>
        </p:spPr>
      </p:pic>
      <p:pic>
        <p:nvPicPr>
          <p:cNvPr id="12" name="Picture 11"/>
          <p:cNvPicPr>
            <a:picLocks noChangeAspect="1"/>
          </p:cNvPicPr>
          <p:nvPr/>
        </p:nvPicPr>
        <p:blipFill>
          <a:blip r:embed="rId6"/>
          <a:stretch>
            <a:fillRect/>
          </a:stretch>
        </p:blipFill>
        <p:spPr>
          <a:xfrm>
            <a:off x="8071424" y="5944229"/>
            <a:ext cx="1025047" cy="766297"/>
          </a:xfrm>
          <a:prstGeom prst="rect">
            <a:avLst/>
          </a:prstGeom>
        </p:spPr>
      </p:pic>
      <p:pic>
        <p:nvPicPr>
          <p:cNvPr id="13" name="Picture 12"/>
          <p:cNvPicPr>
            <a:picLocks noChangeAspect="1"/>
          </p:cNvPicPr>
          <p:nvPr/>
        </p:nvPicPr>
        <p:blipFill>
          <a:blip r:embed="rId7"/>
          <a:stretch>
            <a:fillRect/>
          </a:stretch>
        </p:blipFill>
        <p:spPr>
          <a:xfrm>
            <a:off x="6921152" y="5944229"/>
            <a:ext cx="1025047" cy="766297"/>
          </a:xfrm>
          <a:prstGeom prst="rect">
            <a:avLst/>
          </a:prstGeom>
        </p:spPr>
      </p:pic>
      <p:pic>
        <p:nvPicPr>
          <p:cNvPr id="14" name="Picture 13"/>
          <p:cNvPicPr>
            <a:picLocks noChangeAspect="1"/>
          </p:cNvPicPr>
          <p:nvPr/>
        </p:nvPicPr>
        <p:blipFill>
          <a:blip r:embed="rId8"/>
          <a:stretch>
            <a:fillRect/>
          </a:stretch>
        </p:blipFill>
        <p:spPr>
          <a:xfrm>
            <a:off x="3470345" y="5944229"/>
            <a:ext cx="1025047" cy="766297"/>
          </a:xfrm>
          <a:prstGeom prst="rect">
            <a:avLst/>
          </a:prstGeom>
        </p:spPr>
      </p:pic>
      <p:pic>
        <p:nvPicPr>
          <p:cNvPr id="17" name="Picture 16"/>
          <p:cNvPicPr>
            <a:picLocks noChangeAspect="1"/>
          </p:cNvPicPr>
          <p:nvPr/>
        </p:nvPicPr>
        <p:blipFill>
          <a:blip r:embed="rId9"/>
          <a:stretch>
            <a:fillRect/>
          </a:stretch>
        </p:blipFill>
        <p:spPr>
          <a:xfrm>
            <a:off x="5770883" y="5944229"/>
            <a:ext cx="1025047" cy="766297"/>
          </a:xfrm>
          <a:prstGeom prst="rect">
            <a:avLst/>
          </a:prstGeom>
        </p:spPr>
      </p:pic>
      <p:sp>
        <p:nvSpPr>
          <p:cNvPr id="18" name="TextBox 17"/>
          <p:cNvSpPr txBox="1"/>
          <p:nvPr/>
        </p:nvSpPr>
        <p:spPr>
          <a:xfrm>
            <a:off x="553173" y="852083"/>
            <a:ext cx="8403711" cy="5447646"/>
          </a:xfrm>
          <a:prstGeom prst="rect">
            <a:avLst/>
          </a:prstGeom>
          <a:noFill/>
        </p:spPr>
        <p:txBody>
          <a:bodyPr wrap="square" rtlCol="0">
            <a:spAutoFit/>
          </a:bodyPr>
          <a:lstStyle/>
          <a:p>
            <a:r>
              <a:rPr lang="en-US" sz="2000" dirty="0" smtClean="0">
                <a:solidFill>
                  <a:srgbClr val="376092"/>
                </a:solidFill>
              </a:rPr>
              <a:t>The slides presented here draw on the work </a:t>
            </a:r>
            <a:r>
              <a:rPr lang="en-US" sz="2000" dirty="0">
                <a:solidFill>
                  <a:srgbClr val="376092"/>
                </a:solidFill>
              </a:rPr>
              <a:t>of the LANCE </a:t>
            </a:r>
            <a:r>
              <a:rPr lang="en-US" sz="2000" dirty="0" smtClean="0">
                <a:solidFill>
                  <a:srgbClr val="376092"/>
                </a:solidFill>
              </a:rPr>
              <a:t>Elements and ESDIS including: Jeff Schmaltz, Ryan </a:t>
            </a:r>
            <a:r>
              <a:rPr lang="en-US" sz="2000" dirty="0" err="1" smtClean="0">
                <a:solidFill>
                  <a:srgbClr val="376092"/>
                </a:solidFill>
              </a:rPr>
              <a:t>Boller</a:t>
            </a:r>
            <a:r>
              <a:rPr lang="en-US" sz="2000" dirty="0" smtClean="0">
                <a:solidFill>
                  <a:srgbClr val="376092"/>
                </a:solidFill>
              </a:rPr>
              <a:t>, Matt </a:t>
            </a:r>
            <a:r>
              <a:rPr lang="en-US" sz="2000" dirty="0" err="1" smtClean="0">
                <a:solidFill>
                  <a:srgbClr val="376092"/>
                </a:solidFill>
              </a:rPr>
              <a:t>Cechini</a:t>
            </a:r>
            <a:r>
              <a:rPr lang="en-US" sz="2000" dirty="0" smtClean="0">
                <a:solidFill>
                  <a:srgbClr val="376092"/>
                </a:solidFill>
              </a:rPr>
              <a:t>, Min Wong, Katie </a:t>
            </a:r>
            <a:r>
              <a:rPr lang="en-US" sz="2000" dirty="0" err="1" smtClean="0">
                <a:solidFill>
                  <a:srgbClr val="376092"/>
                </a:solidFill>
              </a:rPr>
              <a:t>Baynes</a:t>
            </a:r>
            <a:r>
              <a:rPr lang="en-US" sz="2000" dirty="0" smtClean="0">
                <a:solidFill>
                  <a:srgbClr val="376092"/>
                </a:solidFill>
              </a:rPr>
              <a:t>, Dan </a:t>
            </a:r>
            <a:r>
              <a:rPr lang="en-US" sz="2000" dirty="0" err="1" smtClean="0">
                <a:solidFill>
                  <a:srgbClr val="376092"/>
                </a:solidFill>
              </a:rPr>
              <a:t>Pilone</a:t>
            </a:r>
            <a:r>
              <a:rPr lang="en-US" sz="2000" dirty="0" smtClean="0">
                <a:solidFill>
                  <a:srgbClr val="376092"/>
                </a:solidFill>
              </a:rPr>
              <a:t> and many more.</a:t>
            </a:r>
          </a:p>
          <a:p>
            <a:endParaRPr lang="en-US" sz="2000" b="1" dirty="0">
              <a:solidFill>
                <a:srgbClr val="376092"/>
              </a:solidFill>
            </a:endParaRPr>
          </a:p>
          <a:p>
            <a:r>
              <a:rPr lang="en-US" sz="3200" b="1" u="sng" dirty="0" smtClean="0">
                <a:solidFill>
                  <a:srgbClr val="376092"/>
                </a:solidFill>
              </a:rPr>
              <a:t>For more information</a:t>
            </a:r>
          </a:p>
          <a:p>
            <a:r>
              <a:rPr lang="en-US" sz="2000" b="1" dirty="0" smtClean="0">
                <a:solidFill>
                  <a:srgbClr val="376092"/>
                </a:solidFill>
              </a:rPr>
              <a:t>LANCE Near Real-Time webpages:</a:t>
            </a:r>
          </a:p>
          <a:p>
            <a:pPr marL="742950" lvl="1" indent="-285750">
              <a:buFontTx/>
              <a:buChar char="-"/>
            </a:pPr>
            <a:r>
              <a:rPr lang="en-US" dirty="0" smtClean="0">
                <a:solidFill>
                  <a:srgbClr val="376092"/>
                </a:solidFill>
              </a:rPr>
              <a:t>Rapid Response: </a:t>
            </a:r>
            <a:r>
              <a:rPr lang="en-US" dirty="0">
                <a:solidFill>
                  <a:srgbClr val="376092"/>
                </a:solidFill>
                <a:hlinkClick r:id="rId10"/>
              </a:rPr>
              <a:t>https://earthdata.nasa.gov/</a:t>
            </a:r>
            <a:r>
              <a:rPr lang="en-US" dirty="0" smtClean="0">
                <a:solidFill>
                  <a:srgbClr val="376092"/>
                </a:solidFill>
                <a:hlinkClick r:id="rId10"/>
              </a:rPr>
              <a:t>lance/rapid</a:t>
            </a:r>
            <a:r>
              <a:rPr lang="en-US" dirty="0">
                <a:solidFill>
                  <a:srgbClr val="376092"/>
                </a:solidFill>
                <a:hlinkClick r:id="rId10"/>
              </a:rPr>
              <a:t>-</a:t>
            </a:r>
            <a:r>
              <a:rPr lang="en-US" dirty="0" smtClean="0">
                <a:solidFill>
                  <a:srgbClr val="376092"/>
                </a:solidFill>
                <a:hlinkClick r:id="rId10"/>
              </a:rPr>
              <a:t>response</a:t>
            </a:r>
            <a:r>
              <a:rPr lang="en-US" dirty="0" smtClean="0">
                <a:solidFill>
                  <a:srgbClr val="376092"/>
                </a:solidFill>
              </a:rPr>
              <a:t>    </a:t>
            </a:r>
          </a:p>
          <a:p>
            <a:pPr marL="742950" lvl="1" indent="-285750">
              <a:buFontTx/>
              <a:buChar char="-"/>
            </a:pPr>
            <a:r>
              <a:rPr lang="en-US" dirty="0">
                <a:solidFill>
                  <a:srgbClr val="376092"/>
                </a:solidFill>
              </a:rPr>
              <a:t>Worldview </a:t>
            </a:r>
            <a:r>
              <a:rPr lang="en-US" dirty="0">
                <a:solidFill>
                  <a:srgbClr val="376092"/>
                </a:solidFill>
                <a:hlinkClick r:id="rId11"/>
              </a:rPr>
              <a:t>https://earthdata.nasa.gov</a:t>
            </a:r>
            <a:r>
              <a:rPr lang="en-US" dirty="0" smtClean="0">
                <a:solidFill>
                  <a:srgbClr val="376092"/>
                </a:solidFill>
                <a:hlinkClick r:id="rId11"/>
              </a:rPr>
              <a:t>/worldview</a:t>
            </a:r>
            <a:r>
              <a:rPr lang="en-US" dirty="0" smtClean="0">
                <a:solidFill>
                  <a:srgbClr val="376092"/>
                </a:solidFill>
              </a:rPr>
              <a:t>  </a:t>
            </a:r>
          </a:p>
          <a:p>
            <a:pPr marL="742950" lvl="1" indent="-285750">
              <a:buFontTx/>
              <a:buChar char="-"/>
            </a:pPr>
            <a:r>
              <a:rPr lang="en-US" dirty="0" smtClean="0">
                <a:solidFill>
                  <a:srgbClr val="376092"/>
                </a:solidFill>
              </a:rPr>
              <a:t>Global Imagery Browse Services </a:t>
            </a:r>
            <a:r>
              <a:rPr lang="en-US" dirty="0">
                <a:solidFill>
                  <a:srgbClr val="376092"/>
                </a:solidFill>
                <a:hlinkClick r:id="rId12"/>
              </a:rPr>
              <a:t>https://earthdata.nasa.gov/</a:t>
            </a:r>
            <a:r>
              <a:rPr lang="en-US" dirty="0" smtClean="0">
                <a:solidFill>
                  <a:srgbClr val="376092"/>
                </a:solidFill>
                <a:hlinkClick r:id="rId12"/>
              </a:rPr>
              <a:t>gibs</a:t>
            </a:r>
            <a:endParaRPr lang="en-US" dirty="0" smtClean="0">
              <a:solidFill>
                <a:srgbClr val="376092"/>
              </a:solidFill>
            </a:endParaRPr>
          </a:p>
          <a:p>
            <a:pPr marL="742950" lvl="1" indent="-285750">
              <a:buFontTx/>
              <a:buChar char="-"/>
            </a:pPr>
            <a:r>
              <a:rPr lang="en-US" dirty="0" smtClean="0">
                <a:solidFill>
                  <a:srgbClr val="376092"/>
                </a:solidFill>
              </a:rPr>
              <a:t>GIBS wiki: </a:t>
            </a:r>
            <a:r>
              <a:rPr lang="en-US" dirty="0" smtClean="0">
                <a:solidFill>
                  <a:srgbClr val="376092"/>
                </a:solidFill>
                <a:hlinkClick r:id="rId13"/>
              </a:rPr>
              <a:t>https://wiki.earthdata.nasa.gov/display/GIBS/</a:t>
            </a:r>
            <a:r>
              <a:rPr lang="en-US" dirty="0" smtClean="0">
                <a:solidFill>
                  <a:srgbClr val="376092"/>
                </a:solidFill>
              </a:rPr>
              <a:t> </a:t>
            </a:r>
          </a:p>
          <a:p>
            <a:pPr marL="742950" lvl="1" indent="-285750">
              <a:buFontTx/>
              <a:buChar char="-"/>
            </a:pPr>
            <a:r>
              <a:rPr lang="en-US" dirty="0" smtClean="0">
                <a:solidFill>
                  <a:srgbClr val="376092"/>
                </a:solidFill>
              </a:rPr>
              <a:t>FIRMS: </a:t>
            </a:r>
            <a:r>
              <a:rPr lang="en-US" dirty="0">
                <a:solidFill>
                  <a:srgbClr val="376092"/>
                </a:solidFill>
                <a:hlinkClick r:id="rId11"/>
              </a:rPr>
              <a:t>https://earthdata.nasa.gov/worldview</a:t>
            </a:r>
            <a:r>
              <a:rPr lang="en-US" dirty="0">
                <a:solidFill>
                  <a:srgbClr val="376092"/>
                </a:solidFill>
              </a:rPr>
              <a:t>  </a:t>
            </a:r>
          </a:p>
          <a:p>
            <a:pPr lvl="2"/>
            <a:endParaRPr lang="en-US" dirty="0" smtClean="0">
              <a:solidFill>
                <a:srgbClr val="376092"/>
              </a:solidFill>
            </a:endParaRPr>
          </a:p>
          <a:p>
            <a:r>
              <a:rPr lang="en-US" dirty="0" err="1" smtClean="0">
                <a:solidFill>
                  <a:srgbClr val="376092"/>
                </a:solidFill>
              </a:rPr>
              <a:t>Earthdata</a:t>
            </a:r>
            <a:r>
              <a:rPr lang="en-US" dirty="0" smtClean="0">
                <a:solidFill>
                  <a:srgbClr val="376092"/>
                </a:solidFill>
              </a:rPr>
              <a:t> </a:t>
            </a:r>
            <a:r>
              <a:rPr lang="en-US" dirty="0">
                <a:solidFill>
                  <a:srgbClr val="376092"/>
                </a:solidFill>
              </a:rPr>
              <a:t>Search: </a:t>
            </a:r>
            <a:r>
              <a:rPr lang="en-US" dirty="0">
                <a:solidFill>
                  <a:srgbClr val="376092"/>
                </a:solidFill>
                <a:hlinkClick r:id="rId14"/>
              </a:rPr>
              <a:t>https://search.earthdata.nasa.gov</a:t>
            </a:r>
            <a:r>
              <a:rPr lang="en-US" dirty="0" smtClean="0">
                <a:solidFill>
                  <a:srgbClr val="376092"/>
                </a:solidFill>
                <a:hlinkClick r:id="rId14"/>
              </a:rPr>
              <a:t>/</a:t>
            </a:r>
            <a:r>
              <a:rPr lang="en-US" dirty="0" smtClean="0">
                <a:solidFill>
                  <a:srgbClr val="376092"/>
                </a:solidFill>
              </a:rPr>
              <a:t> </a:t>
            </a:r>
            <a:endParaRPr lang="en-US" dirty="0">
              <a:solidFill>
                <a:srgbClr val="376092"/>
              </a:solidFill>
            </a:endParaRPr>
          </a:p>
          <a:p>
            <a:r>
              <a:rPr lang="en-US" dirty="0" smtClean="0">
                <a:solidFill>
                  <a:srgbClr val="376092"/>
                </a:solidFill>
              </a:rPr>
              <a:t>EOSDIS </a:t>
            </a:r>
            <a:r>
              <a:rPr lang="en-US" dirty="0">
                <a:solidFill>
                  <a:srgbClr val="376092"/>
                </a:solidFill>
              </a:rPr>
              <a:t>User Registration </a:t>
            </a:r>
            <a:r>
              <a:rPr lang="en-US" dirty="0" smtClean="0">
                <a:solidFill>
                  <a:srgbClr val="376092"/>
                </a:solidFill>
              </a:rPr>
              <a:t>System: </a:t>
            </a:r>
            <a:r>
              <a:rPr lang="en-US" dirty="0" smtClean="0">
                <a:solidFill>
                  <a:srgbClr val="376092"/>
                </a:solidFill>
                <a:hlinkClick r:id="rId15"/>
              </a:rPr>
              <a:t>https</a:t>
            </a:r>
            <a:r>
              <a:rPr lang="en-US" dirty="0">
                <a:solidFill>
                  <a:srgbClr val="376092"/>
                </a:solidFill>
                <a:hlinkClick r:id="rId15"/>
              </a:rPr>
              <a:t>://urs.earthdata.nasa.gov/users/new</a:t>
            </a:r>
            <a:r>
              <a:rPr lang="en-US" dirty="0">
                <a:solidFill>
                  <a:srgbClr val="376092"/>
                </a:solidFill>
              </a:rPr>
              <a:t> </a:t>
            </a:r>
            <a:endParaRPr lang="en-US" dirty="0" smtClean="0">
              <a:solidFill>
                <a:srgbClr val="376092"/>
              </a:solidFill>
            </a:endParaRPr>
          </a:p>
          <a:p>
            <a:endParaRPr lang="en-US" dirty="0">
              <a:solidFill>
                <a:srgbClr val="376092"/>
              </a:solidFill>
            </a:endParaRPr>
          </a:p>
          <a:p>
            <a:r>
              <a:rPr lang="en-US" dirty="0" smtClean="0">
                <a:solidFill>
                  <a:srgbClr val="376092"/>
                </a:solidFill>
              </a:rPr>
              <a:t>Questions? </a:t>
            </a:r>
            <a:r>
              <a:rPr lang="en-US" dirty="0" smtClean="0">
                <a:solidFill>
                  <a:srgbClr val="376092"/>
                </a:solidFill>
                <a:hlinkClick r:id="rId16"/>
              </a:rPr>
              <a:t>support@earthdata.nasa.gov</a:t>
            </a:r>
            <a:r>
              <a:rPr lang="en-US" dirty="0" smtClean="0">
                <a:solidFill>
                  <a:srgbClr val="376092"/>
                </a:solidFill>
              </a:rPr>
              <a:t> </a:t>
            </a:r>
            <a:endParaRPr lang="en-US" dirty="0">
              <a:solidFill>
                <a:srgbClr val="376092"/>
              </a:solidFill>
            </a:endParaRPr>
          </a:p>
          <a:p>
            <a:endParaRPr lang="en-US" dirty="0">
              <a:solidFill>
                <a:srgbClr val="376092"/>
              </a:solidFill>
            </a:endParaRPr>
          </a:p>
          <a:p>
            <a:pPr lvl="2"/>
            <a:endParaRPr lang="en-US" dirty="0">
              <a:solidFill>
                <a:srgbClr val="376092"/>
              </a:solidFill>
            </a:endParaRPr>
          </a:p>
        </p:txBody>
      </p:sp>
    </p:spTree>
    <p:extLst>
      <p:ext uri="{BB962C8B-B14F-4D97-AF65-F5344CB8AC3E}">
        <p14:creationId xmlns:p14="http://schemas.microsoft.com/office/powerpoint/2010/main" val="219333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5300" y="6248400"/>
            <a:ext cx="8153400" cy="307777"/>
          </a:xfrm>
          <a:prstGeom prst="rect">
            <a:avLst/>
          </a:prstGeom>
          <a:noFill/>
        </p:spPr>
        <p:txBody>
          <a:bodyPr wrap="square" rtlCol="0">
            <a:spAutoFit/>
          </a:bodyPr>
          <a:lstStyle/>
          <a:p>
            <a:r>
              <a:rPr lang="en-US" sz="1400" b="1" dirty="0" smtClean="0"/>
              <a:t>Deer and wildfire, Montana </a:t>
            </a:r>
            <a:r>
              <a:rPr lang="en-US" sz="1400" dirty="0" smtClean="0"/>
              <a:t>Taken 6 August 2000 by </a:t>
            </a:r>
            <a:r>
              <a:rPr lang="en-US" sz="1400" i="1" dirty="0" smtClean="0"/>
              <a:t>John </a:t>
            </a:r>
            <a:r>
              <a:rPr lang="en-US" sz="1400" i="1" dirty="0" err="1" smtClean="0"/>
              <a:t>McColgan</a:t>
            </a:r>
            <a:r>
              <a:rPr lang="en-US" sz="1400" i="1" dirty="0" smtClean="0"/>
              <a:t>, USFS, via Wikimedia Commons.</a:t>
            </a:r>
            <a:endParaRPr lang="en-US" sz="1400" dirty="0"/>
          </a:p>
        </p:txBody>
      </p:sp>
      <p:pic>
        <p:nvPicPr>
          <p:cNvPr id="48132" name="Picture 4" descr="http://upload.wikimedia.org/wikipedia/commons/thumb/d/d8/Deerfire_high_res_edit.jpg/1280px-Deerfire_high_res_edit.jpg"/>
          <p:cNvPicPr>
            <a:picLocks noChangeAspect="1" noChangeArrowheads="1"/>
          </p:cNvPicPr>
          <p:nvPr/>
        </p:nvPicPr>
        <p:blipFill>
          <a:blip r:embed="rId3"/>
          <a:srcRect/>
          <a:stretch>
            <a:fillRect/>
          </a:stretch>
        </p:blipFill>
        <p:spPr bwMode="auto">
          <a:xfrm>
            <a:off x="77787" y="655228"/>
            <a:ext cx="8988425" cy="5547544"/>
          </a:xfrm>
          <a:prstGeom prst="rect">
            <a:avLst/>
          </a:prstGeom>
          <a:noFill/>
        </p:spPr>
      </p:pic>
      <p:sp>
        <p:nvSpPr>
          <p:cNvPr id="2" name="TextBox 1"/>
          <p:cNvSpPr txBox="1"/>
          <p:nvPr/>
        </p:nvSpPr>
        <p:spPr>
          <a:xfrm>
            <a:off x="375447" y="138896"/>
            <a:ext cx="8078391" cy="369332"/>
          </a:xfrm>
          <a:prstGeom prst="rect">
            <a:avLst/>
          </a:prstGeom>
          <a:noFill/>
        </p:spPr>
        <p:txBody>
          <a:bodyPr wrap="none" rtlCol="0">
            <a:spAutoFit/>
          </a:bodyPr>
          <a:lstStyle/>
          <a:p>
            <a:r>
              <a:rPr lang="en-US" dirty="0" smtClean="0"/>
              <a:t>The first request for Near Real-Time MODIS data was from US Forest Service in 2000</a:t>
            </a:r>
            <a:endParaRPr lang="en-US" dirty="0"/>
          </a:p>
        </p:txBody>
      </p:sp>
    </p:spTree>
    <p:extLst>
      <p:ext uri="{BB962C8B-B14F-4D97-AF65-F5344CB8AC3E}">
        <p14:creationId xmlns:p14="http://schemas.microsoft.com/office/powerpoint/2010/main" val="37103846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b="2875"/>
          <a:stretch>
            <a:fillRect/>
          </a:stretch>
        </p:blipFill>
        <p:spPr bwMode="auto">
          <a:xfrm>
            <a:off x="2667000" y="0"/>
            <a:ext cx="5867400" cy="56445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 	</a:t>
            </a:r>
            <a:endParaRPr lang="en-US" dirty="0"/>
          </a:p>
        </p:txBody>
      </p:sp>
      <p:pic>
        <p:nvPicPr>
          <p:cNvPr id="5" name="Picture 5" descr="UM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53000" y="5638800"/>
            <a:ext cx="1133475" cy="1116013"/>
          </a:xfrm>
          <a:prstGeom prst="rect">
            <a:avLst/>
          </a:prstGeom>
          <a:noFill/>
        </p:spPr>
      </p:pic>
      <p:pic>
        <p:nvPicPr>
          <p:cNvPr id="6" name="Picture 3" descr="nasa"/>
          <p:cNvPicPr>
            <a:picLocks noChangeAspect="1" noChangeArrowheads="1"/>
          </p:cNvPicPr>
          <p:nvPr/>
        </p:nvPicPr>
        <p:blipFill>
          <a:blip r:embed="rId5" cstate="print"/>
          <a:srcRect/>
          <a:stretch>
            <a:fillRect/>
          </a:stretch>
        </p:blipFill>
        <p:spPr bwMode="auto">
          <a:xfrm>
            <a:off x="1371600" y="5665788"/>
            <a:ext cx="1295400" cy="1071562"/>
          </a:xfrm>
          <a:prstGeom prst="rect">
            <a:avLst/>
          </a:prstGeom>
          <a:noFill/>
        </p:spPr>
      </p:pic>
      <p:pic>
        <p:nvPicPr>
          <p:cNvPr id="7" name="Picture 4" descr="modis_logo"/>
          <p:cNvPicPr>
            <a:picLocks noChangeAspect="1" noChangeArrowheads="1"/>
          </p:cNvPicPr>
          <p:nvPr/>
        </p:nvPicPr>
        <p:blipFill>
          <a:blip r:embed="rId6"/>
          <a:srcRect/>
          <a:stretch>
            <a:fillRect/>
          </a:stretch>
        </p:blipFill>
        <p:spPr bwMode="auto">
          <a:xfrm>
            <a:off x="6635750" y="5665788"/>
            <a:ext cx="1060450" cy="1117600"/>
          </a:xfrm>
          <a:prstGeom prst="rect">
            <a:avLst/>
          </a:prstGeom>
          <a:noFill/>
        </p:spPr>
      </p:pic>
      <p:pic>
        <p:nvPicPr>
          <p:cNvPr id="50180" name="Picture 4" descr="https://encrypted-tbn3.gstatic.com/images?q=tbn:ANd9GcQ-Ovfew9z6Y2TzZC_sGrBtd7Qz6x-CllLp_MFkJJafnomQfwJVBw"/>
          <p:cNvPicPr>
            <a:picLocks noChangeAspect="1" noChangeArrowheads="1"/>
          </p:cNvPicPr>
          <p:nvPr/>
        </p:nvPicPr>
        <p:blipFill>
          <a:blip r:embed="rId7"/>
          <a:srcRect/>
          <a:stretch>
            <a:fillRect/>
          </a:stretch>
        </p:blipFill>
        <p:spPr bwMode="auto">
          <a:xfrm>
            <a:off x="3355686" y="5791200"/>
            <a:ext cx="1006763" cy="1066800"/>
          </a:xfrm>
          <a:prstGeom prst="rect">
            <a:avLst/>
          </a:prstGeom>
          <a:noFill/>
        </p:spPr>
      </p:pic>
      <p:sp>
        <p:nvSpPr>
          <p:cNvPr id="10" name="TextBox 9"/>
          <p:cNvSpPr txBox="1"/>
          <p:nvPr/>
        </p:nvSpPr>
        <p:spPr>
          <a:xfrm>
            <a:off x="304800" y="457200"/>
            <a:ext cx="2362200" cy="1815882"/>
          </a:xfrm>
          <a:prstGeom prst="rect">
            <a:avLst/>
          </a:prstGeom>
          <a:noFill/>
        </p:spPr>
        <p:txBody>
          <a:bodyPr wrap="square" rtlCol="0">
            <a:spAutoFit/>
          </a:bodyPr>
          <a:lstStyle/>
          <a:p>
            <a:r>
              <a:rPr lang="en-US" sz="2800" b="1" dirty="0" smtClean="0">
                <a:solidFill>
                  <a:srgbClr val="376092"/>
                </a:solidFill>
              </a:rPr>
              <a:t>MODIS Rapid Response</a:t>
            </a:r>
          </a:p>
          <a:p>
            <a:endParaRPr lang="en-US" sz="2800" b="1" dirty="0" smtClean="0">
              <a:solidFill>
                <a:srgbClr val="376092"/>
              </a:solidFill>
            </a:endParaRPr>
          </a:p>
          <a:p>
            <a:endParaRPr lang="en-US" sz="2800" b="1" dirty="0">
              <a:solidFill>
                <a:srgbClr val="376092"/>
              </a:solidFill>
            </a:endParaRPr>
          </a:p>
        </p:txBody>
      </p:sp>
      <p:sp>
        <p:nvSpPr>
          <p:cNvPr id="11" name="Rectangle 10"/>
          <p:cNvSpPr/>
          <p:nvPr/>
        </p:nvSpPr>
        <p:spPr>
          <a:xfrm>
            <a:off x="152400" y="3124200"/>
            <a:ext cx="2514600" cy="1600438"/>
          </a:xfrm>
          <a:prstGeom prst="rect">
            <a:avLst/>
          </a:prstGeom>
        </p:spPr>
        <p:txBody>
          <a:bodyPr wrap="square">
            <a:spAutoFit/>
          </a:bodyPr>
          <a:lstStyle/>
          <a:p>
            <a:r>
              <a:rPr lang="en-US" sz="1400" dirty="0" smtClean="0"/>
              <a:t>Source:   </a:t>
            </a:r>
          </a:p>
          <a:p>
            <a:r>
              <a:rPr lang="en-US" sz="1400" dirty="0" err="1" smtClean="0"/>
              <a:t>Sohlberg</a:t>
            </a:r>
            <a:r>
              <a:rPr lang="en-US" sz="1400" dirty="0" smtClean="0"/>
              <a:t>, R., J. </a:t>
            </a:r>
            <a:r>
              <a:rPr lang="en-US" sz="1400" dirty="0" err="1" smtClean="0"/>
              <a:t>Descloitres</a:t>
            </a:r>
            <a:r>
              <a:rPr lang="en-US" sz="1400" dirty="0" smtClean="0"/>
              <a:t>, et al. (2001). "MODIS Land Rapid Response: operational use of Terra data for USFS wildfire management." </a:t>
            </a:r>
            <a:r>
              <a:rPr lang="en-US" sz="1400" u="sng" dirty="0" smtClean="0"/>
              <a:t>The Earth Observer </a:t>
            </a:r>
            <a:r>
              <a:rPr lang="en-US" sz="1400" b="1" u="sng" dirty="0" smtClean="0"/>
              <a:t>13(5): 8-10,14.</a:t>
            </a:r>
            <a:endParaRPr lang="en-US" sz="1400" dirty="0"/>
          </a:p>
        </p:txBody>
      </p:sp>
    </p:spTree>
    <p:extLst>
      <p:ext uri="{BB962C8B-B14F-4D97-AF65-F5344CB8AC3E}">
        <p14:creationId xmlns:p14="http://schemas.microsoft.com/office/powerpoint/2010/main" val="2231509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smtClean="0"/>
          </a:p>
        </p:txBody>
      </p:sp>
      <p:sp>
        <p:nvSpPr>
          <p:cNvPr id="28675" name="Content Placeholder 2"/>
          <p:cNvSpPr>
            <a:spLocks noGrp="1"/>
          </p:cNvSpPr>
          <p:nvPr>
            <p:ph idx="1"/>
          </p:nvPr>
        </p:nvSpPr>
        <p:spPr/>
        <p:txBody>
          <a:bodyPr/>
          <a:lstStyle/>
          <a:p>
            <a:endParaRPr lang="en-US" smtClean="0"/>
          </a:p>
        </p:txBody>
      </p:sp>
      <p:pic>
        <p:nvPicPr>
          <p:cNvPr id="28676" name="Picture 2"/>
          <p:cNvPicPr>
            <a:picLocks noChangeAspect="1" noChangeArrowheads="1"/>
          </p:cNvPicPr>
          <p:nvPr/>
        </p:nvPicPr>
        <p:blipFill>
          <a:blip r:embed="rId3"/>
          <a:srcRect/>
          <a:stretch>
            <a:fillRect/>
          </a:stretch>
        </p:blipFill>
        <p:spPr bwMode="auto">
          <a:xfrm>
            <a:off x="0" y="0"/>
            <a:ext cx="9906000" cy="8001000"/>
          </a:xfrm>
          <a:prstGeom prst="rect">
            <a:avLst/>
          </a:prstGeom>
          <a:noFill/>
          <a:ln w="9525">
            <a:noFill/>
            <a:miter lim="800000"/>
            <a:headEnd/>
            <a:tailEnd/>
          </a:ln>
        </p:spPr>
      </p:pic>
      <p:sp>
        <p:nvSpPr>
          <p:cNvPr id="28677" name="TextBox 4"/>
          <p:cNvSpPr txBox="1">
            <a:spLocks noChangeArrowheads="1"/>
          </p:cNvSpPr>
          <p:nvPr/>
        </p:nvSpPr>
        <p:spPr bwMode="auto">
          <a:xfrm>
            <a:off x="228600" y="228600"/>
            <a:ext cx="9144000" cy="646113"/>
          </a:xfrm>
          <a:prstGeom prst="rect">
            <a:avLst/>
          </a:prstGeom>
          <a:noFill/>
          <a:ln w="9525">
            <a:noFill/>
            <a:miter lim="800000"/>
            <a:headEnd/>
            <a:tailEnd/>
          </a:ln>
        </p:spPr>
        <p:txBody>
          <a:bodyPr>
            <a:spAutoFit/>
          </a:bodyPr>
          <a:lstStyle/>
          <a:p>
            <a:r>
              <a:rPr lang="en-US" dirty="0"/>
              <a:t>Wildfires in Siberia: 10</a:t>
            </a:r>
            <a:r>
              <a:rPr lang="en-US" baseline="30000" dirty="0"/>
              <a:t>th</a:t>
            </a:r>
            <a:r>
              <a:rPr lang="en-US" dirty="0"/>
              <a:t> </a:t>
            </a:r>
            <a:r>
              <a:rPr lang="en-US" dirty="0" smtClean="0"/>
              <a:t>July 2012. </a:t>
            </a:r>
            <a:r>
              <a:rPr lang="en-US" dirty="0"/>
              <a:t>Corrected Reflectance (True Color) Terra / MODIS </a:t>
            </a:r>
            <a:r>
              <a:rPr lang="en-US" dirty="0" smtClean="0"/>
              <a:t> with </a:t>
            </a:r>
            <a:r>
              <a:rPr lang="en-US" dirty="0"/>
              <a:t>active fires </a:t>
            </a:r>
            <a:r>
              <a:rPr lang="en-US" dirty="0" smtClean="0"/>
              <a:t>overlaid in red.</a:t>
            </a:r>
            <a:endParaRPr lang="en-US" dirty="0"/>
          </a:p>
        </p:txBody>
      </p:sp>
    </p:spTree>
    <p:extLst>
      <p:ext uri="{BB962C8B-B14F-4D97-AF65-F5344CB8AC3E}">
        <p14:creationId xmlns:p14="http://schemas.microsoft.com/office/powerpoint/2010/main" val="1840008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5347" y="6119336"/>
            <a:ext cx="8403637" cy="523220"/>
          </a:xfrm>
          <a:prstGeom prst="rect">
            <a:avLst/>
          </a:prstGeom>
        </p:spPr>
        <p:txBody>
          <a:bodyPr wrap="square">
            <a:spAutoFit/>
          </a:bodyPr>
          <a:lstStyle/>
          <a:p>
            <a:pPr algn="ctr"/>
            <a:r>
              <a:rPr lang="en-US" sz="1400" dirty="0" smtClean="0"/>
              <a:t>Example of a MODIS True Color ‘natural-looking’ image showing Cyclone </a:t>
            </a:r>
            <a:r>
              <a:rPr lang="en-US" sz="1400" dirty="0" err="1" smtClean="0"/>
              <a:t>Fantala</a:t>
            </a:r>
            <a:r>
              <a:rPr lang="en-US" sz="1400" dirty="0" smtClean="0"/>
              <a:t>, off the coast of Madagascar. </a:t>
            </a:r>
          </a:p>
          <a:p>
            <a:pPr algn="ctr"/>
            <a:r>
              <a:rPr lang="en-US" sz="1400" dirty="0" smtClean="0"/>
              <a:t>Acquired from MODIS on NASA’s Terra satellite April 18, 2016.</a:t>
            </a:r>
            <a:endParaRPr lang="en-US" sz="1400" dirty="0"/>
          </a:p>
        </p:txBody>
      </p:sp>
      <p:pic>
        <p:nvPicPr>
          <p:cNvPr id="3" name="Picture 2" descr="Screen Shot 2016-06-08 at 12.39.33.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2714" y="80628"/>
            <a:ext cx="8836269" cy="6033502"/>
          </a:xfrm>
          <a:prstGeom prst="rect">
            <a:avLst/>
          </a:prstGeom>
        </p:spPr>
      </p:pic>
    </p:spTree>
    <p:extLst>
      <p:ext uri="{BB962C8B-B14F-4D97-AF65-F5344CB8AC3E}">
        <p14:creationId xmlns:p14="http://schemas.microsoft.com/office/powerpoint/2010/main" val="4291151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208"/>
            <a:ext cx="8229600" cy="862835"/>
          </a:xfrm>
        </p:spPr>
        <p:txBody>
          <a:bodyPr>
            <a:normAutofit/>
          </a:bodyPr>
          <a:lstStyle/>
          <a:p>
            <a:pPr algn="l"/>
            <a:r>
              <a:rPr lang="en-US" b="1" u="sng" dirty="0" smtClean="0">
                <a:solidFill>
                  <a:srgbClr val="376092"/>
                </a:solidFill>
              </a:rPr>
              <a:t>LANCE</a:t>
            </a:r>
            <a:endParaRPr lang="en-US" b="1" u="sng" dirty="0">
              <a:solidFill>
                <a:srgbClr val="376092"/>
              </a:solidFill>
            </a:endParaRPr>
          </a:p>
        </p:txBody>
      </p:sp>
      <p:pic>
        <p:nvPicPr>
          <p:cNvPr id="3" name="Picture 2" descr="imgre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89720" y="11870"/>
            <a:ext cx="1823798" cy="1823798"/>
          </a:xfrm>
          <a:prstGeom prst="rect">
            <a:avLst/>
          </a:prstGeom>
        </p:spPr>
      </p:pic>
      <p:sp>
        <p:nvSpPr>
          <p:cNvPr id="4" name="Rectangle 2"/>
          <p:cNvSpPr>
            <a:spLocks noChangeArrowheads="1"/>
          </p:cNvSpPr>
          <p:nvPr/>
        </p:nvSpPr>
        <p:spPr bwMode="auto">
          <a:xfrm>
            <a:off x="130562" y="1590465"/>
            <a:ext cx="8989698" cy="3477875"/>
          </a:xfrm>
          <a:prstGeom prst="rect">
            <a:avLst/>
          </a:prstGeom>
          <a:noFill/>
          <a:ln w="9525">
            <a:noFill/>
            <a:miter lim="800000"/>
            <a:headEnd/>
            <a:tailEnd/>
          </a:ln>
        </p:spPr>
        <p:txBody>
          <a:bodyPr wrap="square">
            <a:spAutoFit/>
          </a:bodyPr>
          <a:lstStyle/>
          <a:p>
            <a:pPr marL="342900" indent="-342900">
              <a:spcBef>
                <a:spcPct val="20000"/>
              </a:spcBef>
              <a:buFont typeface="Arial" charset="0"/>
              <a:buChar char="•"/>
            </a:pPr>
            <a:r>
              <a:rPr lang="en-US" sz="2000" dirty="0" smtClean="0">
                <a:solidFill>
                  <a:schemeClr val="tx2">
                    <a:lumMod val="75000"/>
                  </a:schemeClr>
                </a:solidFill>
                <a:latin typeface="Calibri" pitchFamily="25" charset="0"/>
              </a:rPr>
              <a:t>LANCE - implemented in 2009 by NASA’s Earth Science Division</a:t>
            </a:r>
          </a:p>
          <a:p>
            <a:pPr marL="342900" indent="-342900">
              <a:spcBef>
                <a:spcPct val="20000"/>
              </a:spcBef>
              <a:buFont typeface="Arial" charset="0"/>
              <a:buChar char="•"/>
            </a:pPr>
            <a:r>
              <a:rPr lang="en-US" sz="2000" dirty="0" smtClean="0">
                <a:solidFill>
                  <a:schemeClr val="tx2">
                    <a:lumMod val="75000"/>
                  </a:schemeClr>
                </a:solidFill>
                <a:latin typeface="Calibri" pitchFamily="25" charset="0"/>
              </a:rPr>
              <a:t>Levies </a:t>
            </a:r>
            <a:r>
              <a:rPr lang="en-US" sz="2000" dirty="0">
                <a:solidFill>
                  <a:schemeClr val="tx2">
                    <a:lumMod val="75000"/>
                  </a:schemeClr>
                </a:solidFill>
                <a:latin typeface="Calibri" pitchFamily="25" charset="0"/>
              </a:rPr>
              <a:t>a set of requirements that ensure a consistent service to a wide user base</a:t>
            </a:r>
          </a:p>
          <a:p>
            <a:pPr marL="342900" indent="-342900">
              <a:spcBef>
                <a:spcPct val="20000"/>
              </a:spcBef>
              <a:buFont typeface="Arial" charset="0"/>
              <a:buChar char="•"/>
            </a:pPr>
            <a:r>
              <a:rPr lang="en-US" sz="2000" dirty="0" smtClean="0">
                <a:solidFill>
                  <a:schemeClr val="tx2">
                    <a:lumMod val="75000"/>
                  </a:schemeClr>
                </a:solidFill>
                <a:latin typeface="Calibri" pitchFamily="25" charset="0"/>
              </a:rPr>
              <a:t>Promotes </a:t>
            </a:r>
            <a:r>
              <a:rPr lang="en-US" sz="2000" dirty="0">
                <a:solidFill>
                  <a:schemeClr val="tx2">
                    <a:lumMod val="75000"/>
                  </a:schemeClr>
                </a:solidFill>
                <a:latin typeface="Calibri" pitchFamily="25" charset="0"/>
              </a:rPr>
              <a:t>software re-use across and within the elements in order to reduce development and sustaining engineering costs </a:t>
            </a:r>
            <a:endParaRPr lang="en-US" sz="2000" dirty="0" smtClean="0">
              <a:solidFill>
                <a:schemeClr val="tx2">
                  <a:lumMod val="75000"/>
                </a:schemeClr>
              </a:solidFill>
              <a:latin typeface="Calibri" pitchFamily="25" charset="0"/>
            </a:endParaRPr>
          </a:p>
          <a:p>
            <a:pPr marL="342900" indent="-342900">
              <a:spcBef>
                <a:spcPct val="20000"/>
              </a:spcBef>
              <a:buFont typeface="Arial"/>
              <a:buChar char="•"/>
            </a:pPr>
            <a:r>
              <a:rPr lang="en-US" sz="2000" dirty="0" smtClean="0">
                <a:solidFill>
                  <a:schemeClr val="tx2">
                    <a:lumMod val="75000"/>
                  </a:schemeClr>
                </a:solidFill>
                <a:latin typeface="Calibri" pitchFamily="25" charset="0"/>
              </a:rPr>
              <a:t>LANCE is governed by a User Working Group</a:t>
            </a:r>
          </a:p>
          <a:p>
            <a:pPr marL="800100" lvl="1" indent="-342900">
              <a:spcBef>
                <a:spcPct val="20000"/>
              </a:spcBef>
              <a:buFont typeface="Arial"/>
              <a:buChar char="•"/>
            </a:pPr>
            <a:r>
              <a:rPr lang="en-US" sz="2000" dirty="0" smtClean="0">
                <a:solidFill>
                  <a:schemeClr val="tx2">
                    <a:lumMod val="75000"/>
                  </a:schemeClr>
                </a:solidFill>
                <a:latin typeface="Calibri" pitchFamily="25" charset="0"/>
              </a:rPr>
              <a:t>Members reflect the various user communities served by LANCE as well as representatives of the Science Teams for the LANCE instruments </a:t>
            </a:r>
          </a:p>
          <a:p>
            <a:pPr marL="800100" lvl="1" indent="-342900">
              <a:spcBef>
                <a:spcPct val="20000"/>
              </a:spcBef>
              <a:buFont typeface="Arial"/>
              <a:buChar char="•"/>
            </a:pPr>
            <a:r>
              <a:rPr lang="en-US" sz="2000" dirty="0" smtClean="0">
                <a:solidFill>
                  <a:schemeClr val="tx2">
                    <a:lumMod val="75000"/>
                  </a:schemeClr>
                </a:solidFill>
                <a:latin typeface="Calibri" pitchFamily="25" charset="0"/>
              </a:rPr>
              <a:t>Meets at least once a year to review status of LANCE operations and provide guidance on upgrades suggested by the user communities and the LANCE elements</a:t>
            </a:r>
            <a:endParaRPr lang="en-US" sz="2000" b="1" dirty="0" smtClean="0">
              <a:solidFill>
                <a:schemeClr val="tx2">
                  <a:lumMod val="75000"/>
                </a:schemeClr>
              </a:solidFill>
              <a:latin typeface="Calibri" pitchFamily="25" charset="0"/>
            </a:endParaRPr>
          </a:p>
        </p:txBody>
      </p:sp>
      <p:pic>
        <p:nvPicPr>
          <p:cNvPr id="5" name="Picture 4"/>
          <p:cNvPicPr>
            <a:picLocks noChangeAspect="1"/>
          </p:cNvPicPr>
          <p:nvPr/>
        </p:nvPicPr>
        <p:blipFill>
          <a:blip r:embed="rId4"/>
          <a:stretch>
            <a:fillRect/>
          </a:stretch>
        </p:blipFill>
        <p:spPr>
          <a:xfrm>
            <a:off x="1169807" y="5944229"/>
            <a:ext cx="1025047" cy="766297"/>
          </a:xfrm>
          <a:prstGeom prst="rect">
            <a:avLst/>
          </a:prstGeom>
        </p:spPr>
      </p:pic>
      <p:pic>
        <p:nvPicPr>
          <p:cNvPr id="6" name="Picture 5"/>
          <p:cNvPicPr>
            <a:picLocks noChangeAspect="1"/>
          </p:cNvPicPr>
          <p:nvPr/>
        </p:nvPicPr>
        <p:blipFill>
          <a:blip r:embed="rId5"/>
          <a:stretch>
            <a:fillRect/>
          </a:stretch>
        </p:blipFill>
        <p:spPr>
          <a:xfrm>
            <a:off x="2320076" y="5944229"/>
            <a:ext cx="1025047" cy="766297"/>
          </a:xfrm>
          <a:prstGeom prst="rect">
            <a:avLst/>
          </a:prstGeom>
        </p:spPr>
      </p:pic>
      <p:pic>
        <p:nvPicPr>
          <p:cNvPr id="7" name="Picture 6"/>
          <p:cNvPicPr>
            <a:picLocks noChangeAspect="1"/>
          </p:cNvPicPr>
          <p:nvPr/>
        </p:nvPicPr>
        <p:blipFill>
          <a:blip r:embed="rId6"/>
          <a:stretch>
            <a:fillRect/>
          </a:stretch>
        </p:blipFill>
        <p:spPr>
          <a:xfrm>
            <a:off x="19538" y="5944229"/>
            <a:ext cx="1025047" cy="766297"/>
          </a:xfrm>
          <a:prstGeom prst="rect">
            <a:avLst/>
          </a:prstGeom>
        </p:spPr>
      </p:pic>
      <p:pic>
        <p:nvPicPr>
          <p:cNvPr id="8" name="Picture 7"/>
          <p:cNvPicPr>
            <a:picLocks noChangeAspect="1"/>
          </p:cNvPicPr>
          <p:nvPr/>
        </p:nvPicPr>
        <p:blipFill>
          <a:blip r:embed="rId7"/>
          <a:stretch>
            <a:fillRect/>
          </a:stretch>
        </p:blipFill>
        <p:spPr>
          <a:xfrm>
            <a:off x="4620614" y="5959706"/>
            <a:ext cx="1025047" cy="750820"/>
          </a:xfrm>
          <a:prstGeom prst="rect">
            <a:avLst/>
          </a:prstGeom>
        </p:spPr>
      </p:pic>
      <p:pic>
        <p:nvPicPr>
          <p:cNvPr id="9" name="Picture 8"/>
          <p:cNvPicPr>
            <a:picLocks noChangeAspect="1"/>
          </p:cNvPicPr>
          <p:nvPr/>
        </p:nvPicPr>
        <p:blipFill>
          <a:blip r:embed="rId8"/>
          <a:stretch>
            <a:fillRect/>
          </a:stretch>
        </p:blipFill>
        <p:spPr>
          <a:xfrm>
            <a:off x="8071424" y="5944229"/>
            <a:ext cx="1025047" cy="766297"/>
          </a:xfrm>
          <a:prstGeom prst="rect">
            <a:avLst/>
          </a:prstGeom>
        </p:spPr>
      </p:pic>
      <p:pic>
        <p:nvPicPr>
          <p:cNvPr id="10" name="Picture 9"/>
          <p:cNvPicPr>
            <a:picLocks noChangeAspect="1"/>
          </p:cNvPicPr>
          <p:nvPr/>
        </p:nvPicPr>
        <p:blipFill>
          <a:blip r:embed="rId9"/>
          <a:stretch>
            <a:fillRect/>
          </a:stretch>
        </p:blipFill>
        <p:spPr>
          <a:xfrm>
            <a:off x="6921152" y="5944229"/>
            <a:ext cx="1025047" cy="766297"/>
          </a:xfrm>
          <a:prstGeom prst="rect">
            <a:avLst/>
          </a:prstGeom>
        </p:spPr>
      </p:pic>
      <p:pic>
        <p:nvPicPr>
          <p:cNvPr id="11" name="Picture 10"/>
          <p:cNvPicPr>
            <a:picLocks noChangeAspect="1"/>
          </p:cNvPicPr>
          <p:nvPr/>
        </p:nvPicPr>
        <p:blipFill>
          <a:blip r:embed="rId10"/>
          <a:stretch>
            <a:fillRect/>
          </a:stretch>
        </p:blipFill>
        <p:spPr>
          <a:xfrm>
            <a:off x="3470345" y="5944229"/>
            <a:ext cx="1025047" cy="766297"/>
          </a:xfrm>
          <a:prstGeom prst="rect">
            <a:avLst/>
          </a:prstGeom>
        </p:spPr>
      </p:pic>
      <p:pic>
        <p:nvPicPr>
          <p:cNvPr id="12" name="Picture 11"/>
          <p:cNvPicPr>
            <a:picLocks noChangeAspect="1"/>
          </p:cNvPicPr>
          <p:nvPr/>
        </p:nvPicPr>
        <p:blipFill>
          <a:blip r:embed="rId11"/>
          <a:stretch>
            <a:fillRect/>
          </a:stretch>
        </p:blipFill>
        <p:spPr>
          <a:xfrm>
            <a:off x="5770883" y="5944229"/>
            <a:ext cx="1025047" cy="766297"/>
          </a:xfrm>
          <a:prstGeom prst="rect">
            <a:avLst/>
          </a:prstGeom>
        </p:spPr>
      </p:pic>
    </p:spTree>
    <p:extLst>
      <p:ext uri="{BB962C8B-B14F-4D97-AF65-F5344CB8AC3E}">
        <p14:creationId xmlns:p14="http://schemas.microsoft.com/office/powerpoint/2010/main" val="41074860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Screen Shot 2016-06-08 at 14.58.4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32600"/>
          </a:xfrm>
          <a:prstGeom prst="rect">
            <a:avLst/>
          </a:prstGeom>
        </p:spPr>
      </p:pic>
    </p:spTree>
    <p:extLst>
      <p:ext uri="{BB962C8B-B14F-4D97-AF65-F5344CB8AC3E}">
        <p14:creationId xmlns:p14="http://schemas.microsoft.com/office/powerpoint/2010/main" val="1750362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21812</TotalTime>
  <Words>2033</Words>
  <Application>Microsoft Macintosh PowerPoint</Application>
  <PresentationFormat>On-screen Show (4:3)</PresentationFormat>
  <Paragraphs>166</Paragraphs>
  <Slides>31</Slides>
  <Notes>16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LANCE: Land, Atmosphere Near Real-Time Capability for EOS</vt:lpstr>
      <vt:lpstr>Direct broadcast of NOAA AVHRR HRPT</vt:lpstr>
      <vt:lpstr>Land, Atmosphere Near Real-time Capability for EOS (LANCE)</vt:lpstr>
      <vt:lpstr>PowerPoint Presentation</vt:lpstr>
      <vt:lpstr>  </vt:lpstr>
      <vt:lpstr>PowerPoint Presentation</vt:lpstr>
      <vt:lpstr>PowerPoint Presentation</vt:lpstr>
      <vt:lpstr>LANCE</vt:lpstr>
      <vt:lpstr>PowerPoint Presentation</vt:lpstr>
      <vt:lpstr>LANCE FACILITIES</vt:lpstr>
      <vt:lpstr>LANCE  NRT Products with Average Latency</vt:lpstr>
      <vt:lpstr>PowerPoint Presentation</vt:lpstr>
      <vt:lpstr>PowerPoint Presentation</vt:lpstr>
      <vt:lpstr>Comparison of NRT and Standard Products</vt:lpstr>
      <vt:lpstr> Services available to access LANCE Products      </vt:lpstr>
      <vt:lpstr>EOSDIS Earthdata  Search Client</vt:lpstr>
      <vt:lpstr>PowerPoint Presentation</vt:lpstr>
      <vt:lpstr>PowerPoint Presentation</vt:lpstr>
      <vt:lpstr>PowerPoint Presentation</vt:lpstr>
      <vt:lpstr>EOSDIS Global Imagery Browse Service (GIBS)</vt:lpstr>
      <vt:lpstr>PowerPoint Presentation</vt:lpstr>
      <vt:lpstr>PowerPoint Presentation</vt:lpstr>
      <vt:lpstr>PowerPoint Presentation</vt:lpstr>
      <vt:lpstr>PowerPoint Presentation</vt:lpstr>
      <vt:lpstr>PowerPoint Presentation</vt:lpstr>
      <vt:lpstr>PowerPoint Presentation</vt:lpstr>
      <vt:lpstr>FIRMS Fire Information for Resource Management System:  Getting VIIRS and MODIS active fire data in to the hands of users          </vt:lpstr>
      <vt:lpstr>PowerPoint Presentation</vt:lpstr>
      <vt:lpstr>PowerPoint Presentation</vt:lpstr>
      <vt:lpstr>PowerPoint Presentation</vt:lpstr>
      <vt:lpstr> Acknowledgements      </vt:lpstr>
    </vt:vector>
  </TitlesOfParts>
  <Company>Trigg-Davies Consulting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NASA’s  Land Atmosphere Near real-time Capability for EOS (LANCE),  including an introduction to Fire Information for Resource Management System (FIRMS), Worldview, Rapid Response and GIBS   Presenter: Diane Davies</dc:title>
  <dc:creator>Diane Davies</dc:creator>
  <cp:lastModifiedBy>Diane Davies</cp:lastModifiedBy>
  <cp:revision>187</cp:revision>
  <cp:lastPrinted>2016-06-15T08:29:56Z</cp:lastPrinted>
  <dcterms:created xsi:type="dcterms:W3CDTF">2014-08-27T12:47:05Z</dcterms:created>
  <dcterms:modified xsi:type="dcterms:W3CDTF">2016-06-21T06:41:02Z</dcterms:modified>
</cp:coreProperties>
</file>