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1" r:id="rId3"/>
    <p:sldId id="262" r:id="rId4"/>
    <p:sldId id="263" r:id="rId5"/>
    <p:sldId id="314" r:id="rId6"/>
    <p:sldId id="320" r:id="rId7"/>
    <p:sldId id="297" r:id="rId8"/>
    <p:sldId id="312" r:id="rId9"/>
    <p:sldId id="316" r:id="rId10"/>
    <p:sldId id="310" r:id="rId11"/>
    <p:sldId id="327" r:id="rId12"/>
    <p:sldId id="323" r:id="rId13"/>
    <p:sldId id="269" r:id="rId14"/>
    <p:sldId id="270" r:id="rId15"/>
    <p:sldId id="275" r:id="rId16"/>
    <p:sldId id="276" r:id="rId17"/>
    <p:sldId id="317" r:id="rId18"/>
    <p:sldId id="286" r:id="rId19"/>
    <p:sldId id="291" r:id="rId20"/>
    <p:sldId id="292" r:id="rId21"/>
    <p:sldId id="287" r:id="rId22"/>
    <p:sldId id="288" r:id="rId23"/>
    <p:sldId id="330" r:id="rId24"/>
    <p:sldId id="302" r:id="rId25"/>
    <p:sldId id="304" r:id="rId26"/>
    <p:sldId id="305" r:id="rId27"/>
    <p:sldId id="307" r:id="rId28"/>
    <p:sldId id="300" r:id="rId29"/>
    <p:sldId id="322" r:id="rId30"/>
    <p:sldId id="303" r:id="rId31"/>
    <p:sldId id="328" r:id="rId32"/>
    <p:sldId id="318" r:id="rId33"/>
    <p:sldId id="319" r:id="rId34"/>
    <p:sldId id="329" r:id="rId35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6600"/>
    <a:srgbClr val="009900"/>
    <a:srgbClr val="FF3300"/>
    <a:srgbClr val="9A365C"/>
    <a:srgbClr val="CC99FF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7554" autoAdjust="0"/>
  </p:normalViewPr>
  <p:slideViewPr>
    <p:cSldViewPr>
      <p:cViewPr varScale="1">
        <p:scale>
          <a:sx n="64" d="100"/>
          <a:sy n="64" d="100"/>
        </p:scale>
        <p:origin x="131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642475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500" b="1">
                <a:effectLst/>
              </a:defRPr>
            </a:lvl1pPr>
          </a:lstStyle>
          <a:p>
            <a:fld id="{8145692B-FE6B-43E4-B287-1381A32D6F9A}" type="slidenum">
              <a:rPr lang="en-GB" altLang="es-ES"/>
              <a:pPr/>
              <a:t>‹Nº›</a:t>
            </a:fld>
            <a:endParaRPr lang="en-GB" altLang="es-E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73125" y="41275"/>
            <a:ext cx="52879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64" tIns="47632" rIns="95264" bIns="47632"/>
          <a:lstStyle/>
          <a:p>
            <a:pPr algn="ctr" defTabSz="952500">
              <a:defRPr/>
            </a:pPr>
            <a:r>
              <a:rPr lang="es-ES" sz="1700" b="1">
                <a:solidFill>
                  <a:schemeClr val="accent2"/>
                </a:solidFill>
                <a:effectLst/>
                <a:latin typeface="Arial" charset="0"/>
              </a:rPr>
              <a:t>Master in Space and Satellite Technology</a:t>
            </a:r>
          </a:p>
          <a:p>
            <a:pPr algn="ctr" defTabSz="952500">
              <a:defRPr/>
            </a:pPr>
            <a:r>
              <a:rPr lang="es-ES" sz="1500" b="1">
                <a:solidFill>
                  <a:schemeClr val="accent2"/>
                </a:solidFill>
                <a:effectLst/>
                <a:latin typeface="Arial" charset="0"/>
              </a:rPr>
              <a:t>Nombre de Asignatura</a:t>
            </a:r>
          </a:p>
        </p:txBody>
      </p:sp>
      <p:pic>
        <p:nvPicPr>
          <p:cNvPr id="43015" name="7 Imagen" descr="EscUpmPoli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434513"/>
            <a:ext cx="7445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291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63588" y="39688"/>
            <a:ext cx="55721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ctr" defTabSz="990600">
              <a:defRPr sz="1300" b="1">
                <a:solidFill>
                  <a:schemeClr val="accent2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r>
              <a:rPr lang="es-ES"/>
              <a:t>Master in Space and Satellite Technology</a:t>
            </a:r>
          </a:p>
          <a:p>
            <a:pPr>
              <a:defRPr/>
            </a:pPr>
            <a:r>
              <a:rPr lang="es-ES"/>
              <a:t>Nombre de asignatura</a:t>
            </a:r>
          </a:p>
        </p:txBody>
      </p:sp>
      <p:sp>
        <p:nvSpPr>
          <p:cNvPr id="3379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87363" y="714375"/>
            <a:ext cx="6126162" cy="4594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5963" y="5470525"/>
            <a:ext cx="5680075" cy="444500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36869" name="Rectangle 8"/>
          <p:cNvSpPr>
            <a:spLocks noChangeArrowheads="1"/>
          </p:cNvSpPr>
          <p:nvPr/>
        </p:nvSpPr>
        <p:spPr bwMode="auto">
          <a:xfrm>
            <a:off x="6683375" y="9872663"/>
            <a:ext cx="36988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3395" tIns="11697" rIns="23395" bIns="11697">
            <a:spAutoFit/>
          </a:bodyPr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D5DCB57-B45A-4196-996D-C26E752D2D0D}" type="slidenum">
              <a:rPr lang="es-ES" altLang="es-ES" sz="1500" b="1">
                <a:solidFill>
                  <a:srgbClr val="000000"/>
                </a:solidFill>
                <a:effectLst/>
              </a:rPr>
              <a:pPr algn="r"/>
              <a:t>‹Nº›</a:t>
            </a:fld>
            <a:endParaRPr lang="es-ES" altLang="es-ES" sz="1500" b="1">
              <a:solidFill>
                <a:srgbClr val="000000"/>
              </a:solidFill>
              <a:effectLst/>
            </a:endParaRPr>
          </a:p>
        </p:txBody>
      </p:sp>
      <p:pic>
        <p:nvPicPr>
          <p:cNvPr id="33798" name="5 Imagen" descr="EscUpmPoli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434513"/>
            <a:ext cx="7445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973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2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4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altLang="es-ES">
              <a:latin typeface="Arial" panose="020B0604020202020204" pitchFamily="34" charset="0"/>
            </a:endParaRPr>
          </a:p>
        </p:txBody>
      </p:sp>
      <p:sp>
        <p:nvSpPr>
          <p:cNvPr id="26628" name="3 Marcador de número de diapositiva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EF7531-3D24-4252-BC34-FD549281A2F7}" type="slidenum">
              <a:rPr lang="es-ES" altLang="es-ES" sz="1900">
                <a:effectLst>
                  <a:outerShdw blurRad="38100" dist="38100" dir="2700000" algn="tl">
                    <a:srgbClr val="C0C0C0"/>
                  </a:outerShdw>
                </a:effectLst>
              </a:rPr>
              <a:pPr eaLnBrk="1" hangingPunct="1"/>
              <a:t>7</a:t>
            </a:fld>
            <a:endParaRPr lang="es-ES" altLang="es-ES" sz="19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77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4906" tIns="47453" rIns="94906" bIns="47453" anchor="b"/>
          <a:lstStyle>
            <a:lvl1pPr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7523760-CBCF-4D1A-9B33-9AA7E650CBF2}" type="slidenum">
              <a:rPr lang="de-DE" altLang="es-ES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8</a:t>
            </a:fld>
            <a:endParaRPr lang="de-DE" altLang="es-ES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s-ES" b="1" i="1">
                <a:solidFill>
                  <a:schemeClr val="accent2"/>
                </a:solidFill>
                <a:latin typeface="Arial" panose="020B0604020202020204" pitchFamily="34" charset="0"/>
              </a:rPr>
              <a:t>CREPAD Main goals</a:t>
            </a:r>
            <a:r>
              <a:rPr lang="en-GB" altLang="es-ES" i="1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provide an operational centralized infrastructure for acquisition, processing, archiving and dissemination of EO data to the Spanish users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drive and ease the access to EO technologies, promoting their use for technical and scientific purposes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guarantee technological and scientific community the free access to updated EO data through a centralized service in charge of elaborating added value products</a:t>
            </a:r>
            <a:r>
              <a:rPr lang="en-GB" altLang="es-ES">
                <a:latin typeface="Arial" panose="020B0604020202020204" pitchFamily="34" charset="0"/>
              </a:rPr>
              <a:t> 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keep an archive of historical EO data enabling temporal analysis</a:t>
            </a:r>
            <a:endParaRPr lang="en-US" altLang="es-ES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4906" tIns="47453" rIns="94906" bIns="47453" anchor="b"/>
          <a:lstStyle>
            <a:lvl1pPr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7523760-CBCF-4D1A-9B33-9AA7E650CBF2}" type="slidenum">
              <a:rPr lang="de-DE" altLang="es-ES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9</a:t>
            </a:fld>
            <a:endParaRPr lang="de-DE" altLang="es-ES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s-ES" b="1" i="1">
                <a:solidFill>
                  <a:schemeClr val="accent2"/>
                </a:solidFill>
                <a:latin typeface="Arial" panose="020B0604020202020204" pitchFamily="34" charset="0"/>
              </a:rPr>
              <a:t>CREPAD Main goals</a:t>
            </a:r>
            <a:r>
              <a:rPr lang="en-GB" altLang="es-ES" i="1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provide an operational centralized infrastructure for acquisition, processing, archiving and dissemination of EO data to the Spanish users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drive and ease the access to EO technologies, promoting their use for technical and scientific purposes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guarantee technological and scientific community the free access to updated EO data through a centralized service in charge of elaborating added value products</a:t>
            </a:r>
            <a:r>
              <a:rPr lang="en-GB" altLang="es-ES">
                <a:latin typeface="Arial" panose="020B0604020202020204" pitchFamily="34" charset="0"/>
              </a:rPr>
              <a:t> </a:t>
            </a:r>
          </a:p>
          <a:p>
            <a:r>
              <a:rPr lang="en-GB" altLang="es-ES">
                <a:solidFill>
                  <a:schemeClr val="accent2"/>
                </a:solidFill>
                <a:latin typeface="Arial" panose="020B0604020202020204" pitchFamily="34" charset="0"/>
              </a:rPr>
              <a:t> To keep an archive of historical EO data enabling temporal analysis</a:t>
            </a:r>
            <a:endParaRPr lang="en-US" altLang="es-ES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19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DE6DD3B-9479-4E14-A9AE-0B1CDC8B2FDD}" type="slidenum">
              <a:rPr lang="es-ES" altLang="es-ES" sz="1200">
                <a:effectLst/>
              </a:rPr>
              <a:pPr algn="r" eaLnBrk="1" hangingPunct="1"/>
              <a:t>26</a:t>
            </a:fld>
            <a:endParaRPr lang="es-ES" altLang="es-ES" sz="1200">
              <a:effectLst/>
            </a:endParaRPr>
          </a:p>
        </p:txBody>
      </p:sp>
      <p:sp>
        <p:nvSpPr>
          <p:cNvPr id="3993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9940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068" tIns="47534" rIns="95068" bIns="47534"/>
          <a:lstStyle/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39941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8" tIns="47534" rIns="95068" bIns="47534" anchor="b"/>
          <a:lstStyle>
            <a:lvl1pPr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42052E3-DAC9-42AC-A5C5-8FA55519BF69}" type="slidenum">
              <a:rPr lang="es-ES" altLang="es-ES" sz="1200">
                <a:effectLst/>
              </a:rPr>
              <a:pPr algn="r" eaLnBrk="1" hangingPunct="1"/>
              <a:t>26</a:t>
            </a:fld>
            <a:endParaRPr lang="es-ES" altLang="es-ES" sz="12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818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259BC10-8412-4675-9267-7FC0688E56CC}" type="slidenum">
              <a:rPr lang="es-ES" altLang="es-ES" sz="1200">
                <a:effectLst/>
              </a:rPr>
              <a:pPr algn="r" eaLnBrk="1" hangingPunct="1"/>
              <a:t>27</a:t>
            </a:fld>
            <a:endParaRPr lang="es-ES" altLang="es-ES" sz="1200">
              <a:effectLst/>
            </a:endParaRPr>
          </a:p>
        </p:txBody>
      </p:sp>
      <p:sp>
        <p:nvSpPr>
          <p:cNvPr id="4096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0964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068" tIns="47534" rIns="95068" bIns="47534"/>
          <a:lstStyle/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0965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8" tIns="47534" rIns="95068" bIns="47534" anchor="b"/>
          <a:lstStyle>
            <a:lvl1pPr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E034BE7-B588-474C-9BA9-AC213C91D5C5}" type="slidenum">
              <a:rPr lang="es-ES" altLang="es-ES" sz="1200">
                <a:effectLst/>
              </a:rPr>
              <a:pPr algn="r" eaLnBrk="1" hangingPunct="1"/>
              <a:t>27</a:t>
            </a:fld>
            <a:endParaRPr lang="es-ES" altLang="es-ES" sz="12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6168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s-ES" altLang="es-ES">
                <a:latin typeface="Arial" panose="020B0604020202020204" pitchFamily="34" charset="0"/>
              </a:rPr>
              <a:t>Pasadas adaptadas al sensor AHS a unos 1600m sobre el terreno </a:t>
            </a:r>
          </a:p>
        </p:txBody>
      </p:sp>
    </p:spTree>
    <p:extLst>
      <p:ext uri="{BB962C8B-B14F-4D97-AF65-F5344CB8AC3E}">
        <p14:creationId xmlns:p14="http://schemas.microsoft.com/office/powerpoint/2010/main" val="3417767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s-ES" altLang="es-ES">
                <a:latin typeface="Arial" panose="020B0604020202020204" pitchFamily="34" charset="0"/>
              </a:rPr>
              <a:t>Pasadas adaptadas al sensor AHS a unos 1600m sobre el terreno </a:t>
            </a:r>
          </a:p>
        </p:txBody>
      </p:sp>
    </p:spTree>
    <p:extLst>
      <p:ext uri="{BB962C8B-B14F-4D97-AF65-F5344CB8AC3E}">
        <p14:creationId xmlns:p14="http://schemas.microsoft.com/office/powerpoint/2010/main" val="210373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3175" y="4763"/>
            <a:ext cx="9140825" cy="6856412"/>
          </a:xfrm>
          <a:prstGeom prst="roundRect">
            <a:avLst>
              <a:gd name="adj" fmla="val 4208"/>
            </a:avLst>
          </a:prstGeom>
          <a:noFill/>
          <a:ln w="12700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5" name="Rectangle 35"/>
          <p:cNvSpPr>
            <a:spLocks noChangeArrowheads="1"/>
          </p:cNvSpPr>
          <p:nvPr/>
        </p:nvSpPr>
        <p:spPr bwMode="auto">
          <a:xfrm>
            <a:off x="8721725" y="6578600"/>
            <a:ext cx="3556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598" tIns="10799" rIns="21598" bIns="107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049C292-18DA-44CD-8CFA-8A9B150222D9}" type="slidenum">
              <a:rPr lang="es-ES" altLang="es-ES" sz="1400" b="1">
                <a:solidFill>
                  <a:srgbClr val="000000"/>
                </a:solidFill>
                <a:effectLst/>
              </a:rPr>
              <a:pPr algn="r"/>
              <a:t>‹Nº›</a:t>
            </a:fld>
            <a:endParaRPr lang="es-ES" altLang="es-ES" sz="1400" b="1">
              <a:solidFill>
                <a:srgbClr val="000000"/>
              </a:solidFill>
              <a:effectLst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627845" y="6694488"/>
            <a:ext cx="188513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900">
                <a:solidFill>
                  <a:srgbClr val="002060"/>
                </a:solidFill>
                <a:effectLst/>
                <a:sym typeface="Symbol" pitchFamily="18" charset="2"/>
              </a:rPr>
              <a:t>NDRC9 -  Valladolid, June 21st 2016</a:t>
            </a:r>
            <a:endParaRPr lang="en-US" altLang="es-ES" sz="900">
              <a:solidFill>
                <a:srgbClr val="000000"/>
              </a:solidFill>
              <a:effectLst/>
            </a:endParaRPr>
          </a:p>
        </p:txBody>
      </p:sp>
      <p:pic>
        <p:nvPicPr>
          <p:cNvPr id="7" name="Picture 29" descr="GOB_DEF_INTA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5001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657494"/>
            <a:ext cx="7772400" cy="1470025"/>
          </a:xfrm>
        </p:spPr>
        <p:txBody>
          <a:bodyPr tIns="45715" bIns="45715"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4348" y="4391044"/>
            <a:ext cx="7715304" cy="1752600"/>
          </a:xfrm>
        </p:spPr>
        <p:txBody>
          <a:bodyPr lIns="91431" tIns="45715" rIns="91431" bIns="45715"/>
          <a:lstStyle>
            <a:lvl1pPr marL="0" indent="0" algn="ctr">
              <a:buFontTx/>
              <a:buNone/>
              <a:defRPr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490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9553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8000" y="115888"/>
            <a:ext cx="6022975" cy="865187"/>
          </a:xfrm>
        </p:spPr>
        <p:txBody>
          <a:bodyPr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412875"/>
            <a:ext cx="8229600" cy="4968875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8859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280150" cy="647700"/>
          </a:xfrm>
        </p:spPr>
        <p:txBody>
          <a:bodyPr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90550" y="1125538"/>
            <a:ext cx="3911600" cy="44386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4550" y="1125538"/>
            <a:ext cx="3913188" cy="44386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93770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8000" y="260350"/>
            <a:ext cx="6551613" cy="576263"/>
          </a:xfrm>
        </p:spPr>
        <p:txBody>
          <a:bodyPr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11319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8000" y="274638"/>
            <a:ext cx="67788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6638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8000" y="260350"/>
            <a:ext cx="6551613" cy="576263"/>
          </a:xfrm>
        </p:spPr>
        <p:txBody>
          <a:bodyPr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105463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62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4134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764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8000" y="260350"/>
            <a:ext cx="6551613" cy="576263"/>
          </a:xfrm>
        </p:spPr>
        <p:txBody>
          <a:bodyPr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0999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29413" y="115888"/>
            <a:ext cx="2090737" cy="62658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119813" cy="626586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3930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8000" y="260350"/>
            <a:ext cx="6551613" cy="5762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1" tIns="0" rIns="9143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8721725" y="6578600"/>
            <a:ext cx="3556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598" tIns="10799" rIns="21598" bIns="107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8FDC555-A64A-4589-A9D6-3A0A483C5687}" type="slidenum">
              <a:rPr lang="es-ES" altLang="es-ES" sz="1400" b="1">
                <a:solidFill>
                  <a:srgbClr val="000000"/>
                </a:solidFill>
                <a:effectLst/>
              </a:rPr>
              <a:pPr algn="r"/>
              <a:t>‹Nº›</a:t>
            </a:fld>
            <a:endParaRPr lang="es-ES" altLang="es-ES" sz="1400" b="1">
              <a:solidFill>
                <a:srgbClr val="000000"/>
              </a:solidFill>
              <a:effectLst/>
            </a:endParaRP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3175" y="4763"/>
            <a:ext cx="9140825" cy="6856412"/>
          </a:xfrm>
          <a:prstGeom prst="roundRect">
            <a:avLst>
              <a:gd name="adj" fmla="val 4208"/>
            </a:avLst>
          </a:prstGeom>
          <a:noFill/>
          <a:ln w="12700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0" y="981075"/>
            <a:ext cx="899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3510831" y="6694488"/>
            <a:ext cx="211917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1000">
                <a:solidFill>
                  <a:srgbClr val="002060"/>
                </a:solidFill>
                <a:effectLst/>
                <a:sym typeface="Symbol" pitchFamily="18" charset="2"/>
              </a:rPr>
              <a:t> NDRC9 -  Valladolid, June 21st 2016</a:t>
            </a:r>
            <a:endParaRPr lang="en-US" altLang="es-ES" sz="1000">
              <a:solidFill>
                <a:srgbClr val="002060"/>
              </a:solidFill>
              <a:effectLst/>
            </a:endParaRPr>
          </a:p>
        </p:txBody>
      </p:sp>
      <p:sp>
        <p:nvSpPr>
          <p:cNvPr id="1031" name="Rectangle 1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el estilo de texto del patrón</a:t>
            </a:r>
          </a:p>
          <a:p>
            <a:pPr lvl="1"/>
            <a:r>
              <a:rPr lang="en-GB" altLang="es-ES"/>
              <a:t>Segundo nivel</a:t>
            </a:r>
          </a:p>
          <a:p>
            <a:pPr lvl="2"/>
            <a:r>
              <a:rPr lang="en-GB" altLang="es-ES"/>
              <a:t>Tercer nivel</a:t>
            </a:r>
          </a:p>
          <a:p>
            <a:pPr lvl="3"/>
            <a:r>
              <a:rPr lang="en-GB" altLang="es-ES"/>
              <a:t>Cuarto nivel</a:t>
            </a:r>
          </a:p>
          <a:p>
            <a:pPr lvl="4"/>
            <a:r>
              <a:rPr lang="en-GB" altLang="es-ES"/>
              <a:t>Quinto nivel</a:t>
            </a:r>
          </a:p>
        </p:txBody>
      </p:sp>
      <p:pic>
        <p:nvPicPr>
          <p:cNvPr id="1032" name="Picture 29" descr="GOB_DEF_INTA_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5001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60" r:id="rId1"/>
    <p:sldLayoutId id="2147483847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3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000000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hyperlink" Target="file:///\\alioth\Documents%20and%20Settings\fdezra\Configuraci&#243;n%20local\Documents%20and%20Settings\Otros\Multimedia%20CEC\Presentaciones\MENU_PRESENT_CEC.pp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s://www.google.es/url?sa=i&amp;rct=j&amp;q=&amp;esrc=s&amp;source=images&amp;cd=&amp;cad=rja&amp;uact=8&amp;ved=0ahUKEwjF7qiJuLPNAhXC2xoKHU4CALsQjRwIBw&amp;url=http://www.inta.es/Detectabilidad/&amp;bvm=bv.124817099,d.d2s&amp;psig=AFQjCNG-ko2DioiY7YUwx7HGyWdzTIFvdQ&amp;ust=1466403281828326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es/url?sa=i&amp;rct=j&amp;q=&amp;esrc=s&amp;source=images&amp;cd=&amp;cad=rja&amp;uact=8&amp;ved=0ahUKEwjKsYmQubPNAhWBnBoKHUZkD7YQjRwIBw&amp;url=http://sci.esa.int/integral/24755-flight-model-of-the-optical-monitor-camera-in-the-inta-clean-room/&amp;bvm=bv.124817099,d.d2s&amp;psig=AFQjCNGdFzF_pIRlwExf9aZaNvBnPnUVfg&amp;ust=1466403529647711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www.google.es/url?sa=i&amp;rct=j&amp;q=&amp;esrc=s&amp;source=images&amp;cd=&amp;cad=rja&amp;uact=8&amp;ved=0ahUKEwif9bfGuLPNAhXGVRoKHa9UBiEQjRwIBw&amp;url=http://almadeherrero.blogspot.com/2009/04/vivir-en-el-espacio-i.html&amp;bvm=bv.124817099,d.d2s&amp;psig=AFQjCNGAkLS4ErynQFjdLWfUAGidjEqBqQ&amp;ust=146640336570249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hyperlink" Target="file:///\\alioth\Documents%20and%20Settings\fdezra\Configuraci&#243;n%20local\Documents%20and%20Settings\Otros\Multimedia%20CEC\Presentaciones\MENU_PRESENT_CEC.pp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765175"/>
            <a:ext cx="6842125" cy="1066800"/>
          </a:xfrm>
        </p:spPr>
        <p:txBody>
          <a:bodyPr lIns="36000" rIns="36000"/>
          <a:lstStyle/>
          <a:p>
            <a:pPr eaLnBrk="1" hangingPunct="1">
              <a:defRPr/>
            </a:pPr>
            <a:r>
              <a:rPr lang="en-US" altLang="es-ES" sz="3400"/>
              <a:t>EARTH OBSERVATION AT INTA</a:t>
            </a:r>
            <a:endParaRPr lang="en-US" altLang="es-ES" sz="3400" dirty="0"/>
          </a:p>
        </p:txBody>
      </p:sp>
      <p:pic>
        <p:nvPicPr>
          <p:cNvPr id="3075" name="Picture 5" descr="ahs_cube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266" r="27655"/>
          <a:stretch>
            <a:fillRect/>
          </a:stretch>
        </p:blipFill>
        <p:spPr bwMode="auto">
          <a:xfrm>
            <a:off x="8245475" y="12700"/>
            <a:ext cx="890588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 descr="photo 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"/>
          <a:stretch>
            <a:fillRect/>
          </a:stretch>
        </p:blipFill>
        <p:spPr bwMode="auto">
          <a:xfrm>
            <a:off x="6048375" y="1916113"/>
            <a:ext cx="219551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AHS_050623_BRAEX_P01I1_L10020_201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294063"/>
            <a:ext cx="3948112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P2280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6439" b="41852"/>
          <a:stretch>
            <a:fillRect/>
          </a:stretch>
        </p:blipFill>
        <p:spPr bwMode="auto">
          <a:xfrm>
            <a:off x="803275" y="5157192"/>
            <a:ext cx="265588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1844675"/>
            <a:ext cx="2792413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8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2825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Logo_inta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92" y="8651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1888579"/>
            <a:ext cx="278606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15616" y="4174976"/>
            <a:ext cx="7556500" cy="838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xtLst/>
        </p:spPr>
        <p:txBody>
          <a:bodyPr vert="horz" wrap="square" lIns="91431" tIns="0" rIns="91431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s-E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Eduardo de Miguel</a:t>
            </a:r>
          </a:p>
          <a:p>
            <a:pPr eaLnBrk="1" hangingPunct="1">
              <a:defRPr/>
            </a:pPr>
            <a:r>
              <a:rPr lang="en-GB" altLang="es-E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Remote Sensing Lab / EO Department</a:t>
            </a:r>
            <a:endParaRPr lang="en-GB" altLang="es-ES" ker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0" descr="Logo_CREP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257300"/>
            <a:ext cx="23701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2828925" y="1125537"/>
            <a:ext cx="5846763" cy="13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50000"/>
              </a:spcBef>
            </a:pPr>
            <a:r>
              <a:rPr lang="en-GB" altLang="es-ES" sz="1600" b="1" i="1">
                <a:solidFill>
                  <a:schemeClr val="accent2"/>
                </a:solidFill>
                <a:effectLst/>
              </a:rPr>
              <a:t>Centre for Reception, Processing, Archiving and Dissemination of Earth Observation Data</a:t>
            </a:r>
            <a:endParaRPr lang="en-US" altLang="es-ES" sz="1600" b="1" i="1">
              <a:solidFill>
                <a:schemeClr val="accent2"/>
              </a:solidFill>
              <a:effectLst/>
            </a:endParaRPr>
          </a:p>
          <a:p>
            <a:pPr lvl="1" eaLnBrk="1" hangingPunct="1">
              <a:spcBef>
                <a:spcPct val="20000"/>
              </a:spcBef>
            </a:pPr>
            <a:r>
              <a:rPr lang="en-GB" altLang="es-ES" sz="1200" b="1" i="1">
                <a:solidFill>
                  <a:srgbClr val="CC3300"/>
                </a:solidFill>
                <a:effectLst/>
              </a:rPr>
              <a:t>Project founded by the National Institute of Aerospace Technology on 1997 with the collaboration of the Government of the Canary Islands, the National Plan of R+D and the European Space Agency</a:t>
            </a:r>
          </a:p>
          <a:p>
            <a:pPr lvl="1" eaLnBrk="1" hangingPunct="1">
              <a:spcBef>
                <a:spcPct val="20000"/>
              </a:spcBef>
            </a:pPr>
            <a:endParaRPr lang="es-ES" altLang="es-ES" sz="1200" b="1" i="1">
              <a:solidFill>
                <a:srgbClr val="CC3300"/>
              </a:solidFill>
              <a:effectLst/>
            </a:endParaRPr>
          </a:p>
        </p:txBody>
      </p:sp>
      <p:sp>
        <p:nvSpPr>
          <p:cNvPr id="11279" name="Rectangle 25"/>
          <p:cNvSpPr>
            <a:spLocks noChangeArrowheads="1"/>
          </p:cNvSpPr>
          <p:nvPr/>
        </p:nvSpPr>
        <p:spPr bwMode="auto">
          <a:xfrm>
            <a:off x="458788" y="2826381"/>
            <a:ext cx="8289676" cy="26638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tIns="18000" rIns="18000" bIns="18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ES" sz="1600" b="1" i="1">
                <a:solidFill>
                  <a:schemeClr val="accent2"/>
                </a:solidFill>
                <a:effectLst/>
              </a:rPr>
              <a:t>Main goals</a:t>
            </a:r>
            <a:r>
              <a:rPr lang="en-GB" altLang="es-ES" sz="1600" i="1">
                <a:solidFill>
                  <a:schemeClr val="accent2"/>
                </a:solidFill>
                <a:effectLst/>
              </a:rPr>
              <a:t>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s-ES" sz="1600">
                <a:solidFill>
                  <a:schemeClr val="accent2"/>
                </a:solidFill>
                <a:effectLst/>
              </a:rPr>
              <a:t> To provide an operational centralized infrastructure for acquisition, processing, archiving and dissemination of EO data to the Spanish users</a:t>
            </a:r>
          </a:p>
          <a:p>
            <a:pPr eaLnBrk="1" hangingPunct="1">
              <a:buFontTx/>
              <a:buChar char="•"/>
            </a:pPr>
            <a:r>
              <a:rPr lang="en-GB" altLang="es-ES" sz="1600">
                <a:solidFill>
                  <a:schemeClr val="accent2"/>
                </a:solidFill>
                <a:effectLst/>
              </a:rPr>
              <a:t> To drive and ease the access to EO technologies, promoting their use for technical and scientific purposes</a:t>
            </a:r>
          </a:p>
          <a:p>
            <a:pPr eaLnBrk="1" hangingPunct="1">
              <a:buFontTx/>
              <a:buChar char="•"/>
            </a:pPr>
            <a:r>
              <a:rPr lang="en-GB" altLang="es-ES" sz="1600">
                <a:solidFill>
                  <a:schemeClr val="accent2"/>
                </a:solidFill>
                <a:effectLst/>
              </a:rPr>
              <a:t> To guarantee technological and scientific community the free access to updated EO data through a centralized service in charge of elaborating added value products</a:t>
            </a:r>
            <a:r>
              <a:rPr lang="en-GB" altLang="es-ES" sz="1600">
                <a:effectLst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GB" altLang="es-ES" sz="1600">
                <a:solidFill>
                  <a:schemeClr val="accent2"/>
                </a:solidFill>
                <a:effectLst/>
              </a:rPr>
              <a:t> To keep an archive of historical EO data enabling temporal analysis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 bwMode="auto">
          <a:xfrm>
            <a:off x="2124075" y="260350"/>
            <a:ext cx="6551613" cy="576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1" tIns="45715" rIns="91431" bIns="45715" anchor="ctr"/>
          <a:lstStyle/>
          <a:p>
            <a:pPr algn="ctr" eaLnBrk="0" hangingPunct="0">
              <a:defRPr/>
            </a:pPr>
            <a:r>
              <a:rPr lang="es-ES_tradnl" sz="28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CREPAD &amp; related programmes</a:t>
            </a:r>
            <a:endParaRPr lang="en-GB" sz="28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>
            <a:off x="4174148" y="5427221"/>
            <a:ext cx="4574316" cy="9848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rIns="90000">
            <a:spAutoFit/>
          </a:bodyPr>
          <a:lstStyle>
            <a:lvl1pPr marL="4572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s-ES" sz="1600" b="1" i="1">
              <a:solidFill>
                <a:srgbClr val="FF6600"/>
              </a:solidFill>
              <a:effectLst/>
            </a:endParaRPr>
          </a:p>
          <a:p>
            <a:pPr>
              <a:defRPr/>
            </a:pPr>
            <a:r>
              <a:rPr lang="es-ES" altLang="es-ES" sz="1400" b="1" i="1">
                <a:solidFill>
                  <a:srgbClr val="FF6600"/>
                </a:solidFill>
                <a:effectLst/>
              </a:rPr>
              <a:t>Maria de los Angeles Domínguez Durán</a:t>
            </a:r>
          </a:p>
          <a:p>
            <a:pPr>
              <a:defRPr/>
            </a:pPr>
            <a:r>
              <a:rPr lang="es-ES" altLang="es-ES" sz="1400" b="1" i="1">
                <a:solidFill>
                  <a:srgbClr val="FF6600"/>
                </a:solidFill>
                <a:effectLst/>
              </a:rPr>
              <a:t>Head of Earth Observation Services</a:t>
            </a:r>
          </a:p>
          <a:p>
            <a:pPr>
              <a:defRPr/>
            </a:pPr>
            <a:r>
              <a:rPr lang="es-ES" altLang="es-ES" sz="1400" b="1" i="1">
                <a:solidFill>
                  <a:srgbClr val="FF6600"/>
                </a:solidFill>
                <a:effectLst/>
              </a:rPr>
              <a:t>dominguezda@inta.es</a:t>
            </a:r>
          </a:p>
        </p:txBody>
      </p: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395536" y="5661248"/>
            <a:ext cx="457431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rIns="90000">
            <a:spAutoFit/>
          </a:bodyPr>
          <a:lstStyle>
            <a:lvl1pPr marL="4572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s-ES" b="1" i="1">
                <a:solidFill>
                  <a:srgbClr val="FF6600"/>
                </a:solidFill>
                <a:effectLst/>
              </a:rPr>
              <a:t>http://crepadweb.cec.inta.es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20000" y="1260000"/>
            <a:ext cx="8028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chemeClr val="accent2"/>
                </a:solidFill>
                <a:effectLst/>
                <a:latin typeface="Candara" pitchFamily="34" charset="0"/>
              </a:rPr>
              <a:t>Oil spill detection in NRT with ERS-1 / ERS-2</a:t>
            </a:r>
          </a:p>
          <a:p>
            <a:r>
              <a:rPr lang="en-GB" sz="2400" b="1" i="1">
                <a:solidFill>
                  <a:schemeClr val="accent2"/>
                </a:solidFill>
                <a:effectLst/>
                <a:latin typeface="Candara" pitchFamily="34" charset="0"/>
              </a:rPr>
              <a:t> (2002)</a:t>
            </a:r>
          </a:p>
          <a:p>
            <a:endParaRPr lang="en-GB" sz="2400" b="1" i="1">
              <a:solidFill>
                <a:schemeClr val="accent2"/>
              </a:solidFill>
              <a:effectLst/>
              <a:latin typeface="Candara" pitchFamily="34" charset="0"/>
            </a:endParaRPr>
          </a:p>
          <a:p>
            <a:r>
              <a:rPr lang="en-GB" sz="2400" b="1" i="1">
                <a:solidFill>
                  <a:schemeClr val="accent2"/>
                </a:solidFill>
                <a:effectLst/>
                <a:latin typeface="Candara" pitchFamily="34" charset="0"/>
              </a:rPr>
              <a:t>REMFIRESAT (2002/2003): </a:t>
            </a:r>
          </a:p>
          <a:p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Collaboration with ESA, INSA and LATUV</a:t>
            </a:r>
          </a:p>
          <a:p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MODIS data reception, processing and delivery of products to the user for NRT fire detection.</a:t>
            </a:r>
          </a:p>
          <a:p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.</a:t>
            </a:r>
          </a:p>
          <a:p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.</a:t>
            </a:r>
          </a:p>
          <a:p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.</a:t>
            </a:r>
          </a:p>
          <a:p>
            <a:endParaRPr lang="en-GB" sz="1600" b="1" i="1">
              <a:solidFill>
                <a:schemeClr val="accent2"/>
              </a:solidFill>
              <a:effectLst/>
              <a:latin typeface="Candara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2124075" y="260350"/>
            <a:ext cx="6551613" cy="576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1" tIns="45715" rIns="91431" bIns="45715" anchor="ctr"/>
          <a:lstStyle/>
          <a:p>
            <a:pPr algn="ctr" eaLnBrk="0" hangingPunct="0">
              <a:defRPr/>
            </a:pPr>
            <a:r>
              <a:rPr lang="es-ES_tradnl" sz="28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CREPAD support to NRT programmes</a:t>
            </a:r>
            <a:endParaRPr lang="en-GB" sz="28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24744"/>
            <a:ext cx="24511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13306" y="3966694"/>
            <a:ext cx="486680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400" b="1" i="1">
                <a:solidFill>
                  <a:srgbClr val="232369"/>
                </a:solidFill>
                <a:effectLst/>
                <a:latin typeface="Candara" pitchFamily="34" charset="0"/>
              </a:rPr>
              <a:t>Suomi-NPP VIIRS Active Fire algorithm evaluation (2013/2014)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1600" b="1" i="1">
                <a:solidFill>
                  <a:srgbClr val="232369"/>
                </a:solidFill>
                <a:effectLst/>
                <a:latin typeface="Candara" pitchFamily="34" charset="0"/>
              </a:rPr>
              <a:t>USDA Forest Service Remote Sensing Applications Center (RSAC) and the NASA Direct Readout Laboratory (DRL) planned to coordinate an evaluation effort with several direct readout facilities (INTA-CREPAD among others), in order to capture the efficacy of the algorithm performance throughout the world. </a:t>
            </a:r>
          </a:p>
        </p:txBody>
      </p:sp>
      <p:pic>
        <p:nvPicPr>
          <p:cNvPr id="7" name="Picture 2" descr="fig2_lagomera_agosto_2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6806" y="3966694"/>
            <a:ext cx="1224136" cy="102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571" y="5157205"/>
            <a:ext cx="1902117" cy="1383912"/>
          </a:xfrm>
          <a:prstGeom prst="rect">
            <a:avLst/>
          </a:prstGeom>
        </p:spPr>
      </p:pic>
      <p:cxnSp>
        <p:nvCxnSpPr>
          <p:cNvPr id="9" name="7 Conector recto de flecha"/>
          <p:cNvCxnSpPr/>
          <p:nvPr/>
        </p:nvCxnSpPr>
        <p:spPr>
          <a:xfrm>
            <a:off x="6516216" y="4725144"/>
            <a:ext cx="648072" cy="72008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8" y="1239143"/>
            <a:ext cx="6805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49263" eaLnBrk="0" hangingPunct="0">
              <a:buClr>
                <a:srgbClr val="CCFFFF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_tradnl" sz="2400" b="1" i="1">
                <a:solidFill>
                  <a:schemeClr val="accent2"/>
                </a:solidFill>
                <a:latin typeface="Candara" pitchFamily="34" charset="0"/>
              </a:rPr>
              <a:t>EARS: </a:t>
            </a:r>
            <a:r>
              <a:rPr lang="en-US" sz="2400" b="1" i="1">
                <a:solidFill>
                  <a:schemeClr val="accent2"/>
                </a:solidFill>
                <a:latin typeface="Candara" pitchFamily="34" charset="0"/>
              </a:rPr>
              <a:t>EUMETSAT Advanced Retransmission Service </a:t>
            </a:r>
            <a:endParaRPr lang="es-ES_tradnl" sz="2400" b="1" i="1" dirty="0">
              <a:solidFill>
                <a:schemeClr val="accent2"/>
              </a:solidFill>
              <a:latin typeface="Candara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568" y="1783844"/>
            <a:ext cx="752432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defTabSz="534988"/>
            <a:r>
              <a:rPr lang="en-GB" sz="20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Goals:</a:t>
            </a:r>
          </a:p>
          <a:p>
            <a:pPr defTabSz="534988"/>
            <a:endParaRPr lang="en-GB" sz="1600" dirty="0">
              <a:solidFill>
                <a:schemeClr val="accent2"/>
              </a:solidFill>
              <a:effectLst/>
            </a:endParaRPr>
          </a:p>
          <a:p>
            <a:pPr lvl="1" defTabSz="534988">
              <a:buFont typeface="Wingdings" pitchFamily="2" charset="2"/>
              <a:buChar char="q"/>
            </a:pP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Provide information from EUMETSAT and NOAA polar-orbiting satellites with a timeliness suited to the needs of European </a:t>
            </a:r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operational short-range </a:t>
            </a: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regional weather prediction models (&lt;15 min).</a:t>
            </a:r>
          </a:p>
          <a:p>
            <a:pPr lvl="1" defTabSz="534988">
              <a:buFont typeface="Wingdings" pitchFamily="2" charset="2"/>
              <a:buChar char="q"/>
            </a:pP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Contribute to the detection and monitoring of climatic </a:t>
            </a:r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changes.</a:t>
            </a:r>
            <a:endParaRPr lang="en-GB" sz="1600" b="1" i="1" dirty="0">
              <a:solidFill>
                <a:schemeClr val="accent2"/>
              </a:solidFill>
              <a:effectLst/>
              <a:latin typeface="Candara" pitchFamily="34" charset="0"/>
            </a:endParaRPr>
          </a:p>
          <a:p>
            <a:pPr defTabSz="534988"/>
            <a:endParaRPr lang="en-GB" sz="1600" dirty="0">
              <a:solidFill>
                <a:schemeClr val="accent2"/>
              </a:solidFill>
              <a:effectLst/>
            </a:endParaRPr>
          </a:p>
          <a:p>
            <a:pPr defTabSz="534988"/>
            <a:r>
              <a:rPr lang="en-GB" sz="20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Steps:</a:t>
            </a:r>
          </a:p>
          <a:p>
            <a:pPr defTabSz="534988"/>
            <a:endParaRPr lang="en-GB" sz="1600" b="1" i="1" dirty="0">
              <a:solidFill>
                <a:schemeClr val="accent2"/>
              </a:solidFill>
              <a:effectLst/>
              <a:latin typeface="Candara" pitchFamily="34" charset="0"/>
            </a:endParaRPr>
          </a:p>
          <a:p>
            <a:pPr lvl="1" defTabSz="534988">
              <a:buFont typeface="Wingdings" pitchFamily="2" charset="2"/>
              <a:buChar char="q"/>
            </a:pPr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First transmissions October 2002, ATOVS </a:t>
            </a: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NOAA sounder only </a:t>
            </a:r>
          </a:p>
          <a:p>
            <a:pPr lvl="1" defTabSz="534988">
              <a:buFont typeface="Wingdings" pitchFamily="2" charset="2"/>
              <a:buChar char="q"/>
            </a:pP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In 2005 this service started </a:t>
            </a:r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to include </a:t>
            </a: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AVHRR data from NOAA satellites</a:t>
            </a:r>
          </a:p>
          <a:p>
            <a:pPr lvl="1" defTabSz="534988">
              <a:buFont typeface="Wingdings" pitchFamily="2" charset="2"/>
              <a:buChar char="q"/>
            </a:pP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In 2006, after the launch of the </a:t>
            </a:r>
            <a:r>
              <a:rPr lang="en-GB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first METOP, </a:t>
            </a:r>
            <a:r>
              <a:rPr lang="en-GB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the service was extended to ATOVS, AVHRR and ASCAT from METOP</a:t>
            </a:r>
          </a:p>
          <a:p>
            <a:pPr lvl="1" defTabSz="534988">
              <a:buFont typeface="Wingdings" pitchFamily="2" charset="2"/>
              <a:buChar char="q"/>
            </a:pPr>
            <a:r>
              <a:rPr lang="en-GB" altLang="es-ES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In </a:t>
            </a:r>
            <a:r>
              <a:rPr lang="en-GB" altLang="es-ES" sz="1600" b="1" i="1">
                <a:solidFill>
                  <a:schemeClr val="accent2"/>
                </a:solidFill>
                <a:effectLst/>
                <a:latin typeface="Candara" pitchFamily="34" charset="0"/>
              </a:rPr>
              <a:t>2012 started </a:t>
            </a:r>
            <a:r>
              <a:rPr lang="en-GB" altLang="es-ES" sz="1600" b="1" i="1" dirty="0">
                <a:solidFill>
                  <a:schemeClr val="accent2"/>
                </a:solidFill>
                <a:effectLst/>
                <a:latin typeface="Candara" pitchFamily="34" charset="0"/>
              </a:rPr>
              <a:t>Suomi-NPP and FY3A and FY3B satellites acquisitions to support new  regional services like EARS-VIIRS.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2124075" y="260350"/>
            <a:ext cx="6551613" cy="576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1" tIns="45715" rIns="91431" bIns="45715" anchor="ctr"/>
          <a:lstStyle/>
          <a:p>
            <a:pPr algn="ctr" eaLnBrk="0" hangingPunct="0">
              <a:defRPr/>
            </a:pPr>
            <a:r>
              <a:rPr lang="es-ES_tradnl" sz="28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CREPAD support to NRT programmes</a:t>
            </a:r>
            <a:endParaRPr lang="en-GB" sz="28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PNOT_GS_highlevel_Página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15703" r="7405" b="10468"/>
          <a:stretch>
            <a:fillRect/>
          </a:stretch>
        </p:blipFill>
        <p:spPr bwMode="auto">
          <a:xfrm>
            <a:off x="3275856" y="4352925"/>
            <a:ext cx="32781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468313" y="3573016"/>
            <a:ext cx="81534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INTA is responsible for Ground Segment implementation.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Operations will be made in partnership with Hisdesat.</a:t>
            </a:r>
          </a:p>
        </p:txBody>
      </p:sp>
      <p:pic>
        <p:nvPicPr>
          <p:cNvPr id="14341" name="Picture 7" descr="PNOT_GS_highlevel_Página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t="15698" r="11113" b="10420"/>
          <a:stretch>
            <a:fillRect/>
          </a:stretch>
        </p:blipFill>
        <p:spPr bwMode="auto">
          <a:xfrm>
            <a:off x="395536" y="4344988"/>
            <a:ext cx="292258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908000" y="260350"/>
            <a:ext cx="6551613" cy="576263"/>
          </a:xfrm>
          <a:prstGeom prst="rect">
            <a:avLst/>
          </a:prstGeom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_tradnl" kern="0"/>
              <a:t>PAZ GROUND SEGMENT</a:t>
            </a:r>
            <a:endParaRPr lang="en-GB" kern="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05" y="1124882"/>
            <a:ext cx="4284878" cy="177210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444208" y="4797152"/>
            <a:ext cx="2484677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000">
                <a:solidFill>
                  <a:srgbClr val="FF0000"/>
                </a:solidFill>
                <a:effectLst/>
                <a:latin typeface="Arial" charset="0"/>
              </a:rPr>
              <a:t>Satellite and ground segment ready, launch in stand-by due to Dnepr problems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8862" y="1353972"/>
            <a:ext cx="4572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indent="-360000"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_tradnl">
                <a:solidFill>
                  <a:srgbClr val="663300"/>
                </a:solidFill>
                <a:effectLst/>
                <a:latin typeface="Arial" charset="0"/>
              </a:rPr>
              <a:t>Paz is the Spanish mission for a dual use (civil / defense) space SAR.</a:t>
            </a:r>
          </a:p>
          <a:p>
            <a:pPr marL="360000" indent="-360000"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_tradnl">
                <a:solidFill>
                  <a:srgbClr val="663300"/>
                </a:solidFill>
                <a:effectLst/>
                <a:latin typeface="Arial" charset="0"/>
              </a:rPr>
              <a:t>Main contractor: AD&amp;S - Spain</a:t>
            </a:r>
          </a:p>
          <a:p>
            <a:pPr marL="360000" indent="-360000"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_tradnl">
                <a:solidFill>
                  <a:srgbClr val="663300"/>
                </a:solidFill>
                <a:effectLst/>
                <a:latin typeface="Arial" charset="0"/>
              </a:rPr>
              <a:t>Based on TerraSAR-X (http://terrasar.net/terrasar-x-satellite), similar specifications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535" y="6086467"/>
            <a:ext cx="3048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NOT_GS_highlevel_Página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10953"/>
          <a:stretch>
            <a:fillRect/>
          </a:stretch>
        </p:blipFill>
        <p:spPr bwMode="auto">
          <a:xfrm>
            <a:off x="493713" y="1268413"/>
            <a:ext cx="8558212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908000" y="260350"/>
            <a:ext cx="6551613" cy="576263"/>
          </a:xfrm>
          <a:prstGeom prst="rect">
            <a:avLst/>
          </a:prstGeom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_tradnl" kern="0"/>
              <a:t>PAZ GS</a:t>
            </a:r>
            <a:endParaRPr lang="en-GB" kern="0" dirty="0"/>
          </a:p>
        </p:txBody>
      </p:sp>
      <p:sp>
        <p:nvSpPr>
          <p:cNvPr id="5" name="2 CuadroTexto"/>
          <p:cNvSpPr txBox="1"/>
          <p:nvPr/>
        </p:nvSpPr>
        <p:spPr>
          <a:xfrm>
            <a:off x="4644182" y="1342509"/>
            <a:ext cx="410428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lIns="72000" rIns="36000">
            <a:spAutoFit/>
          </a:bodyPr>
          <a:lstStyle/>
          <a:p>
            <a:pPr>
              <a:defRPr/>
            </a:pPr>
            <a:r>
              <a:rPr lang="es-ES">
                <a:solidFill>
                  <a:srgbClr val="FF0000"/>
                </a:solidFill>
                <a:effectLst/>
                <a:latin typeface="Arial" charset="0"/>
              </a:rPr>
              <a:t>Science NRT activities should fit in this concept:  </a:t>
            </a:r>
            <a:r>
              <a:rPr lang="es-ES" i="1">
                <a:solidFill>
                  <a:srgbClr val="FF0000"/>
                </a:solidFill>
                <a:effectLst/>
                <a:latin typeface="Arial" charset="0"/>
              </a:rPr>
              <a:t>feasible but not easy</a:t>
            </a:r>
            <a:endParaRPr lang="es-ES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68313" y="1341438"/>
            <a:ext cx="8153400" cy="45858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Ingenio is the “sister” mission to PAZ.</a:t>
            </a:r>
          </a:p>
          <a:p>
            <a:pPr>
              <a:spcAft>
                <a:spcPts val="600"/>
              </a:spcAft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Objective: VNIR imagery with 2.5 m (PAN) and 10 m (MS) spatial resolution / large swath / dedicated coverage of relevant land areas.</a:t>
            </a:r>
          </a:p>
          <a:p>
            <a:pPr>
              <a:spcAft>
                <a:spcPts val="600"/>
              </a:spcAft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Specs: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LEO sun-synchronous orbit, 678 km, repetition 49 days.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Two cameras, FOV ≈2.5º /camera; full swath 55 km.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Cross track agility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4 bands VNIR, 10 m GSD; 1 Pan band (0.6 - 0.8 um), 2.5 m GSD. Pan band uses 7 TDI stages.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Spectral separation in-field, with filters on the detectors.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Science TM with lossy compression.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Receiving station INTA-Torrejón; backup in Maspalomas.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">
                <a:solidFill>
                  <a:schemeClr val="accent2"/>
                </a:solidFill>
                <a:effectLst/>
                <a:latin typeface="Arial" charset="0"/>
              </a:rPr>
              <a:t> PDGS in INTA-Torrejón.</a:t>
            </a:r>
            <a:endParaRPr lang="en-GB">
              <a:solidFill>
                <a:schemeClr val="accent2"/>
              </a:solidFill>
              <a:effectLst/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09120"/>
            <a:ext cx="2188654" cy="174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908000" y="260350"/>
            <a:ext cx="6551613" cy="576263"/>
          </a:xfrm>
          <a:prstGeom prst="rect">
            <a:avLst/>
          </a:prstGeom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_tradnl" kern="0"/>
              <a:t>SEOSAT/INGENIO</a:t>
            </a:r>
            <a:endParaRPr lang="en-GB" kern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8313" y="1341438"/>
            <a:ext cx="8153400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S/C ready, primary payload in AIV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Ground segment frozen (waiting for PP)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Launch planned for 2018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INTA is responsible for Ground Segment implementation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Operations will be made by INTA in partnership with Hisdesat</a:t>
            </a:r>
            <a:endParaRPr lang="es-ES_tradnl" sz="2000"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908000" y="260350"/>
            <a:ext cx="6551613" cy="576263"/>
          </a:xfrm>
          <a:prstGeom prst="rect">
            <a:avLst/>
          </a:prstGeom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_tradnl" kern="0"/>
              <a:t>SEOSAT/INGENIO</a:t>
            </a:r>
            <a:endParaRPr lang="en-GB" kern="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/>
          <a:stretch/>
        </p:blipFill>
        <p:spPr>
          <a:xfrm>
            <a:off x="599217" y="3501008"/>
            <a:ext cx="4584589" cy="276787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92080" y="5580529"/>
            <a:ext cx="2285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solidFill>
                  <a:srgbClr val="7030A0"/>
                </a:solidFill>
                <a:effectLst/>
              </a:rPr>
              <a:t>Picture courtesy of AD&amp;S and SENER</a:t>
            </a:r>
          </a:p>
        </p:txBody>
      </p:sp>
      <p:sp>
        <p:nvSpPr>
          <p:cNvPr id="8" name="2 CuadroTexto"/>
          <p:cNvSpPr txBox="1"/>
          <p:nvPr/>
        </p:nvSpPr>
        <p:spPr>
          <a:xfrm>
            <a:off x="5257801" y="3645024"/>
            <a:ext cx="3634679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lIns="72000" rIns="36000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FF0000"/>
                </a:solidFill>
                <a:effectLst/>
                <a:latin typeface="Arial" charset="0"/>
              </a:rPr>
              <a:t>Data policy TBD, including NRT capabilities </a:t>
            </a:r>
          </a:p>
          <a:p>
            <a:pPr>
              <a:defRPr/>
            </a:pPr>
            <a:r>
              <a:rPr lang="es-ES_tradnl">
                <a:solidFill>
                  <a:srgbClr val="FF0000"/>
                </a:solidFill>
                <a:effectLst/>
                <a:latin typeface="Arial" charset="0"/>
              </a:rPr>
              <a:t>=&gt; there is still a chance to push in that direction!</a:t>
            </a:r>
            <a:endParaRPr lang="es-ES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323528" y="1196752"/>
            <a:ext cx="5688632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000">
                <a:solidFill>
                  <a:srgbClr val="663300"/>
                </a:solidFill>
                <a:effectLst/>
                <a:latin typeface="Arial" charset="0"/>
              </a:rPr>
              <a:t>OPTOS: INTA cubesat demonstrator</a:t>
            </a:r>
          </a:p>
          <a:p>
            <a:pPr>
              <a:defRPr/>
            </a:pPr>
            <a:endParaRPr lang="es-ES_tradnl" sz="2000">
              <a:solidFill>
                <a:srgbClr val="663300"/>
              </a:solidFill>
              <a:effectLst/>
              <a:latin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1" y="1700808"/>
            <a:ext cx="6858957" cy="51442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28184" y="5910371"/>
            <a:ext cx="228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solidFill>
                  <a:srgbClr val="7030A0"/>
                </a:solidFill>
                <a:effectLst/>
              </a:rPr>
              <a:t>Medicine Bow National Forest, WY (USA)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12001" y="5589240"/>
            <a:ext cx="2355903" cy="923330"/>
          </a:xfrm>
          <a:prstGeom prst="rect">
            <a:avLst/>
          </a:prstGeom>
          <a:solidFill>
            <a:schemeClr val="accent5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10000"/>
                  </a:schemeClr>
                </a:solidFill>
                <a:effectLst/>
              </a:rPr>
              <a:t>APIS: panchromatic frame camera, used as reference payload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5" y="716488"/>
            <a:ext cx="2888933" cy="2520315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908000" y="260350"/>
            <a:ext cx="6551613" cy="576263"/>
          </a:xfrm>
          <a:prstGeom prst="rect">
            <a:avLst/>
          </a:prstGeom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_tradnl" kern="0"/>
              <a:t>APIS/OPTOS</a:t>
            </a:r>
            <a:endParaRPr lang="en-GB" kern="0" dirty="0"/>
          </a:p>
        </p:txBody>
      </p:sp>
      <p:pic>
        <p:nvPicPr>
          <p:cNvPr id="8" name="Picture 7" descr="P10008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2460599"/>
            <a:ext cx="1936865" cy="258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9229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18 Más"/>
          <p:cNvSpPr>
            <a:spLocks/>
          </p:cNvSpPr>
          <p:nvPr/>
        </p:nvSpPr>
        <p:spPr bwMode="auto">
          <a:xfrm>
            <a:off x="4519613" y="3660775"/>
            <a:ext cx="460375" cy="547688"/>
          </a:xfrm>
          <a:custGeom>
            <a:avLst/>
            <a:gdLst>
              <a:gd name="T0" fmla="*/ 399352 w 636587"/>
              <a:gd name="T1" fmla="*/ 273844 h 622300"/>
              <a:gd name="T2" fmla="*/ 230188 w 636587"/>
              <a:gd name="T3" fmla="*/ 475092 h 622300"/>
              <a:gd name="T4" fmla="*/ 61023 w 636587"/>
              <a:gd name="T5" fmla="*/ 273844 h 622300"/>
              <a:gd name="T6" fmla="*/ 230188 w 636587"/>
              <a:gd name="T7" fmla="*/ 72596 h 6223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84380 w 636587"/>
              <a:gd name="T13" fmla="*/ 237968 h 622300"/>
              <a:gd name="T14" fmla="*/ 552207 w 636587"/>
              <a:gd name="T15" fmla="*/ 384332 h 622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6587" h="622300">
                <a:moveTo>
                  <a:pt x="84380" y="237968"/>
                </a:moveTo>
                <a:lnTo>
                  <a:pt x="245111" y="237968"/>
                </a:lnTo>
                <a:lnTo>
                  <a:pt x="245111" y="82486"/>
                </a:lnTo>
                <a:lnTo>
                  <a:pt x="391476" y="82486"/>
                </a:lnTo>
                <a:lnTo>
                  <a:pt x="391476" y="237968"/>
                </a:lnTo>
                <a:lnTo>
                  <a:pt x="552207" y="237968"/>
                </a:lnTo>
                <a:lnTo>
                  <a:pt x="552207" y="384332"/>
                </a:lnTo>
                <a:lnTo>
                  <a:pt x="391476" y="384332"/>
                </a:lnTo>
                <a:lnTo>
                  <a:pt x="391476" y="539814"/>
                </a:lnTo>
                <a:lnTo>
                  <a:pt x="245111" y="539814"/>
                </a:lnTo>
                <a:lnTo>
                  <a:pt x="245111" y="384332"/>
                </a:lnTo>
                <a:lnTo>
                  <a:pt x="84380" y="384332"/>
                </a:lnTo>
                <a:lnTo>
                  <a:pt x="84380" y="237968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029200" y="2651125"/>
            <a:ext cx="3779838" cy="2722563"/>
          </a:xfrm>
          <a:prstGeom prst="round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946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4292600"/>
            <a:ext cx="811213" cy="650875"/>
          </a:xfrm>
          <a:prstGeom prst="rect">
            <a:avLst/>
          </a:prstGeom>
          <a:noFill/>
          <a:ln w="317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21" descr="track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4286250"/>
            <a:ext cx="809625" cy="657225"/>
          </a:xfrm>
          <a:prstGeom prst="rect">
            <a:avLst/>
          </a:prstGeom>
          <a:noFill/>
          <a:ln w="317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4656138"/>
            <a:ext cx="727075" cy="412750"/>
          </a:xfrm>
          <a:prstGeom prst="rect">
            <a:avLst/>
          </a:prstGeom>
          <a:noFill/>
          <a:ln w="317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Más"/>
          <p:cNvSpPr/>
          <p:nvPr/>
        </p:nvSpPr>
        <p:spPr>
          <a:xfrm>
            <a:off x="7200900" y="3756025"/>
            <a:ext cx="465138" cy="465138"/>
          </a:xfrm>
          <a:prstGeom prst="mathPlus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9465" name="Picture 26" descr="esf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2879725"/>
            <a:ext cx="722313" cy="962025"/>
          </a:xfrm>
          <a:prstGeom prst="rect">
            <a:avLst/>
          </a:prstGeom>
          <a:noFill/>
          <a:ln w="317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25" descr="Banco espect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3890963"/>
            <a:ext cx="720725" cy="701675"/>
          </a:xfrm>
          <a:prstGeom prst="rect">
            <a:avLst/>
          </a:prstGeom>
          <a:noFill/>
          <a:ln w="317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24" descr="Imagen AH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2900363"/>
            <a:ext cx="1104900" cy="868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2903538"/>
            <a:ext cx="727075" cy="869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25" descr="AV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1138"/>
          <a:stretch>
            <a:fillRect/>
          </a:stretch>
        </p:blipFill>
        <p:spPr bwMode="auto">
          <a:xfrm>
            <a:off x="471488" y="2730500"/>
            <a:ext cx="3944937" cy="2468563"/>
          </a:xfrm>
          <a:prstGeom prst="rect">
            <a:avLst/>
          </a:prstGeom>
          <a:noFill/>
          <a:ln w="3810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1" name="2 Marcador de contenido"/>
          <p:cNvSpPr>
            <a:spLocks/>
          </p:cNvSpPr>
          <p:nvPr/>
        </p:nvSpPr>
        <p:spPr bwMode="auto">
          <a:xfrm>
            <a:off x="468313" y="5445224"/>
            <a:ext cx="82073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s-ES" altLang="es-ES" sz="2000" b="1">
                <a:solidFill>
                  <a:srgbClr val="000000"/>
                </a:solidFill>
                <a:effectLst/>
              </a:rPr>
              <a:t>This facility is intended as a technological service for any remote sensing user (R+D, management, commercial)</a:t>
            </a:r>
          </a:p>
          <a:p>
            <a:pPr algn="ctr" eaLnBrk="1" hangingPunct="1">
              <a:spcBef>
                <a:spcPct val="30000"/>
              </a:spcBef>
            </a:pPr>
            <a:r>
              <a:rPr lang="es-ES" altLang="es-ES" sz="2000" b="1">
                <a:solidFill>
                  <a:srgbClr val="000000"/>
                </a:solidFill>
                <a:effectLst/>
              </a:rPr>
              <a:t>Part of the EUFAR2 fleet (www.eufar.net)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000" y="260350"/>
            <a:ext cx="6551613" cy="576263"/>
          </a:xfrm>
        </p:spPr>
        <p:txBody>
          <a:bodyPr wrap="none"/>
          <a:lstStyle/>
          <a:p>
            <a:pPr>
              <a:defRPr/>
            </a:pPr>
            <a:r>
              <a:rPr lang="fr-FR"/>
              <a:t>INTA – Airborne remote sensing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15150" y="1340768"/>
            <a:ext cx="8153400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000">
                <a:solidFill>
                  <a:srgbClr val="663300"/>
                </a:solidFill>
                <a:effectLst/>
                <a:latin typeface="Arial" charset="0"/>
              </a:rPr>
              <a:t>INTA maintains and operates a complete facility for airborne remote sensing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>
                <a:solidFill>
                  <a:srgbClr val="663300"/>
                </a:solidFill>
                <a:effectLst/>
                <a:latin typeface="Arial" charset="0"/>
              </a:rPr>
              <a:t>It is based on the AHS and CASI sensors.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fr-FR"/>
              <a:t>INTA – AHS Sensor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ES"/>
              <a:t>INTA AHS sensor:</a:t>
            </a:r>
          </a:p>
          <a:p>
            <a:pPr lvl="1"/>
            <a:r>
              <a:rPr lang="es-ES" altLang="es-ES" sz="1800"/>
              <a:t>linescanner, similar to MODIS (design by SensyTech / ArgonST)</a:t>
            </a:r>
          </a:p>
          <a:p>
            <a:pPr lvl="1"/>
            <a:r>
              <a:rPr lang="es-ES" altLang="es-ES" sz="1800"/>
              <a:t>Cassegrain-type telescope + complex spectrometer based on gratings and dichroics.</a:t>
            </a:r>
          </a:p>
          <a:p>
            <a:pPr lvl="1"/>
            <a:r>
              <a:rPr lang="sv-SE" altLang="es-ES" sz="1800"/>
              <a:t>FOV / IFOV: 90º / 2.5 mrad</a:t>
            </a:r>
          </a:p>
          <a:p>
            <a:pPr lvl="1"/>
            <a:r>
              <a:rPr lang="es-ES" altLang="es-ES" sz="1800"/>
              <a:t>spatial resolution from 2.5 m to 7 m</a:t>
            </a:r>
          </a:p>
          <a:p>
            <a:pPr lvl="1"/>
            <a:r>
              <a:rPr lang="es-ES" altLang="es-ES" sz="1800"/>
              <a:t>spectral coverage VNIR / SWIR / MIR / TIR</a:t>
            </a:r>
          </a:p>
          <a:p>
            <a:pPr lvl="1"/>
            <a:r>
              <a:rPr lang="es-ES" altLang="es-ES" sz="1800"/>
              <a:t>80 bands, medium/high spectral resolution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130550" y="4606925"/>
            <a:ext cx="5545138" cy="1846263"/>
          </a:xfrm>
          <a:prstGeom prst="rect">
            <a:avLst/>
          </a:prstGeom>
          <a:solidFill>
            <a:srgbClr val="666699">
              <a:alpha val="50195"/>
            </a:srgbClr>
          </a:solidFill>
          <a:ln w="12700">
            <a:solidFill>
              <a:srgbClr val="666699"/>
            </a:solidFill>
            <a:miter lim="800000"/>
            <a:headEnd/>
            <a:tailEnd/>
          </a:ln>
        </p:spPr>
        <p:txBody>
          <a:bodyPr/>
          <a:lstStyle>
            <a:lvl1pPr marL="100013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AHS (Airborne Hyperspectral Sensor)</a:t>
            </a:r>
          </a:p>
          <a:p>
            <a:pPr algn="ctr">
              <a:lnSpc>
                <a:spcPct val="110000"/>
              </a:lnSpc>
            </a:pPr>
            <a:endParaRPr lang="en-GB" altLang="es-ES" sz="140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Port 1 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VIS+NIR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 430 - 1030 nm /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20 bands 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/ Δλ =  30 nm </a:t>
            </a:r>
          </a:p>
          <a:p>
            <a:pPr algn="ctr" eaLnBrk="1" hangingPunct="1">
              <a:lnSpc>
                <a:spcPct val="110000"/>
              </a:lnSpc>
            </a:pP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Port 2A 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SWIR  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1550 - 1650 nm   /  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 band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  / Δλ =  90 nm</a:t>
            </a:r>
          </a:p>
          <a:p>
            <a:pPr algn="ctr" eaLnBrk="1" hangingPunct="1">
              <a:lnSpc>
                <a:spcPct val="110000"/>
              </a:lnSpc>
            </a:pP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Port 2   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SWIR   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1900 - 2550 nm /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42 bands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/ Δλ =   18 nm</a:t>
            </a:r>
          </a:p>
          <a:p>
            <a:pPr algn="ctr" eaLnBrk="1" hangingPunct="1">
              <a:lnSpc>
                <a:spcPct val="110000"/>
              </a:lnSpc>
            </a:pP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Port 3  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 MIR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    3300 - 5400 nm /  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7 bands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/ Δλ = 300 nm</a:t>
            </a:r>
          </a:p>
          <a:p>
            <a:pPr algn="ctr" eaLnBrk="1" hangingPunct="1">
              <a:lnSpc>
                <a:spcPct val="110000"/>
              </a:lnSpc>
            </a:pP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Port 4   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LWIR 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  8200-12700 nm / </a:t>
            </a:r>
            <a:r>
              <a:rPr lang="en-GB" altLang="es-ES" sz="1400" b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10 bands</a:t>
            </a:r>
            <a:r>
              <a:rPr lang="en-GB" altLang="es-ES" sz="140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/ Δλ = 400 nm</a:t>
            </a:r>
          </a:p>
          <a:p>
            <a:pPr>
              <a:lnSpc>
                <a:spcPct val="110000"/>
              </a:lnSpc>
            </a:pPr>
            <a:endParaRPr lang="en-GB" altLang="es-ES" sz="140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0485" name="Picture 10" descr="Imagen AH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2073275" cy="1684337"/>
          </a:xfrm>
          <a:prstGeom prst="rect">
            <a:avLst/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579438"/>
          </a:xfrm>
        </p:spPr>
        <p:txBody>
          <a:bodyPr lIns="91440" tIns="45720" rIns="91440" bIns="45720" anchor="t"/>
          <a:lstStyle/>
          <a:p>
            <a:pPr eaLnBrk="1" hangingPunct="1">
              <a:defRPr/>
            </a:pPr>
            <a:r>
              <a:rPr lang="fr-FR"/>
              <a:t>INTA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260000"/>
            <a:ext cx="8135937" cy="4824413"/>
          </a:xfrm>
        </p:spPr>
        <p:txBody>
          <a:bodyPr/>
          <a:lstStyle/>
          <a:p>
            <a:pPr eaLnBrk="1" hangingPunct="1"/>
            <a:r>
              <a:rPr lang="fr-FR" altLang="es-ES" sz="1800">
                <a:cs typeface="Arial" panose="020B0604020202020204" pitchFamily="34" charset="0"/>
              </a:rPr>
              <a:t>Public Research Institution focused on aerospace research and technology</a:t>
            </a:r>
            <a:r>
              <a:rPr lang="es-ES" altLang="es-ES" sz="1800">
                <a:cs typeface="Arial" panose="020B0604020202020204" pitchFamily="34" charset="0"/>
              </a:rPr>
              <a:t>; part of the Spanish Ministry of Defense.</a:t>
            </a:r>
            <a:endParaRPr lang="fr-FR" altLang="es-ES" sz="1800">
              <a:cs typeface="Arial" panose="020B0604020202020204" pitchFamily="34" charset="0"/>
            </a:endParaRPr>
          </a:p>
          <a:p>
            <a:pPr eaLnBrk="1" hangingPunct="1"/>
            <a:r>
              <a:rPr lang="es-ES" altLang="es-ES" sz="1800">
                <a:cs typeface="Arial" panose="020B0604020202020204" pitchFamily="34" charset="0"/>
              </a:rPr>
              <a:t> Functions / goals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s-ES" altLang="es-ES" sz="1600">
                <a:cs typeface="Arial" panose="020B0604020202020204" pitchFamily="34" charset="0"/>
              </a:rPr>
              <a:t>a) The acquisiton, maintenance and development of </a:t>
            </a:r>
            <a:r>
              <a:rPr lang="es-ES" altLang="es-ES" sz="1600" b="1">
                <a:cs typeface="Arial" panose="020B0604020202020204" pitchFamily="34" charset="0"/>
              </a:rPr>
              <a:t>technology</a:t>
            </a:r>
            <a:r>
              <a:rPr lang="es-ES" altLang="es-ES" sz="1600">
                <a:cs typeface="Arial" panose="020B0604020202020204" pitchFamily="34" charset="0"/>
              </a:rPr>
              <a:t> in its field, by research and innovation or by collaboration and partnerships with similar institutions at national or international level. 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s-ES" altLang="es-ES" sz="1600">
                <a:cs typeface="Arial" panose="020B0604020202020204" pitchFamily="34" charset="0"/>
              </a:rPr>
              <a:t>b) The definition of goals, </a:t>
            </a:r>
            <a:r>
              <a:rPr lang="es-ES" altLang="es-ES" sz="1600" b="1">
                <a:cs typeface="Arial" panose="020B0604020202020204" pitchFamily="34" charset="0"/>
              </a:rPr>
              <a:t>programmes</a:t>
            </a:r>
            <a:r>
              <a:rPr lang="es-ES" altLang="es-ES" sz="1600">
                <a:cs typeface="Arial" panose="020B0604020202020204" pitchFamily="34" charset="0"/>
              </a:rPr>
              <a:t> and large projects in its field.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s-ES" altLang="es-ES" sz="1600">
                <a:cs typeface="Arial" panose="020B0604020202020204" pitchFamily="34" charset="0"/>
              </a:rPr>
              <a:t>...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s-ES" altLang="es-ES" sz="1600">
                <a:cs typeface="Arial" panose="020B0604020202020204" pitchFamily="34" charset="0"/>
              </a:rPr>
              <a:t>f) Management of specific </a:t>
            </a:r>
            <a:r>
              <a:rPr lang="es-ES" altLang="es-ES" sz="1600" b="1">
                <a:cs typeface="Arial" panose="020B0604020202020204" pitchFamily="34" charset="0"/>
              </a:rPr>
              <a:t>programmes</a:t>
            </a:r>
            <a:r>
              <a:rPr lang="es-ES" altLang="es-ES" sz="1600">
                <a:cs typeface="Arial" panose="020B0604020202020204" pitchFamily="34" charset="0"/>
              </a:rPr>
              <a:t> as required by the Spanish MoD or any public institution belonging to the Spanish science-technology-innovation system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s-ES" altLang="es-ES" sz="1600">
                <a:cs typeface="Arial" panose="020B0604020202020204" pitchFamily="34" charset="0"/>
              </a:rPr>
              <a:t>...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s-ES" altLang="es-ES" sz="1600">
                <a:cs typeface="Arial" panose="020B0604020202020204" pitchFamily="34" charset="0"/>
              </a:rPr>
              <a:t>h) Technical support and </a:t>
            </a:r>
            <a:r>
              <a:rPr lang="es-ES" altLang="es-ES" sz="1600" b="1">
                <a:cs typeface="Arial" panose="020B0604020202020204" pitchFamily="34" charset="0"/>
              </a:rPr>
              <a:t>technological services</a:t>
            </a:r>
            <a:r>
              <a:rPr lang="es-ES" altLang="es-ES" sz="1600">
                <a:cs typeface="Arial" panose="020B0604020202020204" pitchFamily="34" charset="0"/>
              </a:rPr>
              <a:t> to the MoD and to any other institution (including universities, research centres and private sector companies) which may require it.</a:t>
            </a:r>
            <a:endParaRPr lang="fr-FR" altLang="es-ES" sz="1600" i="1">
              <a:cs typeface="Arial" panose="020B0604020202020204" pitchFamily="34" charset="0"/>
            </a:endParaRP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fr-FR" altLang="es-ES" sz="1600" i="1">
                <a:cs typeface="Arial" panose="020B0604020202020204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10" descr="_MG_7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21698" r="8792" b="15442"/>
          <a:stretch>
            <a:fillRect/>
          </a:stretch>
        </p:blipFill>
        <p:spPr bwMode="auto">
          <a:xfrm>
            <a:off x="6588125" y="1223963"/>
            <a:ext cx="22812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fr-FR"/>
              <a:t>INTA – CASI Sensor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ES"/>
              <a:t>INTA CASI sensor:</a:t>
            </a:r>
          </a:p>
          <a:p>
            <a:pPr lvl="1"/>
            <a:r>
              <a:rPr lang="es-ES" altLang="es-ES" sz="2000"/>
              <a:t>pushbroom, similar to Hyperion</a:t>
            </a:r>
          </a:p>
          <a:p>
            <a:pPr lvl="1"/>
            <a:r>
              <a:rPr lang="es-ES" altLang="es-ES" sz="2000"/>
              <a:t>1548 x 292 elements CCD</a:t>
            </a:r>
          </a:p>
          <a:p>
            <a:pPr lvl="1"/>
            <a:r>
              <a:rPr lang="sv-SE" altLang="es-ES" sz="2000"/>
              <a:t>FOV / IFOV: 40º / 0.05 mrad  (1/5 AHS)</a:t>
            </a:r>
          </a:p>
          <a:p>
            <a:pPr lvl="1"/>
            <a:r>
              <a:rPr lang="es-ES" altLang="es-ES" sz="2000"/>
              <a:t>spatial resolution from 0.4 m to 1.5 m</a:t>
            </a:r>
          </a:p>
          <a:p>
            <a:pPr lvl="1"/>
            <a:r>
              <a:rPr lang="es-ES" altLang="es-ES" sz="2000"/>
              <a:t>spectral coverage VNIR </a:t>
            </a:r>
          </a:p>
          <a:p>
            <a:pPr lvl="1"/>
            <a:r>
              <a:rPr lang="es-ES" altLang="es-ES" sz="2000"/>
              <a:t>&lt;288 bands, &gt;2.4 nm band-to-band, &gt;3 nm FWHM</a:t>
            </a:r>
          </a:p>
        </p:txBody>
      </p:sp>
      <p:pic>
        <p:nvPicPr>
          <p:cNvPr id="21508" name="2 Imagen" descr="CASI_CC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324350"/>
            <a:ext cx="48434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020271" y="4575036"/>
            <a:ext cx="184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rgbClr val="7030A0"/>
                </a:solidFill>
                <a:effectLst/>
              </a:rPr>
              <a:t>www.itres.com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52" y="3897312"/>
            <a:ext cx="1571625" cy="5524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192338"/>
            <a:ext cx="4044950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2190750"/>
            <a:ext cx="323215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4352925"/>
            <a:ext cx="32067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40011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>
                <a:solidFill>
                  <a:srgbClr val="FFFFFF"/>
                </a:solidFill>
                <a:latin typeface="Arial" charset="0"/>
              </a:rPr>
              <a:t>Users of the airborne remote sensing facility</a:t>
            </a:r>
            <a:endParaRPr lang="en-GB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15150" y="1196752"/>
            <a:ext cx="81534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s-ES" sz="2000">
                <a:solidFill>
                  <a:srgbClr val="663300"/>
                </a:solidFill>
                <a:effectLst/>
                <a:latin typeface="Arial" charset="0"/>
              </a:rPr>
              <a:t>Use of the system depends on the user´s requests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s-ES" sz="2000">
                <a:solidFill>
                  <a:srgbClr val="663300"/>
                </a:solidFill>
                <a:effectLst/>
                <a:latin typeface="Arial" charset="0"/>
              </a:rPr>
              <a:t>NRT is feasible but rare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Marcador de contenido"/>
          <p:cNvSpPr>
            <a:spLocks noGrp="1"/>
          </p:cNvSpPr>
          <p:nvPr>
            <p:ph idx="4294967295"/>
          </p:nvPr>
        </p:nvSpPr>
        <p:spPr>
          <a:xfrm>
            <a:off x="366713" y="1125538"/>
            <a:ext cx="5213399" cy="2391424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sz="1800"/>
              <a:t>Images are processed to level 2 (geolocated physical magnitudes) at the INTA PAF in Torrejón.</a:t>
            </a:r>
          </a:p>
          <a:p>
            <a:pPr eaLnBrk="1" hangingPunct="1"/>
            <a:r>
              <a:rPr lang="es-ES" altLang="es-ES" sz="1800"/>
              <a:t>The processing chain is a collection of  commercial applications (Itres; ReSe PARGE &amp; ATCOR4; Applanix PosPac; ... ) and in-house tools, controlled by IDL and Linux shell scripts</a:t>
            </a:r>
          </a:p>
        </p:txBody>
      </p:sp>
      <p:pic>
        <p:nvPicPr>
          <p:cNvPr id="23555" name="Picture 5" descr="TIREZ_MAP_SU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1106488"/>
            <a:ext cx="29368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Temp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530255"/>
            <a:ext cx="3033713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Temp_pl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"/>
          <a:stretch>
            <a:fillRect/>
          </a:stretch>
        </p:blipFill>
        <p:spPr bwMode="auto">
          <a:xfrm>
            <a:off x="2641600" y="4581525"/>
            <a:ext cx="31496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Line 8"/>
          <p:cNvSpPr>
            <a:spLocks noChangeShapeType="1"/>
          </p:cNvSpPr>
          <p:nvPr/>
        </p:nvSpPr>
        <p:spPr bwMode="auto">
          <a:xfrm>
            <a:off x="2339975" y="4365625"/>
            <a:ext cx="531813" cy="350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AIRBORNE IMAGES PROCESSING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AHS_workflow_Jan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149" r="10500" b="13782"/>
          <a:stretch>
            <a:fillRect/>
          </a:stretch>
        </p:blipFill>
        <p:spPr bwMode="auto">
          <a:xfrm>
            <a:off x="250825" y="1074392"/>
            <a:ext cx="42799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Line 8"/>
          <p:cNvSpPr>
            <a:spLocks noChangeShapeType="1"/>
          </p:cNvSpPr>
          <p:nvPr/>
        </p:nvSpPr>
        <p:spPr bwMode="auto">
          <a:xfrm>
            <a:off x="2339975" y="4365625"/>
            <a:ext cx="531813" cy="350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AIRBORNE IMAGES PROCESSING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16" descr="CASI_workflow_jan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4726" r="10500" b="14963"/>
          <a:stretch>
            <a:fillRect/>
          </a:stretch>
        </p:blipFill>
        <p:spPr bwMode="auto">
          <a:xfrm>
            <a:off x="4703763" y="1173163"/>
            <a:ext cx="418941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44694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6387" b="2144"/>
          <a:stretch>
            <a:fillRect/>
          </a:stretch>
        </p:blipFill>
        <p:spPr bwMode="auto">
          <a:xfrm>
            <a:off x="250825" y="1844675"/>
            <a:ext cx="6451600" cy="4829175"/>
          </a:xfrm>
          <a:prstGeom prst="rect">
            <a:avLst/>
          </a:prstGeom>
          <a:noFill/>
          <a:ln w="12700" algn="ctr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5541" name="Group 5"/>
          <p:cNvGraphicFramePr>
            <a:graphicFrameLocks noGrp="1"/>
          </p:cNvGraphicFramePr>
          <p:nvPr/>
        </p:nvGraphicFramePr>
        <p:xfrm>
          <a:off x="5580063" y="838200"/>
          <a:ext cx="3529012" cy="5903914"/>
        </p:xfrm>
        <a:graphic>
          <a:graphicData uri="http://schemas.openxmlformats.org/drawingml/2006/table">
            <a:tbl>
              <a:tblPr/>
              <a:tblGrid>
                <a:gridCol w="143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582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PROJECT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APPLICANT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PLACE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71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SEN2FLEX2005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Univ.Valencia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Barrax-E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183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GUADALAJARA 2005-09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INIA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Guadalajara-E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71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AgriSAR 2006 M1-M2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ESA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Demmin-D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98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EAGLE 2006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ITC-ESA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Several Forests-NL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71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MAESTRAZGO 2006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IGME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Castell</a:t>
                      </a: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ó</a:t>
                      </a: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n-E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71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ALBUFERA 2006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CEDEX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La Albufera-E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71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CEFLES2 2007 M1-M3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ESA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Les Landes-F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359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BROWNFIELDS 2007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INDRA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Madrid - 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771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MAJADAS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CSIC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La Poveda - 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359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STEREO II 2007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VITO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B, L, NL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1183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GREASEMH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Tartu Obs.-EUFAR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Estonian sites-EE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CALABRIA 2007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VITO-EUFAR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Calabria-I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HUELVA 2008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EGMASA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Almonte-E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HYDRA 2008-2011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EBD-CSIC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P.N.Do</a:t>
                      </a: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ñ</a:t>
                      </a: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ana-E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008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DESIREX 2008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ESA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Madrid-E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182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SEN3EXP 2009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ESA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Italy,France &amp; Spain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THERMOPOLIS 2009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ESA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Atenas-G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LITORAL VALENCIA 2010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ICV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Valencia Coast - 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6757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EUFAR T-MAPP-FP7 2010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University of Siena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Tiber Valley,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Tuscany, I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3892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EUFAR EDOCROS 2010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Univ. degli Studi di Milano-Bicocca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Piacenza, I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3892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EUFAR HYMOWEB 2010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Vrije Universiteit of Brussel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Woluwe Valley, Brussels, B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EUFAR BIOHYPE 2010-11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Univ. of Antwerp.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Ghent, B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EUFAR HyperForest 2010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Univ. of Ghent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Several forest, Belgium</a:t>
                      </a:r>
                      <a:endParaRPr kumimoji="0" lang="es-ES" altLang="es-ES" sz="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EUFAR ValCalHyp 2010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Univ. of Tel Aviv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Marseille, F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EUFAR REFLEX 2012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Univ. of Twente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Barrax, 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9595"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CEOS-SPAIN 2012</a:t>
                      </a:r>
                    </a:p>
                  </a:txBody>
                  <a:tcPr marT="45730" marB="45730" anchor="ctr" horzOverflow="overflow">
                    <a:lnL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Univ. Valencia 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30000"/>
                        </a:spcBef>
                        <a:defRPr sz="2100" b="1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9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Barrax, Majadas, E</a:t>
                      </a:r>
                    </a:p>
                  </a:txBody>
                  <a:tcPr marT="45730" marB="45730" anchor="ctr" horzOverflow="overflow">
                    <a:lnL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grpSp>
        <p:nvGrpSpPr>
          <p:cNvPr id="25717" name="Group 120"/>
          <p:cNvGrpSpPr>
            <a:grpSpLocks/>
          </p:cNvGrpSpPr>
          <p:nvPr/>
        </p:nvGrpSpPr>
        <p:grpSpPr bwMode="auto">
          <a:xfrm>
            <a:off x="715963" y="1884363"/>
            <a:ext cx="4949825" cy="4567237"/>
            <a:chOff x="451" y="1187"/>
            <a:chExt cx="3118" cy="2877"/>
          </a:xfrm>
        </p:grpSpPr>
        <p:pic>
          <p:nvPicPr>
            <p:cNvPr id="25719" name="Picture 1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3576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0" name="Picture 11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" y="3938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1" name="Picture 11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3807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2" name="Picture 11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3503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3" name="Picture 11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" y="2035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4" name="Picture 11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" y="1723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5" name="Picture 11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" y="2104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6" name="Picture 12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" y="3678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7" name="Picture 12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" y="1844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8" name="Picture 12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" y="3782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9" name="Picture 12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" y="3007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0" name="Picture 12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422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1" name="Picture 12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" y="1187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2" name="Picture 12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" y="1957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3" name="Picture 12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" y="3571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4" name="Picture 12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" y="3089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5" name="Picture 12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" y="2860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6" name="Picture 13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" y="3425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7" name="Picture 1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" y="2769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8" name="Picture 13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" y="2973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9" name="Picture 13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" y="3080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0" name="Picture 1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115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1" name="Picture 1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341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2" name="Picture 1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3170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3" name="Picture 1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3385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4" name="Picture 1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929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5" name="Picture 1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" y="3612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 10 years flying all around Europe!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515225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941888"/>
            <a:ext cx="3354387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cases: HYDRA (EBD – CSIC)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6650038"/>
            <a:ext cx="914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200" b="1" i="1">
                <a:effectLst/>
              </a:rPr>
              <a:t>Curso de Teledetección Aplicada a la Observación del Territorio (AECYD-IGN-UPM)               INTA, 29 de septiembre de 2011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24414" r="74480" b="45934"/>
          <a:stretch>
            <a:fillRect/>
          </a:stretch>
        </p:blipFill>
        <p:spPr bwMode="auto">
          <a:xfrm>
            <a:off x="188913" y="904875"/>
            <a:ext cx="26924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t="8415" r="30547"/>
          <a:stretch>
            <a:fillRect/>
          </a:stretch>
        </p:blipFill>
        <p:spPr bwMode="auto">
          <a:xfrm>
            <a:off x="2843213" y="976313"/>
            <a:ext cx="3400425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8" t="55930" b="1219"/>
          <a:stretch>
            <a:fillRect/>
          </a:stretch>
        </p:blipFill>
        <p:spPr bwMode="auto">
          <a:xfrm>
            <a:off x="6180138" y="3775075"/>
            <a:ext cx="28194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53160" b="2370"/>
          <a:stretch>
            <a:fillRect/>
          </a:stretch>
        </p:blipFill>
        <p:spPr bwMode="auto">
          <a:xfrm>
            <a:off x="149225" y="3786188"/>
            <a:ext cx="2625725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771775" y="5373688"/>
            <a:ext cx="3529013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200" b="1">
                <a:solidFill>
                  <a:schemeClr val="accent2"/>
                </a:solidFill>
                <a:effectLst/>
              </a:rPr>
              <a:t>González-Alonso </a:t>
            </a:r>
            <a:r>
              <a:rPr lang="es-ES" altLang="es-ES" sz="1200" b="1" i="1">
                <a:solidFill>
                  <a:schemeClr val="accent2"/>
                </a:solidFill>
                <a:effectLst/>
              </a:rPr>
              <a:t>et al</a:t>
            </a:r>
            <a:r>
              <a:rPr lang="es-ES" altLang="es-ES" sz="1200" b="1">
                <a:solidFill>
                  <a:schemeClr val="accent2"/>
                </a:solidFill>
                <a:effectLst/>
              </a:rPr>
              <a:t>. </a:t>
            </a:r>
            <a:r>
              <a:rPr lang="es-ES" altLang="es-ES" sz="1200" i="1">
                <a:solidFill>
                  <a:schemeClr val="accent2"/>
                </a:solidFill>
                <a:effectLst/>
              </a:rPr>
              <a:t>Seguimiento de la regeneración del incendio del rodenal de Guadalajara utilizando imágenes</a:t>
            </a:r>
            <a:r>
              <a:rPr lang="es-ES" altLang="es-ES" sz="1200">
                <a:solidFill>
                  <a:schemeClr val="accent2"/>
                </a:solidFill>
                <a:effectLst/>
              </a:rPr>
              <a:t> </a:t>
            </a:r>
            <a:r>
              <a:rPr lang="es-ES" altLang="es-ES" sz="1200" i="1">
                <a:solidFill>
                  <a:schemeClr val="accent2"/>
                </a:solidFill>
                <a:effectLst/>
              </a:rPr>
              <a:t>hiperespectrales AHS-INTA</a:t>
            </a:r>
            <a:r>
              <a:rPr lang="es-ES" altLang="es-ES" sz="1200">
                <a:solidFill>
                  <a:schemeClr val="accent2"/>
                </a:solidFill>
                <a:effectLst/>
              </a:rPr>
              <a:t>. 5º Congreso Forestal Español. 21-25 septiembre 2009</a:t>
            </a:r>
          </a:p>
        </p:txBody>
      </p:sp>
      <p:pic>
        <p:nvPicPr>
          <p:cNvPr id="30728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315" r="2872" b="56863"/>
          <a:stretch>
            <a:fillRect/>
          </a:stretch>
        </p:blipFill>
        <p:spPr bwMode="auto">
          <a:xfrm>
            <a:off x="6300788" y="908050"/>
            <a:ext cx="2586037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cases: Guadalajara forest fire (INIA)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6650038"/>
            <a:ext cx="914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200" b="1" i="1">
                <a:effectLst/>
              </a:rPr>
              <a:t>Curso de Teledetección Aplicada a la Observación del Territorio (AECYD-IGN-UPM)               INTA, 29 de septiembre de 2011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29253" r="7500" b="12634"/>
          <a:stretch>
            <a:fillRect/>
          </a:stretch>
        </p:blipFill>
        <p:spPr bwMode="auto">
          <a:xfrm>
            <a:off x="557213" y="1455738"/>
            <a:ext cx="7694612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7" t="29121" r="37376" b="8727"/>
          <a:stretch>
            <a:fillRect/>
          </a:stretch>
        </p:blipFill>
        <p:spPr bwMode="auto">
          <a:xfrm>
            <a:off x="5932488" y="1066800"/>
            <a:ext cx="31638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15633" r="63556" b="75253"/>
          <a:stretch>
            <a:fillRect/>
          </a:stretch>
        </p:blipFill>
        <p:spPr bwMode="auto">
          <a:xfrm>
            <a:off x="3348038" y="1152525"/>
            <a:ext cx="2205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280988" y="4941888"/>
            <a:ext cx="3529012" cy="1004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200" b="1">
                <a:effectLst/>
              </a:rPr>
              <a:t>González-Alonso </a:t>
            </a:r>
            <a:r>
              <a:rPr lang="es-ES" altLang="es-ES" sz="1200" b="1" i="1">
                <a:effectLst/>
              </a:rPr>
              <a:t>et al</a:t>
            </a:r>
            <a:r>
              <a:rPr lang="es-ES" altLang="es-ES" sz="1200" b="1">
                <a:effectLst/>
              </a:rPr>
              <a:t>. </a:t>
            </a:r>
            <a:r>
              <a:rPr lang="es-ES" altLang="es-ES" sz="1200" i="1">
                <a:effectLst/>
              </a:rPr>
              <a:t>Seguimiento de la regeneración del incendio del rodenal de Guadalajara utilizando imágenes</a:t>
            </a:r>
            <a:r>
              <a:rPr lang="es-ES" altLang="es-ES" sz="1200">
                <a:effectLst/>
              </a:rPr>
              <a:t> </a:t>
            </a:r>
            <a:r>
              <a:rPr lang="es-ES" altLang="es-ES" sz="1200" i="1">
                <a:effectLst/>
              </a:rPr>
              <a:t>hiperespectrales AHS-INTA</a:t>
            </a:r>
            <a:r>
              <a:rPr lang="es-ES" altLang="es-ES" sz="1200">
                <a:effectLst/>
              </a:rPr>
              <a:t>. 5º Congreso Forestal Español. 21-25 septiembre 2009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cases: Guadalajara forest fire (INIA)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45468" y="5805264"/>
            <a:ext cx="4729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0" rIns="54000" bIns="0">
            <a:spAutoFit/>
          </a:bodyPr>
          <a:lstStyle>
            <a:lvl1pPr marL="280988" indent="4763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841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 eaLnBrk="1" hangingPunct="1">
              <a:spcBef>
                <a:spcPts val="600"/>
              </a:spcBef>
              <a:spcAft>
                <a:spcPts val="0"/>
              </a:spcAft>
            </a:pPr>
            <a:r>
              <a:rPr lang="es-ES" altLang="es-ES" sz="1200" b="1">
                <a:solidFill>
                  <a:schemeClr val="accent2"/>
                </a:solidFill>
                <a:effectLst/>
              </a:rPr>
              <a:t>Vuelo AHS &amp; CASI1500i sobre Torre BIOSPEC </a:t>
            </a:r>
          </a:p>
          <a:p>
            <a:pPr marL="0" algn="ctr" eaLnBrk="1" hangingPunct="1">
              <a:spcBef>
                <a:spcPts val="600"/>
              </a:spcBef>
              <a:spcAft>
                <a:spcPts val="0"/>
              </a:spcAft>
            </a:pPr>
            <a:r>
              <a:rPr lang="es-ES" altLang="es-ES" sz="1200" b="1">
                <a:solidFill>
                  <a:schemeClr val="accent2"/>
                </a:solidFill>
                <a:effectLst/>
              </a:rPr>
              <a:t>(Majadas de Tiétar, Cáceres)</a:t>
            </a:r>
          </a:p>
          <a:p>
            <a:pPr marL="0" algn="ctr" eaLnBrk="1" hangingPunct="1">
              <a:spcBef>
                <a:spcPts val="600"/>
              </a:spcBef>
              <a:spcAft>
                <a:spcPts val="0"/>
              </a:spcAft>
            </a:pPr>
            <a:r>
              <a:rPr lang="es-ES" altLang="es-ES" sz="1200">
                <a:solidFill>
                  <a:schemeClr val="accent2"/>
                </a:solidFill>
                <a:effectLst/>
              </a:rPr>
              <a:t>Esquema de pasadas sobre imagen Google Earth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7" y="293688"/>
            <a:ext cx="7001833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cases: FLUXPEC (IEGD - CSIC) 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9" y="1484784"/>
            <a:ext cx="4729051" cy="4181819"/>
          </a:xfrm>
          <a:prstGeom prst="rect">
            <a:avLst/>
          </a:prstGeom>
        </p:spPr>
      </p:pic>
      <p:pic>
        <p:nvPicPr>
          <p:cNvPr id="5" name="Imagen 1"/>
          <p:cNvPicPr/>
          <p:nvPr/>
        </p:nvPicPr>
        <p:blipFill>
          <a:blip r:embed="rId4"/>
          <a:stretch>
            <a:fillRect/>
          </a:stretch>
        </p:blipFill>
        <p:spPr>
          <a:xfrm>
            <a:off x="4788024" y="1171613"/>
            <a:ext cx="2190240" cy="4152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1268760"/>
            <a:ext cx="1914310" cy="1585097"/>
          </a:xfrm>
          <a:prstGeom prst="rect">
            <a:avLst/>
          </a:prstGeom>
        </p:spPr>
      </p:pic>
      <p:pic>
        <p:nvPicPr>
          <p:cNvPr id="8" name="11 Imagen" descr="17oct09landsa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86" y="2794429"/>
            <a:ext cx="21145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445" y="4630193"/>
            <a:ext cx="3188485" cy="20728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7" y="293688"/>
            <a:ext cx="7001833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cases: FLUXPEC (IEGD - CSIC)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90" y="1268760"/>
            <a:ext cx="521811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6 Marcador de contenido"/>
          <p:cNvSpPr txBox="1">
            <a:spLocks/>
          </p:cNvSpPr>
          <p:nvPr/>
        </p:nvSpPr>
        <p:spPr bwMode="auto">
          <a:xfrm>
            <a:off x="5638177" y="3429000"/>
            <a:ext cx="3314395" cy="304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000" marR="0" lvl="0" indent="-360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 from Up-scale approach (field to MODIS-Landsat fusion product)</a:t>
            </a:r>
          </a:p>
          <a:p>
            <a:pPr marL="908050" marR="0" lvl="1" indent="-436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R</a:t>
            </a:r>
            <a:r>
              <a:rPr kumimoji="0" lang="pt-BR" sz="1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2</a:t>
            </a: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= 0,91</a:t>
            </a:r>
          </a:p>
          <a:p>
            <a:pPr marL="908050" marR="0" lvl="1" indent="-436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RMSE = 1,54</a:t>
            </a:r>
          </a:p>
          <a:p>
            <a:pPr marL="908050" marR="0" lvl="1" indent="-436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EMR = 36,81%</a:t>
            </a:r>
            <a:endParaRPr kumimoji="0" lang="es-E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60000" marR="0" lvl="0" indent="-360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Infraestimation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marL="908050" marR="0" lvl="1" indent="-436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Static footprint?</a:t>
            </a:r>
          </a:p>
          <a:p>
            <a:pPr marL="908050" marR="0" lvl="1" indent="-436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Worse estimation of reflectance in spring and autum, when GPP is large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o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83568" y="5536745"/>
            <a:ext cx="4057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>
                <a:solidFill>
                  <a:schemeClr val="accent2"/>
                </a:solidFill>
                <a:effectLst/>
              </a:rPr>
              <a:t>Javier Pacheco-Labrador, Pilar Martín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2" y="5876796"/>
            <a:ext cx="9048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61" y="5827143"/>
            <a:ext cx="1752600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000" y="1268760"/>
            <a:ext cx="19177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23 Rectángulo"/>
              <p:cNvSpPr/>
              <p:nvPr/>
            </p:nvSpPr>
            <p:spPr>
              <a:xfrm>
                <a:off x="2555776" y="1516475"/>
                <a:ext cx="3863815" cy="400110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CC0000"/>
                </a:solidFill>
                <a:prstDash val="solid"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𝐺𝑃𝑃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s-E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𝑎</m:t>
                          </m:r>
                          <m:r>
                            <a:rPr kumimoji="0" lang="es-E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·</m:t>
                          </m:r>
                          <m:r>
                            <a:rPr kumimoji="0" lang="es-E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𝑁𝐷𝑉𝐼</m:t>
                          </m:r>
                          <m:r>
                            <a:rPr kumimoji="0" lang="es-E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s-E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</m:d>
                      <m:r>
                        <a:rPr kumimoji="0" lang="es-E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·</m:t>
                      </m:r>
                      <m:r>
                        <a:rPr kumimoji="0" lang="es-E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𝑃𝐴𝑅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2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516475"/>
                <a:ext cx="3863815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25400" cap="flat" cmpd="sng" algn="ctr">
                <a:solidFill>
                  <a:srgbClr val="CC0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/>
          <p:cNvSpPr/>
          <p:nvPr/>
        </p:nvSpPr>
        <p:spPr>
          <a:xfrm>
            <a:off x="5623741" y="2742497"/>
            <a:ext cx="3520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C00000"/>
                </a:solidFill>
                <a:effectLst/>
              </a:rPr>
              <a:t>http://www.proyectos.cchs.csic.es/fluxpec/</a:t>
            </a:r>
          </a:p>
        </p:txBody>
      </p:sp>
    </p:spTree>
    <p:extLst>
      <p:ext uri="{BB962C8B-B14F-4D97-AF65-F5344CB8AC3E}">
        <p14:creationId xmlns:p14="http://schemas.microsoft.com/office/powerpoint/2010/main" val="192373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0000" y="1260000"/>
            <a:ext cx="7499350" cy="3056221"/>
          </a:xfrm>
        </p:spPr>
        <p:txBody>
          <a:bodyPr>
            <a:spAutoFit/>
          </a:bodyPr>
          <a:lstStyle/>
          <a:p>
            <a:pPr eaLnBrk="1" hangingPunct="1"/>
            <a:r>
              <a:rPr lang="es-ES" altLang="es-ES" sz="1800">
                <a:cs typeface="Arial" panose="020B0604020202020204" pitchFamily="34" charset="0"/>
              </a:rPr>
              <a:t>INTA activities might be classified into different categories: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Operation of large facilities 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Test laboratories 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Programme management 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Services to research/industrial sectors 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High technology programs 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Applied research </a:t>
            </a:r>
          </a:p>
          <a:p>
            <a:pPr marL="457200" lvl="1" indent="0" eaLnBrk="1" hangingPunct="1">
              <a:buNone/>
            </a:pPr>
            <a:endParaRPr lang="fr-FR" altLang="es-ES" sz="1800">
              <a:cs typeface="Arial" panose="020B0604020202020204" pitchFamily="34" charset="0"/>
            </a:endParaRPr>
          </a:p>
          <a:p>
            <a:pPr eaLnBrk="1" hangingPunct="1"/>
            <a:r>
              <a:rPr lang="fr-FR" altLang="es-ES" sz="1800">
                <a:cs typeface="Arial" panose="020B0604020202020204" pitchFamily="34" charset="0"/>
              </a:rPr>
              <a:t>More information: www.inta.es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7200" y="26035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2800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INTA</a:t>
            </a:r>
          </a:p>
        </p:txBody>
      </p:sp>
      <p:pic>
        <p:nvPicPr>
          <p:cNvPr id="1026" name="Picture 2" descr="http://www.inta.es/Detectabilidad/images/EPOD_CEDEA_020_150pp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1284"/>
            <a:ext cx="3598164" cy="270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.bp.blogspot.com/_4W_JRbA-QYc/SfX4rR_acqI/AAAAAAAAGdo/Ue6VS8ngsV4/s320/inta005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14040" r="4833"/>
          <a:stretch/>
        </p:blipFill>
        <p:spPr bwMode="auto">
          <a:xfrm>
            <a:off x="6516216" y="1844824"/>
            <a:ext cx="2286000" cy="23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ci.esa.int/science-e-media/img/b3/i_screenimage_2475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6" b="8794"/>
          <a:stretch/>
        </p:blipFill>
        <p:spPr bwMode="auto">
          <a:xfrm>
            <a:off x="1115616" y="4467606"/>
            <a:ext cx="3124200" cy="195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cases: NRT processing @ REFLEX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39552" y="1268760"/>
            <a:ext cx="777686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effectLst/>
              </a:rPr>
              <a:t>Training course</a:t>
            </a:r>
            <a:r>
              <a:rPr lang="en-US">
                <a:solidFill>
                  <a:srgbClr val="000000"/>
                </a:solidFill>
                <a:effectLst/>
              </a:rPr>
              <a:t> to teach early-stage researchers how to plan and conduct a campaign with hyperspectral imaging sensors supporting research in </a:t>
            </a:r>
            <a:r>
              <a:rPr lang="en-US" b="1">
                <a:solidFill>
                  <a:srgbClr val="000000"/>
                </a:solidFill>
                <a:effectLst/>
              </a:rPr>
              <a:t>multi-scale</a:t>
            </a:r>
            <a:r>
              <a:rPr lang="en-US">
                <a:solidFill>
                  <a:srgbClr val="000000"/>
                </a:solidFill>
                <a:effectLst/>
              </a:rPr>
              <a:t> (“leaf to ecosystem”) </a:t>
            </a:r>
            <a:r>
              <a:rPr lang="en-US" b="1">
                <a:solidFill>
                  <a:srgbClr val="000000"/>
                </a:solidFill>
                <a:effectLst/>
              </a:rPr>
              <a:t>land-atmosphere exchanges</a:t>
            </a:r>
            <a:r>
              <a:rPr lang="en-US">
                <a:solidFill>
                  <a:srgbClr val="000000"/>
                </a:solidFill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effectLst/>
              </a:rPr>
              <a:t>Funded by EUFAR and the COST action EUROSPEC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effectLst/>
              </a:rPr>
              <a:t>An airborne campaign with the INTA C-212-200 RS aircraft in Barrax was the core of the training course.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effectLst/>
              </a:rPr>
              <a:t>Participants helped in campaign planning and performed ground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effectLst/>
              </a:rPr>
              <a:t>Image Level 2 processing was performed by INTA in NRT with a specific hardware and software setup deployed at the REFLEX course headquarters. </a:t>
            </a:r>
            <a:r>
              <a:rPr lang="es-ES">
                <a:solidFill>
                  <a:srgbClr val="000000"/>
                </a:solidFill>
                <a:effectLst/>
              </a:rPr>
              <a:t>Level 2 images were delivered to the participants for analysis.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072875"/>
            <a:ext cx="1713124" cy="11644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743" y="5373216"/>
            <a:ext cx="2316681" cy="6584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5435"/>
          <a:stretch/>
        </p:blipFill>
        <p:spPr>
          <a:xfrm>
            <a:off x="2894459" y="4683293"/>
            <a:ext cx="3067050" cy="191405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1124741"/>
            <a:ext cx="5112034" cy="5161044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2788" y="293688"/>
            <a:ext cx="5975350" cy="39687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cases: NRT processing @ REFLEX</a:t>
            </a:r>
            <a:endParaRPr lang="en-GB" altLang="es-E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768" y="4407636"/>
            <a:ext cx="2800000" cy="2095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34" y="4782820"/>
            <a:ext cx="3437143" cy="19371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20" y="1556792"/>
            <a:ext cx="2811786" cy="42672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100" y="1556792"/>
            <a:ext cx="1950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01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Marcador de contenido"/>
          <p:cNvSpPr>
            <a:spLocks noGrp="1"/>
          </p:cNvSpPr>
          <p:nvPr>
            <p:ph idx="4294967295"/>
          </p:nvPr>
        </p:nvSpPr>
        <p:spPr>
          <a:xfrm>
            <a:off x="250824" y="1125538"/>
            <a:ext cx="8209607" cy="646331"/>
          </a:xfrm>
        </p:spPr>
        <p:txBody>
          <a:bodyPr wrap="square">
            <a:spAutoFit/>
          </a:bodyPr>
          <a:lstStyle/>
          <a:p>
            <a:pPr marL="72000" indent="0" eaLnBrk="1" hangingPunct="1">
              <a:buFontTx/>
              <a:buNone/>
            </a:pPr>
            <a:r>
              <a:rPr lang="en-US" altLang="es-ES" sz="1800"/>
              <a:t>ESA Earth Observation Mission CFI SW (EO-CFI): set of C libraries with functions for solving orbital and satellite pointing problems</a:t>
            </a:r>
            <a:endParaRPr lang="es-ES" altLang="es-ES" sz="1800"/>
          </a:p>
        </p:txBody>
      </p:sp>
      <p:sp>
        <p:nvSpPr>
          <p:cNvPr id="10" name="Text Box 1784"/>
          <p:cNvSpPr txBox="1">
            <a:spLocks noChangeArrowheads="1"/>
          </p:cNvSpPr>
          <p:nvPr/>
        </p:nvSpPr>
        <p:spPr bwMode="auto">
          <a:xfrm>
            <a:off x="5892606" y="1830683"/>
            <a:ext cx="2900153" cy="400110"/>
          </a:xfrm>
          <a:prstGeom prst="rect">
            <a:avLst/>
          </a:prstGeom>
          <a:solidFill>
            <a:srgbClr val="FFFFFF"/>
          </a:solidFill>
          <a:ln>
            <a:solidFill>
              <a:srgbClr val="2D2D8A">
                <a:lumMod val="75000"/>
              </a:srgbClr>
            </a:solidFill>
          </a:ln>
          <a:effectLst/>
          <a:extLst/>
        </p:spPr>
        <p:txBody>
          <a:bodyPr wrap="none">
            <a:spAutoFit/>
          </a:bodyPr>
          <a:lstStyle>
            <a:lvl1pPr defTabSz="41767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1767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1767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1767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1767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altLang="es-ES" sz="2000" b="1" i="1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anose="020B0603020202020204" pitchFamily="34" charset="0"/>
              </a:rPr>
              <a:t>http://eop-cfi.esa.int/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2636912"/>
            <a:ext cx="4654700" cy="362591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251520" y="2134421"/>
            <a:ext cx="3813013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3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rgbClr val="000000"/>
                </a:solidFill>
                <a:latin typeface="+mn-lt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0000"/>
                </a:solidFill>
                <a:latin typeface="+mn-lt"/>
              </a:defRPr>
            </a:lvl9pPr>
          </a:lstStyle>
          <a:p>
            <a:pPr marL="72000" indent="0" eaLnBrk="1" hangingPunct="1">
              <a:buFontTx/>
              <a:buNone/>
            </a:pPr>
            <a:endParaRPr lang="es-ES" altLang="es-ES" sz="1800" kern="0">
              <a:effectLst/>
            </a:endParaRPr>
          </a:p>
          <a:p>
            <a:pPr marL="72000" indent="0" eaLnBrk="1" hangingPunct="1">
              <a:buFontTx/>
              <a:buNone/>
            </a:pPr>
            <a:r>
              <a:rPr lang="es-ES" altLang="es-ES" sz="1800" kern="0">
                <a:effectLst/>
              </a:rPr>
              <a:t>INTA EO-CFI tool: direct georeferencing from orbital data and sensor model</a:t>
            </a:r>
          </a:p>
          <a:p>
            <a:pPr marL="72000" indent="0" eaLnBrk="1" hangingPunct="1">
              <a:buFontTx/>
              <a:buNone/>
            </a:pPr>
            <a:r>
              <a:rPr lang="es-ES" altLang="es-ES" sz="1800" kern="0">
                <a:effectLst/>
              </a:rPr>
              <a:t>Optional: use of GCPs to refine orbital data (</a:t>
            </a:r>
            <a:r>
              <a:rPr lang="es-ES" altLang="es-ES" sz="1800" i="1" kern="0">
                <a:effectLst/>
              </a:rPr>
              <a:t>not for reprojecting the image</a:t>
            </a:r>
            <a:r>
              <a:rPr lang="es-ES" altLang="es-ES" sz="1800" kern="0">
                <a:effectLst/>
              </a:rPr>
              <a:t>)</a:t>
            </a:r>
          </a:p>
          <a:p>
            <a:pPr marL="72000" indent="0" eaLnBrk="1" hangingPunct="1">
              <a:buFontTx/>
              <a:buNone/>
            </a:pPr>
            <a:endParaRPr lang="es-ES" altLang="es-ES" sz="1800" kern="0">
              <a:effectLst/>
            </a:endParaRPr>
          </a:p>
          <a:p>
            <a:pPr marL="72000" indent="0" eaLnBrk="1" hangingPunct="1">
              <a:buFontTx/>
              <a:buNone/>
            </a:pPr>
            <a:r>
              <a:rPr lang="es-ES" altLang="es-ES" sz="1800" kern="0">
                <a:solidFill>
                  <a:srgbClr val="7030A0"/>
                </a:solidFill>
                <a:effectLst/>
              </a:rPr>
              <a:t>Supporting tools for orbit propagation, attitude computations, TM processing and others.</a:t>
            </a:r>
          </a:p>
          <a:p>
            <a:pPr marL="72000" indent="0" eaLnBrk="1" hangingPunct="1">
              <a:buFontTx/>
              <a:buNone/>
            </a:pPr>
            <a:endParaRPr lang="es-ES" altLang="es-ES" sz="1800" kern="0"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59283"/>
            <a:ext cx="957155" cy="35969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51720" y="260350"/>
            <a:ext cx="663508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2800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SW for EO 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61226119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Marcador de contenido"/>
          <p:cNvSpPr>
            <a:spLocks noGrp="1"/>
          </p:cNvSpPr>
          <p:nvPr>
            <p:ph idx="4294967295"/>
          </p:nvPr>
        </p:nvSpPr>
        <p:spPr>
          <a:xfrm>
            <a:off x="250824" y="1125538"/>
            <a:ext cx="8209607" cy="1366528"/>
          </a:xfrm>
        </p:spPr>
        <p:txBody>
          <a:bodyPr wrap="square">
            <a:spAutoFit/>
          </a:bodyPr>
          <a:lstStyle/>
          <a:p>
            <a:pPr marL="72000" indent="0" eaLnBrk="1" hangingPunct="1">
              <a:buFontTx/>
              <a:buNone/>
            </a:pPr>
            <a:r>
              <a:rPr lang="es-ES" altLang="es-ES" sz="1800"/>
              <a:t>Intended for:</a:t>
            </a:r>
          </a:p>
          <a:p>
            <a:pPr marL="357750" indent="-285750" eaLnBrk="1" hangingPunct="1"/>
            <a:r>
              <a:rPr lang="es-ES" altLang="es-ES" sz="1800"/>
              <a:t>mission performance analysis </a:t>
            </a:r>
          </a:p>
          <a:p>
            <a:pPr marL="357750" indent="-285750" eaLnBrk="1" hangingPunct="1"/>
            <a:r>
              <a:rPr lang="es-ES" altLang="es-ES" sz="1800"/>
              <a:t>alternative processing methods at user side (example: alternative atm. correction in the sensor - not reprojected - geometry)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564" r="10044"/>
          <a:stretch/>
        </p:blipFill>
        <p:spPr>
          <a:xfrm>
            <a:off x="4384769" y="2709554"/>
            <a:ext cx="4392488" cy="360304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51720" y="260350"/>
            <a:ext cx="663508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2800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EO-CFI based georeferencing tools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95536" y="2858751"/>
            <a:ext cx="3744416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lvl="0">
              <a:spcBef>
                <a:spcPct val="30000"/>
              </a:spcBef>
            </a:pPr>
            <a:r>
              <a:rPr lang="es-ES" altLang="es-ES" b="1" kern="0">
                <a:solidFill>
                  <a:srgbClr val="000000"/>
                </a:solidFill>
                <a:effectLst/>
                <a:latin typeface="Arial"/>
              </a:rPr>
              <a:t>Could run standalone at the user side, provided that:</a:t>
            </a:r>
          </a:p>
          <a:p>
            <a:pPr marL="357750" lvl="0" indent="-285750">
              <a:spcBef>
                <a:spcPct val="30000"/>
              </a:spcBef>
              <a:buFontTx/>
              <a:buChar char="•"/>
            </a:pPr>
            <a:r>
              <a:rPr lang="es-ES" altLang="es-ES" b="1" kern="0">
                <a:solidFill>
                  <a:srgbClr val="000000"/>
                </a:solidFill>
                <a:effectLst/>
                <a:latin typeface="Arial"/>
              </a:rPr>
              <a:t>orbital info (position and orientation at well-defined times) is available</a:t>
            </a:r>
          </a:p>
          <a:p>
            <a:pPr marL="357750" lvl="0" indent="-285750">
              <a:spcBef>
                <a:spcPct val="30000"/>
              </a:spcBef>
              <a:buFontTx/>
              <a:buChar char="•"/>
            </a:pPr>
            <a:r>
              <a:rPr lang="es-ES" altLang="es-ES" b="1" kern="0">
                <a:solidFill>
                  <a:srgbClr val="000000"/>
                </a:solidFill>
                <a:effectLst/>
                <a:latin typeface="Arial"/>
              </a:rPr>
              <a:t>sensor model is known or can be defined from standard parameters (focal length, pixel size or IFOV)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14885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765175"/>
            <a:ext cx="6842125" cy="1066800"/>
          </a:xfrm>
        </p:spPr>
        <p:txBody>
          <a:bodyPr lIns="36000" rIns="36000"/>
          <a:lstStyle/>
          <a:p>
            <a:pPr eaLnBrk="1" hangingPunct="1">
              <a:defRPr/>
            </a:pPr>
            <a:r>
              <a:rPr lang="en-US" altLang="es-ES" sz="3400"/>
              <a:t>EARTH OBSERVATION AT INTA</a:t>
            </a:r>
            <a:endParaRPr lang="en-US" altLang="es-ES" sz="3400" dirty="0"/>
          </a:p>
        </p:txBody>
      </p:sp>
      <p:pic>
        <p:nvPicPr>
          <p:cNvPr id="3075" name="Picture 5" descr="ahs_cube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266" r="27655"/>
          <a:stretch>
            <a:fillRect/>
          </a:stretch>
        </p:blipFill>
        <p:spPr bwMode="auto">
          <a:xfrm>
            <a:off x="8245475" y="12700"/>
            <a:ext cx="890588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 descr="photo 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"/>
          <a:stretch>
            <a:fillRect/>
          </a:stretch>
        </p:blipFill>
        <p:spPr bwMode="auto">
          <a:xfrm>
            <a:off x="6048375" y="1916113"/>
            <a:ext cx="219551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AHS_050623_BRAEX_P01I1_L10020_201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294063"/>
            <a:ext cx="3948112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P2280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6439" b="41852"/>
          <a:stretch>
            <a:fillRect/>
          </a:stretch>
        </p:blipFill>
        <p:spPr bwMode="auto">
          <a:xfrm>
            <a:off x="803275" y="5208588"/>
            <a:ext cx="265588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1844675"/>
            <a:ext cx="2792413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8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2825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Logo_inta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92" y="8651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1888579"/>
            <a:ext cx="278606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15616" y="4174976"/>
            <a:ext cx="7556500" cy="838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xtLst/>
        </p:spPr>
        <p:txBody>
          <a:bodyPr vert="horz" wrap="square" lIns="91431" tIns="0" rIns="91431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s-E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Thank yu for your attention!</a:t>
            </a:r>
          </a:p>
          <a:p>
            <a:pPr eaLnBrk="1" hangingPunct="1">
              <a:defRPr/>
            </a:pPr>
            <a:r>
              <a:rPr lang="en-GB" altLang="es-E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www.inta.es</a:t>
            </a:r>
            <a:endParaRPr lang="en-GB" altLang="es-ES" ker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1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42"/>
          <p:cNvGrpSpPr>
            <a:grpSpLocks noChangeAspect="1"/>
          </p:cNvGrpSpPr>
          <p:nvPr/>
        </p:nvGrpSpPr>
        <p:grpSpPr bwMode="auto">
          <a:xfrm>
            <a:off x="1258888" y="1252538"/>
            <a:ext cx="6837362" cy="5127625"/>
            <a:chOff x="1181" y="981"/>
            <a:chExt cx="4534" cy="3400"/>
          </a:xfrm>
        </p:grpSpPr>
        <p:pic>
          <p:nvPicPr>
            <p:cNvPr id="6148" name="Picture 10" descr="map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" y="981"/>
              <a:ext cx="4534" cy="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2"/>
            <p:cNvSpPr>
              <a:spLocks noChangeAspect="1" noChangeArrowheads="1"/>
            </p:cNvSpPr>
            <p:nvPr/>
          </p:nvSpPr>
          <p:spPr bwMode="auto">
            <a:xfrm>
              <a:off x="1709" y="3987"/>
              <a:ext cx="1669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C00000"/>
                  </a:solidFill>
                  <a:effectLst/>
                  <a:latin typeface="Tahoma" pitchFamily="34" charset="0"/>
                </a:rPr>
                <a:t>Maspalomas (</a:t>
              </a:r>
              <a:r>
                <a:rPr lang="en-GB" sz="1400">
                  <a:solidFill>
                    <a:srgbClr val="C00000"/>
                  </a:solidFill>
                  <a:effectLst/>
                  <a:latin typeface="Tahoma" pitchFamily="34" charset="0"/>
                  <a:cs typeface="Tahoma" pitchFamily="34" charset="0"/>
                </a:rPr>
                <a:t>Canary Islands</a:t>
              </a:r>
              <a:r>
                <a:rPr lang="en-GB" sz="1400">
                  <a:solidFill>
                    <a:srgbClr val="C00000"/>
                  </a:solidFill>
                  <a:effectLst/>
                  <a:latin typeface="Tahoma" pitchFamily="34" charset="0"/>
                </a:rPr>
                <a:t>)</a:t>
              </a:r>
            </a:p>
          </p:txBody>
        </p:sp>
        <p:sp>
          <p:nvSpPr>
            <p:cNvPr id="6149" name="Line 13"/>
            <p:cNvSpPr>
              <a:spLocks noChangeAspect="1" noChangeShapeType="1"/>
            </p:cNvSpPr>
            <p:nvPr/>
          </p:nvSpPr>
          <p:spPr bwMode="auto">
            <a:xfrm flipH="1">
              <a:off x="2450" y="3816"/>
              <a:ext cx="1" cy="1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50" name="Rectangle 14">
              <a:hlinkClick r:id="" action="ppaction://noaction"/>
            </p:cNvPr>
            <p:cNvSpPr>
              <a:spLocks noChangeAspect="1" noChangeArrowheads="1"/>
            </p:cNvSpPr>
            <p:nvPr/>
          </p:nvSpPr>
          <p:spPr bwMode="auto">
            <a:xfrm>
              <a:off x="2423" y="3761"/>
              <a:ext cx="66" cy="62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51" name="Line 16"/>
            <p:cNvSpPr>
              <a:spLocks noChangeAspect="1" noChangeShapeType="1"/>
            </p:cNvSpPr>
            <p:nvPr/>
          </p:nvSpPr>
          <p:spPr bwMode="auto">
            <a:xfrm flipH="1">
              <a:off x="2709" y="3379"/>
              <a:ext cx="49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52" name="Rectangle 17"/>
            <p:cNvSpPr>
              <a:spLocks noChangeAspect="1" noChangeArrowheads="1"/>
            </p:cNvSpPr>
            <p:nvPr/>
          </p:nvSpPr>
          <p:spPr bwMode="auto">
            <a:xfrm>
              <a:off x="1747" y="3175"/>
              <a:ext cx="1344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000000"/>
                  </a:solidFill>
                  <a:effectLst/>
                  <a:latin typeface="Tahoma" pitchFamily="34" charset="0"/>
                </a:rPr>
                <a:t>“El Arenosillo” (Huelva)</a:t>
              </a:r>
            </a:p>
          </p:txBody>
        </p:sp>
        <p:sp>
          <p:nvSpPr>
            <p:cNvPr id="6153" name="Rectangle 20"/>
            <p:cNvSpPr>
              <a:spLocks noChangeAspect="1" noChangeArrowheads="1"/>
            </p:cNvSpPr>
            <p:nvPr/>
          </p:nvSpPr>
          <p:spPr bwMode="auto">
            <a:xfrm>
              <a:off x="1635" y="2187"/>
              <a:ext cx="1645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000000"/>
                  </a:solidFill>
                  <a:effectLst/>
                  <a:latin typeface="Tahoma" pitchFamily="34" charset="0"/>
                </a:rPr>
                <a:t>Robledo de Chavela (Madrid)</a:t>
              </a:r>
            </a:p>
          </p:txBody>
        </p:sp>
        <p:sp>
          <p:nvSpPr>
            <p:cNvPr id="6154" name="Line 21"/>
            <p:cNvSpPr>
              <a:spLocks noChangeAspect="1" noChangeShapeType="1"/>
            </p:cNvSpPr>
            <p:nvPr/>
          </p:nvSpPr>
          <p:spPr bwMode="auto">
            <a:xfrm flipH="1">
              <a:off x="2994" y="2356"/>
              <a:ext cx="72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55" name="Rectangle 24"/>
            <p:cNvSpPr>
              <a:spLocks noChangeAspect="1" noChangeArrowheads="1"/>
            </p:cNvSpPr>
            <p:nvPr/>
          </p:nvSpPr>
          <p:spPr bwMode="auto">
            <a:xfrm>
              <a:off x="2057" y="2518"/>
              <a:ext cx="1152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000000"/>
                  </a:solidFill>
                  <a:effectLst/>
                  <a:latin typeface="Tahoma" pitchFamily="34" charset="0"/>
                </a:rPr>
                <a:t>Villafranca (Madrid)</a:t>
              </a:r>
            </a:p>
          </p:txBody>
        </p:sp>
        <p:sp>
          <p:nvSpPr>
            <p:cNvPr id="6156" name="Line 25"/>
            <p:cNvSpPr>
              <a:spLocks noChangeAspect="1" noChangeShapeType="1"/>
            </p:cNvSpPr>
            <p:nvPr/>
          </p:nvSpPr>
          <p:spPr bwMode="auto">
            <a:xfrm flipH="1">
              <a:off x="2994" y="2713"/>
              <a:ext cx="89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57" name="Line 27"/>
            <p:cNvSpPr>
              <a:spLocks noChangeAspect="1" noChangeShapeType="1"/>
            </p:cNvSpPr>
            <p:nvPr/>
          </p:nvSpPr>
          <p:spPr bwMode="auto">
            <a:xfrm flipV="1">
              <a:off x="3891" y="2544"/>
              <a:ext cx="0" cy="16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58" name="Rectangle 28">
              <a:hlinkClick r:id="" action="ppaction://noaction"/>
            </p:cNvPr>
            <p:cNvSpPr>
              <a:spLocks noChangeAspect="1" noChangeArrowheads="1"/>
            </p:cNvSpPr>
            <p:nvPr/>
          </p:nvSpPr>
          <p:spPr bwMode="auto">
            <a:xfrm>
              <a:off x="3857" y="2505"/>
              <a:ext cx="71" cy="63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59" name="Rectangle 30"/>
            <p:cNvSpPr>
              <a:spLocks noChangeAspect="1" noChangeArrowheads="1"/>
            </p:cNvSpPr>
            <p:nvPr/>
          </p:nvSpPr>
          <p:spPr bwMode="auto">
            <a:xfrm>
              <a:off x="1423" y="2355"/>
              <a:ext cx="2095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GB" sz="1400" b="1">
                  <a:solidFill>
                    <a:srgbClr val="C00000"/>
                  </a:solidFill>
                  <a:effectLst/>
                  <a:latin typeface="Tahoma" pitchFamily="34" charset="0"/>
                </a:rPr>
                <a:t>INTA Torrejón de Ardoz (Madrid)</a:t>
              </a:r>
            </a:p>
          </p:txBody>
        </p:sp>
        <p:sp>
          <p:nvSpPr>
            <p:cNvPr id="6160" name="Line 31"/>
            <p:cNvSpPr>
              <a:spLocks noChangeAspect="1" noChangeShapeType="1"/>
            </p:cNvSpPr>
            <p:nvPr/>
          </p:nvSpPr>
          <p:spPr bwMode="auto">
            <a:xfrm flipH="1">
              <a:off x="2994" y="2529"/>
              <a:ext cx="81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61" name="Line 33"/>
            <p:cNvSpPr>
              <a:spLocks noChangeAspect="1" noChangeShapeType="1"/>
            </p:cNvSpPr>
            <p:nvPr/>
          </p:nvSpPr>
          <p:spPr bwMode="auto">
            <a:xfrm flipV="1">
              <a:off x="3812" y="2437"/>
              <a:ext cx="0" cy="9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62" name="Rectangle 34">
              <a:hlinkClick r:id="" action="ppaction://noaction"/>
            </p:cNvPr>
            <p:cNvSpPr>
              <a:spLocks noChangeAspect="1" noChangeArrowheads="1"/>
            </p:cNvSpPr>
            <p:nvPr/>
          </p:nvSpPr>
          <p:spPr bwMode="auto">
            <a:xfrm>
              <a:off x="3781" y="2412"/>
              <a:ext cx="66" cy="62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63" name="Line 36"/>
            <p:cNvSpPr>
              <a:spLocks noChangeAspect="1" noChangeShapeType="1"/>
            </p:cNvSpPr>
            <p:nvPr/>
          </p:nvSpPr>
          <p:spPr bwMode="auto">
            <a:xfrm flipH="1">
              <a:off x="3870" y="3427"/>
              <a:ext cx="69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64" name="Rectangle 37"/>
            <p:cNvSpPr>
              <a:spLocks noChangeAspect="1" noChangeArrowheads="1"/>
            </p:cNvSpPr>
            <p:nvPr/>
          </p:nvSpPr>
          <p:spPr bwMode="auto">
            <a:xfrm>
              <a:off x="4056" y="3223"/>
              <a:ext cx="563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000000"/>
                  </a:solidFill>
                  <a:effectLst/>
                  <a:latin typeface="Tahoma" pitchFamily="34" charset="0"/>
                </a:rPr>
                <a:t>Granada</a:t>
              </a:r>
            </a:p>
          </p:txBody>
        </p:sp>
        <p:sp>
          <p:nvSpPr>
            <p:cNvPr id="6165" name="Line 38"/>
            <p:cNvSpPr>
              <a:spLocks noChangeAspect="1" noChangeShapeType="1"/>
            </p:cNvSpPr>
            <p:nvPr/>
          </p:nvSpPr>
          <p:spPr bwMode="auto">
            <a:xfrm flipV="1">
              <a:off x="4568" y="2994"/>
              <a:ext cx="0" cy="15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66" name="Rectangle 39">
              <a:hlinkClick r:id="" action="ppaction://noaction"/>
            </p:cNvPr>
            <p:cNvSpPr>
              <a:spLocks noChangeAspect="1" noChangeArrowheads="1"/>
            </p:cNvSpPr>
            <p:nvPr/>
          </p:nvSpPr>
          <p:spPr bwMode="auto">
            <a:xfrm>
              <a:off x="3702" y="2327"/>
              <a:ext cx="65" cy="63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67" name="Rectangle 40">
              <a:hlinkClick r:id="" action="ppaction://noaction"/>
            </p:cNvPr>
            <p:cNvSpPr>
              <a:spLocks noChangeAspect="1" noChangeArrowheads="1"/>
            </p:cNvSpPr>
            <p:nvPr/>
          </p:nvSpPr>
          <p:spPr bwMode="auto">
            <a:xfrm>
              <a:off x="3235" y="3365"/>
              <a:ext cx="69" cy="62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6168" name="Rectangle 41">
              <a:hlinkClick r:id="" action="ppaction://noaction"/>
            </p:cNvPr>
            <p:cNvSpPr>
              <a:spLocks noChangeAspect="1" noChangeArrowheads="1"/>
            </p:cNvSpPr>
            <p:nvPr/>
          </p:nvSpPr>
          <p:spPr bwMode="auto">
            <a:xfrm>
              <a:off x="3835" y="3379"/>
              <a:ext cx="73" cy="63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</p:grp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7200" y="26035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3200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INTA</a:t>
            </a:r>
          </a:p>
        </p:txBody>
      </p:sp>
      <p:sp>
        <p:nvSpPr>
          <p:cNvPr id="26" name="Rectangle 41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4211960" y="2636912"/>
            <a:ext cx="110085" cy="95012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27" name="Line 21"/>
          <p:cNvSpPr>
            <a:spLocks noChangeAspect="1" noChangeShapeType="1"/>
          </p:cNvSpPr>
          <p:nvPr/>
        </p:nvSpPr>
        <p:spPr bwMode="auto">
          <a:xfrm flipH="1">
            <a:off x="3151718" y="2679103"/>
            <a:ext cx="109633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28" name="Rectangle 20"/>
          <p:cNvSpPr>
            <a:spLocks noChangeAspect="1" noChangeArrowheads="1"/>
          </p:cNvSpPr>
          <p:nvPr/>
        </p:nvSpPr>
        <p:spPr bwMode="auto">
          <a:xfrm>
            <a:off x="1996219" y="2401143"/>
            <a:ext cx="167699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effectLst/>
                <a:latin typeface="Tahoma" pitchFamily="34" charset="0"/>
              </a:rPr>
              <a:t>CIAR Rozas (Lugo)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0000" y="1260000"/>
            <a:ext cx="7499350" cy="4635115"/>
          </a:xfrm>
        </p:spPr>
        <p:txBody>
          <a:bodyPr>
            <a:spAutoFit/>
          </a:bodyPr>
          <a:lstStyle/>
          <a:p>
            <a:pPr eaLnBrk="1" hangingPunct="1"/>
            <a:r>
              <a:rPr lang="es-ES" altLang="es-ES" sz="1800">
                <a:cs typeface="Arial" panose="020B0604020202020204" pitchFamily="34" charset="0"/>
              </a:rPr>
              <a:t>Long term collaboration.</a:t>
            </a:r>
          </a:p>
          <a:p>
            <a:pPr eaLnBrk="1" hangingPunct="1"/>
            <a:r>
              <a:rPr lang="es-ES" altLang="es-ES" sz="1800">
                <a:cs typeface="Arial" panose="020B0604020202020204" pitchFamily="34" charset="0"/>
              </a:rPr>
              <a:t>Some historical milestones: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1965: start of operations for </a:t>
            </a:r>
            <a:r>
              <a:rPr lang="es-ES" altLang="es-ES" sz="1800">
                <a:cs typeface="Arial" panose="020B0604020202020204" pitchFamily="34" charset="0"/>
              </a:rPr>
              <a:t>MDSCC (Madrid Deep Space Communications Complex), part of DSN (still active!)</a:t>
            </a:r>
          </a:p>
          <a:p>
            <a:pPr lvl="1" eaLnBrk="1" hangingPunct="1"/>
            <a:r>
              <a:rPr lang="es-ES" altLang="es-ES" sz="1800">
                <a:cs typeface="Arial" panose="020B0604020202020204" pitchFamily="34" charset="0"/>
              </a:rPr>
              <a:t>1967 start of operations for the Manned Space Flight Network station in Fresnedillas (closed in 1985)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1975: Maspalomas station transferred from NASA to INTA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...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1999: CAB (associated to NASA Astrobiology Institute)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2010 REMS for Mars Science Lab / Curiosity 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2015 Twin Instrument for InSight</a:t>
            </a:r>
          </a:p>
          <a:p>
            <a:pPr lvl="1" eaLnBrk="1" hangingPunct="1"/>
            <a:r>
              <a:rPr lang="en-US" altLang="es-ES" sz="1800">
                <a:cs typeface="Arial" panose="020B0604020202020204" pitchFamily="34" charset="0"/>
              </a:rPr>
              <a:t>201X REMS for Mars2020 </a:t>
            </a:r>
          </a:p>
          <a:p>
            <a:pPr marL="457200" lvl="1" indent="0" eaLnBrk="1" hangingPunct="1">
              <a:buNone/>
            </a:pPr>
            <a:endParaRPr lang="fr-FR" altLang="es-ES" sz="1800">
              <a:cs typeface="Arial" panose="020B0604020202020204" pitchFamily="34" charset="0"/>
            </a:endParaRPr>
          </a:p>
          <a:p>
            <a:pPr eaLnBrk="1" hangingPunct="1"/>
            <a:r>
              <a:rPr lang="fr-FR" altLang="es-ES" sz="1800">
                <a:cs typeface="Arial" panose="020B0604020202020204" pitchFamily="34" charset="0"/>
              </a:rPr>
              <a:t>Not much Earth Observation!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7200" y="26035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3200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INTA &amp; NASA</a:t>
            </a:r>
          </a:p>
        </p:txBody>
      </p:sp>
    </p:spTree>
    <p:extLst>
      <p:ext uri="{BB962C8B-B14F-4D97-AF65-F5344CB8AC3E}">
        <p14:creationId xmlns:p14="http://schemas.microsoft.com/office/powerpoint/2010/main" val="3653054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700" t="2536" r="1325" b="855"/>
          <a:stretch/>
        </p:blipFill>
        <p:spPr>
          <a:xfrm>
            <a:off x="107504" y="967307"/>
            <a:ext cx="8775954" cy="58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9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0000" y="1260000"/>
            <a:ext cx="7524408" cy="5232202"/>
          </a:xfr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s-ES_tradnl" altLang="es-ES" sz="1800">
                <a:cs typeface="Arial" panose="020B0604020202020204" pitchFamily="34" charset="0"/>
              </a:rPr>
              <a:t>MAIN ACTIVITIES IN EARTH OBSERVATION</a:t>
            </a:r>
            <a:endParaRPr lang="en-GB" altLang="es-ES" sz="1800">
              <a:cs typeface="Arial" panose="020B0604020202020204" pitchFamily="34" charset="0"/>
            </a:endParaRPr>
          </a:p>
          <a:p>
            <a:pPr marL="108000" indent="0" eaLnBrk="1" hangingPunct="1"/>
            <a:r>
              <a:rPr lang="es-ES_tradnl" altLang="es-ES" sz="1800">
                <a:cs typeface="Arial" panose="020B0604020202020204" pitchFamily="34" charset="0"/>
              </a:rPr>
              <a:t> </a:t>
            </a:r>
            <a:r>
              <a:rPr lang="es-ES_tradnl" altLang="es-ES" sz="1800">
                <a:solidFill>
                  <a:srgbClr val="7030A0"/>
                </a:solidFill>
                <a:cs typeface="Arial" panose="020B0604020202020204" pitchFamily="34" charset="0"/>
              </a:rPr>
              <a:t>Airborne remote sensing</a:t>
            </a:r>
          </a:p>
          <a:p>
            <a:pPr marL="108000" indent="0" eaLnBrk="1" hangingPunct="1"/>
            <a:r>
              <a:rPr lang="en-US" altLang="es-ES" sz="1800">
                <a:cs typeface="Arial" panose="020B0604020202020204" pitchFamily="34" charset="0"/>
              </a:rPr>
              <a:t> CTEIE and related defense programmes</a:t>
            </a:r>
            <a:endParaRPr lang="es-ES_tradnl" altLang="es-ES" sz="1800">
              <a:cs typeface="Arial" panose="020B0604020202020204" pitchFamily="34" charset="0"/>
            </a:endParaRPr>
          </a:p>
          <a:p>
            <a:pPr marL="108000" indent="0" eaLnBrk="1" hangingPunct="1"/>
            <a:r>
              <a:rPr lang="es-ES_tradnl" altLang="es-ES" sz="1800">
                <a:cs typeface="Arial" panose="020B0604020202020204" pitchFamily="34" charset="0"/>
              </a:rPr>
              <a:t> Atmospheric research (with ground-based, airborne, balloon or satellite instrumentation)</a:t>
            </a:r>
          </a:p>
          <a:p>
            <a:pPr marL="108000" indent="0" eaLnBrk="1" hangingPunct="1"/>
            <a:r>
              <a:rPr lang="en-GB" altLang="es-ES" sz="1800">
                <a:solidFill>
                  <a:srgbClr val="7030A0"/>
                </a:solidFill>
                <a:cs typeface="Arial" panose="020B0604020202020204" pitchFamily="34" charset="0"/>
              </a:rPr>
              <a:t> C.E.C - Maspalomas (CREPAD, E-PAC, SPOT DRS, EARS...)</a:t>
            </a:r>
          </a:p>
          <a:p>
            <a:pPr marL="108000" indent="0" eaLnBrk="1" hangingPunct="1"/>
            <a:r>
              <a:rPr lang="es-ES_tradnl" altLang="es-ES" sz="1800">
                <a:solidFill>
                  <a:srgbClr val="7030A0"/>
                </a:solidFill>
                <a:cs typeface="Arial" panose="020B0604020202020204" pitchFamily="34" charset="0"/>
              </a:rPr>
              <a:t> Ground segment for Paz and Ingenio (</a:t>
            </a:r>
            <a:r>
              <a:rPr lang="es-ES_tradnl" altLang="es-ES" sz="1800" i="1">
                <a:solidFill>
                  <a:srgbClr val="7030A0"/>
                </a:solidFill>
                <a:cs typeface="Arial" panose="020B0604020202020204" pitchFamily="34" charset="0"/>
              </a:rPr>
              <a:t>PNOTS</a:t>
            </a:r>
            <a:r>
              <a:rPr lang="es-ES_tradnl" altLang="es-ES" sz="180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</a:p>
          <a:p>
            <a:pPr marL="108000" indent="0" eaLnBrk="1" hangingPunct="1"/>
            <a:r>
              <a:rPr lang="es-ES_tradnl" altLang="es-ES" sz="1800">
                <a:cs typeface="Arial" panose="020B0604020202020204" pitchFamily="34" charset="0"/>
              </a:rPr>
              <a:t> Development of an airborne SAR</a:t>
            </a:r>
          </a:p>
          <a:p>
            <a:pPr marL="108000" indent="0" eaLnBrk="1" hangingPunct="1"/>
            <a:r>
              <a:rPr lang="es-ES_tradnl" altLang="es-ES" sz="1800">
                <a:cs typeface="Arial" panose="020B0604020202020204" pitchFamily="34" charset="0"/>
              </a:rPr>
              <a:t> EO payloads: Ingenio AIV, </a:t>
            </a:r>
            <a:r>
              <a:rPr lang="es-ES_tradnl" altLang="es-ES" sz="1800">
                <a:solidFill>
                  <a:srgbClr val="7030A0"/>
                </a:solidFill>
                <a:cs typeface="Arial" panose="020B0604020202020204" pitchFamily="34" charset="0"/>
              </a:rPr>
              <a:t>Apis </a:t>
            </a:r>
            <a:r>
              <a:rPr lang="es-ES_tradnl" altLang="es-ES" sz="1800">
                <a:cs typeface="Arial" panose="020B0604020202020204" pitchFamily="34" charset="0"/>
              </a:rPr>
              <a:t>...</a:t>
            </a:r>
          </a:p>
          <a:p>
            <a:pPr marL="108000" indent="0" eaLnBrk="1" hangingPunct="1"/>
            <a:r>
              <a:rPr lang="es-ES_tradnl" altLang="es-ES" sz="1800">
                <a:cs typeface="Arial" panose="020B0604020202020204" pitchFamily="34" charset="0"/>
              </a:rPr>
              <a:t> Developing </a:t>
            </a:r>
            <a:r>
              <a:rPr lang="es-ES_tradnl" altLang="es-ES" sz="1800">
                <a:solidFill>
                  <a:srgbClr val="7030A0"/>
                </a:solidFill>
                <a:cs typeface="Arial" panose="020B0604020202020204" pitchFamily="34" charset="0"/>
              </a:rPr>
              <a:t>SW for image processing</a:t>
            </a:r>
            <a:r>
              <a:rPr lang="es-ES_tradnl" altLang="es-ES" sz="1800">
                <a:cs typeface="Arial" panose="020B0604020202020204" pitchFamily="34" charset="0"/>
              </a:rPr>
              <a:t>, mission simulators and ground segment prototypes</a:t>
            </a:r>
          </a:p>
          <a:p>
            <a:pPr marL="108000" indent="0" eaLnBrk="1" hangingPunct="1"/>
            <a:r>
              <a:rPr lang="es-ES_tradnl" altLang="es-ES" sz="1800">
                <a:cs typeface="Arial" panose="020B0604020202020204" pitchFamily="34" charset="0"/>
              </a:rPr>
              <a:t> ...</a:t>
            </a:r>
          </a:p>
          <a:p>
            <a:pPr marL="108000" indent="0" eaLnBrk="1" hangingPunct="1">
              <a:buNone/>
            </a:pPr>
            <a:endParaRPr lang="es-ES_tradnl" altLang="es-ES" sz="1800">
              <a:cs typeface="Arial" panose="020B0604020202020204" pitchFamily="34" charset="0"/>
            </a:endParaRPr>
          </a:p>
          <a:p>
            <a:pPr marL="108000" indent="0" algn="ctr" eaLnBrk="1" hangingPunct="1"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These activities are scattered through different departments and units</a:t>
            </a:r>
            <a:endParaRPr lang="en-GB" altLang="es-ES" sz="20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979712" y="260648"/>
            <a:ext cx="6707088" cy="64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2800">
                <a:solidFill>
                  <a:srgbClr val="FF3300"/>
                </a:solidFill>
                <a:latin typeface="+mj-lt"/>
              </a:rPr>
              <a:t>EARTH OBSERVATION @ INTA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188913"/>
            <a:ext cx="75565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Centro Espacial Canarias - Maspalomas</a:t>
            </a:r>
            <a:endParaRPr lang="en-GB" altLang="es-ES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3" name="Foliennummernplatzhalter 4"/>
          <p:cNvSpPr txBox="1">
            <a:spLocks/>
          </p:cNvSpPr>
          <p:nvPr/>
        </p:nvSpPr>
        <p:spPr bwMode="auto">
          <a:xfrm>
            <a:off x="8748713" y="6561138"/>
            <a:ext cx="395287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B7A76AB-E825-4769-A17D-FCA86B294CF0}" type="slidenum">
              <a:rPr lang="de-DE" altLang="es-ES" sz="14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8</a:t>
            </a:fld>
            <a:endParaRPr lang="de-DE" altLang="es-ES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7130"/>
          <a:stretch>
            <a:fillRect/>
          </a:stretch>
        </p:blipFill>
        <p:spPr bwMode="auto">
          <a:xfrm>
            <a:off x="201613" y="2852936"/>
            <a:ext cx="353536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7" name="Rectangle 29"/>
          <p:cNvSpPr>
            <a:spLocks noChangeArrowheads="1"/>
          </p:cNvSpPr>
          <p:nvPr/>
        </p:nvSpPr>
        <p:spPr bwMode="auto">
          <a:xfrm>
            <a:off x="211552" y="1340768"/>
            <a:ext cx="7960848" cy="923330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s-ES" b="1" i="1">
                <a:solidFill>
                  <a:schemeClr val="accent2"/>
                </a:solidFill>
                <a:effectLst/>
                <a:latin typeface="Candara" pitchFamily="34" charset="0"/>
              </a:rPr>
              <a:t>The Canaries Space Center at Maspalomas p</a:t>
            </a:r>
            <a:r>
              <a:rPr lang="en-US" altLang="es-ES" b="1" i="1">
                <a:solidFill>
                  <a:schemeClr val="accent2"/>
                </a:solidFill>
                <a:effectLst/>
                <a:latin typeface="Candara" pitchFamily="34" charset="0"/>
              </a:rPr>
              <a:t>rovides an operational, centralized infrastructure for acquisition, processing, archiving and dissemination of EO data to Spanish and international institutions and end-users.</a:t>
            </a:r>
            <a:endParaRPr lang="en-GB" altLang="es-ES" b="1" i="1">
              <a:solidFill>
                <a:schemeClr val="accent2"/>
              </a:solidFill>
              <a:effectLst/>
              <a:latin typeface="Candara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336706"/>
            <a:ext cx="3804234" cy="380423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188913"/>
            <a:ext cx="75565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CEC Maspalomas: Main Users</a:t>
            </a:r>
            <a:endParaRPr lang="en-GB" altLang="es-ES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3" name="Foliennummernplatzhalter 4"/>
          <p:cNvSpPr txBox="1">
            <a:spLocks/>
          </p:cNvSpPr>
          <p:nvPr/>
        </p:nvSpPr>
        <p:spPr bwMode="auto">
          <a:xfrm>
            <a:off x="8748713" y="6561138"/>
            <a:ext cx="395287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B7A76AB-E825-4769-A17D-FCA86B294CF0}" type="slidenum">
              <a:rPr lang="de-DE" altLang="es-ES" sz="14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9</a:t>
            </a:fld>
            <a:endParaRPr lang="de-DE" altLang="es-ES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6" name="Picture 35" descr="DSC047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4"/>
          <a:stretch>
            <a:fillRect/>
          </a:stretch>
        </p:blipFill>
        <p:spPr bwMode="auto">
          <a:xfrm>
            <a:off x="5948363" y="4738688"/>
            <a:ext cx="30162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36"/>
          <p:cNvSpPr txBox="1">
            <a:spLocks noChangeArrowheads="1"/>
          </p:cNvSpPr>
          <p:nvPr/>
        </p:nvSpPr>
        <p:spPr bwMode="auto">
          <a:xfrm>
            <a:off x="4581525" y="5445125"/>
            <a:ext cx="1862138" cy="1069975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altLang="es-ES" sz="1600">
                <a:solidFill>
                  <a:srgbClr val="002060"/>
                </a:solidFill>
                <a:effectLst/>
                <a:latin typeface="Arial" charset="0"/>
              </a:rPr>
              <a:t>L/X – Band 2.4 m antenna for NOAA/METOP/</a:t>
            </a:r>
          </a:p>
          <a:p>
            <a:pPr>
              <a:defRPr/>
            </a:pPr>
            <a:r>
              <a:rPr lang="es-ES" altLang="es-ES" sz="1600">
                <a:solidFill>
                  <a:srgbClr val="002060"/>
                </a:solidFill>
                <a:effectLst/>
                <a:latin typeface="Arial" charset="0"/>
              </a:rPr>
              <a:t>NPP/FY-3</a:t>
            </a:r>
          </a:p>
        </p:txBody>
      </p:sp>
      <p:pic>
        <p:nvPicPr>
          <p:cNvPr id="10248" name="Picture 37" descr="Antena 10m Sp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4" y="4437112"/>
            <a:ext cx="2745943" cy="205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38"/>
          <p:cNvSpPr txBox="1">
            <a:spLocks noChangeArrowheads="1"/>
          </p:cNvSpPr>
          <p:nvPr/>
        </p:nvSpPr>
        <p:spPr bwMode="auto">
          <a:xfrm>
            <a:off x="2339975" y="4681538"/>
            <a:ext cx="1776413" cy="825500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altLang="es-ES" sz="1600">
                <a:solidFill>
                  <a:srgbClr val="002060"/>
                </a:solidFill>
                <a:effectLst/>
                <a:latin typeface="Arial" charset="0"/>
              </a:rPr>
              <a:t>Direct Receiving Station for SPOT/CBERS</a:t>
            </a:r>
          </a:p>
        </p:txBody>
      </p:sp>
      <p:sp>
        <p:nvSpPr>
          <p:cNvPr id="13317" name="Rectangle 29"/>
          <p:cNvSpPr>
            <a:spLocks noChangeArrowheads="1"/>
          </p:cNvSpPr>
          <p:nvPr/>
        </p:nvSpPr>
        <p:spPr bwMode="auto">
          <a:xfrm>
            <a:off x="323528" y="1225549"/>
            <a:ext cx="8496623" cy="2923877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ESA / ESRIN: several projects including DR and E-PAC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EUMETSAT: BRGS (Backup and Ranging) for MSG satellites, 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ESA/ESOC: ESTRACK network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HISDESAT / SPAINSAT / HISPAMAR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INTELSAT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JAXA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COSPAS-SARSAT (Nodal Centre of the world salvage and rescue network)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0000"/>
                </a:solidFill>
                <a:effectLst/>
                <a:latin typeface="Arial" charset="0"/>
              </a:rPr>
              <a:t>...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sz="1600" b="1">
                <a:solidFill>
                  <a:srgbClr val="0070C0"/>
                </a:solidFill>
                <a:effectLst/>
                <a:latin typeface="Arial" charset="0"/>
              </a:rPr>
              <a:t>and INTA itself!</a:t>
            </a:r>
          </a:p>
        </p:txBody>
      </p:sp>
    </p:spTree>
    <p:extLst>
      <p:ext uri="{BB962C8B-B14F-4D97-AF65-F5344CB8AC3E}">
        <p14:creationId xmlns:p14="http://schemas.microsoft.com/office/powerpoint/2010/main" val="515989968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Template_MSST-UPM">
  <a:themeElements>
    <a:clrScheme name="PlantillaMST2011 8">
      <a:dk1>
        <a:srgbClr val="000090"/>
      </a:dk1>
      <a:lt1>
        <a:srgbClr val="EAEAEA"/>
      </a:lt1>
      <a:dk2>
        <a:srgbClr val="3A3AB2"/>
      </a:dk2>
      <a:lt2>
        <a:srgbClr val="CAD4DC"/>
      </a:lt2>
      <a:accent1>
        <a:srgbClr val="3974AF"/>
      </a:accent1>
      <a:accent2>
        <a:srgbClr val="232369"/>
      </a:accent2>
      <a:accent3>
        <a:srgbClr val="AEAED5"/>
      </a:accent3>
      <a:accent4>
        <a:srgbClr val="C8C8C8"/>
      </a:accent4>
      <a:accent5>
        <a:srgbClr val="AEBCD4"/>
      </a:accent5>
      <a:accent6>
        <a:srgbClr val="1F1F5E"/>
      </a:accent6>
      <a:hlink>
        <a:srgbClr val="00CCFF"/>
      </a:hlink>
      <a:folHlink>
        <a:srgbClr val="6699FF"/>
      </a:folHlink>
    </a:clrScheme>
    <a:fontScheme name="PlantillaMST2011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lantillaMST2011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MST2011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MST2011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MST2011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MST2011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MST2011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MST2011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MST2011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MST2011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4393</TotalTime>
  <Words>2381</Words>
  <Application>Microsoft Office PowerPoint</Application>
  <PresentationFormat>Presentación en pantalla (4:3)</PresentationFormat>
  <Paragraphs>331</Paragraphs>
  <Slides>34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Arial</vt:lpstr>
      <vt:lpstr>Cambria Math</vt:lpstr>
      <vt:lpstr>Candara</vt:lpstr>
      <vt:lpstr>Comic Sans MS</vt:lpstr>
      <vt:lpstr>Symbol</vt:lpstr>
      <vt:lpstr>Tahoma</vt:lpstr>
      <vt:lpstr>Trebuchet MS</vt:lpstr>
      <vt:lpstr>Verdana</vt:lpstr>
      <vt:lpstr>Wingdings</vt:lpstr>
      <vt:lpstr>Template_MSST-UPM</vt:lpstr>
      <vt:lpstr>EARTH OBSERVATION AT INTA</vt:lpstr>
      <vt:lpstr>INTA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Centro Espacial Canarias - Maspalomas</vt:lpstr>
      <vt:lpstr>  CEC Maspalomas: Main Users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INTA – Airborne remote sensing</vt:lpstr>
      <vt:lpstr>INTA – AHS Sensor</vt:lpstr>
      <vt:lpstr>INTA – CASI Sensor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EARTH OBSERVATION AT INTA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title</dc:title>
  <dc:creator>Valued Acer Customer</dc:creator>
  <cp:lastModifiedBy>Eduworks</cp:lastModifiedBy>
  <cp:revision>374</cp:revision>
  <dcterms:created xsi:type="dcterms:W3CDTF">2011-12-10T22:07:55Z</dcterms:created>
  <dcterms:modified xsi:type="dcterms:W3CDTF">2016-06-21T07:57:36Z</dcterms:modified>
</cp:coreProperties>
</file>