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74" r:id="rId3"/>
  </p:sldMasterIdLst>
  <p:notesMasterIdLst>
    <p:notesMasterId r:id="rId44"/>
  </p:notesMasterIdLst>
  <p:handoutMasterIdLst>
    <p:handoutMasterId r:id="rId45"/>
  </p:handoutMasterIdLst>
  <p:sldIdLst>
    <p:sldId id="395" r:id="rId4"/>
    <p:sldId id="406" r:id="rId5"/>
    <p:sldId id="409" r:id="rId6"/>
    <p:sldId id="431" r:id="rId7"/>
    <p:sldId id="432" r:id="rId8"/>
    <p:sldId id="396" r:id="rId9"/>
    <p:sldId id="433" r:id="rId10"/>
    <p:sldId id="361" r:id="rId11"/>
    <p:sldId id="397" r:id="rId12"/>
    <p:sldId id="398" r:id="rId13"/>
    <p:sldId id="425" r:id="rId14"/>
    <p:sldId id="399" r:id="rId15"/>
    <p:sldId id="400" r:id="rId16"/>
    <p:sldId id="416" r:id="rId17"/>
    <p:sldId id="423" r:id="rId18"/>
    <p:sldId id="424" r:id="rId19"/>
    <p:sldId id="408" r:id="rId20"/>
    <p:sldId id="417" r:id="rId21"/>
    <p:sldId id="410" r:id="rId22"/>
    <p:sldId id="422" r:id="rId23"/>
    <p:sldId id="419" r:id="rId24"/>
    <p:sldId id="420" r:id="rId25"/>
    <p:sldId id="421" r:id="rId26"/>
    <p:sldId id="411" r:id="rId27"/>
    <p:sldId id="426" r:id="rId28"/>
    <p:sldId id="427" r:id="rId29"/>
    <p:sldId id="428" r:id="rId30"/>
    <p:sldId id="439" r:id="rId31"/>
    <p:sldId id="440" r:id="rId32"/>
    <p:sldId id="392" r:id="rId33"/>
    <p:sldId id="429" r:id="rId34"/>
    <p:sldId id="436" r:id="rId35"/>
    <p:sldId id="435" r:id="rId36"/>
    <p:sldId id="403" r:id="rId37"/>
    <p:sldId id="404" r:id="rId38"/>
    <p:sldId id="412" r:id="rId39"/>
    <p:sldId id="434" r:id="rId40"/>
    <p:sldId id="430" r:id="rId41"/>
    <p:sldId id="441" r:id="rId42"/>
    <p:sldId id="443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B3"/>
    <a:srgbClr val="00FFFF"/>
    <a:srgbClr val="00FF00"/>
    <a:srgbClr val="008040"/>
    <a:srgbClr val="FF0000"/>
    <a:srgbClr val="333333"/>
    <a:srgbClr val="8000FF"/>
    <a:srgbClr val="800000"/>
    <a:srgbClr val="00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6" autoAdjust="0"/>
    <p:restoredTop sz="99507" autoAdjust="0"/>
  </p:normalViewPr>
  <p:slideViewPr>
    <p:cSldViewPr snapToGrid="0">
      <p:cViewPr varScale="1">
        <p:scale>
          <a:sx n="102" d="100"/>
          <a:sy n="102" d="100"/>
        </p:scale>
        <p:origin x="-6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F50D0-F16A-3F47-BD54-0B7E1C530138}" type="datetimeFigureOut">
              <a:rPr lang="en-US" smtClean="0"/>
              <a:t>6/22/16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1D738-43B6-6343-B6BC-89BF5EE3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55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fld id="{773222EF-2ABE-5A42-BF33-228FD476C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841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202A-0CB9-1842-BD73-3773935922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Photo credits: Wikimedia Commons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202A-0CB9-1842-BD73-3773935922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0186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Photo credits: Wikimedia Commons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202A-0CB9-1842-BD73-3773935922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018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Photo credits: Wikimedia Commons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202A-0CB9-1842-BD73-3773935922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018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26892-105F-EB45-AC9C-3F67495601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7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C7564-1A40-D643-803C-5B4865FFFF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0582B-36AE-D14B-8885-58F5041E9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66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B358BAF-A371-1741-829F-021BCD630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33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28C69E-F1E3-BA4F-B183-71D23BDE4C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24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9765FC-D188-E347-B585-B6EFAF60A6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97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0A788F-EFFE-2044-AE7C-89390E470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45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608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8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A1107A-0BA1-A743-BC4B-E3B089D840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51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1D6CC-173F-6A41-BA6A-72FC7E51E2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94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E5DBC3-C4AF-AF4E-9997-642ED92F9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87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61FB71-C25E-C748-B746-77298F279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8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DF538-7D3A-114B-8AC4-61CBACABB9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46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4A1520-420C-D64A-B4F4-C65DCD93DC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73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FB9556-6685-5942-A23D-9178ACDBF7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12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69B787-78DF-2A48-A640-858B659390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37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8987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9263" y="274638"/>
            <a:ext cx="602615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59D5EF-4A3E-1648-ABDD-C65C24662B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05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078E9-DFE1-F941-BC1F-3BBF1651B2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44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effectLst/>
              <a:latin typeface="Calibri"/>
              <a:ea typeface="+mn-e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effectLst/>
              <a:latin typeface="Calibri"/>
              <a:ea typeface="+mn-e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A899314-ADE9-8643-A67F-D5DB98E00CF5}" type="slidenum">
              <a:rPr lang="en-US" sz="1800">
                <a:solidFill>
                  <a:srgbClr val="FFFFFF"/>
                </a:solidFill>
                <a:effectLst/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FFFFFF"/>
              </a:solidFill>
              <a:effectLst/>
              <a:latin typeface="Calibri"/>
              <a:ea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81F7C-0049-E64D-94E8-24E7EB0DC2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8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AC2E6-9DE8-FD48-80CD-33669759BA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0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BFB80-D193-6849-91B7-1901611095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7D755-FCD9-4647-BB01-3C59BA51C1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0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62F8-B323-2245-B3D0-AAD81709F0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1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13AA6-2747-274B-887D-E6C117AD33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9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0160ADBB-D08A-B245-8A10-25AB445DC13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9263" y="1608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7940" name="Rectangle 4"/>
          <p:cNvSpPr>
            <a:spLocks noChangeArrowheads="1"/>
          </p:cNvSpPr>
          <p:nvPr userDrawn="1"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1"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/>
                <a:latin typeface="+mn-lt"/>
              </a:defRPr>
            </a:lvl1pPr>
          </a:lstStyle>
          <a:p>
            <a:fld id="{F0473F2C-125D-7C4E-B974-DD94150D2E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8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654175"/>
            <a:ext cx="8229600" cy="1470025"/>
          </a:xfrm>
        </p:spPr>
        <p:txBody>
          <a:bodyPr/>
          <a:lstStyle/>
          <a:p>
            <a:r>
              <a:rPr lang="en-US" dirty="0"/>
              <a:t>Burned Area Mapping and Monitoring Algorithms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8229600" cy="3048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Louis Giglio</a:t>
            </a:r>
            <a:endParaRPr lang="en-US" baseline="300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Department of Geographical Sciences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University of </a:t>
            </a:r>
            <a:r>
              <a:rPr lang="en-US" sz="2400" dirty="0" smtClean="0"/>
              <a:t>Maryland</a:t>
            </a:r>
          </a:p>
          <a:p>
            <a:endParaRPr lang="en-US" sz="2000" dirty="0" smtClean="0"/>
          </a:p>
          <a:p>
            <a:r>
              <a:rPr lang="en-US" sz="2800" dirty="0" smtClean="0"/>
              <a:t>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International EOS/S-NPP Direct Readout Conference</a:t>
            </a:r>
            <a:endParaRPr lang="en-US" sz="2800" dirty="0"/>
          </a:p>
          <a:p>
            <a:r>
              <a:rPr lang="fr-FR" sz="2800" dirty="0"/>
              <a:t>21-24 June 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88px-Koala_climbing_tre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9567" cy="541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1" y="64124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91919">
                    <a:lumMod val="50000"/>
                    <a:lumOff val="50000"/>
                  </a:srgbClr>
                </a:solidFill>
                <a:effectLst/>
                <a:latin typeface="Calibri"/>
                <a:ea typeface="+mn-ea"/>
              </a:rPr>
              <a:t>Wikimedia Commons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199" y="2677180"/>
            <a:ext cx="1524001" cy="584776"/>
          </a:xfrm>
          <a:prstGeom prst="rect">
            <a:avLst/>
          </a:prstGeom>
          <a:solidFill>
            <a:schemeClr val="bg1">
              <a:alpha val="25000"/>
            </a:schemeClr>
          </a:solidFill>
          <a:effectLst>
            <a:outerShdw dist="38100" dir="2700000" algn="tl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FF"/>
                </a:solidFill>
                <a:effectLst/>
                <a:latin typeface="Calibri"/>
                <a:ea typeface="+mn-ea"/>
              </a:rPr>
              <a:t>MCD45</a:t>
            </a:r>
          </a:p>
        </p:txBody>
      </p:sp>
      <p:pic>
        <p:nvPicPr>
          <p:cNvPr id="12" name="Picture 11" descr="640px-Goat_eating_in_a_forest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77" y="1688955"/>
            <a:ext cx="4329223" cy="5169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39000" y="4901624"/>
            <a:ext cx="1524001" cy="584776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outerShdw dist="38100" dir="2700000" algn="tl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FF"/>
                </a:solidFill>
                <a:effectLst/>
                <a:latin typeface="Calibri"/>
                <a:ea typeface="+mn-ea"/>
              </a:rPr>
              <a:t>MCD64</a:t>
            </a:r>
          </a:p>
        </p:txBody>
      </p:sp>
    </p:spTree>
    <p:extLst>
      <p:ext uri="{BB962C8B-B14F-4D97-AF65-F5344CB8AC3E}">
        <p14:creationId xmlns:p14="http://schemas.microsoft.com/office/powerpoint/2010/main" val="60371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88px-Koala_climbing_tre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9567" cy="541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1" y="64124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91919">
                    <a:lumMod val="50000"/>
                    <a:lumOff val="50000"/>
                  </a:srgbClr>
                </a:solidFill>
                <a:effectLst/>
                <a:latin typeface="Calibri"/>
                <a:ea typeface="+mn-ea"/>
              </a:rPr>
              <a:t>Wikimedia Commons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199" y="2677180"/>
            <a:ext cx="1524001" cy="584776"/>
          </a:xfrm>
          <a:prstGeom prst="rect">
            <a:avLst/>
          </a:prstGeom>
          <a:solidFill>
            <a:schemeClr val="bg1">
              <a:alpha val="25000"/>
            </a:schemeClr>
          </a:solidFill>
          <a:effectLst>
            <a:outerShdw dist="38100" dir="2700000" algn="tl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FF"/>
                </a:solidFill>
                <a:effectLst/>
                <a:latin typeface="Calibri"/>
                <a:ea typeface="+mn-ea"/>
              </a:rPr>
              <a:t>MCD45</a:t>
            </a:r>
          </a:p>
        </p:txBody>
      </p:sp>
      <p:pic>
        <p:nvPicPr>
          <p:cNvPr id="12" name="Picture 11" descr="640px-Goat_eating_in_a_forest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77" y="1688955"/>
            <a:ext cx="4329223" cy="5169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39000" y="4901624"/>
            <a:ext cx="1524001" cy="584776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outerShdw dist="38100" dir="2700000" algn="tl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FF"/>
                </a:solidFill>
                <a:effectLst/>
                <a:latin typeface="Calibri"/>
                <a:ea typeface="+mn-ea"/>
              </a:rPr>
              <a:t>MCD64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581400" y="152400"/>
            <a:ext cx="5334000" cy="4495800"/>
            <a:chOff x="3581400" y="152400"/>
            <a:chExt cx="5334000" cy="4495800"/>
          </a:xfrm>
        </p:grpSpPr>
        <p:sp>
          <p:nvSpPr>
            <p:cNvPr id="13" name="TextBox 12"/>
            <p:cNvSpPr txBox="1"/>
            <p:nvPr/>
          </p:nvSpPr>
          <p:spPr>
            <a:xfrm>
              <a:off x="4419600" y="152400"/>
              <a:ext cx="4495800" cy="2246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rgbClr val="FFFFFF"/>
                  </a:solidFill>
                  <a:effectLst/>
                  <a:latin typeface="Calibri"/>
                  <a:ea typeface="+mn-ea"/>
                </a:rPr>
                <a:t>Original plan for C6 was to merge </a:t>
              </a:r>
              <a:r>
                <a:rPr lang="en-US" sz="2800" dirty="0">
                  <a:solidFill>
                    <a:srgbClr val="FFFFFF"/>
                  </a:solidFill>
                  <a:effectLst/>
                  <a:latin typeface="Calibri"/>
                  <a:ea typeface="+mn-ea"/>
                </a:rPr>
                <a:t>features of the two different approaches to produce a better C6 product, i.e., a “Koala Goat”.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581400" y="2971800"/>
              <a:ext cx="2133600" cy="167640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arrow"/>
              <a:tailEnd type="arrow"/>
            </a:ln>
            <a:effectLst>
              <a:outerShdw blurRad="40000" dist="20000" dir="5400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9029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88px-Koala_climbing_tree2.jpg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9567" cy="541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1" y="64124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91919">
                    <a:lumMod val="50000"/>
                    <a:lumOff val="50000"/>
                  </a:srgbClr>
                </a:solidFill>
                <a:effectLst/>
                <a:latin typeface="Calibri"/>
                <a:ea typeface="+mn-ea"/>
              </a:rPr>
              <a:t>Wikimedia Commons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199" y="2677180"/>
            <a:ext cx="1524001" cy="584776"/>
          </a:xfrm>
          <a:prstGeom prst="rect">
            <a:avLst/>
          </a:prstGeom>
          <a:solidFill>
            <a:schemeClr val="bg1">
              <a:alpha val="25000"/>
            </a:schemeClr>
          </a:solidFill>
          <a:effectLst>
            <a:outerShdw dist="38100" dir="2700000" algn="tl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>
                    <a:lumMod val="65000"/>
                  </a:schemeClr>
                </a:solidFill>
                <a:effectLst/>
                <a:latin typeface="Calibri"/>
                <a:ea typeface="+mn-ea"/>
              </a:rPr>
              <a:t>MCD45</a:t>
            </a:r>
          </a:p>
        </p:txBody>
      </p:sp>
      <p:pic>
        <p:nvPicPr>
          <p:cNvPr id="12" name="Picture 11" descr="640px-Goat_eating_in_a_forest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77" y="1688955"/>
            <a:ext cx="4329223" cy="5169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39000" y="4901624"/>
            <a:ext cx="1524001" cy="584776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outerShdw dist="38100" dir="2700000" algn="tl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FF"/>
                </a:solidFill>
                <a:effectLst/>
                <a:latin typeface="Calibri"/>
                <a:ea typeface="+mn-ea"/>
              </a:rPr>
              <a:t>MCD64</a:t>
            </a:r>
          </a:p>
        </p:txBody>
      </p:sp>
      <p:sp>
        <p:nvSpPr>
          <p:cNvPr id="2" name="Oval 1"/>
          <p:cNvSpPr/>
          <p:nvPr/>
        </p:nvSpPr>
        <p:spPr>
          <a:xfrm>
            <a:off x="4495800" y="2196882"/>
            <a:ext cx="4572000" cy="4584918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191919"/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454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cd45_bo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828800"/>
            <a:ext cx="3752889" cy="3749040"/>
          </a:xfrm>
          <a:prstGeom prst="rect">
            <a:avLst/>
          </a:prstGeom>
        </p:spPr>
      </p:pic>
      <p:pic>
        <p:nvPicPr>
          <p:cNvPr id="5" name="Picture 4" descr="mcd64_bo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30" y="1828800"/>
            <a:ext cx="3749040" cy="3749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562600"/>
            <a:ext cx="2362201" cy="584776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FF"/>
                </a:solidFill>
                <a:effectLst/>
                <a:latin typeface="Calibri"/>
                <a:ea typeface="+mn-ea"/>
              </a:rPr>
              <a:t>C5.1 MCD45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5562600"/>
            <a:ext cx="2438400" cy="584776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FF"/>
                </a:solidFill>
                <a:effectLst/>
                <a:latin typeface="Calibri"/>
                <a:ea typeface="+mn-ea"/>
              </a:rPr>
              <a:t>C5.1 MCD64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8036" y="710624"/>
            <a:ext cx="7547928" cy="584776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FF"/>
                </a:solidFill>
                <a:effectLst/>
                <a:latin typeface="Calibri"/>
                <a:ea typeface="+mn-ea"/>
              </a:rPr>
              <a:t>Large burn in Botswana, Aug.-Sep. 2008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9900" y="1367135"/>
            <a:ext cx="1905000" cy="461665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Calibri"/>
                <a:ea typeface="+mn-ea"/>
              </a:rPr>
              <a:t>~ 100 km</a:t>
            </a:r>
          </a:p>
        </p:txBody>
      </p:sp>
    </p:spTree>
    <p:extLst>
      <p:ext uri="{BB962C8B-B14F-4D97-AF65-F5344CB8AC3E}">
        <p14:creationId xmlns:p14="http://schemas.microsoft.com/office/powerpoint/2010/main" val="3960341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glio2009_RS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41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857" y="4330096"/>
            <a:ext cx="8418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Algorithm published in 2009.  Product known by various names (“Direct Broadcast Burned Area Product”), but ultimately “MCD64”.</a:t>
            </a:r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815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00063" y="265113"/>
            <a:ext cx="5700712" cy="6315075"/>
            <a:chOff x="481" y="167"/>
            <a:chExt cx="3591" cy="397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" y="167"/>
              <a:ext cx="3591" cy="3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2074" y="217"/>
              <a:ext cx="5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F0000"/>
                  </a:solidFill>
                  <a:effectLst/>
                </a:rPr>
                <a:t>burn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062" y="265"/>
              <a:ext cx="5" cy="156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064" y="2242"/>
              <a:ext cx="5" cy="156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453188" y="417513"/>
            <a:ext cx="2333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effectLst/>
                <a:latin typeface="Calibri"/>
                <a:cs typeface="Calibri"/>
              </a:rPr>
              <a:t>band 5 (1.2 </a:t>
            </a:r>
            <a:r>
              <a:rPr lang="en-US" sz="2400" dirty="0">
                <a:effectLst/>
                <a:latin typeface="Calibri"/>
                <a:cs typeface="Calibri"/>
                <a:sym typeface="Symbol" charset="0"/>
              </a:rPr>
              <a:t></a:t>
            </a:r>
            <a:r>
              <a:rPr lang="en-US" sz="2800" dirty="0">
                <a:effectLst/>
                <a:latin typeface="Calibri"/>
                <a:cs typeface="Calibri"/>
              </a:rPr>
              <a:t>m</a:t>
            </a:r>
            <a:r>
              <a:rPr lang="en-US" sz="2400" dirty="0">
                <a:effectLst/>
                <a:latin typeface="Calibri"/>
                <a:cs typeface="Calibri"/>
              </a:rPr>
              <a:t>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359525" y="2139950"/>
            <a:ext cx="233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effectLst/>
                <a:latin typeface="Calibri"/>
                <a:cs typeface="Calibri"/>
              </a:rPr>
              <a:t>band 7 (2.1 </a:t>
            </a:r>
            <a:r>
              <a:rPr lang="en-US" sz="2400" dirty="0">
                <a:effectLst/>
                <a:latin typeface="Calibri"/>
                <a:cs typeface="Calibri"/>
                <a:sym typeface="Symbol" charset="0"/>
              </a:rPr>
              <a:t></a:t>
            </a:r>
            <a:r>
              <a:rPr lang="en-US" sz="2400" dirty="0">
                <a:effectLst/>
                <a:latin typeface="Calibri"/>
                <a:cs typeface="Calibri"/>
              </a:rPr>
              <a:t>m)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 flipV="1">
            <a:off x="5805488" y="1963738"/>
            <a:ext cx="550862" cy="371475"/>
          </a:xfrm>
          <a:prstGeom prst="line">
            <a:avLst/>
          </a:prstGeom>
          <a:noFill/>
          <a:ln w="28575">
            <a:solidFill>
              <a:srgbClr val="B3B3B3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5743575" y="712788"/>
            <a:ext cx="733425" cy="361950"/>
          </a:xfrm>
          <a:prstGeom prst="line">
            <a:avLst/>
          </a:prstGeom>
          <a:noFill/>
          <a:ln w="28575">
            <a:solidFill>
              <a:srgbClr val="B3B3B3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292850" y="6022975"/>
            <a:ext cx="917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effectLst/>
                <a:latin typeface="Calibri"/>
                <a:cs typeface="Calibri"/>
              </a:rPr>
              <a:t>VI57</a:t>
            </a:r>
            <a:endParaRPr lang="en-US" dirty="0"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2942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0063" y="265113"/>
            <a:ext cx="5700712" cy="6315075"/>
            <a:chOff x="481" y="167"/>
            <a:chExt cx="3591" cy="3978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" y="167"/>
              <a:ext cx="3591" cy="3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2074" y="217"/>
              <a:ext cx="5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F0000"/>
                  </a:solidFill>
                  <a:effectLst/>
                </a:rPr>
                <a:t>burn</a:t>
              </a: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062" y="265"/>
              <a:ext cx="5" cy="156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064" y="2242"/>
              <a:ext cx="5" cy="156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92850" y="6022975"/>
            <a:ext cx="917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effectLst/>
                <a:latin typeface="Calibri"/>
                <a:cs typeface="Calibri"/>
              </a:rPr>
              <a:t>VI57</a:t>
            </a:r>
            <a:endParaRPr lang="en-US" dirty="0">
              <a:effectLst/>
              <a:latin typeface="Calibri"/>
              <a:cs typeface="Calibri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 flipV="1">
            <a:off x="5805488" y="1963738"/>
            <a:ext cx="550862" cy="371475"/>
          </a:xfrm>
          <a:prstGeom prst="line">
            <a:avLst/>
          </a:prstGeom>
          <a:noFill/>
          <a:ln w="28575">
            <a:solidFill>
              <a:srgbClr val="B3B3B3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5743575" y="712788"/>
            <a:ext cx="733425" cy="361950"/>
          </a:xfrm>
          <a:prstGeom prst="line">
            <a:avLst/>
          </a:prstGeom>
          <a:noFill/>
          <a:ln w="28575">
            <a:solidFill>
              <a:srgbClr val="B3B3B3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3268663" y="4291013"/>
            <a:ext cx="7937" cy="1031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3286125" y="3892550"/>
            <a:ext cx="3132138" cy="860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419850" y="2870200"/>
            <a:ext cx="230028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effectLst/>
                <a:latin typeface="Calibri"/>
                <a:cs typeface="Calibri"/>
              </a:rPr>
              <a:t>Both magnitude of drop and post-burn level depend on many variables -- fixed thresholds inappropriate.</a:t>
            </a:r>
            <a:endParaRPr lang="en-US" sz="2800" dirty="0">
              <a:effectLst/>
              <a:latin typeface="Calibri"/>
              <a:cs typeface="Calibri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3087688" y="5349875"/>
            <a:ext cx="30607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6081713" y="3971925"/>
            <a:ext cx="361950" cy="1304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453188" y="417513"/>
            <a:ext cx="2333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effectLst/>
                <a:latin typeface="Calibri"/>
                <a:cs typeface="Calibri"/>
              </a:rPr>
              <a:t>band 5 (1.2 </a:t>
            </a:r>
            <a:r>
              <a:rPr lang="en-US" sz="2400" dirty="0">
                <a:effectLst/>
                <a:latin typeface="Calibri"/>
                <a:cs typeface="Calibri"/>
                <a:sym typeface="Symbol" charset="0"/>
              </a:rPr>
              <a:t></a:t>
            </a:r>
            <a:r>
              <a:rPr lang="en-US" sz="2800" dirty="0">
                <a:effectLst/>
                <a:latin typeface="Calibri"/>
                <a:cs typeface="Calibri"/>
              </a:rPr>
              <a:t>m</a:t>
            </a:r>
            <a:r>
              <a:rPr lang="en-US" sz="2400" dirty="0">
                <a:effectLst/>
                <a:latin typeface="Calibri"/>
                <a:cs typeface="Calibri"/>
              </a:rPr>
              <a:t>)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359525" y="2139950"/>
            <a:ext cx="233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effectLst/>
                <a:latin typeface="Calibri"/>
                <a:cs typeface="Calibri"/>
              </a:rPr>
              <a:t>band 7 (2.1 </a:t>
            </a:r>
            <a:r>
              <a:rPr lang="en-US" sz="2400" dirty="0">
                <a:effectLst/>
                <a:latin typeface="Calibri"/>
                <a:cs typeface="Calibri"/>
                <a:sym typeface="Symbol" charset="0"/>
              </a:rPr>
              <a:t></a:t>
            </a:r>
            <a:r>
              <a:rPr lang="en-US" sz="2400" dirty="0">
                <a:effectLst/>
                <a:latin typeface="Calibri"/>
                <a:cs typeface="Calibri"/>
              </a:rPr>
              <a:t>m)</a:t>
            </a:r>
          </a:p>
        </p:txBody>
      </p:sp>
    </p:spTree>
    <p:extLst>
      <p:ext uri="{BB962C8B-B14F-4D97-AF65-F5344CB8AC3E}">
        <p14:creationId xmlns:p14="http://schemas.microsoft.com/office/powerpoint/2010/main" val="2653730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MCD64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870"/>
            <a:ext cx="8229600" cy="4919133"/>
          </a:xfrm>
        </p:spPr>
        <p:txBody>
          <a:bodyPr/>
          <a:lstStyle/>
          <a:p>
            <a:r>
              <a:rPr lang="en-US" dirty="0"/>
              <a:t>Use “cleaned” active fire maps to select burned and unburned training samples from temporal composites</a:t>
            </a:r>
          </a:p>
          <a:p>
            <a:r>
              <a:rPr lang="en-US" dirty="0"/>
              <a:t>Extract conditional PDFs for burned and unburned pixels</a:t>
            </a:r>
          </a:p>
          <a:p>
            <a:r>
              <a:rPr lang="en-US" dirty="0"/>
              <a:t>Assign prior burned probability to each pixel</a:t>
            </a:r>
          </a:p>
          <a:p>
            <a:r>
              <a:rPr lang="en-US" dirty="0"/>
              <a:t>Bayesian classifier + supplementary relative threshold </a:t>
            </a:r>
            <a:r>
              <a:rPr lang="en-US" dirty="0" smtClean="0"/>
              <a:t>tests</a:t>
            </a:r>
          </a:p>
          <a:p>
            <a:r>
              <a:rPr lang="en-US" dirty="0" smtClean="0"/>
              <a:t>Final contextual relabeling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85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9572" y="163286"/>
            <a:ext cx="8577776" cy="6531429"/>
            <a:chOff x="1122523" y="538163"/>
            <a:chExt cx="7212649" cy="5448300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133336" y="637047"/>
              <a:ext cx="2365513" cy="231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rPr>
                <a:t>DAILY SURFACE REFLECTANCE</a:t>
              </a:r>
            </a:p>
          </p:txBody>
        </p:sp>
        <p:grpSp>
          <p:nvGrpSpPr>
            <p:cNvPr id="6" name="Group 75"/>
            <p:cNvGrpSpPr>
              <a:grpSpLocks/>
            </p:cNvGrpSpPr>
            <p:nvPr/>
          </p:nvGrpSpPr>
          <p:grpSpPr bwMode="auto">
            <a:xfrm>
              <a:off x="1793875" y="868363"/>
              <a:ext cx="1389063" cy="1104900"/>
              <a:chOff x="1130" y="367"/>
              <a:chExt cx="875" cy="696"/>
            </a:xfrm>
          </p:grpSpPr>
          <p:sp>
            <p:nvSpPr>
              <p:cNvPr id="68" name="AutoShape 7" descr="fillbw"/>
              <p:cNvSpPr>
                <a:spLocks noChangeArrowheads="1"/>
              </p:cNvSpPr>
              <p:nvPr/>
            </p:nvSpPr>
            <p:spPr bwMode="auto">
              <a:xfrm>
                <a:off x="1130" y="940"/>
                <a:ext cx="875" cy="123"/>
              </a:xfrm>
              <a:prstGeom prst="parallelogram">
                <a:avLst>
                  <a:gd name="adj" fmla="val 177846"/>
                </a:avLst>
              </a:prstGeom>
              <a:blipFill dpi="0" rotWithShape="0">
                <a:blip r:embed="rId2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AutoShape 8" descr="fillbw"/>
              <p:cNvSpPr>
                <a:spLocks noChangeArrowheads="1"/>
              </p:cNvSpPr>
              <p:nvPr/>
            </p:nvSpPr>
            <p:spPr bwMode="auto">
              <a:xfrm>
                <a:off x="1130" y="858"/>
                <a:ext cx="875" cy="123"/>
              </a:xfrm>
              <a:prstGeom prst="parallelogram">
                <a:avLst>
                  <a:gd name="adj" fmla="val 177846"/>
                </a:avLst>
              </a:prstGeom>
              <a:blipFill dpi="0" rotWithShape="0">
                <a:blip r:embed="rId2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AutoShape 9" descr="fillbw"/>
              <p:cNvSpPr>
                <a:spLocks noChangeArrowheads="1"/>
              </p:cNvSpPr>
              <p:nvPr/>
            </p:nvSpPr>
            <p:spPr bwMode="auto">
              <a:xfrm>
                <a:off x="1130" y="531"/>
                <a:ext cx="875" cy="123"/>
              </a:xfrm>
              <a:prstGeom prst="parallelogram">
                <a:avLst>
                  <a:gd name="adj" fmla="val 177846"/>
                </a:avLst>
              </a:prstGeom>
              <a:blipFill dpi="0" rotWithShape="0">
                <a:blip r:embed="rId2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AutoShape 10" descr="fillbw"/>
              <p:cNvSpPr>
                <a:spLocks noChangeArrowheads="1"/>
              </p:cNvSpPr>
              <p:nvPr/>
            </p:nvSpPr>
            <p:spPr bwMode="auto">
              <a:xfrm>
                <a:off x="1130" y="449"/>
                <a:ext cx="875" cy="123"/>
              </a:xfrm>
              <a:prstGeom prst="parallelogram">
                <a:avLst>
                  <a:gd name="adj" fmla="val 177846"/>
                </a:avLst>
              </a:prstGeom>
              <a:blipFill dpi="0" rotWithShape="0">
                <a:blip r:embed="rId2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AutoShape 11" descr="fillbw"/>
              <p:cNvSpPr>
                <a:spLocks noChangeArrowheads="1"/>
              </p:cNvSpPr>
              <p:nvPr/>
            </p:nvSpPr>
            <p:spPr bwMode="auto">
              <a:xfrm>
                <a:off x="1130" y="367"/>
                <a:ext cx="875" cy="123"/>
              </a:xfrm>
              <a:prstGeom prst="parallelogram">
                <a:avLst>
                  <a:gd name="adj" fmla="val 177846"/>
                </a:avLst>
              </a:prstGeom>
              <a:blipFill dpi="0" rotWithShape="0">
                <a:blip r:embed="rId2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AutoShape 12" descr="fillbw"/>
              <p:cNvSpPr>
                <a:spLocks noChangeArrowheads="1"/>
              </p:cNvSpPr>
              <p:nvPr/>
            </p:nvSpPr>
            <p:spPr bwMode="auto">
              <a:xfrm>
                <a:off x="1130" y="776"/>
                <a:ext cx="875" cy="123"/>
              </a:xfrm>
              <a:prstGeom prst="parallelogram">
                <a:avLst>
                  <a:gd name="adj" fmla="val 177846"/>
                </a:avLst>
              </a:prstGeom>
              <a:blipFill dpi="0" rotWithShape="0">
                <a:blip r:embed="rId2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13"/>
              <p:cNvSpPr>
                <a:spLocks noChangeShapeType="1"/>
              </p:cNvSpPr>
              <p:nvPr/>
            </p:nvSpPr>
            <p:spPr bwMode="auto">
              <a:xfrm>
                <a:off x="1568" y="695"/>
                <a:ext cx="0" cy="163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3578225" y="644985"/>
              <a:ext cx="1999488" cy="231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rPr>
                <a:t>DAILY ACTIVE FIRE MASKS</a:t>
              </a:r>
            </a:p>
          </p:txBody>
        </p:sp>
        <p:sp>
          <p:nvSpPr>
            <p:cNvPr id="8" name="AutoShape 17" descr="Fish fossil"/>
            <p:cNvSpPr>
              <a:spLocks noChangeArrowheads="1"/>
            </p:cNvSpPr>
            <p:nvPr/>
          </p:nvSpPr>
          <p:spPr bwMode="auto">
            <a:xfrm>
              <a:off x="3689350" y="1778000"/>
              <a:ext cx="1387475" cy="195263"/>
            </a:xfrm>
            <a:prstGeom prst="parallelogram">
              <a:avLst>
                <a:gd name="adj" fmla="val 177642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18" descr="Fish fossil"/>
            <p:cNvSpPr>
              <a:spLocks noChangeArrowheads="1"/>
            </p:cNvSpPr>
            <p:nvPr/>
          </p:nvSpPr>
          <p:spPr bwMode="auto">
            <a:xfrm>
              <a:off x="3689350" y="1647825"/>
              <a:ext cx="1387475" cy="195263"/>
            </a:xfrm>
            <a:prstGeom prst="parallelogram">
              <a:avLst>
                <a:gd name="adj" fmla="val 177642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19" descr="Fish fossil"/>
            <p:cNvSpPr>
              <a:spLocks noChangeArrowheads="1"/>
            </p:cNvSpPr>
            <p:nvPr/>
          </p:nvSpPr>
          <p:spPr bwMode="auto">
            <a:xfrm>
              <a:off x="3689350" y="1128713"/>
              <a:ext cx="1387475" cy="195262"/>
            </a:xfrm>
            <a:prstGeom prst="parallelogram">
              <a:avLst>
                <a:gd name="adj" fmla="val 177643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20" descr="Fish fossil"/>
            <p:cNvSpPr>
              <a:spLocks noChangeArrowheads="1"/>
            </p:cNvSpPr>
            <p:nvPr/>
          </p:nvSpPr>
          <p:spPr bwMode="auto">
            <a:xfrm>
              <a:off x="3689350" y="998538"/>
              <a:ext cx="1387475" cy="195262"/>
            </a:xfrm>
            <a:prstGeom prst="parallelogram">
              <a:avLst>
                <a:gd name="adj" fmla="val 177643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21" descr="Fish fossil"/>
            <p:cNvSpPr>
              <a:spLocks noChangeArrowheads="1"/>
            </p:cNvSpPr>
            <p:nvPr/>
          </p:nvSpPr>
          <p:spPr bwMode="auto">
            <a:xfrm>
              <a:off x="3689350" y="868363"/>
              <a:ext cx="1387475" cy="195262"/>
            </a:xfrm>
            <a:prstGeom prst="parallelogram">
              <a:avLst>
                <a:gd name="adj" fmla="val 177643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22" descr="Fish fossil"/>
            <p:cNvSpPr>
              <a:spLocks noChangeArrowheads="1"/>
            </p:cNvSpPr>
            <p:nvPr/>
          </p:nvSpPr>
          <p:spPr bwMode="auto">
            <a:xfrm>
              <a:off x="3689350" y="1517650"/>
              <a:ext cx="1387475" cy="195263"/>
            </a:xfrm>
            <a:prstGeom prst="parallelogram">
              <a:avLst>
                <a:gd name="adj" fmla="val 177642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3" descr="Fish fossil"/>
            <p:cNvSpPr>
              <a:spLocks noChangeShapeType="1"/>
            </p:cNvSpPr>
            <p:nvPr/>
          </p:nvSpPr>
          <p:spPr bwMode="auto">
            <a:xfrm>
              <a:off x="4383088" y="1389063"/>
              <a:ext cx="0" cy="25876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489200" y="2038350"/>
              <a:ext cx="1893888" cy="65088"/>
              <a:chOff x="1296" y="1968"/>
              <a:chExt cx="1536" cy="48"/>
            </a:xfrm>
          </p:grpSpPr>
          <p:sp>
            <p:nvSpPr>
              <p:cNvPr id="65" name="Line 25"/>
              <p:cNvSpPr>
                <a:spLocks noChangeShapeType="1"/>
              </p:cNvSpPr>
              <p:nvPr/>
            </p:nvSpPr>
            <p:spPr bwMode="auto">
              <a:xfrm>
                <a:off x="1296" y="2016"/>
                <a:ext cx="15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26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0" cy="4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27"/>
              <p:cNvSpPr>
                <a:spLocks noChangeShapeType="1"/>
              </p:cNvSpPr>
              <p:nvPr/>
            </p:nvSpPr>
            <p:spPr bwMode="auto">
              <a:xfrm flipV="1">
                <a:off x="2832" y="1968"/>
                <a:ext cx="0" cy="4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>
              <a:off x="3435350" y="2103438"/>
              <a:ext cx="0" cy="2746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29"/>
            <p:cNvGrpSpPr>
              <a:grpSpLocks/>
            </p:cNvGrpSpPr>
            <p:nvPr/>
          </p:nvGrpSpPr>
          <p:grpSpPr bwMode="auto">
            <a:xfrm>
              <a:off x="2678113" y="2454275"/>
              <a:ext cx="1389062" cy="976313"/>
              <a:chOff x="1488" y="1824"/>
              <a:chExt cx="1056" cy="720"/>
            </a:xfrm>
          </p:grpSpPr>
          <p:sp>
            <p:nvSpPr>
              <p:cNvPr id="58" name="AutoShape 30" descr="5%"/>
              <p:cNvSpPr>
                <a:spLocks noChangeArrowheads="1"/>
              </p:cNvSpPr>
              <p:nvPr/>
            </p:nvSpPr>
            <p:spPr bwMode="auto">
              <a:xfrm>
                <a:off x="1488" y="2400"/>
                <a:ext cx="1056" cy="144"/>
              </a:xfrm>
              <a:prstGeom prst="parallelogram">
                <a:avLst>
                  <a:gd name="adj" fmla="val 183333"/>
                </a:avLst>
              </a:prstGeom>
              <a:pattFill prst="pct5">
                <a:fgClr>
                  <a:schemeClr val="tx1"/>
                </a:fgClr>
                <a:bgClr>
                  <a:srgbClr val="333333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AutoShape 31" descr="5%"/>
              <p:cNvSpPr>
                <a:spLocks noChangeArrowheads="1"/>
              </p:cNvSpPr>
              <p:nvPr/>
            </p:nvSpPr>
            <p:spPr bwMode="auto">
              <a:xfrm>
                <a:off x="1488" y="2304"/>
                <a:ext cx="1056" cy="144"/>
              </a:xfrm>
              <a:prstGeom prst="parallelogram">
                <a:avLst>
                  <a:gd name="adj" fmla="val 183333"/>
                </a:avLst>
              </a:prstGeom>
              <a:pattFill prst="pct5">
                <a:fgClr>
                  <a:schemeClr val="tx1"/>
                </a:fgClr>
                <a:bgClr>
                  <a:srgbClr val="333333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AutoShape 32" descr="5%"/>
              <p:cNvSpPr>
                <a:spLocks noChangeArrowheads="1"/>
              </p:cNvSpPr>
              <p:nvPr/>
            </p:nvSpPr>
            <p:spPr bwMode="auto">
              <a:xfrm>
                <a:off x="1488" y="2208"/>
                <a:ext cx="1056" cy="144"/>
              </a:xfrm>
              <a:prstGeom prst="parallelogram">
                <a:avLst>
                  <a:gd name="adj" fmla="val 183333"/>
                </a:avLst>
              </a:prstGeom>
              <a:pattFill prst="pct5">
                <a:fgClr>
                  <a:schemeClr val="tx1"/>
                </a:fgClr>
                <a:bgClr>
                  <a:srgbClr val="333333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AutoShape 33" descr="5%"/>
              <p:cNvSpPr>
                <a:spLocks noChangeArrowheads="1"/>
              </p:cNvSpPr>
              <p:nvPr/>
            </p:nvSpPr>
            <p:spPr bwMode="auto">
              <a:xfrm>
                <a:off x="1488" y="2112"/>
                <a:ext cx="1056" cy="144"/>
              </a:xfrm>
              <a:prstGeom prst="parallelogram">
                <a:avLst>
                  <a:gd name="adj" fmla="val 183333"/>
                </a:avLst>
              </a:prstGeom>
              <a:pattFill prst="pct5">
                <a:fgClr>
                  <a:schemeClr val="tx1"/>
                </a:fgClr>
                <a:bgClr>
                  <a:srgbClr val="333333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34" descr="5%"/>
              <p:cNvSpPr>
                <a:spLocks noChangeArrowheads="1"/>
              </p:cNvSpPr>
              <p:nvPr/>
            </p:nvSpPr>
            <p:spPr bwMode="auto">
              <a:xfrm>
                <a:off x="1488" y="2016"/>
                <a:ext cx="1056" cy="144"/>
              </a:xfrm>
              <a:prstGeom prst="parallelogram">
                <a:avLst>
                  <a:gd name="adj" fmla="val 183333"/>
                </a:avLst>
              </a:prstGeom>
              <a:pattFill prst="pct5">
                <a:fgClr>
                  <a:schemeClr val="tx1"/>
                </a:fgClr>
                <a:bgClr>
                  <a:srgbClr val="333333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AutoShape 35" descr="5%"/>
              <p:cNvSpPr>
                <a:spLocks noChangeArrowheads="1"/>
              </p:cNvSpPr>
              <p:nvPr/>
            </p:nvSpPr>
            <p:spPr bwMode="auto">
              <a:xfrm>
                <a:off x="1488" y="1920"/>
                <a:ext cx="1056" cy="144"/>
              </a:xfrm>
              <a:prstGeom prst="parallelogram">
                <a:avLst>
                  <a:gd name="adj" fmla="val 183333"/>
                </a:avLst>
              </a:prstGeom>
              <a:pattFill prst="pct5">
                <a:fgClr>
                  <a:schemeClr val="tx1"/>
                </a:fgClr>
                <a:bgClr>
                  <a:srgbClr val="333333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AutoShape 36" descr="5%"/>
              <p:cNvSpPr>
                <a:spLocks noChangeArrowheads="1"/>
              </p:cNvSpPr>
              <p:nvPr/>
            </p:nvSpPr>
            <p:spPr bwMode="auto">
              <a:xfrm>
                <a:off x="1488" y="1824"/>
                <a:ext cx="1056" cy="144"/>
              </a:xfrm>
              <a:prstGeom prst="parallelogram">
                <a:avLst>
                  <a:gd name="adj" fmla="val 183333"/>
                </a:avLst>
              </a:prstGeom>
              <a:pattFill prst="pct5">
                <a:fgClr>
                  <a:schemeClr val="tx1"/>
                </a:fgClr>
                <a:bgClr>
                  <a:srgbClr val="333333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Text Box 37"/>
            <p:cNvSpPr txBox="1">
              <a:spLocks noChangeArrowheads="1"/>
            </p:cNvSpPr>
            <p:nvPr/>
          </p:nvSpPr>
          <p:spPr bwMode="auto">
            <a:xfrm>
              <a:off x="1406525" y="2770188"/>
              <a:ext cx="1201738" cy="385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rPr>
                <a:t>TEMPORAL COMPOSITES</a:t>
              </a:r>
              <a:r>
                <a:rPr lang="en-US" sz="1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rPr>
                <a:t> </a:t>
              </a:r>
              <a:endPara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" name="AutoShape 39" descr="Large checker board"/>
            <p:cNvSpPr>
              <a:spLocks noChangeArrowheads="1"/>
            </p:cNvSpPr>
            <p:nvPr/>
          </p:nvSpPr>
          <p:spPr bwMode="auto">
            <a:xfrm>
              <a:off x="1416050" y="5791200"/>
              <a:ext cx="1389063" cy="195263"/>
            </a:xfrm>
            <a:prstGeom prst="parallelogram">
              <a:avLst>
                <a:gd name="adj" fmla="val 177845"/>
              </a:avLst>
            </a:prstGeom>
            <a:pattFill prst="lgCheck">
              <a:fgClr>
                <a:srgbClr val="008040"/>
              </a:fgClr>
              <a:bgClr>
                <a:schemeClr val="bg2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40" descr="Large checker board"/>
            <p:cNvSpPr txBox="1">
              <a:spLocks noChangeArrowheads="1"/>
            </p:cNvSpPr>
            <p:nvPr/>
          </p:nvSpPr>
          <p:spPr bwMode="auto">
            <a:xfrm>
              <a:off x="1641572" y="5572021"/>
              <a:ext cx="1197361" cy="231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gCheck">
                    <a:fgClr>
                      <a:srgbClr val="008040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rPr>
                <a:t>LAND COVER</a:t>
              </a:r>
              <a:endParaRPr lang="en-US" sz="12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" name="Text Box 41"/>
            <p:cNvSpPr txBox="1">
              <a:spLocks noChangeArrowheads="1"/>
            </p:cNvSpPr>
            <p:nvPr/>
          </p:nvSpPr>
          <p:spPr bwMode="auto">
            <a:xfrm>
              <a:off x="4217988" y="2366963"/>
              <a:ext cx="2178050" cy="91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charset="0"/>
                </a:rPr>
                <a:t></a:t>
              </a:r>
              <a:r>
                <a:rPr 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VI*, VI*</a:t>
              </a:r>
              <a:r>
                <a:rPr lang="en-US" sz="2000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post</a:t>
              </a:r>
              <a:endPara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lnSpc>
                  <a:spcPct val="110000"/>
                </a:lnSpc>
              </a:pPr>
              <a:r>
                <a:rPr lang="en-US" sz="2000" b="1" i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</a:t>
              </a:r>
              <a:r>
                <a:rPr 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*, </a:t>
              </a:r>
              <a:r>
                <a:rPr lang="en-US" sz="2000" b="1" i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r>
                <a:rPr 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*, </a:t>
              </a:r>
              <a:r>
                <a:rPr lang="en-US" sz="2000" b="1" i="1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r>
                <a:rPr lang="en-US" sz="2000" b="1" baseline="-250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</a:t>
              </a:r>
              <a:endPara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lnSpc>
                  <a:spcPct val="110000"/>
                </a:lnSpc>
              </a:pPr>
              <a:r>
                <a:rPr 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IQR*</a:t>
              </a:r>
              <a:r>
                <a:rPr lang="en-US" sz="2000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pre</a:t>
              </a:r>
              <a:r>
                <a:rPr 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 IQR*</a:t>
              </a:r>
              <a:r>
                <a:rPr lang="en-US" sz="2000" b="1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post</a:t>
              </a:r>
            </a:p>
          </p:txBody>
        </p:sp>
        <p:sp>
          <p:nvSpPr>
            <p:cNvPr id="22" name="Line 42"/>
            <p:cNvSpPr>
              <a:spLocks noChangeShapeType="1"/>
            </p:cNvSpPr>
            <p:nvPr/>
          </p:nvSpPr>
          <p:spPr bwMode="auto">
            <a:xfrm flipH="1">
              <a:off x="2751138" y="3535363"/>
              <a:ext cx="558800" cy="2540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43" descr="10%"/>
            <p:cNvSpPr>
              <a:spLocks noChangeArrowheads="1"/>
            </p:cNvSpPr>
            <p:nvPr/>
          </p:nvSpPr>
          <p:spPr bwMode="auto">
            <a:xfrm>
              <a:off x="3057525" y="4757738"/>
              <a:ext cx="1387475" cy="193675"/>
            </a:xfrm>
            <a:prstGeom prst="parallelogram">
              <a:avLst>
                <a:gd name="adj" fmla="val 179098"/>
              </a:avLst>
            </a:prstGeom>
            <a:pattFill prst="pct10">
              <a:fgClr>
                <a:schemeClr val="tx1"/>
              </a:fgClr>
              <a:bgClr>
                <a:srgbClr val="333333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44" descr="10%"/>
            <p:cNvSpPr>
              <a:spLocks noChangeArrowheads="1"/>
            </p:cNvSpPr>
            <p:nvPr/>
          </p:nvSpPr>
          <p:spPr bwMode="auto">
            <a:xfrm>
              <a:off x="3119438" y="4041775"/>
              <a:ext cx="1389062" cy="195263"/>
            </a:xfrm>
            <a:prstGeom prst="parallelogram">
              <a:avLst>
                <a:gd name="adj" fmla="val 177845"/>
              </a:avLst>
            </a:prstGeom>
            <a:pattFill prst="pct10">
              <a:fgClr>
                <a:schemeClr val="tx1"/>
              </a:fgClr>
              <a:bgClr>
                <a:srgbClr val="333333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45"/>
            <p:cNvSpPr>
              <a:spLocks noChangeShapeType="1"/>
            </p:cNvSpPr>
            <p:nvPr/>
          </p:nvSpPr>
          <p:spPr bwMode="auto">
            <a:xfrm>
              <a:off x="3498850" y="3535363"/>
              <a:ext cx="252413" cy="31115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46"/>
            <p:cNvSpPr txBox="1">
              <a:spLocks noChangeArrowheads="1"/>
            </p:cNvSpPr>
            <p:nvPr/>
          </p:nvSpPr>
          <p:spPr bwMode="auto">
            <a:xfrm>
              <a:off x="3371850" y="3826335"/>
              <a:ext cx="1274763" cy="231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rPr>
                <a:t>TRAINING MASK</a:t>
              </a:r>
              <a:endParaRPr lang="en-US" sz="12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7" name="AutoShape 48" descr="10%"/>
            <p:cNvSpPr>
              <a:spLocks noChangeArrowheads="1"/>
            </p:cNvSpPr>
            <p:nvPr/>
          </p:nvSpPr>
          <p:spPr bwMode="auto">
            <a:xfrm>
              <a:off x="1471613" y="4002088"/>
              <a:ext cx="1389062" cy="195262"/>
            </a:xfrm>
            <a:prstGeom prst="parallelogram">
              <a:avLst>
                <a:gd name="adj" fmla="val 177846"/>
              </a:avLst>
            </a:prstGeom>
            <a:pattFill prst="pct10">
              <a:fgClr>
                <a:schemeClr val="tx1"/>
              </a:fgClr>
              <a:bgClr>
                <a:srgbClr val="333333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49"/>
            <p:cNvSpPr txBox="1">
              <a:spLocks noChangeArrowheads="1"/>
            </p:cNvSpPr>
            <p:nvPr/>
          </p:nvSpPr>
          <p:spPr bwMode="auto">
            <a:xfrm>
              <a:off x="1416050" y="3761247"/>
              <a:ext cx="1703388" cy="231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rPr>
                <a:t>TEMPORAL TEXTURE</a:t>
              </a:r>
            </a:p>
          </p:txBody>
        </p:sp>
        <p:sp>
          <p:nvSpPr>
            <p:cNvPr id="29" name="Text Box 50"/>
            <p:cNvSpPr txBox="1">
              <a:spLocks noChangeArrowheads="1"/>
            </p:cNvSpPr>
            <p:nvPr/>
          </p:nvSpPr>
          <p:spPr bwMode="auto">
            <a:xfrm>
              <a:off x="3179763" y="4542295"/>
              <a:ext cx="1328737" cy="231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rPr>
                <a:t>SPATIAL PRIORS</a:t>
              </a:r>
              <a:endParaRPr lang="en-US" sz="12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0" name="Text Box 51"/>
            <p:cNvSpPr txBox="1">
              <a:spLocks noChangeArrowheads="1"/>
            </p:cNvSpPr>
            <p:nvPr/>
          </p:nvSpPr>
          <p:spPr bwMode="auto">
            <a:xfrm>
              <a:off x="3028950" y="5381625"/>
              <a:ext cx="1482725" cy="385106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rPr>
                <a:t>INITIAL CLASSIFICATION</a:t>
              </a:r>
              <a:endParaRPr lang="en-US" sz="12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" name="Line 52"/>
            <p:cNvSpPr>
              <a:spLocks noChangeShapeType="1"/>
            </p:cNvSpPr>
            <p:nvPr/>
          </p:nvSpPr>
          <p:spPr bwMode="auto">
            <a:xfrm>
              <a:off x="2109788" y="4314825"/>
              <a:ext cx="0" cy="26035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53"/>
            <p:cNvSpPr>
              <a:spLocks noChangeShapeType="1"/>
            </p:cNvSpPr>
            <p:nvPr/>
          </p:nvSpPr>
          <p:spPr bwMode="auto">
            <a:xfrm>
              <a:off x="2614613" y="5030788"/>
              <a:ext cx="1073150" cy="26035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54"/>
            <p:cNvSpPr>
              <a:spLocks noChangeShapeType="1"/>
            </p:cNvSpPr>
            <p:nvPr/>
          </p:nvSpPr>
          <p:spPr bwMode="auto">
            <a:xfrm flipH="1">
              <a:off x="2678113" y="4302125"/>
              <a:ext cx="693737" cy="3905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55"/>
            <p:cNvSpPr>
              <a:spLocks noChangeShapeType="1"/>
            </p:cNvSpPr>
            <p:nvPr/>
          </p:nvSpPr>
          <p:spPr bwMode="auto">
            <a:xfrm flipH="1">
              <a:off x="2614613" y="3535363"/>
              <a:ext cx="820737" cy="102711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56"/>
            <p:cNvSpPr>
              <a:spLocks noChangeShapeType="1"/>
            </p:cNvSpPr>
            <p:nvPr/>
          </p:nvSpPr>
          <p:spPr bwMode="auto">
            <a:xfrm flipV="1">
              <a:off x="2109788" y="5341938"/>
              <a:ext cx="0" cy="26035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57"/>
            <p:cNvSpPr txBox="1">
              <a:spLocks noChangeArrowheads="1"/>
            </p:cNvSpPr>
            <p:nvPr/>
          </p:nvSpPr>
          <p:spPr bwMode="auto">
            <a:xfrm>
              <a:off x="1122523" y="4542295"/>
              <a:ext cx="1555591" cy="231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rPr>
                <a:t>CONDITIONAL PDFs</a:t>
              </a:r>
              <a:endParaRPr lang="en-US" sz="12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37" name="Group 58"/>
            <p:cNvGrpSpPr>
              <a:grpSpLocks/>
            </p:cNvGrpSpPr>
            <p:nvPr/>
          </p:nvGrpSpPr>
          <p:grpSpPr bwMode="auto">
            <a:xfrm>
              <a:off x="1631950" y="4757738"/>
              <a:ext cx="882650" cy="519112"/>
              <a:chOff x="672" y="3600"/>
              <a:chExt cx="672" cy="384"/>
            </a:xfrm>
          </p:grpSpPr>
          <p:grpSp>
            <p:nvGrpSpPr>
              <p:cNvPr id="54" name="Group 59"/>
              <p:cNvGrpSpPr>
                <a:grpSpLocks/>
              </p:cNvGrpSpPr>
              <p:nvPr/>
            </p:nvGrpSpPr>
            <p:grpSpPr bwMode="auto">
              <a:xfrm>
                <a:off x="768" y="3636"/>
                <a:ext cx="528" cy="344"/>
                <a:chOff x="1440" y="3688"/>
                <a:chExt cx="672" cy="488"/>
              </a:xfrm>
            </p:grpSpPr>
            <p:sp>
              <p:nvSpPr>
                <p:cNvPr id="56" name="Freeform 60"/>
                <p:cNvSpPr>
                  <a:spLocks/>
                </p:cNvSpPr>
                <p:nvPr/>
              </p:nvSpPr>
              <p:spPr bwMode="auto">
                <a:xfrm>
                  <a:off x="1440" y="3688"/>
                  <a:ext cx="384" cy="488"/>
                </a:xfrm>
                <a:custGeom>
                  <a:avLst/>
                  <a:gdLst>
                    <a:gd name="T0" fmla="*/ 0 w 384"/>
                    <a:gd name="T1" fmla="*/ 488 h 488"/>
                    <a:gd name="T2" fmla="*/ 96 w 384"/>
                    <a:gd name="T3" fmla="*/ 440 h 488"/>
                    <a:gd name="T4" fmla="*/ 144 w 384"/>
                    <a:gd name="T5" fmla="*/ 248 h 488"/>
                    <a:gd name="T6" fmla="*/ 192 w 384"/>
                    <a:gd name="T7" fmla="*/ 8 h 488"/>
                    <a:gd name="T8" fmla="*/ 240 w 384"/>
                    <a:gd name="T9" fmla="*/ 296 h 488"/>
                    <a:gd name="T10" fmla="*/ 288 w 384"/>
                    <a:gd name="T11" fmla="*/ 440 h 488"/>
                    <a:gd name="T12" fmla="*/ 384 w 384"/>
                    <a:gd name="T13" fmla="*/ 488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4" h="488">
                      <a:moveTo>
                        <a:pt x="0" y="488"/>
                      </a:moveTo>
                      <a:cubicBezTo>
                        <a:pt x="36" y="484"/>
                        <a:pt x="72" y="480"/>
                        <a:pt x="96" y="440"/>
                      </a:cubicBezTo>
                      <a:cubicBezTo>
                        <a:pt x="120" y="400"/>
                        <a:pt x="128" y="320"/>
                        <a:pt x="144" y="248"/>
                      </a:cubicBezTo>
                      <a:cubicBezTo>
                        <a:pt x="160" y="176"/>
                        <a:pt x="176" y="0"/>
                        <a:pt x="192" y="8"/>
                      </a:cubicBezTo>
                      <a:cubicBezTo>
                        <a:pt x="208" y="16"/>
                        <a:pt x="224" y="224"/>
                        <a:pt x="240" y="296"/>
                      </a:cubicBezTo>
                      <a:cubicBezTo>
                        <a:pt x="256" y="368"/>
                        <a:pt x="264" y="408"/>
                        <a:pt x="288" y="440"/>
                      </a:cubicBezTo>
                      <a:cubicBezTo>
                        <a:pt x="312" y="472"/>
                        <a:pt x="348" y="480"/>
                        <a:pt x="384" y="488"/>
                      </a:cubicBezTo>
                    </a:path>
                  </a:pathLst>
                </a:custGeom>
                <a:noFill/>
                <a:ln w="25400" cap="flat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Freeform 61"/>
                <p:cNvSpPr>
                  <a:spLocks/>
                </p:cNvSpPr>
                <p:nvPr/>
              </p:nvSpPr>
              <p:spPr bwMode="auto">
                <a:xfrm>
                  <a:off x="1632" y="3928"/>
                  <a:ext cx="480" cy="248"/>
                </a:xfrm>
                <a:custGeom>
                  <a:avLst/>
                  <a:gdLst>
                    <a:gd name="T0" fmla="*/ 0 w 480"/>
                    <a:gd name="T1" fmla="*/ 248 h 248"/>
                    <a:gd name="T2" fmla="*/ 144 w 480"/>
                    <a:gd name="T3" fmla="*/ 200 h 248"/>
                    <a:gd name="T4" fmla="*/ 240 w 480"/>
                    <a:gd name="T5" fmla="*/ 8 h 248"/>
                    <a:gd name="T6" fmla="*/ 336 w 480"/>
                    <a:gd name="T7" fmla="*/ 152 h 248"/>
                    <a:gd name="T8" fmla="*/ 384 w 480"/>
                    <a:gd name="T9" fmla="*/ 200 h 248"/>
                    <a:gd name="T10" fmla="*/ 480 w 480"/>
                    <a:gd name="T11" fmla="*/ 248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80" h="248">
                      <a:moveTo>
                        <a:pt x="0" y="248"/>
                      </a:moveTo>
                      <a:cubicBezTo>
                        <a:pt x="52" y="244"/>
                        <a:pt x="104" y="240"/>
                        <a:pt x="144" y="200"/>
                      </a:cubicBezTo>
                      <a:cubicBezTo>
                        <a:pt x="184" y="160"/>
                        <a:pt x="208" y="16"/>
                        <a:pt x="240" y="8"/>
                      </a:cubicBezTo>
                      <a:cubicBezTo>
                        <a:pt x="272" y="0"/>
                        <a:pt x="312" y="120"/>
                        <a:pt x="336" y="152"/>
                      </a:cubicBezTo>
                      <a:cubicBezTo>
                        <a:pt x="360" y="184"/>
                        <a:pt x="360" y="184"/>
                        <a:pt x="384" y="200"/>
                      </a:cubicBezTo>
                      <a:cubicBezTo>
                        <a:pt x="408" y="216"/>
                        <a:pt x="444" y="232"/>
                        <a:pt x="480" y="248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" name="Rectangle 62"/>
              <p:cNvSpPr>
                <a:spLocks noChangeArrowheads="1"/>
              </p:cNvSpPr>
              <p:nvPr/>
            </p:nvSpPr>
            <p:spPr bwMode="auto">
              <a:xfrm>
                <a:off x="672" y="3600"/>
                <a:ext cx="672" cy="384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" name="Line 63"/>
            <p:cNvSpPr>
              <a:spLocks noChangeShapeType="1"/>
            </p:cNvSpPr>
            <p:nvPr/>
          </p:nvSpPr>
          <p:spPr bwMode="auto">
            <a:xfrm>
              <a:off x="3814763" y="4302125"/>
              <a:ext cx="0" cy="26035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64"/>
            <p:cNvSpPr>
              <a:spLocks noChangeShapeType="1"/>
            </p:cNvSpPr>
            <p:nvPr/>
          </p:nvSpPr>
          <p:spPr bwMode="auto">
            <a:xfrm>
              <a:off x="3814763" y="5016500"/>
              <a:ext cx="0" cy="27463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65"/>
            <p:cNvSpPr>
              <a:spLocks noChangeShapeType="1"/>
            </p:cNvSpPr>
            <p:nvPr/>
          </p:nvSpPr>
          <p:spPr bwMode="auto">
            <a:xfrm>
              <a:off x="3625850" y="3535363"/>
              <a:ext cx="1135063" cy="2460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66"/>
            <p:cNvSpPr>
              <a:spLocks noChangeShapeType="1"/>
            </p:cNvSpPr>
            <p:nvPr/>
          </p:nvSpPr>
          <p:spPr bwMode="auto">
            <a:xfrm>
              <a:off x="4760913" y="3781425"/>
              <a:ext cx="0" cy="98901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67"/>
            <p:cNvSpPr>
              <a:spLocks noChangeShapeType="1"/>
            </p:cNvSpPr>
            <p:nvPr/>
          </p:nvSpPr>
          <p:spPr bwMode="auto">
            <a:xfrm flipH="1">
              <a:off x="3940175" y="4770438"/>
              <a:ext cx="820738" cy="5207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69"/>
            <p:cNvSpPr txBox="1">
              <a:spLocks noChangeArrowheads="1"/>
            </p:cNvSpPr>
            <p:nvPr/>
          </p:nvSpPr>
          <p:spPr bwMode="auto">
            <a:xfrm>
              <a:off x="5043488" y="5395913"/>
              <a:ext cx="1282700" cy="385106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rPr>
                <a:t>CONTEXTUAL FILTER</a:t>
              </a:r>
              <a:endParaRPr lang="en-US" sz="12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" name="AutoShape 71" descr="10%"/>
            <p:cNvSpPr>
              <a:spLocks noChangeArrowheads="1"/>
            </p:cNvSpPr>
            <p:nvPr/>
          </p:nvSpPr>
          <p:spPr bwMode="auto">
            <a:xfrm>
              <a:off x="6826250" y="5573043"/>
              <a:ext cx="1387475" cy="195263"/>
            </a:xfrm>
            <a:prstGeom prst="parallelogram">
              <a:avLst>
                <a:gd name="adj" fmla="val 177642"/>
              </a:avLst>
            </a:prstGeom>
            <a:pattFill prst="pct10">
              <a:fgClr>
                <a:schemeClr val="tx1"/>
              </a:fgClr>
              <a:bgClr>
                <a:srgbClr val="333333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72"/>
            <p:cNvSpPr txBox="1">
              <a:spLocks noChangeArrowheads="1"/>
            </p:cNvSpPr>
            <p:nvPr/>
          </p:nvSpPr>
          <p:spPr bwMode="auto">
            <a:xfrm>
              <a:off x="7140575" y="5335272"/>
              <a:ext cx="1011238" cy="231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rPr>
                <a:t>BURN MAP</a:t>
              </a:r>
              <a:endParaRPr lang="en-US" sz="12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" name="Line 73"/>
            <p:cNvSpPr>
              <a:spLocks noChangeShapeType="1"/>
            </p:cNvSpPr>
            <p:nvPr/>
          </p:nvSpPr>
          <p:spPr bwMode="auto">
            <a:xfrm>
              <a:off x="4621213" y="5645150"/>
              <a:ext cx="32226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74"/>
            <p:cNvSpPr>
              <a:spLocks noChangeShapeType="1"/>
            </p:cNvSpPr>
            <p:nvPr/>
          </p:nvSpPr>
          <p:spPr bwMode="auto">
            <a:xfrm>
              <a:off x="6443663" y="5629275"/>
              <a:ext cx="32226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76"/>
            <p:cNvSpPr txBox="1">
              <a:spLocks noChangeArrowheads="1"/>
            </p:cNvSpPr>
            <p:nvPr/>
          </p:nvSpPr>
          <p:spPr bwMode="auto">
            <a:xfrm>
              <a:off x="5972175" y="538163"/>
              <a:ext cx="2274656" cy="1103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4000" dirty="0" smtClean="0">
                  <a:effectLst/>
                  <a:latin typeface="Calibri"/>
                  <a:cs typeface="Calibri"/>
                </a:rPr>
                <a:t>C6 MCD64</a:t>
              </a:r>
              <a:endParaRPr lang="en-US" sz="4000" dirty="0">
                <a:effectLst/>
                <a:latin typeface="Calibri"/>
                <a:cs typeface="Calibri"/>
              </a:endParaRPr>
            </a:p>
            <a:p>
              <a:pPr algn="ctr"/>
              <a:r>
                <a:rPr lang="en-US" sz="4000" dirty="0">
                  <a:effectLst/>
                  <a:latin typeface="Calibri"/>
                  <a:cs typeface="Calibri"/>
                </a:rPr>
                <a:t>Algorithm</a:t>
              </a:r>
            </a:p>
          </p:txBody>
        </p:sp>
        <p:sp>
          <p:nvSpPr>
            <p:cNvPr id="49" name="Oval 77"/>
            <p:cNvSpPr>
              <a:spLocks noChangeArrowheads="1"/>
            </p:cNvSpPr>
            <p:nvPr/>
          </p:nvSpPr>
          <p:spPr bwMode="auto">
            <a:xfrm>
              <a:off x="3059113" y="3744913"/>
              <a:ext cx="1600200" cy="7080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78"/>
            <p:cNvSpPr txBox="1">
              <a:spLocks noChangeArrowheads="1"/>
            </p:cNvSpPr>
            <p:nvPr/>
          </p:nvSpPr>
          <p:spPr bwMode="auto">
            <a:xfrm>
              <a:off x="5622925" y="3635374"/>
              <a:ext cx="2712247" cy="795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effectLst/>
                  <a:latin typeface="Calibri"/>
                </a:rPr>
                <a:t>primary role of active fire map</a:t>
              </a:r>
            </a:p>
          </p:txBody>
        </p:sp>
        <p:sp>
          <p:nvSpPr>
            <p:cNvPr id="51" name="Line 80"/>
            <p:cNvSpPr>
              <a:spLocks noChangeShapeType="1"/>
            </p:cNvSpPr>
            <p:nvPr/>
          </p:nvSpPr>
          <p:spPr bwMode="auto">
            <a:xfrm flipH="1" flipV="1">
              <a:off x="4643438" y="4090988"/>
              <a:ext cx="942975" cy="158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81"/>
            <p:cNvSpPr>
              <a:spLocks/>
            </p:cNvSpPr>
            <p:nvPr/>
          </p:nvSpPr>
          <p:spPr bwMode="auto">
            <a:xfrm>
              <a:off x="6005463" y="2371725"/>
              <a:ext cx="290512" cy="1023938"/>
            </a:xfrm>
            <a:prstGeom prst="rightBrace">
              <a:avLst>
                <a:gd name="adj1" fmla="val 29372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82"/>
            <p:cNvSpPr txBox="1">
              <a:spLocks noChangeArrowheads="1"/>
            </p:cNvSpPr>
            <p:nvPr/>
          </p:nvSpPr>
          <p:spPr bwMode="auto">
            <a:xfrm>
              <a:off x="6394649" y="2468772"/>
              <a:ext cx="1669120" cy="795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effectLst/>
                  <a:latin typeface="Calibri"/>
                  <a:cs typeface="Calibri"/>
                </a:rPr>
                <a:t>change summaries</a:t>
              </a:r>
            </a:p>
          </p:txBody>
        </p:sp>
      </p:grpSp>
      <p:sp>
        <p:nvSpPr>
          <p:cNvPr id="75" name="Line 45"/>
          <p:cNvSpPr>
            <a:spLocks noChangeShapeType="1"/>
          </p:cNvSpPr>
          <p:nvPr/>
        </p:nvSpPr>
        <p:spPr bwMode="auto">
          <a:xfrm>
            <a:off x="4100285" y="4571999"/>
            <a:ext cx="1403048" cy="1318382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6" y="5249335"/>
            <a:ext cx="174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alibri"/>
                <a:cs typeface="Calibri"/>
              </a:rPr>
              <a:t>p</a:t>
            </a:r>
            <a:r>
              <a:rPr lang="en-US" sz="2400" b="1" dirty="0" smtClean="0">
                <a:latin typeface="Calibri"/>
                <a:cs typeface="Calibri"/>
              </a:rPr>
              <a:t>(</a:t>
            </a:r>
            <a:r>
              <a:rPr lang="en-US" sz="2400" b="1" i="1" dirty="0" err="1" smtClean="0">
                <a:latin typeface="Calibri"/>
                <a:cs typeface="Calibri"/>
              </a:rPr>
              <a:t>n</a:t>
            </a:r>
            <a:r>
              <a:rPr lang="en-US" sz="2400" b="1" baseline="-25000" dirty="0" err="1" smtClean="0">
                <a:latin typeface="Calibri"/>
                <a:cs typeface="Calibri"/>
              </a:rPr>
              <a:t>b</a:t>
            </a:r>
            <a:r>
              <a:rPr lang="en-US" sz="2400" b="1" dirty="0" smtClean="0">
                <a:latin typeface="Calibri"/>
                <a:cs typeface="Calibri"/>
              </a:rPr>
              <a:t> ≤ </a:t>
            </a:r>
            <a:r>
              <a:rPr lang="en-US" sz="2400" b="1" i="1" dirty="0" smtClean="0">
                <a:latin typeface="Calibri"/>
                <a:cs typeface="Calibri"/>
              </a:rPr>
              <a:t>N</a:t>
            </a:r>
            <a:r>
              <a:rPr lang="en-US" sz="2400" b="1" dirty="0" smtClean="0">
                <a:latin typeface="Calibri"/>
                <a:cs typeface="Calibri"/>
              </a:rPr>
              <a:t>|B)</a:t>
            </a:r>
            <a:endParaRPr lang="en-US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0903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94" y="687388"/>
            <a:ext cx="5484812" cy="548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46938" y="1512888"/>
            <a:ext cx="1510426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Maximum decrease in VI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394575" y="1512888"/>
            <a:ext cx="1439863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Post-decrease VI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1300" y="4292600"/>
            <a:ext cx="1439863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Day of maximum decrease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408863" y="4292600"/>
            <a:ext cx="14398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Active-fire date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70422" y="6310313"/>
            <a:ext cx="66031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Northern Australia, approx. August-October 2001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31774" y="104775"/>
            <a:ext cx="54477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Change-summary examples:</a:t>
            </a:r>
          </a:p>
        </p:txBody>
      </p:sp>
    </p:spTree>
    <p:extLst>
      <p:ext uri="{BB962C8B-B14F-4D97-AF65-F5344CB8AC3E}">
        <p14:creationId xmlns:p14="http://schemas.microsoft.com/office/powerpoint/2010/main" val="177901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Co-Is and 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Luigi </a:t>
            </a:r>
            <a:r>
              <a:rPr lang="en-US" dirty="0" err="1" smtClean="0"/>
              <a:t>Boschetti</a:t>
            </a:r>
            <a:r>
              <a:rPr lang="en-US" dirty="0" smtClean="0"/>
              <a:t>, </a:t>
            </a:r>
            <a:r>
              <a:rPr lang="en-US" i="1" dirty="0" smtClean="0"/>
              <a:t>University of Idaho</a:t>
            </a:r>
            <a:endParaRPr lang="en-US" i="1" baseline="30000" dirty="0"/>
          </a:p>
          <a:p>
            <a:r>
              <a:rPr lang="en-US" dirty="0" smtClean="0"/>
              <a:t>David Roy, </a:t>
            </a:r>
            <a:r>
              <a:rPr lang="en-US" i="1" dirty="0" smtClean="0"/>
              <a:t>South Dakota Sate University</a:t>
            </a:r>
            <a:endParaRPr lang="en-US" i="1" baseline="30000" dirty="0"/>
          </a:p>
          <a:p>
            <a:r>
              <a:rPr lang="en-US" dirty="0" smtClean="0"/>
              <a:t>Chris Justice, </a:t>
            </a:r>
            <a:r>
              <a:rPr lang="en-US" i="1" dirty="0" smtClean="0"/>
              <a:t>UMD</a:t>
            </a:r>
          </a:p>
          <a:p>
            <a:r>
              <a:rPr lang="en-US" dirty="0" err="1" smtClean="0"/>
              <a:t>Wilfrid</a:t>
            </a:r>
            <a:r>
              <a:rPr lang="en-US" dirty="0" smtClean="0"/>
              <a:t> Schroeder, </a:t>
            </a:r>
            <a:r>
              <a:rPr lang="en-US" i="1" dirty="0" smtClean="0"/>
              <a:t>UMD</a:t>
            </a:r>
          </a:p>
          <a:p>
            <a:r>
              <a:rPr lang="en-US" dirty="0" smtClean="0"/>
              <a:t>Joanne Hall, </a:t>
            </a:r>
            <a:r>
              <a:rPr lang="en-US" i="1" dirty="0" smtClean="0"/>
              <a:t>UMD</a:t>
            </a:r>
          </a:p>
          <a:p>
            <a:r>
              <a:rPr lang="en-US" dirty="0"/>
              <a:t>Krishna </a:t>
            </a:r>
            <a:r>
              <a:rPr lang="en-US" dirty="0" err="1"/>
              <a:t>Vadrevu</a:t>
            </a:r>
            <a:r>
              <a:rPr lang="en-US" dirty="0"/>
              <a:t>, </a:t>
            </a:r>
            <a:r>
              <a:rPr lang="en-US" i="1" dirty="0" smtClean="0"/>
              <a:t>UMD</a:t>
            </a:r>
            <a:endParaRPr lang="en-US" i="1" baseline="30000" dirty="0"/>
          </a:p>
        </p:txBody>
      </p:sp>
    </p:spTree>
    <p:extLst>
      <p:ext uri="{BB962C8B-B14F-4D97-AF65-F5344CB8AC3E}">
        <p14:creationId xmlns:p14="http://schemas.microsoft.com/office/powerpoint/2010/main" val="416080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923925"/>
            <a:ext cx="5027613" cy="5027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03925" y="944563"/>
            <a:ext cx="2844800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effectLst/>
                <a:latin typeface="Calibri"/>
                <a:cs typeface="Calibri"/>
              </a:rPr>
              <a:t>Region </a:t>
            </a:r>
            <a:r>
              <a:rPr lang="en-US" sz="2800" dirty="0">
                <a:effectLst/>
                <a:latin typeface="Calibri"/>
                <a:cs typeface="Calibri"/>
              </a:rPr>
              <a:t>growing </a:t>
            </a:r>
            <a:r>
              <a:rPr lang="en-US" sz="2800" dirty="0" smtClean="0">
                <a:effectLst/>
                <a:latin typeface="Calibri"/>
                <a:cs typeface="Calibri"/>
              </a:rPr>
              <a:t>seeded with </a:t>
            </a:r>
            <a:r>
              <a:rPr lang="ja-JP" altLang="en-US" sz="2800" dirty="0">
                <a:effectLst/>
                <a:latin typeface="Calibri"/>
                <a:cs typeface="Calibri"/>
              </a:rPr>
              <a:t>“</a:t>
            </a:r>
            <a:r>
              <a:rPr lang="en-US" sz="2800" dirty="0">
                <a:effectLst/>
                <a:latin typeface="Calibri"/>
                <a:cs typeface="Calibri"/>
              </a:rPr>
              <a:t>cleaned</a:t>
            </a:r>
            <a:r>
              <a:rPr lang="ja-JP" altLang="en-US" sz="2800" dirty="0">
                <a:effectLst/>
                <a:latin typeface="Calibri"/>
                <a:cs typeface="Calibri"/>
              </a:rPr>
              <a:t>”</a:t>
            </a:r>
            <a:r>
              <a:rPr lang="en-US" sz="2800" dirty="0">
                <a:effectLst/>
                <a:latin typeface="Calibri"/>
                <a:cs typeface="Calibri"/>
              </a:rPr>
              <a:t> active fire map to identify burned and unburned training pixels…</a:t>
            </a:r>
          </a:p>
        </p:txBody>
      </p:sp>
    </p:spTree>
    <p:extLst>
      <p:ext uri="{BB962C8B-B14F-4D97-AF65-F5344CB8AC3E}">
        <p14:creationId xmlns:p14="http://schemas.microsoft.com/office/powerpoint/2010/main" val="4125816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914400"/>
            <a:ext cx="5027613" cy="5027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3873500" y="4575175"/>
            <a:ext cx="2179638" cy="6413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oval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4114800" y="1865313"/>
            <a:ext cx="2041525" cy="24828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oval" w="med" len="med"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221413" y="1560513"/>
            <a:ext cx="24685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effectLst/>
                <a:latin typeface="Calibri"/>
                <a:cs typeface="Calibri"/>
              </a:rPr>
              <a:t>burned training pixel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48388" y="4325938"/>
            <a:ext cx="24685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effectLst/>
                <a:latin typeface="Calibri"/>
                <a:cs typeface="Calibri"/>
              </a:rPr>
              <a:t>unburned training pixel</a:t>
            </a:r>
          </a:p>
        </p:txBody>
      </p:sp>
    </p:spTree>
    <p:extLst>
      <p:ext uri="{BB962C8B-B14F-4D97-AF65-F5344CB8AC3E}">
        <p14:creationId xmlns:p14="http://schemas.microsoft.com/office/powerpoint/2010/main" val="683086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644525"/>
            <a:ext cx="7164388" cy="556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410200" y="3109913"/>
            <a:ext cx="1254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effectLst/>
              </a:rPr>
              <a:t>burned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17913" y="1381125"/>
            <a:ext cx="1736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8040"/>
                </a:solidFill>
                <a:effectLst/>
              </a:rPr>
              <a:t>unburned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68363" y="120650"/>
            <a:ext cx="2925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effectLst/>
                <a:latin typeface="Calibri"/>
                <a:cs typeface="Calibri"/>
              </a:rPr>
              <a:t>Conditional PDFs</a:t>
            </a:r>
          </a:p>
        </p:txBody>
      </p:sp>
    </p:spTree>
    <p:extLst>
      <p:ext uri="{BB962C8B-B14F-4D97-AF65-F5344CB8AC3E}">
        <p14:creationId xmlns:p14="http://schemas.microsoft.com/office/powerpoint/2010/main" val="1337877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671513"/>
            <a:ext cx="7307263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60425" y="3519488"/>
            <a:ext cx="1254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effectLst/>
              </a:rPr>
              <a:t>burned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62350" y="4370388"/>
            <a:ext cx="1736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8040"/>
                </a:solidFill>
                <a:effectLst/>
              </a:rPr>
              <a:t>unburned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2266950" y="1558925"/>
            <a:ext cx="955675" cy="492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48025" y="1268413"/>
            <a:ext cx="3481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dynamic threshold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68363" y="120650"/>
            <a:ext cx="2925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effectLst/>
                <a:latin typeface="Calibri"/>
                <a:cs typeface="Calibri"/>
              </a:rPr>
              <a:t>Conditional PDFs</a:t>
            </a:r>
          </a:p>
        </p:txBody>
      </p:sp>
    </p:spTree>
    <p:extLst>
      <p:ext uri="{BB962C8B-B14F-4D97-AF65-F5344CB8AC3E}">
        <p14:creationId xmlns:p14="http://schemas.microsoft.com/office/powerpoint/2010/main" val="2514531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912813"/>
            <a:ext cx="5027613" cy="5027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124575" y="944563"/>
            <a:ext cx="27241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effectLst/>
                <a:latin typeface="Calibri"/>
                <a:cs typeface="Calibri"/>
              </a:rPr>
              <a:t>Final result:</a:t>
            </a:r>
            <a:r>
              <a:rPr lang="en-US" sz="2800" dirty="0">
                <a:effectLst/>
                <a:latin typeface="Calibri"/>
                <a:cs typeface="Calibri"/>
              </a:rPr>
              <a:t> Date of burn for each 500-m grid cell</a:t>
            </a:r>
          </a:p>
        </p:txBody>
      </p:sp>
      <p:pic>
        <p:nvPicPr>
          <p:cNvPr id="5" name="Picture 4" descr="day_color_sca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67" y="6049129"/>
            <a:ext cx="4317394" cy="6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60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60277"/>
            <a:ext cx="8229600" cy="87516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MODIS C6 Burned Area Early Results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21742"/>
            <a:ext cx="8229600" cy="542495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Overall increase in burned area relative to C5</a:t>
            </a:r>
          </a:p>
          <a:p>
            <a:pPr lvl="1"/>
            <a:r>
              <a:rPr lang="en-US" smtClean="0"/>
              <a:t>9% to 22% globally pending final tuning</a:t>
            </a:r>
          </a:p>
          <a:p>
            <a:pPr lvl="1"/>
            <a:r>
              <a:rPr lang="en-US" smtClean="0"/>
              <a:t>Modest loss of burned area in boreal tiles</a:t>
            </a:r>
          </a:p>
          <a:p>
            <a:pPr lvl="2"/>
            <a:r>
              <a:rPr lang="en-US" smtClean="0"/>
              <a:t>Huge number of new small lakes in C5.1 MCD12Q1</a:t>
            </a:r>
          </a:p>
          <a:p>
            <a:pPr lvl="2"/>
            <a:r>
              <a:rPr lang="en-US" smtClean="0"/>
              <a:t>Sporadic “dark” grid cells in surface reflectance input</a:t>
            </a:r>
          </a:p>
          <a:p>
            <a:r>
              <a:rPr lang="en-US" smtClean="0"/>
              <a:t>Improved (i.e., smaller) temporal uncertainty</a:t>
            </a:r>
          </a:p>
          <a:p>
            <a:r>
              <a:rPr lang="en-US" smtClean="0"/>
              <a:t>Final contextual relabeling phase now guided by neighbor statistics derived from training data</a:t>
            </a:r>
          </a:p>
          <a:p>
            <a:pPr lvl="1"/>
            <a:r>
              <a:rPr lang="en-US" smtClean="0"/>
              <a:t>True small burns much less likely to be discarded</a:t>
            </a:r>
          </a:p>
          <a:p>
            <a:r>
              <a:rPr lang="en-US" smtClean="0"/>
              <a:t>Mapping of cropland burning somewhat </a:t>
            </a:r>
            <a:r>
              <a:rPr lang="en-US" b="1" smtClean="0"/>
              <a:t>cosmetically</a:t>
            </a:r>
            <a:r>
              <a:rPr lang="en-US" smtClean="0"/>
              <a:t> improved</a:t>
            </a:r>
          </a:p>
          <a:p>
            <a:pPr lvl="1"/>
            <a:r>
              <a:rPr lang="en-US" smtClean="0"/>
              <a:t>Timing can still be off due to confusion with harvest</a:t>
            </a:r>
          </a:p>
          <a:p>
            <a:endParaRPr lang="en-US" smtClean="0"/>
          </a:p>
          <a:p>
            <a:endParaRPr lang="en-US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66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121" y="350762"/>
            <a:ext cx="802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September 2006, MODIS </a:t>
            </a:r>
            <a:r>
              <a:rPr lang="en-US" sz="2800" dirty="0">
                <a:latin typeface="Calibri"/>
                <a:cs typeface="Calibri"/>
              </a:rPr>
              <a:t>tile h13v09 (eastern Brazil</a:t>
            </a:r>
            <a:r>
              <a:rPr lang="en-US" sz="2800" dirty="0" smtClean="0">
                <a:latin typeface="Calibri"/>
                <a:cs typeface="Calibri"/>
              </a:rPr>
              <a:t>)</a:t>
            </a:r>
          </a:p>
        </p:txBody>
      </p:sp>
      <p:pic>
        <p:nvPicPr>
          <p:cNvPr id="3" name="Picture 2" descr="te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5" y="1155691"/>
            <a:ext cx="9026411" cy="43772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4229" y="5516075"/>
            <a:ext cx="2363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C5.1 MCD64A1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3045" y="5516075"/>
            <a:ext cx="205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C6 MCD64A1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399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06520" y="737922"/>
            <a:ext cx="8124258" cy="56836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Regional 2006 Burned Area Totals (× 10</a:t>
            </a:r>
            <a:r>
              <a:rPr lang="en-US" sz="2000" baseline="30000" dirty="0" smtClean="0">
                <a:latin typeface="Courier"/>
                <a:cs typeface="Courier"/>
              </a:rPr>
              <a:t>4</a:t>
            </a:r>
            <a:r>
              <a:rPr lang="en-US" sz="2000" dirty="0" smtClean="0">
                <a:latin typeface="Courier"/>
                <a:cs typeface="Courier"/>
              </a:rPr>
              <a:t> km</a:t>
            </a:r>
            <a:r>
              <a:rPr lang="en-US" sz="2000" baseline="30000" dirty="0" smtClean="0">
                <a:latin typeface="Courier"/>
                <a:cs typeface="Courier"/>
              </a:rPr>
              <a:t>2</a:t>
            </a:r>
            <a:r>
              <a:rPr lang="en-US" sz="2000" dirty="0" smtClean="0">
                <a:latin typeface="Courier"/>
                <a:cs typeface="Courier"/>
              </a:rPr>
              <a:t> = </a:t>
            </a:r>
            <a:r>
              <a:rPr lang="en-US" sz="2000" dirty="0" err="1" smtClean="0">
                <a:latin typeface="Courier"/>
                <a:cs typeface="Courier"/>
              </a:rPr>
              <a:t>Mha</a:t>
            </a:r>
            <a:r>
              <a:rPr lang="en-US" sz="2000" dirty="0" smtClean="0">
                <a:latin typeface="Courier"/>
                <a:cs typeface="Courier"/>
              </a:rPr>
              <a:t>)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                 </a:t>
            </a:r>
            <a:r>
              <a:rPr lang="en-US" sz="2000" b="1" dirty="0" smtClean="0">
                <a:latin typeface="Courier"/>
                <a:cs typeface="Courier"/>
              </a:rPr>
              <a:t>Region    C5.1      C6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                 Global   341.8   374.6     9.6%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   Boreal North America     1.9     1.8    -5.8%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Temperate North America     2.7     3.3    23.9%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        Central America     1.5     2.2    47.2%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       NH South America     2.2     4.2    89.7%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       SH South America    11.5    20.5    78.7%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                 Europe     0.6     0.7    18.7%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            Middle East     0.7     1.2    67.2%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              NH Africa   114.5   113.8    -0.6%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              SH Africa   121.9   129.0     5.8%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            Boreal Asia     4.5     6.1    34.7%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           Central Asia    18.0    23.4    30.0%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         Southeast Asia     5.9     9.4    59.3%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        Equatorial Asia     2.8     3.1    11.8%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       Australia and NZ    53.2    55.7     4.8%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0764" y="174416"/>
            <a:ext cx="1762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Preliminary!</a:t>
            </a:r>
          </a:p>
        </p:txBody>
      </p:sp>
    </p:spTree>
    <p:extLst>
      <p:ext uri="{BB962C8B-B14F-4D97-AF65-F5344CB8AC3E}">
        <p14:creationId xmlns:p14="http://schemas.microsoft.com/office/powerpoint/2010/main" val="1544474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 smtClean="0"/>
              <a:t>Collection 6 Validation</a:t>
            </a: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Landsat-8 imagery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CEOS burned area validation protocol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Image-pair interpretation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Cloud free + within a set time period (~2 months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Widely </a:t>
            </a:r>
            <a:r>
              <a:rPr lang="en-US" dirty="0"/>
              <a:t>tested and </a:t>
            </a:r>
            <a:r>
              <a:rPr lang="en-US" dirty="0" smtClean="0"/>
              <a:t>used </a:t>
            </a:r>
            <a:r>
              <a:rPr lang="en-US" dirty="0"/>
              <a:t>in peer reviewed </a:t>
            </a:r>
            <a:r>
              <a:rPr lang="en-US" dirty="0" smtClean="0"/>
              <a:t>literature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CEOS “Stage 3”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“Product accuracy has been assessed, and the uncertainties in the product well established via independent measurements made in a systematic and statistically robust way that represents global conditions.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6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 dirty="0"/>
              <a:t>C6 Validation: Design Based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95400"/>
            <a:ext cx="8610600" cy="5334000"/>
          </a:xfrm>
        </p:spPr>
        <p:txBody>
          <a:bodyPr/>
          <a:lstStyle/>
          <a:p>
            <a:r>
              <a:rPr lang="en-US" dirty="0"/>
              <a:t>Stratified random </a:t>
            </a:r>
            <a:r>
              <a:rPr lang="en-US" dirty="0" smtClean="0"/>
              <a:t>sampling</a:t>
            </a:r>
          </a:p>
          <a:p>
            <a:pPr lvl="1"/>
            <a:r>
              <a:rPr lang="en-US" dirty="0"/>
              <a:t>Statistically robust sampling essential for proper characterization of presence/absence of </a:t>
            </a:r>
            <a:r>
              <a:rPr lang="en-US" dirty="0" smtClean="0"/>
              <a:t>fire</a:t>
            </a:r>
          </a:p>
          <a:p>
            <a:pPr lvl="2"/>
            <a:r>
              <a:rPr lang="en-US" dirty="0"/>
              <a:t>Current validation datasets are biased and are not suitable for detecting false </a:t>
            </a:r>
            <a:r>
              <a:rPr lang="en-US" dirty="0" smtClean="0"/>
              <a:t>positives</a:t>
            </a:r>
          </a:p>
          <a:p>
            <a:r>
              <a:rPr lang="en-US" dirty="0" smtClean="0"/>
              <a:t>Stratification</a:t>
            </a:r>
          </a:p>
          <a:p>
            <a:pPr lvl="1"/>
            <a:r>
              <a:rPr lang="en-US" dirty="0"/>
              <a:t>In space: sub-continental regions</a:t>
            </a:r>
          </a:p>
          <a:p>
            <a:pPr lvl="1"/>
            <a:r>
              <a:rPr lang="en-US" dirty="0" smtClean="0"/>
              <a:t>In time: </a:t>
            </a:r>
            <a:r>
              <a:rPr lang="en-US" dirty="0"/>
              <a:t>fire seasonality based on MODIS active fire detections</a:t>
            </a:r>
            <a:endParaRPr lang="en-US" dirty="0" smtClean="0"/>
          </a:p>
          <a:p>
            <a:r>
              <a:rPr lang="en-US" dirty="0"/>
              <a:t>V</a:t>
            </a:r>
            <a:r>
              <a:rPr lang="en-US" dirty="0" smtClean="0"/>
              <a:t>alidate </a:t>
            </a:r>
            <a:r>
              <a:rPr lang="en-US" dirty="0"/>
              <a:t>temporal and spatial aspects </a:t>
            </a:r>
            <a:r>
              <a:rPr lang="en-US" dirty="0" smtClean="0"/>
              <a:t>separately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9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will be on status of moderate/low resolution burned area mapping using MODIS and VIIRS.</a:t>
            </a:r>
          </a:p>
          <a:p>
            <a:r>
              <a:rPr lang="en-US" dirty="0" smtClean="0"/>
              <a:t>NASA sponsored</a:t>
            </a:r>
          </a:p>
          <a:p>
            <a:pPr lvl="1"/>
            <a:r>
              <a:rPr lang="en-US" dirty="0" smtClean="0"/>
              <a:t>MCD45A1</a:t>
            </a:r>
          </a:p>
          <a:p>
            <a:pPr lvl="1"/>
            <a:r>
              <a:rPr lang="en-US" dirty="0" smtClean="0"/>
              <a:t>MCD64A1</a:t>
            </a:r>
          </a:p>
        </p:txBody>
      </p:sp>
    </p:spTree>
    <p:extLst>
      <p:ext uri="{BB962C8B-B14F-4D97-AF65-F5344CB8AC3E}">
        <p14:creationId xmlns:p14="http://schemas.microsoft.com/office/powerpoint/2010/main" val="3828188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 descr="Macintosh HD:Users:luigi:Dropbox:ValidationMCD45:ge175_v3High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8" y="453572"/>
            <a:ext cx="8926284" cy="59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14686" y="4876800"/>
            <a:ext cx="401849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RED: ‘High Fire’ stratum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>
                    <a:lumMod val="75000"/>
                  </a:srgbClr>
                </a:solidFill>
                <a:latin typeface="Verdana" charset="0"/>
                <a:ea typeface="ＭＳ Ｐゴシック" charset="0"/>
                <a:cs typeface="ＭＳ Ｐゴシック" charset="0"/>
              </a:rPr>
              <a:t>GRAY: ‘Low Fire’ stratum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3991" y="227639"/>
            <a:ext cx="69560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/>
                <a:cs typeface="Calibri"/>
              </a:rPr>
              <a:t>Temporal Uncertainty (Global, 2006)</a:t>
            </a:r>
            <a:endParaRPr lang="en-US" sz="3200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3576" y="1128792"/>
            <a:ext cx="8736849" cy="4938466"/>
            <a:chOff x="188141" y="1128792"/>
            <a:chExt cx="8736849" cy="4938466"/>
          </a:xfrm>
        </p:grpSpPr>
        <p:sp>
          <p:nvSpPr>
            <p:cNvPr id="4" name="Rectangle 3"/>
            <p:cNvSpPr/>
            <p:nvPr/>
          </p:nvSpPr>
          <p:spPr bwMode="auto">
            <a:xfrm>
              <a:off x="188141" y="1128792"/>
              <a:ext cx="8736849" cy="493846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ＭＳ Ｐゴシック" charset="0"/>
              </a:endParaRPr>
            </a:p>
          </p:txBody>
        </p:sp>
        <p:pic>
          <p:nvPicPr>
            <p:cNvPr id="5" name="Picture 4" descr="dt_tri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638" y="1247473"/>
              <a:ext cx="8550724" cy="4738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1749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VIIRS Burned Area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 MCD64 code to use VIIRS </a:t>
            </a:r>
            <a:r>
              <a:rPr lang="en-US" dirty="0" smtClean="0"/>
              <a:t>data</a:t>
            </a:r>
          </a:p>
          <a:p>
            <a:r>
              <a:rPr lang="en-US" sz="3200" dirty="0" smtClean="0"/>
              <a:t>500</a:t>
            </a:r>
            <a:r>
              <a:rPr lang="en-US" sz="3200" dirty="0"/>
              <a:t>-m monthly </a:t>
            </a:r>
            <a:r>
              <a:rPr lang="en-US" sz="3200" dirty="0" smtClean="0"/>
              <a:t>product</a:t>
            </a:r>
          </a:p>
          <a:p>
            <a:pPr lvl="1"/>
            <a:r>
              <a:rPr lang="en-US" sz="2800" dirty="0" smtClean="0"/>
              <a:t>Consistency with MODIS product</a:t>
            </a:r>
          </a:p>
          <a:p>
            <a:pPr lvl="1"/>
            <a:r>
              <a:rPr lang="en-US" dirty="0" smtClean="0"/>
              <a:t>Compromise </a:t>
            </a:r>
            <a:r>
              <a:rPr lang="en-US" dirty="0"/>
              <a:t>between M- and I-band spatial </a:t>
            </a:r>
            <a:r>
              <a:rPr lang="en-US" dirty="0" smtClean="0"/>
              <a:t>resolution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Burns mapped on daily basis</a:t>
            </a:r>
            <a:endParaRPr lang="en-US" sz="3200" dirty="0"/>
          </a:p>
          <a:p>
            <a:r>
              <a:rPr lang="en-US" dirty="0" smtClean="0"/>
              <a:t>Same L3 </a:t>
            </a:r>
            <a:r>
              <a:rPr lang="da-DK" dirty="0" smtClean="0"/>
              <a:t>10</a:t>
            </a:r>
            <a:r>
              <a:rPr lang="da-DK" dirty="0"/>
              <a:t>° × 10° </a:t>
            </a:r>
            <a:r>
              <a:rPr lang="en-US" dirty="0" smtClean="0"/>
              <a:t>MODIS sinusoidal tiles</a:t>
            </a:r>
          </a:p>
          <a:p>
            <a:r>
              <a:rPr lang="en-US" dirty="0" smtClean="0"/>
              <a:t>HDF4 </a:t>
            </a:r>
            <a:r>
              <a:rPr lang="en-US" dirty="0" smtClean="0">
                <a:sym typeface="Wingdings"/>
              </a:rPr>
              <a:t>➞ HDF5 format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14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VIIRS Burned Area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Shapefiles</a:t>
            </a:r>
            <a:r>
              <a:rPr lang="en-US" dirty="0"/>
              <a:t> and </a:t>
            </a:r>
            <a:r>
              <a:rPr lang="en-US" dirty="0" err="1"/>
              <a:t>GeoTIFF</a:t>
            </a:r>
            <a:r>
              <a:rPr lang="en-US" dirty="0"/>
              <a:t> files produced at SCF</a:t>
            </a:r>
          </a:p>
          <a:p>
            <a:r>
              <a:rPr lang="en-US" dirty="0" smtClean="0"/>
              <a:t>0.25</a:t>
            </a:r>
            <a:r>
              <a:rPr lang="en-US" dirty="0"/>
              <a:t>° </a:t>
            </a:r>
            <a:r>
              <a:rPr lang="en-US" dirty="0" smtClean="0"/>
              <a:t>CMG</a:t>
            </a:r>
          </a:p>
          <a:p>
            <a:r>
              <a:rPr lang="en-US" dirty="0" smtClean="0"/>
              <a:t>Validate with same Landsat-8-based reference data used for MODIS Collection 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09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VIIRS Burned Area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750-m VIIRS </a:t>
            </a:r>
            <a:r>
              <a:rPr lang="en-US" dirty="0"/>
              <a:t>bands M5, M7, M8, </a:t>
            </a:r>
            <a:r>
              <a:rPr lang="en-US" dirty="0" smtClean="0"/>
              <a:t>M11</a:t>
            </a:r>
            <a:endParaRPr lang="en-US" dirty="0"/>
          </a:p>
          <a:p>
            <a:r>
              <a:rPr lang="en-US" dirty="0" smtClean="0"/>
              <a:t>VIIRS MCD64A1 (“VNP64A1”) prototyped </a:t>
            </a:r>
            <a:r>
              <a:rPr lang="en-US" dirty="0"/>
              <a:t>with </a:t>
            </a:r>
            <a:r>
              <a:rPr lang="en-US" dirty="0" smtClean="0"/>
              <a:t>daily</a:t>
            </a:r>
            <a:r>
              <a:rPr lang="en-US" dirty="0"/>
              <a:t>, 1-km </a:t>
            </a:r>
            <a:r>
              <a:rPr lang="en-US" dirty="0" smtClean="0"/>
              <a:t>VIIRS </a:t>
            </a:r>
            <a:r>
              <a:rPr lang="en-US" dirty="0"/>
              <a:t>surface reflectance product </a:t>
            </a:r>
            <a:r>
              <a:rPr lang="en-US" dirty="0" smtClean="0"/>
              <a:t>as placeholder</a:t>
            </a:r>
          </a:p>
          <a:p>
            <a:r>
              <a:rPr lang="en-US" dirty="0" smtClean="0"/>
              <a:t>March 2017 production code delivery to Land SIPS</a:t>
            </a:r>
          </a:p>
        </p:txBody>
      </p:sp>
    </p:spTree>
    <p:extLst>
      <p:ext uri="{BB962C8B-B14F-4D97-AF65-F5344CB8AC3E}">
        <p14:creationId xmlns:p14="http://schemas.microsoft.com/office/powerpoint/2010/main" val="792625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43096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FFFF"/>
                </a:solidFill>
                <a:effectLst/>
                <a:latin typeface="Calibri"/>
                <a:ea typeface="+mn-ea"/>
              </a:rPr>
              <a:t>MCD64A1 Burn Date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FFFF"/>
                </a:solidFill>
                <a:effectLst/>
                <a:latin typeface="Calibri"/>
                <a:ea typeface="+mn-ea"/>
              </a:rPr>
              <a:t>Australia (h30v10), 1 March – 31 August 2014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8600" y="1343876"/>
            <a:ext cx="8572500" cy="4114800"/>
            <a:chOff x="228600" y="1991380"/>
            <a:chExt cx="8572500" cy="4114800"/>
          </a:xfrm>
        </p:grpSpPr>
        <p:grpSp>
          <p:nvGrpSpPr>
            <p:cNvPr id="6" name="Group 5"/>
            <p:cNvGrpSpPr/>
            <p:nvPr/>
          </p:nvGrpSpPr>
          <p:grpSpPr>
            <a:xfrm>
              <a:off x="342900" y="1991380"/>
              <a:ext cx="8458200" cy="4114800"/>
              <a:chOff x="304800" y="1676400"/>
              <a:chExt cx="8458200" cy="4114800"/>
            </a:xfrm>
          </p:grpSpPr>
          <p:pic>
            <p:nvPicPr>
              <p:cNvPr id="9" name="Picture 8" descr="viirs_2014_060_243_h30v10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1676400"/>
                <a:ext cx="4114800" cy="4114800"/>
              </a:xfrm>
              <a:prstGeom prst="rect">
                <a:avLst/>
              </a:prstGeom>
            </p:spPr>
          </p:pic>
          <p:pic>
            <p:nvPicPr>
              <p:cNvPr id="10" name="Picture 9" descr="modis_2014_060_243_h30v10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" y="1676400"/>
                <a:ext cx="4114800" cy="4114800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28600" y="55626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effectLst/>
                  <a:latin typeface="Calibri"/>
                  <a:ea typeface="+mn-ea"/>
                </a:rPr>
                <a:t>MODIS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55626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effectLst/>
                  <a:latin typeface="Calibri"/>
                  <a:ea typeface="+mn-ea"/>
                </a:rPr>
                <a:t>VIIRS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7552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7013" y="1266922"/>
            <a:ext cx="8377753" cy="4206240"/>
            <a:chOff x="387013" y="1502082"/>
            <a:chExt cx="8377753" cy="4206240"/>
          </a:xfrm>
        </p:grpSpPr>
        <p:pic>
          <p:nvPicPr>
            <p:cNvPr id="3" name="Picture 2" descr="viirs_burn_2015_335_365_h17v08b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13" y="1502082"/>
              <a:ext cx="4048365" cy="4206240"/>
            </a:xfrm>
            <a:prstGeom prst="rect">
              <a:avLst/>
            </a:prstGeom>
          </p:spPr>
        </p:pic>
        <p:pic>
          <p:nvPicPr>
            <p:cNvPr id="4" name="Picture 3" descr="viirs_burn_2015_335_365_h17v08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678" y="1502082"/>
              <a:ext cx="4037088" cy="420624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619632" y="724634"/>
            <a:ext cx="6098748" cy="523220"/>
            <a:chOff x="1619632" y="5768925"/>
            <a:chExt cx="6098748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5573015" y="5768925"/>
              <a:ext cx="21453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Calibri"/>
                  <a:cs typeface="Calibri"/>
                </a:rPr>
                <a:t>VIIRS*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19632" y="5768925"/>
              <a:ext cx="16398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Calibri"/>
                  <a:cs typeface="Calibri"/>
                </a:rPr>
                <a:t>MODIS</a:t>
              </a:r>
              <a:endParaRPr lang="en-US" sz="2800" dirty="0">
                <a:latin typeface="Calibri"/>
                <a:cs typeface="Calibri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93991" y="168849"/>
            <a:ext cx="69560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/>
                <a:cs typeface="Calibri"/>
              </a:rPr>
              <a:t>VIIRS VNP64A1 Prototype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3713" y="5468356"/>
            <a:ext cx="524933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*1-</a:t>
            </a:r>
            <a:r>
              <a:rPr lang="en-US" sz="2400" dirty="0">
                <a:latin typeface="Calibri"/>
                <a:cs typeface="Calibri"/>
              </a:rPr>
              <a:t>km </a:t>
            </a:r>
            <a:r>
              <a:rPr lang="en-US" sz="2400" dirty="0" smtClean="0">
                <a:latin typeface="Calibri"/>
                <a:cs typeface="Calibri"/>
              </a:rPr>
              <a:t>interim VIIRS daily surface reflectance product used as stand-in for 500-m VIIRS daily surface reflectance. 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442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C5 MCD64A1 DB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706"/>
          </a:xfrm>
        </p:spPr>
        <p:txBody>
          <a:bodyPr/>
          <a:lstStyle/>
          <a:p>
            <a:r>
              <a:rPr lang="en-US" dirty="0" smtClean="0"/>
              <a:t>IPOPP burned area SPA released 2008</a:t>
            </a:r>
          </a:p>
          <a:p>
            <a:pPr lvl="1"/>
            <a:r>
              <a:rPr lang="en-US" dirty="0" smtClean="0"/>
              <a:t>C5 </a:t>
            </a:r>
            <a:r>
              <a:rPr lang="en-US" dirty="0" smtClean="0"/>
              <a:t>(vs. C5.1) code</a:t>
            </a:r>
          </a:p>
          <a:p>
            <a:r>
              <a:rPr lang="en-US" dirty="0"/>
              <a:t>I</a:t>
            </a:r>
            <a:r>
              <a:rPr lang="en-US" dirty="0" smtClean="0"/>
              <a:t>ngests daily corrected reflectance + daily Terra/Aqua MODIS fire-mask composites</a:t>
            </a:r>
          </a:p>
          <a:p>
            <a:r>
              <a:rPr lang="en-US" dirty="0"/>
              <a:t>All input data </a:t>
            </a:r>
            <a:r>
              <a:rPr lang="en-US" dirty="0" err="1"/>
              <a:t>coregistered</a:t>
            </a:r>
            <a:r>
              <a:rPr lang="en-US" dirty="0"/>
              <a:t> in MODIS sinusoidal </a:t>
            </a:r>
            <a:r>
              <a:rPr lang="en-US" dirty="0" smtClean="0"/>
              <a:t>projection</a:t>
            </a:r>
          </a:p>
          <a:p>
            <a:r>
              <a:rPr lang="en-US" dirty="0"/>
              <a:t>T</a:t>
            </a:r>
            <a:r>
              <a:rPr lang="en-US" dirty="0" smtClean="0"/>
              <a:t>emporal window and look-ahead limited to reduce nominal one-month production lag</a:t>
            </a:r>
          </a:p>
          <a:p>
            <a:r>
              <a:rPr lang="en-US" dirty="0" smtClean="0"/>
              <a:t>Processes one “tile-month” in ~1 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631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NRT Burned Area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185"/>
          </a:xfrm>
        </p:spPr>
        <p:txBody>
          <a:bodyPr/>
          <a:lstStyle/>
          <a:p>
            <a:r>
              <a:rPr lang="en-US" dirty="0" smtClean="0"/>
              <a:t>Rapid production</a:t>
            </a:r>
          </a:p>
          <a:p>
            <a:pPr lvl="1"/>
            <a:r>
              <a:rPr lang="en-US" dirty="0"/>
              <a:t>Cumulative map through day </a:t>
            </a:r>
            <a:r>
              <a:rPr lang="en-US" i="1" dirty="0"/>
              <a:t>N</a:t>
            </a:r>
            <a:r>
              <a:rPr lang="en-US" dirty="0"/>
              <a:t> available on day </a:t>
            </a:r>
            <a:r>
              <a:rPr lang="en-US" i="1" dirty="0" smtClean="0"/>
              <a:t>N</a:t>
            </a:r>
          </a:p>
          <a:p>
            <a:pPr lvl="1"/>
            <a:r>
              <a:rPr lang="en-US" dirty="0"/>
              <a:t>Map is refined as additional days are </a:t>
            </a:r>
            <a:r>
              <a:rPr lang="en-US" dirty="0" smtClean="0"/>
              <a:t>acquired</a:t>
            </a:r>
          </a:p>
          <a:p>
            <a:r>
              <a:rPr lang="en-US" dirty="0" smtClean="0"/>
              <a:t>Sacrifice mapping of smallest burns for </a:t>
            </a:r>
            <a:r>
              <a:rPr lang="en-US" dirty="0" smtClean="0"/>
              <a:t>NRT</a:t>
            </a:r>
            <a:endParaRPr lang="en-US" dirty="0" smtClean="0"/>
          </a:p>
          <a:p>
            <a:r>
              <a:rPr lang="en-US" dirty="0" smtClean="0"/>
              <a:t>Leverage active fire data more </a:t>
            </a:r>
            <a:r>
              <a:rPr lang="en-US" dirty="0" smtClean="0"/>
              <a:t>heavily</a:t>
            </a:r>
          </a:p>
          <a:p>
            <a:pPr lvl="1"/>
            <a:r>
              <a:rPr lang="en-US" dirty="0" smtClean="0"/>
              <a:t>MCD64 prior probabilities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0774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NRT Burned Area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185"/>
          </a:xfrm>
        </p:spPr>
        <p:txBody>
          <a:bodyPr/>
          <a:lstStyle/>
          <a:p>
            <a:r>
              <a:rPr lang="en-US" dirty="0"/>
              <a:t>Straightforward integration with </a:t>
            </a:r>
            <a:r>
              <a:rPr lang="en-US" dirty="0" smtClean="0"/>
              <a:t>MAIAC</a:t>
            </a:r>
          </a:p>
          <a:p>
            <a:pPr lvl="1"/>
            <a:r>
              <a:rPr lang="en-US" dirty="0"/>
              <a:t>Leverage consistent observation geometry, improved cloud masking, reduced noise,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Focus on VIIRS</a:t>
            </a:r>
          </a:p>
          <a:p>
            <a:r>
              <a:rPr lang="en-US" dirty="0" smtClean="0"/>
              <a:t>Seeking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0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Landsat-8/Sentinel-2 Clarification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Landsat-8 (early 2013)</a:t>
            </a:r>
          </a:p>
          <a:p>
            <a:pPr lvl="1"/>
            <a:r>
              <a:rPr lang="en-US" dirty="0" smtClean="0"/>
              <a:t>OLI (15, 30 m)</a:t>
            </a:r>
          </a:p>
          <a:p>
            <a:pPr lvl="1"/>
            <a:r>
              <a:rPr lang="en-US" dirty="0" smtClean="0"/>
              <a:t>TIRS (100 m); failed Dec. 2014</a:t>
            </a:r>
          </a:p>
          <a:p>
            <a:r>
              <a:rPr lang="en-US" dirty="0"/>
              <a:t>S</a:t>
            </a:r>
            <a:r>
              <a:rPr lang="en-US" dirty="0" smtClean="0"/>
              <a:t>entinel-2A (mid-2015)</a:t>
            </a:r>
          </a:p>
          <a:p>
            <a:pPr lvl="1"/>
            <a:r>
              <a:rPr lang="en-US" dirty="0" smtClean="0"/>
              <a:t>MSI </a:t>
            </a:r>
            <a:r>
              <a:rPr lang="en-US" dirty="0"/>
              <a:t>(10, 20, 60 m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Sentinel-2B (mid-2016?) </a:t>
            </a:r>
          </a:p>
          <a:p>
            <a:pPr lvl="1"/>
            <a:r>
              <a:rPr lang="en-US" dirty="0" smtClean="0"/>
              <a:t>MSI (10, 20, 60 m)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2614" y="5829905"/>
            <a:ext cx="569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effectLst/>
                <a:latin typeface="Calibri"/>
                <a:cs typeface="Calibri"/>
              </a:rPr>
              <a:t>Likely topic for NDRC-10.</a:t>
            </a:r>
            <a:endParaRPr lang="en-US" sz="3600" i="1" dirty="0"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2486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32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C5.1 MODIS burned area products</a:t>
            </a:r>
          </a:p>
          <a:p>
            <a:pPr lvl="1"/>
            <a:r>
              <a:rPr lang="en-US" dirty="0" smtClean="0"/>
              <a:t>2008 IPOPP DR implementation</a:t>
            </a:r>
          </a:p>
          <a:p>
            <a:r>
              <a:rPr lang="en-US" dirty="0" smtClean="0"/>
              <a:t>Forthcoming C6 MODIS burned area product</a:t>
            </a:r>
          </a:p>
          <a:p>
            <a:r>
              <a:rPr lang="en-US" dirty="0" smtClean="0"/>
              <a:t>Forthcoming VIIRS burned area product</a:t>
            </a:r>
          </a:p>
          <a:p>
            <a:r>
              <a:rPr lang="en-US" dirty="0" smtClean="0"/>
              <a:t>Vision for a true NRT DB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5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 smtClean="0"/>
              <a:t>MODIS C5.1 Burned Area Products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988734"/>
              </p:ext>
            </p:extLst>
          </p:nvPr>
        </p:nvGraphicFramePr>
        <p:xfrm>
          <a:off x="457200" y="2209800"/>
          <a:ext cx="8229600" cy="1112520"/>
        </p:xfrm>
        <a:graphic>
          <a:graphicData uri="http://schemas.openxmlformats.org/drawingml/2006/table">
            <a:tbl>
              <a:tblPr bandRow="1">
                <a:tableStyleId>{AF606853-7671-496A-8E4F-DF71F8EC918B}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MCD45A1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500-m Monthly L3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MCD45A1-based</a:t>
                      </a:r>
                      <a:r>
                        <a:rPr lang="en-US" baseline="0" dirty="0" smtClean="0"/>
                        <a:t> GIS Products (SCF)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Shapefiles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dirty="0" smtClean="0"/>
                        <a:t>500-m </a:t>
                      </a:r>
                      <a:r>
                        <a:rPr lang="en-US" dirty="0" err="1" smtClean="0"/>
                        <a:t>GeoTIFF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MCD64A1 (SCF)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500-m Monthly L3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39725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FFFF"/>
                </a:solidFill>
                <a:effectLst/>
                <a:latin typeface="Calibri"/>
                <a:ea typeface="+mn-ea"/>
              </a:rPr>
              <a:t>For all products burning is mapped to the nearest day.</a:t>
            </a:r>
          </a:p>
        </p:txBody>
      </p:sp>
    </p:spTree>
    <p:extLst>
      <p:ext uri="{BB962C8B-B14F-4D97-AF65-F5344CB8AC3E}">
        <p14:creationId xmlns:p14="http://schemas.microsoft.com/office/powerpoint/2010/main" val="200880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 smtClean="0"/>
              <a:t>MODIS C6 Burned Area Products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415512"/>
              </p:ext>
            </p:extLst>
          </p:nvPr>
        </p:nvGraphicFramePr>
        <p:xfrm>
          <a:off x="457200" y="2209800"/>
          <a:ext cx="8229600" cy="741680"/>
        </p:xfrm>
        <a:graphic>
          <a:graphicData uri="http://schemas.openxmlformats.org/drawingml/2006/table">
            <a:tbl>
              <a:tblPr bandRow="1">
                <a:tableStyleId>{AF606853-7671-496A-8E4F-DF71F8EC918B}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MCD64A1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500-m Monthly L3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MCD64A1-based</a:t>
                      </a:r>
                      <a:r>
                        <a:rPr lang="en-US" baseline="0" dirty="0" smtClean="0"/>
                        <a:t> GIS Products (SCF)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Shapefiles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dirty="0" smtClean="0"/>
                        <a:t>500-m </a:t>
                      </a:r>
                      <a:r>
                        <a:rPr lang="en-US" dirty="0" err="1" smtClean="0"/>
                        <a:t>GeoTIFF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3972580"/>
            <a:ext cx="57234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FFFF"/>
                </a:solidFill>
                <a:effectLst/>
                <a:latin typeface="Calibri"/>
                <a:ea typeface="+mn-ea"/>
              </a:rPr>
              <a:t>Should be released late this year.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solidFill>
                <a:srgbClr val="FFFFFF"/>
              </a:solidFill>
              <a:effectLst/>
              <a:latin typeface="Calibri"/>
              <a:ea typeface="+mn-ea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FFFF"/>
                </a:solidFill>
                <a:effectLst/>
                <a:latin typeface="Calibri"/>
                <a:ea typeface="+mn-ea"/>
              </a:rPr>
              <a:t>W</a:t>
            </a:r>
            <a:r>
              <a:rPr lang="en-US" sz="2800" dirty="0" smtClean="0">
                <a:solidFill>
                  <a:srgbClr val="FFFFFF"/>
                </a:solidFill>
                <a:effectLst/>
                <a:latin typeface="Calibri"/>
                <a:ea typeface="+mn-ea"/>
              </a:rPr>
              <a:t>aiting primarily on validation.</a:t>
            </a:r>
            <a:endParaRPr lang="en-US" sz="2800" dirty="0">
              <a:solidFill>
                <a:srgbClr val="FFFFFF"/>
              </a:solidFill>
              <a:effectLst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776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43100"/>
            <a:ext cx="8991600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59" name="Line 3"/>
          <p:cNvSpPr>
            <a:spLocks noChangeShapeType="1"/>
          </p:cNvSpPr>
          <p:nvPr/>
        </p:nvSpPr>
        <p:spPr bwMode="auto">
          <a:xfrm>
            <a:off x="3775075" y="3146425"/>
            <a:ext cx="0" cy="685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3775075" y="3298825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effectLst/>
                <a:latin typeface="Arial" charset="0"/>
              </a:rPr>
              <a:t>BRDF Effects</a:t>
            </a: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4000">
                <a:solidFill>
                  <a:schemeClr val="tx2"/>
                </a:solidFill>
                <a:effectLst/>
                <a:latin typeface="Comic Sans MS" charset="0"/>
              </a:rPr>
              <a:t>  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title"/>
          </p:nvPr>
        </p:nvSpPr>
        <p:spPr>
          <a:xfrm>
            <a:off x="673100" y="188913"/>
            <a:ext cx="8470900" cy="1143000"/>
          </a:xfrm>
          <a:noFill/>
          <a:ln/>
        </p:spPr>
        <p:txBody>
          <a:bodyPr/>
          <a:lstStyle/>
          <a:p>
            <a:r>
              <a:rPr lang="en-US" sz="3200" b="1">
                <a:solidFill>
                  <a:schemeClr val="accent2"/>
                </a:solidFill>
              </a:rPr>
              <a:t>The challenge: change detection of Burned Areas</a:t>
            </a: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7596188" y="2563813"/>
            <a:ext cx="1008062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5" name="Line 9"/>
          <p:cNvSpPr>
            <a:spLocks noChangeShapeType="1"/>
          </p:cNvSpPr>
          <p:nvPr/>
        </p:nvSpPr>
        <p:spPr bwMode="auto">
          <a:xfrm>
            <a:off x="3779838" y="40052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3702050" y="3984625"/>
            <a:ext cx="568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hlink"/>
                </a:solidFill>
                <a:effectLst/>
                <a:latin typeface="Arial" charset="0"/>
              </a:rPr>
              <a:t>gaps</a:t>
            </a:r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 flipV="1">
            <a:off x="7005638" y="4149725"/>
            <a:ext cx="0" cy="2873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6300788" y="4419600"/>
            <a:ext cx="1385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rgbClr val="FF3300"/>
                </a:solidFill>
                <a:effectLst/>
                <a:latin typeface="Arial" charset="0"/>
              </a:rPr>
              <a:t>Day of burning </a:t>
            </a:r>
          </a:p>
        </p:txBody>
      </p:sp>
      <p:sp>
        <p:nvSpPr>
          <p:cNvPr id="173069" name="Line 13"/>
          <p:cNvSpPr>
            <a:spLocks noChangeShapeType="1"/>
          </p:cNvSpPr>
          <p:nvPr/>
        </p:nvSpPr>
        <p:spPr bwMode="auto">
          <a:xfrm>
            <a:off x="7092950" y="3213100"/>
            <a:ext cx="14398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6732588" y="2836863"/>
            <a:ext cx="216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rgbClr val="FF3300"/>
                </a:solidFill>
                <a:effectLst/>
                <a:latin typeface="Arial" charset="0"/>
              </a:rPr>
              <a:t>Persistence of the signal </a:t>
            </a:r>
          </a:p>
        </p:txBody>
      </p:sp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7961313" y="6296025"/>
            <a:ext cx="108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</a:rPr>
              <a:t>D. Roy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Algorithm/Product Characteristics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MCD45A1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Predictive BRDF model</a:t>
            </a:r>
          </a:p>
          <a:p>
            <a:r>
              <a:rPr lang="en-US" dirty="0" smtClean="0"/>
              <a:t>500-m, daily</a:t>
            </a:r>
          </a:p>
          <a:p>
            <a:r>
              <a:rPr lang="en-US" dirty="0" smtClean="0"/>
              <a:t>Uses no active fire data</a:t>
            </a:r>
          </a:p>
          <a:p>
            <a:r>
              <a:rPr lang="en-US" dirty="0" smtClean="0"/>
              <a:t>Less noise-tolerant</a:t>
            </a:r>
          </a:p>
          <a:p>
            <a:r>
              <a:rPr lang="en-US" dirty="0" smtClean="0"/>
              <a:t>Poorer mapping under cloudy conditions</a:t>
            </a:r>
          </a:p>
          <a:p>
            <a:r>
              <a:rPr lang="en-US" dirty="0" smtClean="0"/>
              <a:t>Better mapping of cropland burning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MCD64A1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Supervised classifier</a:t>
            </a:r>
          </a:p>
          <a:p>
            <a:r>
              <a:rPr lang="en-US" dirty="0" smtClean="0"/>
              <a:t>500-m, daily</a:t>
            </a:r>
          </a:p>
          <a:p>
            <a:r>
              <a:rPr lang="en-US" dirty="0" smtClean="0"/>
              <a:t>Exploits active fire data</a:t>
            </a:r>
          </a:p>
          <a:p>
            <a:r>
              <a:rPr lang="en-US" dirty="0" smtClean="0"/>
              <a:t>More noise-tolerant</a:t>
            </a:r>
          </a:p>
          <a:p>
            <a:r>
              <a:rPr lang="en-US" dirty="0" smtClean="0"/>
              <a:t>Better mapping under cloudy conditions</a:t>
            </a:r>
          </a:p>
          <a:p>
            <a:r>
              <a:rPr lang="en-US" dirty="0" smtClean="0"/>
              <a:t>Poorer mapping of cropland </a:t>
            </a:r>
            <a:r>
              <a:rPr lang="en-US" dirty="0" smtClean="0"/>
              <a:t>burning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505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Custom 8">
      <a:dk1>
        <a:srgbClr val="FFFFFF"/>
      </a:dk1>
      <a:lt1>
        <a:srgbClr val="19191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X:Templates:Presentations:Designs:Maple</Template>
  <TotalTime>1676</TotalTime>
  <Words>1388</Words>
  <Application>Microsoft Macintosh PowerPoint</Application>
  <PresentationFormat>On-screen Show (4:3)</PresentationFormat>
  <Paragraphs>242</Paragraphs>
  <Slides>40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Blank Presentation</vt:lpstr>
      <vt:lpstr>Default Design</vt:lpstr>
      <vt:lpstr>1_Office Theme</vt:lpstr>
      <vt:lpstr>Burned Area Mapping and Monitoring Algorithms</vt:lpstr>
      <vt:lpstr>Co-Is and Collaborators</vt:lpstr>
      <vt:lpstr>Focus</vt:lpstr>
      <vt:lpstr>Landsat-8/Sentinel-2 Clarification</vt:lpstr>
      <vt:lpstr>Overview</vt:lpstr>
      <vt:lpstr>MODIS C5.1 Burned Area Products</vt:lpstr>
      <vt:lpstr>MODIS C6 Burned Area Products</vt:lpstr>
      <vt:lpstr>The challenge: change detection of Burned Areas</vt:lpstr>
      <vt:lpstr>Algorithm/Product Characteristics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MCD64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Collection 6 Validation</vt:lpstr>
      <vt:lpstr>C6 Validation: Design Based Sampling</vt:lpstr>
      <vt:lpstr>PowerPoint Presentation</vt:lpstr>
      <vt:lpstr>PowerPoint Presentation</vt:lpstr>
      <vt:lpstr>VIIRS Burned Area Product</vt:lpstr>
      <vt:lpstr>VIIRS Burned Area Product</vt:lpstr>
      <vt:lpstr>VIIRS Burned Area Product</vt:lpstr>
      <vt:lpstr>PowerPoint Presentation</vt:lpstr>
      <vt:lpstr>PowerPoint Presentation</vt:lpstr>
      <vt:lpstr>C5 MCD64A1 DB Implementation</vt:lpstr>
      <vt:lpstr>NRT Burned Area Mapping</vt:lpstr>
      <vt:lpstr>NRT Burned Area Mapping</vt:lpstr>
      <vt:lpstr>PowerPoint Presentation</vt:lpstr>
    </vt:vector>
  </TitlesOfParts>
  <Company>HMS Indefatigable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Giglio</dc:creator>
  <cp:lastModifiedBy>Louis Giglio</cp:lastModifiedBy>
  <cp:revision>379</cp:revision>
  <dcterms:created xsi:type="dcterms:W3CDTF">2006-06-13T03:32:39Z</dcterms:created>
  <dcterms:modified xsi:type="dcterms:W3CDTF">2016-06-22T08:01:29Z</dcterms:modified>
</cp:coreProperties>
</file>