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589" r:id="rId2"/>
    <p:sldId id="647" r:id="rId3"/>
    <p:sldId id="648" r:id="rId4"/>
    <p:sldId id="621" r:id="rId5"/>
    <p:sldId id="622" r:id="rId6"/>
    <p:sldId id="587" r:id="rId7"/>
    <p:sldId id="656" r:id="rId8"/>
    <p:sldId id="657" r:id="rId9"/>
    <p:sldId id="659" r:id="rId10"/>
    <p:sldId id="660" r:id="rId11"/>
    <p:sldId id="661" r:id="rId12"/>
    <p:sldId id="626" r:id="rId13"/>
    <p:sldId id="649" r:id="rId14"/>
    <p:sldId id="650" r:id="rId15"/>
    <p:sldId id="651" r:id="rId16"/>
    <p:sldId id="623" r:id="rId17"/>
    <p:sldId id="619" r:id="rId18"/>
    <p:sldId id="606" r:id="rId19"/>
    <p:sldId id="607" r:id="rId20"/>
    <p:sldId id="662" r:id="rId21"/>
    <p:sldId id="637" r:id="rId22"/>
    <p:sldId id="635" r:id="rId23"/>
    <p:sldId id="655" r:id="rId24"/>
    <p:sldId id="636" r:id="rId25"/>
    <p:sldId id="638" r:id="rId26"/>
    <p:sldId id="645" r:id="rId27"/>
    <p:sldId id="646" r:id="rId28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205B"/>
    <a:srgbClr val="CB333B"/>
    <a:srgbClr val="00B5E2"/>
    <a:srgbClr val="FE5000"/>
    <a:srgbClr val="C5B9AC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5797" autoAdjust="0"/>
  </p:normalViewPr>
  <p:slideViewPr>
    <p:cSldViewPr snapToGrid="0">
      <p:cViewPr>
        <p:scale>
          <a:sx n="80" d="100"/>
          <a:sy n="80" d="100"/>
        </p:scale>
        <p:origin x="-144" y="-33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32064" indent="-332064">
              <a:buFont typeface="+mj-lt"/>
              <a:buAutoNum type="arabicPeriod"/>
            </a:pPr>
            <a:r>
              <a:rPr lang="en-US" dirty="0" smtClean="0"/>
              <a:t>The project purpose is the establishment of two FY-3 Regional Services: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EARS - Vertical Atmospheric Sounder Service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EARS – MERSI which is an Imager Service. </a:t>
            </a:r>
          </a:p>
          <a:p>
            <a:pPr lvl="1"/>
            <a:endParaRPr lang="en-US" dirty="0" smtClean="0"/>
          </a:p>
          <a:p>
            <a:pPr marL="332064" indent="-332064">
              <a:buFont typeface="+mj-lt"/>
              <a:buAutoNum type="arabicPeriod"/>
            </a:pPr>
            <a:r>
              <a:rPr lang="en-US" b="1" dirty="0" smtClean="0"/>
              <a:t>In terms of satellites:</a:t>
            </a:r>
            <a:endParaRPr lang="en-US" dirty="0" smtClean="0"/>
          </a:p>
          <a:p>
            <a:pPr marL="332064" indent="-332064">
              <a:buFont typeface="Arial" pitchFamily="34" charset="0"/>
              <a:buChar char="•"/>
            </a:pPr>
            <a:r>
              <a:rPr lang="en-US" dirty="0" smtClean="0"/>
              <a:t>The</a:t>
            </a:r>
            <a:r>
              <a:rPr lang="en-GB" dirty="0" smtClean="0"/>
              <a:t> project scope covers the establishment of this two services and their operational validation through the FY-3C and FY-3D satellites:</a:t>
            </a:r>
          </a:p>
          <a:p>
            <a:pPr marL="332064" indent="-332064">
              <a:buFont typeface="Arial" pitchFamily="34" charset="0"/>
              <a:buChar char="•"/>
            </a:pPr>
            <a:r>
              <a:rPr lang="en-US" dirty="0" smtClean="0"/>
              <a:t> The FY-3A&amp;B satellites are excluded due to the early failure of their instruments.</a:t>
            </a:r>
          </a:p>
          <a:p>
            <a:pPr marL="332064" indent="-332064">
              <a:buFont typeface="Arial" pitchFamily="34" charset="0"/>
              <a:buChar char="•"/>
            </a:pPr>
            <a:r>
              <a:rPr lang="en-GB" dirty="0" smtClean="0"/>
              <a:t>FY-3E, F and G are excluded  since the FY-3E launch will not take place earlier than 2019, the space to ground interface is </a:t>
            </a:r>
            <a:r>
              <a:rPr lang="en-GB" dirty="0" err="1" smtClean="0"/>
              <a:t>unknonw</a:t>
            </a:r>
            <a:r>
              <a:rPr lang="en-GB" dirty="0" smtClean="0"/>
              <a:t> </a:t>
            </a:r>
            <a:r>
              <a:rPr lang="en-US" dirty="0" smtClean="0"/>
              <a:t>(polarization)</a:t>
            </a:r>
          </a:p>
          <a:p>
            <a:pPr marL="332064" indent="-332064"/>
            <a:endParaRPr lang="en-US" dirty="0" smtClean="0"/>
          </a:p>
          <a:p>
            <a:pPr marL="332064" indent="-332064">
              <a:buFont typeface="+mj-lt"/>
              <a:buAutoNum type="arabicPeriod"/>
            </a:pPr>
            <a:r>
              <a:rPr lang="en-US" b="1" dirty="0" smtClean="0"/>
              <a:t>About the  instruments:</a:t>
            </a:r>
          </a:p>
          <a:p>
            <a:pPr marL="332064" indent="-332064">
              <a:buFont typeface="Arial" pitchFamily="34" charset="0"/>
              <a:buChar char="•"/>
            </a:pPr>
            <a:r>
              <a:rPr lang="en-GB" dirty="0" smtClean="0"/>
              <a:t>HIRAS service: once more details of the sounder instrument and its performance characteristics are known</a:t>
            </a:r>
            <a:endParaRPr lang="en-US" dirty="0" smtClean="0"/>
          </a:p>
          <a:p>
            <a:pPr marL="332064" indent="-332064"/>
            <a:r>
              <a:rPr lang="en-US" dirty="0" smtClean="0"/>
              <a:t>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266"/>
            <a:fld id="{A1F0CEA1-E696-42A4-B3CF-E6074414E57E}" type="slidenum">
              <a:rPr lang="de-DE" smtClean="0"/>
              <a:pPr defTabSz="1333266"/>
              <a:t>2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266"/>
            <a:fld id="{A1F0CEA1-E696-42A4-B3CF-E6074414E57E}" type="slidenum">
              <a:rPr lang="de-DE" smtClean="0"/>
              <a:pPr defTabSz="1333266"/>
              <a:t>3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MWHS is the FY-3 Microwave Humidity Sounder. The MWHS-II is an evolution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MWHS-I flown on FY-3A and B, providing a total of 15 spectral channels compared to the 4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spectral channels of MWHS-I.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can be seen from Table 3 the MWHS-II closely matches the channels of MHS and ATMS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additionally introduces a new set of channels around the 118.75 GHz oxygen absorption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line. The weighting functions of the WMHS-II channels are shown in Figure 3 indicating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layer of the atmosphere that each individual channel is sensing.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52000" anchor="ctr" anchorCtr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201176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800" b="0" kern="1200" baseline="0" dirty="0" smtClean="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t>EUM/TSS/VWG/16/845837, V1, 16/02/2016</a:t>
            </a:r>
            <a:endParaRPr lang="de-DE" sz="800" b="0" kern="1200" baseline="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7.jpg@01D1592C.5FB781F0" TargetMode="Externa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co.in/url?sa=i&amp;rct=j&amp;q=&amp;esrc=s&amp;source=images&amp;cd=&amp;cad=rja&amp;uact=8&amp;ved=0ahUKEwjx6dD-8NnLAhXIfhoKHUZNBdYQjRwIBw&amp;url=http://klimaatgek.nl/wordpress/2013/11/17/help-het-wordt-steeds-warmer-deel-2/&amp;psig=AFQjCNFiCDnoDH7F364DyKoH0Mms4e1VFA&amp;ust=1458928127894778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aac.jpl.nasa.gov/MetOp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co.in/url?sa=i&amp;rct=j&amp;q=&amp;esrc=s&amp;source=images&amp;cd=&amp;cad=rja&amp;uact=8&amp;ved=0ahUKEwi5j8Pv8dnLAhWMBBoKHZdTDW4QjRwIBw&amp;url=https://commons.wikimedia.org/wiki/File:NOAA-M.jpg&amp;bvm=bv.117604692,d.ZWU&amp;psig=AFQjCNHLunBxyUgkS7k_IxuD2-cSMQnhPg&amp;ust=1458928364913464" TargetMode="Externa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698" y="4734345"/>
            <a:ext cx="4752458" cy="741424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Carlos Cabanas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501604" y="4072270"/>
            <a:ext cx="7255540" cy="702536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lvl="0" eaLnBrk="0" hangingPunct="0">
              <a:lnSpc>
                <a:spcPct val="100000"/>
              </a:lnSpc>
            </a:pPr>
            <a:r>
              <a:rPr lang="en-GB" sz="2800" dirty="0" smtClean="0">
                <a:cs typeface="Tahoma" pitchFamily="34" charset="0"/>
              </a:rPr>
              <a:t>FY-3 Regional Services</a:t>
            </a:r>
          </a:p>
        </p:txBody>
      </p:sp>
      <p:pic>
        <p:nvPicPr>
          <p:cNvPr id="375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8677"/>
            <a:ext cx="9906000" cy="228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HIRAS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5008" y="918843"/>
            <a:ext cx="9452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73050" algn="just">
              <a:buFont typeface="Wingdings" pitchFamily="2" charset="2"/>
              <a:buChar char="Ø"/>
            </a:pPr>
            <a:r>
              <a:rPr lang="en-US" sz="2400" b="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HIRAS provides 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1370 channels </a:t>
            </a:r>
            <a:r>
              <a:rPr lang="en-US" sz="2400" b="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compared to the 1305 CrIS channels and has the same spectral </a:t>
            </a:r>
            <a:r>
              <a:rPr lang="en-US" sz="2400" b="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ranges as CrIS;</a:t>
            </a:r>
          </a:p>
          <a:p>
            <a:pPr marL="355600" indent="-273050" algn="just">
              <a:buFont typeface="Wingdings" pitchFamily="2" charset="2"/>
              <a:buChar char="Ø"/>
            </a:pPr>
            <a:r>
              <a:rPr lang="en-US" sz="2400" b="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spatial resolution of both HIRAS and CrIS is around 16 km.</a:t>
            </a:r>
            <a:endParaRPr lang="en-GB" sz="2400" b="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77" y="2137627"/>
            <a:ext cx="7766462" cy="439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MERSI-II</a:t>
            </a: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93" y="2526751"/>
            <a:ext cx="4595089" cy="4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13" y="3005105"/>
            <a:ext cx="4610532" cy="350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991" y="3016325"/>
            <a:ext cx="461994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1072" y="2554370"/>
            <a:ext cx="4610362" cy="4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0604" y="1066643"/>
            <a:ext cx="9335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MERSI-II provides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25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channels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primarily support ocean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itchFamily="18" charset="0"/>
              </a:rPr>
              <a:t>colour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, vegetation indexes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and aerosol applications;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Six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of the channels have a resolution of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250m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 and the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remaining channels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have a resolution of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1 km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abanas\AppData\Local\Microsoft\Windows\Temporary Internet Files\Content.Outlook\XL20OCNO\EARS-NPP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0" y="1020939"/>
            <a:ext cx="9525000" cy="47625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4104482" y="1904025"/>
            <a:ext cx="1580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 Narrow" pitchFamily="34" charset="0"/>
              </a:rPr>
              <a:t>Lannion</a:t>
            </a:r>
            <a:endParaRPr lang="en-GB" sz="1100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07750" y="2206957"/>
            <a:ext cx="1580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 Narrow" pitchFamily="34" charset="0"/>
              </a:rPr>
              <a:t>Athens</a:t>
            </a:r>
            <a:endParaRPr lang="en-GB" sz="1100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04247" y="1435217"/>
            <a:ext cx="1580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 Narrow" pitchFamily="34" charset="0"/>
              </a:rPr>
              <a:t>Kangerlussuaq</a:t>
            </a:r>
            <a:endParaRPr lang="en-GB" sz="1100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65691" y="2480747"/>
            <a:ext cx="1580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 Narrow" pitchFamily="34" charset="0"/>
              </a:rPr>
              <a:t>Maspalomas</a:t>
            </a:r>
            <a:endParaRPr lang="en-GB" sz="11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41398" y="1199605"/>
            <a:ext cx="1580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 Narrow" pitchFamily="34" charset="0"/>
              </a:rPr>
              <a:t>Svalbard</a:t>
            </a:r>
            <a:endParaRPr lang="en-GB" sz="1100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EARS-VASS and EARS-MERSI Coverage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552914" y="5329684"/>
            <a:ext cx="144000" cy="144000"/>
          </a:xfrm>
          <a:prstGeom prst="rect">
            <a:avLst/>
          </a:prstGeom>
          <a:solidFill>
            <a:srgbClr val="5B7F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552914" y="5572501"/>
            <a:ext cx="144000" cy="144000"/>
          </a:xfrm>
          <a:prstGeom prst="rect">
            <a:avLst/>
          </a:prstGeom>
          <a:solidFill>
            <a:srgbClr val="7798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552914" y="5815318"/>
            <a:ext cx="144000" cy="144000"/>
          </a:xfrm>
          <a:prstGeom prst="rect">
            <a:avLst/>
          </a:prstGeom>
          <a:solidFill>
            <a:srgbClr val="93A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552914" y="6058135"/>
            <a:ext cx="144000" cy="144000"/>
          </a:xfrm>
          <a:prstGeom prst="rect">
            <a:avLst/>
          </a:prstGeom>
          <a:solidFill>
            <a:srgbClr val="B5C8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552914" y="6300951"/>
            <a:ext cx="144000" cy="144000"/>
          </a:xfrm>
          <a:prstGeom prst="rect">
            <a:avLst/>
          </a:prstGeom>
          <a:solidFill>
            <a:srgbClr val="DBE4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4527" y="5270879"/>
            <a:ext cx="91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0" dirty="0" smtClean="0">
                <a:solidFill>
                  <a:schemeClr val="tx1"/>
                </a:solidFill>
                <a:latin typeface="Arial Narrow" pitchFamily="34" charset="0"/>
              </a:rPr>
              <a:t>100 %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4527" y="5513696"/>
            <a:ext cx="91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0" dirty="0" smtClean="0">
                <a:solidFill>
                  <a:schemeClr val="tx1"/>
                </a:solidFill>
                <a:latin typeface="Arial Narrow" pitchFamily="34" charset="0"/>
              </a:rPr>
              <a:t>75-100 %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4527" y="5756513"/>
            <a:ext cx="91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0" dirty="0" smtClean="0">
                <a:solidFill>
                  <a:schemeClr val="tx1"/>
                </a:solidFill>
                <a:latin typeface="Arial Narrow" pitchFamily="34" charset="0"/>
              </a:rPr>
              <a:t>50-75 %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4527" y="6242146"/>
            <a:ext cx="91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0" dirty="0" smtClean="0">
                <a:solidFill>
                  <a:schemeClr val="tx1"/>
                </a:solidFill>
                <a:latin typeface="Arial Narrow" pitchFamily="34" charset="0"/>
              </a:rPr>
              <a:t>0-25 %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4527" y="5999330"/>
            <a:ext cx="91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0" dirty="0" smtClean="0">
                <a:solidFill>
                  <a:schemeClr val="tx1"/>
                </a:solidFill>
                <a:latin typeface="Arial Narrow" pitchFamily="34" charset="0"/>
              </a:rPr>
              <a:t>25-50 %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7446" y="4048530"/>
            <a:ext cx="1580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 Narrow" pitchFamily="34" charset="0"/>
              </a:rPr>
              <a:t>Saint-Dennis</a:t>
            </a:r>
            <a:endParaRPr lang="en-GB" sz="1100" dirty="0">
              <a:latin typeface="Arial Narrow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372767" y="2457597"/>
            <a:ext cx="82378" cy="9885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688856" y="1825420"/>
            <a:ext cx="82378" cy="9885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022811" y="1385153"/>
            <a:ext cx="82378" cy="9885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298456" y="2164087"/>
            <a:ext cx="82378" cy="9885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914633" y="1136798"/>
            <a:ext cx="82378" cy="9885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svalsat_overview-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8193"/>
            <a:ext cx="9906000" cy="572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Svalbard</a:t>
            </a:r>
            <a:endParaRPr lang="en-IE" dirty="0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7095743" y="4058796"/>
            <a:ext cx="1463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2">
                    <a:lumMod val="75000"/>
                  </a:schemeClr>
                </a:solidFill>
              </a:rPr>
              <a:t>CDA1 10m Orbital </a:t>
            </a:r>
          </a:p>
          <a:p>
            <a:pPr algn="r"/>
            <a:r>
              <a:rPr lang="en-GB" sz="1000" dirty="0" smtClean="0">
                <a:solidFill>
                  <a:schemeClr val="bg2">
                    <a:lumMod val="75000"/>
                  </a:schemeClr>
                </a:solidFill>
              </a:rPr>
              <a:t>L/X-band antenna</a:t>
            </a: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65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994" y="2754456"/>
            <a:ext cx="156763" cy="17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178390" y="2857882"/>
            <a:ext cx="1520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2">
                    <a:lumMod val="75000"/>
                  </a:schemeClr>
                </a:solidFill>
              </a:rPr>
              <a:t>CDA2 10m Orbital </a:t>
            </a:r>
          </a:p>
          <a:p>
            <a:pPr algn="r"/>
            <a:r>
              <a:rPr lang="en-GB" sz="1000" dirty="0" smtClean="0">
                <a:solidFill>
                  <a:schemeClr val="bg2">
                    <a:lumMod val="75000"/>
                  </a:schemeClr>
                </a:solidFill>
              </a:rPr>
              <a:t>L/X-band antenna</a:t>
            </a: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4682863" y="3028146"/>
            <a:ext cx="1951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</a:rPr>
              <a:t>SG7 3m Orbital</a:t>
            </a:r>
          </a:p>
          <a:p>
            <a:pPr algn="r"/>
            <a:r>
              <a:rPr lang="en-GB" sz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</a:rPr>
              <a:t>L/X-band </a:t>
            </a: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</a:rPr>
              <a:t>antenna</a:t>
            </a:r>
            <a:endParaRPr lang="en-GB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Athens</a:t>
            </a:r>
            <a:endParaRPr lang="en-IE" dirty="0"/>
          </a:p>
        </p:txBody>
      </p:sp>
      <p:pic>
        <p:nvPicPr>
          <p:cNvPr id="4" name="Picture 3" descr="N:\TEMP\Ath_Maint_Visit_09June2015\IMG_2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1248"/>
            <a:ext cx="9864418" cy="5493716"/>
          </a:xfrm>
          <a:prstGeom prst="rect">
            <a:avLst/>
          </a:prstGeom>
          <a:noFill/>
          <a:ln w="25400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872873" y="1855813"/>
            <a:ext cx="2536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3.0 m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Orbital</a:t>
            </a:r>
          </a:p>
          <a:p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L/X-band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antenna</a:t>
            </a: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0" y="2450867"/>
            <a:ext cx="3014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2.4 m Yantai L-band antenna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4412"/>
            <a:ext cx="9906000" cy="555033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Greenland</a:t>
            </a:r>
            <a:endParaRPr lang="en-IE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07211" y="2444931"/>
            <a:ext cx="219211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</a:rPr>
              <a:t>2.4 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m </a:t>
            </a: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</a:rPr>
              <a:t>L/X-band</a:t>
            </a: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Orbital  antenna</a:t>
            </a:r>
            <a:endParaRPr lang="en-GB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9847" y="2526136"/>
            <a:ext cx="1416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364350"/>
                </a:solidFill>
              </a:rPr>
              <a:t>2.4 L-band</a:t>
            </a:r>
            <a:endParaRPr lang="en-GB" sz="1200" dirty="0">
              <a:solidFill>
                <a:srgbClr val="3643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EARS-VASS Specifications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" y="992188"/>
            <a:ext cx="9447213" cy="5391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100" y="1144588"/>
            <a:ext cx="9447213" cy="5391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3465" y="1501965"/>
          <a:ext cx="9326880" cy="3566160"/>
        </p:xfrm>
        <a:graphic>
          <a:graphicData uri="http://schemas.openxmlformats.org/drawingml/2006/table">
            <a:tbl>
              <a:tblPr/>
              <a:tblGrid>
                <a:gridCol w="2769689"/>
                <a:gridCol w="6557191"/>
              </a:tblGrid>
              <a:tr h="0">
                <a:tc>
                  <a:txBody>
                    <a:bodyPr/>
                    <a:lstStyle/>
                    <a:p>
                      <a:pPr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Satellites supported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FY-3C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Product Processing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FY3_IPP as provided by the CMA, configured and run by EUMETSAT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AAPP as provided by NWP-SAF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Product Segmentation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One file per station and pass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Products via EUMETCast Europe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Level 1b MWHS-II and IRAS. All spectral channels, all Fields of View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Calibrated and geolocated. BUFR format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Timeliness via EUMETCast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minutes, target 15 minutes.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Products via RMDCN/GTS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 for EUMETCast.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Archived in EUMETSAT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FY-3C Onboard Power Anomaly 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340082" y="2507064"/>
            <a:ext cx="914400" cy="914400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2" descr="C:\Users\Cabanas\Downloads\MyLocalDMDocuments\FY-3\IMAGES\mwhs_ears_coverage_20151026_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1" y="1252906"/>
            <a:ext cx="3804540" cy="35280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7" name="Picture 6" descr="cid:image007.jpg@01D1592C.5FB781F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267013" y="1239137"/>
            <a:ext cx="3805200" cy="35280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64792" y="4893673"/>
            <a:ext cx="3984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Since July 2015 FY-3C L-Band </a:t>
            </a:r>
            <a:r>
              <a:rPr lang="en-GB" sz="16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HRPT enabled over Europe 4/5 times per day and with limited geographical coverage due to the onboard power anomaly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5547" y="4909339"/>
            <a:ext cx="39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Geographical coverage after having been extended by CMA to cover EUROPE fully and permanently- Jan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2670" y="6116100"/>
            <a:ext cx="4898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Figures courtesy of Nigel Atkinson – NWP-SAF (Met Office)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EARS-VASS Monitoring Concept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85529"/>
            <a:ext cx="9161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269875" fontAlgn="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Regional and Global IRAS inter-comparison by the NWP SAF ( Met Office) 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46" y="1689673"/>
            <a:ext cx="8316014" cy="48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542" y="2375554"/>
            <a:ext cx="3757041" cy="423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0763" y="2425068"/>
            <a:ext cx="4054763" cy="413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EARS-VASS Products</a:t>
            </a:r>
            <a:endParaRPr lang="en-GB" dirty="0"/>
          </a:p>
        </p:txBody>
      </p:sp>
      <p:pic>
        <p:nvPicPr>
          <p:cNvPr id="3" name="Picture 2" descr="C:\Users\Cabanas\Downloads\MyLocalDMDocuments\FY-3\IMAGES\IRAS_2015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299" y="1158648"/>
            <a:ext cx="6516461" cy="2499351"/>
          </a:xfrm>
          <a:prstGeom prst="rect">
            <a:avLst/>
          </a:prstGeom>
          <a:noFill/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 descr="C:\Users\Cabanas\Downloads\MyLocalDMDocuments\FY-3\IMAGES\MWHS_20151015_ch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720" y="1069384"/>
            <a:ext cx="1812802" cy="4042548"/>
          </a:xfrm>
          <a:prstGeom prst="rect">
            <a:avLst/>
          </a:prstGeom>
          <a:noFill/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8342" y="5146870"/>
            <a:ext cx="2542904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MWHS-II (Channel 1) data from 2015/10/15, 21:33 UTC, received at Maspalomas reception station. </a:t>
            </a: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59857" y="3832221"/>
            <a:ext cx="6048569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IRAS data from 2015/09/28, 20:11 UTC, received at Athens reception station. Brightness temperature in all 20 channels.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546336" cy="854075"/>
          </a:xfrm>
        </p:spPr>
        <p:txBody>
          <a:bodyPr/>
          <a:lstStyle/>
          <a:p>
            <a:r>
              <a:rPr lang="en-US" dirty="0" smtClean="0"/>
              <a:t>The EARS System</a:t>
            </a:r>
            <a:endParaRPr lang="en-GB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12913" y="3805350"/>
            <a:ext cx="563562" cy="582613"/>
            <a:chOff x="4337" y="1504"/>
            <a:chExt cx="152" cy="157"/>
          </a:xfrm>
        </p:grpSpPr>
        <p:sp>
          <p:nvSpPr>
            <p:cNvPr id="66" name="AutoShape 4"/>
            <p:cNvSpPr>
              <a:spLocks noChangeArrowheads="1"/>
            </p:cNvSpPr>
            <p:nvPr/>
          </p:nvSpPr>
          <p:spPr bwMode="auto">
            <a:xfrm flipV="1">
              <a:off x="4390" y="1570"/>
              <a:ext cx="67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9 w 21600"/>
                <a:gd name="T13" fmla="*/ 4035 h 21600"/>
                <a:gd name="T14" fmla="*/ 17731 w 21600"/>
                <a:gd name="T15" fmla="*/ 175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72" y="21600"/>
                  </a:lnTo>
                  <a:lnTo>
                    <a:pt x="1732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 rot="2934930" flipH="1">
              <a:off x="4366" y="1475"/>
              <a:ext cx="94" cy="1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2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1219200" y="2073388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1143000" y="1895588"/>
            <a:ext cx="457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8"/>
          <p:cNvSpPr>
            <a:spLocks noChangeArrowheads="1"/>
          </p:cNvSpPr>
          <p:nvPr/>
        </p:nvSpPr>
        <p:spPr bwMode="auto">
          <a:xfrm rot="-2503577">
            <a:off x="1603375" y="1617775"/>
            <a:ext cx="3048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 flipV="1">
            <a:off x="1524000" y="1819388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1219200" y="1971788"/>
            <a:ext cx="762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"/>
          <p:cNvSpPr>
            <a:spLocks noChangeArrowheads="1"/>
          </p:cNvSpPr>
          <p:nvPr/>
        </p:nvSpPr>
        <p:spPr bwMode="auto">
          <a:xfrm>
            <a:off x="1447800" y="20479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>
            <a:off x="1295400" y="18193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Freeform 13"/>
          <p:cNvSpPr>
            <a:spLocks/>
          </p:cNvSpPr>
          <p:nvPr/>
        </p:nvSpPr>
        <p:spPr bwMode="auto">
          <a:xfrm>
            <a:off x="914400" y="2151175"/>
            <a:ext cx="457200" cy="2324100"/>
          </a:xfrm>
          <a:custGeom>
            <a:avLst/>
            <a:gdLst>
              <a:gd name="T0" fmla="*/ 2147483647 w 398"/>
              <a:gd name="T1" fmla="*/ 0 h 1488"/>
              <a:gd name="T2" fmla="*/ 2147483647 w 398"/>
              <a:gd name="T3" fmla="*/ 2147483647 h 1488"/>
              <a:gd name="T4" fmla="*/ 0 w 398"/>
              <a:gd name="T5" fmla="*/ 2147483647 h 1488"/>
              <a:gd name="T6" fmla="*/ 2147483647 w 398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398"/>
              <a:gd name="T13" fmla="*/ 0 h 1488"/>
              <a:gd name="T14" fmla="*/ 398 w 398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" h="1488">
                <a:moveTo>
                  <a:pt x="256" y="0"/>
                </a:moveTo>
                <a:lnTo>
                  <a:pt x="398" y="1181"/>
                </a:lnTo>
                <a:lnTo>
                  <a:pt x="0" y="1488"/>
                </a:lnTo>
                <a:lnTo>
                  <a:pt x="256" y="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auto">
          <a:xfrm>
            <a:off x="2359025" y="3989500"/>
            <a:ext cx="4572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15"/>
          <p:cNvSpPr>
            <a:spLocks noChangeShapeType="1"/>
          </p:cNvSpPr>
          <p:nvPr/>
        </p:nvSpPr>
        <p:spPr bwMode="auto">
          <a:xfrm flipV="1">
            <a:off x="2073275" y="4165713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6" name="Text Box 16"/>
          <p:cNvSpPr txBox="1">
            <a:spLocks noChangeArrowheads="1"/>
          </p:cNvSpPr>
          <p:nvPr/>
        </p:nvSpPr>
        <p:spPr bwMode="auto">
          <a:xfrm>
            <a:off x="2552700" y="2400413"/>
            <a:ext cx="171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0" dirty="0" smtClean="0">
                <a:solidFill>
                  <a:schemeClr val="tx1"/>
                </a:solidFill>
                <a:latin typeface="Helvetica" pitchFamily="34" charset="0"/>
              </a:rPr>
              <a:t>DB Reception</a:t>
            </a:r>
            <a:r>
              <a:rPr lang="en-GB" sz="1800" b="0" dirty="0">
                <a:solidFill>
                  <a:schemeClr val="tx1"/>
                </a:solidFill>
                <a:latin typeface="Helvetica" pitchFamily="34" charset="0"/>
              </a:rPr>
              <a:t/>
            </a:r>
            <a:br>
              <a:rPr lang="en-GB" sz="1800" b="0" dirty="0">
                <a:solidFill>
                  <a:schemeClr val="tx1"/>
                </a:solidFill>
                <a:latin typeface="Helvetica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Helvetica" pitchFamily="34" charset="0"/>
              </a:rPr>
              <a:t>Stations</a:t>
            </a: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344488" y="1139938"/>
            <a:ext cx="1030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>
                <a:solidFill>
                  <a:schemeClr val="tx1"/>
                </a:solidFill>
                <a:latin typeface="Helvetica" pitchFamily="34" charset="0"/>
              </a:rPr>
              <a:t>Polar Satellite</a:t>
            </a:r>
          </a:p>
        </p:txBody>
      </p:sp>
      <p:sp>
        <p:nvSpPr>
          <p:cNvPr id="90" name="AutoShape 18"/>
          <p:cNvSpPr>
            <a:spLocks noChangeArrowheads="1"/>
          </p:cNvSpPr>
          <p:nvPr/>
        </p:nvSpPr>
        <p:spPr bwMode="auto">
          <a:xfrm rot="4427336">
            <a:off x="1040607" y="2939368"/>
            <a:ext cx="1371600" cy="2524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1" name="AutoShape 19"/>
          <p:cNvSpPr>
            <a:spLocks noChangeArrowheads="1"/>
          </p:cNvSpPr>
          <p:nvPr/>
        </p:nvSpPr>
        <p:spPr bwMode="auto">
          <a:xfrm rot="2788506">
            <a:off x="1537494" y="2586944"/>
            <a:ext cx="1152525" cy="2524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409825" y="3149713"/>
            <a:ext cx="563563" cy="582612"/>
            <a:chOff x="4337" y="1504"/>
            <a:chExt cx="152" cy="157"/>
          </a:xfrm>
        </p:grpSpPr>
        <p:sp>
          <p:nvSpPr>
            <p:cNvPr id="93" name="AutoShape 21"/>
            <p:cNvSpPr>
              <a:spLocks noChangeArrowheads="1"/>
            </p:cNvSpPr>
            <p:nvPr/>
          </p:nvSpPr>
          <p:spPr bwMode="auto">
            <a:xfrm flipV="1">
              <a:off x="4390" y="1570"/>
              <a:ext cx="67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9 w 21600"/>
                <a:gd name="T13" fmla="*/ 4035 h 21600"/>
                <a:gd name="T14" fmla="*/ 17731 w 21600"/>
                <a:gd name="T15" fmla="*/ 175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72" y="21600"/>
                  </a:lnTo>
                  <a:lnTo>
                    <a:pt x="1732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94" name="Oval 22"/>
            <p:cNvSpPr>
              <a:spLocks noChangeArrowheads="1"/>
            </p:cNvSpPr>
            <p:nvPr/>
          </p:nvSpPr>
          <p:spPr bwMode="auto">
            <a:xfrm rot="2934930" flipH="1">
              <a:off x="4366" y="1475"/>
              <a:ext cx="94" cy="1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2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95" name="Rectangle 23"/>
          <p:cNvSpPr>
            <a:spLocks noChangeArrowheads="1"/>
          </p:cNvSpPr>
          <p:nvPr/>
        </p:nvSpPr>
        <p:spPr bwMode="auto">
          <a:xfrm>
            <a:off x="3055938" y="3333863"/>
            <a:ext cx="4572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 flipV="1">
            <a:off x="2770188" y="351007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92413" y="1332025"/>
            <a:ext cx="6896100" cy="3848100"/>
            <a:chOff x="1759" y="1056"/>
            <a:chExt cx="4344" cy="2424"/>
          </a:xfrm>
        </p:grpSpPr>
        <p:sp>
          <p:nvSpPr>
            <p:cNvPr id="104" name="Text Box 26"/>
            <p:cNvSpPr txBox="1">
              <a:spLocks noChangeArrowheads="1"/>
            </p:cNvSpPr>
            <p:nvPr/>
          </p:nvSpPr>
          <p:spPr bwMode="auto">
            <a:xfrm>
              <a:off x="5479" y="297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 b="0">
                  <a:solidFill>
                    <a:schemeClr val="tx1"/>
                  </a:solidFill>
                  <a:latin typeface="Helvetica" pitchFamily="34" charset="0"/>
                </a:rPr>
                <a:t>Users</a:t>
              </a:r>
            </a:p>
          </p:txBody>
        </p:sp>
        <p:sp>
          <p:nvSpPr>
            <p:cNvPr id="109" name="Line 27"/>
            <p:cNvSpPr>
              <a:spLocks noChangeShapeType="1"/>
            </p:cNvSpPr>
            <p:nvPr/>
          </p:nvSpPr>
          <p:spPr bwMode="auto">
            <a:xfrm>
              <a:off x="1759" y="2840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662" y="1056"/>
              <a:ext cx="624" cy="288"/>
              <a:chOff x="4080" y="900"/>
              <a:chExt cx="624" cy="288"/>
            </a:xfrm>
          </p:grpSpPr>
          <p:sp>
            <p:nvSpPr>
              <p:cNvPr id="129" name="Line 29"/>
              <p:cNvSpPr>
                <a:spLocks noChangeShapeType="1"/>
              </p:cNvSpPr>
              <p:nvPr/>
            </p:nvSpPr>
            <p:spPr bwMode="auto">
              <a:xfrm>
                <a:off x="4416" y="9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0" name="Line 30"/>
              <p:cNvSpPr>
                <a:spLocks noChangeShapeType="1"/>
              </p:cNvSpPr>
              <p:nvPr/>
            </p:nvSpPr>
            <p:spPr bwMode="auto">
              <a:xfrm>
                <a:off x="4224" y="9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1" name="Rectangle 31"/>
              <p:cNvSpPr>
                <a:spLocks noChangeArrowheads="1"/>
              </p:cNvSpPr>
              <p:nvPr/>
            </p:nvSpPr>
            <p:spPr bwMode="auto">
              <a:xfrm>
                <a:off x="4320" y="900"/>
                <a:ext cx="144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32"/>
              <p:cNvSpPr>
                <a:spLocks noChangeArrowheads="1"/>
              </p:cNvSpPr>
              <p:nvPr/>
            </p:nvSpPr>
            <p:spPr bwMode="auto">
              <a:xfrm>
                <a:off x="4368" y="10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33"/>
              <p:cNvSpPr>
                <a:spLocks noChangeArrowheads="1"/>
              </p:cNvSpPr>
              <p:nvPr/>
            </p:nvSpPr>
            <p:spPr bwMode="auto">
              <a:xfrm>
                <a:off x="4512" y="948"/>
                <a:ext cx="192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34"/>
              <p:cNvSpPr>
                <a:spLocks noChangeArrowheads="1"/>
              </p:cNvSpPr>
              <p:nvPr/>
            </p:nvSpPr>
            <p:spPr bwMode="auto">
              <a:xfrm>
                <a:off x="4080" y="948"/>
                <a:ext cx="192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35"/>
              <p:cNvSpPr>
                <a:spLocks noChangeArrowheads="1"/>
              </p:cNvSpPr>
              <p:nvPr/>
            </p:nvSpPr>
            <p:spPr bwMode="auto">
              <a:xfrm>
                <a:off x="4320" y="948"/>
                <a:ext cx="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36"/>
              <p:cNvSpPr>
                <a:spLocks noChangeShapeType="1"/>
              </p:cNvSpPr>
              <p:nvPr/>
            </p:nvSpPr>
            <p:spPr bwMode="auto">
              <a:xfrm>
                <a:off x="4416" y="114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1" name="Text Box 37"/>
            <p:cNvSpPr txBox="1">
              <a:spLocks noChangeArrowheads="1"/>
            </p:cNvSpPr>
            <p:nvPr/>
          </p:nvSpPr>
          <p:spPr bwMode="auto">
            <a:xfrm>
              <a:off x="3664" y="1389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sz="1800" b="0">
                  <a:solidFill>
                    <a:schemeClr val="tx1"/>
                  </a:solidFill>
                  <a:latin typeface="Helvetica" pitchFamily="34" charset="0"/>
                </a:rPr>
                <a:t>EUMETCast</a:t>
              </a:r>
            </a:p>
          </p:txBody>
        </p:sp>
        <p:sp>
          <p:nvSpPr>
            <p:cNvPr id="112" name="AutoShape 38"/>
            <p:cNvSpPr>
              <a:spLocks noChangeArrowheads="1"/>
            </p:cNvSpPr>
            <p:nvPr/>
          </p:nvSpPr>
          <p:spPr bwMode="auto">
            <a:xfrm rot="-4062561">
              <a:off x="4289" y="1853"/>
              <a:ext cx="816" cy="1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34 h 21600"/>
                <a:gd name="T14" fmla="*/ 18900 w 21600"/>
                <a:gd name="T15" fmla="*/ 161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" name="AutoShape 39"/>
            <p:cNvSpPr>
              <a:spLocks noChangeArrowheads="1"/>
            </p:cNvSpPr>
            <p:nvPr/>
          </p:nvSpPr>
          <p:spPr bwMode="auto">
            <a:xfrm rot="4339209">
              <a:off x="4668" y="1928"/>
              <a:ext cx="1056" cy="1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34 h 21600"/>
                <a:gd name="T14" fmla="*/ 18900 w 21600"/>
                <a:gd name="T15" fmla="*/ 161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" name="AutoShape 40"/>
            <p:cNvSpPr>
              <a:spLocks noChangeArrowheads="1"/>
            </p:cNvSpPr>
            <p:nvPr/>
          </p:nvSpPr>
          <p:spPr bwMode="auto">
            <a:xfrm rot="3858669">
              <a:off x="4895" y="1837"/>
              <a:ext cx="1056" cy="1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34 h 21600"/>
                <a:gd name="T14" fmla="*/ 18900 w 21600"/>
                <a:gd name="T15" fmla="*/ 161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" name="Line 41"/>
            <p:cNvSpPr>
              <a:spLocks noChangeShapeType="1"/>
            </p:cNvSpPr>
            <p:nvPr/>
          </p:nvSpPr>
          <p:spPr bwMode="auto">
            <a:xfrm>
              <a:off x="2213" y="2432"/>
              <a:ext cx="31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" name="Cloud"/>
            <p:cNvSpPr>
              <a:spLocks noChangeAspect="1" noEditPoints="1" noChangeArrowheads="1"/>
            </p:cNvSpPr>
            <p:nvPr/>
          </p:nvSpPr>
          <p:spPr bwMode="auto">
            <a:xfrm>
              <a:off x="2440" y="2160"/>
              <a:ext cx="1678" cy="98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GB" sz="1600" b="0" dirty="0">
                  <a:latin typeface="Helvetica" pitchFamily="34" charset="0"/>
                </a:rPr>
                <a:t>EARS</a:t>
              </a:r>
              <a:br>
                <a:rPr lang="en-GB" sz="1600" b="0" dirty="0">
                  <a:latin typeface="Helvetica" pitchFamily="34" charset="0"/>
                </a:rPr>
              </a:br>
              <a:r>
                <a:rPr lang="en-GB" sz="1600" b="0" dirty="0">
                  <a:latin typeface="Helvetica" pitchFamily="34" charset="0"/>
                </a:rPr>
                <a:t>Communication </a:t>
              </a:r>
              <a:br>
                <a:rPr lang="en-GB" sz="1600" b="0" dirty="0">
                  <a:latin typeface="Helvetica" pitchFamily="34" charset="0"/>
                </a:rPr>
              </a:br>
              <a:r>
                <a:rPr lang="en-GB" sz="1600" b="0" dirty="0">
                  <a:latin typeface="Helvetica" pitchFamily="34" charset="0"/>
                </a:rPr>
                <a:t>Network</a:t>
              </a:r>
            </a:p>
          </p:txBody>
        </p:sp>
        <p:sp>
          <p:nvSpPr>
            <p:cNvPr id="117" name="Cloud"/>
            <p:cNvSpPr>
              <a:spLocks noChangeAspect="1" noEditPoints="1" noChangeArrowheads="1"/>
            </p:cNvSpPr>
            <p:nvPr/>
          </p:nvSpPr>
          <p:spPr bwMode="auto">
            <a:xfrm>
              <a:off x="4481" y="2976"/>
              <a:ext cx="862" cy="50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GB" sz="2000" b="0" dirty="0">
                  <a:latin typeface="Helvetica" pitchFamily="34" charset="0"/>
                </a:rPr>
                <a:t>GTS</a:t>
              </a:r>
            </a:p>
          </p:txBody>
        </p: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5615" y="2523"/>
              <a:ext cx="262" cy="226"/>
              <a:chOff x="4337" y="1504"/>
              <a:chExt cx="152" cy="157"/>
            </a:xfrm>
          </p:grpSpPr>
          <p:sp>
            <p:nvSpPr>
              <p:cNvPr id="127" name="AutoShape 45"/>
              <p:cNvSpPr>
                <a:spLocks noChangeArrowheads="1"/>
              </p:cNvSpPr>
              <p:nvPr/>
            </p:nvSpPr>
            <p:spPr bwMode="auto">
              <a:xfrm flipV="1">
                <a:off x="4390" y="1570"/>
                <a:ext cx="67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69 w 21600"/>
                  <a:gd name="T13" fmla="*/ 4035 h 21600"/>
                  <a:gd name="T14" fmla="*/ 17731 w 21600"/>
                  <a:gd name="T15" fmla="*/ 175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272" y="21600"/>
                    </a:lnTo>
                    <a:lnTo>
                      <a:pt x="173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lIns="90000" tIns="46800" rIns="90000" bIns="46800" anchor="ctr"/>
              <a:lstStyle/>
              <a:p>
                <a:endParaRPr lang="en-GB"/>
              </a:p>
            </p:txBody>
          </p:sp>
          <p:sp>
            <p:nvSpPr>
              <p:cNvPr id="128" name="Oval 46"/>
              <p:cNvSpPr>
                <a:spLocks noChangeArrowheads="1"/>
              </p:cNvSpPr>
              <p:nvPr/>
            </p:nvSpPr>
            <p:spPr bwMode="auto">
              <a:xfrm rot="2934930" flipH="1">
                <a:off x="4366" y="1475"/>
                <a:ext cx="94" cy="1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22353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19" name="Line 47"/>
            <p:cNvSpPr>
              <a:spLocks noChangeShapeType="1"/>
            </p:cNvSpPr>
            <p:nvPr/>
          </p:nvSpPr>
          <p:spPr bwMode="auto">
            <a:xfrm>
              <a:off x="3982" y="2840"/>
              <a:ext cx="59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5252" y="2614"/>
              <a:ext cx="262" cy="226"/>
              <a:chOff x="4337" y="1504"/>
              <a:chExt cx="152" cy="157"/>
            </a:xfrm>
          </p:grpSpPr>
          <p:sp>
            <p:nvSpPr>
              <p:cNvPr id="125" name="AutoShape 49"/>
              <p:cNvSpPr>
                <a:spLocks noChangeArrowheads="1"/>
              </p:cNvSpPr>
              <p:nvPr/>
            </p:nvSpPr>
            <p:spPr bwMode="auto">
              <a:xfrm flipV="1">
                <a:off x="4390" y="1570"/>
                <a:ext cx="67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69 w 21600"/>
                  <a:gd name="T13" fmla="*/ 4035 h 21600"/>
                  <a:gd name="T14" fmla="*/ 17731 w 21600"/>
                  <a:gd name="T15" fmla="*/ 175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272" y="21600"/>
                    </a:lnTo>
                    <a:lnTo>
                      <a:pt x="173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lIns="90000" tIns="46800" rIns="90000" bIns="46800" anchor="ctr"/>
              <a:lstStyle/>
              <a:p>
                <a:endParaRPr lang="en-GB"/>
              </a:p>
            </p:txBody>
          </p:sp>
          <p:sp>
            <p:nvSpPr>
              <p:cNvPr id="126" name="Oval 50"/>
              <p:cNvSpPr>
                <a:spLocks noChangeArrowheads="1"/>
              </p:cNvSpPr>
              <p:nvPr/>
            </p:nvSpPr>
            <p:spPr bwMode="auto">
              <a:xfrm rot="2934930" flipH="1">
                <a:off x="4366" y="1475"/>
                <a:ext cx="94" cy="1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22353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 flipH="1">
              <a:off x="4345" y="2432"/>
              <a:ext cx="355" cy="367"/>
              <a:chOff x="4337" y="1504"/>
              <a:chExt cx="152" cy="157"/>
            </a:xfrm>
          </p:grpSpPr>
          <p:sp>
            <p:nvSpPr>
              <p:cNvPr id="123" name="AutoShape 52"/>
              <p:cNvSpPr>
                <a:spLocks noChangeArrowheads="1"/>
              </p:cNvSpPr>
              <p:nvPr/>
            </p:nvSpPr>
            <p:spPr bwMode="auto">
              <a:xfrm flipV="1">
                <a:off x="4390" y="1570"/>
                <a:ext cx="67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69 w 21600"/>
                  <a:gd name="T13" fmla="*/ 4035 h 21600"/>
                  <a:gd name="T14" fmla="*/ 17731 w 21600"/>
                  <a:gd name="T15" fmla="*/ 175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272" y="21600"/>
                    </a:lnTo>
                    <a:lnTo>
                      <a:pt x="173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lIns="90000" tIns="46800" rIns="90000" bIns="46800" anchor="ctr"/>
              <a:lstStyle/>
              <a:p>
                <a:endParaRPr lang="en-GB"/>
              </a:p>
            </p:txBody>
          </p:sp>
          <p:sp>
            <p:nvSpPr>
              <p:cNvPr id="124" name="Oval 53"/>
              <p:cNvSpPr>
                <a:spLocks noChangeArrowheads="1"/>
              </p:cNvSpPr>
              <p:nvPr/>
            </p:nvSpPr>
            <p:spPr bwMode="auto">
              <a:xfrm rot="2934930" flipH="1">
                <a:off x="4366" y="1475"/>
                <a:ext cx="94" cy="1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22353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4118" y="2659"/>
              <a:ext cx="317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7" name="Right Arrow 136"/>
          <p:cNvSpPr/>
          <p:nvPr/>
        </p:nvSpPr>
        <p:spPr bwMode="auto">
          <a:xfrm>
            <a:off x="1105471" y="5290545"/>
            <a:ext cx="7751928" cy="738985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15-30 Minutes</a:t>
            </a:r>
          </a:p>
        </p:txBody>
      </p:sp>
      <p:sp>
        <p:nvSpPr>
          <p:cNvPr id="138" name="Text Box 16"/>
          <p:cNvSpPr txBox="1">
            <a:spLocks noChangeArrowheads="1"/>
          </p:cNvSpPr>
          <p:nvPr/>
        </p:nvSpPr>
        <p:spPr bwMode="auto">
          <a:xfrm>
            <a:off x="1800225" y="4486388"/>
            <a:ext cx="1619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0" dirty="0" smtClean="0">
                <a:solidFill>
                  <a:schemeClr val="tx1"/>
                </a:solidFill>
                <a:latin typeface="Helvetica" pitchFamily="34" charset="0"/>
              </a:rPr>
              <a:t>Product Processing Nodes</a:t>
            </a:r>
            <a:endParaRPr lang="en-GB" sz="1800" b="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FY-3 Polar Orbiting Meteorological Satellites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77802" y="1479060"/>
          <a:ext cx="3709099" cy="43538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6601"/>
                <a:gridCol w="1082797"/>
                <a:gridCol w="1409701"/>
              </a:tblGrid>
              <a:tr h="6095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Launch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Orbit</a:t>
                      </a:r>
                      <a:endParaRPr lang="en-GB" dirty="0"/>
                    </a:p>
                  </a:txBody>
                  <a:tcPr anchor="ctr"/>
                </a:tc>
              </a:tr>
              <a:tr h="578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2008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09:05 desc</a:t>
                      </a:r>
                      <a:endParaRPr lang="en-GB" dirty="0"/>
                    </a:p>
                  </a:txBody>
                  <a:tcPr anchor="ctr"/>
                </a:tc>
              </a:tr>
              <a:tr h="46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FY-3B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2010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14:25 asc</a:t>
                      </a:r>
                      <a:endParaRPr lang="en-GB" dirty="0"/>
                    </a:p>
                  </a:txBody>
                  <a:tcPr anchor="ctr"/>
                </a:tc>
              </a:tr>
              <a:tr h="580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2013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10</a:t>
                      </a:r>
                      <a:r>
                        <a:rPr lang="en-GB" dirty="0" smtClean="0">
                          <a:sym typeface="Wingdings" pitchFamily="2" charset="2"/>
                        </a:rPr>
                        <a:t>:20 desc</a:t>
                      </a:r>
                      <a:endParaRPr lang="en-GB" dirty="0"/>
                    </a:p>
                  </a:txBody>
                  <a:tcPr anchor="ctr"/>
                </a:tc>
              </a:tr>
              <a:tr h="5581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14:00 asc</a:t>
                      </a:r>
                      <a:endParaRPr lang="en-GB" dirty="0"/>
                    </a:p>
                  </a:txBody>
                  <a:tcPr anchor="ctr"/>
                </a:tc>
              </a:tr>
              <a:tr h="5358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06:00 desc</a:t>
                      </a:r>
                      <a:endParaRPr lang="en-GB" dirty="0"/>
                    </a:p>
                  </a:txBody>
                  <a:tcPr anchor="ctr"/>
                </a:tc>
              </a:tr>
              <a:tr h="56969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2019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10:00 desc</a:t>
                      </a:r>
                      <a:endParaRPr lang="en-GB" dirty="0"/>
                    </a:p>
                  </a:txBody>
                  <a:tcPr anchor="ctr"/>
                </a:tc>
              </a:tr>
              <a:tr h="4607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2021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14:00 asc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187" descr="fy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3776" y="1754868"/>
            <a:ext cx="4310743" cy="368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811602" y="4284252"/>
            <a:ext cx="3717890" cy="542611"/>
          </a:xfrm>
          <a:prstGeom prst="rect">
            <a:avLst/>
          </a:prstGeom>
          <a:solidFill>
            <a:srgbClr val="FF000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Orbit Morning Gap in the Polar Met Constellation</a:t>
            </a:r>
            <a:endParaRPr lang="en-GB" dirty="0"/>
          </a:p>
        </p:txBody>
      </p:sp>
      <p:pic>
        <p:nvPicPr>
          <p:cNvPr id="391171" name="Picture 3" descr="2-satellite baseline for LEO satell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5" y="2644933"/>
            <a:ext cx="6341422" cy="420119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953155"/>
            <a:ext cx="9906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Space atmosphere observations suffer a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temporal gap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 dawn and dusk due to current orbit plane configuration. </a:t>
            </a:r>
          </a:p>
          <a:p>
            <a:pPr marL="355600" indent="-355600" algn="just"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OBJECTIVE: Regular sampling of the atmosphere, avoiding gaps, in order to satisfy  the observing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cycle requirements from NWP and climate monitoring as concerns atmospheric temperature and humidity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profiles.</a:t>
            </a:r>
            <a:endParaRPr lang="en-GB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Early </a:t>
            </a:r>
            <a:r>
              <a:rPr lang="en-US" dirty="0" smtClean="0"/>
              <a:t>Orbit Morning </a:t>
            </a:r>
            <a:r>
              <a:rPr lang="en-US" dirty="0" smtClean="0"/>
              <a:t>Gap</a:t>
            </a:r>
            <a:endParaRPr lang="en-GB" dirty="0"/>
          </a:p>
        </p:txBody>
      </p:sp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55" y="973912"/>
            <a:ext cx="8572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04" y="3112812"/>
            <a:ext cx="8572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8799" y="5436456"/>
            <a:ext cx="67913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FY-3E @ Early Orbit Morning (06:00 AM)</a:t>
            </a:r>
            <a:endParaRPr lang="en-GB" dirty="0"/>
          </a:p>
        </p:txBody>
      </p:sp>
      <p:pic>
        <p:nvPicPr>
          <p:cNvPr id="428037" name="Picture 5" descr="3-orbit new LEO bas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12" y="944130"/>
            <a:ext cx="8274224" cy="5488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FY-3E (early morning), METOP/SG (morning) &amp; NPP/JPSS (afternoon)</a:t>
            </a:r>
            <a:endParaRPr lang="en-GB" dirty="0"/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91" y="1050235"/>
            <a:ext cx="8572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139" y="3181184"/>
            <a:ext cx="8572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4279" y="5453974"/>
            <a:ext cx="6800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6443" y="1389212"/>
          <a:ext cx="9271594" cy="4437431"/>
        </p:xfrm>
        <a:graphic>
          <a:graphicData uri="http://schemas.openxmlformats.org/drawingml/2006/table">
            <a:tbl>
              <a:tblPr/>
              <a:tblGrid>
                <a:gridCol w="917732"/>
                <a:gridCol w="1296677"/>
                <a:gridCol w="1362662"/>
                <a:gridCol w="1491316"/>
                <a:gridCol w="1280306"/>
                <a:gridCol w="1516268"/>
                <a:gridCol w="1406633"/>
              </a:tblGrid>
              <a:tr h="422984">
                <a:tc>
                  <a:txBody>
                    <a:bodyPr/>
                    <a:lstStyle/>
                    <a:p>
                      <a:pPr marL="22860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dirty="0" smtClean="0">
                          <a:latin typeface="Arial"/>
                          <a:ea typeface="Times New Roman"/>
                          <a:cs typeface="Arial"/>
                        </a:rPr>
                        <a:t>L-Band Downlink</a:t>
                      </a:r>
                      <a:endParaRPr lang="en-GB" sz="14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dirty="0" smtClean="0">
                          <a:latin typeface="Arial"/>
                          <a:ea typeface="Times New Roman"/>
                          <a:cs typeface="Arial"/>
                        </a:rPr>
                        <a:t>X-Band  Downlink</a:t>
                      </a:r>
                      <a:endParaRPr lang="en-GB" sz="14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endParaRPr lang="en-GB" sz="14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94697">
                <a:tc>
                  <a:txBody>
                    <a:bodyPr/>
                    <a:lstStyle/>
                    <a:p>
                      <a:pPr marL="22860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Data Rate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Polarisation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Data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dirty="0">
                          <a:latin typeface="Arial"/>
                          <a:ea typeface="Times New Roman"/>
                          <a:cs typeface="Arial"/>
                        </a:rPr>
                        <a:t>Data Rate</a:t>
                      </a:r>
                      <a:endParaRPr lang="en-GB" sz="14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i="0" dirty="0">
                          <a:latin typeface="Arial"/>
                          <a:ea typeface="Times New Roman"/>
                          <a:cs typeface="Arial"/>
                        </a:rPr>
                        <a:t>Polarisation</a:t>
                      </a:r>
                      <a:endParaRPr lang="en-GB" sz="14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b="1" i="0" baseline="0" dirty="0" smtClean="0">
                          <a:latin typeface="Arial"/>
                          <a:ea typeface="Times New Roman"/>
                          <a:cs typeface="Times New Roman"/>
                        </a:rPr>
                        <a:t>Data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94697">
                <a:tc>
                  <a:txBody>
                    <a:bodyPr/>
                    <a:lstStyle/>
                    <a:p>
                      <a:pPr marL="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FY-3A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4.2 Mb/s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except MERSI-I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18.7 Mb/s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MERSI-I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43452">
                <a:tc>
                  <a:txBody>
                    <a:bodyPr/>
                    <a:lstStyle/>
                    <a:p>
                      <a:pPr marL="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FY-3B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4.2 Mb/s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except MERSI-I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18.7 Mb/s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MERSI-I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43452">
                <a:tc>
                  <a:txBody>
                    <a:bodyPr/>
                    <a:lstStyle/>
                    <a:p>
                      <a:pPr marL="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FY-3C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3.9 Mb/s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except MERSI-II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18.7 Mb/s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LHCP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MERSI-I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43452">
                <a:tc>
                  <a:txBody>
                    <a:bodyPr/>
                    <a:lstStyle/>
                    <a:p>
                      <a:pPr marL="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FY-3D</a:t>
                      </a:r>
                      <a:endParaRPr lang="en-GB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3.9 Mb/s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except MERSI-II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60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Mb/s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RHCP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94697">
                <a:tc>
                  <a:txBody>
                    <a:bodyPr/>
                    <a:lstStyle/>
                    <a:p>
                      <a:pPr marL="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FY-3E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No L-band broadcast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60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Mb/s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LHCP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01725" algn="l"/>
                        </a:tabLst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instruments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13" y="0"/>
            <a:ext cx="9150350" cy="839788"/>
          </a:xfrm>
        </p:spPr>
        <p:txBody>
          <a:bodyPr/>
          <a:lstStyle/>
          <a:p>
            <a:r>
              <a:rPr lang="en-GB" dirty="0" smtClean="0"/>
              <a:t>FY-3 </a:t>
            </a:r>
            <a:r>
              <a:rPr lang="en-GB" dirty="0" smtClean="0"/>
              <a:t>Downlink Specifications 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FY-3 Data Dissemination – Data Rates</a:t>
            </a:r>
            <a:endParaRPr lang="en-GB" dirty="0"/>
          </a:p>
        </p:txBody>
      </p:sp>
      <p:graphicFrame>
        <p:nvGraphicFramePr>
          <p:cNvPr id="411650" name="Object 2"/>
          <p:cNvGraphicFramePr>
            <a:graphicFrameLocks noChangeAspect="1"/>
          </p:cNvGraphicFramePr>
          <p:nvPr/>
        </p:nvGraphicFramePr>
        <p:xfrm>
          <a:off x="686806" y="984951"/>
          <a:ext cx="8161549" cy="5873049"/>
        </p:xfrm>
        <a:graphic>
          <a:graphicData uri="http://schemas.openxmlformats.org/presentationml/2006/ole">
            <p:oleObj spid="_x0000_s392194" name="Document" r:id="rId3" imgW="5904446" imgH="4248285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546336" cy="854075"/>
          </a:xfrm>
        </p:spPr>
        <p:txBody>
          <a:bodyPr/>
          <a:lstStyle/>
          <a:p>
            <a:r>
              <a:rPr lang="en-US" dirty="0" smtClean="0"/>
              <a:t>The EARS Satellite Network</a:t>
            </a:r>
            <a:endParaRPr lang="en-GB" dirty="0"/>
          </a:p>
        </p:txBody>
      </p:sp>
      <p:sp>
        <p:nvSpPr>
          <p:cNvPr id="668674" name="AutoShape 2" descr="Image result for NOAA15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8676" name="AutoShape 4" descr="data:image/jpeg;base64,/9j/4AAQSkZJRgABAQAAAQABAAD/2wCEAAkGBxQTEhQUEhQVEhQVFBUXFxgYGBkaFxUdFhQXFhYZFxgbHCkiGBsmGxgVITEhJSkrLi4vFx8zODQsNygtLisBCgoKDg0OGxAQGywkICQwLCwwLCwtLCwsLCwsNCwsLCwsLCwsLCwsLCwtLCwsLC8sLCwsLCw0NCwsLCwsNCwrLP/AABEIALABHgMBIgACEQEDEQH/xAAcAAEAAQUBAQAAAAAAAAAAAAAABgEDBAUHAgj/xABHEAACAQIEBAMEBggDBAsAAAABAgMAEQQSITEFBhNBIlFhMnGBkSNCUqGx0QcUFTNicpLBU/DxQ0SCkxYkNDVUY4OistLh/8QAGQEBAAMBAQAAAAAAAAAAAAAAAAIDBAEF/8QAKxEAAwACAQMDAgYDAQAAAAAAAAECAxEhBBIxIkFRYYEFMkJxwfEjkaET/9oADAMBAAIRAxEAPwDhtKUoBSlKAVW1XsDhGlkSOMZnkZUUeZY2H3mug8T5GhkJTBHqM4XpOssciM0UoixKlkYgXR4sQO4W4IoDnFqWrosXKuClkiaJwInGNsjO/UlECydN0strXQMQSNDWZjOT8GMiquonwMbZJXd/+sZC/XQraJSpbKwJ1AG9ActpUt554RBCmHeBQOqZr5JHliIjZVXK7qCHuXzL28PnUSoBSlKAUpSgFKUoBSlKAUpSgFKUoBSlKAUpSgFKUoBSlKAUpSgFKUoBSlKAUpSgFKUoC7hsQ0bB0ZkZdQykgj3EbVdw3EZYwBHLIgBJAViLFlyMdDuV0PpWLVaAysPipRYrI69MNlsxGUPowXyvc38717i4lPnJWWXO+QEhmzNlK5AdbmxVbe4U4ZhHlLIgzMVHw8QuSewHmak/DsCmHHhs8veX7PpFfUfzbntbvOIdPgU1KRo+KcMxMMEZlLdKSRyFzE5XCqWzLsHKsvrprtWmrvfEeWOtwFUA+lynEp5liSwHxTSuC0ue1kZrZSlVtS1QJFKVW1LUBSlVtVKAUpSgFKUoBSlKAUpSgFKUoBSlKAUpSgFKUoBSlKAUpSgFKUoBSlVtQCsvhvD3mfKltBdmOioNrsewr3wrhbztYWVR7Tn2V8r+ZPYDU1LzCsQ6UYsin4yH7bnuSO2w7dybMeN1+xGq0W8Lh44lEaDwk+JyPG5sQGPkoubL773NXocOXkWMe0zqnxY5f71TDYZpHVUFyT8ALG5PpUl5YTCjFw5pheJwczWCSEL4cpO1nsNd7CrnljG+044dSmdTnARAi7KoUe5RYfhXzdzjy+YeINBHZuq6tELjaVvCp8rHT4V3bj/N+Cw8bSSS9QK+S0alvFYmwOx9ltb203rh/PnNEGOcPFhuk4PikJ8cgtYBlGnYa6ntWR51ddql6Xv7HYxueW/sTCLgvDuqJF6MmHghnw0+UN7SR3SezqLyEdQ3W4+jWx1NIeAYeAQRdCPETRQYlJSojkZ5RLh2LrG5VZgmd0AJHh13FcktV6CEe02ij7/QV18E5l09I6Q3LsRxMJWOBoYcZN+tFSojSMdOQBwzEhQpcWubEEC9arlDhGDUPNip4JInEcIuJgEeYkv/ALK/USNWIYeEFluahKoWaygkk2AGpN9gPM1usZyjio0zlA9hd1Qhniv/AIiDVe/yocM3inD44sDIhjUYiHH9F5L3aQZJdh9VPCu2+96ilVIqlAKUpQClKUApSlAKUpQClKUApSlAKUr0iEkAAknYDc0B5pWZ+y5/8GX+hvyqo4TP/gS/8tvyrugYVK2C8DxJ2w85/wDSf8qury3iz/us/wDyn/KmmDVUrb/9GMX/AOHl/pIrFxvCZoQDLGyAmwJ2v5e/0ppgwqUpXAKz+E8Nad8q6Aasx2QXtr5knQDuTarfDcC0zhEHqSdlUbsx7AVPeXIo4pIlUXijbquTvIYxmzMPeAAOwPqasx43TI1WhjcEIHWBBlRcth3JOhZvNjY6/DYVTC4RpjYaZb5mOyrcm5++t1Hgv1kRyEkOUW/lcTtcnzuGAA3+6uhctcvwxrZkGRQbh7a6eJpL/h2/CrqvxHHhXbPnejuPp6r1Pwct4dCJ5Y8NC2RWY5pNywsQfne3xqQJyrC5aJ/oJIluugGYWvdgfavb4XrMOFWbErNh0IgOdEbQdUlCc0YNj0wEsCd+2lbDjkziNXcEmP21Yai2txfUA2G2lea+p/yfX+Ta8foRzTn7H5MOkN1Z5WzsuoaJVtkGW5yZjc+4etc+rvGHwnDZ2Z+hE0huzLIviJ3Nm7/L41447yrgpvoo8OivlBBQBOmAzh2dk3GmgN76e8XLqphqHLX2K1hq+U0cQhi+s2ij7/QVdhhkncJGpY9lHYDcnyHmTU047+j2RTmhkV4gQpvoU+A3/vWJ10iXo4ZLE6OxF3kPkx8u9ttAddxqilfKZXb7fSv7LvBsEMOrrGQ+KaM2lF8sd72WLw+NvM6drXqxgsC5UOjywyoTlc3VnzNdma52Jvp+Ne8LF09Sxv8AW7jXtb6xq65UyC11PTIyeEhgr63toDrt61YVGn57gy4rNYDqRpIbCwJIsxt6lSfjUcqTc8m8kJ7mAeo/ePaxqM1w6KUpQClKUApSlAKUpQClKUApSsnBYN5WyRrmaxPYAAbkk6AepoC1h4GdgqAszGwA3JqYcM4cuHGhDTH2nG0fYrGfPe7/AAHcnP4NwSKGIXniWVx4yPGQPsKV0C+Zvr6bVljA4fvi1+EMp/tatWLHrllVX7IwjipP8R/6m/OvBmY7sx+JrYnDYS//AGiQ+6HT72FU6eEH18Q3uWNfxJq/grNYa8lR5Vts2D7Lij72iH4LVjiePwsMJfosGYfR55SS5vvlW3hHncDyvrY6SW2EtmDLkRDJL4UBsLAZnP2UHc+Z2HfsKivFOJtOwuAqLcIg9lAfxJ7k71b4lxF5nzOdhZVGioPJR2/udTWHWPJkdfsXzKQqoqlVqokTTgOGC4NSvtOzSP8AxKrZFB9FIJ/4ye1SHl3gzThjqE9kn5EgeZsRWFwjBtlw4VdRDHpb2i4Mn3iS1dHxXAmXACMMIUVHMmX94S2pXOdwSFBAsSABrUup6qcETG9OjmPH302/CIs2KdiuHwh6aJduoGy5mRx7D67Fh4tjrbuTt8BxJ2kGG4kzBBrlCW67dlmZSQyd7L7XfQWLCYHIoe1hHGsJB0ymys2h2NwRrYaetXOIYU5owh+kfe59q9zcHv8A5FeN3pvx/Zt7SZYKFZCsmhCklSPZFgV7abE1p+feKDoBFAKsD4iNTf7PkPXv99Q3CwyM0rRTeFo1NlLMsu4vp4dCttfK1SDiXC5cdMqReGOMJnc+yoABt/Ex8vibVs6H8OnHX/rke2/+GbqOodemSFY/CkMAPaO38Njvepz1Y8EHLSKtsuZpLeMsfr2959wFWeOcJZDqvfQrqDc6abg/D41Z5gGeWGCSLqCUytIUW7x2QBCg7P4bZr2FzU/xLVZY345f2RPpb1jpIzHKG0sRVyzahb5dtkIvcEd+/wB1a/iXBUYFzGGFrF09pLkXGYe01u2w9ayeCck9F5JI2MIdcqxE57ai5kYWBbQbXtr4jetuMNLEozJcjQtq0bLa2unhO2pFeXPV4nTUVtpF3Y9co5xxvkmUjqYaQSoPqHwsvu7E1oJUKuikESssgD2sL2Vtu4OvirsmFw+TMzAsr/VDX011HbNrsPKoTzDhXSTDK6F45ZHRRdRfwnwtYkrpb1099eh0+d1tUU5MaXggPO3+6jT9wTp6yvUXrr/E+TYpVSOUyQug+iJAtlbUDcgre/e9zvY6Q/H8mfq0g/WZUEe4yhg8nay3XKNdzcgDzrTOWaek+Sty0tkQqtqlGI5WTqkJPEIw9mDsc6+KxAFvHf6pG9xoDcVt+bycWEjg6ZaJnBXMiuwUBVya2P1gQNb2qzRA5/SvcsZUkEEEGxB0II3BFeK4dFKUoBSlKAUpWbwvhzzvlSwAF2Y+yg82Pb+50oDzw7APM+SMXNrknRVA3Zj2FS7DQJCnTi1BtncizSEefkg7L8Trte4PHFh1ZRnkzEE5ljsbbeEg/I3tWb+0l/wlB7EZF/CPWtePH28tFVVs1ub1qoN/X762f7abYJH7zmv/AO1lH3UXj84GUPZT2tm+9rm1XbfwQMNMFIfZjkPuRj/aricMmP8As2B9bL/8rVcj4jMdAx17BV/C1YXF+ZXw4KJKzzdwGOSL3gGzP6bDvc6CNV2rbCW/BY4nj0ww8WWSXtGCCq+shHb+EanvYbxDGYppXLyMWZjqT/nQelWia81jvI68l0zoUpSoEhXuNLkAdyB89K8VUUB2Fea8Jw+ZUcdY5AhMeU9EBVCm/c2AFh2+VTrl7jeFxSrMJVnOcCOFTrGTszqbEvlBNzoovbXU/Mq6++spMS0TAxsUddcykhgfQjWs/UdPOau79XyW4qczr2PpHmHFQYVZp5JAkbm5Vu7EWsltSdNrH4VzXinOcMSCXDss7FwFRi4KLZs117ahfma57xbjmIxJU4iV5cosuY6D4DS/mdzWNgEDSxq2zOoPuLAGq8HRqF63tnbzN+Dp/KHFnTDwzRvlcySgg6qXaWR8uW2uhFTzljD4xo2bCtFEZQucuGYKRvkBuL6m5t5fDkXOvGpInEENoUEa+xofEL2B+qLW0Ftq0/Aeb8ZhGzQTuu11JLKf+E/2rXXd+llK17n07Nw/KQZG6rqN8oUA9yFGl/WtS8ADGUAGRUbLmvYaXPuvYX91RzD804qbCh8V04SqhpMo3FyCH18BtlNvM16fikbxSIskgjI+iYXu4yA2Y2va99Pn5V4PWY8mTLvf0+3wb8LmY1r6m9g4056YMLHMpuwuBcGxy3Go+NSTh2ORjlDWb7J0b5d/hUZ5d4aXBzyPlYnIAfZDdx+VYHGOEyRlXaQlc62K+Fgcwv300B1BrJjw4seZ1Ps2v5JP1Tp+SYcX4ZGdQMjHXMmh+I2PxFRTifApTZkCSsrZ1+q6ttmAvlLW/wBK1nGuYMQkwMMhcE5WVyWW1ltYXsDvrvUl4Nxout5IythclfEum5tuPka9HNgzuFmxLaf+yic0Knjp8o14nDIEmUnzQrZkI+sLi5W/lWrxvCOqmVoxKArkK2jAZhfe+u+oNbzmrGSHDNNCYm6dmMbAMXW+pv8AVNjcZTfTeo/+tSSLDKyhBrlBJYE6Fgbj2bZdDepPBnnGsjnXjf0E5sbrt3yWv+jWGntJ02hVfGLWeUsLrmBBuVAI1YEXqIYzgCYaTpxxtJmUFGkJOZSxsG6dsviuM1zY5D7ulYNFVJWQK8rJkizBYukrsvVCTIDa5zP21AFRPmlCcXBEsrKkcai9yWdVZmd2ce0bKbX+z61b0eWnl7d8aI50lO9G5m4LNJho5Zo4ZHC+IFU66rbw9QEFWkA3tYm3e9Q79KHLUSwR4qBHQjKj+EBWW3hbw6Zr3uPI+ldI4Q6SxFVj6kWZhZvBIDmzNaQHxeInRra3qK89Y6HEYU4OOUJiUnIyMGDDLmWxIGUXFtb21r2XK7Tzpp95xClXJYipKsCrA2IO4I868VQaSlKVsuD8JadjrljW2dzst9gB9ZjY2A/C5rqWweOEcLed8q6KNXc+yg9fMnYDcmpjDhCiCOKNxGDf2Td22zubb+mw+ZPmNgihIrxoOwNix2zOR7TfhsK8s5O5J95rZixdvL8lNXsu/qrdwF/mZR+JoYPN0+d/wBqwo1sNT5DesuPh8hNsjfFSPxq4geBCv+IPgrH8bVkYbCqxAHUYnyCr+JNXDgDGvUlKxoDYszKLelr3J+FRbj/MWcGLD3WM6O50aT0/hT079/Kq7yKUdUtmXx/mBI7x4Xe1mlve3mIyAP6vlUQNL1SsVU6e2XpJCqmqUqJ0UpSgFVFXIcOzZsqlsilmsL5VBALHyFyNfWszDcFxDsqrBK5a1gEYlroJBbTW6eL3a0BjR+EZu52/uasVtpOBYtpTH+q4jqBQxj6UmdV2BK5bgab1qpEIJBBBBsQdCCNwRXESp+y8Hmr+BYCSMnQB1J/qFWKrXSJIuf5AcY1iDZEGhuPZvv8AGo7SqUB1rDY/9biw+FlEio0OHkZ0sWdrMNQwsNVuTfv6VN+XsZho4zHlLSR/RBCSMxyasrOB4XNxcaGx1rj2KxTDh4sT4ooIzr2Es5I+4Vp+EcyYnDWEMhCg6KQGX4BgbfC1Z8nTqlpfuTnI0d/4Pi2iQWR0ZbhVZgxYr9TKTfMPQ1XEcdSPFWnHbMuq9NL3OUq1mzeFrsR8rVxePnrFRypKSjODcjIAAD2Ftja+v8RqUczy9ZpHDr1AwR5JWygeAMBmIy5rFdF8vSss/h6bfd4fx52XXm1pLyTEdKbEMqBBeQAZLZL522tvoN6k+PZMNA6i2cow93hNc1/R9ho48pkxCRkk9NlcZM63ygOCQSQxNiO1bTmM4ljkW0xc2GXdifK2hNe3hmddq8I8zJT/ADNckNw3FJmsgewYhSx/iNvd/rXQucJ1gwMUYtmAz67BtRY217EGofx1GwIjijhhxJkzrLnJIUggZQVYW8w3p6Vp+buOPGojEiz5cviFjkbIDlzWvIB57G1SyXFPT8EceK5W0SLl3mVmtmXJe+WzBw9t8hGunqK3mPwTyZiY7yuMragFVayNoSDolxWt/RTyRiC6YvERCBM2cK2hkOVgGEdvo/aBud8o0rqWK4YGKnupuPjoQfMWrJ02DHjp1PvwaOpyXaS+OTxy3w1YcLHmtmCln7+JiXexO+pI+AqLc3R4KXDSS9ROoVLKp/eZzqoy7g3Arfz8Nvpr+I28q0U2AGSQu8cTZ3Eea4U5RozG5sS2w12rYpS9zHVU2vSjlWJ4jg5ZGhxGTOhy53U2uN1EqHMoB08Vx8KxsfyICoeCTKG9lZSMrfyzr4W+IFQya+Zrm5zG58zfU1KuRcfiISWV8uGB+kVxmSQ/YRTu5HcbDU9gcPbT/Kejte5rF5VxIcrJGYgLXZyFU3+y50Y+69TIQYVVRBIwRfqIDcHuSxQhmPc3+Q0qzimkncssbWuSqIrFUBOwAH396pFwuViBlsTtci/yvcfKtuPH2rb8lFVvwX+phVvZHcdiSb/c4H3VT9oJpkgQEd2swPvGS/317HA3F87Iltwb5vgCAD86yIOHRDeS+l+wt6ELnq3ghyW4+JSagBVU/VGbL8AWNqvxzvYszhFRSWYWXKo3JKgH89KvTdCKNpG0VRqXvlv2y5WUkk9ra1zXi/MM2IAVyoQG4VFCrfYE+Z1O571C8kz4XJKZbMzmfmQz3jjLdENclic8hGxbyHkvxOu0dNKpWNtt7ZcloUpSuHRSlKAUpSgN/wAp8YTDHEl1D9TCvEqsCyszSRsAwBGllPepOOc8NZiVGsOXphWEd/2UMLk0YME6gtob21vXOaUB0bCc2YZst36KHDwoYDCXgjMUjMwUhhKLluorh8yksCbWtBeLzpJPM8YYI8sjIHN3Cs5K52JN2sRc3OtYdKAUpSgFBSqigJRiv+7kPn0x8pZ9PfUegFhnPbYeZ/IV5iBay3039B5mqzNcgKNBoB/nua4/gnPC7i2CSfMk1K+eH8MWpuZsUSP5XSO9vejD4VTljlLFnEQu0DrGjrIxYWGVDmI13Jta3ma9/pDQBsMCWz9JiQ2pymZyrEgWuSX09B51L2K97ZpeX+OyYWQMviUkZkNrNbY67Ebg+nlpUxxXPSzvEQk0GRViDq4UrdtSAoGY69+wrnaISbCrzTWK21CEH3kG5NQcpvZZPC2yWYxJpS8KydUpM0VyArEaoFb4gbb5q6ZyhyQ+AaBpMOuNJIJZnAXDXGpQG4a1/Xva1cjk5pkcz2VUWQFgq/UbPnLAj6xO58jXnhXO2MgGQTu8WzRsxKsO4vuPhU0+eSFp9q19T6w/akY9s9P1awX+rasmTLlzEjLa9+1vO9cl5c4rDjI+sqGKN0ZHSVy8TMCFyt2sAL3O+YeRqB4n9IuKwuNlWOUT4YNk6QAWMoAAVSw8FtQCPlU6lLTTKZqntNHf58fH9ICQgRbl2ICW1737Vwb9NvGHfERwCWOSFI1cCMggs19WI722HYGtFznzzLjGyRvJFh8v7okWuSS17b/HyrH4By4WUTTLdDqiE5ep5MzEjKnfzbYWveuv1PUnZnXqow+DcE6g6kpKRa2t7UhHZAe3m2w9TpUtwPEBCgjijCqL6MzNubkixFq8SRXN2kjHay6hQNgAosAPIVVcOn2mb3KF+8n+1aYxKSNU2XX4vO1ryHTQWVRp5bXPzqgeRhZncjyLG3y2q/BCvZPmxP4WrY4eI9gq+5Rf5m5q3SRHZhYbBE7L8h+VZXEJI8LH1MQco1yrpne24RTvuNdhXrjfGEwkYaVizn2IwdX9T9lfX5Vy3jPFpMTIZJTc7KB7KDsqjyqnLm7eETmN8sv8f45JiXu3hQewg2X/AOzeZNaqlUrG3suFKUrgFKUoBSlKAUpSgFKUoBSlKAUpSgPcUZYhVBZiQAALkkmwAHc1kRcNlYkLFIxVgjAIxKsb2U6aHQ6ehq7wDFLFicPI5IWOeJ2I1ICyKxIHuFdMwfPuCVs12UyTw4mbwGxkAZJbW1y2VWA/8w+tAc1wvD5XCrFFLI0gJGVGYsFNjlsNQDa/wq7y6THjcPnWxXERhlYWt9IAQwOxGvyqW8P5tw5hhjPTw5EM6PH0pHgOedJAGs/UFwt8yHQ1E+Y8bHLjJZYWk6bSBlZyS/a5uSSdb2uSbWvc3ojrezveNkBmgZWK3ldSBZM2aNitvEQ1mGl9hrXKv0uxKs8ChSHWJg+1jeV2Fioyk3ZiSPMV0fHLnVXRiQJVdRa6sALhhrYnxbLp99c+/SmUaSByTcLIGGXLYArlGTYEktqN7VNrSK49VaIIPCv8TD5D/wDasV0XhCYM4WKCR4xiWy4wsVXKCsgtEZc9wTAG+jy2uw71t+KPgVfESRHCscTPC+RyOnEIMSiMtwCVWRuq5sD4Qulr1WW098HJomADeq2HzH9r1brp3MMUUweNWgE8uHORWOHBUx4qN7daLKhzR9TLcBrIQdxWrJwv7T6jtGIMLBGzZQrLJJDBGuVFzASXmtpfWx7V05vghS4pwpQOwQ6lcxyn1IvY1arqIghAxc8P6vLBOnUSIiITF5YWzK2Zj0o43znKhzXygaVGuD8GENnmUPKCCIzfLHaxBksQS23hvYd77VKYdPSItpFvg3BRGBLOoLmxSJhcC+zSj8F799N9z0nkOYhmublrHX41fE7sSfCpJuSFUHXvc6/fWTDA7/af3kmt0Y1KKKrZjw4E98o95H4C5rYYfBL9on3D87VlYbh572HxH9q22F4ePO/uH51YRMLDYVb+yT7z+Vqw+ZuaEwS2QI2II8K2uE/ie/3Dc+6sTnLnBMNeHDWafZn0KxXHbsX+4eprls0rMxZiWZjckm5JO5JrLlzeyLYj3ZcxuMeVy8rs7sbksbn/AE9Kx6VUGspaUpSlAKUpQClKUApSlAKUpQClKUApSlAKUpQClKUBUCr4wMhy/Rv4/Z8J8X8umvwqwK6zwzmnCr+qmTE+w0FgOsAAmHeM9WI3WMqSBmiPi3tQHLJcK63zIy5bXupGW+177X1q5LA3hQI4J2BU3Y7aC1z5VP8AjPG8NiI3w5xCoz4fDgyHrSRBoMRO+XqODIxKSg3ItcW8recbzbh2/WJQzGWBpP1M2ILCeIRMR9nIymQX+35ih1PRzi9L1SlDhWrkUZZgqgsx0AAJJPkAN6rhcM0jBEUux2A3Pep5wngi4ddGQykWdw18oI1RMt7Dza9zsLDecQ6fBGq0YvAeEJh7tI2abQLkGYRb5vESBn9nUXtr322scKX0Qn+ZvxygfjV+HCKO5PuFvvP5VssNhh2T5kn8q3RClaRQ3sxsPGfqhV9wH4nWtnh8Gzb5j772/Ks3C4Y2vsPQAD51axHMOCg/e4iMkfVU52+S3t8a7VpeTmmzOwvDgBclQO5J/HyqCc689gXgwLejzDv5iP0/i+XnWl5x56kxd4orxYfbL9aTXdz5fwjT31DyayZMzfCLpj5F6pSlUFgpSlAKUpQClKUApSlAKUpQClKUApSlAKUpQClKUApSlAKUpQClKUAq9hcO0jhEGZmNgB3qzV/BYx4nDxtlYXAOncWO/pQE/wCCcE6MZCDOzaSSAaG2uRGP1Li/r7rVfkxuHi/ezxg+SnqH5R3A9xIrnmM4lLKbyyPJ/MxP3E1jXq9Z+1alEOzfkn2I52gT91HJMfNiI1+FsxP3VqsXz5iW0jEcI/hUFv6nv8xaotVKg8tP3OqEjOx3Fp5r9WaSS/2mJHyvasGlKrJClKUApSlAKUpQClKUApSlAKUpQClKUApSl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1275" y="-1127125"/>
            <a:ext cx="3810000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3238500" y="3797301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NOAA-15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NOAA-18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NOAA-19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8680" name="Picture 8" descr="https://upload.wikimedia.org/wikipedia/commons/d/d0/NOAA-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092" y="3792934"/>
            <a:ext cx="2903404" cy="2366566"/>
          </a:xfrm>
          <a:prstGeom prst="rect">
            <a:avLst/>
          </a:prstGeom>
          <a:noFill/>
        </p:spPr>
      </p:pic>
      <p:pic>
        <p:nvPicPr>
          <p:cNvPr id="668682" name="Picture 10" descr="https://podaac.jpl.nasa.gov/sites/default/files/content/metop-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" y="1046162"/>
            <a:ext cx="2870200" cy="2295276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3200400" y="1054101"/>
            <a:ext cx="146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METOP-A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METOP-B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187" descr="fy-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7700" y="3405911"/>
            <a:ext cx="3786418" cy="323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8305800" y="5753101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FY-3C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8684" name="Picture 12" descr="Artist rendering of the National Polar-orbiting Partnership satellite (NPP)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8899" y="1062037"/>
            <a:ext cx="2978615" cy="2303463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8140700" y="1066801"/>
            <a:ext cx="13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S-NPP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FY-3 Polar Orbiting Meteorological Satellites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77802" y="1479060"/>
          <a:ext cx="3709099" cy="43538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6601"/>
                <a:gridCol w="1082797"/>
                <a:gridCol w="1409701"/>
              </a:tblGrid>
              <a:tr h="6095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Launch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Orbit</a:t>
                      </a:r>
                      <a:endParaRPr lang="en-GB" dirty="0"/>
                    </a:p>
                  </a:txBody>
                  <a:tcPr anchor="ctr"/>
                </a:tc>
              </a:tr>
              <a:tr h="578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2008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09:05 desc</a:t>
                      </a:r>
                      <a:endParaRPr lang="en-GB" dirty="0"/>
                    </a:p>
                  </a:txBody>
                  <a:tcPr anchor="ctr"/>
                </a:tc>
              </a:tr>
              <a:tr h="46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FY-3B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2010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14:25 asc</a:t>
                      </a:r>
                      <a:endParaRPr lang="en-GB" dirty="0"/>
                    </a:p>
                  </a:txBody>
                  <a:tcPr anchor="ctr"/>
                </a:tc>
              </a:tr>
              <a:tr h="580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2013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10</a:t>
                      </a:r>
                      <a:r>
                        <a:rPr lang="en-GB" dirty="0" smtClean="0">
                          <a:sym typeface="Wingdings" pitchFamily="2" charset="2"/>
                        </a:rPr>
                        <a:t>:20 desc</a:t>
                      </a:r>
                      <a:endParaRPr lang="en-GB" dirty="0"/>
                    </a:p>
                  </a:txBody>
                  <a:tcPr anchor="ctr"/>
                </a:tc>
              </a:tr>
              <a:tr h="5581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14:00 asc</a:t>
                      </a:r>
                      <a:endParaRPr lang="en-GB" dirty="0"/>
                    </a:p>
                  </a:txBody>
                  <a:tcPr anchor="ctr"/>
                </a:tc>
              </a:tr>
              <a:tr h="5358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06:00 desc</a:t>
                      </a:r>
                      <a:endParaRPr lang="en-GB" dirty="0"/>
                    </a:p>
                  </a:txBody>
                  <a:tcPr anchor="ctr"/>
                </a:tc>
              </a:tr>
              <a:tr h="56969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2019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10:00 desc</a:t>
                      </a:r>
                      <a:endParaRPr lang="en-GB" dirty="0"/>
                    </a:p>
                  </a:txBody>
                  <a:tcPr anchor="ctr"/>
                </a:tc>
              </a:tr>
              <a:tr h="4607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FY-3G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01725" algn="l"/>
                        </a:tabLst>
                      </a:pPr>
                      <a:r>
                        <a:rPr lang="en-GB" sz="1800" kern="1200" dirty="0" smtClean="0"/>
                        <a:t>2021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14:00 asc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187" descr="fy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3776" y="1754868"/>
            <a:ext cx="4310743" cy="368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787851" y="2150347"/>
            <a:ext cx="3687745" cy="993686"/>
          </a:xfrm>
          <a:prstGeom prst="rect">
            <a:avLst/>
          </a:prstGeom>
          <a:solidFill>
            <a:schemeClr val="bg2"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87851" y="3737987"/>
            <a:ext cx="3717890" cy="542611"/>
          </a:xfrm>
          <a:prstGeom prst="rect">
            <a:avLst/>
          </a:prstGeom>
          <a:solidFill>
            <a:srgbClr val="FF000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07947" y="4300695"/>
            <a:ext cx="3667649" cy="1517301"/>
          </a:xfrm>
          <a:prstGeom prst="rect">
            <a:avLst/>
          </a:prstGeom>
          <a:solidFill>
            <a:schemeClr val="tx1">
              <a:lumMod val="40000"/>
              <a:lumOff val="60000"/>
              <a:alpha val="3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89938" y="3138825"/>
            <a:ext cx="3717890" cy="542611"/>
          </a:xfrm>
          <a:prstGeom prst="rect">
            <a:avLst/>
          </a:prstGeom>
          <a:solidFill>
            <a:srgbClr val="92D05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FY-3 Regional Service</a:t>
            </a:r>
            <a:endParaRPr lang="en-GB" dirty="0"/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6054153" y="2716216"/>
            <a:ext cx="914400" cy="914400"/>
          </a:xfrm>
          <a:prstGeom prst="bentConnector3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340082" y="2507064"/>
            <a:ext cx="914400" cy="914400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19100" y="1789235"/>
          <a:ext cx="7315200" cy="4572000"/>
        </p:xfrm>
        <a:graphic>
          <a:graphicData uri="http://schemas.openxmlformats.org/presentationml/2006/ole">
            <p:oleObj spid="_x0000_s379906" name="Document" r:id="rId4" imgW="5917078" imgH="3699852" progId="Word.Document.12">
              <p:embed/>
            </p:oleObj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4397219" y="1691518"/>
            <a:ext cx="643095" cy="4486939"/>
            <a:chOff x="5325626" y="1115367"/>
            <a:chExt cx="643095" cy="5325626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5325626" y="1115367"/>
              <a:ext cx="20098" cy="5325626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ight Arrow 12"/>
            <p:cNvSpPr/>
            <p:nvPr/>
          </p:nvSpPr>
          <p:spPr bwMode="auto">
            <a:xfrm>
              <a:off x="5526593" y="6079253"/>
              <a:ext cx="442128" cy="271305"/>
            </a:xfrm>
            <a:prstGeom prst="rightArrow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4418752" y="2540121"/>
            <a:ext cx="6103807" cy="1385959"/>
            <a:chOff x="4158931" y="2366739"/>
            <a:chExt cx="6150694" cy="1385959"/>
          </a:xfrm>
        </p:grpSpPr>
        <p:sp>
          <p:nvSpPr>
            <p:cNvPr id="15" name="TextBox 14"/>
            <p:cNvSpPr txBox="1"/>
            <p:nvPr/>
          </p:nvSpPr>
          <p:spPr>
            <a:xfrm>
              <a:off x="7464825" y="2421396"/>
              <a:ext cx="2844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Regional 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FY-3 Sounder Service</a:t>
              </a:r>
              <a:br>
                <a:rPr lang="en-GB" sz="1400" dirty="0" smtClean="0">
                  <a:solidFill>
                    <a:srgbClr val="FF0000"/>
                  </a:solidFill>
                </a:rPr>
              </a:br>
              <a:r>
                <a:rPr lang="en-GB" sz="1400" dirty="0" smtClean="0">
                  <a:solidFill>
                    <a:schemeClr val="tx1"/>
                  </a:solidFill>
                </a:rPr>
                <a:t>EARS-VASS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52"/>
            <p:cNvGrpSpPr/>
            <p:nvPr/>
          </p:nvGrpSpPr>
          <p:grpSpPr>
            <a:xfrm>
              <a:off x="4158931" y="2366739"/>
              <a:ext cx="3236837" cy="1385959"/>
              <a:chOff x="4578031" y="2130519"/>
              <a:chExt cx="3236837" cy="1536686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flipH="1">
                <a:off x="4580280" y="2130519"/>
                <a:ext cx="3227140" cy="14207"/>
              </a:xfrm>
              <a:prstGeom prst="line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7804561" y="2144725"/>
                <a:ext cx="8833" cy="1016566"/>
              </a:xfrm>
              <a:prstGeom prst="line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 flipV="1">
                <a:off x="5237849" y="3148056"/>
                <a:ext cx="2577019" cy="5010"/>
              </a:xfrm>
              <a:prstGeom prst="line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 flipV="1">
                <a:off x="4581904" y="3655960"/>
                <a:ext cx="628066" cy="6055"/>
              </a:xfrm>
              <a:prstGeom prst="line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4578031" y="2151284"/>
                <a:ext cx="4655" cy="1515921"/>
              </a:xfrm>
              <a:prstGeom prst="line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5232537" y="3142862"/>
                <a:ext cx="0" cy="524342"/>
              </a:xfrm>
              <a:prstGeom prst="line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" name="Group 25"/>
          <p:cNvGrpSpPr/>
          <p:nvPr/>
        </p:nvGrpSpPr>
        <p:grpSpPr>
          <a:xfrm>
            <a:off x="5041669" y="4782390"/>
            <a:ext cx="4855000" cy="738664"/>
            <a:chOff x="4164594" y="4624941"/>
            <a:chExt cx="6127114" cy="738664"/>
          </a:xfrm>
        </p:grpSpPr>
        <p:grpSp>
          <p:nvGrpSpPr>
            <p:cNvPr id="7" name="Group 41"/>
            <p:cNvGrpSpPr/>
            <p:nvPr/>
          </p:nvGrpSpPr>
          <p:grpSpPr>
            <a:xfrm>
              <a:off x="4164594" y="4655177"/>
              <a:ext cx="3251909" cy="464558"/>
              <a:chOff x="4164594" y="4655177"/>
              <a:chExt cx="3251909" cy="464558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4169121" y="5116583"/>
                <a:ext cx="3247382" cy="3152"/>
              </a:xfrm>
              <a:prstGeom prst="line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4177387" y="4655177"/>
                <a:ext cx="3227140" cy="12813"/>
              </a:xfrm>
              <a:prstGeom prst="line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H="1">
                <a:off x="7401208" y="4667990"/>
                <a:ext cx="461" cy="451745"/>
              </a:xfrm>
              <a:prstGeom prst="line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4164594" y="4662535"/>
                <a:ext cx="4528" cy="457200"/>
              </a:xfrm>
              <a:prstGeom prst="line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7446907" y="4624941"/>
              <a:ext cx="28448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Regional 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FY-3 MERSI Service</a:t>
              </a:r>
              <a:r>
                <a:rPr lang="en-GB" sz="1400" dirty="0" smtClean="0">
                  <a:solidFill>
                    <a:srgbClr val="FE5000"/>
                  </a:solidFill>
                </a:rPr>
                <a:t/>
              </a:r>
              <a:br>
                <a:rPr lang="en-GB" sz="1400" dirty="0" smtClean="0">
                  <a:solidFill>
                    <a:srgbClr val="FE5000"/>
                  </a:solidFill>
                </a:rPr>
              </a:br>
              <a:r>
                <a:rPr lang="en-GB" sz="1400" dirty="0" smtClean="0">
                  <a:solidFill>
                    <a:schemeClr val="tx1"/>
                  </a:solidFill>
                </a:rPr>
                <a:t>EARS-MERSI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034790" y="5928156"/>
            <a:ext cx="358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FY-3C  MWTS-II service was suspended since 17/02/2015 due to an instrument failure.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" name="5-Point Star 30"/>
          <p:cNvSpPr/>
          <p:nvPr/>
        </p:nvSpPr>
        <p:spPr bwMode="auto">
          <a:xfrm>
            <a:off x="4630250" y="2720624"/>
            <a:ext cx="175016" cy="134116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2" name="5-Point Star 31"/>
          <p:cNvSpPr/>
          <p:nvPr/>
        </p:nvSpPr>
        <p:spPr bwMode="auto">
          <a:xfrm>
            <a:off x="5852444" y="5950033"/>
            <a:ext cx="193793" cy="18908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401180" y="2550416"/>
            <a:ext cx="643094" cy="1386674"/>
          </a:xfrm>
          <a:prstGeom prst="rect">
            <a:avLst/>
          </a:prstGeom>
          <a:solidFill>
            <a:srgbClr val="FF00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025852" y="2582236"/>
            <a:ext cx="643094" cy="882582"/>
          </a:xfrm>
          <a:prstGeom prst="rect">
            <a:avLst/>
          </a:prstGeom>
          <a:solidFill>
            <a:srgbClr val="92D05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067720" y="4824693"/>
            <a:ext cx="643094" cy="448828"/>
          </a:xfrm>
          <a:prstGeom prst="rect">
            <a:avLst/>
          </a:prstGeom>
          <a:solidFill>
            <a:srgbClr val="92D05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191384" y="1046119"/>
            <a:ext cx="8846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lvl="0" indent="-265113" algn="just"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Approved by Council at </a:t>
            </a:r>
            <a:r>
              <a:rPr lang="en-GB" sz="18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its 82</a:t>
            </a:r>
            <a:r>
              <a:rPr lang="en-GB" sz="1800" b="0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nd</a:t>
            </a:r>
            <a:r>
              <a:rPr lang="en-GB" sz="18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meeting  on 28</a:t>
            </a:r>
            <a:r>
              <a:rPr lang="en-GB" sz="1800" b="0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lang="en-GB" sz="18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October </a:t>
            </a:r>
            <a:r>
              <a:rPr lang="en-GB" sz="18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2014</a:t>
            </a: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FY-3 Instruments </a:t>
            </a:r>
            <a:endParaRPr lang="en-GB" dirty="0"/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6063484" y="2063501"/>
            <a:ext cx="914400" cy="914400"/>
          </a:xfrm>
          <a:prstGeom prst="bentConnector3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340082" y="2507064"/>
            <a:ext cx="914400" cy="914400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70691" name="Object 3"/>
          <p:cNvGraphicFramePr>
            <a:graphicFrameLocks noChangeAspect="1"/>
          </p:cNvGraphicFramePr>
          <p:nvPr/>
        </p:nvGraphicFramePr>
        <p:xfrm>
          <a:off x="791080" y="1024071"/>
          <a:ext cx="7772400" cy="5159375"/>
        </p:xfrm>
        <a:graphic>
          <a:graphicData uri="http://schemas.openxmlformats.org/presentationml/2006/ole">
            <p:oleObj spid="_x0000_s370691" name="Document" r:id="rId4" imgW="4530460" imgH="2981588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MWTS-II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796" y="1086864"/>
            <a:ext cx="7816939" cy="52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MWHS-II</a:t>
            </a:r>
            <a:endParaRPr lang="en-GB" dirty="0"/>
          </a:p>
        </p:txBody>
      </p:sp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56" y="1048480"/>
            <a:ext cx="8590417" cy="533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IRAS</a:t>
            </a:r>
            <a:endParaRPr lang="en-GB" dirty="0"/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8192" y="905919"/>
            <a:ext cx="4405746" cy="56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5305</TotalTime>
  <Words>861</Words>
  <Application>Microsoft Office PowerPoint</Application>
  <PresentationFormat>A4 Paper (210x297 mm)</PresentationFormat>
  <Paragraphs>219</Paragraphs>
  <Slides>27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Viewgraph Landscape Template</vt:lpstr>
      <vt:lpstr>Clip</vt:lpstr>
      <vt:lpstr>Document</vt:lpstr>
      <vt:lpstr>Slide 1</vt:lpstr>
      <vt:lpstr>The EARS System</vt:lpstr>
      <vt:lpstr>The EARS Satellite Network</vt:lpstr>
      <vt:lpstr>FY-3 Polar Orbiting Meteorological Satellites </vt:lpstr>
      <vt:lpstr>FY-3 Regional Service</vt:lpstr>
      <vt:lpstr>FY-3 Instruments </vt:lpstr>
      <vt:lpstr>MWTS-II</vt:lpstr>
      <vt:lpstr>MWHS-II</vt:lpstr>
      <vt:lpstr>IRAS</vt:lpstr>
      <vt:lpstr>HIRAS</vt:lpstr>
      <vt:lpstr>MERSI-II</vt:lpstr>
      <vt:lpstr>EARS-VASS and EARS-MERSI Coverage</vt:lpstr>
      <vt:lpstr>Svalbard</vt:lpstr>
      <vt:lpstr>Athens</vt:lpstr>
      <vt:lpstr>Greenland</vt:lpstr>
      <vt:lpstr>EARS-VASS Specifications</vt:lpstr>
      <vt:lpstr>FY-3C Onboard Power Anomaly </vt:lpstr>
      <vt:lpstr>EARS-VASS Monitoring Concept</vt:lpstr>
      <vt:lpstr>EARS-VASS Products</vt:lpstr>
      <vt:lpstr>FY-3 Polar Orbiting Meteorological Satellites </vt:lpstr>
      <vt:lpstr>Early Orbit Morning Gap in the Polar Met Constellation</vt:lpstr>
      <vt:lpstr>Visualization of the Early Orbit Morning Gap</vt:lpstr>
      <vt:lpstr>FY-3E @ Early Orbit Morning (06:00 AM)</vt:lpstr>
      <vt:lpstr>FY-3E (early morning), METOP/SG (morning) &amp; NPP/JPSS (afternoon)</vt:lpstr>
      <vt:lpstr>Backup Slides</vt:lpstr>
      <vt:lpstr>FY-3 Downlink Specifications </vt:lpstr>
      <vt:lpstr>FY-3 Data Dissemination – Data Rates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 Cabanas</dc:creator>
  <cp:lastModifiedBy>Carlos Cabanas</cp:lastModifiedBy>
  <cp:revision>68</cp:revision>
  <cp:lastPrinted>2006-03-06T14:11:17Z</cp:lastPrinted>
  <dcterms:created xsi:type="dcterms:W3CDTF">2016-02-15T11:45:08Z</dcterms:created>
  <dcterms:modified xsi:type="dcterms:W3CDTF">2016-06-24T06:59:49Z</dcterms:modified>
</cp:coreProperties>
</file>