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Default Extension="tiff" ContentType="image/tif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36"/>
  </p:notesMasterIdLst>
  <p:handoutMasterIdLst>
    <p:handoutMasterId r:id="rId37"/>
  </p:handoutMasterIdLst>
  <p:sldIdLst>
    <p:sldId id="589" r:id="rId2"/>
    <p:sldId id="909" r:id="rId3"/>
    <p:sldId id="928" r:id="rId4"/>
    <p:sldId id="911" r:id="rId5"/>
    <p:sldId id="916" r:id="rId6"/>
    <p:sldId id="929" r:id="rId7"/>
    <p:sldId id="920" r:id="rId8"/>
    <p:sldId id="919" r:id="rId9"/>
    <p:sldId id="926" r:id="rId10"/>
    <p:sldId id="785" r:id="rId11"/>
    <p:sldId id="813" r:id="rId12"/>
    <p:sldId id="625" r:id="rId13"/>
    <p:sldId id="765" r:id="rId14"/>
    <p:sldId id="832" r:id="rId15"/>
    <p:sldId id="823" r:id="rId16"/>
    <p:sldId id="830" r:id="rId17"/>
    <p:sldId id="931" r:id="rId18"/>
    <p:sldId id="942" r:id="rId19"/>
    <p:sldId id="944" r:id="rId20"/>
    <p:sldId id="941" r:id="rId21"/>
    <p:sldId id="939" r:id="rId22"/>
    <p:sldId id="943" r:id="rId23"/>
    <p:sldId id="933" r:id="rId24"/>
    <p:sldId id="938" r:id="rId25"/>
    <p:sldId id="867" r:id="rId26"/>
    <p:sldId id="868" r:id="rId27"/>
    <p:sldId id="876" r:id="rId28"/>
    <p:sldId id="863" r:id="rId29"/>
    <p:sldId id="945" r:id="rId30"/>
    <p:sldId id="873" r:id="rId31"/>
    <p:sldId id="872" r:id="rId32"/>
    <p:sldId id="877" r:id="rId33"/>
    <p:sldId id="845" r:id="rId34"/>
    <p:sldId id="901" r:id="rId35"/>
  </p:sldIdLst>
  <p:sldSz cx="9906000" cy="6858000" type="A4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252E37"/>
    <a:srgbClr val="000000"/>
    <a:srgbClr val="364350"/>
    <a:srgbClr val="00FF00"/>
    <a:srgbClr val="1F497D"/>
    <a:srgbClr val="CB333B"/>
    <a:srgbClr val="333399"/>
    <a:srgbClr val="3333FF"/>
    <a:srgbClr val="3333CC"/>
    <a:srgbClr val="FF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08" autoAdjust="0"/>
    <p:restoredTop sz="97533" autoAdjust="0"/>
  </p:normalViewPr>
  <p:slideViewPr>
    <p:cSldViewPr snapToGrid="0">
      <p:cViewPr varScale="1">
        <p:scale>
          <a:sx n="79" d="100"/>
          <a:sy n="79" d="100"/>
        </p:scale>
        <p:origin x="-1026" y="-96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4214"/>
        <p:guide pos="196"/>
        <p:guide pos="1552"/>
        <p:guide pos="4879"/>
        <p:guide pos="5556"/>
        <p:guide pos="2235"/>
        <p:guide pos="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54" y="-78"/>
      </p:cViewPr>
      <p:guideLst>
        <p:guide orient="horz" pos="4525"/>
        <p:guide pos="312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74738" y="1074738"/>
            <a:ext cx="7781925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266"/>
            <a:fld id="{A1F0CEA1-E696-42A4-B3CF-E6074414E57E}" type="slidenum">
              <a:rPr lang="de-DE" smtClean="0"/>
              <a:pPr defTabSz="1333266"/>
              <a:t>13</a:t>
            </a:fld>
            <a:endParaRPr lang="de-DE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266"/>
            <a:fld id="{A1F0CEA1-E696-42A4-B3CF-E6074414E57E}" type="slidenum">
              <a:rPr lang="de-DE" smtClean="0"/>
              <a:pPr defTabSz="1333266"/>
              <a:t>15</a:t>
            </a:fld>
            <a:endParaRPr lang="de-DE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16</a:t>
            </a:fld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25</a:t>
            </a:fld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26</a:t>
            </a:fld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A1F0CEA1-E696-42A4-B3CF-E6074414E57E}" type="slidenum">
              <a:rPr lang="de-DE" smtClean="0"/>
              <a:pPr defTabSz="1333500"/>
              <a:t>29</a:t>
            </a:fld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1913"/>
            <a:fld id="{C8877958-95DC-45FE-8903-C6F39839663F}" type="slidenum">
              <a:rPr lang="de-DE" smtClean="0"/>
              <a:pPr defTabSz="1331913"/>
              <a:t>2</a:t>
            </a:fld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5C0D81D4-9F44-423D-95C9-FE2AB23D2300}" type="slidenum">
              <a:rPr lang="de-DE" smtClean="0">
                <a:solidFill>
                  <a:srgbClr val="FFFFFF"/>
                </a:solidFill>
              </a:rPr>
              <a:pPr defTabSz="1333500"/>
              <a:t>3</a:t>
            </a:fld>
            <a:endParaRPr lang="de-DE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76325" y="1077913"/>
            <a:ext cx="7778750" cy="53848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836F21-1339-4292-86DC-6BAB7AAAC8C3}" type="slidenum">
              <a:rPr lang="de-DE" smtClean="0">
                <a:solidFill>
                  <a:srgbClr val="FFFFFF"/>
                </a:solidFill>
              </a:rPr>
              <a:pPr/>
              <a:t>6</a:t>
            </a:fld>
            <a:endParaRPr lang="de-DE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6675"/>
            <a:fld id="{165F558E-E7A6-405E-972A-E9CF7AAC7CFD}" type="slidenum">
              <a:rPr lang="de-DE" smtClean="0"/>
              <a:pPr defTabSz="1336675"/>
              <a:t>7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1913"/>
            <a:fld id="{017BBC31-A61E-4D08-AD27-226860F1F5B4}" type="slidenum">
              <a:rPr lang="de-DE" smtClean="0"/>
              <a:pPr defTabSz="1331913"/>
              <a:t>8</a:t>
            </a:fld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76D36808-8146-46D4-A71E-E4C61F245EDB}" type="slidenum">
              <a:rPr lang="de-DE" smtClean="0"/>
              <a:pPr defTabSz="1333500"/>
              <a:t>9</a:t>
            </a:fld>
            <a:endParaRPr lang="de-DE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6325" y="1071563"/>
            <a:ext cx="7785100" cy="5389562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2388" y="6819900"/>
            <a:ext cx="7286625" cy="647065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0A7B4-4D6E-4BCF-966A-D5B167580AAD}" type="slidenum">
              <a:rPr lang="en-GB"/>
              <a:pPr/>
              <a:t>10</a:t>
            </a:fld>
            <a:endParaRPr lang="en-GB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US" sz="9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z="1200" kern="1200" baseline="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266"/>
            <a:fld id="{A1F0CEA1-E696-42A4-B3CF-E6074414E57E}" type="slidenum">
              <a:rPr lang="de-DE" smtClean="0"/>
              <a:pPr defTabSz="1333266"/>
              <a:t>12</a:t>
            </a:fld>
            <a:endParaRPr 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jpeg"/><Relationship Id="rId7" Type="http://schemas.openxmlformats.org/officeDocument/2006/relationships/image" Target="../media/image7.emf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3" cstate="print">
            <a:lum/>
          </a:blip>
          <a:srcRect/>
          <a:stretch>
            <a:fillRect t="-4000" b="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 243"/>
          <p:cNvSpPr/>
          <p:nvPr userDrawn="1"/>
        </p:nvSpPr>
        <p:spPr bwMode="auto">
          <a:xfrm>
            <a:off x="6575729" y="230586"/>
            <a:ext cx="3330271" cy="11290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11" descr="EUMETSATLogo_hor_noTagline_solid_CMYK UPDATED version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3558" y="532564"/>
            <a:ext cx="2614613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 userDrawn="1"/>
        </p:nvGrpSpPr>
        <p:grpSpPr>
          <a:xfrm>
            <a:off x="6579303" y="5858397"/>
            <a:ext cx="3135008" cy="314922"/>
            <a:chOff x="369889" y="5092835"/>
            <a:chExt cx="3135008" cy="314922"/>
          </a:xfrm>
        </p:grpSpPr>
        <p:grpSp>
          <p:nvGrpSpPr>
            <p:cNvPr id="6" name="Group 5"/>
            <p:cNvGrpSpPr>
              <a:grpSpLocks/>
            </p:cNvGrpSpPr>
            <p:nvPr userDrawn="1"/>
          </p:nvGrpSpPr>
          <p:grpSpPr bwMode="auto">
            <a:xfrm>
              <a:off x="2061240" y="5298398"/>
              <a:ext cx="164978" cy="109011"/>
              <a:chOff x="4182" y="1087"/>
              <a:chExt cx="238" cy="162"/>
            </a:xfrm>
          </p:grpSpPr>
          <p:sp>
            <p:nvSpPr>
              <p:cNvPr id="233" name="Freeform 5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10 w 250"/>
                  <a:gd name="T3" fmla="*/ 0 h 162"/>
                  <a:gd name="T4" fmla="*/ 0 w 250"/>
                  <a:gd name="T5" fmla="*/ 0 h 162"/>
                  <a:gd name="T6" fmla="*/ 0 w 250"/>
                  <a:gd name="T7" fmla="*/ 86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162"/>
                    </a:lnTo>
                    <a:lnTo>
                      <a:pt x="250" y="162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4" name="Freeform 6"/>
              <p:cNvSpPr>
                <a:spLocks/>
              </p:cNvSpPr>
              <p:nvPr/>
            </p:nvSpPr>
            <p:spPr bwMode="auto">
              <a:xfrm>
                <a:off x="4182" y="1087"/>
                <a:ext cx="238" cy="53"/>
              </a:xfrm>
              <a:custGeom>
                <a:avLst/>
                <a:gdLst>
                  <a:gd name="T0" fmla="*/ 10 w 250"/>
                  <a:gd name="T1" fmla="*/ 51 h 51"/>
                  <a:gd name="T2" fmla="*/ 10 w 250"/>
                  <a:gd name="T3" fmla="*/ 0 h 51"/>
                  <a:gd name="T4" fmla="*/ 0 w 250"/>
                  <a:gd name="T5" fmla="*/ 0 h 51"/>
                  <a:gd name="T6" fmla="*/ 0 w 250"/>
                  <a:gd name="T7" fmla="*/ 51 h 51"/>
                  <a:gd name="T8" fmla="*/ 10 w 250"/>
                  <a:gd name="T9" fmla="*/ 51 h 51"/>
                  <a:gd name="T10" fmla="*/ 10 w 250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1"/>
                  <a:gd name="T20" fmla="*/ 250 w 250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1">
                    <a:moveTo>
                      <a:pt x="250" y="51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50" y="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5" name="Freeform 7"/>
              <p:cNvSpPr>
                <a:spLocks/>
              </p:cNvSpPr>
              <p:nvPr/>
            </p:nvSpPr>
            <p:spPr bwMode="auto">
              <a:xfrm>
                <a:off x="4182" y="1198"/>
                <a:ext cx="238" cy="51"/>
              </a:xfrm>
              <a:custGeom>
                <a:avLst/>
                <a:gdLst>
                  <a:gd name="T0" fmla="*/ 10 w 250"/>
                  <a:gd name="T1" fmla="*/ 50 h 50"/>
                  <a:gd name="T2" fmla="*/ 10 w 250"/>
                  <a:gd name="T3" fmla="*/ 0 h 50"/>
                  <a:gd name="T4" fmla="*/ 0 w 250"/>
                  <a:gd name="T5" fmla="*/ 0 h 50"/>
                  <a:gd name="T6" fmla="*/ 0 w 250"/>
                  <a:gd name="T7" fmla="*/ 50 h 50"/>
                  <a:gd name="T8" fmla="*/ 10 w 250"/>
                  <a:gd name="T9" fmla="*/ 50 h 50"/>
                  <a:gd name="T10" fmla="*/ 10 w 250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50"/>
                  <a:gd name="T20" fmla="*/ 250 w 250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50">
                    <a:moveTo>
                      <a:pt x="250" y="50"/>
                    </a:moveTo>
                    <a:lnTo>
                      <a:pt x="250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50" y="50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6" name="Freeform 8"/>
              <p:cNvSpPr>
                <a:spLocks/>
              </p:cNvSpPr>
              <p:nvPr/>
            </p:nvSpPr>
            <p:spPr bwMode="auto">
              <a:xfrm>
                <a:off x="4182" y="1087"/>
                <a:ext cx="238" cy="162"/>
              </a:xfrm>
              <a:custGeom>
                <a:avLst/>
                <a:gdLst>
                  <a:gd name="T0" fmla="*/ 10 w 250"/>
                  <a:gd name="T1" fmla="*/ 86 h 162"/>
                  <a:gd name="T2" fmla="*/ 0 w 250"/>
                  <a:gd name="T3" fmla="*/ 86 h 162"/>
                  <a:gd name="T4" fmla="*/ 0 w 250"/>
                  <a:gd name="T5" fmla="*/ 0 h 162"/>
                  <a:gd name="T6" fmla="*/ 10 w 250"/>
                  <a:gd name="T7" fmla="*/ 0 h 162"/>
                  <a:gd name="T8" fmla="*/ 10 w 250"/>
                  <a:gd name="T9" fmla="*/ 86 h 162"/>
                  <a:gd name="T10" fmla="*/ 10 w 250"/>
                  <a:gd name="T11" fmla="*/ 86 h 16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0"/>
                  <a:gd name="T19" fmla="*/ 0 h 162"/>
                  <a:gd name="T20" fmla="*/ 250 w 250"/>
                  <a:gd name="T21" fmla="*/ 162 h 16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0" h="162">
                    <a:moveTo>
                      <a:pt x="250" y="162"/>
                    </a:moveTo>
                    <a:lnTo>
                      <a:pt x="0" y="162"/>
                    </a:lnTo>
                    <a:lnTo>
                      <a:pt x="0" y="0"/>
                    </a:lnTo>
                    <a:lnTo>
                      <a:pt x="250" y="0"/>
                    </a:lnTo>
                    <a:lnTo>
                      <a:pt x="250" y="1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7" name="Freeform 9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  <a:close/>
                  </a:path>
                </a:pathLst>
              </a:custGeom>
              <a:solidFill>
                <a:srgbClr val="FF19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8" name="Freeform 10"/>
              <p:cNvSpPr>
                <a:spLocks/>
              </p:cNvSpPr>
              <p:nvPr/>
            </p:nvSpPr>
            <p:spPr bwMode="auto">
              <a:xfrm>
                <a:off x="4267" y="1140"/>
                <a:ext cx="4" cy="49"/>
              </a:xfrm>
              <a:custGeom>
                <a:avLst/>
                <a:gdLst>
                  <a:gd name="T0" fmla="*/ 3 w 6"/>
                  <a:gd name="T1" fmla="*/ 25 h 50"/>
                  <a:gd name="T2" fmla="*/ 0 w 6"/>
                  <a:gd name="T3" fmla="*/ 25 h 50"/>
                  <a:gd name="T4" fmla="*/ 0 w 6"/>
                  <a:gd name="T5" fmla="*/ 0 h 50"/>
                  <a:gd name="T6" fmla="*/ 3 w 6"/>
                  <a:gd name="T7" fmla="*/ 0 h 50"/>
                  <a:gd name="T8" fmla="*/ 3 w 6"/>
                  <a:gd name="T9" fmla="*/ 25 h 50"/>
                  <a:gd name="T10" fmla="*/ 3 w 6"/>
                  <a:gd name="T11" fmla="*/ 25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50"/>
                  <a:gd name="T20" fmla="*/ 6 w 6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50">
                    <a:moveTo>
                      <a:pt x="6" y="50"/>
                    </a:moveTo>
                    <a:lnTo>
                      <a:pt x="0" y="5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9" name="Freeform 11"/>
              <p:cNvSpPr>
                <a:spLocks/>
              </p:cNvSpPr>
              <p:nvPr/>
            </p:nvSpPr>
            <p:spPr bwMode="auto">
              <a:xfrm>
                <a:off x="4257" y="1150"/>
                <a:ext cx="33" cy="4"/>
              </a:xfrm>
              <a:custGeom>
                <a:avLst/>
                <a:gdLst>
                  <a:gd name="T0" fmla="*/ 18 w 36"/>
                  <a:gd name="T1" fmla="*/ 5 h 5"/>
                  <a:gd name="T2" fmla="*/ 0 w 36"/>
                  <a:gd name="T3" fmla="*/ 5 h 5"/>
                  <a:gd name="T4" fmla="*/ 0 w 36"/>
                  <a:gd name="T5" fmla="*/ 0 h 5"/>
                  <a:gd name="T6" fmla="*/ 18 w 36"/>
                  <a:gd name="T7" fmla="*/ 0 h 5"/>
                  <a:gd name="T8" fmla="*/ 18 w 36"/>
                  <a:gd name="T9" fmla="*/ 5 h 5"/>
                  <a:gd name="T10" fmla="*/ 18 w 36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5"/>
                  <a:gd name="T20" fmla="*/ 36 w 3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5">
                    <a:moveTo>
                      <a:pt x="36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0" name="Freeform 12"/>
              <p:cNvSpPr>
                <a:spLocks/>
              </p:cNvSpPr>
              <p:nvPr/>
            </p:nvSpPr>
            <p:spPr bwMode="auto">
              <a:xfrm>
                <a:off x="4251" y="1164"/>
                <a:ext cx="39" cy="6"/>
              </a:xfrm>
              <a:custGeom>
                <a:avLst/>
                <a:gdLst>
                  <a:gd name="T0" fmla="*/ 10 w 42"/>
                  <a:gd name="T1" fmla="*/ 3 h 6"/>
                  <a:gd name="T2" fmla="*/ 0 w 42"/>
                  <a:gd name="T3" fmla="*/ 3 h 6"/>
                  <a:gd name="T4" fmla="*/ 0 w 42"/>
                  <a:gd name="T5" fmla="*/ 0 h 6"/>
                  <a:gd name="T6" fmla="*/ 10 w 42"/>
                  <a:gd name="T7" fmla="*/ 0 h 6"/>
                  <a:gd name="T8" fmla="*/ 10 w 42"/>
                  <a:gd name="T9" fmla="*/ 3 h 6"/>
                  <a:gd name="T10" fmla="*/ 10 w 42"/>
                  <a:gd name="T11" fmla="*/ 3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6"/>
                  <a:gd name="T20" fmla="*/ 42 w 4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6">
                    <a:moveTo>
                      <a:pt x="42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42" y="0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1" name="Freeform 13"/>
              <p:cNvSpPr>
                <a:spLocks/>
              </p:cNvSpPr>
              <p:nvPr/>
            </p:nvSpPr>
            <p:spPr bwMode="auto">
              <a:xfrm>
                <a:off x="4245" y="1182"/>
                <a:ext cx="57" cy="32"/>
              </a:xfrm>
              <a:custGeom>
                <a:avLst/>
                <a:gdLst>
                  <a:gd name="T0" fmla="*/ 0 w 60"/>
                  <a:gd name="T1" fmla="*/ 11 h 34"/>
                  <a:gd name="T2" fmla="*/ 6 w 60"/>
                  <a:gd name="T3" fmla="*/ 6 h 34"/>
                  <a:gd name="T4" fmla="*/ 10 w 60"/>
                  <a:gd name="T5" fmla="*/ 6 h 34"/>
                  <a:gd name="T6" fmla="*/ 10 w 60"/>
                  <a:gd name="T7" fmla="*/ 6 h 34"/>
                  <a:gd name="T8" fmla="*/ 10 w 60"/>
                  <a:gd name="T9" fmla="*/ 11 h 34"/>
                  <a:gd name="T10" fmla="*/ 10 w 60"/>
                  <a:gd name="T11" fmla="*/ 6 h 34"/>
                  <a:gd name="T12" fmla="*/ 10 w 60"/>
                  <a:gd name="T13" fmla="*/ 0 h 34"/>
                  <a:gd name="T14" fmla="*/ 10 w 60"/>
                  <a:gd name="T15" fmla="*/ 6 h 34"/>
                  <a:gd name="T16" fmla="*/ 10 w 60"/>
                  <a:gd name="T17" fmla="*/ 11 h 34"/>
                  <a:gd name="T18" fmla="*/ 10 w 60"/>
                  <a:gd name="T19" fmla="*/ 11 h 34"/>
                  <a:gd name="T20" fmla="*/ 10 w 60"/>
                  <a:gd name="T21" fmla="*/ 6 h 34"/>
                  <a:gd name="T22" fmla="*/ 10 w 60"/>
                  <a:gd name="T23" fmla="*/ 6 h 34"/>
                  <a:gd name="T24" fmla="*/ 10 w 60"/>
                  <a:gd name="T25" fmla="*/ 11 h 34"/>
                  <a:gd name="T26" fmla="*/ 10 w 60"/>
                  <a:gd name="T27" fmla="*/ 11 h 34"/>
                  <a:gd name="T28" fmla="*/ 10 w 60"/>
                  <a:gd name="T29" fmla="*/ 23 h 34"/>
                  <a:gd name="T30" fmla="*/ 10 w 60"/>
                  <a:gd name="T31" fmla="*/ 34 h 34"/>
                  <a:gd name="T32" fmla="*/ 10 w 60"/>
                  <a:gd name="T33" fmla="*/ 34 h 34"/>
                  <a:gd name="T34" fmla="*/ 10 w 60"/>
                  <a:gd name="T35" fmla="*/ 34 h 34"/>
                  <a:gd name="T36" fmla="*/ 10 w 60"/>
                  <a:gd name="T37" fmla="*/ 28 h 34"/>
                  <a:gd name="T38" fmla="*/ 10 w 60"/>
                  <a:gd name="T39" fmla="*/ 23 h 34"/>
                  <a:gd name="T40" fmla="*/ 6 w 60"/>
                  <a:gd name="T41" fmla="*/ 17 h 34"/>
                  <a:gd name="T42" fmla="*/ 6 w 60"/>
                  <a:gd name="T43" fmla="*/ 11 h 34"/>
                  <a:gd name="T44" fmla="*/ 0 w 60"/>
                  <a:gd name="T45" fmla="*/ 11 h 34"/>
                  <a:gd name="T46" fmla="*/ 0 w 60"/>
                  <a:gd name="T47" fmla="*/ 11 h 3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0"/>
                  <a:gd name="T73" fmla="*/ 0 h 34"/>
                  <a:gd name="T74" fmla="*/ 60 w 60"/>
                  <a:gd name="T75" fmla="*/ 34 h 3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0" h="34">
                    <a:moveTo>
                      <a:pt x="0" y="11"/>
                    </a:move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30" y="0"/>
                    </a:lnTo>
                    <a:lnTo>
                      <a:pt x="42" y="6"/>
                    </a:lnTo>
                    <a:lnTo>
                      <a:pt x="42" y="11"/>
                    </a:lnTo>
                    <a:lnTo>
                      <a:pt x="42" y="6"/>
                    </a:lnTo>
                    <a:lnTo>
                      <a:pt x="48" y="6"/>
                    </a:lnTo>
                    <a:lnTo>
                      <a:pt x="54" y="11"/>
                    </a:lnTo>
                    <a:lnTo>
                      <a:pt x="60" y="11"/>
                    </a:lnTo>
                    <a:lnTo>
                      <a:pt x="48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24" y="34"/>
                    </a:lnTo>
                    <a:lnTo>
                      <a:pt x="18" y="28"/>
                    </a:lnTo>
                    <a:lnTo>
                      <a:pt x="12" y="23"/>
                    </a:lnTo>
                    <a:lnTo>
                      <a:pt x="6" y="17"/>
                    </a:lnTo>
                    <a:lnTo>
                      <a:pt x="6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42" name="Freeform 14"/>
              <p:cNvSpPr>
                <a:spLocks/>
              </p:cNvSpPr>
              <p:nvPr/>
            </p:nvSpPr>
            <p:spPr bwMode="auto">
              <a:xfrm>
                <a:off x="4237" y="1132"/>
                <a:ext cx="71" cy="83"/>
              </a:xfrm>
              <a:custGeom>
                <a:avLst/>
                <a:gdLst>
                  <a:gd name="T0" fmla="*/ 11 w 72"/>
                  <a:gd name="T1" fmla="*/ 42 h 84"/>
                  <a:gd name="T2" fmla="*/ 11 w 72"/>
                  <a:gd name="T3" fmla="*/ 42 h 84"/>
                  <a:gd name="T4" fmla="*/ 11 w 72"/>
                  <a:gd name="T5" fmla="*/ 42 h 84"/>
                  <a:gd name="T6" fmla="*/ 11 w 72"/>
                  <a:gd name="T7" fmla="*/ 42 h 84"/>
                  <a:gd name="T8" fmla="*/ 11 w 72"/>
                  <a:gd name="T9" fmla="*/ 42 h 84"/>
                  <a:gd name="T10" fmla="*/ 11 w 72"/>
                  <a:gd name="T11" fmla="*/ 42 h 84"/>
                  <a:gd name="T12" fmla="*/ 11 w 72"/>
                  <a:gd name="T13" fmla="*/ 42 h 84"/>
                  <a:gd name="T14" fmla="*/ 6 w 72"/>
                  <a:gd name="T15" fmla="*/ 42 h 84"/>
                  <a:gd name="T16" fmla="*/ 0 w 72"/>
                  <a:gd name="T17" fmla="*/ 42 h 84"/>
                  <a:gd name="T18" fmla="*/ 0 w 72"/>
                  <a:gd name="T19" fmla="*/ 42 h 84"/>
                  <a:gd name="T20" fmla="*/ 0 w 72"/>
                  <a:gd name="T21" fmla="*/ 39 h 84"/>
                  <a:gd name="T22" fmla="*/ 0 w 72"/>
                  <a:gd name="T23" fmla="*/ 22 h 84"/>
                  <a:gd name="T24" fmla="*/ 0 w 72"/>
                  <a:gd name="T25" fmla="*/ 0 h 84"/>
                  <a:gd name="T26" fmla="*/ 11 w 72"/>
                  <a:gd name="T27" fmla="*/ 0 h 84"/>
                  <a:gd name="T28" fmla="*/ 11 w 72"/>
                  <a:gd name="T29" fmla="*/ 6 h 84"/>
                  <a:gd name="T30" fmla="*/ 11 w 72"/>
                  <a:gd name="T31" fmla="*/ 22 h 84"/>
                  <a:gd name="T32" fmla="*/ 11 w 72"/>
                  <a:gd name="T33" fmla="*/ 39 h 84"/>
                  <a:gd name="T34" fmla="*/ 11 w 72"/>
                  <a:gd name="T35" fmla="*/ 42 h 84"/>
                  <a:gd name="T36" fmla="*/ 11 w 72"/>
                  <a:gd name="T37" fmla="*/ 42 h 8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2"/>
                  <a:gd name="T58" fmla="*/ 0 h 84"/>
                  <a:gd name="T59" fmla="*/ 72 w 72"/>
                  <a:gd name="T60" fmla="*/ 84 h 8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2" h="84">
                    <a:moveTo>
                      <a:pt x="72" y="45"/>
                    </a:moveTo>
                    <a:lnTo>
                      <a:pt x="66" y="61"/>
                    </a:lnTo>
                    <a:lnTo>
                      <a:pt x="54" y="73"/>
                    </a:lnTo>
                    <a:lnTo>
                      <a:pt x="42" y="84"/>
                    </a:lnTo>
                    <a:lnTo>
                      <a:pt x="36" y="84"/>
                    </a:lnTo>
                    <a:lnTo>
                      <a:pt x="30" y="84"/>
                    </a:lnTo>
                    <a:lnTo>
                      <a:pt x="18" y="78"/>
                    </a:lnTo>
                    <a:lnTo>
                      <a:pt x="6" y="67"/>
                    </a:lnTo>
                    <a:lnTo>
                      <a:pt x="0" y="50"/>
                    </a:lnTo>
                    <a:lnTo>
                      <a:pt x="0" y="39"/>
                    </a:lnTo>
                    <a:lnTo>
                      <a:pt x="0" y="2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6"/>
                    </a:lnTo>
                    <a:lnTo>
                      <a:pt x="72" y="22"/>
                    </a:lnTo>
                    <a:lnTo>
                      <a:pt x="72" y="39"/>
                    </a:lnTo>
                    <a:lnTo>
                      <a:pt x="72" y="4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7" name="Group 66"/>
            <p:cNvGrpSpPr>
              <a:grpSpLocks/>
            </p:cNvGrpSpPr>
            <p:nvPr userDrawn="1"/>
          </p:nvGrpSpPr>
          <p:grpSpPr bwMode="auto">
            <a:xfrm>
              <a:off x="3338572" y="5298398"/>
              <a:ext cx="166325" cy="105273"/>
              <a:chOff x="1592" y="2897"/>
              <a:chExt cx="247" cy="156"/>
            </a:xfrm>
          </p:grpSpPr>
          <p:sp>
            <p:nvSpPr>
              <p:cNvPr id="218" name="Freeform 67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156 h 156"/>
                  <a:gd name="T2" fmla="*/ 0 w 245"/>
                  <a:gd name="T3" fmla="*/ 0 h 156"/>
                  <a:gd name="T4" fmla="*/ 245 w 245"/>
                  <a:gd name="T5" fmla="*/ 0 h 156"/>
                  <a:gd name="T6" fmla="*/ 245 w 245"/>
                  <a:gd name="T7" fmla="*/ 156 h 156"/>
                  <a:gd name="T8" fmla="*/ 0 w 245"/>
                  <a:gd name="T9" fmla="*/ 156 h 156"/>
                  <a:gd name="T10" fmla="*/ 0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0" y="156"/>
                    </a:moveTo>
                    <a:lnTo>
                      <a:pt x="0" y="0"/>
                    </a:lnTo>
                    <a:lnTo>
                      <a:pt x="245" y="0"/>
                    </a:lnTo>
                    <a:lnTo>
                      <a:pt x="245" y="156"/>
                    </a:lnTo>
                    <a:lnTo>
                      <a:pt x="0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9" name="Freeform 68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0 w 245"/>
                  <a:gd name="T1" fmla="*/ 67 h 156"/>
                  <a:gd name="T2" fmla="*/ 114 w 245"/>
                  <a:gd name="T3" fmla="*/ 67 h 156"/>
                  <a:gd name="T4" fmla="*/ 114 w 245"/>
                  <a:gd name="T5" fmla="*/ 0 h 156"/>
                  <a:gd name="T6" fmla="*/ 137 w 245"/>
                  <a:gd name="T7" fmla="*/ 0 h 156"/>
                  <a:gd name="T8" fmla="*/ 137 w 245"/>
                  <a:gd name="T9" fmla="*/ 67 h 156"/>
                  <a:gd name="T10" fmla="*/ 245 w 245"/>
                  <a:gd name="T11" fmla="*/ 67 h 156"/>
                  <a:gd name="T12" fmla="*/ 245 w 245"/>
                  <a:gd name="T13" fmla="*/ 89 h 156"/>
                  <a:gd name="T14" fmla="*/ 137 w 245"/>
                  <a:gd name="T15" fmla="*/ 89 h 156"/>
                  <a:gd name="T16" fmla="*/ 137 w 245"/>
                  <a:gd name="T17" fmla="*/ 156 h 156"/>
                  <a:gd name="T18" fmla="*/ 114 w 245"/>
                  <a:gd name="T19" fmla="*/ 156 h 156"/>
                  <a:gd name="T20" fmla="*/ 114 w 245"/>
                  <a:gd name="T21" fmla="*/ 89 h 156"/>
                  <a:gd name="T22" fmla="*/ 0 w 245"/>
                  <a:gd name="T23" fmla="*/ 89 h 156"/>
                  <a:gd name="T24" fmla="*/ 0 w 245"/>
                  <a:gd name="T25" fmla="*/ 67 h 156"/>
                  <a:gd name="T26" fmla="*/ 0 w 245"/>
                  <a:gd name="T27" fmla="*/ 67 h 15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6"/>
                  <a:gd name="T44" fmla="*/ 245 w 245"/>
                  <a:gd name="T45" fmla="*/ 156 h 15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6">
                    <a:moveTo>
                      <a:pt x="0" y="67"/>
                    </a:moveTo>
                    <a:lnTo>
                      <a:pt x="114" y="67"/>
                    </a:lnTo>
                    <a:lnTo>
                      <a:pt x="114" y="0"/>
                    </a:lnTo>
                    <a:lnTo>
                      <a:pt x="137" y="0"/>
                    </a:lnTo>
                    <a:lnTo>
                      <a:pt x="137" y="67"/>
                    </a:lnTo>
                    <a:lnTo>
                      <a:pt x="245" y="67"/>
                    </a:lnTo>
                    <a:lnTo>
                      <a:pt x="245" y="89"/>
                    </a:lnTo>
                    <a:lnTo>
                      <a:pt x="137" y="89"/>
                    </a:lnTo>
                    <a:lnTo>
                      <a:pt x="137" y="156"/>
                    </a:lnTo>
                    <a:lnTo>
                      <a:pt x="114" y="156"/>
                    </a:lnTo>
                    <a:lnTo>
                      <a:pt x="114" y="89"/>
                    </a:lnTo>
                    <a:lnTo>
                      <a:pt x="0" y="89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0" name="Freeform 69"/>
              <p:cNvSpPr>
                <a:spLocks/>
              </p:cNvSpPr>
              <p:nvPr/>
            </p:nvSpPr>
            <p:spPr bwMode="auto">
              <a:xfrm>
                <a:off x="1742" y="2897"/>
                <a:ext cx="67" cy="50"/>
              </a:xfrm>
              <a:custGeom>
                <a:avLst/>
                <a:gdLst>
                  <a:gd name="T0" fmla="*/ 0 w 66"/>
                  <a:gd name="T1" fmla="*/ 0 h 50"/>
                  <a:gd name="T2" fmla="*/ 0 w 66"/>
                  <a:gd name="T3" fmla="*/ 50 h 50"/>
                  <a:gd name="T4" fmla="*/ 66 w 66"/>
                  <a:gd name="T5" fmla="*/ 0 h 50"/>
                  <a:gd name="T6" fmla="*/ 0 w 66"/>
                  <a:gd name="T7" fmla="*/ 0 h 50"/>
                  <a:gd name="T8" fmla="*/ 0 w 66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6"/>
                  <a:gd name="T16" fmla="*/ 0 h 50"/>
                  <a:gd name="T17" fmla="*/ 66 w 6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6" h="50">
                    <a:moveTo>
                      <a:pt x="0" y="0"/>
                    </a:moveTo>
                    <a:lnTo>
                      <a:pt x="0" y="50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1" name="Freeform 70"/>
              <p:cNvSpPr>
                <a:spLocks/>
              </p:cNvSpPr>
              <p:nvPr/>
            </p:nvSpPr>
            <p:spPr bwMode="auto">
              <a:xfrm>
                <a:off x="1778" y="2913"/>
                <a:ext cx="61" cy="40"/>
              </a:xfrm>
              <a:custGeom>
                <a:avLst/>
                <a:gdLst>
                  <a:gd name="T0" fmla="*/ 0 w 60"/>
                  <a:gd name="T1" fmla="*/ 39 h 39"/>
                  <a:gd name="T2" fmla="*/ 60 w 60"/>
                  <a:gd name="T3" fmla="*/ 39 h 39"/>
                  <a:gd name="T4" fmla="*/ 60 w 60"/>
                  <a:gd name="T5" fmla="*/ 0 h 39"/>
                  <a:gd name="T6" fmla="*/ 0 w 60"/>
                  <a:gd name="T7" fmla="*/ 39 h 39"/>
                  <a:gd name="T8" fmla="*/ 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39"/>
                    </a:moveTo>
                    <a:lnTo>
                      <a:pt x="60" y="39"/>
                    </a:lnTo>
                    <a:lnTo>
                      <a:pt x="60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2" name="Freeform 71"/>
              <p:cNvSpPr>
                <a:spLocks/>
              </p:cNvSpPr>
              <p:nvPr/>
            </p:nvSpPr>
            <p:spPr bwMode="auto">
              <a:xfrm>
                <a:off x="1742" y="2897"/>
                <a:ext cx="97" cy="57"/>
              </a:xfrm>
              <a:custGeom>
                <a:avLst/>
                <a:gdLst>
                  <a:gd name="T0" fmla="*/ 0 w 96"/>
                  <a:gd name="T1" fmla="*/ 56 h 56"/>
                  <a:gd name="T2" fmla="*/ 78 w 96"/>
                  <a:gd name="T3" fmla="*/ 0 h 56"/>
                  <a:gd name="T4" fmla="*/ 96 w 96"/>
                  <a:gd name="T5" fmla="*/ 0 h 56"/>
                  <a:gd name="T6" fmla="*/ 18 w 96"/>
                  <a:gd name="T7" fmla="*/ 56 h 56"/>
                  <a:gd name="T8" fmla="*/ 0 w 96"/>
                  <a:gd name="T9" fmla="*/ 56 h 56"/>
                  <a:gd name="T10" fmla="*/ 0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0" y="56"/>
                    </a:moveTo>
                    <a:lnTo>
                      <a:pt x="78" y="0"/>
                    </a:lnTo>
                    <a:lnTo>
                      <a:pt x="96" y="0"/>
                    </a:lnTo>
                    <a:lnTo>
                      <a:pt x="18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3" name="Freeform 72"/>
              <p:cNvSpPr>
                <a:spLocks/>
              </p:cNvSpPr>
              <p:nvPr/>
            </p:nvSpPr>
            <p:spPr bwMode="auto">
              <a:xfrm>
                <a:off x="1616" y="2897"/>
                <a:ext cx="77" cy="44"/>
              </a:xfrm>
              <a:custGeom>
                <a:avLst/>
                <a:gdLst>
                  <a:gd name="T0" fmla="*/ 78 w 78"/>
                  <a:gd name="T1" fmla="*/ 0 h 45"/>
                  <a:gd name="T2" fmla="*/ 78 w 78"/>
                  <a:gd name="T3" fmla="*/ 45 h 45"/>
                  <a:gd name="T4" fmla="*/ 0 w 78"/>
                  <a:gd name="T5" fmla="*/ 0 h 45"/>
                  <a:gd name="T6" fmla="*/ 78 w 78"/>
                  <a:gd name="T7" fmla="*/ 0 h 45"/>
                  <a:gd name="T8" fmla="*/ 78 w 78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8"/>
                  <a:gd name="T16" fmla="*/ 0 h 45"/>
                  <a:gd name="T17" fmla="*/ 78 w 78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8" h="45">
                    <a:moveTo>
                      <a:pt x="78" y="0"/>
                    </a:moveTo>
                    <a:lnTo>
                      <a:pt x="78" y="45"/>
                    </a:lnTo>
                    <a:lnTo>
                      <a:pt x="0" y="0"/>
                    </a:lnTo>
                    <a:lnTo>
                      <a:pt x="78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4" name="Freeform 73"/>
              <p:cNvSpPr>
                <a:spLocks/>
              </p:cNvSpPr>
              <p:nvPr/>
            </p:nvSpPr>
            <p:spPr bwMode="auto">
              <a:xfrm>
                <a:off x="1592" y="2913"/>
                <a:ext cx="61" cy="40"/>
              </a:xfrm>
              <a:custGeom>
                <a:avLst/>
                <a:gdLst>
                  <a:gd name="T0" fmla="*/ 60 w 60"/>
                  <a:gd name="T1" fmla="*/ 39 h 39"/>
                  <a:gd name="T2" fmla="*/ 0 w 60"/>
                  <a:gd name="T3" fmla="*/ 39 h 39"/>
                  <a:gd name="T4" fmla="*/ 0 w 60"/>
                  <a:gd name="T5" fmla="*/ 0 h 39"/>
                  <a:gd name="T6" fmla="*/ 60 w 60"/>
                  <a:gd name="T7" fmla="*/ 39 h 39"/>
                  <a:gd name="T8" fmla="*/ 60 w 60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60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60" y="39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5" name="Freeform 74"/>
              <p:cNvSpPr>
                <a:spLocks/>
              </p:cNvSpPr>
              <p:nvPr/>
            </p:nvSpPr>
            <p:spPr bwMode="auto">
              <a:xfrm>
                <a:off x="1592" y="2897"/>
                <a:ext cx="95" cy="57"/>
              </a:xfrm>
              <a:custGeom>
                <a:avLst/>
                <a:gdLst>
                  <a:gd name="T0" fmla="*/ 96 w 96"/>
                  <a:gd name="T1" fmla="*/ 56 h 56"/>
                  <a:gd name="T2" fmla="*/ 0 w 96"/>
                  <a:gd name="T3" fmla="*/ 0 h 56"/>
                  <a:gd name="T4" fmla="*/ 6 w 96"/>
                  <a:gd name="T5" fmla="*/ 11 h 56"/>
                  <a:gd name="T6" fmla="*/ 78 w 96"/>
                  <a:gd name="T7" fmla="*/ 56 h 56"/>
                  <a:gd name="T8" fmla="*/ 96 w 96"/>
                  <a:gd name="T9" fmla="*/ 56 h 56"/>
                  <a:gd name="T10" fmla="*/ 96 w 96"/>
                  <a:gd name="T11" fmla="*/ 56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6"/>
                  <a:gd name="T20" fmla="*/ 96 w 96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6">
                    <a:moveTo>
                      <a:pt x="96" y="56"/>
                    </a:moveTo>
                    <a:lnTo>
                      <a:pt x="0" y="0"/>
                    </a:lnTo>
                    <a:lnTo>
                      <a:pt x="6" y="11"/>
                    </a:lnTo>
                    <a:lnTo>
                      <a:pt x="78" y="56"/>
                    </a:lnTo>
                    <a:lnTo>
                      <a:pt x="96" y="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6" name="Freeform 75"/>
              <p:cNvSpPr>
                <a:spLocks/>
              </p:cNvSpPr>
              <p:nvPr/>
            </p:nvSpPr>
            <p:spPr bwMode="auto">
              <a:xfrm>
                <a:off x="1742" y="3008"/>
                <a:ext cx="73" cy="44"/>
              </a:xfrm>
              <a:custGeom>
                <a:avLst/>
                <a:gdLst>
                  <a:gd name="T0" fmla="*/ 0 w 72"/>
                  <a:gd name="T1" fmla="*/ 44 h 44"/>
                  <a:gd name="T2" fmla="*/ 0 w 72"/>
                  <a:gd name="T3" fmla="*/ 0 h 44"/>
                  <a:gd name="T4" fmla="*/ 72 w 72"/>
                  <a:gd name="T5" fmla="*/ 44 h 44"/>
                  <a:gd name="T6" fmla="*/ 0 w 72"/>
                  <a:gd name="T7" fmla="*/ 44 h 44"/>
                  <a:gd name="T8" fmla="*/ 0 w 72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44"/>
                  <a:gd name="T17" fmla="*/ 72 w 72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44">
                    <a:moveTo>
                      <a:pt x="0" y="44"/>
                    </a:moveTo>
                    <a:lnTo>
                      <a:pt x="0" y="0"/>
                    </a:lnTo>
                    <a:lnTo>
                      <a:pt x="72" y="4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7" name="Freeform 76"/>
              <p:cNvSpPr>
                <a:spLocks/>
              </p:cNvSpPr>
              <p:nvPr/>
            </p:nvSpPr>
            <p:spPr bwMode="auto">
              <a:xfrm>
                <a:off x="1778" y="2998"/>
                <a:ext cx="61" cy="38"/>
              </a:xfrm>
              <a:custGeom>
                <a:avLst/>
                <a:gdLst>
                  <a:gd name="T0" fmla="*/ 0 w 60"/>
                  <a:gd name="T1" fmla="*/ 0 h 39"/>
                  <a:gd name="T2" fmla="*/ 60 w 60"/>
                  <a:gd name="T3" fmla="*/ 0 h 39"/>
                  <a:gd name="T4" fmla="*/ 60 w 60"/>
                  <a:gd name="T5" fmla="*/ 39 h 39"/>
                  <a:gd name="T6" fmla="*/ 0 w 60"/>
                  <a:gd name="T7" fmla="*/ 0 h 39"/>
                  <a:gd name="T8" fmla="*/ 0 w 60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"/>
                  <a:gd name="T16" fmla="*/ 0 h 39"/>
                  <a:gd name="T17" fmla="*/ 60 w 60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" h="39">
                    <a:moveTo>
                      <a:pt x="0" y="0"/>
                    </a:moveTo>
                    <a:lnTo>
                      <a:pt x="60" y="0"/>
                    </a:lnTo>
                    <a:lnTo>
                      <a:pt x="60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8" name="Freeform 77"/>
              <p:cNvSpPr>
                <a:spLocks/>
              </p:cNvSpPr>
              <p:nvPr/>
            </p:nvSpPr>
            <p:spPr bwMode="auto">
              <a:xfrm>
                <a:off x="1754" y="2998"/>
                <a:ext cx="85" cy="55"/>
              </a:xfrm>
              <a:custGeom>
                <a:avLst/>
                <a:gdLst>
                  <a:gd name="T0" fmla="*/ 0 w 84"/>
                  <a:gd name="T1" fmla="*/ 0 h 55"/>
                  <a:gd name="T2" fmla="*/ 84 w 84"/>
                  <a:gd name="T3" fmla="*/ 55 h 55"/>
                  <a:gd name="T4" fmla="*/ 84 w 84"/>
                  <a:gd name="T5" fmla="*/ 44 h 55"/>
                  <a:gd name="T6" fmla="*/ 18 w 84"/>
                  <a:gd name="T7" fmla="*/ 0 h 55"/>
                  <a:gd name="T8" fmla="*/ 0 w 84"/>
                  <a:gd name="T9" fmla="*/ 0 h 55"/>
                  <a:gd name="T10" fmla="*/ 0 w 8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55"/>
                  <a:gd name="T20" fmla="*/ 84 w 8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55">
                    <a:moveTo>
                      <a:pt x="0" y="0"/>
                    </a:moveTo>
                    <a:lnTo>
                      <a:pt x="84" y="55"/>
                    </a:lnTo>
                    <a:lnTo>
                      <a:pt x="84" y="44"/>
                    </a:lnTo>
                    <a:lnTo>
                      <a:pt x="1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29" name="Freeform 78"/>
              <p:cNvSpPr>
                <a:spLocks/>
              </p:cNvSpPr>
              <p:nvPr/>
            </p:nvSpPr>
            <p:spPr bwMode="auto">
              <a:xfrm>
                <a:off x="1622" y="3002"/>
                <a:ext cx="71" cy="50"/>
              </a:xfrm>
              <a:custGeom>
                <a:avLst/>
                <a:gdLst>
                  <a:gd name="T0" fmla="*/ 72 w 72"/>
                  <a:gd name="T1" fmla="*/ 50 h 50"/>
                  <a:gd name="T2" fmla="*/ 72 w 72"/>
                  <a:gd name="T3" fmla="*/ 0 h 50"/>
                  <a:gd name="T4" fmla="*/ 0 w 72"/>
                  <a:gd name="T5" fmla="*/ 50 h 50"/>
                  <a:gd name="T6" fmla="*/ 72 w 72"/>
                  <a:gd name="T7" fmla="*/ 50 h 50"/>
                  <a:gd name="T8" fmla="*/ 72 w 72"/>
                  <a:gd name="T9" fmla="*/ 5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50"/>
                  <a:gd name="T17" fmla="*/ 72 w 72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50">
                    <a:moveTo>
                      <a:pt x="72" y="50"/>
                    </a:moveTo>
                    <a:lnTo>
                      <a:pt x="72" y="0"/>
                    </a:lnTo>
                    <a:lnTo>
                      <a:pt x="0" y="50"/>
                    </a:lnTo>
                    <a:lnTo>
                      <a:pt x="72" y="5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0" name="Freeform 79"/>
              <p:cNvSpPr>
                <a:spLocks/>
              </p:cNvSpPr>
              <p:nvPr/>
            </p:nvSpPr>
            <p:spPr bwMode="auto">
              <a:xfrm>
                <a:off x="1592" y="2998"/>
                <a:ext cx="55" cy="38"/>
              </a:xfrm>
              <a:custGeom>
                <a:avLst/>
                <a:gdLst>
                  <a:gd name="T0" fmla="*/ 54 w 54"/>
                  <a:gd name="T1" fmla="*/ 0 h 39"/>
                  <a:gd name="T2" fmla="*/ 0 w 54"/>
                  <a:gd name="T3" fmla="*/ 0 h 39"/>
                  <a:gd name="T4" fmla="*/ 0 w 54"/>
                  <a:gd name="T5" fmla="*/ 39 h 39"/>
                  <a:gd name="T6" fmla="*/ 54 w 54"/>
                  <a:gd name="T7" fmla="*/ 0 h 39"/>
                  <a:gd name="T8" fmla="*/ 54 w 54"/>
                  <a:gd name="T9" fmla="*/ 0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4"/>
                  <a:gd name="T16" fmla="*/ 0 h 39"/>
                  <a:gd name="T17" fmla="*/ 54 w 54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4" h="39">
                    <a:moveTo>
                      <a:pt x="54" y="0"/>
                    </a:moveTo>
                    <a:lnTo>
                      <a:pt x="0" y="0"/>
                    </a:lnTo>
                    <a:lnTo>
                      <a:pt x="0" y="39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1" name="Freeform 80"/>
              <p:cNvSpPr>
                <a:spLocks/>
              </p:cNvSpPr>
              <p:nvPr/>
            </p:nvSpPr>
            <p:spPr bwMode="auto">
              <a:xfrm>
                <a:off x="1598" y="2998"/>
                <a:ext cx="95" cy="55"/>
              </a:xfrm>
              <a:custGeom>
                <a:avLst/>
                <a:gdLst>
                  <a:gd name="T0" fmla="*/ 96 w 96"/>
                  <a:gd name="T1" fmla="*/ 0 h 55"/>
                  <a:gd name="T2" fmla="*/ 18 w 96"/>
                  <a:gd name="T3" fmla="*/ 55 h 55"/>
                  <a:gd name="T4" fmla="*/ 0 w 96"/>
                  <a:gd name="T5" fmla="*/ 55 h 55"/>
                  <a:gd name="T6" fmla="*/ 78 w 96"/>
                  <a:gd name="T7" fmla="*/ 0 h 55"/>
                  <a:gd name="T8" fmla="*/ 96 w 96"/>
                  <a:gd name="T9" fmla="*/ 0 h 55"/>
                  <a:gd name="T10" fmla="*/ 96 w 96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55"/>
                  <a:gd name="T20" fmla="*/ 96 w 96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55">
                    <a:moveTo>
                      <a:pt x="96" y="0"/>
                    </a:moveTo>
                    <a:lnTo>
                      <a:pt x="18" y="55"/>
                    </a:lnTo>
                    <a:lnTo>
                      <a:pt x="0" y="55"/>
                    </a:lnTo>
                    <a:lnTo>
                      <a:pt x="78" y="0"/>
                    </a:ln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32" name="Freeform 81"/>
              <p:cNvSpPr>
                <a:spLocks/>
              </p:cNvSpPr>
              <p:nvPr/>
            </p:nvSpPr>
            <p:spPr bwMode="auto">
              <a:xfrm>
                <a:off x="1592" y="2897"/>
                <a:ext cx="247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8" name="Group 82"/>
            <p:cNvGrpSpPr>
              <a:grpSpLocks/>
            </p:cNvGrpSpPr>
            <p:nvPr userDrawn="1"/>
          </p:nvGrpSpPr>
          <p:grpSpPr bwMode="auto">
            <a:xfrm>
              <a:off x="2910190" y="5298398"/>
              <a:ext cx="164629" cy="104602"/>
              <a:chOff x="1778" y="2004"/>
              <a:chExt cx="246" cy="156"/>
            </a:xfrm>
          </p:grpSpPr>
          <p:sp>
            <p:nvSpPr>
              <p:cNvPr id="215" name="Freeform 83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1573 w 239"/>
                  <a:gd name="T1" fmla="*/ 2942 h 151"/>
                  <a:gd name="T2" fmla="*/ 1573 w 239"/>
                  <a:gd name="T3" fmla="*/ 0 h 151"/>
                  <a:gd name="T4" fmla="*/ 0 w 239"/>
                  <a:gd name="T5" fmla="*/ 0 h 151"/>
                  <a:gd name="T6" fmla="*/ 0 w 239"/>
                  <a:gd name="T7" fmla="*/ 2942 h 151"/>
                  <a:gd name="T8" fmla="*/ 1573 w 239"/>
                  <a:gd name="T9" fmla="*/ 2942 h 151"/>
                  <a:gd name="T10" fmla="*/ 1573 w 239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9"/>
                  <a:gd name="T19" fmla="*/ 0 h 151"/>
                  <a:gd name="T20" fmla="*/ 239 w 239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9" h="151">
                    <a:moveTo>
                      <a:pt x="239" y="151"/>
                    </a:moveTo>
                    <a:lnTo>
                      <a:pt x="239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39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6" name="Freeform 84"/>
              <p:cNvSpPr>
                <a:spLocks/>
              </p:cNvSpPr>
              <p:nvPr/>
            </p:nvSpPr>
            <p:spPr bwMode="auto">
              <a:xfrm>
                <a:off x="1845" y="2026"/>
                <a:ext cx="120" cy="118"/>
              </a:xfrm>
              <a:custGeom>
                <a:avLst/>
                <a:gdLst>
                  <a:gd name="T0" fmla="*/ 77 w 119"/>
                  <a:gd name="T1" fmla="*/ 78 h 117"/>
                  <a:gd name="T2" fmla="*/ 119 w 119"/>
                  <a:gd name="T3" fmla="*/ 78 h 117"/>
                  <a:gd name="T4" fmla="*/ 119 w 119"/>
                  <a:gd name="T5" fmla="*/ 44 h 117"/>
                  <a:gd name="T6" fmla="*/ 77 w 119"/>
                  <a:gd name="T7" fmla="*/ 44 h 117"/>
                  <a:gd name="T8" fmla="*/ 77 w 119"/>
                  <a:gd name="T9" fmla="*/ 0 h 117"/>
                  <a:gd name="T10" fmla="*/ 42 w 119"/>
                  <a:gd name="T11" fmla="*/ 0 h 117"/>
                  <a:gd name="T12" fmla="*/ 42 w 119"/>
                  <a:gd name="T13" fmla="*/ 44 h 117"/>
                  <a:gd name="T14" fmla="*/ 0 w 119"/>
                  <a:gd name="T15" fmla="*/ 44 h 117"/>
                  <a:gd name="T16" fmla="*/ 0 w 119"/>
                  <a:gd name="T17" fmla="*/ 78 h 117"/>
                  <a:gd name="T18" fmla="*/ 42 w 119"/>
                  <a:gd name="T19" fmla="*/ 78 h 117"/>
                  <a:gd name="T20" fmla="*/ 42 w 119"/>
                  <a:gd name="T21" fmla="*/ 117 h 117"/>
                  <a:gd name="T22" fmla="*/ 77 w 119"/>
                  <a:gd name="T23" fmla="*/ 117 h 117"/>
                  <a:gd name="T24" fmla="*/ 77 w 119"/>
                  <a:gd name="T25" fmla="*/ 78 h 117"/>
                  <a:gd name="T26" fmla="*/ 77 w 119"/>
                  <a:gd name="T27" fmla="*/ 78 h 1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9"/>
                  <a:gd name="T43" fmla="*/ 0 h 117"/>
                  <a:gd name="T44" fmla="*/ 119 w 119"/>
                  <a:gd name="T45" fmla="*/ 117 h 1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9" h="117">
                    <a:moveTo>
                      <a:pt x="77" y="78"/>
                    </a:moveTo>
                    <a:lnTo>
                      <a:pt x="119" y="78"/>
                    </a:lnTo>
                    <a:lnTo>
                      <a:pt x="119" y="44"/>
                    </a:lnTo>
                    <a:lnTo>
                      <a:pt x="77" y="44"/>
                    </a:lnTo>
                    <a:lnTo>
                      <a:pt x="77" y="0"/>
                    </a:lnTo>
                    <a:lnTo>
                      <a:pt x="42" y="0"/>
                    </a:lnTo>
                    <a:lnTo>
                      <a:pt x="42" y="44"/>
                    </a:lnTo>
                    <a:lnTo>
                      <a:pt x="0" y="44"/>
                    </a:lnTo>
                    <a:lnTo>
                      <a:pt x="0" y="78"/>
                    </a:lnTo>
                    <a:lnTo>
                      <a:pt x="42" y="78"/>
                    </a:lnTo>
                    <a:lnTo>
                      <a:pt x="42" y="117"/>
                    </a:lnTo>
                    <a:lnTo>
                      <a:pt x="77" y="117"/>
                    </a:lnTo>
                    <a:lnTo>
                      <a:pt x="77" y="7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7" name="Freeform 85"/>
              <p:cNvSpPr>
                <a:spLocks/>
              </p:cNvSpPr>
              <p:nvPr/>
            </p:nvSpPr>
            <p:spPr bwMode="auto">
              <a:xfrm>
                <a:off x="1778" y="2004"/>
                <a:ext cx="246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9" name="Group 86"/>
            <p:cNvGrpSpPr>
              <a:grpSpLocks/>
            </p:cNvGrpSpPr>
            <p:nvPr userDrawn="1"/>
          </p:nvGrpSpPr>
          <p:grpSpPr bwMode="auto">
            <a:xfrm>
              <a:off x="2698061" y="5298398"/>
              <a:ext cx="164271" cy="105273"/>
              <a:chOff x="1592" y="2143"/>
              <a:chExt cx="247" cy="156"/>
            </a:xfrm>
          </p:grpSpPr>
          <p:sp>
            <p:nvSpPr>
              <p:cNvPr id="209" name="Freeform 87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0" name="Freeform 88"/>
              <p:cNvSpPr>
                <a:spLocks/>
              </p:cNvSpPr>
              <p:nvPr/>
            </p:nvSpPr>
            <p:spPr bwMode="auto">
              <a:xfrm>
                <a:off x="1592" y="2143"/>
                <a:ext cx="66" cy="67"/>
              </a:xfrm>
              <a:custGeom>
                <a:avLst/>
                <a:gdLst>
                  <a:gd name="T0" fmla="*/ 66 w 66"/>
                  <a:gd name="T1" fmla="*/ 0 h 67"/>
                  <a:gd name="T2" fmla="*/ 0 w 66"/>
                  <a:gd name="T3" fmla="*/ 0 h 67"/>
                  <a:gd name="T4" fmla="*/ 0 w 66"/>
                  <a:gd name="T5" fmla="*/ 67 h 67"/>
                  <a:gd name="T6" fmla="*/ 66 w 66"/>
                  <a:gd name="T7" fmla="*/ 67 h 67"/>
                  <a:gd name="T8" fmla="*/ 66 w 66"/>
                  <a:gd name="T9" fmla="*/ 0 h 67"/>
                  <a:gd name="T10" fmla="*/ 66 w 66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7"/>
                  <a:gd name="T20" fmla="*/ 66 w 66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7">
                    <a:moveTo>
                      <a:pt x="66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66" y="67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1" name="Freeform 89"/>
              <p:cNvSpPr>
                <a:spLocks/>
              </p:cNvSpPr>
              <p:nvPr/>
            </p:nvSpPr>
            <p:spPr bwMode="auto">
              <a:xfrm>
                <a:off x="1592" y="2238"/>
                <a:ext cx="66" cy="61"/>
              </a:xfrm>
              <a:custGeom>
                <a:avLst/>
                <a:gdLst>
                  <a:gd name="T0" fmla="*/ 0 w 66"/>
                  <a:gd name="T1" fmla="*/ 0 h 61"/>
                  <a:gd name="T2" fmla="*/ 0 w 66"/>
                  <a:gd name="T3" fmla="*/ 61 h 61"/>
                  <a:gd name="T4" fmla="*/ 66 w 66"/>
                  <a:gd name="T5" fmla="*/ 61 h 61"/>
                  <a:gd name="T6" fmla="*/ 66 w 66"/>
                  <a:gd name="T7" fmla="*/ 0 h 61"/>
                  <a:gd name="T8" fmla="*/ 0 w 66"/>
                  <a:gd name="T9" fmla="*/ 0 h 61"/>
                  <a:gd name="T10" fmla="*/ 0 w 66"/>
                  <a:gd name="T11" fmla="*/ 0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6"/>
                  <a:gd name="T19" fmla="*/ 0 h 61"/>
                  <a:gd name="T20" fmla="*/ 66 w 66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6" h="61">
                    <a:moveTo>
                      <a:pt x="0" y="0"/>
                    </a:moveTo>
                    <a:lnTo>
                      <a:pt x="0" y="61"/>
                    </a:lnTo>
                    <a:lnTo>
                      <a:pt x="66" y="61"/>
                    </a:lnTo>
                    <a:lnTo>
                      <a:pt x="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2" name="Freeform 90"/>
              <p:cNvSpPr>
                <a:spLocks/>
              </p:cNvSpPr>
              <p:nvPr/>
            </p:nvSpPr>
            <p:spPr bwMode="auto">
              <a:xfrm>
                <a:off x="1689" y="2238"/>
                <a:ext cx="150" cy="61"/>
              </a:xfrm>
              <a:custGeom>
                <a:avLst/>
                <a:gdLst>
                  <a:gd name="T0" fmla="*/ 0 w 149"/>
                  <a:gd name="T1" fmla="*/ 61 h 61"/>
                  <a:gd name="T2" fmla="*/ 149 w 149"/>
                  <a:gd name="T3" fmla="*/ 61 h 61"/>
                  <a:gd name="T4" fmla="*/ 149 w 149"/>
                  <a:gd name="T5" fmla="*/ 0 h 61"/>
                  <a:gd name="T6" fmla="*/ 0 w 149"/>
                  <a:gd name="T7" fmla="*/ 0 h 61"/>
                  <a:gd name="T8" fmla="*/ 0 w 149"/>
                  <a:gd name="T9" fmla="*/ 61 h 61"/>
                  <a:gd name="T10" fmla="*/ 0 w 149"/>
                  <a:gd name="T11" fmla="*/ 61 h 6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1"/>
                  <a:gd name="T20" fmla="*/ 149 w 149"/>
                  <a:gd name="T21" fmla="*/ 61 h 6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1">
                    <a:moveTo>
                      <a:pt x="0" y="61"/>
                    </a:moveTo>
                    <a:lnTo>
                      <a:pt x="149" y="61"/>
                    </a:lnTo>
                    <a:lnTo>
                      <a:pt x="149" y="0"/>
                    </a:lnTo>
                    <a:lnTo>
                      <a:pt x="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3" name="Freeform 91"/>
              <p:cNvSpPr>
                <a:spLocks/>
              </p:cNvSpPr>
              <p:nvPr/>
            </p:nvSpPr>
            <p:spPr bwMode="auto">
              <a:xfrm>
                <a:off x="1689" y="2143"/>
                <a:ext cx="150" cy="67"/>
              </a:xfrm>
              <a:custGeom>
                <a:avLst/>
                <a:gdLst>
                  <a:gd name="T0" fmla="*/ 0 w 149"/>
                  <a:gd name="T1" fmla="*/ 0 h 67"/>
                  <a:gd name="T2" fmla="*/ 0 w 149"/>
                  <a:gd name="T3" fmla="*/ 67 h 67"/>
                  <a:gd name="T4" fmla="*/ 149 w 149"/>
                  <a:gd name="T5" fmla="*/ 67 h 67"/>
                  <a:gd name="T6" fmla="*/ 149 w 149"/>
                  <a:gd name="T7" fmla="*/ 0 h 67"/>
                  <a:gd name="T8" fmla="*/ 0 w 149"/>
                  <a:gd name="T9" fmla="*/ 0 h 67"/>
                  <a:gd name="T10" fmla="*/ 0 w 149"/>
                  <a:gd name="T11" fmla="*/ 0 h 6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67"/>
                  <a:gd name="T20" fmla="*/ 149 w 149"/>
                  <a:gd name="T21" fmla="*/ 67 h 6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67">
                    <a:moveTo>
                      <a:pt x="0" y="0"/>
                    </a:moveTo>
                    <a:lnTo>
                      <a:pt x="0" y="67"/>
                    </a:lnTo>
                    <a:lnTo>
                      <a:pt x="149" y="67"/>
                    </a:lnTo>
                    <a:lnTo>
                      <a:pt x="14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14" name="Freeform 92"/>
              <p:cNvSpPr>
                <a:spLocks/>
              </p:cNvSpPr>
              <p:nvPr/>
            </p:nvSpPr>
            <p:spPr bwMode="auto">
              <a:xfrm>
                <a:off x="1592" y="2143"/>
                <a:ext cx="246" cy="155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0" name="Group 93"/>
            <p:cNvGrpSpPr>
              <a:grpSpLocks/>
            </p:cNvGrpSpPr>
            <p:nvPr userDrawn="1"/>
          </p:nvGrpSpPr>
          <p:grpSpPr bwMode="auto">
            <a:xfrm>
              <a:off x="2486912" y="5298398"/>
              <a:ext cx="163291" cy="105273"/>
              <a:chOff x="1593" y="1897"/>
              <a:chExt cx="244" cy="157"/>
            </a:xfrm>
          </p:grpSpPr>
          <p:sp>
            <p:nvSpPr>
              <p:cNvPr id="205" name="Freeform 94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6" name="Freeform 95"/>
              <p:cNvSpPr>
                <a:spLocks/>
              </p:cNvSpPr>
              <p:nvPr/>
            </p:nvSpPr>
            <p:spPr bwMode="auto">
              <a:xfrm>
                <a:off x="1593" y="1897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1593" y="2003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8" name="Freeform 97"/>
              <p:cNvSpPr>
                <a:spLocks/>
              </p:cNvSpPr>
              <p:nvPr/>
            </p:nvSpPr>
            <p:spPr bwMode="auto">
              <a:xfrm>
                <a:off x="1593" y="1897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1" name="Group 98"/>
            <p:cNvGrpSpPr>
              <a:grpSpLocks/>
            </p:cNvGrpSpPr>
            <p:nvPr userDrawn="1"/>
          </p:nvGrpSpPr>
          <p:grpSpPr bwMode="auto">
            <a:xfrm>
              <a:off x="1633860" y="5298398"/>
              <a:ext cx="165299" cy="104917"/>
              <a:chOff x="1778" y="1164"/>
              <a:chExt cx="247" cy="157"/>
            </a:xfrm>
          </p:grpSpPr>
          <p:sp>
            <p:nvSpPr>
              <p:cNvPr id="156" name="Freeform 99"/>
              <p:cNvSpPr>
                <a:spLocks/>
              </p:cNvSpPr>
              <p:nvPr/>
            </p:nvSpPr>
            <p:spPr bwMode="auto">
              <a:xfrm>
                <a:off x="1778" y="1164"/>
                <a:ext cx="102" cy="157"/>
              </a:xfrm>
              <a:custGeom>
                <a:avLst/>
                <a:gdLst>
                  <a:gd name="T0" fmla="*/ 9612 w 96"/>
                  <a:gd name="T1" fmla="*/ 156 h 156"/>
                  <a:gd name="T2" fmla="*/ 0 w 96"/>
                  <a:gd name="T3" fmla="*/ 156 h 156"/>
                  <a:gd name="T4" fmla="*/ 0 w 96"/>
                  <a:gd name="T5" fmla="*/ 0 h 156"/>
                  <a:gd name="T6" fmla="*/ 9612 w 96"/>
                  <a:gd name="T7" fmla="*/ 0 h 156"/>
                  <a:gd name="T8" fmla="*/ 9612 w 96"/>
                  <a:gd name="T9" fmla="*/ 156 h 156"/>
                  <a:gd name="T10" fmla="*/ 9612 w 96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6"/>
                  <a:gd name="T19" fmla="*/ 0 h 156"/>
                  <a:gd name="T20" fmla="*/ 96 w 96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6" h="156">
                    <a:moveTo>
                      <a:pt x="96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96" y="0"/>
                    </a:lnTo>
                    <a:lnTo>
                      <a:pt x="96" y="156"/>
                    </a:lnTo>
                    <a:close/>
                  </a:path>
                </a:pathLst>
              </a:custGeom>
              <a:solidFill>
                <a:srgbClr val="13863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7" name="Freeform 100"/>
              <p:cNvSpPr>
                <a:spLocks/>
              </p:cNvSpPr>
              <p:nvPr/>
            </p:nvSpPr>
            <p:spPr bwMode="auto">
              <a:xfrm>
                <a:off x="1880" y="1164"/>
                <a:ext cx="145" cy="157"/>
              </a:xfrm>
              <a:custGeom>
                <a:avLst/>
                <a:gdLst>
                  <a:gd name="T0" fmla="*/ 143 w 143"/>
                  <a:gd name="T1" fmla="*/ 156 h 156"/>
                  <a:gd name="T2" fmla="*/ 0 w 143"/>
                  <a:gd name="T3" fmla="*/ 156 h 156"/>
                  <a:gd name="T4" fmla="*/ 0 w 143"/>
                  <a:gd name="T5" fmla="*/ 0 h 156"/>
                  <a:gd name="T6" fmla="*/ 143 w 143"/>
                  <a:gd name="T7" fmla="*/ 0 h 156"/>
                  <a:gd name="T8" fmla="*/ 143 w 143"/>
                  <a:gd name="T9" fmla="*/ 156 h 156"/>
                  <a:gd name="T10" fmla="*/ 143 w 143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3"/>
                  <a:gd name="T19" fmla="*/ 0 h 156"/>
                  <a:gd name="T20" fmla="*/ 143 w 143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3" h="156">
                    <a:moveTo>
                      <a:pt x="143" y="156"/>
                    </a:moveTo>
                    <a:lnTo>
                      <a:pt x="0" y="156"/>
                    </a:lnTo>
                    <a:lnTo>
                      <a:pt x="0" y="0"/>
                    </a:lnTo>
                    <a:lnTo>
                      <a:pt x="143" y="0"/>
                    </a:lnTo>
                    <a:lnTo>
                      <a:pt x="143" y="156"/>
                    </a:lnTo>
                    <a:close/>
                  </a:path>
                </a:pathLst>
              </a:custGeom>
              <a:solidFill>
                <a:srgbClr val="FF170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8" name="Freeform 101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9" name="Freeform 102"/>
              <p:cNvSpPr>
                <a:spLocks/>
              </p:cNvSpPr>
              <p:nvPr/>
            </p:nvSpPr>
            <p:spPr bwMode="auto">
              <a:xfrm>
                <a:off x="1874" y="1199"/>
                <a:ext cx="12" cy="90"/>
              </a:xfrm>
              <a:custGeom>
                <a:avLst/>
                <a:gdLst>
                  <a:gd name="T0" fmla="*/ 12 w 12"/>
                  <a:gd name="T1" fmla="*/ 90 h 90"/>
                  <a:gd name="T2" fmla="*/ 0 w 12"/>
                  <a:gd name="T3" fmla="*/ 90 h 90"/>
                  <a:gd name="T4" fmla="*/ 0 w 12"/>
                  <a:gd name="T5" fmla="*/ 0 h 90"/>
                  <a:gd name="T6" fmla="*/ 12 w 12"/>
                  <a:gd name="T7" fmla="*/ 0 h 90"/>
                  <a:gd name="T8" fmla="*/ 12 w 12"/>
                  <a:gd name="T9" fmla="*/ 90 h 90"/>
                  <a:gd name="T10" fmla="*/ 12 w 12"/>
                  <a:gd name="T11" fmla="*/ 90 h 9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0"/>
                  <a:gd name="T20" fmla="*/ 12 w 12"/>
                  <a:gd name="T21" fmla="*/ 90 h 9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0">
                    <a:moveTo>
                      <a:pt x="12" y="9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9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0" name="Freeform 103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1" name="Freeform 104"/>
              <p:cNvSpPr>
                <a:spLocks/>
              </p:cNvSpPr>
              <p:nvPr/>
            </p:nvSpPr>
            <p:spPr bwMode="auto">
              <a:xfrm>
                <a:off x="1837" y="1221"/>
                <a:ext cx="49" cy="22"/>
              </a:xfrm>
              <a:custGeom>
                <a:avLst/>
                <a:gdLst>
                  <a:gd name="T0" fmla="*/ 42 w 48"/>
                  <a:gd name="T1" fmla="*/ 22 h 22"/>
                  <a:gd name="T2" fmla="*/ 0 w 48"/>
                  <a:gd name="T3" fmla="*/ 5 h 22"/>
                  <a:gd name="T4" fmla="*/ 6 w 48"/>
                  <a:gd name="T5" fmla="*/ 0 h 22"/>
                  <a:gd name="T6" fmla="*/ 48 w 48"/>
                  <a:gd name="T7" fmla="*/ 16 h 22"/>
                  <a:gd name="T8" fmla="*/ 42 w 48"/>
                  <a:gd name="T9" fmla="*/ 22 h 22"/>
                  <a:gd name="T10" fmla="*/ 42 w 48"/>
                  <a:gd name="T11" fmla="*/ 22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8"/>
                  <a:gd name="T19" fmla="*/ 0 h 22"/>
                  <a:gd name="T20" fmla="*/ 48 w 48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8" h="22">
                    <a:moveTo>
                      <a:pt x="42" y="22"/>
                    </a:moveTo>
                    <a:lnTo>
                      <a:pt x="0" y="5"/>
                    </a:lnTo>
                    <a:lnTo>
                      <a:pt x="6" y="0"/>
                    </a:lnTo>
                    <a:lnTo>
                      <a:pt x="48" y="16"/>
                    </a:lnTo>
                    <a:lnTo>
                      <a:pt x="42" y="2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2" name="Freeform 105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3" name="Freeform 106"/>
              <p:cNvSpPr>
                <a:spLocks/>
              </p:cNvSpPr>
              <p:nvPr/>
            </p:nvSpPr>
            <p:spPr bwMode="auto">
              <a:xfrm>
                <a:off x="1880" y="1237"/>
                <a:ext cx="49" cy="27"/>
              </a:xfrm>
              <a:custGeom>
                <a:avLst/>
                <a:gdLst>
                  <a:gd name="T0" fmla="*/ 41 w 47"/>
                  <a:gd name="T1" fmla="*/ 28 h 28"/>
                  <a:gd name="T2" fmla="*/ 0 w 47"/>
                  <a:gd name="T3" fmla="*/ 6 h 28"/>
                  <a:gd name="T4" fmla="*/ 6 w 47"/>
                  <a:gd name="T5" fmla="*/ 0 h 28"/>
                  <a:gd name="T6" fmla="*/ 47 w 47"/>
                  <a:gd name="T7" fmla="*/ 23 h 28"/>
                  <a:gd name="T8" fmla="*/ 41 w 47"/>
                  <a:gd name="T9" fmla="*/ 28 h 28"/>
                  <a:gd name="T10" fmla="*/ 41 w 47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28"/>
                  <a:gd name="T20" fmla="*/ 47 w 47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28">
                    <a:moveTo>
                      <a:pt x="41" y="28"/>
                    </a:moveTo>
                    <a:lnTo>
                      <a:pt x="0" y="6"/>
                    </a:lnTo>
                    <a:lnTo>
                      <a:pt x="6" y="0"/>
                    </a:lnTo>
                    <a:lnTo>
                      <a:pt x="47" y="23"/>
                    </a:lnTo>
                    <a:lnTo>
                      <a:pt x="41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4" name="Freeform 107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5" name="Freeform 108"/>
              <p:cNvSpPr>
                <a:spLocks/>
              </p:cNvSpPr>
              <p:nvPr/>
            </p:nvSpPr>
            <p:spPr bwMode="auto">
              <a:xfrm>
                <a:off x="1880" y="1221"/>
                <a:ext cx="43" cy="29"/>
              </a:xfrm>
              <a:custGeom>
                <a:avLst/>
                <a:gdLst>
                  <a:gd name="T0" fmla="*/ 0 w 41"/>
                  <a:gd name="T1" fmla="*/ 28 h 28"/>
                  <a:gd name="T2" fmla="*/ 41 w 41"/>
                  <a:gd name="T3" fmla="*/ 5 h 28"/>
                  <a:gd name="T4" fmla="*/ 41 w 41"/>
                  <a:gd name="T5" fmla="*/ 0 h 28"/>
                  <a:gd name="T6" fmla="*/ 0 w 41"/>
                  <a:gd name="T7" fmla="*/ 22 h 28"/>
                  <a:gd name="T8" fmla="*/ 0 w 41"/>
                  <a:gd name="T9" fmla="*/ 28 h 28"/>
                  <a:gd name="T10" fmla="*/ 0 w 41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28"/>
                  <a:gd name="T20" fmla="*/ 41 w 41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28">
                    <a:moveTo>
                      <a:pt x="0" y="28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22"/>
                    </a:lnTo>
                    <a:lnTo>
                      <a:pt x="0" y="2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6" name="Freeform 109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7" name="Freeform 110"/>
              <p:cNvSpPr>
                <a:spLocks/>
              </p:cNvSpPr>
              <p:nvPr/>
            </p:nvSpPr>
            <p:spPr bwMode="auto">
              <a:xfrm>
                <a:off x="1831" y="1225"/>
                <a:ext cx="55" cy="18"/>
              </a:xfrm>
              <a:custGeom>
                <a:avLst/>
                <a:gdLst>
                  <a:gd name="T0" fmla="*/ 54 w 54"/>
                  <a:gd name="T1" fmla="*/ 6 h 17"/>
                  <a:gd name="T2" fmla="*/ 0 w 54"/>
                  <a:gd name="T3" fmla="*/ 17 h 17"/>
                  <a:gd name="T4" fmla="*/ 0 w 54"/>
                  <a:gd name="T5" fmla="*/ 11 h 17"/>
                  <a:gd name="T6" fmla="*/ 54 w 54"/>
                  <a:gd name="T7" fmla="*/ 0 h 17"/>
                  <a:gd name="T8" fmla="*/ 54 w 54"/>
                  <a:gd name="T9" fmla="*/ 6 h 17"/>
                  <a:gd name="T10" fmla="*/ 54 w 54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7"/>
                  <a:gd name="T20" fmla="*/ 54 w 5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7">
                    <a:moveTo>
                      <a:pt x="54" y="6"/>
                    </a:moveTo>
                    <a:lnTo>
                      <a:pt x="0" y="17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8" name="Freeform 111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69" name="Freeform 112"/>
              <p:cNvSpPr>
                <a:spLocks/>
              </p:cNvSpPr>
              <p:nvPr/>
            </p:nvSpPr>
            <p:spPr bwMode="auto">
              <a:xfrm>
                <a:off x="1837" y="1248"/>
                <a:ext cx="55" cy="16"/>
              </a:xfrm>
              <a:custGeom>
                <a:avLst/>
                <a:gdLst>
                  <a:gd name="T0" fmla="*/ 54 w 54"/>
                  <a:gd name="T1" fmla="*/ 5 h 16"/>
                  <a:gd name="T2" fmla="*/ 0 w 54"/>
                  <a:gd name="T3" fmla="*/ 16 h 16"/>
                  <a:gd name="T4" fmla="*/ 0 w 54"/>
                  <a:gd name="T5" fmla="*/ 11 h 16"/>
                  <a:gd name="T6" fmla="*/ 54 w 54"/>
                  <a:gd name="T7" fmla="*/ 0 h 16"/>
                  <a:gd name="T8" fmla="*/ 54 w 54"/>
                  <a:gd name="T9" fmla="*/ 5 h 16"/>
                  <a:gd name="T10" fmla="*/ 54 w 54"/>
                  <a:gd name="T11" fmla="*/ 5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6"/>
                  <a:gd name="T20" fmla="*/ 54 w 5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6">
                    <a:moveTo>
                      <a:pt x="54" y="5"/>
                    </a:moveTo>
                    <a:lnTo>
                      <a:pt x="0" y="16"/>
                    </a:lnTo>
                    <a:lnTo>
                      <a:pt x="0" y="11"/>
                    </a:lnTo>
                    <a:lnTo>
                      <a:pt x="54" y="0"/>
                    </a:lnTo>
                    <a:lnTo>
                      <a:pt x="54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0" name="Freeform 113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1" name="Freeform 114"/>
              <p:cNvSpPr>
                <a:spLocks/>
              </p:cNvSpPr>
              <p:nvPr/>
            </p:nvSpPr>
            <p:spPr bwMode="auto">
              <a:xfrm>
                <a:off x="1831" y="1244"/>
                <a:ext cx="55" cy="10"/>
              </a:xfrm>
              <a:custGeom>
                <a:avLst/>
                <a:gdLst>
                  <a:gd name="T0" fmla="*/ 0 w 54"/>
                  <a:gd name="T1" fmla="*/ 0 h 11"/>
                  <a:gd name="T2" fmla="*/ 54 w 54"/>
                  <a:gd name="T3" fmla="*/ 11 h 11"/>
                  <a:gd name="T4" fmla="*/ 54 w 54"/>
                  <a:gd name="T5" fmla="*/ 11 h 11"/>
                  <a:gd name="T6" fmla="*/ 0 w 54"/>
                  <a:gd name="T7" fmla="*/ 0 h 11"/>
                  <a:gd name="T8" fmla="*/ 0 w 54"/>
                  <a:gd name="T9" fmla="*/ 0 h 11"/>
                  <a:gd name="T10" fmla="*/ 0 w 54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4"/>
                  <a:gd name="T19" fmla="*/ 0 h 11"/>
                  <a:gd name="T20" fmla="*/ 54 w 5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4" h="11">
                    <a:moveTo>
                      <a:pt x="0" y="0"/>
                    </a:moveTo>
                    <a:lnTo>
                      <a:pt x="54" y="11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2" name="Freeform 115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3" name="Freeform 116"/>
              <p:cNvSpPr>
                <a:spLocks/>
              </p:cNvSpPr>
              <p:nvPr/>
            </p:nvSpPr>
            <p:spPr bwMode="auto">
              <a:xfrm>
                <a:off x="1880" y="1225"/>
                <a:ext cx="49" cy="18"/>
              </a:xfrm>
              <a:custGeom>
                <a:avLst/>
                <a:gdLst>
                  <a:gd name="T0" fmla="*/ 0 w 47"/>
                  <a:gd name="T1" fmla="*/ 6 h 17"/>
                  <a:gd name="T2" fmla="*/ 47 w 47"/>
                  <a:gd name="T3" fmla="*/ 17 h 17"/>
                  <a:gd name="T4" fmla="*/ 47 w 47"/>
                  <a:gd name="T5" fmla="*/ 11 h 17"/>
                  <a:gd name="T6" fmla="*/ 0 w 47"/>
                  <a:gd name="T7" fmla="*/ 0 h 17"/>
                  <a:gd name="T8" fmla="*/ 0 w 47"/>
                  <a:gd name="T9" fmla="*/ 6 h 17"/>
                  <a:gd name="T10" fmla="*/ 0 w 47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7"/>
                  <a:gd name="T20" fmla="*/ 47 w 4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7">
                    <a:moveTo>
                      <a:pt x="0" y="6"/>
                    </a:moveTo>
                    <a:lnTo>
                      <a:pt x="47" y="17"/>
                    </a:lnTo>
                    <a:lnTo>
                      <a:pt x="47" y="11"/>
                    </a:lnTo>
                    <a:lnTo>
                      <a:pt x="0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4" name="Freeform 117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5" name="Freeform 118"/>
              <p:cNvSpPr>
                <a:spLocks/>
              </p:cNvSpPr>
              <p:nvPr/>
            </p:nvSpPr>
            <p:spPr bwMode="auto">
              <a:xfrm>
                <a:off x="1880" y="1244"/>
                <a:ext cx="49" cy="10"/>
              </a:xfrm>
              <a:custGeom>
                <a:avLst/>
                <a:gdLst>
                  <a:gd name="T0" fmla="*/ 47 w 47"/>
                  <a:gd name="T1" fmla="*/ 0 h 11"/>
                  <a:gd name="T2" fmla="*/ 0 w 47"/>
                  <a:gd name="T3" fmla="*/ 11 h 11"/>
                  <a:gd name="T4" fmla="*/ 0 w 47"/>
                  <a:gd name="T5" fmla="*/ 11 h 11"/>
                  <a:gd name="T6" fmla="*/ 47 w 47"/>
                  <a:gd name="T7" fmla="*/ 0 h 11"/>
                  <a:gd name="T8" fmla="*/ 47 w 47"/>
                  <a:gd name="T9" fmla="*/ 0 h 11"/>
                  <a:gd name="T10" fmla="*/ 47 w 47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7"/>
                  <a:gd name="T19" fmla="*/ 0 h 11"/>
                  <a:gd name="T20" fmla="*/ 47 w 4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7" h="11">
                    <a:moveTo>
                      <a:pt x="47" y="0"/>
                    </a:moveTo>
                    <a:lnTo>
                      <a:pt x="0" y="11"/>
                    </a:lnTo>
                    <a:lnTo>
                      <a:pt x="4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6" name="Freeform 119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7" name="Freeform 120"/>
              <p:cNvSpPr>
                <a:spLocks/>
              </p:cNvSpPr>
              <p:nvPr/>
            </p:nvSpPr>
            <p:spPr bwMode="auto">
              <a:xfrm>
                <a:off x="1837" y="1264"/>
                <a:ext cx="86" cy="2"/>
              </a:xfrm>
              <a:custGeom>
                <a:avLst/>
                <a:gdLst>
                  <a:gd name="T0" fmla="*/ 83 w 83"/>
                  <a:gd name="T1" fmla="*/ 0 h 1"/>
                  <a:gd name="T2" fmla="*/ 0 w 83"/>
                  <a:gd name="T3" fmla="*/ 0 h 1"/>
                  <a:gd name="T4" fmla="*/ 0 w 83"/>
                  <a:gd name="T5" fmla="*/ 0 h 1"/>
                  <a:gd name="T6" fmla="*/ 83 w 83"/>
                  <a:gd name="T7" fmla="*/ 0 h 1"/>
                  <a:gd name="T8" fmla="*/ 83 w 83"/>
                  <a:gd name="T9" fmla="*/ 0 h 1"/>
                  <a:gd name="T10" fmla="*/ 83 w 83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1"/>
                  <a:gd name="T20" fmla="*/ 83 w 83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1">
                    <a:moveTo>
                      <a:pt x="83" y="0"/>
                    </a:moveTo>
                    <a:lnTo>
                      <a:pt x="0" y="0"/>
                    </a:lnTo>
                    <a:lnTo>
                      <a:pt x="8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8" name="Freeform 121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79" name="Freeform 122"/>
              <p:cNvSpPr>
                <a:spLocks/>
              </p:cNvSpPr>
              <p:nvPr/>
            </p:nvSpPr>
            <p:spPr bwMode="auto">
              <a:xfrm>
                <a:off x="1837" y="1215"/>
                <a:ext cx="86" cy="6"/>
              </a:xfrm>
              <a:custGeom>
                <a:avLst/>
                <a:gdLst>
                  <a:gd name="T0" fmla="*/ 83 w 83"/>
                  <a:gd name="T1" fmla="*/ 6 h 6"/>
                  <a:gd name="T2" fmla="*/ 0 w 83"/>
                  <a:gd name="T3" fmla="*/ 6 h 6"/>
                  <a:gd name="T4" fmla="*/ 0 w 83"/>
                  <a:gd name="T5" fmla="*/ 0 h 6"/>
                  <a:gd name="T6" fmla="*/ 83 w 83"/>
                  <a:gd name="T7" fmla="*/ 0 h 6"/>
                  <a:gd name="T8" fmla="*/ 83 w 83"/>
                  <a:gd name="T9" fmla="*/ 6 h 6"/>
                  <a:gd name="T10" fmla="*/ 83 w 83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3"/>
                  <a:gd name="T19" fmla="*/ 0 h 6"/>
                  <a:gd name="T20" fmla="*/ 83 w 8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3" h="6">
                    <a:moveTo>
                      <a:pt x="83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0" name="Freeform 123"/>
              <p:cNvSpPr>
                <a:spLocks noEditPoints="1"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48 w 101"/>
                  <a:gd name="T37" fmla="*/ 84 h 90"/>
                  <a:gd name="T38" fmla="*/ 30 w 101"/>
                  <a:gd name="T39" fmla="*/ 84 h 90"/>
                  <a:gd name="T40" fmla="*/ 18 w 101"/>
                  <a:gd name="T41" fmla="*/ 73 h 90"/>
                  <a:gd name="T42" fmla="*/ 12 w 101"/>
                  <a:gd name="T43" fmla="*/ 62 h 90"/>
                  <a:gd name="T44" fmla="*/ 6 w 101"/>
                  <a:gd name="T45" fmla="*/ 45 h 90"/>
                  <a:gd name="T46" fmla="*/ 12 w 101"/>
                  <a:gd name="T47" fmla="*/ 28 h 90"/>
                  <a:gd name="T48" fmla="*/ 18 w 101"/>
                  <a:gd name="T49" fmla="*/ 17 h 90"/>
                  <a:gd name="T50" fmla="*/ 30 w 101"/>
                  <a:gd name="T51" fmla="*/ 6 h 90"/>
                  <a:gd name="T52" fmla="*/ 48 w 101"/>
                  <a:gd name="T53" fmla="*/ 0 h 90"/>
                  <a:gd name="T54" fmla="*/ 66 w 101"/>
                  <a:gd name="T55" fmla="*/ 6 h 90"/>
                  <a:gd name="T56" fmla="*/ 83 w 101"/>
                  <a:gd name="T57" fmla="*/ 17 h 90"/>
                  <a:gd name="T58" fmla="*/ 89 w 101"/>
                  <a:gd name="T59" fmla="*/ 28 h 90"/>
                  <a:gd name="T60" fmla="*/ 95 w 101"/>
                  <a:gd name="T61" fmla="*/ 45 h 90"/>
                  <a:gd name="T62" fmla="*/ 89 w 101"/>
                  <a:gd name="T63" fmla="*/ 62 h 90"/>
                  <a:gd name="T64" fmla="*/ 83 w 101"/>
                  <a:gd name="T65" fmla="*/ 73 h 90"/>
                  <a:gd name="T66" fmla="*/ 66 w 101"/>
                  <a:gd name="T67" fmla="*/ 84 h 90"/>
                  <a:gd name="T68" fmla="*/ 48 w 101"/>
                  <a:gd name="T69" fmla="*/ 84 h 90"/>
                  <a:gd name="T70" fmla="*/ 48 w 101"/>
                  <a:gd name="T71" fmla="*/ 84 h 9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1"/>
                  <a:gd name="T109" fmla="*/ 0 h 90"/>
                  <a:gd name="T110" fmla="*/ 101 w 101"/>
                  <a:gd name="T111" fmla="*/ 90 h 9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  <a:close/>
                    <a:moveTo>
                      <a:pt x="48" y="84"/>
                    </a:moveTo>
                    <a:lnTo>
                      <a:pt x="30" y="84"/>
                    </a:lnTo>
                    <a:lnTo>
                      <a:pt x="18" y="73"/>
                    </a:lnTo>
                    <a:lnTo>
                      <a:pt x="12" y="62"/>
                    </a:lnTo>
                    <a:lnTo>
                      <a:pt x="6" y="45"/>
                    </a:lnTo>
                    <a:lnTo>
                      <a:pt x="12" y="28"/>
                    </a:lnTo>
                    <a:lnTo>
                      <a:pt x="18" y="17"/>
                    </a:lnTo>
                    <a:lnTo>
                      <a:pt x="30" y="6"/>
                    </a:lnTo>
                    <a:lnTo>
                      <a:pt x="48" y="0"/>
                    </a:lnTo>
                    <a:lnTo>
                      <a:pt x="66" y="6"/>
                    </a:lnTo>
                    <a:lnTo>
                      <a:pt x="83" y="17"/>
                    </a:lnTo>
                    <a:lnTo>
                      <a:pt x="89" y="28"/>
                    </a:lnTo>
                    <a:lnTo>
                      <a:pt x="95" y="45"/>
                    </a:lnTo>
                    <a:lnTo>
                      <a:pt x="89" y="62"/>
                    </a:lnTo>
                    <a:lnTo>
                      <a:pt x="83" y="73"/>
                    </a:lnTo>
                    <a:lnTo>
                      <a:pt x="66" y="84"/>
                    </a:lnTo>
                    <a:lnTo>
                      <a:pt x="48" y="84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1" name="Freeform 124"/>
              <p:cNvSpPr>
                <a:spLocks/>
              </p:cNvSpPr>
              <p:nvPr/>
            </p:nvSpPr>
            <p:spPr bwMode="auto">
              <a:xfrm>
                <a:off x="1831" y="1199"/>
                <a:ext cx="104" cy="90"/>
              </a:xfrm>
              <a:custGeom>
                <a:avLst/>
                <a:gdLst>
                  <a:gd name="T0" fmla="*/ 48 w 101"/>
                  <a:gd name="T1" fmla="*/ 0 h 90"/>
                  <a:gd name="T2" fmla="*/ 30 w 101"/>
                  <a:gd name="T3" fmla="*/ 6 h 90"/>
                  <a:gd name="T4" fmla="*/ 18 w 101"/>
                  <a:gd name="T5" fmla="*/ 12 h 90"/>
                  <a:gd name="T6" fmla="*/ 6 w 101"/>
                  <a:gd name="T7" fmla="*/ 28 h 90"/>
                  <a:gd name="T8" fmla="*/ 0 w 101"/>
                  <a:gd name="T9" fmla="*/ 45 h 90"/>
                  <a:gd name="T10" fmla="*/ 6 w 101"/>
                  <a:gd name="T11" fmla="*/ 62 h 90"/>
                  <a:gd name="T12" fmla="*/ 18 w 101"/>
                  <a:gd name="T13" fmla="*/ 79 h 90"/>
                  <a:gd name="T14" fmla="*/ 30 w 101"/>
                  <a:gd name="T15" fmla="*/ 84 h 90"/>
                  <a:gd name="T16" fmla="*/ 48 w 101"/>
                  <a:gd name="T17" fmla="*/ 90 h 90"/>
                  <a:gd name="T18" fmla="*/ 71 w 101"/>
                  <a:gd name="T19" fmla="*/ 84 h 90"/>
                  <a:gd name="T20" fmla="*/ 83 w 101"/>
                  <a:gd name="T21" fmla="*/ 79 h 90"/>
                  <a:gd name="T22" fmla="*/ 95 w 101"/>
                  <a:gd name="T23" fmla="*/ 62 h 90"/>
                  <a:gd name="T24" fmla="*/ 101 w 101"/>
                  <a:gd name="T25" fmla="*/ 45 h 90"/>
                  <a:gd name="T26" fmla="*/ 95 w 101"/>
                  <a:gd name="T27" fmla="*/ 28 h 90"/>
                  <a:gd name="T28" fmla="*/ 83 w 101"/>
                  <a:gd name="T29" fmla="*/ 12 h 90"/>
                  <a:gd name="T30" fmla="*/ 71 w 101"/>
                  <a:gd name="T31" fmla="*/ 6 h 90"/>
                  <a:gd name="T32" fmla="*/ 48 w 101"/>
                  <a:gd name="T33" fmla="*/ 0 h 90"/>
                  <a:gd name="T34" fmla="*/ 48 w 101"/>
                  <a:gd name="T35" fmla="*/ 0 h 9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01"/>
                  <a:gd name="T55" fmla="*/ 0 h 90"/>
                  <a:gd name="T56" fmla="*/ 101 w 101"/>
                  <a:gd name="T57" fmla="*/ 90 h 9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01" h="90">
                    <a:moveTo>
                      <a:pt x="48" y="0"/>
                    </a:moveTo>
                    <a:lnTo>
                      <a:pt x="30" y="6"/>
                    </a:lnTo>
                    <a:lnTo>
                      <a:pt x="18" y="12"/>
                    </a:lnTo>
                    <a:lnTo>
                      <a:pt x="6" y="28"/>
                    </a:lnTo>
                    <a:lnTo>
                      <a:pt x="0" y="45"/>
                    </a:lnTo>
                    <a:lnTo>
                      <a:pt x="6" y="62"/>
                    </a:lnTo>
                    <a:lnTo>
                      <a:pt x="18" y="79"/>
                    </a:lnTo>
                    <a:lnTo>
                      <a:pt x="30" y="84"/>
                    </a:lnTo>
                    <a:lnTo>
                      <a:pt x="48" y="90"/>
                    </a:lnTo>
                    <a:lnTo>
                      <a:pt x="71" y="84"/>
                    </a:lnTo>
                    <a:lnTo>
                      <a:pt x="83" y="79"/>
                    </a:lnTo>
                    <a:lnTo>
                      <a:pt x="95" y="62"/>
                    </a:lnTo>
                    <a:lnTo>
                      <a:pt x="101" y="45"/>
                    </a:lnTo>
                    <a:lnTo>
                      <a:pt x="95" y="28"/>
                    </a:lnTo>
                    <a:lnTo>
                      <a:pt x="83" y="12"/>
                    </a:lnTo>
                    <a:lnTo>
                      <a:pt x="71" y="6"/>
                    </a:lnTo>
                    <a:lnTo>
                      <a:pt x="4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2" name="Freeform 125"/>
              <p:cNvSpPr>
                <a:spLocks/>
              </p:cNvSpPr>
              <p:nvPr/>
            </p:nvSpPr>
            <p:spPr bwMode="auto">
              <a:xfrm>
                <a:off x="1837" y="1199"/>
                <a:ext cx="92" cy="84"/>
              </a:xfrm>
              <a:custGeom>
                <a:avLst/>
                <a:gdLst>
                  <a:gd name="T0" fmla="*/ 42 w 89"/>
                  <a:gd name="T1" fmla="*/ 84 h 84"/>
                  <a:gd name="T2" fmla="*/ 24 w 89"/>
                  <a:gd name="T3" fmla="*/ 84 h 84"/>
                  <a:gd name="T4" fmla="*/ 12 w 89"/>
                  <a:gd name="T5" fmla="*/ 73 h 84"/>
                  <a:gd name="T6" fmla="*/ 6 w 89"/>
                  <a:gd name="T7" fmla="*/ 62 h 84"/>
                  <a:gd name="T8" fmla="*/ 0 w 89"/>
                  <a:gd name="T9" fmla="*/ 45 h 84"/>
                  <a:gd name="T10" fmla="*/ 6 w 89"/>
                  <a:gd name="T11" fmla="*/ 28 h 84"/>
                  <a:gd name="T12" fmla="*/ 12 w 89"/>
                  <a:gd name="T13" fmla="*/ 17 h 84"/>
                  <a:gd name="T14" fmla="*/ 24 w 89"/>
                  <a:gd name="T15" fmla="*/ 6 h 84"/>
                  <a:gd name="T16" fmla="*/ 42 w 89"/>
                  <a:gd name="T17" fmla="*/ 0 h 84"/>
                  <a:gd name="T18" fmla="*/ 60 w 89"/>
                  <a:gd name="T19" fmla="*/ 6 h 84"/>
                  <a:gd name="T20" fmla="*/ 77 w 89"/>
                  <a:gd name="T21" fmla="*/ 17 h 84"/>
                  <a:gd name="T22" fmla="*/ 83 w 89"/>
                  <a:gd name="T23" fmla="*/ 28 h 84"/>
                  <a:gd name="T24" fmla="*/ 89 w 89"/>
                  <a:gd name="T25" fmla="*/ 45 h 84"/>
                  <a:gd name="T26" fmla="*/ 83 w 89"/>
                  <a:gd name="T27" fmla="*/ 62 h 84"/>
                  <a:gd name="T28" fmla="*/ 77 w 89"/>
                  <a:gd name="T29" fmla="*/ 73 h 84"/>
                  <a:gd name="T30" fmla="*/ 60 w 89"/>
                  <a:gd name="T31" fmla="*/ 84 h 84"/>
                  <a:gd name="T32" fmla="*/ 42 w 89"/>
                  <a:gd name="T33" fmla="*/ 84 h 84"/>
                  <a:gd name="T34" fmla="*/ 42 w 89"/>
                  <a:gd name="T35" fmla="*/ 84 h 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9"/>
                  <a:gd name="T55" fmla="*/ 0 h 84"/>
                  <a:gd name="T56" fmla="*/ 89 w 89"/>
                  <a:gd name="T57" fmla="*/ 84 h 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9" h="84">
                    <a:moveTo>
                      <a:pt x="42" y="84"/>
                    </a:moveTo>
                    <a:lnTo>
                      <a:pt x="24" y="84"/>
                    </a:lnTo>
                    <a:lnTo>
                      <a:pt x="12" y="73"/>
                    </a:lnTo>
                    <a:lnTo>
                      <a:pt x="6" y="62"/>
                    </a:lnTo>
                    <a:lnTo>
                      <a:pt x="0" y="45"/>
                    </a:lnTo>
                    <a:lnTo>
                      <a:pt x="6" y="28"/>
                    </a:lnTo>
                    <a:lnTo>
                      <a:pt x="12" y="17"/>
                    </a:lnTo>
                    <a:lnTo>
                      <a:pt x="24" y="6"/>
                    </a:lnTo>
                    <a:lnTo>
                      <a:pt x="42" y="0"/>
                    </a:lnTo>
                    <a:lnTo>
                      <a:pt x="60" y="6"/>
                    </a:lnTo>
                    <a:lnTo>
                      <a:pt x="77" y="17"/>
                    </a:lnTo>
                    <a:lnTo>
                      <a:pt x="83" y="28"/>
                    </a:lnTo>
                    <a:lnTo>
                      <a:pt x="89" y="45"/>
                    </a:lnTo>
                    <a:lnTo>
                      <a:pt x="83" y="62"/>
                    </a:lnTo>
                    <a:lnTo>
                      <a:pt x="77" y="73"/>
                    </a:lnTo>
                    <a:lnTo>
                      <a:pt x="60" y="84"/>
                    </a:lnTo>
                    <a:lnTo>
                      <a:pt x="42" y="8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3" name="Freeform 126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  <a:close/>
                  </a:path>
                </a:pathLst>
              </a:custGeom>
              <a:solidFill>
                <a:srgbClr val="FF160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4" name="Freeform 127"/>
              <p:cNvSpPr>
                <a:spLocks/>
              </p:cNvSpPr>
              <p:nvPr/>
            </p:nvSpPr>
            <p:spPr bwMode="auto">
              <a:xfrm>
                <a:off x="1858" y="1209"/>
                <a:ext cx="53" cy="67"/>
              </a:xfrm>
              <a:custGeom>
                <a:avLst/>
                <a:gdLst>
                  <a:gd name="T0" fmla="*/ 53 w 53"/>
                  <a:gd name="T1" fmla="*/ 50 h 67"/>
                  <a:gd name="T2" fmla="*/ 53 w 53"/>
                  <a:gd name="T3" fmla="*/ 55 h 67"/>
                  <a:gd name="T4" fmla="*/ 47 w 53"/>
                  <a:gd name="T5" fmla="*/ 61 h 67"/>
                  <a:gd name="T6" fmla="*/ 36 w 53"/>
                  <a:gd name="T7" fmla="*/ 67 h 67"/>
                  <a:gd name="T8" fmla="*/ 24 w 53"/>
                  <a:gd name="T9" fmla="*/ 67 h 67"/>
                  <a:gd name="T10" fmla="*/ 18 w 53"/>
                  <a:gd name="T11" fmla="*/ 67 h 67"/>
                  <a:gd name="T12" fmla="*/ 6 w 53"/>
                  <a:gd name="T13" fmla="*/ 61 h 67"/>
                  <a:gd name="T14" fmla="*/ 0 w 53"/>
                  <a:gd name="T15" fmla="*/ 55 h 67"/>
                  <a:gd name="T16" fmla="*/ 0 w 53"/>
                  <a:gd name="T17" fmla="*/ 50 h 67"/>
                  <a:gd name="T18" fmla="*/ 0 w 53"/>
                  <a:gd name="T19" fmla="*/ 0 h 67"/>
                  <a:gd name="T20" fmla="*/ 53 w 53"/>
                  <a:gd name="T21" fmla="*/ 0 h 67"/>
                  <a:gd name="T22" fmla="*/ 53 w 53"/>
                  <a:gd name="T23" fmla="*/ 50 h 67"/>
                  <a:gd name="T24" fmla="*/ 53 w 53"/>
                  <a:gd name="T25" fmla="*/ 50 h 6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3"/>
                  <a:gd name="T40" fmla="*/ 0 h 67"/>
                  <a:gd name="T41" fmla="*/ 53 w 53"/>
                  <a:gd name="T42" fmla="*/ 67 h 6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3" h="67">
                    <a:moveTo>
                      <a:pt x="53" y="50"/>
                    </a:moveTo>
                    <a:lnTo>
                      <a:pt x="53" y="55"/>
                    </a:lnTo>
                    <a:lnTo>
                      <a:pt x="47" y="61"/>
                    </a:lnTo>
                    <a:lnTo>
                      <a:pt x="36" y="67"/>
                    </a:lnTo>
                    <a:lnTo>
                      <a:pt x="24" y="67"/>
                    </a:lnTo>
                    <a:lnTo>
                      <a:pt x="18" y="67"/>
                    </a:lnTo>
                    <a:lnTo>
                      <a:pt x="6" y="61"/>
                    </a:lnTo>
                    <a:lnTo>
                      <a:pt x="0" y="55"/>
                    </a:lnTo>
                    <a:lnTo>
                      <a:pt x="0" y="50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50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5" name="Freeform 128"/>
              <p:cNvSpPr>
                <a:spLocks/>
              </p:cNvSpPr>
              <p:nvPr/>
            </p:nvSpPr>
            <p:spPr bwMode="auto">
              <a:xfrm>
                <a:off x="1868" y="1225"/>
                <a:ext cx="31" cy="35"/>
              </a:xfrm>
              <a:custGeom>
                <a:avLst/>
                <a:gdLst>
                  <a:gd name="T0" fmla="*/ 30 w 30"/>
                  <a:gd name="T1" fmla="*/ 28 h 34"/>
                  <a:gd name="T2" fmla="*/ 24 w 30"/>
                  <a:gd name="T3" fmla="*/ 34 h 34"/>
                  <a:gd name="T4" fmla="*/ 12 w 30"/>
                  <a:gd name="T5" fmla="*/ 34 h 34"/>
                  <a:gd name="T6" fmla="*/ 6 w 30"/>
                  <a:gd name="T7" fmla="*/ 34 h 34"/>
                  <a:gd name="T8" fmla="*/ 0 w 30"/>
                  <a:gd name="T9" fmla="*/ 28 h 34"/>
                  <a:gd name="T10" fmla="*/ 0 w 30"/>
                  <a:gd name="T11" fmla="*/ 0 h 34"/>
                  <a:gd name="T12" fmla="*/ 30 w 30"/>
                  <a:gd name="T13" fmla="*/ 0 h 34"/>
                  <a:gd name="T14" fmla="*/ 30 w 30"/>
                  <a:gd name="T15" fmla="*/ 28 h 34"/>
                  <a:gd name="T16" fmla="*/ 30 w 30"/>
                  <a:gd name="T17" fmla="*/ 28 h 3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34"/>
                  <a:gd name="T29" fmla="*/ 30 w 30"/>
                  <a:gd name="T30" fmla="*/ 34 h 3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34">
                    <a:moveTo>
                      <a:pt x="30" y="28"/>
                    </a:moveTo>
                    <a:lnTo>
                      <a:pt x="24" y="34"/>
                    </a:lnTo>
                    <a:lnTo>
                      <a:pt x="12" y="34"/>
                    </a:lnTo>
                    <a:lnTo>
                      <a:pt x="6" y="34"/>
                    </a:lnTo>
                    <a:lnTo>
                      <a:pt x="0" y="2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30" y="2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6" name="Freeform 129"/>
              <p:cNvSpPr>
                <a:spLocks/>
              </p:cNvSpPr>
              <p:nvPr/>
            </p:nvSpPr>
            <p:spPr bwMode="auto">
              <a:xfrm>
                <a:off x="1880" y="1225"/>
                <a:ext cx="6" cy="12"/>
              </a:xfrm>
              <a:custGeom>
                <a:avLst/>
                <a:gdLst>
                  <a:gd name="T0" fmla="*/ 6 w 6"/>
                  <a:gd name="T1" fmla="*/ 6 h 11"/>
                  <a:gd name="T2" fmla="*/ 6 w 6"/>
                  <a:gd name="T3" fmla="*/ 11 h 11"/>
                  <a:gd name="T4" fmla="*/ 0 w 6"/>
                  <a:gd name="T5" fmla="*/ 11 h 11"/>
                  <a:gd name="T6" fmla="*/ 0 w 6"/>
                  <a:gd name="T7" fmla="*/ 11 h 11"/>
                  <a:gd name="T8" fmla="*/ 0 w 6"/>
                  <a:gd name="T9" fmla="*/ 6 h 11"/>
                  <a:gd name="T10" fmla="*/ 0 w 6"/>
                  <a:gd name="T11" fmla="*/ 0 h 11"/>
                  <a:gd name="T12" fmla="*/ 6 w 6"/>
                  <a:gd name="T13" fmla="*/ 0 h 11"/>
                  <a:gd name="T14" fmla="*/ 6 w 6"/>
                  <a:gd name="T15" fmla="*/ 6 h 11"/>
                  <a:gd name="T16" fmla="*/ 6 w 6"/>
                  <a:gd name="T17" fmla="*/ 6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"/>
                  <a:gd name="T28" fmla="*/ 0 h 11"/>
                  <a:gd name="T29" fmla="*/ 6 w 6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" h="11">
                    <a:moveTo>
                      <a:pt x="6" y="6"/>
                    </a:moveTo>
                    <a:lnTo>
                      <a:pt x="6" y="11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7" name="Freeform 130"/>
              <p:cNvSpPr>
                <a:spLocks/>
              </p:cNvSpPr>
              <p:nvPr/>
            </p:nvSpPr>
            <p:spPr bwMode="auto">
              <a:xfrm>
                <a:off x="1880" y="1248"/>
                <a:ext cx="6" cy="6"/>
              </a:xfrm>
              <a:custGeom>
                <a:avLst/>
                <a:gdLst>
                  <a:gd name="T0" fmla="*/ 6 w 6"/>
                  <a:gd name="T1" fmla="*/ 5 h 5"/>
                  <a:gd name="T2" fmla="*/ 6 w 6"/>
                  <a:gd name="T3" fmla="*/ 5 h 5"/>
                  <a:gd name="T4" fmla="*/ 0 w 6"/>
                  <a:gd name="T5" fmla="*/ 5 h 5"/>
                  <a:gd name="T6" fmla="*/ 0 w 6"/>
                  <a:gd name="T7" fmla="*/ 5 h 5"/>
                  <a:gd name="T8" fmla="*/ 0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5"/>
                  <a:gd name="T26" fmla="*/ 6 w 6"/>
                  <a:gd name="T27" fmla="*/ 5 h 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5">
                    <a:moveTo>
                      <a:pt x="6" y="5"/>
                    </a:moveTo>
                    <a:lnTo>
                      <a:pt x="6" y="5"/>
                    </a:lnTo>
                    <a:lnTo>
                      <a:pt x="0" y="5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8" name="Freeform 131"/>
              <p:cNvSpPr>
                <a:spLocks/>
              </p:cNvSpPr>
              <p:nvPr/>
            </p:nvSpPr>
            <p:spPr bwMode="auto">
              <a:xfrm>
                <a:off x="1886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89" name="Freeform 132"/>
              <p:cNvSpPr>
                <a:spLocks/>
              </p:cNvSpPr>
              <p:nvPr/>
            </p:nvSpPr>
            <p:spPr bwMode="auto">
              <a:xfrm>
                <a:off x="1874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6 w 6"/>
                  <a:gd name="T3" fmla="*/ 6 h 6"/>
                  <a:gd name="T4" fmla="*/ 0 w 6"/>
                  <a:gd name="T5" fmla="*/ 6 h 6"/>
                  <a:gd name="T6" fmla="*/ 0 w 6"/>
                  <a:gd name="T7" fmla="*/ 6 h 6"/>
                  <a:gd name="T8" fmla="*/ 0 w 6"/>
                  <a:gd name="T9" fmla="*/ 0 h 6"/>
                  <a:gd name="T10" fmla="*/ 6 w 6"/>
                  <a:gd name="T11" fmla="*/ 0 h 6"/>
                  <a:gd name="T12" fmla="*/ 6 w 6"/>
                  <a:gd name="T13" fmla="*/ 6 h 6"/>
                  <a:gd name="T14" fmla="*/ 6 w 6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"/>
                  <a:gd name="T25" fmla="*/ 0 h 6"/>
                  <a:gd name="T26" fmla="*/ 6 w 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" h="6">
                    <a:moveTo>
                      <a:pt x="6" y="6"/>
                    </a:moveTo>
                    <a:lnTo>
                      <a:pt x="6" y="6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0A50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0" name="Freeform 133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1" name="Freeform 134"/>
              <p:cNvSpPr>
                <a:spLocks/>
              </p:cNvSpPr>
              <p:nvPr/>
            </p:nvSpPr>
            <p:spPr bwMode="auto">
              <a:xfrm>
                <a:off x="1862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2" name="Freeform 135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3" name="Freeform 136"/>
              <p:cNvSpPr>
                <a:spLocks/>
              </p:cNvSpPr>
              <p:nvPr/>
            </p:nvSpPr>
            <p:spPr bwMode="auto">
              <a:xfrm>
                <a:off x="1898" y="1209"/>
                <a:ext cx="6" cy="12"/>
              </a:xfrm>
              <a:custGeom>
                <a:avLst/>
                <a:gdLst>
                  <a:gd name="T0" fmla="*/ 5 w 5"/>
                  <a:gd name="T1" fmla="*/ 11 h 11"/>
                  <a:gd name="T2" fmla="*/ 0 w 5"/>
                  <a:gd name="T3" fmla="*/ 11 h 11"/>
                  <a:gd name="T4" fmla="*/ 0 w 5"/>
                  <a:gd name="T5" fmla="*/ 0 h 11"/>
                  <a:gd name="T6" fmla="*/ 5 w 5"/>
                  <a:gd name="T7" fmla="*/ 0 h 11"/>
                  <a:gd name="T8" fmla="*/ 5 w 5"/>
                  <a:gd name="T9" fmla="*/ 11 h 11"/>
                  <a:gd name="T10" fmla="*/ 5 w 5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1"/>
                  <a:gd name="T20" fmla="*/ 5 w 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1">
                    <a:moveTo>
                      <a:pt x="5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4" name="Freeform 137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5" name="Freeform 138"/>
              <p:cNvSpPr>
                <a:spLocks/>
              </p:cNvSpPr>
              <p:nvPr/>
            </p:nvSpPr>
            <p:spPr bwMode="auto">
              <a:xfrm>
                <a:off x="1862" y="123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0 w 6"/>
                  <a:gd name="T3" fmla="*/ 6 h 6"/>
                  <a:gd name="T4" fmla="*/ 0 w 6"/>
                  <a:gd name="T5" fmla="*/ 0 h 6"/>
                  <a:gd name="T6" fmla="*/ 6 w 6"/>
                  <a:gd name="T7" fmla="*/ 0 h 6"/>
                  <a:gd name="T8" fmla="*/ 6 w 6"/>
                  <a:gd name="T9" fmla="*/ 6 h 6"/>
                  <a:gd name="T10" fmla="*/ 6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6" name="Freeform 139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7" name="Freeform 140"/>
              <p:cNvSpPr>
                <a:spLocks/>
              </p:cNvSpPr>
              <p:nvPr/>
            </p:nvSpPr>
            <p:spPr bwMode="auto">
              <a:xfrm>
                <a:off x="1862" y="1254"/>
                <a:ext cx="12" cy="10"/>
              </a:xfrm>
              <a:custGeom>
                <a:avLst/>
                <a:gdLst>
                  <a:gd name="T0" fmla="*/ 12 w 12"/>
                  <a:gd name="T1" fmla="*/ 6 h 11"/>
                  <a:gd name="T2" fmla="*/ 12 w 12"/>
                  <a:gd name="T3" fmla="*/ 11 h 11"/>
                  <a:gd name="T4" fmla="*/ 0 w 12"/>
                  <a:gd name="T5" fmla="*/ 6 h 11"/>
                  <a:gd name="T6" fmla="*/ 6 w 12"/>
                  <a:gd name="T7" fmla="*/ 0 h 11"/>
                  <a:gd name="T8" fmla="*/ 12 w 12"/>
                  <a:gd name="T9" fmla="*/ 6 h 11"/>
                  <a:gd name="T10" fmla="*/ 12 w 12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1"/>
                  <a:gd name="T20" fmla="*/ 12 w 1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1">
                    <a:moveTo>
                      <a:pt x="12" y="6"/>
                    </a:moveTo>
                    <a:lnTo>
                      <a:pt x="12" y="11"/>
                    </a:lnTo>
                    <a:lnTo>
                      <a:pt x="0" y="6"/>
                    </a:lnTo>
                    <a:lnTo>
                      <a:pt x="6" y="0"/>
                    </a:lnTo>
                    <a:lnTo>
                      <a:pt x="12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8" name="Freeform 141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99" name="Freeform 142"/>
              <p:cNvSpPr>
                <a:spLocks/>
              </p:cNvSpPr>
              <p:nvPr/>
            </p:nvSpPr>
            <p:spPr bwMode="auto">
              <a:xfrm>
                <a:off x="1892" y="1254"/>
                <a:ext cx="6" cy="10"/>
              </a:xfrm>
              <a:custGeom>
                <a:avLst/>
                <a:gdLst>
                  <a:gd name="T0" fmla="*/ 0 w 6"/>
                  <a:gd name="T1" fmla="*/ 6 h 11"/>
                  <a:gd name="T2" fmla="*/ 0 w 6"/>
                  <a:gd name="T3" fmla="*/ 11 h 11"/>
                  <a:gd name="T4" fmla="*/ 6 w 6"/>
                  <a:gd name="T5" fmla="*/ 6 h 11"/>
                  <a:gd name="T6" fmla="*/ 6 w 6"/>
                  <a:gd name="T7" fmla="*/ 0 h 11"/>
                  <a:gd name="T8" fmla="*/ 0 w 6"/>
                  <a:gd name="T9" fmla="*/ 6 h 11"/>
                  <a:gd name="T10" fmla="*/ 0 w 6"/>
                  <a:gd name="T11" fmla="*/ 6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0" y="6"/>
                    </a:moveTo>
                    <a:lnTo>
                      <a:pt x="0" y="11"/>
                    </a:lnTo>
                    <a:lnTo>
                      <a:pt x="6" y="6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0" name="Freeform 143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1" name="Freeform 144"/>
              <p:cNvSpPr>
                <a:spLocks/>
              </p:cNvSpPr>
              <p:nvPr/>
            </p:nvSpPr>
            <p:spPr bwMode="auto">
              <a:xfrm>
                <a:off x="1898" y="1237"/>
                <a:ext cx="6" cy="6"/>
              </a:xfrm>
              <a:custGeom>
                <a:avLst/>
                <a:gdLst>
                  <a:gd name="T0" fmla="*/ 5 w 5"/>
                  <a:gd name="T1" fmla="*/ 6 h 6"/>
                  <a:gd name="T2" fmla="*/ 0 w 5"/>
                  <a:gd name="T3" fmla="*/ 6 h 6"/>
                  <a:gd name="T4" fmla="*/ 0 w 5"/>
                  <a:gd name="T5" fmla="*/ 0 h 6"/>
                  <a:gd name="T6" fmla="*/ 5 w 5"/>
                  <a:gd name="T7" fmla="*/ 0 h 6"/>
                  <a:gd name="T8" fmla="*/ 5 w 5"/>
                  <a:gd name="T9" fmla="*/ 6 h 6"/>
                  <a:gd name="T10" fmla="*/ 5 w 5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2" name="Freeform 145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3" name="Freeform 146"/>
              <p:cNvSpPr>
                <a:spLocks/>
              </p:cNvSpPr>
              <p:nvPr/>
            </p:nvSpPr>
            <p:spPr bwMode="auto">
              <a:xfrm>
                <a:off x="1880" y="1209"/>
                <a:ext cx="6" cy="12"/>
              </a:xfrm>
              <a:custGeom>
                <a:avLst/>
                <a:gdLst>
                  <a:gd name="T0" fmla="*/ 6 w 6"/>
                  <a:gd name="T1" fmla="*/ 11 h 11"/>
                  <a:gd name="T2" fmla="*/ 0 w 6"/>
                  <a:gd name="T3" fmla="*/ 11 h 11"/>
                  <a:gd name="T4" fmla="*/ 0 w 6"/>
                  <a:gd name="T5" fmla="*/ 0 h 11"/>
                  <a:gd name="T6" fmla="*/ 6 w 6"/>
                  <a:gd name="T7" fmla="*/ 0 h 11"/>
                  <a:gd name="T8" fmla="*/ 6 w 6"/>
                  <a:gd name="T9" fmla="*/ 11 h 11"/>
                  <a:gd name="T10" fmla="*/ 6 w 6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1"/>
                  <a:gd name="T20" fmla="*/ 6 w 6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1">
                    <a:moveTo>
                      <a:pt x="6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204" name="Freeform 147"/>
              <p:cNvSpPr>
                <a:spLocks/>
              </p:cNvSpPr>
              <p:nvPr/>
            </p:nvSpPr>
            <p:spPr bwMode="auto">
              <a:xfrm>
                <a:off x="1778" y="1164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" name="Group 148"/>
            <p:cNvGrpSpPr>
              <a:grpSpLocks/>
            </p:cNvGrpSpPr>
            <p:nvPr userDrawn="1"/>
          </p:nvGrpSpPr>
          <p:grpSpPr bwMode="auto">
            <a:xfrm>
              <a:off x="1209677" y="5298398"/>
              <a:ext cx="164978" cy="105273"/>
              <a:chOff x="1595" y="1394"/>
              <a:chExt cx="245" cy="157"/>
            </a:xfrm>
          </p:grpSpPr>
          <p:sp>
            <p:nvSpPr>
              <p:cNvPr id="149" name="Freeform 149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0" name="Freeform 150"/>
              <p:cNvSpPr>
                <a:spLocks/>
              </p:cNvSpPr>
              <p:nvPr/>
            </p:nvSpPr>
            <p:spPr bwMode="auto">
              <a:xfrm>
                <a:off x="1595" y="1394"/>
                <a:ext cx="73" cy="47"/>
              </a:xfrm>
              <a:custGeom>
                <a:avLst/>
                <a:gdLst>
                  <a:gd name="T0" fmla="*/ 72 w 72"/>
                  <a:gd name="T1" fmla="*/ 0 h 45"/>
                  <a:gd name="T2" fmla="*/ 0 w 72"/>
                  <a:gd name="T3" fmla="*/ 0 h 45"/>
                  <a:gd name="T4" fmla="*/ 0 w 72"/>
                  <a:gd name="T5" fmla="*/ 45 h 45"/>
                  <a:gd name="T6" fmla="*/ 72 w 72"/>
                  <a:gd name="T7" fmla="*/ 45 h 45"/>
                  <a:gd name="T8" fmla="*/ 72 w 72"/>
                  <a:gd name="T9" fmla="*/ 0 h 45"/>
                  <a:gd name="T10" fmla="*/ 72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72" y="0"/>
                    </a:moveTo>
                    <a:lnTo>
                      <a:pt x="0" y="0"/>
                    </a:ln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1" name="Freeform 151"/>
              <p:cNvSpPr>
                <a:spLocks/>
              </p:cNvSpPr>
              <p:nvPr/>
            </p:nvSpPr>
            <p:spPr bwMode="auto">
              <a:xfrm>
                <a:off x="1595" y="1504"/>
                <a:ext cx="73" cy="47"/>
              </a:xfrm>
              <a:custGeom>
                <a:avLst/>
                <a:gdLst>
                  <a:gd name="T0" fmla="*/ 0 w 72"/>
                  <a:gd name="T1" fmla="*/ 0 h 45"/>
                  <a:gd name="T2" fmla="*/ 0 w 72"/>
                  <a:gd name="T3" fmla="*/ 45 h 45"/>
                  <a:gd name="T4" fmla="*/ 72 w 72"/>
                  <a:gd name="T5" fmla="*/ 45 h 45"/>
                  <a:gd name="T6" fmla="*/ 72 w 72"/>
                  <a:gd name="T7" fmla="*/ 0 h 45"/>
                  <a:gd name="T8" fmla="*/ 0 w 72"/>
                  <a:gd name="T9" fmla="*/ 0 h 45"/>
                  <a:gd name="T10" fmla="*/ 0 w 7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2"/>
                  <a:gd name="T19" fmla="*/ 0 h 45"/>
                  <a:gd name="T20" fmla="*/ 72 w 7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2" h="45">
                    <a:moveTo>
                      <a:pt x="0" y="0"/>
                    </a:moveTo>
                    <a:lnTo>
                      <a:pt x="0" y="45"/>
                    </a:lnTo>
                    <a:lnTo>
                      <a:pt x="72" y="45"/>
                    </a:lnTo>
                    <a:lnTo>
                      <a:pt x="7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2" name="Freeform 152"/>
              <p:cNvSpPr>
                <a:spLocks/>
              </p:cNvSpPr>
              <p:nvPr/>
            </p:nvSpPr>
            <p:spPr bwMode="auto">
              <a:xfrm>
                <a:off x="1739" y="1504"/>
                <a:ext cx="101" cy="47"/>
              </a:xfrm>
              <a:custGeom>
                <a:avLst/>
                <a:gdLst>
                  <a:gd name="T0" fmla="*/ 0 w 102"/>
                  <a:gd name="T1" fmla="*/ 45 h 45"/>
                  <a:gd name="T2" fmla="*/ 102 w 102"/>
                  <a:gd name="T3" fmla="*/ 45 h 45"/>
                  <a:gd name="T4" fmla="*/ 102 w 102"/>
                  <a:gd name="T5" fmla="*/ 0 h 45"/>
                  <a:gd name="T6" fmla="*/ 0 w 102"/>
                  <a:gd name="T7" fmla="*/ 0 h 45"/>
                  <a:gd name="T8" fmla="*/ 0 w 102"/>
                  <a:gd name="T9" fmla="*/ 45 h 45"/>
                  <a:gd name="T10" fmla="*/ 0 w 102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45"/>
                    </a:move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3" name="Freeform 153"/>
              <p:cNvSpPr>
                <a:spLocks/>
              </p:cNvSpPr>
              <p:nvPr/>
            </p:nvSpPr>
            <p:spPr bwMode="auto">
              <a:xfrm>
                <a:off x="1739" y="1394"/>
                <a:ext cx="101" cy="47"/>
              </a:xfrm>
              <a:custGeom>
                <a:avLst/>
                <a:gdLst>
                  <a:gd name="T0" fmla="*/ 0 w 102"/>
                  <a:gd name="T1" fmla="*/ 0 h 45"/>
                  <a:gd name="T2" fmla="*/ 0 w 102"/>
                  <a:gd name="T3" fmla="*/ 45 h 45"/>
                  <a:gd name="T4" fmla="*/ 102 w 102"/>
                  <a:gd name="T5" fmla="*/ 45 h 45"/>
                  <a:gd name="T6" fmla="*/ 102 w 102"/>
                  <a:gd name="T7" fmla="*/ 0 h 45"/>
                  <a:gd name="T8" fmla="*/ 0 w 102"/>
                  <a:gd name="T9" fmla="*/ 0 h 45"/>
                  <a:gd name="T10" fmla="*/ 0 w 102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45"/>
                  <a:gd name="T20" fmla="*/ 102 w 102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45">
                    <a:moveTo>
                      <a:pt x="0" y="0"/>
                    </a:moveTo>
                    <a:lnTo>
                      <a:pt x="0" y="45"/>
                    </a:lnTo>
                    <a:lnTo>
                      <a:pt x="102" y="45"/>
                    </a:lnTo>
                    <a:lnTo>
                      <a:pt x="1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4" name="Freeform 154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125 w 245"/>
                  <a:gd name="T1" fmla="*/ 157 h 157"/>
                  <a:gd name="T2" fmla="*/ 125 w 245"/>
                  <a:gd name="T3" fmla="*/ 95 h 157"/>
                  <a:gd name="T4" fmla="*/ 245 w 245"/>
                  <a:gd name="T5" fmla="*/ 95 h 157"/>
                  <a:gd name="T6" fmla="*/ 245 w 245"/>
                  <a:gd name="T7" fmla="*/ 62 h 157"/>
                  <a:gd name="T8" fmla="*/ 125 w 245"/>
                  <a:gd name="T9" fmla="*/ 62 h 157"/>
                  <a:gd name="T10" fmla="*/ 125 w 245"/>
                  <a:gd name="T11" fmla="*/ 0 h 157"/>
                  <a:gd name="T12" fmla="*/ 90 w 245"/>
                  <a:gd name="T13" fmla="*/ 0 h 157"/>
                  <a:gd name="T14" fmla="*/ 90 w 245"/>
                  <a:gd name="T15" fmla="*/ 62 h 157"/>
                  <a:gd name="T16" fmla="*/ 0 w 245"/>
                  <a:gd name="T17" fmla="*/ 62 h 157"/>
                  <a:gd name="T18" fmla="*/ 0 w 245"/>
                  <a:gd name="T19" fmla="*/ 95 h 157"/>
                  <a:gd name="T20" fmla="*/ 90 w 245"/>
                  <a:gd name="T21" fmla="*/ 95 h 157"/>
                  <a:gd name="T22" fmla="*/ 90 w 245"/>
                  <a:gd name="T23" fmla="*/ 157 h 157"/>
                  <a:gd name="T24" fmla="*/ 125 w 245"/>
                  <a:gd name="T25" fmla="*/ 157 h 157"/>
                  <a:gd name="T26" fmla="*/ 125 w 245"/>
                  <a:gd name="T27" fmla="*/ 157 h 15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5"/>
                  <a:gd name="T43" fmla="*/ 0 h 157"/>
                  <a:gd name="T44" fmla="*/ 245 w 245"/>
                  <a:gd name="T45" fmla="*/ 157 h 15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5" h="157">
                    <a:moveTo>
                      <a:pt x="125" y="157"/>
                    </a:moveTo>
                    <a:lnTo>
                      <a:pt x="125" y="95"/>
                    </a:lnTo>
                    <a:lnTo>
                      <a:pt x="245" y="95"/>
                    </a:lnTo>
                    <a:lnTo>
                      <a:pt x="245" y="62"/>
                    </a:lnTo>
                    <a:lnTo>
                      <a:pt x="125" y="62"/>
                    </a:lnTo>
                    <a:lnTo>
                      <a:pt x="125" y="0"/>
                    </a:lnTo>
                    <a:lnTo>
                      <a:pt x="90" y="0"/>
                    </a:lnTo>
                    <a:lnTo>
                      <a:pt x="90" y="62"/>
                    </a:lnTo>
                    <a:lnTo>
                      <a:pt x="0" y="62"/>
                    </a:lnTo>
                    <a:lnTo>
                      <a:pt x="0" y="95"/>
                    </a:lnTo>
                    <a:lnTo>
                      <a:pt x="90" y="95"/>
                    </a:lnTo>
                    <a:lnTo>
                      <a:pt x="90" y="157"/>
                    </a:lnTo>
                    <a:lnTo>
                      <a:pt x="125" y="157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55" name="Freeform 155"/>
              <p:cNvSpPr>
                <a:spLocks/>
              </p:cNvSpPr>
              <p:nvPr/>
            </p:nvSpPr>
            <p:spPr bwMode="auto">
              <a:xfrm>
                <a:off x="1595" y="1394"/>
                <a:ext cx="245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3" name="Group 156"/>
            <p:cNvGrpSpPr>
              <a:grpSpLocks/>
            </p:cNvGrpSpPr>
            <p:nvPr userDrawn="1"/>
          </p:nvGrpSpPr>
          <p:grpSpPr bwMode="auto">
            <a:xfrm>
              <a:off x="998528" y="5298398"/>
              <a:ext cx="163291" cy="105273"/>
              <a:chOff x="1593" y="1143"/>
              <a:chExt cx="244" cy="157"/>
            </a:xfrm>
          </p:grpSpPr>
          <p:sp>
            <p:nvSpPr>
              <p:cNvPr id="145" name="Freeform 157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6" name="Freeform 158"/>
              <p:cNvSpPr>
                <a:spLocks/>
              </p:cNvSpPr>
              <p:nvPr/>
            </p:nvSpPr>
            <p:spPr bwMode="auto">
              <a:xfrm>
                <a:off x="1593" y="1143"/>
                <a:ext cx="244" cy="47"/>
              </a:xfrm>
              <a:custGeom>
                <a:avLst/>
                <a:gdLst>
                  <a:gd name="T0" fmla="*/ 245 w 245"/>
                  <a:gd name="T1" fmla="*/ 45 h 45"/>
                  <a:gd name="T2" fmla="*/ 245 w 245"/>
                  <a:gd name="T3" fmla="*/ 0 h 45"/>
                  <a:gd name="T4" fmla="*/ 0 w 245"/>
                  <a:gd name="T5" fmla="*/ 0 h 45"/>
                  <a:gd name="T6" fmla="*/ 0 w 245"/>
                  <a:gd name="T7" fmla="*/ 45 h 45"/>
                  <a:gd name="T8" fmla="*/ 245 w 245"/>
                  <a:gd name="T9" fmla="*/ 45 h 45"/>
                  <a:gd name="T10" fmla="*/ 245 w 245"/>
                  <a:gd name="T11" fmla="*/ 45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45"/>
                  <a:gd name="T20" fmla="*/ 245 w 245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45">
                    <a:moveTo>
                      <a:pt x="245" y="45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45"/>
                    </a:lnTo>
                    <a:lnTo>
                      <a:pt x="245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7" name="Freeform 159"/>
              <p:cNvSpPr>
                <a:spLocks/>
              </p:cNvSpPr>
              <p:nvPr/>
            </p:nvSpPr>
            <p:spPr bwMode="auto">
              <a:xfrm>
                <a:off x="1593" y="1249"/>
                <a:ext cx="244" cy="51"/>
              </a:xfrm>
              <a:custGeom>
                <a:avLst/>
                <a:gdLst>
                  <a:gd name="T0" fmla="*/ 245 w 245"/>
                  <a:gd name="T1" fmla="*/ 51 h 51"/>
                  <a:gd name="T2" fmla="*/ 245 w 245"/>
                  <a:gd name="T3" fmla="*/ 0 h 51"/>
                  <a:gd name="T4" fmla="*/ 0 w 245"/>
                  <a:gd name="T5" fmla="*/ 0 h 51"/>
                  <a:gd name="T6" fmla="*/ 0 w 245"/>
                  <a:gd name="T7" fmla="*/ 51 h 51"/>
                  <a:gd name="T8" fmla="*/ 245 w 245"/>
                  <a:gd name="T9" fmla="*/ 51 h 51"/>
                  <a:gd name="T10" fmla="*/ 245 w 245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1"/>
                  <a:gd name="T20" fmla="*/ 245 w 245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1">
                    <a:moveTo>
                      <a:pt x="245" y="51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5" y="5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8" name="Freeform 160"/>
              <p:cNvSpPr>
                <a:spLocks/>
              </p:cNvSpPr>
              <p:nvPr/>
            </p:nvSpPr>
            <p:spPr bwMode="auto">
              <a:xfrm>
                <a:off x="1593" y="1143"/>
                <a:ext cx="244" cy="156"/>
              </a:xfrm>
              <a:custGeom>
                <a:avLst/>
                <a:gdLst>
                  <a:gd name="T0" fmla="*/ 245 w 245"/>
                  <a:gd name="T1" fmla="*/ 157 h 157"/>
                  <a:gd name="T2" fmla="*/ 245 w 245"/>
                  <a:gd name="T3" fmla="*/ 0 h 157"/>
                  <a:gd name="T4" fmla="*/ 0 w 245"/>
                  <a:gd name="T5" fmla="*/ 0 h 157"/>
                  <a:gd name="T6" fmla="*/ 0 w 245"/>
                  <a:gd name="T7" fmla="*/ 157 h 157"/>
                  <a:gd name="T8" fmla="*/ 245 w 245"/>
                  <a:gd name="T9" fmla="*/ 157 h 157"/>
                  <a:gd name="T10" fmla="*/ 245 w 245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7"/>
                  <a:gd name="T20" fmla="*/ 245 w 245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7">
                    <a:moveTo>
                      <a:pt x="245" y="157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5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4" name="Group 161"/>
            <p:cNvGrpSpPr>
              <a:grpSpLocks/>
            </p:cNvGrpSpPr>
            <p:nvPr userDrawn="1"/>
          </p:nvGrpSpPr>
          <p:grpSpPr bwMode="auto">
            <a:xfrm>
              <a:off x="577634" y="5298398"/>
              <a:ext cx="164629" cy="104917"/>
              <a:chOff x="1592" y="892"/>
              <a:chExt cx="246" cy="157"/>
            </a:xfrm>
          </p:grpSpPr>
          <p:sp>
            <p:nvSpPr>
              <p:cNvPr id="141" name="Freeform 162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2" name="Freeform 163"/>
              <p:cNvSpPr>
                <a:spLocks/>
              </p:cNvSpPr>
              <p:nvPr/>
            </p:nvSpPr>
            <p:spPr bwMode="auto">
              <a:xfrm>
                <a:off x="1592" y="892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3" name="Freeform 164"/>
              <p:cNvSpPr>
                <a:spLocks/>
              </p:cNvSpPr>
              <p:nvPr/>
            </p:nvSpPr>
            <p:spPr bwMode="auto">
              <a:xfrm>
                <a:off x="1592" y="998"/>
                <a:ext cx="246" cy="51"/>
              </a:xfrm>
              <a:custGeom>
                <a:avLst/>
                <a:gdLst>
                  <a:gd name="T0" fmla="*/ 245 w 245"/>
                  <a:gd name="T1" fmla="*/ 50 h 50"/>
                  <a:gd name="T2" fmla="*/ 245 w 245"/>
                  <a:gd name="T3" fmla="*/ 0 h 50"/>
                  <a:gd name="T4" fmla="*/ 0 w 245"/>
                  <a:gd name="T5" fmla="*/ 0 h 50"/>
                  <a:gd name="T6" fmla="*/ 0 w 245"/>
                  <a:gd name="T7" fmla="*/ 50 h 50"/>
                  <a:gd name="T8" fmla="*/ 245 w 245"/>
                  <a:gd name="T9" fmla="*/ 50 h 50"/>
                  <a:gd name="T10" fmla="*/ 245 w 245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50"/>
                  <a:gd name="T20" fmla="*/ 245 w 245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50">
                    <a:moveTo>
                      <a:pt x="245" y="50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5" y="50"/>
                    </a:lnTo>
                    <a:close/>
                  </a:path>
                </a:pathLst>
              </a:custGeom>
              <a:solidFill>
                <a:srgbClr val="1D93C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4" name="Freeform 165"/>
              <p:cNvSpPr>
                <a:spLocks/>
              </p:cNvSpPr>
              <p:nvPr/>
            </p:nvSpPr>
            <p:spPr bwMode="auto">
              <a:xfrm>
                <a:off x="1592" y="892"/>
                <a:ext cx="246" cy="157"/>
              </a:xfrm>
              <a:custGeom>
                <a:avLst/>
                <a:gdLst>
                  <a:gd name="T0" fmla="*/ 245 w 245"/>
                  <a:gd name="T1" fmla="*/ 156 h 156"/>
                  <a:gd name="T2" fmla="*/ 245 w 245"/>
                  <a:gd name="T3" fmla="*/ 0 h 156"/>
                  <a:gd name="T4" fmla="*/ 0 w 245"/>
                  <a:gd name="T5" fmla="*/ 0 h 156"/>
                  <a:gd name="T6" fmla="*/ 0 w 245"/>
                  <a:gd name="T7" fmla="*/ 156 h 156"/>
                  <a:gd name="T8" fmla="*/ 245 w 245"/>
                  <a:gd name="T9" fmla="*/ 156 h 156"/>
                  <a:gd name="T10" fmla="*/ 245 w 245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5"/>
                  <a:gd name="T19" fmla="*/ 0 h 156"/>
                  <a:gd name="T20" fmla="*/ 245 w 245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5" h="156">
                    <a:moveTo>
                      <a:pt x="245" y="156"/>
                    </a:moveTo>
                    <a:lnTo>
                      <a:pt x="245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5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5" name="Object 166"/>
            <p:cNvGraphicFramePr>
              <a:graphicFrameLocks noChangeAspect="1"/>
            </p:cNvGraphicFramePr>
            <p:nvPr/>
          </p:nvGraphicFramePr>
          <p:xfrm>
            <a:off x="3122677" y="5298398"/>
            <a:ext cx="168034" cy="109359"/>
          </p:xfrm>
          <a:graphic>
            <a:graphicData uri="http://schemas.openxmlformats.org/presentationml/2006/ole">
              <p:oleObj spid="_x0000_s365570" name="Clip" r:id="rId5" imgW="3809524" imgH="2619048" progId="">
                <p:embed/>
              </p:oleObj>
            </a:graphicData>
          </a:graphic>
        </p:graphicFrame>
        <p:grpSp>
          <p:nvGrpSpPr>
            <p:cNvPr id="16" name="Group 256"/>
            <p:cNvGrpSpPr>
              <a:grpSpLocks/>
            </p:cNvGrpSpPr>
            <p:nvPr userDrawn="1"/>
          </p:nvGrpSpPr>
          <p:grpSpPr bwMode="auto">
            <a:xfrm>
              <a:off x="1422513" y="5298398"/>
              <a:ext cx="163489" cy="106268"/>
              <a:chOff x="7877798" y="2333052"/>
              <a:chExt cx="253806" cy="164973"/>
            </a:xfrm>
          </p:grpSpPr>
          <p:sp>
            <p:nvSpPr>
              <p:cNvPr id="139" name="Freeform 220"/>
              <p:cNvSpPr>
                <a:spLocks/>
              </p:cNvSpPr>
              <p:nvPr userDrawn="1"/>
            </p:nvSpPr>
            <p:spPr bwMode="auto">
              <a:xfrm>
                <a:off x="7877798" y="2333052"/>
                <a:ext cx="253806" cy="74026"/>
              </a:xfrm>
              <a:custGeom>
                <a:avLst/>
                <a:gdLst>
                  <a:gd name="T0" fmla="*/ 37 w 238"/>
                  <a:gd name="T1" fmla="*/ 36 h 72"/>
                  <a:gd name="T2" fmla="*/ 0 w 238"/>
                  <a:gd name="T3" fmla="*/ 36 h 72"/>
                  <a:gd name="T4" fmla="*/ 0 w 238"/>
                  <a:gd name="T5" fmla="*/ 0 h 72"/>
                  <a:gd name="T6" fmla="*/ 37 w 238"/>
                  <a:gd name="T7" fmla="*/ 0 h 72"/>
                  <a:gd name="T8" fmla="*/ 37 w 238"/>
                  <a:gd name="T9" fmla="*/ 36 h 72"/>
                  <a:gd name="T10" fmla="*/ 37 w 238"/>
                  <a:gd name="T11" fmla="*/ 36 h 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2"/>
                  <a:gd name="T20" fmla="*/ 238 w 238"/>
                  <a:gd name="T21" fmla="*/ 72 h 7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2">
                    <a:moveTo>
                      <a:pt x="238" y="72"/>
                    </a:moveTo>
                    <a:lnTo>
                      <a:pt x="0" y="72"/>
                    </a:lnTo>
                    <a:lnTo>
                      <a:pt x="0" y="0"/>
                    </a:lnTo>
                    <a:lnTo>
                      <a:pt x="238" y="0"/>
                    </a:lnTo>
                    <a:lnTo>
                      <a:pt x="238" y="7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0" name="Freeform 221"/>
              <p:cNvSpPr>
                <a:spLocks/>
              </p:cNvSpPr>
              <p:nvPr userDrawn="1"/>
            </p:nvSpPr>
            <p:spPr bwMode="auto">
              <a:xfrm>
                <a:off x="7879912" y="2411308"/>
                <a:ext cx="251692" cy="86717"/>
              </a:xfrm>
              <a:custGeom>
                <a:avLst/>
                <a:gdLst>
                  <a:gd name="T0" fmla="*/ 238 w 238"/>
                  <a:gd name="T1" fmla="*/ 84 h 84"/>
                  <a:gd name="T2" fmla="*/ 238 w 238"/>
                  <a:gd name="T3" fmla="*/ 0 h 84"/>
                  <a:gd name="T4" fmla="*/ 0 w 238"/>
                  <a:gd name="T5" fmla="*/ 0 h 84"/>
                  <a:gd name="T6" fmla="*/ 0 w 238"/>
                  <a:gd name="T7" fmla="*/ 84 h 84"/>
                  <a:gd name="T8" fmla="*/ 238 w 238"/>
                  <a:gd name="T9" fmla="*/ 84 h 84"/>
                  <a:gd name="T10" fmla="*/ 238 w 238"/>
                  <a:gd name="T11" fmla="*/ 84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84"/>
                  <a:gd name="T20" fmla="*/ 238 w 238"/>
                  <a:gd name="T21" fmla="*/ 84 h 8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84">
                    <a:moveTo>
                      <a:pt x="238" y="84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84"/>
                    </a:lnTo>
                    <a:lnTo>
                      <a:pt x="238" y="8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7" name="Group 228"/>
            <p:cNvGrpSpPr>
              <a:grpSpLocks/>
            </p:cNvGrpSpPr>
            <p:nvPr userDrawn="1"/>
          </p:nvGrpSpPr>
          <p:grpSpPr bwMode="auto">
            <a:xfrm>
              <a:off x="2274076" y="5298398"/>
              <a:ext cx="164978" cy="109010"/>
              <a:chOff x="4188" y="2157"/>
              <a:chExt cx="238" cy="162"/>
            </a:xfrm>
          </p:grpSpPr>
          <p:sp>
            <p:nvSpPr>
              <p:cNvPr id="126" name="Freeform 229"/>
              <p:cNvSpPr>
                <a:spLocks/>
              </p:cNvSpPr>
              <p:nvPr/>
            </p:nvSpPr>
            <p:spPr bwMode="auto">
              <a:xfrm>
                <a:off x="4188" y="2157"/>
                <a:ext cx="238" cy="158"/>
              </a:xfrm>
              <a:custGeom>
                <a:avLst/>
                <a:gdLst>
                  <a:gd name="T0" fmla="*/ 0 w 238"/>
                  <a:gd name="T1" fmla="*/ 0 h 151"/>
                  <a:gd name="T2" fmla="*/ 238 w 238"/>
                  <a:gd name="T3" fmla="*/ 0 h 151"/>
                  <a:gd name="T4" fmla="*/ 238 w 238"/>
                  <a:gd name="T5" fmla="*/ 1791 h 151"/>
                  <a:gd name="T6" fmla="*/ 0 w 238"/>
                  <a:gd name="T7" fmla="*/ 1791 h 151"/>
                  <a:gd name="T8" fmla="*/ 0 w 238"/>
                  <a:gd name="T9" fmla="*/ 0 h 151"/>
                  <a:gd name="T10" fmla="*/ 0 w 238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1"/>
                  <a:gd name="T20" fmla="*/ 238 w 238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1">
                    <a:moveTo>
                      <a:pt x="0" y="0"/>
                    </a:moveTo>
                    <a:lnTo>
                      <a:pt x="238" y="0"/>
                    </a:lnTo>
                    <a:lnTo>
                      <a:pt x="238" y="151"/>
                    </a:lnTo>
                    <a:lnTo>
                      <a:pt x="0" y="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7" name="Freeform 230"/>
              <p:cNvSpPr>
                <a:spLocks/>
              </p:cNvSpPr>
              <p:nvPr/>
            </p:nvSpPr>
            <p:spPr bwMode="auto">
              <a:xfrm>
                <a:off x="4188" y="2157"/>
                <a:ext cx="238" cy="59"/>
              </a:xfrm>
              <a:custGeom>
                <a:avLst/>
                <a:gdLst>
                  <a:gd name="T0" fmla="*/ 0 w 238"/>
                  <a:gd name="T1" fmla="*/ 0 h 56"/>
                  <a:gd name="T2" fmla="*/ 238 w 238"/>
                  <a:gd name="T3" fmla="*/ 0 h 56"/>
                  <a:gd name="T4" fmla="*/ 238 w 238"/>
                  <a:gd name="T5" fmla="*/ 800 h 56"/>
                  <a:gd name="T6" fmla="*/ 0 w 238"/>
                  <a:gd name="T7" fmla="*/ 800 h 56"/>
                  <a:gd name="T8" fmla="*/ 0 w 238"/>
                  <a:gd name="T9" fmla="*/ 0 h 56"/>
                  <a:gd name="T10" fmla="*/ 0 w 238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6"/>
                  <a:gd name="T20" fmla="*/ 238 w 238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6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8" name="Freeform 231"/>
              <p:cNvSpPr>
                <a:spLocks/>
              </p:cNvSpPr>
              <p:nvPr/>
            </p:nvSpPr>
            <p:spPr bwMode="auto">
              <a:xfrm>
                <a:off x="4188" y="2260"/>
                <a:ext cx="238" cy="59"/>
              </a:xfrm>
              <a:custGeom>
                <a:avLst/>
                <a:gdLst>
                  <a:gd name="T0" fmla="*/ 0 w 238"/>
                  <a:gd name="T1" fmla="*/ 0 h 55"/>
                  <a:gd name="T2" fmla="*/ 238 w 238"/>
                  <a:gd name="T3" fmla="*/ 0 h 55"/>
                  <a:gd name="T4" fmla="*/ 238 w 238"/>
                  <a:gd name="T5" fmla="*/ 820 h 55"/>
                  <a:gd name="T6" fmla="*/ 0 w 238"/>
                  <a:gd name="T7" fmla="*/ 820 h 55"/>
                  <a:gd name="T8" fmla="*/ 0 w 238"/>
                  <a:gd name="T9" fmla="*/ 0 h 55"/>
                  <a:gd name="T10" fmla="*/ 0 w 238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55"/>
                  <a:gd name="T20" fmla="*/ 238 w 238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55">
                    <a:moveTo>
                      <a:pt x="0" y="0"/>
                    </a:moveTo>
                    <a:lnTo>
                      <a:pt x="238" y="0"/>
                    </a:lnTo>
                    <a:lnTo>
                      <a:pt x="238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9" name="Freeform 232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0" name="Freeform 233"/>
              <p:cNvSpPr>
                <a:spLocks/>
              </p:cNvSpPr>
              <p:nvPr/>
            </p:nvSpPr>
            <p:spPr bwMode="auto">
              <a:xfrm>
                <a:off x="4218" y="2185"/>
                <a:ext cx="41" cy="47"/>
              </a:xfrm>
              <a:custGeom>
                <a:avLst/>
                <a:gdLst>
                  <a:gd name="T0" fmla="*/ 42 w 42"/>
                  <a:gd name="T1" fmla="*/ 153 h 45"/>
                  <a:gd name="T2" fmla="*/ 42 w 42"/>
                  <a:gd name="T3" fmla="*/ 11 h 45"/>
                  <a:gd name="T4" fmla="*/ 42 w 42"/>
                  <a:gd name="T5" fmla="*/ 0 h 45"/>
                  <a:gd name="T6" fmla="*/ 0 w 42"/>
                  <a:gd name="T7" fmla="*/ 0 h 45"/>
                  <a:gd name="T8" fmla="*/ 0 w 42"/>
                  <a:gd name="T9" fmla="*/ 11 h 45"/>
                  <a:gd name="T10" fmla="*/ 0 w 42"/>
                  <a:gd name="T11" fmla="*/ 153 h 45"/>
                  <a:gd name="T12" fmla="*/ 6 w 42"/>
                  <a:gd name="T13" fmla="*/ 175 h 45"/>
                  <a:gd name="T14" fmla="*/ 6 w 42"/>
                  <a:gd name="T15" fmla="*/ 195 h 45"/>
                  <a:gd name="T16" fmla="*/ 12 w 42"/>
                  <a:gd name="T17" fmla="*/ 223 h 45"/>
                  <a:gd name="T18" fmla="*/ 18 w 42"/>
                  <a:gd name="T19" fmla="*/ 223 h 45"/>
                  <a:gd name="T20" fmla="*/ 24 w 42"/>
                  <a:gd name="T21" fmla="*/ 223 h 45"/>
                  <a:gd name="T22" fmla="*/ 30 w 42"/>
                  <a:gd name="T23" fmla="*/ 223 h 45"/>
                  <a:gd name="T24" fmla="*/ 30 w 42"/>
                  <a:gd name="T25" fmla="*/ 223 h 45"/>
                  <a:gd name="T26" fmla="*/ 36 w 42"/>
                  <a:gd name="T27" fmla="*/ 195 h 45"/>
                  <a:gd name="T28" fmla="*/ 36 w 42"/>
                  <a:gd name="T29" fmla="*/ 175 h 45"/>
                  <a:gd name="T30" fmla="*/ 42 w 42"/>
                  <a:gd name="T31" fmla="*/ 153 h 45"/>
                  <a:gd name="T32" fmla="*/ 42 w 42"/>
                  <a:gd name="T33" fmla="*/ 153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2"/>
                  <a:gd name="T52" fmla="*/ 0 h 45"/>
                  <a:gd name="T53" fmla="*/ 42 w 42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2" h="45">
                    <a:moveTo>
                      <a:pt x="42" y="28"/>
                    </a:moveTo>
                    <a:lnTo>
                      <a:pt x="42" y="11"/>
                    </a:lnTo>
                    <a:lnTo>
                      <a:pt x="4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8"/>
                    </a:lnTo>
                    <a:lnTo>
                      <a:pt x="6" y="34"/>
                    </a:lnTo>
                    <a:lnTo>
                      <a:pt x="6" y="39"/>
                    </a:lnTo>
                    <a:lnTo>
                      <a:pt x="12" y="45"/>
                    </a:lnTo>
                    <a:lnTo>
                      <a:pt x="18" y="45"/>
                    </a:lnTo>
                    <a:lnTo>
                      <a:pt x="24" y="45"/>
                    </a:lnTo>
                    <a:lnTo>
                      <a:pt x="30" y="45"/>
                    </a:lnTo>
                    <a:lnTo>
                      <a:pt x="36" y="39"/>
                    </a:lnTo>
                    <a:lnTo>
                      <a:pt x="36" y="34"/>
                    </a:lnTo>
                    <a:lnTo>
                      <a:pt x="42" y="28"/>
                    </a:lnTo>
                  </a:path>
                </a:pathLst>
              </a:custGeom>
              <a:noFill/>
              <a:ln w="0">
                <a:solidFill>
                  <a:srgbClr val="FF19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1" name="Freeform 234"/>
              <p:cNvSpPr>
                <a:spLocks/>
              </p:cNvSpPr>
              <p:nvPr/>
            </p:nvSpPr>
            <p:spPr bwMode="auto">
              <a:xfrm>
                <a:off x="4218" y="2179"/>
                <a:ext cx="41" cy="12"/>
              </a:xfrm>
              <a:custGeom>
                <a:avLst/>
                <a:gdLst>
                  <a:gd name="T0" fmla="*/ 42 w 42"/>
                  <a:gd name="T1" fmla="*/ 6 h 12"/>
                  <a:gd name="T2" fmla="*/ 42 w 42"/>
                  <a:gd name="T3" fmla="*/ 6 h 12"/>
                  <a:gd name="T4" fmla="*/ 36 w 42"/>
                  <a:gd name="T5" fmla="*/ 6 h 12"/>
                  <a:gd name="T6" fmla="*/ 30 w 42"/>
                  <a:gd name="T7" fmla="*/ 0 h 12"/>
                  <a:gd name="T8" fmla="*/ 24 w 42"/>
                  <a:gd name="T9" fmla="*/ 0 h 12"/>
                  <a:gd name="T10" fmla="*/ 12 w 42"/>
                  <a:gd name="T11" fmla="*/ 0 h 12"/>
                  <a:gd name="T12" fmla="*/ 6 w 42"/>
                  <a:gd name="T13" fmla="*/ 6 h 12"/>
                  <a:gd name="T14" fmla="*/ 0 w 42"/>
                  <a:gd name="T15" fmla="*/ 6 h 12"/>
                  <a:gd name="T16" fmla="*/ 0 w 42"/>
                  <a:gd name="T17" fmla="*/ 12 h 12"/>
                  <a:gd name="T18" fmla="*/ 42 w 42"/>
                  <a:gd name="T19" fmla="*/ 6 h 12"/>
                  <a:gd name="T20" fmla="*/ 42 w 42"/>
                  <a:gd name="T21" fmla="*/ 6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2"/>
                  <a:gd name="T34" fmla="*/ 0 h 12"/>
                  <a:gd name="T35" fmla="*/ 42 w 42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2" h="12">
                    <a:moveTo>
                      <a:pt x="42" y="6"/>
                    </a:moveTo>
                    <a:lnTo>
                      <a:pt x="42" y="6"/>
                    </a:lnTo>
                    <a:lnTo>
                      <a:pt x="36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2" name="Freeform 235"/>
              <p:cNvSpPr>
                <a:spLocks/>
              </p:cNvSpPr>
              <p:nvPr/>
            </p:nvSpPr>
            <p:spPr bwMode="auto">
              <a:xfrm>
                <a:off x="4224" y="2195"/>
                <a:ext cx="29" cy="36"/>
              </a:xfrm>
              <a:custGeom>
                <a:avLst/>
                <a:gdLst>
                  <a:gd name="T0" fmla="*/ 30 w 30"/>
                  <a:gd name="T1" fmla="*/ 174 h 34"/>
                  <a:gd name="T2" fmla="*/ 24 w 30"/>
                  <a:gd name="T3" fmla="*/ 6 h 34"/>
                  <a:gd name="T4" fmla="*/ 18 w 30"/>
                  <a:gd name="T5" fmla="*/ 6 h 34"/>
                  <a:gd name="T6" fmla="*/ 18 w 30"/>
                  <a:gd name="T7" fmla="*/ 0 h 34"/>
                  <a:gd name="T8" fmla="*/ 12 w 30"/>
                  <a:gd name="T9" fmla="*/ 6 h 34"/>
                  <a:gd name="T10" fmla="*/ 6 w 30"/>
                  <a:gd name="T11" fmla="*/ 6 h 34"/>
                  <a:gd name="T12" fmla="*/ 0 w 30"/>
                  <a:gd name="T13" fmla="*/ 174 h 34"/>
                  <a:gd name="T14" fmla="*/ 0 w 30"/>
                  <a:gd name="T15" fmla="*/ 207 h 34"/>
                  <a:gd name="T16" fmla="*/ 6 w 30"/>
                  <a:gd name="T17" fmla="*/ 239 h 34"/>
                  <a:gd name="T18" fmla="*/ 6 w 30"/>
                  <a:gd name="T19" fmla="*/ 239 h 34"/>
                  <a:gd name="T20" fmla="*/ 12 w 30"/>
                  <a:gd name="T21" fmla="*/ 284 h 34"/>
                  <a:gd name="T22" fmla="*/ 18 w 30"/>
                  <a:gd name="T23" fmla="*/ 284 h 34"/>
                  <a:gd name="T24" fmla="*/ 18 w 30"/>
                  <a:gd name="T25" fmla="*/ 284 h 34"/>
                  <a:gd name="T26" fmla="*/ 24 w 30"/>
                  <a:gd name="T27" fmla="*/ 239 h 34"/>
                  <a:gd name="T28" fmla="*/ 30 w 30"/>
                  <a:gd name="T29" fmla="*/ 239 h 34"/>
                  <a:gd name="T30" fmla="*/ 30 w 30"/>
                  <a:gd name="T31" fmla="*/ 207 h 34"/>
                  <a:gd name="T32" fmla="*/ 30 w 30"/>
                  <a:gd name="T33" fmla="*/ 174 h 34"/>
                  <a:gd name="T34" fmla="*/ 30 w 30"/>
                  <a:gd name="T35" fmla="*/ 174 h 3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34"/>
                  <a:gd name="T56" fmla="*/ 30 w 30"/>
                  <a:gd name="T57" fmla="*/ 34 h 3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34">
                    <a:moveTo>
                      <a:pt x="30" y="17"/>
                    </a:moveTo>
                    <a:lnTo>
                      <a:pt x="24" y="6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2" y="6"/>
                    </a:lnTo>
                    <a:lnTo>
                      <a:pt x="6" y="6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34"/>
                    </a:lnTo>
                    <a:lnTo>
                      <a:pt x="24" y="28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3" name="Freeform 236"/>
              <p:cNvSpPr>
                <a:spLocks/>
              </p:cNvSpPr>
              <p:nvPr/>
            </p:nvSpPr>
            <p:spPr bwMode="auto">
              <a:xfrm>
                <a:off x="4224" y="2216"/>
                <a:ext cx="29" cy="6"/>
              </a:xfrm>
              <a:custGeom>
                <a:avLst/>
                <a:gdLst>
                  <a:gd name="T0" fmla="*/ 30 w 30"/>
                  <a:gd name="T1" fmla="*/ 6 h 6"/>
                  <a:gd name="T2" fmla="*/ 30 w 30"/>
                  <a:gd name="T3" fmla="*/ 6 h 6"/>
                  <a:gd name="T4" fmla="*/ 30 w 30"/>
                  <a:gd name="T5" fmla="*/ 6 h 6"/>
                  <a:gd name="T6" fmla="*/ 30 w 30"/>
                  <a:gd name="T7" fmla="*/ 6 h 6"/>
                  <a:gd name="T8" fmla="*/ 30 w 30"/>
                  <a:gd name="T9" fmla="*/ 0 h 6"/>
                  <a:gd name="T10" fmla="*/ 30 w 30"/>
                  <a:gd name="T11" fmla="*/ 0 h 6"/>
                  <a:gd name="T12" fmla="*/ 30 w 30"/>
                  <a:gd name="T13" fmla="*/ 0 h 6"/>
                  <a:gd name="T14" fmla="*/ 30 w 30"/>
                  <a:gd name="T15" fmla="*/ 0 h 6"/>
                  <a:gd name="T16" fmla="*/ 24 w 30"/>
                  <a:gd name="T17" fmla="*/ 0 h 6"/>
                  <a:gd name="T18" fmla="*/ 24 w 30"/>
                  <a:gd name="T19" fmla="*/ 0 h 6"/>
                  <a:gd name="T20" fmla="*/ 24 w 30"/>
                  <a:gd name="T21" fmla="*/ 0 h 6"/>
                  <a:gd name="T22" fmla="*/ 18 w 30"/>
                  <a:gd name="T23" fmla="*/ 0 h 6"/>
                  <a:gd name="T24" fmla="*/ 18 w 30"/>
                  <a:gd name="T25" fmla="*/ 0 h 6"/>
                  <a:gd name="T26" fmla="*/ 12 w 30"/>
                  <a:gd name="T27" fmla="*/ 0 h 6"/>
                  <a:gd name="T28" fmla="*/ 12 w 30"/>
                  <a:gd name="T29" fmla="*/ 0 h 6"/>
                  <a:gd name="T30" fmla="*/ 12 w 30"/>
                  <a:gd name="T31" fmla="*/ 0 h 6"/>
                  <a:gd name="T32" fmla="*/ 6 w 30"/>
                  <a:gd name="T33" fmla="*/ 0 h 6"/>
                  <a:gd name="T34" fmla="*/ 6 w 30"/>
                  <a:gd name="T35" fmla="*/ 0 h 6"/>
                  <a:gd name="T36" fmla="*/ 6 w 30"/>
                  <a:gd name="T37" fmla="*/ 0 h 6"/>
                  <a:gd name="T38" fmla="*/ 0 w 30"/>
                  <a:gd name="T39" fmla="*/ 0 h 6"/>
                  <a:gd name="T40" fmla="*/ 0 w 30"/>
                  <a:gd name="T41" fmla="*/ 0 h 6"/>
                  <a:gd name="T42" fmla="*/ 0 w 30"/>
                  <a:gd name="T43" fmla="*/ 0 h 6"/>
                  <a:gd name="T44" fmla="*/ 0 w 30"/>
                  <a:gd name="T45" fmla="*/ 6 h 6"/>
                  <a:gd name="T46" fmla="*/ 0 w 30"/>
                  <a:gd name="T47" fmla="*/ 6 h 6"/>
                  <a:gd name="T48" fmla="*/ 0 w 30"/>
                  <a:gd name="T49" fmla="*/ 6 h 6"/>
                  <a:gd name="T50" fmla="*/ 0 w 30"/>
                  <a:gd name="T51" fmla="*/ 6 h 6"/>
                  <a:gd name="T52" fmla="*/ 6 w 30"/>
                  <a:gd name="T53" fmla="*/ 6 h 6"/>
                  <a:gd name="T54" fmla="*/ 6 w 30"/>
                  <a:gd name="T55" fmla="*/ 6 h 6"/>
                  <a:gd name="T56" fmla="*/ 12 w 30"/>
                  <a:gd name="T57" fmla="*/ 6 h 6"/>
                  <a:gd name="T58" fmla="*/ 12 w 30"/>
                  <a:gd name="T59" fmla="*/ 6 h 6"/>
                  <a:gd name="T60" fmla="*/ 12 w 30"/>
                  <a:gd name="T61" fmla="*/ 6 h 6"/>
                  <a:gd name="T62" fmla="*/ 18 w 30"/>
                  <a:gd name="T63" fmla="*/ 6 h 6"/>
                  <a:gd name="T64" fmla="*/ 18 w 30"/>
                  <a:gd name="T65" fmla="*/ 6 h 6"/>
                  <a:gd name="T66" fmla="*/ 18 w 30"/>
                  <a:gd name="T67" fmla="*/ 6 h 6"/>
                  <a:gd name="T68" fmla="*/ 24 w 30"/>
                  <a:gd name="T69" fmla="*/ 6 h 6"/>
                  <a:gd name="T70" fmla="*/ 24 w 30"/>
                  <a:gd name="T71" fmla="*/ 6 h 6"/>
                  <a:gd name="T72" fmla="*/ 24 w 30"/>
                  <a:gd name="T73" fmla="*/ 6 h 6"/>
                  <a:gd name="T74" fmla="*/ 30 w 30"/>
                  <a:gd name="T75" fmla="*/ 6 h 6"/>
                  <a:gd name="T76" fmla="*/ 30 w 30"/>
                  <a:gd name="T77" fmla="*/ 6 h 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0"/>
                  <a:gd name="T118" fmla="*/ 0 h 6"/>
                  <a:gd name="T119" fmla="*/ 30 w 30"/>
                  <a:gd name="T120" fmla="*/ 6 h 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0" h="6">
                    <a:moveTo>
                      <a:pt x="30" y="6"/>
                    </a:moveTo>
                    <a:lnTo>
                      <a:pt x="30" y="6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24" y="6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4" name="Freeform 237"/>
              <p:cNvSpPr>
                <a:spLocks/>
              </p:cNvSpPr>
              <p:nvPr/>
            </p:nvSpPr>
            <p:spPr bwMode="auto">
              <a:xfrm>
                <a:off x="4224" y="2222"/>
                <a:ext cx="29" cy="2"/>
              </a:xfrm>
              <a:custGeom>
                <a:avLst/>
                <a:gdLst>
                  <a:gd name="T0" fmla="*/ 30 w 30"/>
                  <a:gd name="T1" fmla="*/ 0 h 1"/>
                  <a:gd name="T2" fmla="*/ 30 w 30"/>
                  <a:gd name="T3" fmla="*/ 0 h 1"/>
                  <a:gd name="T4" fmla="*/ 30 w 30"/>
                  <a:gd name="T5" fmla="*/ 0 h 1"/>
                  <a:gd name="T6" fmla="*/ 30 w 30"/>
                  <a:gd name="T7" fmla="*/ 0 h 1"/>
                  <a:gd name="T8" fmla="*/ 30 w 30"/>
                  <a:gd name="T9" fmla="*/ 0 h 1"/>
                  <a:gd name="T10" fmla="*/ 30 w 30"/>
                  <a:gd name="T11" fmla="*/ 0 h 1"/>
                  <a:gd name="T12" fmla="*/ 30 w 30"/>
                  <a:gd name="T13" fmla="*/ 0 h 1"/>
                  <a:gd name="T14" fmla="*/ 30 w 30"/>
                  <a:gd name="T15" fmla="*/ 0 h 1"/>
                  <a:gd name="T16" fmla="*/ 24 w 30"/>
                  <a:gd name="T17" fmla="*/ 0 h 1"/>
                  <a:gd name="T18" fmla="*/ 24 w 30"/>
                  <a:gd name="T19" fmla="*/ 0 h 1"/>
                  <a:gd name="T20" fmla="*/ 24 w 30"/>
                  <a:gd name="T21" fmla="*/ 0 h 1"/>
                  <a:gd name="T22" fmla="*/ 18 w 30"/>
                  <a:gd name="T23" fmla="*/ 0 h 1"/>
                  <a:gd name="T24" fmla="*/ 18 w 30"/>
                  <a:gd name="T25" fmla="*/ 0 h 1"/>
                  <a:gd name="T26" fmla="*/ 12 w 30"/>
                  <a:gd name="T27" fmla="*/ 0 h 1"/>
                  <a:gd name="T28" fmla="*/ 12 w 30"/>
                  <a:gd name="T29" fmla="*/ 0 h 1"/>
                  <a:gd name="T30" fmla="*/ 12 w 30"/>
                  <a:gd name="T31" fmla="*/ 0 h 1"/>
                  <a:gd name="T32" fmla="*/ 6 w 30"/>
                  <a:gd name="T33" fmla="*/ 0 h 1"/>
                  <a:gd name="T34" fmla="*/ 6 w 30"/>
                  <a:gd name="T35" fmla="*/ 0 h 1"/>
                  <a:gd name="T36" fmla="*/ 6 w 30"/>
                  <a:gd name="T37" fmla="*/ 0 h 1"/>
                  <a:gd name="T38" fmla="*/ 0 w 30"/>
                  <a:gd name="T39" fmla="*/ 0 h 1"/>
                  <a:gd name="T40" fmla="*/ 0 w 30"/>
                  <a:gd name="T41" fmla="*/ 0 h 1"/>
                  <a:gd name="T42" fmla="*/ 0 w 30"/>
                  <a:gd name="T43" fmla="*/ 0 h 1"/>
                  <a:gd name="T44" fmla="*/ 0 w 30"/>
                  <a:gd name="T45" fmla="*/ 0 h 1"/>
                  <a:gd name="T46" fmla="*/ 0 w 30"/>
                  <a:gd name="T47" fmla="*/ 0 h 1"/>
                  <a:gd name="T48" fmla="*/ 0 w 30"/>
                  <a:gd name="T49" fmla="*/ 0 h 1"/>
                  <a:gd name="T50" fmla="*/ 6 w 30"/>
                  <a:gd name="T51" fmla="*/ 0 h 1"/>
                  <a:gd name="T52" fmla="*/ 6 w 30"/>
                  <a:gd name="T53" fmla="*/ 0 h 1"/>
                  <a:gd name="T54" fmla="*/ 6 w 30"/>
                  <a:gd name="T55" fmla="*/ 0 h 1"/>
                  <a:gd name="T56" fmla="*/ 12 w 30"/>
                  <a:gd name="T57" fmla="*/ 0 h 1"/>
                  <a:gd name="T58" fmla="*/ 12 w 30"/>
                  <a:gd name="T59" fmla="*/ 0 h 1"/>
                  <a:gd name="T60" fmla="*/ 12 w 30"/>
                  <a:gd name="T61" fmla="*/ 0 h 1"/>
                  <a:gd name="T62" fmla="*/ 18 w 30"/>
                  <a:gd name="T63" fmla="*/ 0 h 1"/>
                  <a:gd name="T64" fmla="*/ 18 w 30"/>
                  <a:gd name="T65" fmla="*/ 0 h 1"/>
                  <a:gd name="T66" fmla="*/ 24 w 30"/>
                  <a:gd name="T67" fmla="*/ 0 h 1"/>
                  <a:gd name="T68" fmla="*/ 24 w 30"/>
                  <a:gd name="T69" fmla="*/ 0 h 1"/>
                  <a:gd name="T70" fmla="*/ 24 w 30"/>
                  <a:gd name="T71" fmla="*/ 0 h 1"/>
                  <a:gd name="T72" fmla="*/ 30 w 30"/>
                  <a:gd name="T73" fmla="*/ 0 h 1"/>
                  <a:gd name="T74" fmla="*/ 30 w 30"/>
                  <a:gd name="T75" fmla="*/ 0 h 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"/>
                  <a:gd name="T115" fmla="*/ 0 h 1"/>
                  <a:gd name="T116" fmla="*/ 30 w 30"/>
                  <a:gd name="T117" fmla="*/ 1 h 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" h="1">
                    <a:moveTo>
                      <a:pt x="30" y="0"/>
                    </a:moveTo>
                    <a:lnTo>
                      <a:pt x="30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24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5" name="Freeform 238"/>
              <p:cNvSpPr>
                <a:spLocks/>
              </p:cNvSpPr>
              <p:nvPr/>
            </p:nvSpPr>
            <p:spPr bwMode="auto">
              <a:xfrm>
                <a:off x="4235" y="2191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6 w 6"/>
                  <a:gd name="T3" fmla="*/ 0 h 5"/>
                  <a:gd name="T4" fmla="*/ 6 w 6"/>
                  <a:gd name="T5" fmla="*/ 0 h 5"/>
                  <a:gd name="T6" fmla="*/ 0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0 w 6"/>
                  <a:gd name="T13" fmla="*/ 0 h 5"/>
                  <a:gd name="T14" fmla="*/ 0 w 6"/>
                  <a:gd name="T15" fmla="*/ 0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5"/>
                  <a:gd name="T44" fmla="*/ 6 w 6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5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6" name="Freeform 239"/>
              <p:cNvSpPr>
                <a:spLocks/>
              </p:cNvSpPr>
              <p:nvPr/>
            </p:nvSpPr>
            <p:spPr bwMode="auto">
              <a:xfrm>
                <a:off x="4241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0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7" name="Freeform 240"/>
              <p:cNvSpPr>
                <a:spLocks/>
              </p:cNvSpPr>
              <p:nvPr/>
            </p:nvSpPr>
            <p:spPr bwMode="auto">
              <a:xfrm>
                <a:off x="4229" y="2185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0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6 w 6"/>
                  <a:gd name="T15" fmla="*/ 0 h 1"/>
                  <a:gd name="T16" fmla="*/ 6 w 6"/>
                  <a:gd name="T17" fmla="*/ 0 h 1"/>
                  <a:gd name="T18" fmla="*/ 6 w 6"/>
                  <a:gd name="T19" fmla="*/ 0 h 1"/>
                  <a:gd name="T20" fmla="*/ 6 w 6"/>
                  <a:gd name="T21" fmla="*/ 0 h 1"/>
                  <a:gd name="T22" fmla="*/ 6 w 6"/>
                  <a:gd name="T23" fmla="*/ 0 h 1"/>
                  <a:gd name="T24" fmla="*/ 6 w 6"/>
                  <a:gd name="T25" fmla="*/ 0 h 1"/>
                  <a:gd name="T26" fmla="*/ 6 w 6"/>
                  <a:gd name="T27" fmla="*/ 0 h 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"/>
                  <a:gd name="T43" fmla="*/ 0 h 1"/>
                  <a:gd name="T44" fmla="*/ 6 w 6"/>
                  <a:gd name="T45" fmla="*/ 1 h 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38" name="Freeform 241"/>
              <p:cNvSpPr>
                <a:spLocks/>
              </p:cNvSpPr>
              <p:nvPr/>
            </p:nvSpPr>
            <p:spPr bwMode="auto">
              <a:xfrm>
                <a:off x="4188" y="2157"/>
                <a:ext cx="238" cy="162"/>
              </a:xfrm>
              <a:custGeom>
                <a:avLst/>
                <a:gdLst>
                  <a:gd name="T0" fmla="*/ 238 w 238"/>
                  <a:gd name="T1" fmla="*/ 0 h 156"/>
                  <a:gd name="T2" fmla="*/ 0 w 238"/>
                  <a:gd name="T3" fmla="*/ 0 h 156"/>
                  <a:gd name="T4" fmla="*/ 0 w 238"/>
                  <a:gd name="T5" fmla="*/ 1704 h 156"/>
                  <a:gd name="T6" fmla="*/ 238 w 238"/>
                  <a:gd name="T7" fmla="*/ 1704 h 156"/>
                  <a:gd name="T8" fmla="*/ 238 w 238"/>
                  <a:gd name="T9" fmla="*/ 0 h 156"/>
                  <a:gd name="T10" fmla="*/ 238 w 238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156"/>
                  <a:gd name="T20" fmla="*/ 238 w 23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156">
                    <a:moveTo>
                      <a:pt x="238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238" y="156"/>
                    </a:lnTo>
                    <a:lnTo>
                      <a:pt x="2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aphicFrame>
          <p:nvGraphicFramePr>
            <p:cNvPr id="18" name="Object 252"/>
            <p:cNvGraphicFramePr>
              <a:graphicFrameLocks noChangeAspect="1"/>
            </p:cNvGraphicFramePr>
            <p:nvPr/>
          </p:nvGraphicFramePr>
          <p:xfrm>
            <a:off x="369889" y="5298398"/>
            <a:ext cx="159887" cy="104250"/>
          </p:xfrm>
          <a:graphic>
            <a:graphicData uri="http://schemas.openxmlformats.org/presentationml/2006/ole">
              <p:oleObj spid="_x0000_s365571" name="Clip" r:id="rId6" imgW="2835360" imgH="1920600" progId="">
                <p:embed/>
              </p:oleObj>
            </a:graphicData>
          </a:graphic>
        </p:graphicFrame>
        <p:grpSp>
          <p:nvGrpSpPr>
            <p:cNvPr id="19" name="Group 214"/>
            <p:cNvGrpSpPr>
              <a:grpSpLocks/>
            </p:cNvGrpSpPr>
            <p:nvPr userDrawn="1"/>
          </p:nvGrpSpPr>
          <p:grpSpPr bwMode="auto">
            <a:xfrm>
              <a:off x="1847017" y="5298398"/>
              <a:ext cx="166365" cy="106293"/>
              <a:chOff x="4187" y="2402"/>
              <a:chExt cx="240" cy="161"/>
            </a:xfrm>
          </p:grpSpPr>
          <p:sp>
            <p:nvSpPr>
              <p:cNvPr id="122" name="Freeform 215"/>
              <p:cNvSpPr>
                <a:spLocks/>
              </p:cNvSpPr>
              <p:nvPr/>
            </p:nvSpPr>
            <p:spPr bwMode="auto">
              <a:xfrm>
                <a:off x="4234" y="2402"/>
                <a:ext cx="191" cy="161"/>
              </a:xfrm>
              <a:custGeom>
                <a:avLst/>
                <a:gdLst>
                  <a:gd name="T0" fmla="*/ 191 w 191"/>
                  <a:gd name="T1" fmla="*/ 1066 h 156"/>
                  <a:gd name="T2" fmla="*/ 191 w 191"/>
                  <a:gd name="T3" fmla="*/ 0 h 156"/>
                  <a:gd name="T4" fmla="*/ 0 w 191"/>
                  <a:gd name="T5" fmla="*/ 0 h 156"/>
                  <a:gd name="T6" fmla="*/ 0 w 191"/>
                  <a:gd name="T7" fmla="*/ 1066 h 156"/>
                  <a:gd name="T8" fmla="*/ 191 w 191"/>
                  <a:gd name="T9" fmla="*/ 1066 h 156"/>
                  <a:gd name="T10" fmla="*/ 191 w 191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1"/>
                  <a:gd name="T19" fmla="*/ 0 h 156"/>
                  <a:gd name="T20" fmla="*/ 191 w 191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1" h="156">
                    <a:moveTo>
                      <a:pt x="191" y="156"/>
                    </a:moveTo>
                    <a:lnTo>
                      <a:pt x="191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191" y="156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3" name="Freeform 216"/>
              <p:cNvSpPr>
                <a:spLocks/>
              </p:cNvSpPr>
              <p:nvPr/>
            </p:nvSpPr>
            <p:spPr bwMode="auto">
              <a:xfrm>
                <a:off x="4187" y="2402"/>
                <a:ext cx="77" cy="161"/>
              </a:xfrm>
              <a:custGeom>
                <a:avLst/>
                <a:gdLst>
                  <a:gd name="T0" fmla="*/ 77 w 77"/>
                  <a:gd name="T1" fmla="*/ 106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066 h 156"/>
                  <a:gd name="T8" fmla="*/ 77 w 77"/>
                  <a:gd name="T9" fmla="*/ 1066 h 156"/>
                  <a:gd name="T10" fmla="*/ 77 w 77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4" name="Freeform 217"/>
              <p:cNvSpPr>
                <a:spLocks/>
              </p:cNvSpPr>
              <p:nvPr/>
            </p:nvSpPr>
            <p:spPr bwMode="auto">
              <a:xfrm>
                <a:off x="4348" y="2402"/>
                <a:ext cx="79" cy="161"/>
              </a:xfrm>
              <a:custGeom>
                <a:avLst/>
                <a:gdLst>
                  <a:gd name="T0" fmla="*/ 78 w 78"/>
                  <a:gd name="T1" fmla="*/ 1066 h 156"/>
                  <a:gd name="T2" fmla="*/ 78 w 78"/>
                  <a:gd name="T3" fmla="*/ 0 h 156"/>
                  <a:gd name="T4" fmla="*/ 0 w 78"/>
                  <a:gd name="T5" fmla="*/ 0 h 156"/>
                  <a:gd name="T6" fmla="*/ 0 w 78"/>
                  <a:gd name="T7" fmla="*/ 1066 h 156"/>
                  <a:gd name="T8" fmla="*/ 78 w 78"/>
                  <a:gd name="T9" fmla="*/ 1066 h 156"/>
                  <a:gd name="T10" fmla="*/ 78 w 78"/>
                  <a:gd name="T11" fmla="*/ 106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8"/>
                  <a:gd name="T19" fmla="*/ 0 h 156"/>
                  <a:gd name="T20" fmla="*/ 78 w 78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8" h="156">
                    <a:moveTo>
                      <a:pt x="78" y="156"/>
                    </a:moveTo>
                    <a:lnTo>
                      <a:pt x="78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8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25" name="Freeform 218"/>
              <p:cNvSpPr>
                <a:spLocks/>
              </p:cNvSpPr>
              <p:nvPr/>
            </p:nvSpPr>
            <p:spPr bwMode="auto">
              <a:xfrm>
                <a:off x="4187" y="2402"/>
                <a:ext cx="238" cy="161"/>
              </a:xfrm>
              <a:custGeom>
                <a:avLst/>
                <a:gdLst>
                  <a:gd name="T0" fmla="*/ 19 w 244"/>
                  <a:gd name="T1" fmla="*/ 19856 h 151"/>
                  <a:gd name="T2" fmla="*/ 19 w 244"/>
                  <a:gd name="T3" fmla="*/ 0 h 151"/>
                  <a:gd name="T4" fmla="*/ 0 w 244"/>
                  <a:gd name="T5" fmla="*/ 0 h 151"/>
                  <a:gd name="T6" fmla="*/ 0 w 244"/>
                  <a:gd name="T7" fmla="*/ 19856 h 151"/>
                  <a:gd name="T8" fmla="*/ 19 w 244"/>
                  <a:gd name="T9" fmla="*/ 19856 h 151"/>
                  <a:gd name="T10" fmla="*/ 19 w 244"/>
                  <a:gd name="T11" fmla="*/ 19856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0" name="Group 269"/>
            <p:cNvGrpSpPr>
              <a:grpSpLocks noChangeAspect="1"/>
            </p:cNvGrpSpPr>
            <p:nvPr userDrawn="1"/>
          </p:nvGrpSpPr>
          <p:grpSpPr bwMode="auto">
            <a:xfrm>
              <a:off x="790121" y="5298398"/>
              <a:ext cx="160549" cy="102873"/>
              <a:chOff x="4214" y="2064"/>
              <a:chExt cx="242" cy="157"/>
            </a:xfrm>
          </p:grpSpPr>
          <p:sp>
            <p:nvSpPr>
              <p:cNvPr id="118" name="AutoShape 270"/>
              <p:cNvSpPr>
                <a:spLocks noChangeAspect="1" noChangeArrowheads="1" noTextEdit="1"/>
              </p:cNvSpPr>
              <p:nvPr/>
            </p:nvSpPr>
            <p:spPr bwMode="auto">
              <a:xfrm>
                <a:off x="4214" y="2064"/>
                <a:ext cx="242" cy="157"/>
              </a:xfrm>
              <a:prstGeom prst="rect">
                <a:avLst/>
              </a:prstGeom>
              <a:noFill/>
              <a:ln w="63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9" name="Rectangle 271"/>
              <p:cNvSpPr>
                <a:spLocks noChangeArrowheads="1"/>
              </p:cNvSpPr>
              <p:nvPr/>
            </p:nvSpPr>
            <p:spPr bwMode="auto">
              <a:xfrm>
                <a:off x="4214" y="2064"/>
                <a:ext cx="242" cy="53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0" name="Rectangle 272"/>
              <p:cNvSpPr>
                <a:spLocks noChangeArrowheads="1"/>
              </p:cNvSpPr>
              <p:nvPr/>
            </p:nvSpPr>
            <p:spPr bwMode="auto">
              <a:xfrm>
                <a:off x="4214" y="2117"/>
                <a:ext cx="242" cy="51"/>
              </a:xfrm>
              <a:prstGeom prst="rect">
                <a:avLst/>
              </a:prstGeom>
              <a:solidFill>
                <a:srgbClr val="51DC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  <p:sp>
            <p:nvSpPr>
              <p:cNvPr id="121" name="Rectangle 273"/>
              <p:cNvSpPr>
                <a:spLocks noChangeArrowheads="1"/>
              </p:cNvSpPr>
              <p:nvPr/>
            </p:nvSpPr>
            <p:spPr bwMode="auto">
              <a:xfrm>
                <a:off x="4214" y="2168"/>
                <a:ext cx="242" cy="53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/>
              </a:p>
            </p:txBody>
          </p:sp>
        </p:grpSp>
        <p:grpSp>
          <p:nvGrpSpPr>
            <p:cNvPr id="21" name="Group 16"/>
            <p:cNvGrpSpPr>
              <a:grpSpLocks/>
            </p:cNvGrpSpPr>
            <p:nvPr userDrawn="1"/>
          </p:nvGrpSpPr>
          <p:grpSpPr bwMode="auto">
            <a:xfrm>
              <a:off x="1854256" y="5092835"/>
              <a:ext cx="163609" cy="106293"/>
              <a:chOff x="1116" y="1646"/>
              <a:chExt cx="245" cy="151"/>
            </a:xfrm>
          </p:grpSpPr>
          <p:sp>
            <p:nvSpPr>
              <p:cNvPr id="115" name="Freeform 17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6" name="Freeform 18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7" name="Freeform 19"/>
              <p:cNvSpPr>
                <a:spLocks/>
              </p:cNvSpPr>
              <p:nvPr/>
            </p:nvSpPr>
            <p:spPr bwMode="auto">
              <a:xfrm>
                <a:off x="1116" y="1646"/>
                <a:ext cx="245" cy="151"/>
              </a:xfrm>
              <a:custGeom>
                <a:avLst/>
                <a:gdLst>
                  <a:gd name="T0" fmla="*/ 244 w 244"/>
                  <a:gd name="T1" fmla="*/ 61 h 151"/>
                  <a:gd name="T2" fmla="*/ 89 w 244"/>
                  <a:gd name="T3" fmla="*/ 61 h 151"/>
                  <a:gd name="T4" fmla="*/ 89 w 244"/>
                  <a:gd name="T5" fmla="*/ 0 h 151"/>
                  <a:gd name="T6" fmla="*/ 59 w 244"/>
                  <a:gd name="T7" fmla="*/ 0 h 151"/>
                  <a:gd name="T8" fmla="*/ 59 w 244"/>
                  <a:gd name="T9" fmla="*/ 61 h 151"/>
                  <a:gd name="T10" fmla="*/ 0 w 244"/>
                  <a:gd name="T11" fmla="*/ 61 h 151"/>
                  <a:gd name="T12" fmla="*/ 0 w 244"/>
                  <a:gd name="T13" fmla="*/ 89 h 151"/>
                  <a:gd name="T14" fmla="*/ 59 w 244"/>
                  <a:gd name="T15" fmla="*/ 89 h 151"/>
                  <a:gd name="T16" fmla="*/ 59 w 244"/>
                  <a:gd name="T17" fmla="*/ 151 h 151"/>
                  <a:gd name="T18" fmla="*/ 89 w 244"/>
                  <a:gd name="T19" fmla="*/ 151 h 151"/>
                  <a:gd name="T20" fmla="*/ 89 w 244"/>
                  <a:gd name="T21" fmla="*/ 89 h 151"/>
                  <a:gd name="T22" fmla="*/ 244 w 244"/>
                  <a:gd name="T23" fmla="*/ 89 h 151"/>
                  <a:gd name="T24" fmla="*/ 244 w 244"/>
                  <a:gd name="T25" fmla="*/ 61 h 151"/>
                  <a:gd name="T26" fmla="*/ 244 w 244"/>
                  <a:gd name="T27" fmla="*/ 61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1"/>
                    </a:moveTo>
                    <a:lnTo>
                      <a:pt x="89" y="61"/>
                    </a:lnTo>
                    <a:lnTo>
                      <a:pt x="89" y="0"/>
                    </a:lnTo>
                    <a:lnTo>
                      <a:pt x="59" y="0"/>
                    </a:lnTo>
                    <a:lnTo>
                      <a:pt x="59" y="61"/>
                    </a:lnTo>
                    <a:lnTo>
                      <a:pt x="0" y="61"/>
                    </a:lnTo>
                    <a:lnTo>
                      <a:pt x="0" y="89"/>
                    </a:lnTo>
                    <a:lnTo>
                      <a:pt x="59" y="89"/>
                    </a:lnTo>
                    <a:lnTo>
                      <a:pt x="59" y="151"/>
                    </a:lnTo>
                    <a:lnTo>
                      <a:pt x="89" y="151"/>
                    </a:lnTo>
                    <a:lnTo>
                      <a:pt x="89" y="89"/>
                    </a:lnTo>
                    <a:lnTo>
                      <a:pt x="244" y="89"/>
                    </a:lnTo>
                    <a:lnTo>
                      <a:pt x="244" y="61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2" name="Group 21"/>
            <p:cNvGrpSpPr>
              <a:grpSpLocks/>
            </p:cNvGrpSpPr>
            <p:nvPr userDrawn="1"/>
          </p:nvGrpSpPr>
          <p:grpSpPr bwMode="auto">
            <a:xfrm>
              <a:off x="3341609" y="5092835"/>
              <a:ext cx="163288" cy="104917"/>
              <a:chOff x="1117" y="2897"/>
              <a:chExt cx="243" cy="157"/>
            </a:xfrm>
          </p:grpSpPr>
          <p:sp>
            <p:nvSpPr>
              <p:cNvPr id="111" name="Freeform 21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2" name="Freeform 22"/>
              <p:cNvSpPr>
                <a:spLocks/>
              </p:cNvSpPr>
              <p:nvPr/>
            </p:nvSpPr>
            <p:spPr bwMode="auto">
              <a:xfrm>
                <a:off x="1117" y="2897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3" name="Freeform 23"/>
              <p:cNvSpPr>
                <a:spLocks/>
              </p:cNvSpPr>
              <p:nvPr/>
            </p:nvSpPr>
            <p:spPr bwMode="auto">
              <a:xfrm>
                <a:off x="1277" y="2897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4" name="Freeform 24"/>
              <p:cNvSpPr>
                <a:spLocks/>
              </p:cNvSpPr>
              <p:nvPr/>
            </p:nvSpPr>
            <p:spPr bwMode="auto">
              <a:xfrm>
                <a:off x="1117" y="2897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3" name="Group 25"/>
            <p:cNvGrpSpPr>
              <a:grpSpLocks/>
            </p:cNvGrpSpPr>
            <p:nvPr userDrawn="1"/>
          </p:nvGrpSpPr>
          <p:grpSpPr bwMode="auto">
            <a:xfrm>
              <a:off x="3130146" y="5092835"/>
              <a:ext cx="163288" cy="104917"/>
              <a:chOff x="1118" y="2646"/>
              <a:chExt cx="243" cy="157"/>
            </a:xfrm>
          </p:grpSpPr>
          <p:sp>
            <p:nvSpPr>
              <p:cNvPr id="107" name="Freeform 26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8" name="Freeform 27"/>
              <p:cNvSpPr>
                <a:spLocks/>
              </p:cNvSpPr>
              <p:nvPr/>
            </p:nvSpPr>
            <p:spPr bwMode="auto">
              <a:xfrm>
                <a:off x="1118" y="2646"/>
                <a:ext cx="77" cy="157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0883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9" name="Freeform 28"/>
              <p:cNvSpPr>
                <a:spLocks/>
              </p:cNvSpPr>
              <p:nvPr/>
            </p:nvSpPr>
            <p:spPr bwMode="auto">
              <a:xfrm>
                <a:off x="1278" y="2646"/>
                <a:ext cx="83" cy="157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7F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10" name="Freeform 29"/>
              <p:cNvSpPr>
                <a:spLocks/>
              </p:cNvSpPr>
              <p:nvPr/>
            </p:nvSpPr>
            <p:spPr bwMode="auto">
              <a:xfrm>
                <a:off x="1118" y="2646"/>
                <a:ext cx="243" cy="157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4" name="Group 30"/>
            <p:cNvGrpSpPr>
              <a:grpSpLocks/>
            </p:cNvGrpSpPr>
            <p:nvPr userDrawn="1"/>
          </p:nvGrpSpPr>
          <p:grpSpPr bwMode="auto">
            <a:xfrm>
              <a:off x="2277513" y="5092835"/>
              <a:ext cx="163288" cy="104596"/>
              <a:chOff x="1117" y="2143"/>
              <a:chExt cx="243" cy="155"/>
            </a:xfrm>
          </p:grpSpPr>
          <p:sp>
            <p:nvSpPr>
              <p:cNvPr id="103" name="Freeform 31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4" name="Freeform 32"/>
              <p:cNvSpPr>
                <a:spLocks/>
              </p:cNvSpPr>
              <p:nvPr/>
            </p:nvSpPr>
            <p:spPr bwMode="auto">
              <a:xfrm>
                <a:off x="1117" y="2143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5" name="Freeform 33"/>
              <p:cNvSpPr>
                <a:spLocks/>
              </p:cNvSpPr>
              <p:nvPr/>
            </p:nvSpPr>
            <p:spPr bwMode="auto">
              <a:xfrm>
                <a:off x="1117" y="2248"/>
                <a:ext cx="243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6" name="Freeform 34"/>
              <p:cNvSpPr>
                <a:spLocks/>
              </p:cNvSpPr>
              <p:nvPr/>
            </p:nvSpPr>
            <p:spPr bwMode="auto">
              <a:xfrm>
                <a:off x="1117" y="2143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5" name="Group 35"/>
            <p:cNvGrpSpPr>
              <a:grpSpLocks/>
            </p:cNvGrpSpPr>
            <p:nvPr userDrawn="1"/>
          </p:nvGrpSpPr>
          <p:grpSpPr bwMode="auto">
            <a:xfrm>
              <a:off x="2066045" y="5092835"/>
              <a:ext cx="163288" cy="104596"/>
              <a:chOff x="1117" y="1892"/>
              <a:chExt cx="243" cy="155"/>
            </a:xfrm>
          </p:grpSpPr>
          <p:sp>
            <p:nvSpPr>
              <p:cNvPr id="99" name="Freeform 36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0" name="Freeform 37"/>
              <p:cNvSpPr>
                <a:spLocks/>
              </p:cNvSpPr>
              <p:nvPr/>
            </p:nvSpPr>
            <p:spPr bwMode="auto">
              <a:xfrm>
                <a:off x="1117" y="1892"/>
                <a:ext cx="77" cy="155"/>
              </a:xfrm>
              <a:custGeom>
                <a:avLst/>
                <a:gdLst>
                  <a:gd name="T0" fmla="*/ 77 w 77"/>
                  <a:gd name="T1" fmla="*/ 156 h 156"/>
                  <a:gd name="T2" fmla="*/ 77 w 77"/>
                  <a:gd name="T3" fmla="*/ 0 h 156"/>
                  <a:gd name="T4" fmla="*/ 0 w 77"/>
                  <a:gd name="T5" fmla="*/ 0 h 156"/>
                  <a:gd name="T6" fmla="*/ 0 w 77"/>
                  <a:gd name="T7" fmla="*/ 156 h 156"/>
                  <a:gd name="T8" fmla="*/ 77 w 77"/>
                  <a:gd name="T9" fmla="*/ 156 h 156"/>
                  <a:gd name="T10" fmla="*/ 77 w 77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6"/>
                  <a:gd name="T20" fmla="*/ 77 w 77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6">
                    <a:moveTo>
                      <a:pt x="77" y="156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77" y="156"/>
                    </a:lnTo>
                    <a:close/>
                  </a:path>
                </a:pathLst>
              </a:custGeom>
              <a:solidFill>
                <a:srgbClr val="0C419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1" name="Freeform 38"/>
              <p:cNvSpPr>
                <a:spLocks/>
              </p:cNvSpPr>
              <p:nvPr/>
            </p:nvSpPr>
            <p:spPr bwMode="auto">
              <a:xfrm>
                <a:off x="1277" y="1892"/>
                <a:ext cx="83" cy="155"/>
              </a:xfrm>
              <a:custGeom>
                <a:avLst/>
                <a:gdLst>
                  <a:gd name="T0" fmla="*/ 84 w 84"/>
                  <a:gd name="T1" fmla="*/ 156 h 156"/>
                  <a:gd name="T2" fmla="*/ 84 w 84"/>
                  <a:gd name="T3" fmla="*/ 0 h 156"/>
                  <a:gd name="T4" fmla="*/ 0 w 84"/>
                  <a:gd name="T5" fmla="*/ 0 h 156"/>
                  <a:gd name="T6" fmla="*/ 0 w 84"/>
                  <a:gd name="T7" fmla="*/ 156 h 156"/>
                  <a:gd name="T8" fmla="*/ 84 w 84"/>
                  <a:gd name="T9" fmla="*/ 156 h 156"/>
                  <a:gd name="T10" fmla="*/ 84 w 8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6"/>
                  <a:gd name="T20" fmla="*/ 84 w 8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6">
                    <a:moveTo>
                      <a:pt x="84" y="156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84" y="15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02" name="Freeform 39"/>
              <p:cNvSpPr>
                <a:spLocks/>
              </p:cNvSpPr>
              <p:nvPr/>
            </p:nvSpPr>
            <p:spPr bwMode="auto">
              <a:xfrm>
                <a:off x="1117" y="1892"/>
                <a:ext cx="243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6" name="Group 255"/>
            <p:cNvGrpSpPr>
              <a:grpSpLocks/>
            </p:cNvGrpSpPr>
            <p:nvPr userDrawn="1"/>
          </p:nvGrpSpPr>
          <p:grpSpPr bwMode="auto">
            <a:xfrm>
              <a:off x="1431114" y="5092835"/>
              <a:ext cx="163489" cy="106268"/>
              <a:chOff x="7106991" y="2034190"/>
              <a:chExt cx="255683" cy="163929"/>
            </a:xfrm>
          </p:grpSpPr>
          <p:sp>
            <p:nvSpPr>
              <p:cNvPr id="97" name="Freeform 41"/>
              <p:cNvSpPr>
                <a:spLocks/>
              </p:cNvSpPr>
              <p:nvPr/>
            </p:nvSpPr>
            <p:spPr bwMode="auto">
              <a:xfrm>
                <a:off x="7106991" y="2034190"/>
                <a:ext cx="255683" cy="163929"/>
              </a:xfrm>
              <a:custGeom>
                <a:avLst/>
                <a:gdLst>
                  <a:gd name="T0" fmla="*/ 244 w 244"/>
                  <a:gd name="T1" fmla="*/ 2942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2942 h 151"/>
                  <a:gd name="T8" fmla="*/ 244 w 244"/>
                  <a:gd name="T9" fmla="*/ 2942 h 151"/>
                  <a:gd name="T10" fmla="*/ 244 w 244"/>
                  <a:gd name="T11" fmla="*/ 2942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8" name="Freeform 42"/>
              <p:cNvSpPr>
                <a:spLocks/>
              </p:cNvSpPr>
              <p:nvPr userDrawn="1"/>
            </p:nvSpPr>
            <p:spPr bwMode="auto">
              <a:xfrm>
                <a:off x="7106991" y="2034190"/>
                <a:ext cx="255683" cy="161827"/>
              </a:xfrm>
              <a:custGeom>
                <a:avLst/>
                <a:gdLst>
                  <a:gd name="T0" fmla="*/ 244 w 244"/>
                  <a:gd name="T1" fmla="*/ 264 h 151"/>
                  <a:gd name="T2" fmla="*/ 95 w 244"/>
                  <a:gd name="T3" fmla="*/ 264 h 151"/>
                  <a:gd name="T4" fmla="*/ 95 w 244"/>
                  <a:gd name="T5" fmla="*/ 0 h 151"/>
                  <a:gd name="T6" fmla="*/ 65 w 244"/>
                  <a:gd name="T7" fmla="*/ 0 h 151"/>
                  <a:gd name="T8" fmla="*/ 65 w 244"/>
                  <a:gd name="T9" fmla="*/ 264 h 151"/>
                  <a:gd name="T10" fmla="*/ 0 w 244"/>
                  <a:gd name="T11" fmla="*/ 264 h 151"/>
                  <a:gd name="T12" fmla="*/ 0 w 244"/>
                  <a:gd name="T13" fmla="*/ 398 h 151"/>
                  <a:gd name="T14" fmla="*/ 65 w 244"/>
                  <a:gd name="T15" fmla="*/ 398 h 151"/>
                  <a:gd name="T16" fmla="*/ 65 w 244"/>
                  <a:gd name="T17" fmla="*/ 666 h 151"/>
                  <a:gd name="T18" fmla="*/ 95 w 244"/>
                  <a:gd name="T19" fmla="*/ 666 h 151"/>
                  <a:gd name="T20" fmla="*/ 95 w 244"/>
                  <a:gd name="T21" fmla="*/ 398 h 151"/>
                  <a:gd name="T22" fmla="*/ 244 w 244"/>
                  <a:gd name="T23" fmla="*/ 398 h 151"/>
                  <a:gd name="T24" fmla="*/ 244 w 244"/>
                  <a:gd name="T25" fmla="*/ 264 h 151"/>
                  <a:gd name="T26" fmla="*/ 244 w 244"/>
                  <a:gd name="T27" fmla="*/ 264 h 1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44"/>
                  <a:gd name="T43" fmla="*/ 0 h 151"/>
                  <a:gd name="T44" fmla="*/ 244 w 244"/>
                  <a:gd name="T45" fmla="*/ 151 h 1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44" h="151">
                    <a:moveTo>
                      <a:pt x="244" y="62"/>
                    </a:moveTo>
                    <a:lnTo>
                      <a:pt x="95" y="62"/>
                    </a:lnTo>
                    <a:lnTo>
                      <a:pt x="95" y="0"/>
                    </a:lnTo>
                    <a:lnTo>
                      <a:pt x="65" y="0"/>
                    </a:lnTo>
                    <a:lnTo>
                      <a:pt x="65" y="62"/>
                    </a:lnTo>
                    <a:lnTo>
                      <a:pt x="0" y="62"/>
                    </a:lnTo>
                    <a:lnTo>
                      <a:pt x="0" y="90"/>
                    </a:lnTo>
                    <a:lnTo>
                      <a:pt x="65" y="90"/>
                    </a:lnTo>
                    <a:lnTo>
                      <a:pt x="65" y="151"/>
                    </a:lnTo>
                    <a:lnTo>
                      <a:pt x="95" y="151"/>
                    </a:lnTo>
                    <a:lnTo>
                      <a:pt x="95" y="90"/>
                    </a:lnTo>
                    <a:lnTo>
                      <a:pt x="244" y="90"/>
                    </a:lnTo>
                    <a:lnTo>
                      <a:pt x="244" y="6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7" name="Group 254"/>
            <p:cNvGrpSpPr>
              <a:grpSpLocks/>
            </p:cNvGrpSpPr>
            <p:nvPr userDrawn="1"/>
          </p:nvGrpSpPr>
          <p:grpSpPr bwMode="auto">
            <a:xfrm>
              <a:off x="581678" y="5092835"/>
              <a:ext cx="163489" cy="110355"/>
              <a:chOff x="6341261" y="2034186"/>
              <a:chExt cx="254095" cy="170190"/>
            </a:xfrm>
          </p:grpSpPr>
          <p:sp>
            <p:nvSpPr>
              <p:cNvPr id="94" name="Freeform 93"/>
              <p:cNvSpPr>
                <a:spLocks/>
              </p:cNvSpPr>
              <p:nvPr/>
            </p:nvSpPr>
            <p:spPr bwMode="auto">
              <a:xfrm>
                <a:off x="6341261" y="2034186"/>
                <a:ext cx="254095" cy="170190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E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5" name="Freeform 94"/>
              <p:cNvSpPr>
                <a:spLocks/>
              </p:cNvSpPr>
              <p:nvPr/>
            </p:nvSpPr>
            <p:spPr bwMode="auto">
              <a:xfrm>
                <a:off x="6341261" y="2034186"/>
                <a:ext cx="80463" cy="170190"/>
              </a:xfrm>
              <a:custGeom>
                <a:avLst/>
                <a:gdLst>
                  <a:gd name="T0" fmla="*/ 77 w 77"/>
                  <a:gd name="T1" fmla="*/ 151 h 151"/>
                  <a:gd name="T2" fmla="*/ 77 w 77"/>
                  <a:gd name="T3" fmla="*/ 0 h 151"/>
                  <a:gd name="T4" fmla="*/ 0 w 77"/>
                  <a:gd name="T5" fmla="*/ 0 h 151"/>
                  <a:gd name="T6" fmla="*/ 0 w 77"/>
                  <a:gd name="T7" fmla="*/ 151 h 151"/>
                  <a:gd name="T8" fmla="*/ 77 w 77"/>
                  <a:gd name="T9" fmla="*/ 151 h 151"/>
                  <a:gd name="T10" fmla="*/ 77 w 77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7"/>
                  <a:gd name="T19" fmla="*/ 0 h 151"/>
                  <a:gd name="T20" fmla="*/ 77 w 7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7" h="151">
                    <a:moveTo>
                      <a:pt x="77" y="151"/>
                    </a:moveTo>
                    <a:lnTo>
                      <a:pt x="77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77" y="1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6" name="Freeform 95"/>
              <p:cNvSpPr>
                <a:spLocks/>
              </p:cNvSpPr>
              <p:nvPr/>
            </p:nvSpPr>
            <p:spPr bwMode="auto">
              <a:xfrm>
                <a:off x="6508541" y="2034186"/>
                <a:ext cx="86815" cy="170190"/>
              </a:xfrm>
              <a:custGeom>
                <a:avLst/>
                <a:gdLst>
                  <a:gd name="T0" fmla="*/ 84 w 84"/>
                  <a:gd name="T1" fmla="*/ 151 h 151"/>
                  <a:gd name="T2" fmla="*/ 84 w 84"/>
                  <a:gd name="T3" fmla="*/ 0 h 151"/>
                  <a:gd name="T4" fmla="*/ 0 w 84"/>
                  <a:gd name="T5" fmla="*/ 0 h 151"/>
                  <a:gd name="T6" fmla="*/ 0 w 84"/>
                  <a:gd name="T7" fmla="*/ 151 h 151"/>
                  <a:gd name="T8" fmla="*/ 84 w 84"/>
                  <a:gd name="T9" fmla="*/ 151 h 151"/>
                  <a:gd name="T10" fmla="*/ 84 w 8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4"/>
                  <a:gd name="T19" fmla="*/ 0 h 151"/>
                  <a:gd name="T20" fmla="*/ 84 w 8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4" h="151">
                    <a:moveTo>
                      <a:pt x="84" y="151"/>
                    </a:moveTo>
                    <a:lnTo>
                      <a:pt x="8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84" y="1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8" name="Group 49"/>
            <p:cNvGrpSpPr>
              <a:grpSpLocks/>
            </p:cNvGrpSpPr>
            <p:nvPr userDrawn="1"/>
          </p:nvGrpSpPr>
          <p:grpSpPr bwMode="auto">
            <a:xfrm>
              <a:off x="369889" y="5092835"/>
              <a:ext cx="163609" cy="106293"/>
              <a:chOff x="529" y="1166"/>
              <a:chExt cx="245" cy="157"/>
            </a:xfrm>
          </p:grpSpPr>
          <p:sp>
            <p:nvSpPr>
              <p:cNvPr id="90" name="Freeform 50"/>
              <p:cNvSpPr>
                <a:spLocks/>
              </p:cNvSpPr>
              <p:nvPr/>
            </p:nvSpPr>
            <p:spPr bwMode="auto">
              <a:xfrm>
                <a:off x="529" y="1166"/>
                <a:ext cx="245" cy="151"/>
              </a:xfrm>
              <a:custGeom>
                <a:avLst/>
                <a:gdLst>
                  <a:gd name="T0" fmla="*/ 244 w 244"/>
                  <a:gd name="T1" fmla="*/ 151 h 151"/>
                  <a:gd name="T2" fmla="*/ 244 w 244"/>
                  <a:gd name="T3" fmla="*/ 0 h 151"/>
                  <a:gd name="T4" fmla="*/ 0 w 244"/>
                  <a:gd name="T5" fmla="*/ 0 h 151"/>
                  <a:gd name="T6" fmla="*/ 0 w 244"/>
                  <a:gd name="T7" fmla="*/ 151 h 151"/>
                  <a:gd name="T8" fmla="*/ 244 w 244"/>
                  <a:gd name="T9" fmla="*/ 151 h 151"/>
                  <a:gd name="T10" fmla="*/ 244 w 244"/>
                  <a:gd name="T11" fmla="*/ 151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1"/>
                  <a:gd name="T20" fmla="*/ 244 w 244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1">
                    <a:moveTo>
                      <a:pt x="244" y="1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1"/>
                    </a:lnTo>
                    <a:lnTo>
                      <a:pt x="244" y="15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1" name="Freeform 51"/>
              <p:cNvSpPr>
                <a:spLocks/>
              </p:cNvSpPr>
              <p:nvPr/>
            </p:nvSpPr>
            <p:spPr bwMode="auto">
              <a:xfrm>
                <a:off x="529" y="1166"/>
                <a:ext cx="245" cy="50"/>
              </a:xfrm>
              <a:custGeom>
                <a:avLst/>
                <a:gdLst>
                  <a:gd name="T0" fmla="*/ 244 w 244"/>
                  <a:gd name="T1" fmla="*/ 50 h 50"/>
                  <a:gd name="T2" fmla="*/ 244 w 244"/>
                  <a:gd name="T3" fmla="*/ 0 h 50"/>
                  <a:gd name="T4" fmla="*/ 0 w 244"/>
                  <a:gd name="T5" fmla="*/ 0 h 50"/>
                  <a:gd name="T6" fmla="*/ 0 w 244"/>
                  <a:gd name="T7" fmla="*/ 50 h 50"/>
                  <a:gd name="T8" fmla="*/ 244 w 244"/>
                  <a:gd name="T9" fmla="*/ 50 h 50"/>
                  <a:gd name="T10" fmla="*/ 244 w 244"/>
                  <a:gd name="T11" fmla="*/ 5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2" name="Freeform 52"/>
              <p:cNvSpPr>
                <a:spLocks/>
              </p:cNvSpPr>
              <p:nvPr/>
            </p:nvSpPr>
            <p:spPr bwMode="auto">
              <a:xfrm>
                <a:off x="529" y="1273"/>
                <a:ext cx="245" cy="50"/>
              </a:xfrm>
              <a:custGeom>
                <a:avLst/>
                <a:gdLst>
                  <a:gd name="T0" fmla="*/ 244 w 244"/>
                  <a:gd name="T1" fmla="*/ 51 h 51"/>
                  <a:gd name="T2" fmla="*/ 244 w 244"/>
                  <a:gd name="T3" fmla="*/ 0 h 51"/>
                  <a:gd name="T4" fmla="*/ 0 w 244"/>
                  <a:gd name="T5" fmla="*/ 0 h 51"/>
                  <a:gd name="T6" fmla="*/ 0 w 244"/>
                  <a:gd name="T7" fmla="*/ 51 h 51"/>
                  <a:gd name="T8" fmla="*/ 244 w 244"/>
                  <a:gd name="T9" fmla="*/ 51 h 51"/>
                  <a:gd name="T10" fmla="*/ 244 w 244"/>
                  <a:gd name="T11" fmla="*/ 51 h 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1"/>
                  <a:gd name="T20" fmla="*/ 244 w 244"/>
                  <a:gd name="T21" fmla="*/ 51 h 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1">
                    <a:moveTo>
                      <a:pt x="244" y="51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1"/>
                    </a:lnTo>
                    <a:lnTo>
                      <a:pt x="244" y="51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93" name="Freeform 53"/>
              <p:cNvSpPr>
                <a:spLocks/>
              </p:cNvSpPr>
              <p:nvPr/>
            </p:nvSpPr>
            <p:spPr bwMode="auto">
              <a:xfrm>
                <a:off x="529" y="1166"/>
                <a:ext cx="245" cy="155"/>
              </a:xfrm>
              <a:custGeom>
                <a:avLst/>
                <a:gdLst>
                  <a:gd name="T0" fmla="*/ 244 w 244"/>
                  <a:gd name="T1" fmla="*/ 156 h 156"/>
                  <a:gd name="T2" fmla="*/ 244 w 244"/>
                  <a:gd name="T3" fmla="*/ 0 h 156"/>
                  <a:gd name="T4" fmla="*/ 0 w 244"/>
                  <a:gd name="T5" fmla="*/ 0 h 156"/>
                  <a:gd name="T6" fmla="*/ 0 w 244"/>
                  <a:gd name="T7" fmla="*/ 156 h 156"/>
                  <a:gd name="T8" fmla="*/ 244 w 244"/>
                  <a:gd name="T9" fmla="*/ 156 h 156"/>
                  <a:gd name="T10" fmla="*/ 244 w 244"/>
                  <a:gd name="T11" fmla="*/ 156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29" name="Group 54"/>
            <p:cNvGrpSpPr>
              <a:grpSpLocks/>
            </p:cNvGrpSpPr>
            <p:nvPr userDrawn="1"/>
          </p:nvGrpSpPr>
          <p:grpSpPr bwMode="auto">
            <a:xfrm>
              <a:off x="2488981" y="5092835"/>
              <a:ext cx="164632" cy="106293"/>
              <a:chOff x="1117" y="2394"/>
              <a:chExt cx="245" cy="157"/>
            </a:xfrm>
          </p:grpSpPr>
          <p:sp>
            <p:nvSpPr>
              <p:cNvPr id="79" name="Freeform 5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0 w 244"/>
                  <a:gd name="T3" fmla="*/ 157 h 157"/>
                  <a:gd name="T4" fmla="*/ 0 w 244"/>
                  <a:gd name="T5" fmla="*/ 0 h 157"/>
                  <a:gd name="T6" fmla="*/ 244 w 244"/>
                  <a:gd name="T7" fmla="*/ 0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0" y="157"/>
                    </a:lnTo>
                    <a:lnTo>
                      <a:pt x="0" y="0"/>
                    </a:lnTo>
                    <a:lnTo>
                      <a:pt x="244" y="0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0" name="Freeform 56"/>
              <p:cNvSpPr>
                <a:spLocks/>
              </p:cNvSpPr>
              <p:nvPr/>
            </p:nvSpPr>
            <p:spPr bwMode="auto">
              <a:xfrm>
                <a:off x="1117" y="2394"/>
                <a:ext cx="34" cy="34"/>
              </a:xfrm>
              <a:custGeom>
                <a:avLst/>
                <a:gdLst>
                  <a:gd name="T0" fmla="*/ 35 w 35"/>
                  <a:gd name="T1" fmla="*/ 34 h 34"/>
                  <a:gd name="T2" fmla="*/ 0 w 35"/>
                  <a:gd name="T3" fmla="*/ 34 h 34"/>
                  <a:gd name="T4" fmla="*/ 0 w 35"/>
                  <a:gd name="T5" fmla="*/ 0 h 34"/>
                  <a:gd name="T6" fmla="*/ 35 w 35"/>
                  <a:gd name="T7" fmla="*/ 0 h 34"/>
                  <a:gd name="T8" fmla="*/ 35 w 35"/>
                  <a:gd name="T9" fmla="*/ 34 h 34"/>
                  <a:gd name="T10" fmla="*/ 35 w 35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4"/>
                  <a:gd name="T20" fmla="*/ 35 w 35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4">
                    <a:moveTo>
                      <a:pt x="35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1" name="Freeform 57"/>
              <p:cNvSpPr>
                <a:spLocks/>
              </p:cNvSpPr>
              <p:nvPr/>
            </p:nvSpPr>
            <p:spPr bwMode="auto">
              <a:xfrm>
                <a:off x="1117" y="2444"/>
                <a:ext cx="34" cy="34"/>
              </a:xfrm>
              <a:custGeom>
                <a:avLst/>
                <a:gdLst>
                  <a:gd name="T0" fmla="*/ 35 w 35"/>
                  <a:gd name="T1" fmla="*/ 33 h 33"/>
                  <a:gd name="T2" fmla="*/ 0 w 35"/>
                  <a:gd name="T3" fmla="*/ 33 h 33"/>
                  <a:gd name="T4" fmla="*/ 0 w 35"/>
                  <a:gd name="T5" fmla="*/ 0 h 33"/>
                  <a:gd name="T6" fmla="*/ 35 w 35"/>
                  <a:gd name="T7" fmla="*/ 0 h 33"/>
                  <a:gd name="T8" fmla="*/ 35 w 35"/>
                  <a:gd name="T9" fmla="*/ 33 h 33"/>
                  <a:gd name="T10" fmla="*/ 35 w 35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33"/>
                  <a:gd name="T20" fmla="*/ 35 w 3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33">
                    <a:moveTo>
                      <a:pt x="35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2" name="Freeform 58"/>
              <p:cNvSpPr>
                <a:spLocks/>
              </p:cNvSpPr>
              <p:nvPr/>
            </p:nvSpPr>
            <p:spPr bwMode="auto">
              <a:xfrm>
                <a:off x="1175" y="2394"/>
                <a:ext cx="22" cy="34"/>
              </a:xfrm>
              <a:custGeom>
                <a:avLst/>
                <a:gdLst>
                  <a:gd name="T0" fmla="*/ 36 w 36"/>
                  <a:gd name="T1" fmla="*/ 34 h 34"/>
                  <a:gd name="T2" fmla="*/ 0 w 36"/>
                  <a:gd name="T3" fmla="*/ 34 h 34"/>
                  <a:gd name="T4" fmla="*/ 0 w 36"/>
                  <a:gd name="T5" fmla="*/ 0 h 34"/>
                  <a:gd name="T6" fmla="*/ 36 w 36"/>
                  <a:gd name="T7" fmla="*/ 0 h 34"/>
                  <a:gd name="T8" fmla="*/ 36 w 36"/>
                  <a:gd name="T9" fmla="*/ 34 h 34"/>
                  <a:gd name="T10" fmla="*/ 36 w 36"/>
                  <a:gd name="T11" fmla="*/ 34 h 3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4"/>
                  <a:gd name="T20" fmla="*/ 36 w 36"/>
                  <a:gd name="T21" fmla="*/ 34 h 3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4">
                    <a:moveTo>
                      <a:pt x="36" y="34"/>
                    </a:moveTo>
                    <a:lnTo>
                      <a:pt x="0" y="3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4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3" name="Freeform 59"/>
              <p:cNvSpPr>
                <a:spLocks/>
              </p:cNvSpPr>
              <p:nvPr/>
            </p:nvSpPr>
            <p:spPr bwMode="auto">
              <a:xfrm>
                <a:off x="1175" y="2444"/>
                <a:ext cx="22" cy="34"/>
              </a:xfrm>
              <a:custGeom>
                <a:avLst/>
                <a:gdLst>
                  <a:gd name="T0" fmla="*/ 36 w 36"/>
                  <a:gd name="T1" fmla="*/ 33 h 33"/>
                  <a:gd name="T2" fmla="*/ 0 w 36"/>
                  <a:gd name="T3" fmla="*/ 33 h 33"/>
                  <a:gd name="T4" fmla="*/ 0 w 36"/>
                  <a:gd name="T5" fmla="*/ 0 h 33"/>
                  <a:gd name="T6" fmla="*/ 36 w 36"/>
                  <a:gd name="T7" fmla="*/ 0 h 33"/>
                  <a:gd name="T8" fmla="*/ 36 w 36"/>
                  <a:gd name="T9" fmla="*/ 33 h 33"/>
                  <a:gd name="T10" fmla="*/ 36 w 36"/>
                  <a:gd name="T11" fmla="*/ 33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3"/>
                  <a:gd name="T20" fmla="*/ 36 w 36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3">
                    <a:moveTo>
                      <a:pt x="36" y="33"/>
                    </a:moveTo>
                    <a:lnTo>
                      <a:pt x="0" y="33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4" name="Freeform 60"/>
              <p:cNvSpPr>
                <a:spLocks/>
              </p:cNvSpPr>
              <p:nvPr/>
            </p:nvSpPr>
            <p:spPr bwMode="auto">
              <a:xfrm>
                <a:off x="1117" y="2501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" name="Freeform 61"/>
              <p:cNvSpPr>
                <a:spLocks/>
              </p:cNvSpPr>
              <p:nvPr/>
            </p:nvSpPr>
            <p:spPr bwMode="auto">
              <a:xfrm>
                <a:off x="1117" y="2535"/>
                <a:ext cx="245" cy="16"/>
              </a:xfrm>
              <a:custGeom>
                <a:avLst/>
                <a:gdLst>
                  <a:gd name="T0" fmla="*/ 244 w 244"/>
                  <a:gd name="T1" fmla="*/ 0 h 17"/>
                  <a:gd name="T2" fmla="*/ 0 w 244"/>
                  <a:gd name="T3" fmla="*/ 0 h 17"/>
                  <a:gd name="T4" fmla="*/ 0 w 244"/>
                  <a:gd name="T5" fmla="*/ 17 h 17"/>
                  <a:gd name="T6" fmla="*/ 244 w 244"/>
                  <a:gd name="T7" fmla="*/ 17 h 17"/>
                  <a:gd name="T8" fmla="*/ 244 w 244"/>
                  <a:gd name="T9" fmla="*/ 0 h 17"/>
                  <a:gd name="T10" fmla="*/ 244 w 244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7"/>
                  <a:gd name="T20" fmla="*/ 244 w 244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7">
                    <a:moveTo>
                      <a:pt x="244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244" y="17"/>
                    </a:lnTo>
                    <a:lnTo>
                      <a:pt x="244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6" name="Freeform 62"/>
              <p:cNvSpPr>
                <a:spLocks/>
              </p:cNvSpPr>
              <p:nvPr/>
            </p:nvSpPr>
            <p:spPr bwMode="auto">
              <a:xfrm>
                <a:off x="1212" y="2428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7" name="Freeform 63"/>
              <p:cNvSpPr>
                <a:spLocks/>
              </p:cNvSpPr>
              <p:nvPr/>
            </p:nvSpPr>
            <p:spPr bwMode="auto">
              <a:xfrm>
                <a:off x="1212" y="2394"/>
                <a:ext cx="150" cy="16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8" name="Freeform 64"/>
              <p:cNvSpPr>
                <a:spLocks/>
              </p:cNvSpPr>
              <p:nvPr/>
            </p:nvSpPr>
            <p:spPr bwMode="auto">
              <a:xfrm>
                <a:off x="1212" y="2460"/>
                <a:ext cx="150" cy="18"/>
              </a:xfrm>
              <a:custGeom>
                <a:avLst/>
                <a:gdLst>
                  <a:gd name="T0" fmla="*/ 149 w 149"/>
                  <a:gd name="T1" fmla="*/ 0 h 17"/>
                  <a:gd name="T2" fmla="*/ 0 w 149"/>
                  <a:gd name="T3" fmla="*/ 0 h 17"/>
                  <a:gd name="T4" fmla="*/ 0 w 149"/>
                  <a:gd name="T5" fmla="*/ 17 h 17"/>
                  <a:gd name="T6" fmla="*/ 149 w 149"/>
                  <a:gd name="T7" fmla="*/ 17 h 17"/>
                  <a:gd name="T8" fmla="*/ 149 w 149"/>
                  <a:gd name="T9" fmla="*/ 0 h 17"/>
                  <a:gd name="T10" fmla="*/ 149 w 149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9"/>
                  <a:gd name="T19" fmla="*/ 0 h 17"/>
                  <a:gd name="T20" fmla="*/ 149 w 149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9" h="17">
                    <a:moveTo>
                      <a:pt x="149" y="0"/>
                    </a:moveTo>
                    <a:lnTo>
                      <a:pt x="0" y="0"/>
                    </a:lnTo>
                    <a:lnTo>
                      <a:pt x="0" y="17"/>
                    </a:lnTo>
                    <a:lnTo>
                      <a:pt x="149" y="17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34AAC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9" name="Freeform 65"/>
              <p:cNvSpPr>
                <a:spLocks/>
              </p:cNvSpPr>
              <p:nvPr/>
            </p:nvSpPr>
            <p:spPr bwMode="auto">
              <a:xfrm>
                <a:off x="1117" y="2394"/>
                <a:ext cx="245" cy="157"/>
              </a:xfrm>
              <a:custGeom>
                <a:avLst/>
                <a:gdLst>
                  <a:gd name="T0" fmla="*/ 244 w 244"/>
                  <a:gd name="T1" fmla="*/ 157 h 157"/>
                  <a:gd name="T2" fmla="*/ 244 w 244"/>
                  <a:gd name="T3" fmla="*/ 0 h 157"/>
                  <a:gd name="T4" fmla="*/ 0 w 244"/>
                  <a:gd name="T5" fmla="*/ 0 h 157"/>
                  <a:gd name="T6" fmla="*/ 0 w 244"/>
                  <a:gd name="T7" fmla="*/ 157 h 157"/>
                  <a:gd name="T8" fmla="*/ 244 w 244"/>
                  <a:gd name="T9" fmla="*/ 157 h 157"/>
                  <a:gd name="T10" fmla="*/ 244 w 244"/>
                  <a:gd name="T11" fmla="*/ 157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0" name="Group 185"/>
            <p:cNvGrpSpPr>
              <a:grpSpLocks/>
            </p:cNvGrpSpPr>
            <p:nvPr userDrawn="1"/>
          </p:nvGrpSpPr>
          <p:grpSpPr bwMode="auto">
            <a:xfrm>
              <a:off x="1004798" y="5092835"/>
              <a:ext cx="164978" cy="104898"/>
              <a:chOff x="4187" y="1590"/>
              <a:chExt cx="238" cy="162"/>
            </a:xfrm>
          </p:grpSpPr>
          <p:sp>
            <p:nvSpPr>
              <p:cNvPr id="52" name="Freeform 186"/>
              <p:cNvSpPr>
                <a:spLocks/>
              </p:cNvSpPr>
              <p:nvPr/>
            </p:nvSpPr>
            <p:spPr bwMode="auto">
              <a:xfrm>
                <a:off x="4187" y="1590"/>
                <a:ext cx="238" cy="53"/>
              </a:xfrm>
              <a:custGeom>
                <a:avLst/>
                <a:gdLst>
                  <a:gd name="T0" fmla="*/ 0 w 244"/>
                  <a:gd name="T1" fmla="*/ 0 h 50"/>
                  <a:gd name="T2" fmla="*/ 40 w 244"/>
                  <a:gd name="T3" fmla="*/ 0 h 50"/>
                  <a:gd name="T4" fmla="*/ 40 w 244"/>
                  <a:gd name="T5" fmla="*/ 962 h 50"/>
                  <a:gd name="T6" fmla="*/ 0 w 244"/>
                  <a:gd name="T7" fmla="*/ 962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3" name="Freeform 187"/>
              <p:cNvSpPr>
                <a:spLocks/>
              </p:cNvSpPr>
              <p:nvPr/>
            </p:nvSpPr>
            <p:spPr bwMode="auto">
              <a:xfrm>
                <a:off x="4187" y="1695"/>
                <a:ext cx="238" cy="57"/>
              </a:xfrm>
              <a:custGeom>
                <a:avLst/>
                <a:gdLst>
                  <a:gd name="T0" fmla="*/ 0 w 244"/>
                  <a:gd name="T1" fmla="*/ 0 h 55"/>
                  <a:gd name="T2" fmla="*/ 40 w 244"/>
                  <a:gd name="T3" fmla="*/ 0 h 55"/>
                  <a:gd name="T4" fmla="*/ 40 w 244"/>
                  <a:gd name="T5" fmla="*/ 820 h 55"/>
                  <a:gd name="T6" fmla="*/ 0 w 244"/>
                  <a:gd name="T7" fmla="*/ 820 h 55"/>
                  <a:gd name="T8" fmla="*/ 0 w 244"/>
                  <a:gd name="T9" fmla="*/ 0 h 55"/>
                  <a:gd name="T10" fmla="*/ 0 w 244"/>
                  <a:gd name="T11" fmla="*/ 0 h 5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5"/>
                  <a:gd name="T20" fmla="*/ 244 w 244"/>
                  <a:gd name="T21" fmla="*/ 55 h 5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5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5"/>
                    </a:lnTo>
                    <a:lnTo>
                      <a:pt x="0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0A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4" name="Freeform 188"/>
              <p:cNvSpPr>
                <a:spLocks/>
              </p:cNvSpPr>
              <p:nvPr/>
            </p:nvSpPr>
            <p:spPr bwMode="auto">
              <a:xfrm>
                <a:off x="4187" y="1643"/>
                <a:ext cx="238" cy="57"/>
              </a:xfrm>
              <a:custGeom>
                <a:avLst/>
                <a:gdLst>
                  <a:gd name="T0" fmla="*/ 0 w 244"/>
                  <a:gd name="T1" fmla="*/ 0 h 56"/>
                  <a:gd name="T2" fmla="*/ 40 w 244"/>
                  <a:gd name="T3" fmla="*/ 0 h 56"/>
                  <a:gd name="T4" fmla="*/ 40 w 244"/>
                  <a:gd name="T5" fmla="*/ 201 h 56"/>
                  <a:gd name="T6" fmla="*/ 0 w 244"/>
                  <a:gd name="T7" fmla="*/ 201 h 56"/>
                  <a:gd name="T8" fmla="*/ 0 w 244"/>
                  <a:gd name="T9" fmla="*/ 0 h 56"/>
                  <a:gd name="T10" fmla="*/ 0 w 244"/>
                  <a:gd name="T11" fmla="*/ 0 h 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6"/>
                  <a:gd name="T20" fmla="*/ 244 w 244"/>
                  <a:gd name="T21" fmla="*/ 56 h 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6">
                    <a:moveTo>
                      <a:pt x="0" y="0"/>
                    </a:moveTo>
                    <a:lnTo>
                      <a:pt x="244" y="0"/>
                    </a:lnTo>
                    <a:lnTo>
                      <a:pt x="244" y="56"/>
                    </a:lnTo>
                    <a:lnTo>
                      <a:pt x="0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5" name="Freeform 189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6" name="Freeform 190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355 h 62"/>
                  <a:gd name="T2" fmla="*/ 17 w 71"/>
                  <a:gd name="T3" fmla="*/ 0 h 62"/>
                  <a:gd name="T4" fmla="*/ 0 w 71"/>
                  <a:gd name="T5" fmla="*/ 0 h 62"/>
                  <a:gd name="T6" fmla="*/ 0 w 71"/>
                  <a:gd name="T7" fmla="*/ 355 h 62"/>
                  <a:gd name="T8" fmla="*/ 6 w 71"/>
                  <a:gd name="T9" fmla="*/ 503 h 62"/>
                  <a:gd name="T10" fmla="*/ 12 w 71"/>
                  <a:gd name="T11" fmla="*/ 571 h 62"/>
                  <a:gd name="T12" fmla="*/ 17 w 71"/>
                  <a:gd name="T13" fmla="*/ 618 h 62"/>
                  <a:gd name="T14" fmla="*/ 17 w 71"/>
                  <a:gd name="T15" fmla="*/ 680 h 62"/>
                  <a:gd name="T16" fmla="*/ 17 w 71"/>
                  <a:gd name="T17" fmla="*/ 618 h 62"/>
                  <a:gd name="T18" fmla="*/ 17 w 71"/>
                  <a:gd name="T19" fmla="*/ 571 h 62"/>
                  <a:gd name="T20" fmla="*/ 17 w 71"/>
                  <a:gd name="T21" fmla="*/ 503 h 62"/>
                  <a:gd name="T22" fmla="*/ 17 w 71"/>
                  <a:gd name="T23" fmla="*/ 355 h 62"/>
                  <a:gd name="T24" fmla="*/ 17 w 71"/>
                  <a:gd name="T25" fmla="*/ 355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71"/>
                  <a:gd name="T40" fmla="*/ 0 h 62"/>
                  <a:gd name="T41" fmla="*/ 71 w 71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71" h="62">
                    <a:moveTo>
                      <a:pt x="71" y="34"/>
                    </a:moveTo>
                    <a:lnTo>
                      <a:pt x="71" y="0"/>
                    </a:lnTo>
                    <a:lnTo>
                      <a:pt x="0" y="0"/>
                    </a:lnTo>
                    <a:lnTo>
                      <a:pt x="0" y="34"/>
                    </a:lnTo>
                    <a:lnTo>
                      <a:pt x="6" y="45"/>
                    </a:lnTo>
                    <a:lnTo>
                      <a:pt x="12" y="51"/>
                    </a:lnTo>
                    <a:lnTo>
                      <a:pt x="24" y="56"/>
                    </a:lnTo>
                    <a:lnTo>
                      <a:pt x="36" y="62"/>
                    </a:lnTo>
                    <a:lnTo>
                      <a:pt x="54" y="56"/>
                    </a:lnTo>
                    <a:lnTo>
                      <a:pt x="60" y="51"/>
                    </a:lnTo>
                    <a:lnTo>
                      <a:pt x="66" y="45"/>
                    </a:lnTo>
                    <a:lnTo>
                      <a:pt x="71" y="34"/>
                    </a:lnTo>
                  </a:path>
                </a:pathLst>
              </a:custGeom>
              <a:noFill/>
              <a:ln w="0">
                <a:solidFill>
                  <a:srgbClr val="FB0F0C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7" name="Freeform 191"/>
              <p:cNvSpPr>
                <a:spLocks/>
              </p:cNvSpPr>
              <p:nvPr/>
            </p:nvSpPr>
            <p:spPr bwMode="auto">
              <a:xfrm>
                <a:off x="4267" y="1643"/>
                <a:ext cx="69" cy="63"/>
              </a:xfrm>
              <a:custGeom>
                <a:avLst/>
                <a:gdLst>
                  <a:gd name="T0" fmla="*/ 17 w 71"/>
                  <a:gd name="T1" fmla="*/ 0 h 62"/>
                  <a:gd name="T2" fmla="*/ 17 w 71"/>
                  <a:gd name="T3" fmla="*/ 251 h 62"/>
                  <a:gd name="T4" fmla="*/ 0 w 71"/>
                  <a:gd name="T5" fmla="*/ 251 h 62"/>
                  <a:gd name="T6" fmla="*/ 0 w 71"/>
                  <a:gd name="T7" fmla="*/ 355 h 62"/>
                  <a:gd name="T8" fmla="*/ 17 w 71"/>
                  <a:gd name="T9" fmla="*/ 355 h 62"/>
                  <a:gd name="T10" fmla="*/ 17 w 71"/>
                  <a:gd name="T11" fmla="*/ 571 h 62"/>
                  <a:gd name="T12" fmla="*/ 17 w 71"/>
                  <a:gd name="T13" fmla="*/ 618 h 62"/>
                  <a:gd name="T14" fmla="*/ 12 w 71"/>
                  <a:gd name="T15" fmla="*/ 571 h 62"/>
                  <a:gd name="T16" fmla="*/ 6 w 71"/>
                  <a:gd name="T17" fmla="*/ 571 h 62"/>
                  <a:gd name="T18" fmla="*/ 17 w 71"/>
                  <a:gd name="T19" fmla="*/ 571 h 62"/>
                  <a:gd name="T20" fmla="*/ 17 w 71"/>
                  <a:gd name="T21" fmla="*/ 571 h 62"/>
                  <a:gd name="T22" fmla="*/ 17 w 71"/>
                  <a:gd name="T23" fmla="*/ 618 h 62"/>
                  <a:gd name="T24" fmla="*/ 17 w 71"/>
                  <a:gd name="T25" fmla="*/ 680 h 62"/>
                  <a:gd name="T26" fmla="*/ 17 w 71"/>
                  <a:gd name="T27" fmla="*/ 618 h 62"/>
                  <a:gd name="T28" fmla="*/ 17 w 71"/>
                  <a:gd name="T29" fmla="*/ 355 h 62"/>
                  <a:gd name="T30" fmla="*/ 17 w 71"/>
                  <a:gd name="T31" fmla="*/ 251 h 62"/>
                  <a:gd name="T32" fmla="*/ 17 w 71"/>
                  <a:gd name="T33" fmla="*/ 251 h 62"/>
                  <a:gd name="T34" fmla="*/ 17 w 71"/>
                  <a:gd name="T35" fmla="*/ 355 h 62"/>
                  <a:gd name="T36" fmla="*/ 17 w 71"/>
                  <a:gd name="T37" fmla="*/ 355 h 62"/>
                  <a:gd name="T38" fmla="*/ 17 w 71"/>
                  <a:gd name="T39" fmla="*/ 355 h 62"/>
                  <a:gd name="T40" fmla="*/ 17 w 71"/>
                  <a:gd name="T41" fmla="*/ 251 h 62"/>
                  <a:gd name="T42" fmla="*/ 17 w 71"/>
                  <a:gd name="T43" fmla="*/ 0 h 62"/>
                  <a:gd name="T44" fmla="*/ 0 w 71"/>
                  <a:gd name="T45" fmla="*/ 0 h 62"/>
                  <a:gd name="T46" fmla="*/ 0 w 71"/>
                  <a:gd name="T47" fmla="*/ 11 h 62"/>
                  <a:gd name="T48" fmla="*/ 17 w 71"/>
                  <a:gd name="T49" fmla="*/ 11 h 62"/>
                  <a:gd name="T50" fmla="*/ 17 w 71"/>
                  <a:gd name="T51" fmla="*/ 11 h 62"/>
                  <a:gd name="T52" fmla="*/ 17 w 71"/>
                  <a:gd name="T53" fmla="*/ 11 h 62"/>
                  <a:gd name="T54" fmla="*/ 17 w 71"/>
                  <a:gd name="T55" fmla="*/ 0 h 62"/>
                  <a:gd name="T56" fmla="*/ 17 w 71"/>
                  <a:gd name="T57" fmla="*/ 0 h 62"/>
                  <a:gd name="T58" fmla="*/ 17 w 71"/>
                  <a:gd name="T59" fmla="*/ 11 h 62"/>
                  <a:gd name="T60" fmla="*/ 17 w 71"/>
                  <a:gd name="T61" fmla="*/ 355 h 62"/>
                  <a:gd name="T62" fmla="*/ 17 w 71"/>
                  <a:gd name="T63" fmla="*/ 355 h 62"/>
                  <a:gd name="T64" fmla="*/ 17 w 71"/>
                  <a:gd name="T65" fmla="*/ 571 h 62"/>
                  <a:gd name="T66" fmla="*/ 17 w 71"/>
                  <a:gd name="T67" fmla="*/ 571 h 62"/>
                  <a:gd name="T68" fmla="*/ 17 w 71"/>
                  <a:gd name="T69" fmla="*/ 618 h 62"/>
                  <a:gd name="T70" fmla="*/ 17 w 71"/>
                  <a:gd name="T71" fmla="*/ 571 h 62"/>
                  <a:gd name="T72" fmla="*/ 17 w 71"/>
                  <a:gd name="T73" fmla="*/ 571 h 62"/>
                  <a:gd name="T74" fmla="*/ 17 w 71"/>
                  <a:gd name="T75" fmla="*/ 571 h 62"/>
                  <a:gd name="T76" fmla="*/ 17 w 71"/>
                  <a:gd name="T77" fmla="*/ 355 h 62"/>
                  <a:gd name="T78" fmla="*/ 17 w 71"/>
                  <a:gd name="T79" fmla="*/ 355 h 62"/>
                  <a:gd name="T80" fmla="*/ 17 w 71"/>
                  <a:gd name="T81" fmla="*/ 251 h 62"/>
                  <a:gd name="T82" fmla="*/ 17 w 71"/>
                  <a:gd name="T83" fmla="*/ 251 h 62"/>
                  <a:gd name="T84" fmla="*/ 17 w 71"/>
                  <a:gd name="T85" fmla="*/ 251 h 62"/>
                  <a:gd name="T86" fmla="*/ 17 w 71"/>
                  <a:gd name="T87" fmla="*/ 0 h 62"/>
                  <a:gd name="T88" fmla="*/ 17 w 71"/>
                  <a:gd name="T89" fmla="*/ 0 h 62"/>
                  <a:gd name="T90" fmla="*/ 17 w 71"/>
                  <a:gd name="T91" fmla="*/ 0 h 6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1"/>
                  <a:gd name="T139" fmla="*/ 0 h 62"/>
                  <a:gd name="T140" fmla="*/ 71 w 71"/>
                  <a:gd name="T141" fmla="*/ 62 h 6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1" h="62">
                    <a:moveTo>
                      <a:pt x="30" y="0"/>
                    </a:moveTo>
                    <a:lnTo>
                      <a:pt x="30" y="23"/>
                    </a:lnTo>
                    <a:lnTo>
                      <a:pt x="0" y="23"/>
                    </a:lnTo>
                    <a:lnTo>
                      <a:pt x="0" y="34"/>
                    </a:lnTo>
                    <a:lnTo>
                      <a:pt x="18" y="34"/>
                    </a:lnTo>
                    <a:lnTo>
                      <a:pt x="18" y="51"/>
                    </a:lnTo>
                    <a:lnTo>
                      <a:pt x="18" y="56"/>
                    </a:lnTo>
                    <a:lnTo>
                      <a:pt x="12" y="51"/>
                    </a:lnTo>
                    <a:lnTo>
                      <a:pt x="6" y="51"/>
                    </a:lnTo>
                    <a:lnTo>
                      <a:pt x="30" y="51"/>
                    </a:lnTo>
                    <a:lnTo>
                      <a:pt x="42" y="51"/>
                    </a:lnTo>
                    <a:lnTo>
                      <a:pt x="42" y="56"/>
                    </a:lnTo>
                    <a:lnTo>
                      <a:pt x="36" y="62"/>
                    </a:lnTo>
                    <a:lnTo>
                      <a:pt x="30" y="56"/>
                    </a:lnTo>
                    <a:lnTo>
                      <a:pt x="30" y="34"/>
                    </a:lnTo>
                    <a:lnTo>
                      <a:pt x="30" y="23"/>
                    </a:lnTo>
                    <a:lnTo>
                      <a:pt x="42" y="23"/>
                    </a:lnTo>
                    <a:lnTo>
                      <a:pt x="42" y="34"/>
                    </a:lnTo>
                    <a:lnTo>
                      <a:pt x="30" y="34"/>
                    </a:lnTo>
                    <a:lnTo>
                      <a:pt x="18" y="34"/>
                    </a:lnTo>
                    <a:lnTo>
                      <a:pt x="18" y="23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18" y="11"/>
                    </a:lnTo>
                    <a:lnTo>
                      <a:pt x="60" y="11"/>
                    </a:lnTo>
                    <a:lnTo>
                      <a:pt x="71" y="11"/>
                    </a:lnTo>
                    <a:lnTo>
                      <a:pt x="71" y="0"/>
                    </a:lnTo>
                    <a:lnTo>
                      <a:pt x="60" y="0"/>
                    </a:lnTo>
                    <a:lnTo>
                      <a:pt x="60" y="11"/>
                    </a:lnTo>
                    <a:lnTo>
                      <a:pt x="60" y="34"/>
                    </a:lnTo>
                    <a:lnTo>
                      <a:pt x="42" y="34"/>
                    </a:lnTo>
                    <a:lnTo>
                      <a:pt x="42" y="51"/>
                    </a:lnTo>
                    <a:lnTo>
                      <a:pt x="60" y="51"/>
                    </a:lnTo>
                    <a:lnTo>
                      <a:pt x="60" y="56"/>
                    </a:lnTo>
                    <a:lnTo>
                      <a:pt x="60" y="51"/>
                    </a:lnTo>
                    <a:lnTo>
                      <a:pt x="66" y="51"/>
                    </a:lnTo>
                    <a:lnTo>
                      <a:pt x="60" y="51"/>
                    </a:lnTo>
                    <a:lnTo>
                      <a:pt x="60" y="34"/>
                    </a:lnTo>
                    <a:lnTo>
                      <a:pt x="71" y="34"/>
                    </a:lnTo>
                    <a:lnTo>
                      <a:pt x="71" y="23"/>
                    </a:lnTo>
                    <a:lnTo>
                      <a:pt x="60" y="23"/>
                    </a:lnTo>
                    <a:lnTo>
                      <a:pt x="42" y="23"/>
                    </a:lnTo>
                    <a:lnTo>
                      <a:pt x="42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8" name="Freeform 192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  <a:close/>
                  </a:path>
                </a:pathLst>
              </a:custGeom>
              <a:solidFill>
                <a:srgbClr val="2F309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9" name="Freeform 193"/>
              <p:cNvSpPr>
                <a:spLocks/>
              </p:cNvSpPr>
              <p:nvPr/>
            </p:nvSpPr>
            <p:spPr bwMode="auto">
              <a:xfrm>
                <a:off x="4256" y="1607"/>
                <a:ext cx="92" cy="36"/>
              </a:xfrm>
              <a:custGeom>
                <a:avLst/>
                <a:gdLst>
                  <a:gd name="T0" fmla="*/ 23 w 95"/>
                  <a:gd name="T1" fmla="*/ 256 h 33"/>
                  <a:gd name="T2" fmla="*/ 23 w 95"/>
                  <a:gd name="T3" fmla="*/ 256 h 33"/>
                  <a:gd name="T4" fmla="*/ 23 w 95"/>
                  <a:gd name="T5" fmla="*/ 256 h 33"/>
                  <a:gd name="T6" fmla="*/ 23 w 95"/>
                  <a:gd name="T7" fmla="*/ 256 h 33"/>
                  <a:gd name="T8" fmla="*/ 23 w 95"/>
                  <a:gd name="T9" fmla="*/ 256 h 33"/>
                  <a:gd name="T10" fmla="*/ 23 w 95"/>
                  <a:gd name="T11" fmla="*/ 297 h 33"/>
                  <a:gd name="T12" fmla="*/ 23 w 95"/>
                  <a:gd name="T13" fmla="*/ 297 h 33"/>
                  <a:gd name="T14" fmla="*/ 23 w 95"/>
                  <a:gd name="T15" fmla="*/ 11 h 33"/>
                  <a:gd name="T16" fmla="*/ 23 w 95"/>
                  <a:gd name="T17" fmla="*/ 5 h 33"/>
                  <a:gd name="T18" fmla="*/ 23 w 95"/>
                  <a:gd name="T19" fmla="*/ 5 h 33"/>
                  <a:gd name="T20" fmla="*/ 23 w 95"/>
                  <a:gd name="T21" fmla="*/ 0 h 33"/>
                  <a:gd name="T22" fmla="*/ 23 w 95"/>
                  <a:gd name="T23" fmla="*/ 5 h 33"/>
                  <a:gd name="T24" fmla="*/ 23 w 95"/>
                  <a:gd name="T25" fmla="*/ 0 h 33"/>
                  <a:gd name="T26" fmla="*/ 23 w 95"/>
                  <a:gd name="T27" fmla="*/ 5 h 33"/>
                  <a:gd name="T28" fmla="*/ 23 w 95"/>
                  <a:gd name="T29" fmla="*/ 0 h 33"/>
                  <a:gd name="T30" fmla="*/ 18 w 95"/>
                  <a:gd name="T31" fmla="*/ 5 h 33"/>
                  <a:gd name="T32" fmla="*/ 12 w 95"/>
                  <a:gd name="T33" fmla="*/ 5 h 33"/>
                  <a:gd name="T34" fmla="*/ 0 w 95"/>
                  <a:gd name="T35" fmla="*/ 11 h 33"/>
                  <a:gd name="T36" fmla="*/ 12 w 95"/>
                  <a:gd name="T37" fmla="*/ 297 h 33"/>
                  <a:gd name="T38" fmla="*/ 18 w 95"/>
                  <a:gd name="T39" fmla="*/ 256 h 33"/>
                  <a:gd name="T40" fmla="*/ 23 w 95"/>
                  <a:gd name="T41" fmla="*/ 256 h 33"/>
                  <a:gd name="T42" fmla="*/ 23 w 95"/>
                  <a:gd name="T43" fmla="*/ 256 h 33"/>
                  <a:gd name="T44" fmla="*/ 23 w 95"/>
                  <a:gd name="T45" fmla="*/ 256 h 33"/>
                  <a:gd name="T46" fmla="*/ 23 w 95"/>
                  <a:gd name="T47" fmla="*/ 256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5"/>
                  <a:gd name="T73" fmla="*/ 0 h 33"/>
                  <a:gd name="T74" fmla="*/ 95 w 95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5" h="33">
                    <a:moveTo>
                      <a:pt x="48" y="28"/>
                    </a:moveTo>
                    <a:lnTo>
                      <a:pt x="54" y="28"/>
                    </a:lnTo>
                    <a:lnTo>
                      <a:pt x="60" y="28"/>
                    </a:lnTo>
                    <a:lnTo>
                      <a:pt x="66" y="28"/>
                    </a:lnTo>
                    <a:lnTo>
                      <a:pt x="78" y="28"/>
                    </a:lnTo>
                    <a:lnTo>
                      <a:pt x="78" y="33"/>
                    </a:lnTo>
                    <a:lnTo>
                      <a:pt x="83" y="33"/>
                    </a:lnTo>
                    <a:lnTo>
                      <a:pt x="95" y="11"/>
                    </a:lnTo>
                    <a:lnTo>
                      <a:pt x="89" y="5"/>
                    </a:lnTo>
                    <a:lnTo>
                      <a:pt x="78" y="5"/>
                    </a:lnTo>
                    <a:lnTo>
                      <a:pt x="72" y="0"/>
                    </a:lnTo>
                    <a:lnTo>
                      <a:pt x="60" y="5"/>
                    </a:lnTo>
                    <a:lnTo>
                      <a:pt x="48" y="0"/>
                    </a:lnTo>
                    <a:lnTo>
                      <a:pt x="36" y="5"/>
                    </a:lnTo>
                    <a:lnTo>
                      <a:pt x="30" y="0"/>
                    </a:lnTo>
                    <a:lnTo>
                      <a:pt x="18" y="5"/>
                    </a:lnTo>
                    <a:lnTo>
                      <a:pt x="12" y="5"/>
                    </a:lnTo>
                    <a:lnTo>
                      <a:pt x="0" y="11"/>
                    </a:lnTo>
                    <a:lnTo>
                      <a:pt x="12" y="33"/>
                    </a:lnTo>
                    <a:lnTo>
                      <a:pt x="18" y="28"/>
                    </a:lnTo>
                    <a:lnTo>
                      <a:pt x="30" y="28"/>
                    </a:lnTo>
                    <a:lnTo>
                      <a:pt x="36" y="28"/>
                    </a:lnTo>
                    <a:lnTo>
                      <a:pt x="48" y="28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0" name="Freeform 194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" name="Freeform 195"/>
              <p:cNvSpPr>
                <a:spLocks/>
              </p:cNvSpPr>
              <p:nvPr/>
            </p:nvSpPr>
            <p:spPr bwMode="auto">
              <a:xfrm>
                <a:off x="4273" y="1607"/>
                <a:ext cx="24" cy="29"/>
              </a:xfrm>
              <a:custGeom>
                <a:avLst/>
                <a:gdLst>
                  <a:gd name="T0" fmla="*/ 12 w 24"/>
                  <a:gd name="T1" fmla="*/ 5 h 28"/>
                  <a:gd name="T2" fmla="*/ 12 w 24"/>
                  <a:gd name="T3" fmla="*/ 0 h 28"/>
                  <a:gd name="T4" fmla="*/ 0 w 24"/>
                  <a:gd name="T5" fmla="*/ 5 h 28"/>
                  <a:gd name="T6" fmla="*/ 6 w 24"/>
                  <a:gd name="T7" fmla="*/ 28 h 28"/>
                  <a:gd name="T8" fmla="*/ 12 w 24"/>
                  <a:gd name="T9" fmla="*/ 28 h 28"/>
                  <a:gd name="T10" fmla="*/ 12 w 24"/>
                  <a:gd name="T11" fmla="*/ 28 h 28"/>
                  <a:gd name="T12" fmla="*/ 12 w 24"/>
                  <a:gd name="T13" fmla="*/ 5 h 28"/>
                  <a:gd name="T14" fmla="*/ 12 w 24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28"/>
                  <a:gd name="T26" fmla="*/ 24 w 24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28">
                    <a:moveTo>
                      <a:pt x="18" y="5"/>
                    </a:moveTo>
                    <a:lnTo>
                      <a:pt x="12" y="0"/>
                    </a:lnTo>
                    <a:lnTo>
                      <a:pt x="0" y="5"/>
                    </a:lnTo>
                    <a:lnTo>
                      <a:pt x="6" y="28"/>
                    </a:lnTo>
                    <a:lnTo>
                      <a:pt x="18" y="28"/>
                    </a:lnTo>
                    <a:lnTo>
                      <a:pt x="24" y="28"/>
                    </a:lnTo>
                    <a:lnTo>
                      <a:pt x="18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2" name="Freeform 196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1606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3" name="Freeform 197"/>
              <p:cNvSpPr>
                <a:spLocks/>
              </p:cNvSpPr>
              <p:nvPr/>
            </p:nvSpPr>
            <p:spPr bwMode="auto">
              <a:xfrm>
                <a:off x="4315" y="1607"/>
                <a:ext cx="18" cy="29"/>
              </a:xfrm>
              <a:custGeom>
                <a:avLst/>
                <a:gdLst>
                  <a:gd name="T0" fmla="*/ 0 w 18"/>
                  <a:gd name="T1" fmla="*/ 5 h 28"/>
                  <a:gd name="T2" fmla="*/ 9 w 18"/>
                  <a:gd name="T3" fmla="*/ 0 h 28"/>
                  <a:gd name="T4" fmla="*/ 9 w 18"/>
                  <a:gd name="T5" fmla="*/ 5 h 28"/>
                  <a:gd name="T6" fmla="*/ 9 w 18"/>
                  <a:gd name="T7" fmla="*/ 28 h 28"/>
                  <a:gd name="T8" fmla="*/ 6 w 18"/>
                  <a:gd name="T9" fmla="*/ 28 h 28"/>
                  <a:gd name="T10" fmla="*/ 0 w 18"/>
                  <a:gd name="T11" fmla="*/ 28 h 28"/>
                  <a:gd name="T12" fmla="*/ 0 w 18"/>
                  <a:gd name="T13" fmla="*/ 5 h 28"/>
                  <a:gd name="T14" fmla="*/ 0 w 18"/>
                  <a:gd name="T15" fmla="*/ 5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8"/>
                  <a:gd name="T26" fmla="*/ 18 w 18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8">
                    <a:moveTo>
                      <a:pt x="0" y="5"/>
                    </a:moveTo>
                    <a:lnTo>
                      <a:pt x="12" y="0"/>
                    </a:lnTo>
                    <a:lnTo>
                      <a:pt x="18" y="5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0" y="28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4" name="Freeform 198"/>
              <p:cNvSpPr>
                <a:spLocks/>
              </p:cNvSpPr>
              <p:nvPr/>
            </p:nvSpPr>
            <p:spPr bwMode="auto">
              <a:xfrm>
                <a:off x="4261" y="1617"/>
                <a:ext cx="12" cy="6"/>
              </a:xfrm>
              <a:custGeom>
                <a:avLst/>
                <a:gdLst>
                  <a:gd name="T0" fmla="*/ 0 w 12"/>
                  <a:gd name="T1" fmla="*/ 5 h 5"/>
                  <a:gd name="T2" fmla="*/ 6 w 12"/>
                  <a:gd name="T3" fmla="*/ 5 h 5"/>
                  <a:gd name="T4" fmla="*/ 6 w 12"/>
                  <a:gd name="T5" fmla="*/ 5 h 5"/>
                  <a:gd name="T6" fmla="*/ 6 w 12"/>
                  <a:gd name="T7" fmla="*/ 5 h 5"/>
                  <a:gd name="T8" fmla="*/ 6 w 12"/>
                  <a:gd name="T9" fmla="*/ 5 h 5"/>
                  <a:gd name="T10" fmla="*/ 6 w 12"/>
                  <a:gd name="T11" fmla="*/ 5 h 5"/>
                  <a:gd name="T12" fmla="*/ 12 w 12"/>
                  <a:gd name="T13" fmla="*/ 5 h 5"/>
                  <a:gd name="T14" fmla="*/ 12 w 12"/>
                  <a:gd name="T15" fmla="*/ 5 h 5"/>
                  <a:gd name="T16" fmla="*/ 12 w 12"/>
                  <a:gd name="T17" fmla="*/ 0 h 5"/>
                  <a:gd name="T18" fmla="*/ 6 w 12"/>
                  <a:gd name="T19" fmla="*/ 0 h 5"/>
                  <a:gd name="T20" fmla="*/ 6 w 12"/>
                  <a:gd name="T21" fmla="*/ 0 h 5"/>
                  <a:gd name="T22" fmla="*/ 6 w 12"/>
                  <a:gd name="T23" fmla="*/ 0 h 5"/>
                  <a:gd name="T24" fmla="*/ 0 w 12"/>
                  <a:gd name="T25" fmla="*/ 5 h 5"/>
                  <a:gd name="T26" fmla="*/ 0 w 12"/>
                  <a:gd name="T27" fmla="*/ 5 h 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"/>
                  <a:gd name="T43" fmla="*/ 0 h 5"/>
                  <a:gd name="T44" fmla="*/ 12 w 12"/>
                  <a:gd name="T45" fmla="*/ 5 h 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" h="5">
                    <a:moveTo>
                      <a:pt x="0" y="5"/>
                    </a:move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5" name="Freeform 199"/>
              <p:cNvSpPr>
                <a:spLocks/>
              </p:cNvSpPr>
              <p:nvPr/>
            </p:nvSpPr>
            <p:spPr bwMode="auto">
              <a:xfrm>
                <a:off x="4267" y="1630"/>
                <a:ext cx="12" cy="6"/>
              </a:xfrm>
              <a:custGeom>
                <a:avLst/>
                <a:gdLst>
                  <a:gd name="T0" fmla="*/ 0 w 12"/>
                  <a:gd name="T1" fmla="*/ 6 h 6"/>
                  <a:gd name="T2" fmla="*/ 0 w 12"/>
                  <a:gd name="T3" fmla="*/ 6 h 6"/>
                  <a:gd name="T4" fmla="*/ 0 w 12"/>
                  <a:gd name="T5" fmla="*/ 6 h 6"/>
                  <a:gd name="T6" fmla="*/ 6 w 12"/>
                  <a:gd name="T7" fmla="*/ 6 h 6"/>
                  <a:gd name="T8" fmla="*/ 6 w 12"/>
                  <a:gd name="T9" fmla="*/ 6 h 6"/>
                  <a:gd name="T10" fmla="*/ 6 w 12"/>
                  <a:gd name="T11" fmla="*/ 6 h 6"/>
                  <a:gd name="T12" fmla="*/ 12 w 12"/>
                  <a:gd name="T13" fmla="*/ 0 h 6"/>
                  <a:gd name="T14" fmla="*/ 12 w 12"/>
                  <a:gd name="T15" fmla="*/ 0 h 6"/>
                  <a:gd name="T16" fmla="*/ 12 w 12"/>
                  <a:gd name="T17" fmla="*/ 0 h 6"/>
                  <a:gd name="T18" fmla="*/ 6 w 12"/>
                  <a:gd name="T19" fmla="*/ 0 h 6"/>
                  <a:gd name="T20" fmla="*/ 6 w 12"/>
                  <a:gd name="T21" fmla="*/ 0 h 6"/>
                  <a:gd name="T22" fmla="*/ 6 w 12"/>
                  <a:gd name="T23" fmla="*/ 6 h 6"/>
                  <a:gd name="T24" fmla="*/ 0 w 12"/>
                  <a:gd name="T25" fmla="*/ 6 h 6"/>
                  <a:gd name="T26" fmla="*/ 0 w 12"/>
                  <a:gd name="T27" fmla="*/ 6 h 6"/>
                  <a:gd name="T28" fmla="*/ 0 w 12"/>
                  <a:gd name="T29" fmla="*/ 6 h 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"/>
                  <a:gd name="T46" fmla="*/ 0 h 6"/>
                  <a:gd name="T47" fmla="*/ 12 w 12"/>
                  <a:gd name="T48" fmla="*/ 6 h 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" h="6">
                    <a:moveTo>
                      <a:pt x="0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6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6" name="Freeform 200"/>
              <p:cNvSpPr>
                <a:spLocks/>
              </p:cNvSpPr>
              <p:nvPr/>
            </p:nvSpPr>
            <p:spPr bwMode="auto">
              <a:xfrm>
                <a:off x="4273" y="1613"/>
                <a:ext cx="18" cy="13"/>
              </a:xfrm>
              <a:custGeom>
                <a:avLst/>
                <a:gdLst>
                  <a:gd name="T0" fmla="*/ 9 w 18"/>
                  <a:gd name="T1" fmla="*/ 0 h 11"/>
                  <a:gd name="T2" fmla="*/ 9 w 18"/>
                  <a:gd name="T3" fmla="*/ 0 h 11"/>
                  <a:gd name="T4" fmla="*/ 6 w 18"/>
                  <a:gd name="T5" fmla="*/ 0 h 11"/>
                  <a:gd name="T6" fmla="*/ 0 w 18"/>
                  <a:gd name="T7" fmla="*/ 6 h 11"/>
                  <a:gd name="T8" fmla="*/ 6 w 18"/>
                  <a:gd name="T9" fmla="*/ 11 h 11"/>
                  <a:gd name="T10" fmla="*/ 9 w 18"/>
                  <a:gd name="T11" fmla="*/ 6 h 11"/>
                  <a:gd name="T12" fmla="*/ 9 w 18"/>
                  <a:gd name="T13" fmla="*/ 6 h 11"/>
                  <a:gd name="T14" fmla="*/ 9 w 18"/>
                  <a:gd name="T15" fmla="*/ 6 h 11"/>
                  <a:gd name="T16" fmla="*/ 9 w 18"/>
                  <a:gd name="T17" fmla="*/ 0 h 11"/>
                  <a:gd name="T18" fmla="*/ 9 w 18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1"/>
                  <a:gd name="T32" fmla="*/ 18 w 18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1">
                    <a:moveTo>
                      <a:pt x="18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7" name="Freeform 201"/>
              <p:cNvSpPr>
                <a:spLocks/>
              </p:cNvSpPr>
              <p:nvPr/>
            </p:nvSpPr>
            <p:spPr bwMode="auto">
              <a:xfrm>
                <a:off x="4279" y="1626"/>
                <a:ext cx="18" cy="4"/>
              </a:xfrm>
              <a:custGeom>
                <a:avLst/>
                <a:gdLst>
                  <a:gd name="T0" fmla="*/ 9 w 18"/>
                  <a:gd name="T1" fmla="*/ 0 h 6"/>
                  <a:gd name="T2" fmla="*/ 9 w 18"/>
                  <a:gd name="T3" fmla="*/ 0 h 6"/>
                  <a:gd name="T4" fmla="*/ 6 w 18"/>
                  <a:gd name="T5" fmla="*/ 0 h 6"/>
                  <a:gd name="T6" fmla="*/ 0 w 18"/>
                  <a:gd name="T7" fmla="*/ 0 h 6"/>
                  <a:gd name="T8" fmla="*/ 0 w 18"/>
                  <a:gd name="T9" fmla="*/ 6 h 6"/>
                  <a:gd name="T10" fmla="*/ 6 w 18"/>
                  <a:gd name="T11" fmla="*/ 6 h 6"/>
                  <a:gd name="T12" fmla="*/ 9 w 18"/>
                  <a:gd name="T13" fmla="*/ 6 h 6"/>
                  <a:gd name="T14" fmla="*/ 9 w 18"/>
                  <a:gd name="T15" fmla="*/ 6 h 6"/>
                  <a:gd name="T16" fmla="*/ 9 w 18"/>
                  <a:gd name="T17" fmla="*/ 0 h 6"/>
                  <a:gd name="T18" fmla="*/ 9 w 18"/>
                  <a:gd name="T19" fmla="*/ 0 h 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6"/>
                  <a:gd name="T32" fmla="*/ 18 w 18"/>
                  <a:gd name="T33" fmla="*/ 6 h 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6">
                    <a:moveTo>
                      <a:pt x="12" y="0"/>
                    </a:move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12" y="6"/>
                    </a:lnTo>
                    <a:lnTo>
                      <a:pt x="18" y="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8" name="Freeform 202"/>
              <p:cNvSpPr>
                <a:spLocks/>
              </p:cNvSpPr>
              <p:nvPr/>
            </p:nvSpPr>
            <p:spPr bwMode="auto">
              <a:xfrm>
                <a:off x="4332" y="1613"/>
                <a:ext cx="10" cy="13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6 h 11"/>
                  <a:gd name="T4" fmla="*/ 5 w 11"/>
                  <a:gd name="T5" fmla="*/ 6 h 11"/>
                  <a:gd name="T6" fmla="*/ 5 w 11"/>
                  <a:gd name="T7" fmla="*/ 6 h 11"/>
                  <a:gd name="T8" fmla="*/ 0 w 11"/>
                  <a:gd name="T9" fmla="*/ 6 h 11"/>
                  <a:gd name="T10" fmla="*/ 5 w 11"/>
                  <a:gd name="T11" fmla="*/ 11 h 11"/>
                  <a:gd name="T12" fmla="*/ 5 w 11"/>
                  <a:gd name="T13" fmla="*/ 11 h 11"/>
                  <a:gd name="T14" fmla="*/ 5 w 11"/>
                  <a:gd name="T15" fmla="*/ 11 h 11"/>
                  <a:gd name="T16" fmla="*/ 11 w 11"/>
                  <a:gd name="T17" fmla="*/ 11 h 11"/>
                  <a:gd name="T18" fmla="*/ 11 w 11"/>
                  <a:gd name="T19" fmla="*/ 6 h 11"/>
                  <a:gd name="T20" fmla="*/ 11 w 11"/>
                  <a:gd name="T21" fmla="*/ 6 h 11"/>
                  <a:gd name="T22" fmla="*/ 11 w 11"/>
                  <a:gd name="T23" fmla="*/ 6 h 11"/>
                  <a:gd name="T24" fmla="*/ 5 w 11"/>
                  <a:gd name="T25" fmla="*/ 0 h 11"/>
                  <a:gd name="T26" fmla="*/ 5 w 11"/>
                  <a:gd name="T27" fmla="*/ 0 h 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"/>
                  <a:gd name="T43" fmla="*/ 0 h 11"/>
                  <a:gd name="T44" fmla="*/ 11 w 11"/>
                  <a:gd name="T45" fmla="*/ 11 h 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" h="11">
                    <a:moveTo>
                      <a:pt x="5" y="0"/>
                    </a:moveTo>
                    <a:lnTo>
                      <a:pt x="5" y="6"/>
                    </a:lnTo>
                    <a:lnTo>
                      <a:pt x="0" y="6"/>
                    </a:lnTo>
                    <a:lnTo>
                      <a:pt x="5" y="11"/>
                    </a:lnTo>
                    <a:lnTo>
                      <a:pt x="11" y="11"/>
                    </a:lnTo>
                    <a:lnTo>
                      <a:pt x="11" y="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7F61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9" name="Freeform 203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6 w 17"/>
                  <a:gd name="T1" fmla="*/ 0 h 12"/>
                  <a:gd name="T2" fmla="*/ 6 w 17"/>
                  <a:gd name="T3" fmla="*/ 0 h 12"/>
                  <a:gd name="T4" fmla="*/ 11 w 17"/>
                  <a:gd name="T5" fmla="*/ 0 h 12"/>
                  <a:gd name="T6" fmla="*/ 11 w 17"/>
                  <a:gd name="T7" fmla="*/ 0 h 12"/>
                  <a:gd name="T8" fmla="*/ 17 w 17"/>
                  <a:gd name="T9" fmla="*/ 0 h 12"/>
                  <a:gd name="T10" fmla="*/ 17 w 17"/>
                  <a:gd name="T11" fmla="*/ 6 h 12"/>
                  <a:gd name="T12" fmla="*/ 11 w 17"/>
                  <a:gd name="T13" fmla="*/ 12 h 12"/>
                  <a:gd name="T14" fmla="*/ 11 w 17"/>
                  <a:gd name="T15" fmla="*/ 12 h 12"/>
                  <a:gd name="T16" fmla="*/ 6 w 17"/>
                  <a:gd name="T17" fmla="*/ 12 h 12"/>
                  <a:gd name="T18" fmla="*/ 0 w 17"/>
                  <a:gd name="T19" fmla="*/ 12 h 12"/>
                  <a:gd name="T20" fmla="*/ 6 w 17"/>
                  <a:gd name="T21" fmla="*/ 0 h 12"/>
                  <a:gd name="T22" fmla="*/ 6 w 17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12"/>
                  <a:gd name="T38" fmla="*/ 17 w 17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12">
                    <a:moveTo>
                      <a:pt x="6" y="0"/>
                    </a:moveTo>
                    <a:lnTo>
                      <a:pt x="6" y="0"/>
                    </a:lnTo>
                    <a:lnTo>
                      <a:pt x="11" y="0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0" name="Freeform 204"/>
              <p:cNvSpPr>
                <a:spLocks/>
              </p:cNvSpPr>
              <p:nvPr/>
            </p:nvSpPr>
            <p:spPr bwMode="auto">
              <a:xfrm>
                <a:off x="4326" y="1626"/>
                <a:ext cx="16" cy="11"/>
              </a:xfrm>
              <a:custGeom>
                <a:avLst/>
                <a:gdLst>
                  <a:gd name="T0" fmla="*/ 0 w 17"/>
                  <a:gd name="T1" fmla="*/ 0 h 12"/>
                  <a:gd name="T2" fmla="*/ 6 w 17"/>
                  <a:gd name="T3" fmla="*/ 0 h 12"/>
                  <a:gd name="T4" fmla="*/ 11 w 17"/>
                  <a:gd name="T5" fmla="*/ 6 h 12"/>
                  <a:gd name="T6" fmla="*/ 11 w 17"/>
                  <a:gd name="T7" fmla="*/ 6 h 12"/>
                  <a:gd name="T8" fmla="*/ 17 w 17"/>
                  <a:gd name="T9" fmla="*/ 6 h 12"/>
                  <a:gd name="T10" fmla="*/ 11 w 17"/>
                  <a:gd name="T11" fmla="*/ 12 h 12"/>
                  <a:gd name="T12" fmla="*/ 11 w 17"/>
                  <a:gd name="T13" fmla="*/ 12 h 12"/>
                  <a:gd name="T14" fmla="*/ 6 w 17"/>
                  <a:gd name="T15" fmla="*/ 12 h 12"/>
                  <a:gd name="T16" fmla="*/ 0 w 17"/>
                  <a:gd name="T17" fmla="*/ 6 h 12"/>
                  <a:gd name="T18" fmla="*/ 0 w 17"/>
                  <a:gd name="T19" fmla="*/ 0 h 12"/>
                  <a:gd name="T20" fmla="*/ 0 w 17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2"/>
                  <a:gd name="T35" fmla="*/ 17 w 17"/>
                  <a:gd name="T36" fmla="*/ 12 h 1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2">
                    <a:moveTo>
                      <a:pt x="0" y="0"/>
                    </a:moveTo>
                    <a:lnTo>
                      <a:pt x="6" y="0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6" y="12"/>
                    </a:lnTo>
                    <a:lnTo>
                      <a:pt x="0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1" name="Freeform 205"/>
              <p:cNvSpPr>
                <a:spLocks/>
              </p:cNvSpPr>
              <p:nvPr/>
            </p:nvSpPr>
            <p:spPr bwMode="auto">
              <a:xfrm>
                <a:off x="4332" y="1630"/>
                <a:ext cx="10" cy="6"/>
              </a:xfrm>
              <a:custGeom>
                <a:avLst/>
                <a:gdLst>
                  <a:gd name="T0" fmla="*/ 5 w 11"/>
                  <a:gd name="T1" fmla="*/ 6 h 6"/>
                  <a:gd name="T2" fmla="*/ 5 w 11"/>
                  <a:gd name="T3" fmla="*/ 6 h 6"/>
                  <a:gd name="T4" fmla="*/ 5 w 11"/>
                  <a:gd name="T5" fmla="*/ 0 h 6"/>
                  <a:gd name="T6" fmla="*/ 5 w 11"/>
                  <a:gd name="T7" fmla="*/ 0 h 6"/>
                  <a:gd name="T8" fmla="*/ 5 w 11"/>
                  <a:gd name="T9" fmla="*/ 0 h 6"/>
                  <a:gd name="T10" fmla="*/ 11 w 11"/>
                  <a:gd name="T11" fmla="*/ 0 h 6"/>
                  <a:gd name="T12" fmla="*/ 11 w 11"/>
                  <a:gd name="T13" fmla="*/ 0 h 6"/>
                  <a:gd name="T14" fmla="*/ 11 w 11"/>
                  <a:gd name="T15" fmla="*/ 0 h 6"/>
                  <a:gd name="T16" fmla="*/ 5 w 11"/>
                  <a:gd name="T17" fmla="*/ 0 h 6"/>
                  <a:gd name="T18" fmla="*/ 5 w 11"/>
                  <a:gd name="T19" fmla="*/ 0 h 6"/>
                  <a:gd name="T20" fmla="*/ 5 w 11"/>
                  <a:gd name="T21" fmla="*/ 0 h 6"/>
                  <a:gd name="T22" fmla="*/ 0 w 11"/>
                  <a:gd name="T23" fmla="*/ 0 h 6"/>
                  <a:gd name="T24" fmla="*/ 0 w 11"/>
                  <a:gd name="T25" fmla="*/ 0 h 6"/>
                  <a:gd name="T26" fmla="*/ 0 w 11"/>
                  <a:gd name="T27" fmla="*/ 0 h 6"/>
                  <a:gd name="T28" fmla="*/ 0 w 11"/>
                  <a:gd name="T29" fmla="*/ 0 h 6"/>
                  <a:gd name="T30" fmla="*/ 0 w 11"/>
                  <a:gd name="T31" fmla="*/ 0 h 6"/>
                  <a:gd name="T32" fmla="*/ 0 w 11"/>
                  <a:gd name="T33" fmla="*/ 0 h 6"/>
                  <a:gd name="T34" fmla="*/ 0 w 11"/>
                  <a:gd name="T35" fmla="*/ 0 h 6"/>
                  <a:gd name="T36" fmla="*/ 0 w 11"/>
                  <a:gd name="T37" fmla="*/ 0 h 6"/>
                  <a:gd name="T38" fmla="*/ 0 w 11"/>
                  <a:gd name="T39" fmla="*/ 0 h 6"/>
                  <a:gd name="T40" fmla="*/ 0 w 11"/>
                  <a:gd name="T41" fmla="*/ 0 h 6"/>
                  <a:gd name="T42" fmla="*/ 0 w 11"/>
                  <a:gd name="T43" fmla="*/ 0 h 6"/>
                  <a:gd name="T44" fmla="*/ 0 w 11"/>
                  <a:gd name="T45" fmla="*/ 0 h 6"/>
                  <a:gd name="T46" fmla="*/ 0 w 11"/>
                  <a:gd name="T47" fmla="*/ 0 h 6"/>
                  <a:gd name="T48" fmla="*/ 0 w 11"/>
                  <a:gd name="T49" fmla="*/ 0 h 6"/>
                  <a:gd name="T50" fmla="*/ 0 w 11"/>
                  <a:gd name="T51" fmla="*/ 0 h 6"/>
                  <a:gd name="T52" fmla="*/ 0 w 11"/>
                  <a:gd name="T53" fmla="*/ 0 h 6"/>
                  <a:gd name="T54" fmla="*/ 0 w 11"/>
                  <a:gd name="T55" fmla="*/ 0 h 6"/>
                  <a:gd name="T56" fmla="*/ 0 w 11"/>
                  <a:gd name="T57" fmla="*/ 0 h 6"/>
                  <a:gd name="T58" fmla="*/ 0 w 11"/>
                  <a:gd name="T59" fmla="*/ 0 h 6"/>
                  <a:gd name="T60" fmla="*/ 0 w 11"/>
                  <a:gd name="T61" fmla="*/ 0 h 6"/>
                  <a:gd name="T62" fmla="*/ 0 w 11"/>
                  <a:gd name="T63" fmla="*/ 0 h 6"/>
                  <a:gd name="T64" fmla="*/ 5 w 11"/>
                  <a:gd name="T65" fmla="*/ 0 h 6"/>
                  <a:gd name="T66" fmla="*/ 5 w 11"/>
                  <a:gd name="T67" fmla="*/ 0 h 6"/>
                  <a:gd name="T68" fmla="*/ 5 w 11"/>
                  <a:gd name="T69" fmla="*/ 6 h 6"/>
                  <a:gd name="T70" fmla="*/ 5 w 11"/>
                  <a:gd name="T71" fmla="*/ 6 h 6"/>
                  <a:gd name="T72" fmla="*/ 5 w 11"/>
                  <a:gd name="T73" fmla="*/ 6 h 6"/>
                  <a:gd name="T74" fmla="*/ 5 w 11"/>
                  <a:gd name="T75" fmla="*/ 0 h 6"/>
                  <a:gd name="T76" fmla="*/ 5 w 11"/>
                  <a:gd name="T77" fmla="*/ 0 h 6"/>
                  <a:gd name="T78" fmla="*/ 5 w 11"/>
                  <a:gd name="T79" fmla="*/ 0 h 6"/>
                  <a:gd name="T80" fmla="*/ 5 w 11"/>
                  <a:gd name="T81" fmla="*/ 0 h 6"/>
                  <a:gd name="T82" fmla="*/ 5 w 11"/>
                  <a:gd name="T83" fmla="*/ 6 h 6"/>
                  <a:gd name="T84" fmla="*/ 5 w 11"/>
                  <a:gd name="T85" fmla="*/ 6 h 6"/>
                  <a:gd name="T86" fmla="*/ 5 w 11"/>
                  <a:gd name="T87" fmla="*/ 6 h 6"/>
                  <a:gd name="T88" fmla="*/ 5 w 11"/>
                  <a:gd name="T89" fmla="*/ 6 h 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1"/>
                  <a:gd name="T136" fmla="*/ 0 h 6"/>
                  <a:gd name="T137" fmla="*/ 11 w 11"/>
                  <a:gd name="T138" fmla="*/ 6 h 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1" h="6">
                    <a:moveTo>
                      <a:pt x="5" y="6"/>
                    </a:moveTo>
                    <a:lnTo>
                      <a:pt x="5" y="6"/>
                    </a:lnTo>
                    <a:lnTo>
                      <a:pt x="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6"/>
                    </a:lnTo>
                    <a:lnTo>
                      <a:pt x="5" y="0"/>
                    </a:lnTo>
                    <a:lnTo>
                      <a:pt x="5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2" name="Freeform 206"/>
              <p:cNvSpPr>
                <a:spLocks/>
              </p:cNvSpPr>
              <p:nvPr/>
            </p:nvSpPr>
            <p:spPr bwMode="auto">
              <a:xfrm>
                <a:off x="4315" y="1617"/>
                <a:ext cx="12" cy="13"/>
              </a:xfrm>
              <a:custGeom>
                <a:avLst/>
                <a:gdLst>
                  <a:gd name="T0" fmla="*/ 6 w 12"/>
                  <a:gd name="T1" fmla="*/ 11 h 11"/>
                  <a:gd name="T2" fmla="*/ 6 w 12"/>
                  <a:gd name="T3" fmla="*/ 11 h 11"/>
                  <a:gd name="T4" fmla="*/ 6 w 12"/>
                  <a:gd name="T5" fmla="*/ 5 h 11"/>
                  <a:gd name="T6" fmla="*/ 6 w 12"/>
                  <a:gd name="T7" fmla="*/ 5 h 11"/>
                  <a:gd name="T8" fmla="*/ 6 w 12"/>
                  <a:gd name="T9" fmla="*/ 5 h 11"/>
                  <a:gd name="T10" fmla="*/ 6 w 12"/>
                  <a:gd name="T11" fmla="*/ 5 h 11"/>
                  <a:gd name="T12" fmla="*/ 6 w 12"/>
                  <a:gd name="T13" fmla="*/ 5 h 11"/>
                  <a:gd name="T14" fmla="*/ 6 w 12"/>
                  <a:gd name="T15" fmla="*/ 5 h 11"/>
                  <a:gd name="T16" fmla="*/ 6 w 12"/>
                  <a:gd name="T17" fmla="*/ 5 h 11"/>
                  <a:gd name="T18" fmla="*/ 6 w 12"/>
                  <a:gd name="T19" fmla="*/ 5 h 11"/>
                  <a:gd name="T20" fmla="*/ 6 w 12"/>
                  <a:gd name="T21" fmla="*/ 5 h 11"/>
                  <a:gd name="T22" fmla="*/ 6 w 12"/>
                  <a:gd name="T23" fmla="*/ 0 h 11"/>
                  <a:gd name="T24" fmla="*/ 0 w 12"/>
                  <a:gd name="T25" fmla="*/ 0 h 11"/>
                  <a:gd name="T26" fmla="*/ 0 w 12"/>
                  <a:gd name="T27" fmla="*/ 0 h 11"/>
                  <a:gd name="T28" fmla="*/ 0 w 12"/>
                  <a:gd name="T29" fmla="*/ 0 h 11"/>
                  <a:gd name="T30" fmla="*/ 0 w 12"/>
                  <a:gd name="T31" fmla="*/ 5 h 11"/>
                  <a:gd name="T32" fmla="*/ 0 w 12"/>
                  <a:gd name="T33" fmla="*/ 5 h 11"/>
                  <a:gd name="T34" fmla="*/ 0 w 12"/>
                  <a:gd name="T35" fmla="*/ 5 h 11"/>
                  <a:gd name="T36" fmla="*/ 0 w 12"/>
                  <a:gd name="T37" fmla="*/ 5 h 11"/>
                  <a:gd name="T38" fmla="*/ 0 w 12"/>
                  <a:gd name="T39" fmla="*/ 5 h 11"/>
                  <a:gd name="T40" fmla="*/ 6 w 12"/>
                  <a:gd name="T41" fmla="*/ 5 h 11"/>
                  <a:gd name="T42" fmla="*/ 0 w 12"/>
                  <a:gd name="T43" fmla="*/ 5 h 11"/>
                  <a:gd name="T44" fmla="*/ 6 w 12"/>
                  <a:gd name="T45" fmla="*/ 11 h 11"/>
                  <a:gd name="T46" fmla="*/ 6 w 12"/>
                  <a:gd name="T47" fmla="*/ 11 h 11"/>
                  <a:gd name="T48" fmla="*/ 6 w 12"/>
                  <a:gd name="T49" fmla="*/ 5 h 11"/>
                  <a:gd name="T50" fmla="*/ 6 w 12"/>
                  <a:gd name="T51" fmla="*/ 5 h 11"/>
                  <a:gd name="T52" fmla="*/ 6 w 12"/>
                  <a:gd name="T53" fmla="*/ 5 h 11"/>
                  <a:gd name="T54" fmla="*/ 6 w 12"/>
                  <a:gd name="T55" fmla="*/ 11 h 11"/>
                  <a:gd name="T56" fmla="*/ 6 w 12"/>
                  <a:gd name="T57" fmla="*/ 11 h 11"/>
                  <a:gd name="T58" fmla="*/ 6 w 12"/>
                  <a:gd name="T59" fmla="*/ 11 h 11"/>
                  <a:gd name="T60" fmla="*/ 6 w 12"/>
                  <a:gd name="T61" fmla="*/ 5 h 11"/>
                  <a:gd name="T62" fmla="*/ 6 w 12"/>
                  <a:gd name="T63" fmla="*/ 5 h 11"/>
                  <a:gd name="T64" fmla="*/ 6 w 12"/>
                  <a:gd name="T65" fmla="*/ 5 h 11"/>
                  <a:gd name="T66" fmla="*/ 6 w 12"/>
                  <a:gd name="T67" fmla="*/ 5 h 11"/>
                  <a:gd name="T68" fmla="*/ 6 w 12"/>
                  <a:gd name="T69" fmla="*/ 5 h 11"/>
                  <a:gd name="T70" fmla="*/ 6 w 12"/>
                  <a:gd name="T71" fmla="*/ 11 h 11"/>
                  <a:gd name="T72" fmla="*/ 6 w 12"/>
                  <a:gd name="T73" fmla="*/ 11 h 11"/>
                  <a:gd name="T74" fmla="*/ 6 w 12"/>
                  <a:gd name="T75" fmla="*/ 5 h 11"/>
                  <a:gd name="T76" fmla="*/ 6 w 12"/>
                  <a:gd name="T77" fmla="*/ 5 h 11"/>
                  <a:gd name="T78" fmla="*/ 6 w 12"/>
                  <a:gd name="T79" fmla="*/ 5 h 11"/>
                  <a:gd name="T80" fmla="*/ 6 w 12"/>
                  <a:gd name="T81" fmla="*/ 11 h 11"/>
                  <a:gd name="T82" fmla="*/ 6 w 12"/>
                  <a:gd name="T83" fmla="*/ 11 h 11"/>
                  <a:gd name="T84" fmla="*/ 6 w 12"/>
                  <a:gd name="T85" fmla="*/ 11 h 11"/>
                  <a:gd name="T86" fmla="*/ 6 w 12"/>
                  <a:gd name="T87" fmla="*/ 11 h 1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2"/>
                  <a:gd name="T133" fmla="*/ 0 h 11"/>
                  <a:gd name="T134" fmla="*/ 12 w 12"/>
                  <a:gd name="T135" fmla="*/ 11 h 11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2" h="11">
                    <a:moveTo>
                      <a:pt x="12" y="11"/>
                    </a:moveTo>
                    <a:lnTo>
                      <a:pt x="12" y="11"/>
                    </a:lnTo>
                    <a:lnTo>
                      <a:pt x="12" y="5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5"/>
                    </a:lnTo>
                    <a:lnTo>
                      <a:pt x="6" y="5"/>
                    </a:lnTo>
                    <a:lnTo>
                      <a:pt x="0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6" y="11"/>
                    </a:lnTo>
                    <a:lnTo>
                      <a:pt x="6" y="5"/>
                    </a:lnTo>
                    <a:lnTo>
                      <a:pt x="12" y="11"/>
                    </a:lnTo>
                    <a:lnTo>
                      <a:pt x="12" y="5"/>
                    </a:lnTo>
                    <a:lnTo>
                      <a:pt x="12" y="1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3" name="Freeform 207"/>
              <p:cNvSpPr>
                <a:spLocks/>
              </p:cNvSpPr>
              <p:nvPr/>
            </p:nvSpPr>
            <p:spPr bwMode="auto">
              <a:xfrm>
                <a:off x="4315" y="1617"/>
                <a:ext cx="6" cy="2"/>
              </a:xfrm>
              <a:custGeom>
                <a:avLst/>
                <a:gdLst>
                  <a:gd name="T0" fmla="*/ 6 w 6"/>
                  <a:gd name="T1" fmla="*/ 0 h 1"/>
                  <a:gd name="T2" fmla="*/ 6 w 6"/>
                  <a:gd name="T3" fmla="*/ 0 h 1"/>
                  <a:gd name="T4" fmla="*/ 6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6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w 6"/>
                  <a:gd name="T25" fmla="*/ 0 h 1"/>
                  <a:gd name="T26" fmla="*/ 0 w 6"/>
                  <a:gd name="T27" fmla="*/ 0 h 1"/>
                  <a:gd name="T28" fmla="*/ 0 w 6"/>
                  <a:gd name="T29" fmla="*/ 0 h 1"/>
                  <a:gd name="T30" fmla="*/ 6 w 6"/>
                  <a:gd name="T31" fmla="*/ 0 h 1"/>
                  <a:gd name="T32" fmla="*/ 6 w 6"/>
                  <a:gd name="T33" fmla="*/ 0 h 1"/>
                  <a:gd name="T34" fmla="*/ 6 w 6"/>
                  <a:gd name="T35" fmla="*/ 0 h 1"/>
                  <a:gd name="T36" fmla="*/ 6 w 6"/>
                  <a:gd name="T37" fmla="*/ 0 h 1"/>
                  <a:gd name="T38" fmla="*/ 6 w 6"/>
                  <a:gd name="T39" fmla="*/ 0 h 1"/>
                  <a:gd name="T40" fmla="*/ 6 w 6"/>
                  <a:gd name="T41" fmla="*/ 0 h 1"/>
                  <a:gd name="T42" fmla="*/ 6 w 6"/>
                  <a:gd name="T43" fmla="*/ 0 h 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"/>
                  <a:gd name="T67" fmla="*/ 0 h 1"/>
                  <a:gd name="T68" fmla="*/ 6 w 6"/>
                  <a:gd name="T69" fmla="*/ 1 h 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" h="1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4" name="Freeform 208"/>
              <p:cNvSpPr>
                <a:spLocks/>
              </p:cNvSpPr>
              <p:nvPr/>
            </p:nvSpPr>
            <p:spPr bwMode="auto">
              <a:xfrm>
                <a:off x="4315" y="1617"/>
                <a:ext cx="6" cy="6"/>
              </a:xfrm>
              <a:custGeom>
                <a:avLst/>
                <a:gdLst>
                  <a:gd name="T0" fmla="*/ 6 w 6"/>
                  <a:gd name="T1" fmla="*/ 0 h 5"/>
                  <a:gd name="T2" fmla="*/ 0 w 6"/>
                  <a:gd name="T3" fmla="*/ 0 h 5"/>
                  <a:gd name="T4" fmla="*/ 6 w 6"/>
                  <a:gd name="T5" fmla="*/ 5 h 5"/>
                  <a:gd name="T6" fmla="*/ 6 w 6"/>
                  <a:gd name="T7" fmla="*/ 0 h 5"/>
                  <a:gd name="T8" fmla="*/ 6 w 6"/>
                  <a:gd name="T9" fmla="*/ 0 h 5"/>
                  <a:gd name="T10" fmla="*/ 6 w 6"/>
                  <a:gd name="T11" fmla="*/ 0 h 5"/>
                  <a:gd name="T12" fmla="*/ 6 w 6"/>
                  <a:gd name="T13" fmla="*/ 5 h 5"/>
                  <a:gd name="T14" fmla="*/ 6 w 6"/>
                  <a:gd name="T15" fmla="*/ 5 h 5"/>
                  <a:gd name="T16" fmla="*/ 6 w 6"/>
                  <a:gd name="T17" fmla="*/ 5 h 5"/>
                  <a:gd name="T18" fmla="*/ 6 w 6"/>
                  <a:gd name="T19" fmla="*/ 0 h 5"/>
                  <a:gd name="T20" fmla="*/ 6 w 6"/>
                  <a:gd name="T21" fmla="*/ 0 h 5"/>
                  <a:gd name="T22" fmla="*/ 6 w 6"/>
                  <a:gd name="T23" fmla="*/ 0 h 5"/>
                  <a:gd name="T24" fmla="*/ 6 w 6"/>
                  <a:gd name="T25" fmla="*/ 0 h 5"/>
                  <a:gd name="T26" fmla="*/ 6 w 6"/>
                  <a:gd name="T27" fmla="*/ 0 h 5"/>
                  <a:gd name="T28" fmla="*/ 6 w 6"/>
                  <a:gd name="T29" fmla="*/ 0 h 5"/>
                  <a:gd name="T30" fmla="*/ 6 w 6"/>
                  <a:gd name="T31" fmla="*/ 0 h 5"/>
                  <a:gd name="T32" fmla="*/ 6 w 6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"/>
                  <a:gd name="T52" fmla="*/ 0 h 5"/>
                  <a:gd name="T53" fmla="*/ 6 w 6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" h="5">
                    <a:moveTo>
                      <a:pt x="6" y="0"/>
                    </a:moveTo>
                    <a:lnTo>
                      <a:pt x="0" y="0"/>
                    </a:lnTo>
                    <a:lnTo>
                      <a:pt x="6" y="5"/>
                    </a:lnTo>
                    <a:lnTo>
                      <a:pt x="6" y="0"/>
                    </a:lnTo>
                    <a:lnTo>
                      <a:pt x="6" y="5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B0F0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5" name="Freeform 209"/>
              <p:cNvSpPr>
                <a:spLocks/>
              </p:cNvSpPr>
              <p:nvPr/>
            </p:nvSpPr>
            <p:spPr bwMode="auto">
              <a:xfrm>
                <a:off x="4303" y="1626"/>
                <a:ext cx="6" cy="0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0 w 6"/>
                  <a:gd name="T11" fmla="*/ 0 h 1"/>
                  <a:gd name="T12" fmla="*/ 0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6" name="Freeform 210"/>
              <p:cNvSpPr>
                <a:spLocks/>
              </p:cNvSpPr>
              <p:nvPr/>
            </p:nvSpPr>
            <p:spPr bwMode="auto">
              <a:xfrm>
                <a:off x="4297" y="1617"/>
                <a:ext cx="6" cy="2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0 h 1"/>
                  <a:gd name="T8" fmla="*/ 6 w 6"/>
                  <a:gd name="T9" fmla="*/ 0 h 1"/>
                  <a:gd name="T10" fmla="*/ 6 w 6"/>
                  <a:gd name="T11" fmla="*/ 0 h 1"/>
                  <a:gd name="T12" fmla="*/ 6 w 6"/>
                  <a:gd name="T13" fmla="*/ 0 h 1"/>
                  <a:gd name="T14" fmla="*/ 0 w 6"/>
                  <a:gd name="T15" fmla="*/ 0 h 1"/>
                  <a:gd name="T16" fmla="*/ 0 w 6"/>
                  <a:gd name="T17" fmla="*/ 0 h 1"/>
                  <a:gd name="T18" fmla="*/ 0 w 6"/>
                  <a:gd name="T19" fmla="*/ 0 h 1"/>
                  <a:gd name="T20" fmla="*/ 0 w 6"/>
                  <a:gd name="T21" fmla="*/ 0 h 1"/>
                  <a:gd name="T22" fmla="*/ 0 w 6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6"/>
                  <a:gd name="T37" fmla="*/ 0 h 1"/>
                  <a:gd name="T38" fmla="*/ 6 w 6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6" h="1">
                    <a:moveTo>
                      <a:pt x="0" y="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7" name="Freeform 211"/>
              <p:cNvSpPr>
                <a:spLocks/>
              </p:cNvSpPr>
              <p:nvPr/>
            </p:nvSpPr>
            <p:spPr bwMode="auto">
              <a:xfrm>
                <a:off x="4309" y="1617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0 h 1"/>
                  <a:gd name="T8" fmla="*/ 0 w 1"/>
                  <a:gd name="T9" fmla="*/ 0 h 1"/>
                  <a:gd name="T10" fmla="*/ 0 w 1"/>
                  <a:gd name="T11" fmla="*/ 0 h 1"/>
                  <a:gd name="T12" fmla="*/ 0 w 1"/>
                  <a:gd name="T13" fmla="*/ 0 h 1"/>
                  <a:gd name="T14" fmla="*/ 0 w 1"/>
                  <a:gd name="T15" fmla="*/ 0 h 1"/>
                  <a:gd name="T16" fmla="*/ 0 w 1"/>
                  <a:gd name="T17" fmla="*/ 0 h 1"/>
                  <a:gd name="T18" fmla="*/ 0 w 1"/>
                  <a:gd name="T19" fmla="*/ 0 h 1"/>
                  <a:gd name="T20" fmla="*/ 0 w 1"/>
                  <a:gd name="T21" fmla="*/ 0 h 1"/>
                  <a:gd name="T22" fmla="*/ 0 w 1"/>
                  <a:gd name="T23" fmla="*/ 0 h 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"/>
                  <a:gd name="T37" fmla="*/ 0 h 1"/>
                  <a:gd name="T38" fmla="*/ 1 w 1"/>
                  <a:gd name="T39" fmla="*/ 1 h 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CF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78" name="Freeform 212"/>
              <p:cNvSpPr>
                <a:spLocks/>
              </p:cNvSpPr>
              <p:nvPr/>
            </p:nvSpPr>
            <p:spPr bwMode="auto">
              <a:xfrm>
                <a:off x="4187" y="1590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1" name="Group 223"/>
            <p:cNvGrpSpPr>
              <a:grpSpLocks/>
            </p:cNvGrpSpPr>
            <p:nvPr userDrawn="1"/>
          </p:nvGrpSpPr>
          <p:grpSpPr bwMode="auto">
            <a:xfrm>
              <a:off x="2701793" y="5092835"/>
              <a:ext cx="164978" cy="104897"/>
              <a:chOff x="4184" y="1339"/>
              <a:chExt cx="238" cy="162"/>
            </a:xfrm>
          </p:grpSpPr>
          <p:sp>
            <p:nvSpPr>
              <p:cNvPr id="48" name="Freeform 224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9" name="Freeform 225"/>
              <p:cNvSpPr>
                <a:spLocks/>
              </p:cNvSpPr>
              <p:nvPr/>
            </p:nvSpPr>
            <p:spPr bwMode="auto">
              <a:xfrm>
                <a:off x="4184" y="1339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0" name="Freeform 226"/>
              <p:cNvSpPr>
                <a:spLocks/>
              </p:cNvSpPr>
              <p:nvPr/>
            </p:nvSpPr>
            <p:spPr bwMode="auto">
              <a:xfrm>
                <a:off x="4184" y="1448"/>
                <a:ext cx="238" cy="53"/>
              </a:xfrm>
              <a:custGeom>
                <a:avLst/>
                <a:gdLst>
                  <a:gd name="T0" fmla="*/ 40 w 244"/>
                  <a:gd name="T1" fmla="*/ 962 h 50"/>
                  <a:gd name="T2" fmla="*/ 40 w 244"/>
                  <a:gd name="T3" fmla="*/ 0 h 50"/>
                  <a:gd name="T4" fmla="*/ 0 w 244"/>
                  <a:gd name="T5" fmla="*/ 0 h 50"/>
                  <a:gd name="T6" fmla="*/ 0 w 244"/>
                  <a:gd name="T7" fmla="*/ 962 h 50"/>
                  <a:gd name="T8" fmla="*/ 40 w 244"/>
                  <a:gd name="T9" fmla="*/ 962 h 50"/>
                  <a:gd name="T10" fmla="*/ 40 w 244"/>
                  <a:gd name="T11" fmla="*/ 962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244" y="50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44" y="50"/>
                    </a:lnTo>
                    <a:close/>
                  </a:path>
                </a:pathLst>
              </a:custGeom>
              <a:solidFill>
                <a:srgbClr val="409D2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51" name="Freeform 227"/>
              <p:cNvSpPr>
                <a:spLocks/>
              </p:cNvSpPr>
              <p:nvPr/>
            </p:nvSpPr>
            <p:spPr bwMode="auto">
              <a:xfrm>
                <a:off x="4184" y="1339"/>
                <a:ext cx="238" cy="162"/>
              </a:xfrm>
              <a:custGeom>
                <a:avLst/>
                <a:gdLst>
                  <a:gd name="T0" fmla="*/ 40 w 244"/>
                  <a:gd name="T1" fmla="*/ 1704 h 156"/>
                  <a:gd name="T2" fmla="*/ 40 w 244"/>
                  <a:gd name="T3" fmla="*/ 0 h 156"/>
                  <a:gd name="T4" fmla="*/ 0 w 244"/>
                  <a:gd name="T5" fmla="*/ 0 h 156"/>
                  <a:gd name="T6" fmla="*/ 0 w 244"/>
                  <a:gd name="T7" fmla="*/ 1704 h 156"/>
                  <a:gd name="T8" fmla="*/ 40 w 244"/>
                  <a:gd name="T9" fmla="*/ 1704 h 156"/>
                  <a:gd name="T10" fmla="*/ 40 w 244"/>
                  <a:gd name="T11" fmla="*/ 17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2" name="Group 38"/>
            <p:cNvGrpSpPr>
              <a:grpSpLocks/>
            </p:cNvGrpSpPr>
            <p:nvPr userDrawn="1"/>
          </p:nvGrpSpPr>
          <p:grpSpPr bwMode="auto">
            <a:xfrm>
              <a:off x="1217956" y="5092835"/>
              <a:ext cx="164978" cy="104922"/>
              <a:chOff x="528" y="1773"/>
              <a:chExt cx="246" cy="156"/>
            </a:xfrm>
          </p:grpSpPr>
          <p:sp>
            <p:nvSpPr>
              <p:cNvPr id="44" name="Freeform 248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5" name="Freeform 249"/>
              <p:cNvSpPr>
                <a:spLocks/>
              </p:cNvSpPr>
              <p:nvPr/>
            </p:nvSpPr>
            <p:spPr bwMode="auto">
              <a:xfrm>
                <a:off x="528" y="1850"/>
                <a:ext cx="246" cy="79"/>
              </a:xfrm>
              <a:custGeom>
                <a:avLst/>
                <a:gdLst>
                  <a:gd name="T0" fmla="*/ 2929 w 238"/>
                  <a:gd name="T1" fmla="*/ 39 h 79"/>
                  <a:gd name="T2" fmla="*/ 2929 w 238"/>
                  <a:gd name="T3" fmla="*/ 0 h 79"/>
                  <a:gd name="T4" fmla="*/ 0 w 238"/>
                  <a:gd name="T5" fmla="*/ 0 h 79"/>
                  <a:gd name="T6" fmla="*/ 0 w 238"/>
                  <a:gd name="T7" fmla="*/ 39 h 79"/>
                  <a:gd name="T8" fmla="*/ 2929 w 238"/>
                  <a:gd name="T9" fmla="*/ 39 h 79"/>
                  <a:gd name="T10" fmla="*/ 2929 w 238"/>
                  <a:gd name="T11" fmla="*/ 39 h 7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8"/>
                  <a:gd name="T19" fmla="*/ 0 h 79"/>
                  <a:gd name="T20" fmla="*/ 238 w 238"/>
                  <a:gd name="T21" fmla="*/ 79 h 7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8" h="79">
                    <a:moveTo>
                      <a:pt x="238" y="79"/>
                    </a:moveTo>
                    <a:lnTo>
                      <a:pt x="238" y="0"/>
                    </a:lnTo>
                    <a:lnTo>
                      <a:pt x="0" y="0"/>
                    </a:lnTo>
                    <a:lnTo>
                      <a:pt x="0" y="79"/>
                    </a:lnTo>
                    <a:lnTo>
                      <a:pt x="238" y="79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6" name="Freeform 250"/>
              <p:cNvSpPr>
                <a:spLocks/>
              </p:cNvSpPr>
              <p:nvPr/>
            </p:nvSpPr>
            <p:spPr bwMode="auto">
              <a:xfrm>
                <a:off x="528" y="1773"/>
                <a:ext cx="120" cy="156"/>
              </a:xfrm>
              <a:custGeom>
                <a:avLst/>
                <a:gdLst>
                  <a:gd name="T0" fmla="*/ 0 w 119"/>
                  <a:gd name="T1" fmla="*/ 0 h 157"/>
                  <a:gd name="T2" fmla="*/ 0 w 119"/>
                  <a:gd name="T3" fmla="*/ 61 h 157"/>
                  <a:gd name="T4" fmla="*/ 211 w 119"/>
                  <a:gd name="T5" fmla="*/ 39 h 157"/>
                  <a:gd name="T6" fmla="*/ 0 w 119"/>
                  <a:gd name="T7" fmla="*/ 0 h 157"/>
                  <a:gd name="T8" fmla="*/ 0 w 119"/>
                  <a:gd name="T9" fmla="*/ 0 h 1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9"/>
                  <a:gd name="T16" fmla="*/ 0 h 157"/>
                  <a:gd name="T17" fmla="*/ 119 w 119"/>
                  <a:gd name="T18" fmla="*/ 157 h 1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9" h="157">
                    <a:moveTo>
                      <a:pt x="0" y="0"/>
                    </a:moveTo>
                    <a:lnTo>
                      <a:pt x="0" y="157"/>
                    </a:lnTo>
                    <a:lnTo>
                      <a:pt x="11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A0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47" name="Freeform 251"/>
              <p:cNvSpPr>
                <a:spLocks/>
              </p:cNvSpPr>
              <p:nvPr/>
            </p:nvSpPr>
            <p:spPr bwMode="auto">
              <a:xfrm>
                <a:off x="528" y="1773"/>
                <a:ext cx="246" cy="156"/>
              </a:xfrm>
              <a:custGeom>
                <a:avLst/>
                <a:gdLst>
                  <a:gd name="T0" fmla="*/ 445 w 244"/>
                  <a:gd name="T1" fmla="*/ 61 h 157"/>
                  <a:gd name="T2" fmla="*/ 445 w 244"/>
                  <a:gd name="T3" fmla="*/ 0 h 157"/>
                  <a:gd name="T4" fmla="*/ 0 w 244"/>
                  <a:gd name="T5" fmla="*/ 0 h 157"/>
                  <a:gd name="T6" fmla="*/ 0 w 244"/>
                  <a:gd name="T7" fmla="*/ 61 h 157"/>
                  <a:gd name="T8" fmla="*/ 445 w 244"/>
                  <a:gd name="T9" fmla="*/ 61 h 157"/>
                  <a:gd name="T10" fmla="*/ 445 w 244"/>
                  <a:gd name="T11" fmla="*/ 61 h 1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7"/>
                  <a:gd name="T20" fmla="*/ 244 w 244"/>
                  <a:gd name="T21" fmla="*/ 157 h 1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7">
                    <a:moveTo>
                      <a:pt x="244" y="157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7"/>
                    </a:lnTo>
                    <a:lnTo>
                      <a:pt x="244" y="15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33" name="Group 253"/>
            <p:cNvGrpSpPr>
              <a:grpSpLocks/>
            </p:cNvGrpSpPr>
            <p:nvPr userDrawn="1"/>
          </p:nvGrpSpPr>
          <p:grpSpPr bwMode="auto">
            <a:xfrm>
              <a:off x="793347" y="5092835"/>
              <a:ext cx="163271" cy="105273"/>
              <a:chOff x="528" y="1164"/>
              <a:chExt cx="237" cy="157"/>
            </a:xfrm>
          </p:grpSpPr>
          <p:sp>
            <p:nvSpPr>
              <p:cNvPr id="40" name="Rectangle 254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156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255"/>
              <p:cNvSpPr>
                <a:spLocks noChangeArrowheads="1"/>
              </p:cNvSpPr>
              <p:nvPr/>
            </p:nvSpPr>
            <p:spPr bwMode="auto">
              <a:xfrm>
                <a:off x="528" y="1164"/>
                <a:ext cx="237" cy="53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256"/>
              <p:cNvSpPr>
                <a:spLocks noChangeArrowheads="1"/>
              </p:cNvSpPr>
              <p:nvPr/>
            </p:nvSpPr>
            <p:spPr bwMode="auto">
              <a:xfrm>
                <a:off x="528" y="1217"/>
                <a:ext cx="237" cy="55"/>
              </a:xfrm>
              <a:prstGeom prst="rect">
                <a:avLst/>
              </a:prstGeom>
              <a:solidFill>
                <a:srgbClr val="00FF00"/>
              </a:solidFill>
              <a:ln w="3175">
                <a:solidFill>
                  <a:schemeClr val="tx1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3" name="Rectangle 257"/>
              <p:cNvSpPr>
                <a:spLocks noChangeArrowheads="1"/>
              </p:cNvSpPr>
              <p:nvPr/>
            </p:nvSpPr>
            <p:spPr bwMode="auto">
              <a:xfrm>
                <a:off x="528" y="1266"/>
                <a:ext cx="237" cy="55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>
                  <a:spcBef>
                    <a:spcPct val="50000"/>
                  </a:spcBef>
                  <a:defRPr/>
                </a:pPr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34" name="Picture 268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14951" y="5092835"/>
              <a:ext cx="167015" cy="109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242"/>
            <p:cNvGrpSpPr>
              <a:grpSpLocks/>
            </p:cNvGrpSpPr>
            <p:nvPr userDrawn="1"/>
          </p:nvGrpSpPr>
          <p:grpSpPr bwMode="auto">
            <a:xfrm>
              <a:off x="1642783" y="5092835"/>
              <a:ext cx="163293" cy="104605"/>
              <a:chOff x="5555" y="2058"/>
              <a:chExt cx="245" cy="157"/>
            </a:xfrm>
          </p:grpSpPr>
          <p:sp>
            <p:nvSpPr>
              <p:cNvPr id="36" name="Freeform 243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0 w 244"/>
                  <a:gd name="T1" fmla="*/ 0 h 156"/>
                  <a:gd name="T2" fmla="*/ 0 w 244"/>
                  <a:gd name="T3" fmla="*/ 404 h 156"/>
                  <a:gd name="T4" fmla="*/ 445 w 244"/>
                  <a:gd name="T5" fmla="*/ 404 h 156"/>
                  <a:gd name="T6" fmla="*/ 445 w 244"/>
                  <a:gd name="T7" fmla="*/ 0 h 156"/>
                  <a:gd name="T8" fmla="*/ 0 w 244"/>
                  <a:gd name="T9" fmla="*/ 0 h 156"/>
                  <a:gd name="T10" fmla="*/ 0 w 244"/>
                  <a:gd name="T11" fmla="*/ 0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0" y="0"/>
                    </a:moveTo>
                    <a:lnTo>
                      <a:pt x="0" y="156"/>
                    </a:lnTo>
                    <a:lnTo>
                      <a:pt x="244" y="156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7" name="Freeform 244"/>
              <p:cNvSpPr>
                <a:spLocks/>
              </p:cNvSpPr>
              <p:nvPr/>
            </p:nvSpPr>
            <p:spPr bwMode="auto">
              <a:xfrm>
                <a:off x="5555" y="2162"/>
                <a:ext cx="245" cy="53"/>
              </a:xfrm>
              <a:custGeom>
                <a:avLst/>
                <a:gdLst>
                  <a:gd name="T0" fmla="*/ 0 w 244"/>
                  <a:gd name="T1" fmla="*/ 0 h 45"/>
                  <a:gd name="T2" fmla="*/ 0 w 244"/>
                  <a:gd name="T3" fmla="*/ 47398160 h 45"/>
                  <a:gd name="T4" fmla="*/ 445 w 244"/>
                  <a:gd name="T5" fmla="*/ 47398160 h 45"/>
                  <a:gd name="T6" fmla="*/ 445 w 244"/>
                  <a:gd name="T7" fmla="*/ 0 h 45"/>
                  <a:gd name="T8" fmla="*/ 0 w 244"/>
                  <a:gd name="T9" fmla="*/ 0 h 45"/>
                  <a:gd name="T10" fmla="*/ 0 w 244"/>
                  <a:gd name="T11" fmla="*/ 0 h 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45"/>
                  <a:gd name="T20" fmla="*/ 244 w 244"/>
                  <a:gd name="T21" fmla="*/ 45 h 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45">
                    <a:moveTo>
                      <a:pt x="0" y="0"/>
                    </a:moveTo>
                    <a:lnTo>
                      <a:pt x="0" y="45"/>
                    </a:lnTo>
                    <a:lnTo>
                      <a:pt x="244" y="45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8" name="Freeform 245"/>
              <p:cNvSpPr>
                <a:spLocks/>
              </p:cNvSpPr>
              <p:nvPr/>
            </p:nvSpPr>
            <p:spPr bwMode="auto">
              <a:xfrm>
                <a:off x="5555" y="2060"/>
                <a:ext cx="245" cy="55"/>
              </a:xfrm>
              <a:custGeom>
                <a:avLst/>
                <a:gdLst>
                  <a:gd name="T0" fmla="*/ 0 w 244"/>
                  <a:gd name="T1" fmla="*/ 0 h 50"/>
                  <a:gd name="T2" fmla="*/ 0 w 244"/>
                  <a:gd name="T3" fmla="*/ 17379 h 50"/>
                  <a:gd name="T4" fmla="*/ 445 w 244"/>
                  <a:gd name="T5" fmla="*/ 17379 h 50"/>
                  <a:gd name="T6" fmla="*/ 445 w 244"/>
                  <a:gd name="T7" fmla="*/ 0 h 50"/>
                  <a:gd name="T8" fmla="*/ 0 w 244"/>
                  <a:gd name="T9" fmla="*/ 0 h 50"/>
                  <a:gd name="T10" fmla="*/ 0 w 244"/>
                  <a:gd name="T11" fmla="*/ 0 h 5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50"/>
                  <a:gd name="T20" fmla="*/ 244 w 244"/>
                  <a:gd name="T21" fmla="*/ 50 h 5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50">
                    <a:moveTo>
                      <a:pt x="0" y="0"/>
                    </a:moveTo>
                    <a:lnTo>
                      <a:pt x="0" y="50"/>
                    </a:lnTo>
                    <a:lnTo>
                      <a:pt x="244" y="50"/>
                    </a:lnTo>
                    <a:lnTo>
                      <a:pt x="24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39" name="Freeform 246"/>
              <p:cNvSpPr>
                <a:spLocks/>
              </p:cNvSpPr>
              <p:nvPr/>
            </p:nvSpPr>
            <p:spPr bwMode="auto">
              <a:xfrm>
                <a:off x="5555" y="2058"/>
                <a:ext cx="245" cy="157"/>
              </a:xfrm>
              <a:custGeom>
                <a:avLst/>
                <a:gdLst>
                  <a:gd name="T0" fmla="*/ 445 w 244"/>
                  <a:gd name="T1" fmla="*/ 404 h 156"/>
                  <a:gd name="T2" fmla="*/ 445 w 244"/>
                  <a:gd name="T3" fmla="*/ 0 h 156"/>
                  <a:gd name="T4" fmla="*/ 0 w 244"/>
                  <a:gd name="T5" fmla="*/ 0 h 156"/>
                  <a:gd name="T6" fmla="*/ 0 w 244"/>
                  <a:gd name="T7" fmla="*/ 404 h 156"/>
                  <a:gd name="T8" fmla="*/ 445 w 244"/>
                  <a:gd name="T9" fmla="*/ 404 h 156"/>
                  <a:gd name="T10" fmla="*/ 445 w 244"/>
                  <a:gd name="T11" fmla="*/ 404 h 1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4"/>
                  <a:gd name="T19" fmla="*/ 0 h 156"/>
                  <a:gd name="T20" fmla="*/ 244 w 244"/>
                  <a:gd name="T21" fmla="*/ 156 h 1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4" h="156">
                    <a:moveTo>
                      <a:pt x="244" y="156"/>
                    </a:moveTo>
                    <a:lnTo>
                      <a:pt x="244" y="0"/>
                    </a:lnTo>
                    <a:lnTo>
                      <a:pt x="0" y="0"/>
                    </a:lnTo>
                    <a:lnTo>
                      <a:pt x="0" y="156"/>
                    </a:lnTo>
                    <a:lnTo>
                      <a:pt x="244" y="15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pic>
        <p:nvPicPr>
          <p:cNvPr id="243" name="Picture 3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54066" y="6319135"/>
            <a:ext cx="164978" cy="106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" name="Rectangle 244"/>
          <p:cNvSpPr/>
          <p:nvPr userDrawn="1"/>
        </p:nvSpPr>
        <p:spPr bwMode="auto">
          <a:xfrm>
            <a:off x="8817935" y="6613451"/>
            <a:ext cx="921488" cy="24454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246" name="Picture 245" descr="30years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230493" y="108058"/>
            <a:ext cx="1045419" cy="138758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52000" indent="-252000">
              <a:spcBef>
                <a:spcPts val="0"/>
              </a:spcBef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4" name="Picture 3" descr="30year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259808" y="0"/>
            <a:ext cx="646192" cy="857693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 descr="EUMETSATwhite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1588" y="6604000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 userDrawn="1"/>
        </p:nvSpPr>
        <p:spPr bwMode="auto">
          <a:xfrm>
            <a:off x="0" y="0"/>
            <a:ext cx="9906000" cy="855663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  <a:defRPr/>
            </a:pPr>
            <a:endParaRPr lang="en-GB"/>
          </a:p>
        </p:txBody>
      </p:sp>
      <p:sp>
        <p:nvSpPr>
          <p:cNvPr id="5" name="Rectangle 61"/>
          <p:cNvSpPr>
            <a:spLocks noChangeArrowheads="1"/>
          </p:cNvSpPr>
          <p:nvPr userDrawn="1"/>
        </p:nvSpPr>
        <p:spPr bwMode="auto">
          <a:xfrm>
            <a:off x="627063" y="6610350"/>
            <a:ext cx="258603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de-DE" b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/>
              <a:t>EUM/QMA/VWG/16/850071 V1 18.03.2016</a:t>
            </a:r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39"/>
          <p:cNvSpPr>
            <a:spLocks noChangeArrowheads="1"/>
          </p:cNvSpPr>
          <p:nvPr userDrawn="1"/>
        </p:nvSpPr>
        <p:spPr bwMode="auto">
          <a:xfrm>
            <a:off x="315913" y="6610350"/>
            <a:ext cx="141287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C75F1A21-0E94-4558-BC99-367C1580C244}" type="slidenum">
              <a:rPr lang="de-DE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799638" cy="854075"/>
          </a:xfrm>
        </p:spPr>
        <p:txBody>
          <a:bodyPr/>
          <a:lstStyle>
            <a:lvl1pPr marL="18000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278679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6700" y="992188"/>
            <a:ext cx="9447213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91588" y="6646528"/>
            <a:ext cx="808037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324039" y="6652878"/>
            <a:ext cx="125034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fld id="{FF9CC606-8418-49EA-9DB7-3FFD72983DD3}" type="slidenum">
              <a:rPr lang="de-DE" sz="800" b="0">
                <a:solidFill>
                  <a:srgbClr val="00B5E2"/>
                </a:solidFill>
                <a:latin typeface="Arial" pitchFamily="34" charset="0"/>
                <a:cs typeface="Arial" pitchFamily="34" charset="0"/>
              </a:rPr>
              <a:pPr algn="ctr" eaLnBrk="0" hangingPunct="0">
                <a:defRPr/>
              </a:pPr>
              <a:t>‹#›</a:t>
            </a:fld>
            <a:endParaRPr lang="de-DE" sz="800" b="0" dirty="0">
              <a:solidFill>
                <a:srgbClr val="00B5E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61"/>
          <p:cNvSpPr>
            <a:spLocks noChangeArrowheads="1"/>
          </p:cNvSpPr>
          <p:nvPr/>
        </p:nvSpPr>
        <p:spPr bwMode="auto">
          <a:xfrm>
            <a:off x="627063" y="6652878"/>
            <a:ext cx="2011769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>
              <a:defRPr/>
            </a:pPr>
            <a:r>
              <a:rPr lang="en-GB" sz="800" b="0" kern="1200" baseline="0" dirty="0" smtClean="0">
                <a:solidFill>
                  <a:srgbClr val="00B5E2"/>
                </a:solidFill>
                <a:latin typeface="Arial" pitchFamily="34" charset="0"/>
                <a:ea typeface="+mn-ea"/>
                <a:cs typeface="Arial" pitchFamily="34" charset="0"/>
              </a:rPr>
              <a:t>EUM/TSS/VWG/16/845837, V1, 16/02/2016</a:t>
            </a:r>
            <a:endParaRPr lang="de-DE" sz="800" b="0" kern="1200" baseline="0" dirty="0">
              <a:solidFill>
                <a:srgbClr val="00B5E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64" r:id="rId2"/>
    <p:sldLayoutId id="2147487673" r:id="rId3"/>
    <p:sldLayoutId id="2147487674" r:id="rId4"/>
  </p:sldLayoutIdLst>
  <p:transition/>
  <p:txStyles>
    <p:titleStyle>
      <a:lvl1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1793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600">
          <a:solidFill>
            <a:schemeClr val="tx2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2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2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2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hyperlink" Target="http://www.google.co.in/url?sa=i&amp;rct=j&amp;q=&amp;esrc=s&amp;source=images&amp;cd=&amp;cad=rja&amp;uact=8&amp;ved=0ahUKEwjx6dD-8NnLAhXIfhoKHUZNBdYQjRwIBw&amp;url=http://klimaatgek.nl/wordpress/2013/11/17/help-het-wordt-steeds-warmer-deel-2/&amp;psig=AFQjCNFiCDnoDH7F364DyKoH0Mms4e1VFA&amp;ust=1458928127894778" TargetMode="External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daac.jpl.nasa.gov/MetOp" TargetMode="External"/><Relationship Id="rId5" Type="http://schemas.openxmlformats.org/officeDocument/2006/relationships/image" Target="../media/image33.jpeg"/><Relationship Id="rId4" Type="http://schemas.openxmlformats.org/officeDocument/2006/relationships/hyperlink" Target="https://www.google.co.in/url?sa=i&amp;rct=j&amp;q=&amp;esrc=s&amp;source=images&amp;cd=&amp;cad=rja&amp;uact=8&amp;ved=0ahUKEwi5j8Pv8dnLAhWMBBoKHZdTDW4QjRwIBw&amp;url=https://commons.wikimedia.org/wiki/File:NOAA-M.jpg&amp;bvm=bv.117604692,d.ZWU&amp;psig=AFQjCNHLunBxyUgkS7k_IxuD2-cSMQnhPg&amp;ust=1458928364913464" TargetMode="External"/><Relationship Id="rId9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Microsoft_Office_Word_Document1.doc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bitalsystems.com/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package" Target="../embeddings/Microsoft_Office_Word_Document3.docx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7.jpg@01D1592C.5FB781F0" TargetMode="Externa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8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 txBox="1">
            <a:spLocks noChangeArrowheads="1"/>
          </p:cNvSpPr>
          <p:nvPr/>
        </p:nvSpPr>
        <p:spPr>
          <a:xfrm>
            <a:off x="4965700" y="3096929"/>
            <a:ext cx="4711700" cy="1701799"/>
          </a:xfrm>
          <a:prstGeom prst="rect">
            <a:avLst/>
          </a:prstGeom>
        </p:spPr>
        <p:txBody>
          <a:bodyPr anchor="t"/>
          <a:lstStyle>
            <a:lvl1pPr marL="0" indent="0" algn="r">
              <a:lnSpc>
                <a:spcPts val="3400"/>
              </a:lnSpc>
              <a:buNone/>
              <a:defRPr sz="2400" b="0" cap="none" baseline="0">
                <a:solidFill>
                  <a:srgbClr val="00205B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ts val="34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B5E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Carlos Cabanas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B5E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itle 247"/>
          <p:cNvSpPr txBox="1">
            <a:spLocks/>
          </p:cNvSpPr>
          <p:nvPr/>
        </p:nvSpPr>
        <p:spPr>
          <a:xfrm>
            <a:off x="2565400" y="1103029"/>
            <a:ext cx="7112000" cy="1981200"/>
          </a:xfrm>
          <a:prstGeom prst="rect">
            <a:avLst/>
          </a:prstGeom>
        </p:spPr>
        <p:txBody>
          <a:bodyPr anchor="b"/>
          <a:lstStyle>
            <a:lvl1pPr algn="r">
              <a:defRPr>
                <a:solidFill>
                  <a:srgbClr val="00B5E2"/>
                </a:solidFill>
              </a:defRPr>
            </a:lvl1pPr>
          </a:lstStyle>
          <a:p>
            <a:pPr lvl="0" eaLnBrk="0" hangingPunct="0">
              <a:lnSpc>
                <a:spcPct val="100000"/>
              </a:lnSpc>
            </a:pPr>
            <a:r>
              <a:rPr lang="en-GB" sz="2800" dirty="0" smtClean="0">
                <a:cs typeface="Tahoma" pitchFamily="34" charset="0"/>
              </a:rPr>
              <a:t>EUMETSAT Regional Services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785" y="2131811"/>
            <a:ext cx="3461651" cy="244019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graphicFrame>
        <p:nvGraphicFramePr>
          <p:cNvPr id="20" name="Object 4"/>
          <p:cNvGraphicFramePr>
            <a:graphicFrameLocks noChangeAspect="1"/>
          </p:cNvGraphicFramePr>
          <p:nvPr/>
        </p:nvGraphicFramePr>
        <p:xfrm>
          <a:off x="6584538" y="2090934"/>
          <a:ext cx="3321462" cy="2554527"/>
        </p:xfrm>
        <a:graphic>
          <a:graphicData uri="http://schemas.openxmlformats.org/presentationml/2006/ole">
            <p:oleObj spid="_x0000_s570371" name="Photo Editor Photo" r:id="rId5" imgW="6190476" imgH="4761905" progId="">
              <p:embed/>
            </p:oleObj>
          </a:graphicData>
        </a:graphic>
      </p:graphicFrame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859535" y="1177083"/>
            <a:ext cx="1707019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Global Mission</a:t>
            </a:r>
            <a:endParaRPr lang="en-GB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21"/>
          <p:cNvSpPr txBox="1">
            <a:spLocks noChangeArrowheads="1"/>
          </p:cNvSpPr>
          <p:nvPr/>
        </p:nvSpPr>
        <p:spPr bwMode="auto">
          <a:xfrm>
            <a:off x="7004410" y="1251511"/>
            <a:ext cx="197261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 Mission</a:t>
            </a:r>
            <a:endParaRPr lang="en-GB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749536" y="1187715"/>
            <a:ext cx="1615440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1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Local Mission</a:t>
            </a:r>
            <a:endParaRPr lang="en-GB" sz="1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930888" y="4640027"/>
            <a:ext cx="149047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GB" sz="14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GB" sz="14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2-6 hours</a:t>
            </a:r>
            <a:endParaRPr lang="en-GB" sz="140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7152227" y="4579069"/>
            <a:ext cx="149047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GB" sz="1400" b="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GB" sz="1400" b="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 30 minutes</a:t>
            </a:r>
            <a:endParaRPr lang="en-GB" sz="1400" b="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3752682" y="4634415"/>
            <a:ext cx="1490472" cy="5232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400" b="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en-GB" sz="1400" b="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n-GB" sz="1400" b="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  Immediate</a:t>
            </a:r>
            <a:endParaRPr lang="en-GB" sz="1400" b="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3023754" y="2229058"/>
            <a:ext cx="279724" cy="22494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9220200" y="2252013"/>
            <a:ext cx="685800" cy="24789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7937" y="186336"/>
            <a:ext cx="9192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EUMETSAT’s challenge of timely access to LEO satellite data </a:t>
            </a:r>
          </a:p>
        </p:txBody>
      </p:sp>
      <p:pic>
        <p:nvPicPr>
          <p:cNvPr id="22" name="Picture 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5663" y="2133609"/>
            <a:ext cx="3599306" cy="244878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</p:pic>
      <p:sp>
        <p:nvSpPr>
          <p:cNvPr id="30" name="Rectangle 29"/>
          <p:cNvSpPr/>
          <p:nvPr/>
        </p:nvSpPr>
        <p:spPr bwMode="auto">
          <a:xfrm>
            <a:off x="5922335" y="2080789"/>
            <a:ext cx="701748" cy="240615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EUMETSAT Advanced Retransmission Service (EARS)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chemeClr val="accent1"/>
                </a:solidFill>
              </a:rPr>
              <a:t>Objective</a:t>
            </a:r>
          </a:p>
          <a:p>
            <a:pPr marL="0" indent="0">
              <a:buNone/>
            </a:pPr>
            <a:r>
              <a:rPr lang="en-GB" sz="2800" dirty="0" smtClean="0"/>
              <a:t>To provide Users with high timeliness regional data from Polar Orbiting Meteorological Satellites in support of Numerical Weather Prediction (NWP) and </a:t>
            </a:r>
            <a:r>
              <a:rPr lang="en-GB" sz="2800" dirty="0" err="1" smtClean="0"/>
              <a:t>Nowcasting</a:t>
            </a:r>
            <a:r>
              <a:rPr lang="en-GB" sz="2800" dirty="0" smtClean="0"/>
              <a:t> (NWC).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chemeClr val="accent1"/>
                </a:solidFill>
              </a:rPr>
              <a:t>Principle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800" dirty="0" smtClean="0"/>
              <a:t>Achieved through a network of Direct Broadcast stations receiving, processing and distributing data to Users in near real time.</a:t>
            </a:r>
          </a:p>
          <a:p>
            <a:pPr marL="0" indent="0"/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546336" cy="854075"/>
          </a:xfrm>
        </p:spPr>
        <p:txBody>
          <a:bodyPr/>
          <a:lstStyle/>
          <a:p>
            <a:r>
              <a:rPr lang="en-US" dirty="0" smtClean="0"/>
              <a:t>The EARS System</a:t>
            </a:r>
            <a:endParaRPr lang="en-GB" dirty="0"/>
          </a:p>
        </p:txBody>
      </p:sp>
      <p:grpSp>
        <p:nvGrpSpPr>
          <p:cNvPr id="65" name="Group 3"/>
          <p:cNvGrpSpPr>
            <a:grpSpLocks/>
          </p:cNvGrpSpPr>
          <p:nvPr/>
        </p:nvGrpSpPr>
        <p:grpSpPr bwMode="auto">
          <a:xfrm>
            <a:off x="1712913" y="4149725"/>
            <a:ext cx="563562" cy="582613"/>
            <a:chOff x="4337" y="1504"/>
            <a:chExt cx="152" cy="157"/>
          </a:xfrm>
        </p:grpSpPr>
        <p:sp>
          <p:nvSpPr>
            <p:cNvPr id="66" name="AutoShape 4"/>
            <p:cNvSpPr>
              <a:spLocks noChangeArrowheads="1"/>
            </p:cNvSpPr>
            <p:nvPr/>
          </p:nvSpPr>
          <p:spPr bwMode="auto">
            <a:xfrm flipV="1">
              <a:off x="4390" y="1570"/>
              <a:ext cx="67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69 w 21600"/>
                <a:gd name="T13" fmla="*/ 4035 h 21600"/>
                <a:gd name="T14" fmla="*/ 17731 w 21600"/>
                <a:gd name="T15" fmla="*/ 1756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272" y="21600"/>
                  </a:lnTo>
                  <a:lnTo>
                    <a:pt x="1732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67" name="Oval 5"/>
            <p:cNvSpPr>
              <a:spLocks noChangeArrowheads="1"/>
            </p:cNvSpPr>
            <p:nvPr/>
          </p:nvSpPr>
          <p:spPr bwMode="auto">
            <a:xfrm rot="2934930" flipH="1">
              <a:off x="4366" y="1475"/>
              <a:ext cx="94" cy="15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22353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70" name="Rectangle 6"/>
          <p:cNvSpPr>
            <a:spLocks noChangeArrowheads="1"/>
          </p:cNvSpPr>
          <p:nvPr/>
        </p:nvSpPr>
        <p:spPr bwMode="auto">
          <a:xfrm>
            <a:off x="1219200" y="2417763"/>
            <a:ext cx="1524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Rectangle 7"/>
          <p:cNvSpPr>
            <a:spLocks noChangeArrowheads="1"/>
          </p:cNvSpPr>
          <p:nvPr/>
        </p:nvSpPr>
        <p:spPr bwMode="auto">
          <a:xfrm>
            <a:off x="1143000" y="2239963"/>
            <a:ext cx="457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" name="Rectangle 8"/>
          <p:cNvSpPr>
            <a:spLocks noChangeArrowheads="1"/>
          </p:cNvSpPr>
          <p:nvPr/>
        </p:nvSpPr>
        <p:spPr bwMode="auto">
          <a:xfrm rot="-2503577">
            <a:off x="1603375" y="1962150"/>
            <a:ext cx="304800" cy="2286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7" name="Line 9"/>
          <p:cNvSpPr>
            <a:spLocks noChangeShapeType="1"/>
          </p:cNvSpPr>
          <p:nvPr/>
        </p:nvSpPr>
        <p:spPr bwMode="auto">
          <a:xfrm flipV="1">
            <a:off x="1524000" y="2163763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8" name="Rectangle 10"/>
          <p:cNvSpPr>
            <a:spLocks noChangeArrowheads="1"/>
          </p:cNvSpPr>
          <p:nvPr/>
        </p:nvSpPr>
        <p:spPr bwMode="auto">
          <a:xfrm>
            <a:off x="1219200" y="2316163"/>
            <a:ext cx="762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" name="Oval 11"/>
          <p:cNvSpPr>
            <a:spLocks noChangeArrowheads="1"/>
          </p:cNvSpPr>
          <p:nvPr/>
        </p:nvSpPr>
        <p:spPr bwMode="auto">
          <a:xfrm>
            <a:off x="1447800" y="2392363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0" name="Line 12"/>
          <p:cNvSpPr>
            <a:spLocks noChangeShapeType="1"/>
          </p:cNvSpPr>
          <p:nvPr/>
        </p:nvSpPr>
        <p:spPr bwMode="auto">
          <a:xfrm>
            <a:off x="1295400" y="216376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" name="Freeform 13"/>
          <p:cNvSpPr>
            <a:spLocks/>
          </p:cNvSpPr>
          <p:nvPr/>
        </p:nvSpPr>
        <p:spPr bwMode="auto">
          <a:xfrm>
            <a:off x="914400" y="2495550"/>
            <a:ext cx="457200" cy="2324100"/>
          </a:xfrm>
          <a:custGeom>
            <a:avLst/>
            <a:gdLst>
              <a:gd name="T0" fmla="*/ 2147483647 w 398"/>
              <a:gd name="T1" fmla="*/ 0 h 1488"/>
              <a:gd name="T2" fmla="*/ 2147483647 w 398"/>
              <a:gd name="T3" fmla="*/ 2147483647 h 1488"/>
              <a:gd name="T4" fmla="*/ 0 w 398"/>
              <a:gd name="T5" fmla="*/ 2147483647 h 1488"/>
              <a:gd name="T6" fmla="*/ 2147483647 w 398"/>
              <a:gd name="T7" fmla="*/ 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398"/>
              <a:gd name="T13" fmla="*/ 0 h 1488"/>
              <a:gd name="T14" fmla="*/ 398 w 398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8" h="1488">
                <a:moveTo>
                  <a:pt x="256" y="0"/>
                </a:moveTo>
                <a:lnTo>
                  <a:pt x="398" y="1181"/>
                </a:lnTo>
                <a:lnTo>
                  <a:pt x="0" y="1488"/>
                </a:lnTo>
                <a:lnTo>
                  <a:pt x="256" y="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" name="Rectangle 14"/>
          <p:cNvSpPr>
            <a:spLocks noChangeArrowheads="1"/>
          </p:cNvSpPr>
          <p:nvPr/>
        </p:nvSpPr>
        <p:spPr bwMode="auto">
          <a:xfrm>
            <a:off x="2359025" y="4333875"/>
            <a:ext cx="4572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Line 15"/>
          <p:cNvSpPr>
            <a:spLocks noChangeShapeType="1"/>
          </p:cNvSpPr>
          <p:nvPr/>
        </p:nvSpPr>
        <p:spPr bwMode="auto">
          <a:xfrm flipV="1">
            <a:off x="2073275" y="4510088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6" name="Text Box 16"/>
          <p:cNvSpPr txBox="1">
            <a:spLocks noChangeArrowheads="1"/>
          </p:cNvSpPr>
          <p:nvPr/>
        </p:nvSpPr>
        <p:spPr bwMode="auto">
          <a:xfrm>
            <a:off x="2552700" y="2744788"/>
            <a:ext cx="17145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1"/>
                </a:solidFill>
                <a:latin typeface="Helvetica" pitchFamily="34" charset="0"/>
              </a:rPr>
              <a:t>DB Reception</a:t>
            </a:r>
            <a:r>
              <a:rPr lang="en-GB" sz="1800" b="0" dirty="0">
                <a:solidFill>
                  <a:schemeClr val="tx1"/>
                </a:solidFill>
                <a:latin typeface="Helvetica" pitchFamily="34" charset="0"/>
              </a:rPr>
              <a:t/>
            </a:r>
            <a:br>
              <a:rPr lang="en-GB" sz="1800" b="0" dirty="0">
                <a:solidFill>
                  <a:schemeClr val="tx1"/>
                </a:solidFill>
                <a:latin typeface="Helvetica" pitchFamily="34" charset="0"/>
              </a:rPr>
            </a:br>
            <a:r>
              <a:rPr lang="en-GB" sz="1800" b="0" dirty="0">
                <a:solidFill>
                  <a:schemeClr val="tx1"/>
                </a:solidFill>
                <a:latin typeface="Helvetica" pitchFamily="34" charset="0"/>
              </a:rPr>
              <a:t>Stations</a:t>
            </a:r>
          </a:p>
        </p:txBody>
      </p:sp>
      <p:sp>
        <p:nvSpPr>
          <p:cNvPr id="89" name="Text Box 17"/>
          <p:cNvSpPr txBox="1">
            <a:spLocks noChangeArrowheads="1"/>
          </p:cNvSpPr>
          <p:nvPr/>
        </p:nvSpPr>
        <p:spPr bwMode="auto">
          <a:xfrm>
            <a:off x="344488" y="1484313"/>
            <a:ext cx="10302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0">
                <a:solidFill>
                  <a:schemeClr val="tx1"/>
                </a:solidFill>
                <a:latin typeface="Helvetica" pitchFamily="34" charset="0"/>
              </a:rPr>
              <a:t>Polar Satellite</a:t>
            </a:r>
          </a:p>
        </p:txBody>
      </p:sp>
      <p:sp>
        <p:nvSpPr>
          <p:cNvPr id="90" name="AutoShape 18"/>
          <p:cNvSpPr>
            <a:spLocks noChangeArrowheads="1"/>
          </p:cNvSpPr>
          <p:nvPr/>
        </p:nvSpPr>
        <p:spPr bwMode="auto">
          <a:xfrm rot="4427336">
            <a:off x="1040607" y="3283743"/>
            <a:ext cx="1371600" cy="2524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1" name="AutoShape 19"/>
          <p:cNvSpPr>
            <a:spLocks noChangeArrowheads="1"/>
          </p:cNvSpPr>
          <p:nvPr/>
        </p:nvSpPr>
        <p:spPr bwMode="auto">
          <a:xfrm rot="2788506">
            <a:off x="1537494" y="2931319"/>
            <a:ext cx="1152525" cy="25241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2" name="Group 20"/>
          <p:cNvGrpSpPr>
            <a:grpSpLocks/>
          </p:cNvGrpSpPr>
          <p:nvPr/>
        </p:nvGrpSpPr>
        <p:grpSpPr bwMode="auto">
          <a:xfrm>
            <a:off x="2409825" y="3494088"/>
            <a:ext cx="563563" cy="582612"/>
            <a:chOff x="4337" y="1504"/>
            <a:chExt cx="152" cy="157"/>
          </a:xfrm>
        </p:grpSpPr>
        <p:sp>
          <p:nvSpPr>
            <p:cNvPr id="93" name="AutoShape 21"/>
            <p:cNvSpPr>
              <a:spLocks noChangeArrowheads="1"/>
            </p:cNvSpPr>
            <p:nvPr/>
          </p:nvSpPr>
          <p:spPr bwMode="auto">
            <a:xfrm flipV="1">
              <a:off x="4390" y="1570"/>
              <a:ext cx="67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69 w 21600"/>
                <a:gd name="T13" fmla="*/ 4035 h 21600"/>
                <a:gd name="T14" fmla="*/ 17731 w 21600"/>
                <a:gd name="T15" fmla="*/ 1756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272" y="21600"/>
                  </a:lnTo>
                  <a:lnTo>
                    <a:pt x="1732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94" name="Oval 22"/>
            <p:cNvSpPr>
              <a:spLocks noChangeArrowheads="1"/>
            </p:cNvSpPr>
            <p:nvPr/>
          </p:nvSpPr>
          <p:spPr bwMode="auto">
            <a:xfrm rot="2934930" flipH="1">
              <a:off x="4366" y="1475"/>
              <a:ext cx="94" cy="15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22353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95" name="Rectangle 23"/>
          <p:cNvSpPr>
            <a:spLocks noChangeArrowheads="1"/>
          </p:cNvSpPr>
          <p:nvPr/>
        </p:nvSpPr>
        <p:spPr bwMode="auto">
          <a:xfrm>
            <a:off x="3055938" y="3678238"/>
            <a:ext cx="4572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6" name="Line 24"/>
          <p:cNvSpPr>
            <a:spLocks noChangeShapeType="1"/>
          </p:cNvSpPr>
          <p:nvPr/>
        </p:nvSpPr>
        <p:spPr bwMode="auto">
          <a:xfrm flipV="1">
            <a:off x="2770188" y="3854450"/>
            <a:ext cx="288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7" name="Group 25"/>
          <p:cNvGrpSpPr>
            <a:grpSpLocks/>
          </p:cNvGrpSpPr>
          <p:nvPr/>
        </p:nvGrpSpPr>
        <p:grpSpPr bwMode="auto">
          <a:xfrm>
            <a:off x="2792413" y="1676400"/>
            <a:ext cx="6896100" cy="3848100"/>
            <a:chOff x="1759" y="1056"/>
            <a:chExt cx="4344" cy="2424"/>
          </a:xfrm>
        </p:grpSpPr>
        <p:sp>
          <p:nvSpPr>
            <p:cNvPr id="104" name="Text Box 26"/>
            <p:cNvSpPr txBox="1">
              <a:spLocks noChangeArrowheads="1"/>
            </p:cNvSpPr>
            <p:nvPr/>
          </p:nvSpPr>
          <p:spPr bwMode="auto">
            <a:xfrm>
              <a:off x="5479" y="2976"/>
              <a:ext cx="6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800" b="0">
                  <a:solidFill>
                    <a:schemeClr val="tx1"/>
                  </a:solidFill>
                  <a:latin typeface="Helvetica" pitchFamily="34" charset="0"/>
                </a:rPr>
                <a:t>Users</a:t>
              </a:r>
            </a:p>
          </p:txBody>
        </p:sp>
        <p:sp>
          <p:nvSpPr>
            <p:cNvPr id="109" name="Line 27"/>
            <p:cNvSpPr>
              <a:spLocks noChangeShapeType="1"/>
            </p:cNvSpPr>
            <p:nvPr/>
          </p:nvSpPr>
          <p:spPr bwMode="auto">
            <a:xfrm>
              <a:off x="1759" y="2840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0" name="Group 28"/>
            <p:cNvGrpSpPr>
              <a:grpSpLocks/>
            </p:cNvGrpSpPr>
            <p:nvPr/>
          </p:nvGrpSpPr>
          <p:grpSpPr bwMode="auto">
            <a:xfrm>
              <a:off x="4662" y="1056"/>
              <a:ext cx="624" cy="288"/>
              <a:chOff x="4080" y="900"/>
              <a:chExt cx="624" cy="288"/>
            </a:xfrm>
          </p:grpSpPr>
          <p:sp>
            <p:nvSpPr>
              <p:cNvPr id="129" name="Line 29"/>
              <p:cNvSpPr>
                <a:spLocks noChangeShapeType="1"/>
              </p:cNvSpPr>
              <p:nvPr/>
            </p:nvSpPr>
            <p:spPr bwMode="auto">
              <a:xfrm>
                <a:off x="4416" y="99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0" name="Line 30"/>
              <p:cNvSpPr>
                <a:spLocks noChangeShapeType="1"/>
              </p:cNvSpPr>
              <p:nvPr/>
            </p:nvSpPr>
            <p:spPr bwMode="auto">
              <a:xfrm>
                <a:off x="4224" y="996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31" name="Rectangle 31"/>
              <p:cNvSpPr>
                <a:spLocks noChangeArrowheads="1"/>
              </p:cNvSpPr>
              <p:nvPr/>
            </p:nvSpPr>
            <p:spPr bwMode="auto">
              <a:xfrm>
                <a:off x="4320" y="900"/>
                <a:ext cx="144" cy="240"/>
              </a:xfrm>
              <a:prstGeom prst="rect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" name="Rectangle 32"/>
              <p:cNvSpPr>
                <a:spLocks noChangeArrowheads="1"/>
              </p:cNvSpPr>
              <p:nvPr/>
            </p:nvSpPr>
            <p:spPr bwMode="auto">
              <a:xfrm>
                <a:off x="4368" y="1044"/>
                <a:ext cx="48" cy="48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Rectangle 33"/>
              <p:cNvSpPr>
                <a:spLocks noChangeArrowheads="1"/>
              </p:cNvSpPr>
              <p:nvPr/>
            </p:nvSpPr>
            <p:spPr bwMode="auto">
              <a:xfrm>
                <a:off x="4512" y="948"/>
                <a:ext cx="192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" name="Rectangle 34"/>
              <p:cNvSpPr>
                <a:spLocks noChangeArrowheads="1"/>
              </p:cNvSpPr>
              <p:nvPr/>
            </p:nvSpPr>
            <p:spPr bwMode="auto">
              <a:xfrm>
                <a:off x="4080" y="948"/>
                <a:ext cx="192" cy="96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Rectangle 35"/>
              <p:cNvSpPr>
                <a:spLocks noChangeArrowheads="1"/>
              </p:cNvSpPr>
              <p:nvPr/>
            </p:nvSpPr>
            <p:spPr bwMode="auto">
              <a:xfrm>
                <a:off x="4320" y="948"/>
                <a:ext cx="96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Line 36"/>
              <p:cNvSpPr>
                <a:spLocks noChangeShapeType="1"/>
              </p:cNvSpPr>
              <p:nvPr/>
            </p:nvSpPr>
            <p:spPr bwMode="auto">
              <a:xfrm>
                <a:off x="4416" y="1140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1" name="Text Box 37"/>
            <p:cNvSpPr txBox="1">
              <a:spLocks noChangeArrowheads="1"/>
            </p:cNvSpPr>
            <p:nvPr/>
          </p:nvSpPr>
          <p:spPr bwMode="auto">
            <a:xfrm>
              <a:off x="3664" y="1389"/>
              <a:ext cx="11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GB" sz="1800" b="0">
                  <a:solidFill>
                    <a:schemeClr val="tx1"/>
                  </a:solidFill>
                  <a:latin typeface="Helvetica" pitchFamily="34" charset="0"/>
                </a:rPr>
                <a:t>EUMETCast</a:t>
              </a:r>
            </a:p>
          </p:txBody>
        </p:sp>
        <p:sp>
          <p:nvSpPr>
            <p:cNvPr id="112" name="AutoShape 38"/>
            <p:cNvSpPr>
              <a:spLocks noChangeArrowheads="1"/>
            </p:cNvSpPr>
            <p:nvPr/>
          </p:nvSpPr>
          <p:spPr bwMode="auto">
            <a:xfrm rot="-4062561">
              <a:off x="4289" y="1853"/>
              <a:ext cx="816" cy="1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34 h 21600"/>
                <a:gd name="T14" fmla="*/ 18900 w 21600"/>
                <a:gd name="T15" fmla="*/ 161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3" name="AutoShape 39"/>
            <p:cNvSpPr>
              <a:spLocks noChangeArrowheads="1"/>
            </p:cNvSpPr>
            <p:nvPr/>
          </p:nvSpPr>
          <p:spPr bwMode="auto">
            <a:xfrm rot="4339209">
              <a:off x="4668" y="1928"/>
              <a:ext cx="1056" cy="1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34 h 21600"/>
                <a:gd name="T14" fmla="*/ 18900 w 21600"/>
                <a:gd name="T15" fmla="*/ 161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" name="AutoShape 40"/>
            <p:cNvSpPr>
              <a:spLocks noChangeArrowheads="1"/>
            </p:cNvSpPr>
            <p:nvPr/>
          </p:nvSpPr>
          <p:spPr bwMode="auto">
            <a:xfrm rot="3858669">
              <a:off x="4895" y="1837"/>
              <a:ext cx="1056" cy="15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34 h 21600"/>
                <a:gd name="T14" fmla="*/ 18900 w 21600"/>
                <a:gd name="T15" fmla="*/ 1616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" name="Line 41"/>
            <p:cNvSpPr>
              <a:spLocks noChangeShapeType="1"/>
            </p:cNvSpPr>
            <p:nvPr/>
          </p:nvSpPr>
          <p:spPr bwMode="auto">
            <a:xfrm>
              <a:off x="2213" y="2432"/>
              <a:ext cx="317" cy="9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" name="Cloud"/>
            <p:cNvSpPr>
              <a:spLocks noChangeAspect="1" noEditPoints="1" noChangeArrowheads="1"/>
            </p:cNvSpPr>
            <p:nvPr/>
          </p:nvSpPr>
          <p:spPr bwMode="auto">
            <a:xfrm>
              <a:off x="2440" y="2160"/>
              <a:ext cx="1678" cy="982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1600" b="0" dirty="0">
                  <a:latin typeface="Helvetica" pitchFamily="34" charset="0"/>
                </a:rPr>
                <a:t>EARS</a:t>
              </a:r>
              <a:br>
                <a:rPr lang="en-GB" sz="1600" b="0" dirty="0">
                  <a:latin typeface="Helvetica" pitchFamily="34" charset="0"/>
                </a:rPr>
              </a:br>
              <a:r>
                <a:rPr lang="en-GB" sz="1600" b="0" dirty="0">
                  <a:latin typeface="Helvetica" pitchFamily="34" charset="0"/>
                </a:rPr>
                <a:t>Communication </a:t>
              </a:r>
              <a:br>
                <a:rPr lang="en-GB" sz="1600" b="0" dirty="0">
                  <a:latin typeface="Helvetica" pitchFamily="34" charset="0"/>
                </a:rPr>
              </a:br>
              <a:r>
                <a:rPr lang="en-GB" sz="1600" b="0" dirty="0">
                  <a:latin typeface="Helvetica" pitchFamily="34" charset="0"/>
                </a:rPr>
                <a:t>Network</a:t>
              </a:r>
            </a:p>
          </p:txBody>
        </p:sp>
        <p:sp>
          <p:nvSpPr>
            <p:cNvPr id="117" name="Cloud"/>
            <p:cNvSpPr>
              <a:spLocks noChangeAspect="1" noEditPoints="1" noChangeArrowheads="1"/>
            </p:cNvSpPr>
            <p:nvPr/>
          </p:nvSpPr>
          <p:spPr bwMode="auto">
            <a:xfrm>
              <a:off x="4481" y="2976"/>
              <a:ext cx="862" cy="504"/>
            </a:xfrm>
            <a:custGeom>
              <a:avLst/>
              <a:gdLst>
                <a:gd name="T0" fmla="*/ 67 w 21600"/>
                <a:gd name="T1" fmla="*/ 10800 h 21600"/>
                <a:gd name="T2" fmla="*/ 10800 w 21600"/>
                <a:gd name="T3" fmla="*/ 21577 h 21600"/>
                <a:gd name="T4" fmla="*/ 21582 w 21600"/>
                <a:gd name="T5" fmla="*/ 10800 h 21600"/>
                <a:gd name="T6" fmla="*/ 10800 w 21600"/>
                <a:gd name="T7" fmla="*/ 1235 h 21600"/>
                <a:gd name="T8" fmla="*/ 2977 w 21600"/>
                <a:gd name="T9" fmla="*/ 3262 h 21600"/>
                <a:gd name="T10" fmla="*/ 17087 w 21600"/>
                <a:gd name="T11" fmla="*/ 173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pPr algn="ctr">
                <a:defRPr/>
              </a:pPr>
              <a:r>
                <a:rPr lang="en-GB" sz="2000" b="0" dirty="0">
                  <a:latin typeface="Helvetica" pitchFamily="34" charset="0"/>
                </a:rPr>
                <a:t>GTS</a:t>
              </a:r>
            </a:p>
          </p:txBody>
        </p:sp>
        <p:grpSp>
          <p:nvGrpSpPr>
            <p:cNvPr id="118" name="Group 44"/>
            <p:cNvGrpSpPr>
              <a:grpSpLocks/>
            </p:cNvGrpSpPr>
            <p:nvPr/>
          </p:nvGrpSpPr>
          <p:grpSpPr bwMode="auto">
            <a:xfrm>
              <a:off x="5615" y="2523"/>
              <a:ext cx="262" cy="226"/>
              <a:chOff x="4337" y="1504"/>
              <a:chExt cx="152" cy="157"/>
            </a:xfrm>
          </p:grpSpPr>
          <p:sp>
            <p:nvSpPr>
              <p:cNvPr id="127" name="AutoShape 45"/>
              <p:cNvSpPr>
                <a:spLocks noChangeArrowheads="1"/>
              </p:cNvSpPr>
              <p:nvPr/>
            </p:nvSpPr>
            <p:spPr bwMode="auto">
              <a:xfrm flipV="1">
                <a:off x="4390" y="1570"/>
                <a:ext cx="67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869 w 21600"/>
                  <a:gd name="T13" fmla="*/ 4035 h 21600"/>
                  <a:gd name="T14" fmla="*/ 17731 w 21600"/>
                  <a:gd name="T15" fmla="*/ 1756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272" y="21600"/>
                    </a:lnTo>
                    <a:lnTo>
                      <a:pt x="1732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28" name="Oval 46"/>
              <p:cNvSpPr>
                <a:spLocks noChangeArrowheads="1"/>
              </p:cNvSpPr>
              <p:nvPr/>
            </p:nvSpPr>
            <p:spPr bwMode="auto">
              <a:xfrm rot="2934930" flipH="1">
                <a:off x="4366" y="1475"/>
                <a:ext cx="94" cy="1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22353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19" name="Line 47"/>
            <p:cNvSpPr>
              <a:spLocks noChangeShapeType="1"/>
            </p:cNvSpPr>
            <p:nvPr/>
          </p:nvSpPr>
          <p:spPr bwMode="auto">
            <a:xfrm>
              <a:off x="3982" y="2840"/>
              <a:ext cx="590" cy="2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0" name="Group 48"/>
            <p:cNvGrpSpPr>
              <a:grpSpLocks/>
            </p:cNvGrpSpPr>
            <p:nvPr/>
          </p:nvGrpSpPr>
          <p:grpSpPr bwMode="auto">
            <a:xfrm>
              <a:off x="5252" y="2614"/>
              <a:ext cx="262" cy="226"/>
              <a:chOff x="4337" y="1504"/>
              <a:chExt cx="152" cy="157"/>
            </a:xfrm>
          </p:grpSpPr>
          <p:sp>
            <p:nvSpPr>
              <p:cNvPr id="125" name="AutoShape 49"/>
              <p:cNvSpPr>
                <a:spLocks noChangeArrowheads="1"/>
              </p:cNvSpPr>
              <p:nvPr/>
            </p:nvSpPr>
            <p:spPr bwMode="auto">
              <a:xfrm flipV="1">
                <a:off x="4390" y="1570"/>
                <a:ext cx="67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869 w 21600"/>
                  <a:gd name="T13" fmla="*/ 4035 h 21600"/>
                  <a:gd name="T14" fmla="*/ 17731 w 21600"/>
                  <a:gd name="T15" fmla="*/ 1756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272" y="21600"/>
                    </a:lnTo>
                    <a:lnTo>
                      <a:pt x="1732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26" name="Oval 50"/>
              <p:cNvSpPr>
                <a:spLocks noChangeArrowheads="1"/>
              </p:cNvSpPr>
              <p:nvPr/>
            </p:nvSpPr>
            <p:spPr bwMode="auto">
              <a:xfrm rot="2934930" flipH="1">
                <a:off x="4366" y="1475"/>
                <a:ext cx="94" cy="1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22353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grpSp>
          <p:nvGrpSpPr>
            <p:cNvPr id="121" name="Group 51"/>
            <p:cNvGrpSpPr>
              <a:grpSpLocks/>
            </p:cNvGrpSpPr>
            <p:nvPr/>
          </p:nvGrpSpPr>
          <p:grpSpPr bwMode="auto">
            <a:xfrm flipH="1">
              <a:off x="4345" y="2432"/>
              <a:ext cx="355" cy="367"/>
              <a:chOff x="4337" y="1504"/>
              <a:chExt cx="152" cy="157"/>
            </a:xfrm>
          </p:grpSpPr>
          <p:sp>
            <p:nvSpPr>
              <p:cNvPr id="123" name="AutoShape 52"/>
              <p:cNvSpPr>
                <a:spLocks noChangeArrowheads="1"/>
              </p:cNvSpPr>
              <p:nvPr/>
            </p:nvSpPr>
            <p:spPr bwMode="auto">
              <a:xfrm flipV="1">
                <a:off x="4390" y="1570"/>
                <a:ext cx="67" cy="9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3869 w 21600"/>
                  <a:gd name="T13" fmla="*/ 4035 h 21600"/>
                  <a:gd name="T14" fmla="*/ 17731 w 21600"/>
                  <a:gd name="T15" fmla="*/ 1756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272" y="21600"/>
                    </a:lnTo>
                    <a:lnTo>
                      <a:pt x="17328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rot="10800000" wrap="none" lIns="90000" tIns="46800" rIns="90000" bIns="46800" anchor="ctr"/>
              <a:lstStyle/>
              <a:p>
                <a:endParaRPr lang="en-GB"/>
              </a:p>
            </p:txBody>
          </p:sp>
          <p:sp>
            <p:nvSpPr>
              <p:cNvPr id="124" name="Oval 53"/>
              <p:cNvSpPr>
                <a:spLocks noChangeArrowheads="1"/>
              </p:cNvSpPr>
              <p:nvPr/>
            </p:nvSpPr>
            <p:spPr bwMode="auto">
              <a:xfrm rot="2934930" flipH="1">
                <a:off x="4366" y="1475"/>
                <a:ext cx="94" cy="152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22353"/>
                      <a:invGamma/>
                    </a:schemeClr>
                  </a:gs>
                  <a:gs pos="100000">
                    <a:schemeClr val="hlink"/>
                  </a:gs>
                </a:gsLst>
                <a:lin ang="2700000" scaled="1"/>
              </a:gradFill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90000" tIns="46800" rIns="90000" bIns="46800" anchor="ctr"/>
              <a:lstStyle/>
              <a:p>
                <a:pPr>
                  <a:defRPr/>
                </a:pPr>
                <a:endParaRPr lang="en-GB"/>
              </a:p>
            </p:txBody>
          </p:sp>
        </p:grpSp>
        <p:sp>
          <p:nvSpPr>
            <p:cNvPr id="122" name="Line 54"/>
            <p:cNvSpPr>
              <a:spLocks noChangeShapeType="1"/>
            </p:cNvSpPr>
            <p:nvPr/>
          </p:nvSpPr>
          <p:spPr bwMode="auto">
            <a:xfrm>
              <a:off x="4118" y="2659"/>
              <a:ext cx="317" cy="4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37" name="Right Arrow 136"/>
          <p:cNvSpPr/>
          <p:nvPr/>
        </p:nvSpPr>
        <p:spPr bwMode="auto">
          <a:xfrm>
            <a:off x="1105471" y="5634920"/>
            <a:ext cx="7751928" cy="738985"/>
          </a:xfrm>
          <a:prstGeom prst="right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rPr>
              <a:t>15-30 Minutes</a:t>
            </a:r>
          </a:p>
        </p:txBody>
      </p:sp>
      <p:sp>
        <p:nvSpPr>
          <p:cNvPr id="138" name="Text Box 16"/>
          <p:cNvSpPr txBox="1">
            <a:spLocks noChangeArrowheads="1"/>
          </p:cNvSpPr>
          <p:nvPr/>
        </p:nvSpPr>
        <p:spPr bwMode="auto">
          <a:xfrm>
            <a:off x="1800225" y="4830763"/>
            <a:ext cx="1619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800" b="0" dirty="0" smtClean="0">
                <a:solidFill>
                  <a:schemeClr val="tx1"/>
                </a:solidFill>
                <a:latin typeface="Helvetica" pitchFamily="34" charset="0"/>
              </a:rPr>
              <a:t>Product Processing Nodes</a:t>
            </a:r>
            <a:endParaRPr lang="en-GB" sz="1800" b="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546336" cy="854075"/>
          </a:xfrm>
        </p:spPr>
        <p:txBody>
          <a:bodyPr/>
          <a:lstStyle/>
          <a:p>
            <a:r>
              <a:rPr lang="en-GB" dirty="0" smtClean="0"/>
              <a:t>The EARS Ground Station Network</a:t>
            </a:r>
            <a:endParaRPr lang="en-GB" dirty="0"/>
          </a:p>
        </p:txBody>
      </p:sp>
      <p:pic>
        <p:nvPicPr>
          <p:cNvPr id="65" name="Picture 2" descr="C:\Users\Cabanas\AppData\Local\Microsoft\Windows\Temporary Internet Files\Content.Outlook\XL20OCNO\EARS-ATOVS-ma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1047750"/>
            <a:ext cx="9525000" cy="47625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66" name="Rectangle 65"/>
          <p:cNvSpPr/>
          <p:nvPr/>
        </p:nvSpPr>
        <p:spPr bwMode="auto">
          <a:xfrm>
            <a:off x="9552914" y="5329684"/>
            <a:ext cx="144000" cy="144000"/>
          </a:xfrm>
          <a:prstGeom prst="rect">
            <a:avLst/>
          </a:prstGeom>
          <a:solidFill>
            <a:srgbClr val="5B7F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9552914" y="5572501"/>
            <a:ext cx="144000" cy="144000"/>
          </a:xfrm>
          <a:prstGeom prst="rect">
            <a:avLst/>
          </a:prstGeom>
          <a:solidFill>
            <a:srgbClr val="7798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9552914" y="5815318"/>
            <a:ext cx="144000" cy="144000"/>
          </a:xfrm>
          <a:prstGeom prst="rect">
            <a:avLst/>
          </a:prstGeom>
          <a:solidFill>
            <a:srgbClr val="93A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3" name="Rectangle 72"/>
          <p:cNvSpPr/>
          <p:nvPr/>
        </p:nvSpPr>
        <p:spPr bwMode="auto">
          <a:xfrm>
            <a:off x="9552914" y="6058135"/>
            <a:ext cx="144000" cy="144000"/>
          </a:xfrm>
          <a:prstGeom prst="rect">
            <a:avLst/>
          </a:prstGeom>
          <a:solidFill>
            <a:srgbClr val="B5C8D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9552914" y="6300951"/>
            <a:ext cx="144000" cy="144000"/>
          </a:xfrm>
          <a:prstGeom prst="rect">
            <a:avLst/>
          </a:prstGeom>
          <a:solidFill>
            <a:srgbClr val="DBE4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684527" y="5270879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100 %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84527" y="5513696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75-100 %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684527" y="5756513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50-75 %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8684527" y="6242146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0-25 %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8684527" y="5999330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25-50 %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94816" y="148235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Gilmore Creek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090986" y="190699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Gander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070616" y="1904025"/>
            <a:ext cx="1580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 Narrow" pitchFamily="34" charset="0"/>
              </a:rPr>
              <a:t>Lannion</a:t>
            </a:r>
            <a:endParaRPr lang="en-GB" sz="1200" dirty="0">
              <a:latin typeface="Arial Narrow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4707750" y="2206957"/>
            <a:ext cx="1580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 Narrow" pitchFamily="34" charset="0"/>
              </a:rPr>
              <a:t>Athens</a:t>
            </a:r>
            <a:endParaRPr lang="en-GB" sz="1200" dirty="0">
              <a:latin typeface="Arial Narrow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596204" y="260735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Muscat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597451" y="410790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Saint-Dennis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404247" y="1435217"/>
            <a:ext cx="1580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 Narrow" pitchFamily="34" charset="0"/>
              </a:rPr>
              <a:t>Kangerlussuaq</a:t>
            </a:r>
            <a:endParaRPr lang="en-GB" sz="1200" dirty="0">
              <a:latin typeface="Arial Narrow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765691" y="2544247"/>
            <a:ext cx="1580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 Narrow" pitchFamily="34" charset="0"/>
              </a:rPr>
              <a:t>Maspalomas</a:t>
            </a:r>
            <a:endParaRPr lang="en-GB" sz="1200" dirty="0">
              <a:latin typeface="Arial Narrow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341398" y="1199605"/>
            <a:ext cx="1580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Arial Narrow" pitchFamily="34" charset="0"/>
              </a:rPr>
              <a:t>Svalbard</a:t>
            </a:r>
            <a:endParaRPr lang="en-GB" sz="1200" dirty="0">
              <a:latin typeface="Arial Narrow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429626" y="218959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Wallops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155127" y="260540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Miami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325809" y="2275363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Monterey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31038" y="277198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Ewa Beach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827662" y="1715699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Moscow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995562" y="1766499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 Narrow" pitchFamily="34" charset="0"/>
              </a:rPr>
              <a:t>Edmonton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80002" y="5899706"/>
            <a:ext cx="2683536" cy="4308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 Narrow" pitchFamily="34" charset="0"/>
              </a:rPr>
              <a:t>    Five Core EARS European Stations</a:t>
            </a:r>
          </a:p>
          <a:p>
            <a:r>
              <a:rPr lang="en-US" sz="1100" dirty="0" smtClean="0">
                <a:latin typeface="Arial Narrow" pitchFamily="34" charset="0"/>
              </a:rPr>
              <a:t>    Additional EARS Stations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113" name="Oval 112"/>
          <p:cNvSpPr/>
          <p:nvPr/>
        </p:nvSpPr>
        <p:spPr bwMode="auto">
          <a:xfrm>
            <a:off x="4530811" y="2491464"/>
            <a:ext cx="82378" cy="988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4" name="Oval 113"/>
          <p:cNvSpPr/>
          <p:nvPr/>
        </p:nvSpPr>
        <p:spPr bwMode="auto">
          <a:xfrm>
            <a:off x="5053914" y="1165655"/>
            <a:ext cx="82378" cy="988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4168346" y="1392194"/>
            <a:ext cx="82378" cy="988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5449329" y="2170670"/>
            <a:ext cx="82378" cy="988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7" name="Oval 116"/>
          <p:cNvSpPr/>
          <p:nvPr/>
        </p:nvSpPr>
        <p:spPr bwMode="auto">
          <a:xfrm>
            <a:off x="4847486" y="1869989"/>
            <a:ext cx="82378" cy="988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8" name="Oval 117"/>
          <p:cNvSpPr/>
          <p:nvPr/>
        </p:nvSpPr>
        <p:spPr bwMode="auto">
          <a:xfrm>
            <a:off x="350108" y="5984789"/>
            <a:ext cx="82378" cy="9885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19" name="Oval 118"/>
          <p:cNvSpPr/>
          <p:nvPr/>
        </p:nvSpPr>
        <p:spPr bwMode="auto">
          <a:xfrm>
            <a:off x="345990" y="6153665"/>
            <a:ext cx="82378" cy="98854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5" grpId="0"/>
      <p:bldP spid="86" grpId="0"/>
      <p:bldP spid="89" grpId="0"/>
      <p:bldP spid="90" grpId="0"/>
      <p:bldP spid="91" grpId="0"/>
      <p:bldP spid="92" grpId="0"/>
      <p:bldP spid="93" grpId="1"/>
      <p:bldP spid="94" grpId="0"/>
      <p:bldP spid="96" grpId="0"/>
      <p:bldP spid="97" grpId="0"/>
      <p:bldP spid="104" grpId="0"/>
      <p:bldP spid="109" grpId="0"/>
      <p:bldP spid="1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750"/>
            <a:ext cx="9278679" cy="854075"/>
          </a:xfrm>
        </p:spPr>
        <p:txBody>
          <a:bodyPr/>
          <a:lstStyle/>
          <a:p>
            <a:r>
              <a:rPr lang="en-US" dirty="0" err="1" smtClean="0"/>
              <a:t>DBNet</a:t>
            </a:r>
            <a:r>
              <a:rPr lang="en-US" dirty="0" smtClean="0"/>
              <a:t>- ATOVS </a:t>
            </a:r>
            <a:endParaRPr lang="en-GB" dirty="0"/>
          </a:p>
        </p:txBody>
      </p:sp>
      <p:pic>
        <p:nvPicPr>
          <p:cNvPr id="887810" name="Picture 2" descr="http://www.wmo.int/pages/prog/sat/images/rars-status_end10_10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05" y="1241014"/>
            <a:ext cx="9525000" cy="4762500"/>
          </a:xfrm>
          <a:prstGeom prst="rect">
            <a:avLst/>
          </a:prstGeom>
          <a:noFill/>
          <a:effectLst>
            <a:outerShdw blurRad="228600" dist="863600" dir="17160000" sx="34000" sy="34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5" name="Oval 24"/>
          <p:cNvSpPr/>
          <p:nvPr/>
        </p:nvSpPr>
        <p:spPr bwMode="auto">
          <a:xfrm>
            <a:off x="3978233" y="5510151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448794" y="5615050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5997039" y="5601196"/>
            <a:ext cx="102919" cy="110835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6551220" y="5553695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8213766" y="4781798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8771906" y="4876801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667500" y="4615544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9448799" y="4152406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8665029" y="4211783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8320644" y="3998027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7643749" y="3546765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8130639" y="2442359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7833755" y="2406733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7560623" y="2335481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7667500" y="2074224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800601" y="2216727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3228109" y="4653148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356758" y="4591792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772395" y="4306785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3675414" y="4102926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3426031" y="4091050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0" name="Oval 49"/>
          <p:cNvSpPr/>
          <p:nvPr/>
        </p:nvSpPr>
        <p:spPr bwMode="auto">
          <a:xfrm>
            <a:off x="2820390" y="3616037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3972297" y="3782291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2" name="Oval 51"/>
          <p:cNvSpPr/>
          <p:nvPr/>
        </p:nvSpPr>
        <p:spPr bwMode="auto">
          <a:xfrm>
            <a:off x="3877294" y="3711039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8073239" y="6030687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8091056" y="6274132"/>
            <a:ext cx="95003" cy="83127"/>
          </a:xfrm>
          <a:prstGeom prst="ellipse">
            <a:avLst/>
          </a:prstGeom>
          <a:solidFill>
            <a:srgbClr val="00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336468" y="5692240"/>
            <a:ext cx="95003" cy="8312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6" name="Rectangle 55"/>
          <p:cNvSpPr/>
          <p:nvPr/>
        </p:nvSpPr>
        <p:spPr bwMode="auto">
          <a:xfrm>
            <a:off x="7920844" y="5676406"/>
            <a:ext cx="1840673" cy="783771"/>
          </a:xfrm>
          <a:prstGeom prst="rect">
            <a:avLst/>
          </a:prstGeom>
          <a:solidFill>
            <a:schemeClr val="bg2">
              <a:alpha val="43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       EARS  </a:t>
            </a:r>
          </a:p>
          <a:p>
            <a:pPr eaLnBrk="0" hangingPunct="0">
              <a:spcBef>
                <a:spcPct val="50000"/>
              </a:spcBef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Asian Pacific-RARS   </a:t>
            </a:r>
          </a:p>
          <a:p>
            <a:pPr eaLnBrk="0" hangingPunct="0">
              <a:spcBef>
                <a:spcPct val="50000"/>
              </a:spcBef>
            </a:pPr>
            <a:r>
              <a:rPr lang="en-US" sz="1100" dirty="0" smtClean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South America-RARS</a:t>
            </a:r>
            <a:endParaRPr kumimoji="0" lang="en-GB" sz="1100" b="1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Oval 56"/>
          <p:cNvSpPr/>
          <p:nvPr/>
        </p:nvSpPr>
        <p:spPr bwMode="auto">
          <a:xfrm>
            <a:off x="8069281" y="5801096"/>
            <a:ext cx="95003" cy="8312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4540333" y="2699658"/>
            <a:ext cx="95003" cy="8312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7748649" y="2856017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7784276" y="2856016"/>
            <a:ext cx="95003" cy="8312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894816" y="166048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Gilmore Creek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090986" y="208512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Gander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070616" y="2082155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Lannion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07750" y="238508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Athens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596204" y="278548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Muscat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597451" y="428603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Saint-Dennis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404247" y="161334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Kangerlussuaq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765691" y="272237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Maspalomas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341398" y="1377735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Svalbard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29626" y="2367726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Wallops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155127" y="278353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Miami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325809" y="2453493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Monterey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231038" y="295011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Ewa Beach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827662" y="1893829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Moscow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95562" y="1944629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latin typeface="Arial Narrow" pitchFamily="34" charset="0"/>
              </a:rPr>
              <a:t>Edmonton</a:t>
            </a:r>
            <a:endParaRPr lang="en-GB" sz="11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546336" cy="854075"/>
          </a:xfrm>
        </p:spPr>
        <p:txBody>
          <a:bodyPr/>
          <a:lstStyle/>
          <a:p>
            <a:r>
              <a:rPr lang="en-US" dirty="0" smtClean="0"/>
              <a:t>The EARS Satellite Network</a:t>
            </a:r>
            <a:endParaRPr lang="en-GB" dirty="0"/>
          </a:p>
        </p:txBody>
      </p:sp>
      <p:sp>
        <p:nvSpPr>
          <p:cNvPr id="668674" name="AutoShape 2" descr="Image result for NOAA15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68676" name="AutoShape 4" descr="data:image/jpeg;base64,/9j/4AAQSkZJRgABAQAAAQABAAD/2wCEAAkGBxQTEhQUEhQVEhQVFBUXFxgYGBkaFxUdFhQXFhYZFxgbHCkiGBsmGxgVITEhJSkrLi4vFx8zODQsNygtLisBCgoKDg0OGxAQGywkICQwLCwwLCwtLCwsLCwsNCwsLCwsLCwsLCwsLCwtLCwsLC8sLCwsLCw0NCwsLCwsNCwrLP/AABEIALABHgMBIgACEQEDEQH/xAAcAAEAAQUBAQAAAAAAAAAAAAAABgEDBAUHAgj/xABHEAACAQIEBAMEBggDBAsAAAABAgMAEQQSITEFBhNBIlFhMnGBkSNCUqGx0QcUFTNicpLBU/DxQ0SCkxYkNDVUY4OistLh/8QAGQEBAAMBAQAAAAAAAAAAAAAAAAIDBAEF/8QAKxEAAwACAQMDAgYDAQAAAAAAAAECAxEhBBIxIkFRYYEFMkJxwfEjkaET/9oADAMBAAIRAxEAPwDhtKUoBSlKAVW1XsDhGlkSOMZnkZUUeZY2H3mug8T5GhkJTBHqM4XpOssciM0UoixKlkYgXR4sQO4W4IoDnFqWrosXKuClkiaJwInGNsjO/UlECydN0strXQMQSNDWZjOT8GMiquonwMbZJXd/+sZC/XQraJSpbKwJ1AG9ActpUt554RBCmHeBQOqZr5JHliIjZVXK7qCHuXzL28PnUSoBSlKAUpSgFKUoBSlKAUpSgFKUoBSlKAUpSgFKUoBSlKAUpSgFKUoBSlKAUpSgFKUoC7hsQ0bB0ZkZdQykgj3EbVdw3EZYwBHLIgBJAViLFlyMdDuV0PpWLVaAysPipRYrI69MNlsxGUPowXyvc38717i4lPnJWWXO+QEhmzNlK5AdbmxVbe4U4ZhHlLIgzMVHw8QuSewHmak/DsCmHHhs8veX7PpFfUfzbntbvOIdPgU1KRo+KcMxMMEZlLdKSRyFzE5XCqWzLsHKsvrprtWmrvfEeWOtwFUA+lynEp5liSwHxTSuC0ue1kZrZSlVtS1QJFKVW1LUBSlVtVKAUpSgFKUoBSlKAUpSgFKUoBSlKAUpSgFKUoBSlKAUpSgFKUoBSlVtQCsvhvD3mfKltBdmOioNrsewr3wrhbztYWVR7Tn2V8r+ZPYDU1LzCsQ6UYsin4yH7bnuSO2w7dybMeN1+xGq0W8Lh44lEaDwk+JyPG5sQGPkoubL773NXocOXkWMe0zqnxY5f71TDYZpHVUFyT8ALG5PpUl5YTCjFw5pheJwczWCSEL4cpO1nsNd7CrnljG+044dSmdTnARAi7KoUe5RYfhXzdzjy+YeINBHZuq6tELjaVvCp8rHT4V3bj/N+Cw8bSSS9QK+S0alvFYmwOx9ltb203rh/PnNEGOcPFhuk4PikJ8cgtYBlGnYa6ntWR51ddql6Xv7HYxueW/sTCLgvDuqJF6MmHghnw0+UN7SR3SezqLyEdQ3W4+jWx1NIeAYeAQRdCPETRQYlJSojkZ5RLh2LrG5VZgmd0AJHh13FcktV6CEe02ij7/QV18E5l09I6Q3LsRxMJWOBoYcZN+tFSojSMdOQBwzEhQpcWubEEC9arlDhGDUPNip4JInEcIuJgEeYkv/ALK/USNWIYeEFluahKoWaygkk2AGpN9gPM1usZyjio0zlA9hd1Qhniv/AIiDVe/yocM3inD44sDIhjUYiHH9F5L3aQZJdh9VPCu2+96ilVIqlAKUpQClKUApSlAKUpQClKUApSlAKUr0iEkAAknYDc0B5pWZ+y5/8GX+hvyqo4TP/gS/8tvyrugYVK2C8DxJ2w85/wDSf8qury3iz/us/wDyn/KmmDVUrb/9GMX/AOHl/pIrFxvCZoQDLGyAmwJ2v5e/0ppgwqUpXAKz+E8Nad8q6Aasx2QXtr5knQDuTarfDcC0zhEHqSdlUbsx7AVPeXIo4pIlUXijbquTvIYxmzMPeAAOwPqasx43TI1WhjcEIHWBBlRcth3JOhZvNjY6/DYVTC4RpjYaZb5mOyrcm5++t1Hgv1kRyEkOUW/lcTtcnzuGAA3+6uhctcvwxrZkGRQbh7a6eJpL/h2/CrqvxHHhXbPnejuPp6r1Pwct4dCJ5Y8NC2RWY5pNywsQfne3xqQJyrC5aJ/oJIluugGYWvdgfavb4XrMOFWbErNh0IgOdEbQdUlCc0YNj0wEsCd+2lbDjkziNXcEmP21Yai2txfUA2G2lea+p/yfX+Ta8foRzTn7H5MOkN1Z5WzsuoaJVtkGW5yZjc+4etc+rvGHwnDZ2Z+hE0huzLIviJ3Nm7/L41447yrgpvoo8OivlBBQBOmAzh2dk3GmgN76e8XLqphqHLX2K1hq+U0cQhi+s2ij7/QVdhhkncJGpY9lHYDcnyHmTU047+j2RTmhkV4gQpvoU+A3/vWJ10iXo4ZLE6OxF3kPkx8u9ttAddxqilfKZXb7fSv7LvBsEMOrrGQ+KaM2lF8sd72WLw+NvM6drXqxgsC5UOjywyoTlc3VnzNdma52Jvp+Ne8LF09Sxv8AW7jXtb6xq65UyC11PTIyeEhgr63toDrt61YVGn57gy4rNYDqRpIbCwJIsxt6lSfjUcqTc8m8kJ7mAeo/ePaxqM1w6KUpQClKUApSlAKUpQClKUApSsnBYN5WyRrmaxPYAAbkk6AepoC1h4GdgqAszGwA3JqYcM4cuHGhDTH2nG0fYrGfPe7/AAHcnP4NwSKGIXniWVx4yPGQPsKV0C+Zvr6bVljA4fvi1+EMp/tatWLHrllVX7IwjipP8R/6m/OvBmY7sx+JrYnDYS//AGiQ+6HT72FU6eEH18Q3uWNfxJq/grNYa8lR5Vts2D7Lij72iH4LVjiePwsMJfosGYfR55SS5vvlW3hHncDyvrY6SW2EtmDLkRDJL4UBsLAZnP2UHc+Z2HfsKivFOJtOwuAqLcIg9lAfxJ7k71b4lxF5nzOdhZVGioPJR2/udTWHWPJkdfsXzKQqoqlVqokTTgOGC4NSvtOzSP8AxKrZFB9FIJ/4ye1SHl3gzThjqE9kn5EgeZsRWFwjBtlw4VdRDHpb2i4Mn3iS1dHxXAmXACMMIUVHMmX94S2pXOdwSFBAsSABrUup6qcETG9OjmPH302/CIs2KdiuHwh6aJduoGy5mRx7D67Fh4tjrbuTt8BxJ2kGG4kzBBrlCW67dlmZSQyd7L7XfQWLCYHIoe1hHGsJB0ymys2h2NwRrYaetXOIYU5owh+kfe59q9zcHv8A5FeN3pvx/Zt7SZYKFZCsmhCklSPZFgV7abE1p+feKDoBFAKsD4iNTf7PkPXv99Q3CwyM0rRTeFo1NlLMsu4vp4dCttfK1SDiXC5cdMqReGOMJnc+yoABt/Ex8vibVs6H8OnHX/rke2/+GbqOodemSFY/CkMAPaO38Njvepz1Y8EHLSKtsuZpLeMsfr2959wFWeOcJZDqvfQrqDc6abg/D41Z5gGeWGCSLqCUytIUW7x2QBCg7P4bZr2FzU/xLVZY345f2RPpb1jpIzHKG0sRVyzahb5dtkIvcEd+/wB1a/iXBUYFzGGFrF09pLkXGYe01u2w9ayeCck9F5JI2MIdcqxE57ai5kYWBbQbXtr4jetuMNLEozJcjQtq0bLa2unhO2pFeXPV4nTUVtpF3Y9co5xxvkmUjqYaQSoPqHwsvu7E1oJUKuikESssgD2sL2Vtu4OvirsmFw+TMzAsr/VDX011HbNrsPKoTzDhXSTDK6F45ZHRRdRfwnwtYkrpb1099eh0+d1tUU5MaXggPO3+6jT9wTp6yvUXrr/E+TYpVSOUyQug+iJAtlbUDcgre/e9zvY6Q/H8mfq0g/WZUEe4yhg8nay3XKNdzcgDzrTOWaek+Sty0tkQqtqlGI5WTqkJPEIw9mDsc6+KxAFvHf6pG9xoDcVt+bycWEjg6ZaJnBXMiuwUBVya2P1gQNb2qzRA5/SvcsZUkEEEGxB0II3BFeK4dFKUoBSlKAUpWbwvhzzvlSwAF2Y+yg82Pb+50oDzw7APM+SMXNrknRVA3Zj2FS7DQJCnTi1BtncizSEefkg7L8Trte4PHFh1ZRnkzEE5ljsbbeEg/I3tWb+0l/wlB7EZF/CPWtePH28tFVVs1ub1qoN/X762f7abYJH7zmv/AO1lH3UXj84GUPZT2tm+9rm1XbfwQMNMFIfZjkPuRj/aricMmP8As2B9bL/8rVcj4jMdAx17BV/C1YXF+ZXw4KJKzzdwGOSL3gGzP6bDvc6CNV2rbCW/BY4nj0ww8WWSXtGCCq+shHb+EanvYbxDGYppXLyMWZjqT/nQelWia81jvI68l0zoUpSoEhXuNLkAdyB89K8VUUB2Fea8Jw+ZUcdY5AhMeU9EBVCm/c2AFh2+VTrl7jeFxSrMJVnOcCOFTrGTszqbEvlBNzoovbXU/Mq6++spMS0TAxsUddcykhgfQjWs/UdPOau79XyW4qczr2PpHmHFQYVZp5JAkbm5Vu7EWsltSdNrH4VzXinOcMSCXDss7FwFRi4KLZs117ahfma57xbjmIxJU4iV5cosuY6D4DS/mdzWNgEDSxq2zOoPuLAGq8HRqF63tnbzN+Dp/KHFnTDwzRvlcySgg6qXaWR8uW2uhFTzljD4xo2bCtFEZQucuGYKRvkBuL6m5t5fDkXOvGpInEENoUEa+xofEL2B+qLW0Ftq0/Aeb8ZhGzQTuu11JLKf+E/2rXXd+llK17n07Nw/KQZG6rqN8oUA9yFGl/WtS8ADGUAGRUbLmvYaXPuvYX91RzD804qbCh8V04SqhpMo3FyCH18BtlNvM16fikbxSIskgjI+iYXu4yA2Y2va99Pn5V4PWY8mTLvf0+3wb8LmY1r6m9g4056YMLHMpuwuBcGxy3Go+NSTh2ORjlDWb7J0b5d/hUZ5d4aXBzyPlYnIAfZDdx+VYHGOEyRlXaQlc62K+Fgcwv300B1BrJjw4seZ1Ps2v5JP1Tp+SYcX4ZGdQMjHXMmh+I2PxFRTifApTZkCSsrZ1+q6ttmAvlLW/wBK1nGuYMQkwMMhcE5WVyWW1ltYXsDvrvUl4Nxout5IythclfEum5tuPka9HNgzuFmxLaf+yic0Knjp8o14nDIEmUnzQrZkI+sLi5W/lWrxvCOqmVoxKArkK2jAZhfe+u+oNbzmrGSHDNNCYm6dmMbAMXW+pv8AVNjcZTfTeo/+tSSLDKyhBrlBJYE6Fgbj2bZdDepPBnnGsjnXjf0E5sbrt3yWv+jWGntJ02hVfGLWeUsLrmBBuVAI1YEXqIYzgCYaTpxxtJmUFGkJOZSxsG6dsviuM1zY5D7ulYNFVJWQK8rJkizBYukrsvVCTIDa5zP21AFRPmlCcXBEsrKkcai9yWdVZmd2ce0bKbX+z61b0eWnl7d8aI50lO9G5m4LNJho5Zo4ZHC+IFU66rbw9QEFWkA3tYm3e9Q79KHLUSwR4qBHQjKj+EBWW3hbw6Zr3uPI+ldI4Q6SxFVj6kWZhZvBIDmzNaQHxeInRra3qK89Y6HEYU4OOUJiUnIyMGDDLmWxIGUXFtb21r2XK7Tzpp95xClXJYipKsCrA2IO4I868VQaSlKVsuD8JadjrljW2dzst9gB9ZjY2A/C5rqWweOEcLed8q6KNXc+yg9fMnYDcmpjDhCiCOKNxGDf2Td22zubb+mw+ZPmNgihIrxoOwNix2zOR7TfhsK8s5O5J95rZixdvL8lNXsu/qrdwF/mZR+JoYPN0+d/wBqwo1sNT5DesuPh8hNsjfFSPxq4geBCv+IPgrH8bVkYbCqxAHUYnyCr+JNXDgDGvUlKxoDYszKLelr3J+FRbj/MWcGLD3WM6O50aT0/hT079/Kq7yKUdUtmXx/mBI7x4Xe1mlve3mIyAP6vlUQNL1SsVU6e2XpJCqmqUqJ0UpSgFVFXIcOzZsqlsilmsL5VBALHyFyNfWszDcFxDsqrBK5a1gEYlroJBbTW6eL3a0BjR+EZu52/uasVtpOBYtpTH+q4jqBQxj6UmdV2BK5bgab1qpEIJBBBBsQdCCNwRXESp+y8Hmr+BYCSMnQB1J/qFWKrXSJIuf5AcY1iDZEGhuPZvv8AGo7SqUB1rDY/9biw+FlEio0OHkZ0sWdrMNQwsNVuTfv6VN+XsZho4zHlLSR/RBCSMxyasrOB4XNxcaGx1rj2KxTDh4sT4ooIzr2Es5I+4Vp+EcyYnDWEMhCg6KQGX4BgbfC1Z8nTqlpfuTnI0d/4Pi2iQWR0ZbhVZgxYr9TKTfMPQ1XEcdSPFWnHbMuq9NL3OUq1mzeFrsR8rVxePnrFRypKSjODcjIAAD2Ftja+v8RqUczy9ZpHDr1AwR5JWygeAMBmIy5rFdF8vSss/h6bfd4fx52XXm1pLyTEdKbEMqBBeQAZLZL522tvoN6k+PZMNA6i2cow93hNc1/R9ho48pkxCRkk9NlcZM63ygOCQSQxNiO1bTmM4ljkW0xc2GXdifK2hNe3hmddq8I8zJT/ADNckNw3FJmsgewYhSx/iNvd/rXQucJ1gwMUYtmAz67BtRY217EGofx1GwIjijhhxJkzrLnJIUggZQVYW8w3p6Vp+buOPGojEiz5cviFjkbIDlzWvIB57G1SyXFPT8EceK5W0SLl3mVmtmXJe+WzBw9t8hGunqK3mPwTyZiY7yuMragFVayNoSDolxWt/RTyRiC6YvERCBM2cK2hkOVgGEdvo/aBud8o0rqWK4YGKnupuPjoQfMWrJ02DHjp1PvwaOpyXaS+OTxy3w1YcLHmtmCln7+JiXexO+pI+AqLc3R4KXDSS9ROoVLKp/eZzqoy7g3Arfz8Nvpr+I28q0U2AGSQu8cTZ3Eea4U5RozG5sS2w12rYpS9zHVU2vSjlWJ4jg5ZGhxGTOhy53U2uN1EqHMoB08Vx8KxsfyICoeCTKG9lZSMrfyzr4W+IFQya+Zrm5zG58zfU1KuRcfiISWV8uGB+kVxmSQ/YRTu5HcbDU9gcPbT/Kejte5rF5VxIcrJGYgLXZyFU3+y50Y+69TIQYVVRBIwRfqIDcHuSxQhmPc3+Q0qzimkncssbWuSqIrFUBOwAH396pFwuViBlsTtci/yvcfKtuPH2rb8lFVvwX+phVvZHcdiSb/c4H3VT9oJpkgQEd2swPvGS/317HA3F87Iltwb5vgCAD86yIOHRDeS+l+wt6ELnq3ghyW4+JSagBVU/VGbL8AWNqvxzvYszhFRSWYWXKo3JKgH89KvTdCKNpG0VRqXvlv2y5WUkk9ra1zXi/MM2IAVyoQG4VFCrfYE+Z1O571C8kz4XJKZbMzmfmQz3jjLdENclic8hGxbyHkvxOu0dNKpWNtt7ZcloUpSuHRSlKAUpSgN/wAp8YTDHEl1D9TCvEqsCyszSRsAwBGllPepOOc8NZiVGsOXphWEd/2UMLk0YME6gtob21vXOaUB0bCc2YZst36KHDwoYDCXgjMUjMwUhhKLluorh8yksCbWtBeLzpJPM8YYI8sjIHN3Cs5K52JN2sRc3OtYdKAUpSgFBSqigJRiv+7kPn0x8pZ9PfUegFhnPbYeZ/IV5iBay3039B5mqzNcgKNBoB/nua4/gnPC7i2CSfMk1K+eH8MWpuZsUSP5XSO9vejD4VTljlLFnEQu0DrGjrIxYWGVDmI13Jta3ma9/pDQBsMCWz9JiQ2pymZyrEgWuSX09B51L2K97ZpeX+OyYWQMviUkZkNrNbY67Ebg+nlpUxxXPSzvEQk0GRViDq4UrdtSAoGY69+wrnaISbCrzTWK21CEH3kG5NQcpvZZPC2yWYxJpS8KydUpM0VyArEaoFb4gbb5q6ZyhyQ+AaBpMOuNJIJZnAXDXGpQG4a1/Xva1cjk5pkcz2VUWQFgq/UbPnLAj6xO58jXnhXO2MgGQTu8WzRsxKsO4vuPhU0+eSFp9q19T6w/akY9s9P1awX+rasmTLlzEjLa9+1vO9cl5c4rDjI+sqGKN0ZHSVy8TMCFyt2sAL3O+YeRqB4n9IuKwuNlWOUT4YNk6QAWMoAAVSw8FtQCPlU6lLTTKZqntNHf58fH9ICQgRbl2ICW1737Vwb9NvGHfERwCWOSFI1cCMggs19WI722HYGtFznzzLjGyRvJFh8v7okWuSS17b/HyrH4By4WUTTLdDqiE5ep5MzEjKnfzbYWveuv1PUnZnXqow+DcE6g6kpKRa2t7UhHZAe3m2w9TpUtwPEBCgjijCqL6MzNubkixFq8SRXN2kjHay6hQNgAosAPIVVcOn2mb3KF+8n+1aYxKSNU2XX4vO1ryHTQWVRp5bXPzqgeRhZncjyLG3y2q/BCvZPmxP4WrY4eI9gq+5Rf5m5q3SRHZhYbBE7L8h+VZXEJI8LH1MQco1yrpne24RTvuNdhXrjfGEwkYaVizn2IwdX9T9lfX5Vy3jPFpMTIZJTc7KB7KDsqjyqnLm7eETmN8sv8f45JiXu3hQewg2X/AOzeZNaqlUrG3suFKUrgFKUoBSlKAUpSgFKUoBSlKAUpSgPcUZYhVBZiQAALkkmwAHc1kRcNlYkLFIxVgjAIxKsb2U6aHQ6ehq7wDFLFicPI5IWOeJ2I1ICyKxIHuFdMwfPuCVs12UyTw4mbwGxkAZJbW1y2VWA/8w+tAc1wvD5XCrFFLI0gJGVGYsFNjlsNQDa/wq7y6THjcPnWxXERhlYWt9IAQwOxGvyqW8P5tw5hhjPTw5EM6PH0pHgOedJAGs/UFwt8yHQ1E+Y8bHLjJZYWk6bSBlZyS/a5uSSdb2uSbWvc3ojrezveNkBmgZWK3ldSBZM2aNitvEQ1mGl9hrXKv0uxKs8ChSHWJg+1jeV2Fioyk3ZiSPMV0fHLnVXRiQJVdRa6sALhhrYnxbLp99c+/SmUaSByTcLIGGXLYArlGTYEktqN7VNrSK49VaIIPCv8TD5D/wDasV0XhCYM4WKCR4xiWy4wsVXKCsgtEZc9wTAG+jy2uw71t+KPgVfESRHCscTPC+RyOnEIMSiMtwCVWRuq5sD4Qulr1WW098HJomADeq2HzH9r1brp3MMUUweNWgE8uHORWOHBUx4qN7daLKhzR9TLcBrIQdxWrJwv7T6jtGIMLBGzZQrLJJDBGuVFzASXmtpfWx7V05vghS4pwpQOwQ6lcxyn1IvY1arqIghAxc8P6vLBOnUSIiITF5YWzK2Zj0o43znKhzXygaVGuD8GENnmUPKCCIzfLHaxBksQS23hvYd77VKYdPSItpFvg3BRGBLOoLmxSJhcC+zSj8F799N9z0nkOYhmublrHX41fE7sSfCpJuSFUHXvc6/fWTDA7/af3kmt0Y1KKKrZjw4E98o95H4C5rYYfBL9on3D87VlYbh572HxH9q22F4ePO/uH51YRMLDYVb+yT7z+Vqw+ZuaEwS2QI2II8K2uE/ie/3Dc+6sTnLnBMNeHDWafZn0KxXHbsX+4eprls0rMxZiWZjckm5JO5JrLlzeyLYj3ZcxuMeVy8rs7sbksbn/AE9Kx6VUGspaUpSlAKUpQClKUApSlAKUpQClKUApSlAKUpQClKUBUCr4wMhy/Rv4/Z8J8X8umvwqwK6zwzmnCr+qmTE+w0FgOsAAmHeM9WI3WMqSBmiPi3tQHLJcK63zIy5bXupGW+177X1q5LA3hQI4J2BU3Y7aC1z5VP8AjPG8NiI3w5xCoz4fDgyHrSRBoMRO+XqODIxKSg3ItcW8recbzbh2/WJQzGWBpP1M2ILCeIRMR9nIymQX+35ih1PRzi9L1SlDhWrkUZZgqgsx0AAJJPkAN6rhcM0jBEUux2A3Pep5wngi4ddGQykWdw18oI1RMt7Dza9zsLDecQ6fBGq0YvAeEJh7tI2abQLkGYRb5vESBn9nUXtr322scKX0Qn+ZvxygfjV+HCKO5PuFvvP5VssNhh2T5kn8q3RClaRQ3sxsPGfqhV9wH4nWtnh8Gzb5j772/Ks3C4Y2vsPQAD51axHMOCg/e4iMkfVU52+S3t8a7VpeTmmzOwvDgBclQO5J/HyqCc689gXgwLejzDv5iP0/i+XnWl5x56kxd4orxYfbL9aTXdz5fwjT31DyayZMzfCLpj5F6pSlUFgpSlAKUpQClKUApSlAKUpQClKUApSlAKUpQClKUApSlAKUpQClKUAq9hcO0jhEGZmNgB3qzV/BYx4nDxtlYXAOncWO/pQE/wCCcE6MZCDOzaSSAaG2uRGP1Li/r7rVfkxuHi/ezxg+SnqH5R3A9xIrnmM4lLKbyyPJ/MxP3E1jXq9Z+1alEOzfkn2I52gT91HJMfNiI1+FsxP3VqsXz5iW0jEcI/hUFv6nv8xaotVKg8tP3OqEjOx3Fp5r9WaSS/2mJHyvasGlKrJClKUApSlAKUpQClKUApSlAKUpQClKUApSlAf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1275" y="-1127125"/>
            <a:ext cx="3810000" cy="23526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3238500" y="3797301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NOAA-15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NOAA-18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NOAA-19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8680" name="Picture 8" descr="https://upload.wikimedia.org/wikipedia/commons/d/d0/NOAA-M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092" y="3792934"/>
            <a:ext cx="2903404" cy="2366566"/>
          </a:xfrm>
          <a:prstGeom prst="rect">
            <a:avLst/>
          </a:prstGeom>
          <a:noFill/>
        </p:spPr>
      </p:pic>
      <p:pic>
        <p:nvPicPr>
          <p:cNvPr id="668682" name="Picture 10" descr="https://podaac.jpl.nasa.gov/sites/default/files/content/metop-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" y="1046162"/>
            <a:ext cx="2870200" cy="2295276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3200400" y="1054101"/>
            <a:ext cx="1460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METOP-A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METOP-B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4" name="Picture 187" descr="fy-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5727700" y="3405911"/>
            <a:ext cx="3786418" cy="3236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TextBox 64"/>
          <p:cNvSpPr txBox="1"/>
          <p:nvPr/>
        </p:nvSpPr>
        <p:spPr>
          <a:xfrm>
            <a:off x="8305800" y="5753101"/>
            <a:ext cx="118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FY-3C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8684" name="Picture 12" descr="Artist rendering of the National Polar-orbiting Partnership satellite (NPP).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68899" y="1062037"/>
            <a:ext cx="2978615" cy="2303463"/>
          </a:xfrm>
          <a:prstGeom prst="rect">
            <a:avLst/>
          </a:prstGeom>
          <a:noFill/>
        </p:spPr>
      </p:pic>
      <p:sp>
        <p:nvSpPr>
          <p:cNvPr id="68" name="TextBox 67"/>
          <p:cNvSpPr txBox="1"/>
          <p:nvPr/>
        </p:nvSpPr>
        <p:spPr>
          <a:xfrm>
            <a:off x="8140700" y="1066801"/>
            <a:ext cx="139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S-NPP</a:t>
            </a:r>
            <a:endParaRPr lang="en-GB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221972" cy="854075"/>
          </a:xfrm>
        </p:spPr>
        <p:txBody>
          <a:bodyPr/>
          <a:lstStyle/>
          <a:p>
            <a:r>
              <a:rPr lang="en-US" dirty="0" smtClean="0"/>
              <a:t>The EARS Instruments and Services</a:t>
            </a:r>
            <a:endParaRPr lang="en-GB" dirty="0"/>
          </a:p>
        </p:txBody>
      </p:sp>
      <p:cxnSp>
        <p:nvCxnSpPr>
          <p:cNvPr id="8" name="Elbow Connector 7"/>
          <p:cNvCxnSpPr/>
          <p:nvPr/>
        </p:nvCxnSpPr>
        <p:spPr bwMode="auto">
          <a:xfrm>
            <a:off x="5563754" y="2063501"/>
            <a:ext cx="914400" cy="914400"/>
          </a:xfrm>
          <a:prstGeom prst="bentConnector3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8840352" y="2507064"/>
            <a:ext cx="914400" cy="914400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70691" name="Object 3"/>
          <p:cNvGraphicFramePr>
            <a:graphicFrameLocks noChangeAspect="1"/>
          </p:cNvGraphicFramePr>
          <p:nvPr/>
        </p:nvGraphicFramePr>
        <p:xfrm>
          <a:off x="292433" y="1013305"/>
          <a:ext cx="7724775" cy="5118100"/>
        </p:xfrm>
        <a:graphic>
          <a:graphicData uri="http://schemas.openxmlformats.org/presentationml/2006/ole">
            <p:oleObj spid="_x0000_s772098" name="Document" r:id="rId4" imgW="4530460" imgH="3047933" progId="Word.Document.12">
              <p:embed/>
            </p:oleObj>
          </a:graphicData>
        </a:graphic>
      </p:graphicFrame>
      <p:sp>
        <p:nvSpPr>
          <p:cNvPr id="6" name="Rounded Rectangle 5"/>
          <p:cNvSpPr/>
          <p:nvPr/>
        </p:nvSpPr>
        <p:spPr bwMode="auto">
          <a:xfrm>
            <a:off x="1301776" y="2210936"/>
            <a:ext cx="2866030" cy="1078173"/>
          </a:xfrm>
          <a:prstGeom prst="roundRect">
            <a:avLst/>
          </a:prstGeom>
          <a:solidFill>
            <a:srgbClr val="CB333B">
              <a:alpha val="14000"/>
            </a:srgbClr>
          </a:solidFill>
          <a:ln w="25400" cap="flat" cmpd="sng" algn="ctr">
            <a:solidFill>
              <a:srgbClr val="CB333B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891136" y="2238233"/>
            <a:ext cx="859809" cy="1066800"/>
          </a:xfrm>
          <a:prstGeom prst="roundRect">
            <a:avLst/>
          </a:prstGeom>
          <a:solidFill>
            <a:srgbClr val="CB333B">
              <a:alpha val="14000"/>
            </a:srgbClr>
          </a:solidFill>
          <a:ln w="25400" cap="flat" cmpd="sng" algn="ctr">
            <a:solidFill>
              <a:srgbClr val="CB333B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594832" y="2306473"/>
            <a:ext cx="766549" cy="477672"/>
          </a:xfrm>
          <a:prstGeom prst="roundRect">
            <a:avLst/>
          </a:prstGeom>
          <a:solidFill>
            <a:srgbClr val="CB333B">
              <a:alpha val="14000"/>
            </a:srgbClr>
          </a:solidFill>
          <a:ln w="25400" cap="flat" cmpd="sng" algn="ctr">
            <a:solidFill>
              <a:srgbClr val="CB333B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1465547" y="4014716"/>
            <a:ext cx="2634019" cy="616423"/>
          </a:xfrm>
          <a:prstGeom prst="roundRect">
            <a:avLst/>
          </a:prstGeom>
          <a:solidFill>
            <a:srgbClr val="1F497D">
              <a:alpha val="11000"/>
            </a:srgbClr>
          </a:solidFill>
          <a:ln w="25400" cap="flat" cmpd="sng" algn="ctr">
            <a:solidFill>
              <a:schemeClr val="accent4">
                <a:lumMod val="90000"/>
                <a:lumOff val="1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228383" y="5284381"/>
            <a:ext cx="857535" cy="324850"/>
          </a:xfrm>
          <a:prstGeom prst="roundRect">
            <a:avLst/>
          </a:prstGeom>
          <a:solidFill>
            <a:schemeClr val="bg1">
              <a:alpha val="29000"/>
            </a:schemeClr>
          </a:solidFill>
          <a:ln w="25400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3285249" y="3480180"/>
            <a:ext cx="746078" cy="341193"/>
          </a:xfrm>
          <a:prstGeom prst="roundRect">
            <a:avLst/>
          </a:prstGeom>
          <a:solidFill>
            <a:srgbClr val="CB333B">
              <a:alpha val="14000"/>
            </a:srgbClr>
          </a:solidFill>
          <a:ln w="25400" cap="flat" cmpd="sng" algn="ctr">
            <a:solidFill>
              <a:srgbClr val="CB333B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583459" y="3318682"/>
            <a:ext cx="766549" cy="477672"/>
          </a:xfrm>
          <a:prstGeom prst="roundRect">
            <a:avLst/>
          </a:prstGeom>
          <a:solidFill>
            <a:srgbClr val="CB333B">
              <a:alpha val="14000"/>
            </a:srgbClr>
          </a:solidFill>
          <a:ln w="25400" cap="flat" cmpd="sng" algn="ctr">
            <a:solidFill>
              <a:srgbClr val="CB333B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tx2">
                  <a:lumMod val="20000"/>
                  <a:lumOff val="80000"/>
                </a:schemeClr>
              </a:solidFill>
              <a:effectLst/>
              <a:latin typeface="Tahom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34474" y="2745503"/>
            <a:ext cx="1678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B333B"/>
                </a:solidFill>
                <a:latin typeface="Arial" pitchFamily="34" charset="0"/>
                <a:cs typeface="Arial" pitchFamily="34" charset="0"/>
              </a:rPr>
              <a:t>EARS-VASS</a:t>
            </a:r>
            <a:endParaRPr lang="en-GB" sz="1600" dirty="0">
              <a:solidFill>
                <a:srgbClr val="CB33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33943" y="1942056"/>
            <a:ext cx="1512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B333B"/>
                </a:solidFill>
                <a:latin typeface="Arial" pitchFamily="34" charset="0"/>
                <a:cs typeface="Arial" pitchFamily="34" charset="0"/>
              </a:rPr>
              <a:t>EARS-ATOVS</a:t>
            </a:r>
            <a:endParaRPr lang="en-GB" sz="1600" dirty="0">
              <a:solidFill>
                <a:srgbClr val="CB33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46349" y="2342549"/>
            <a:ext cx="1678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B333B"/>
                </a:solidFill>
                <a:latin typeface="Arial" pitchFamily="34" charset="0"/>
                <a:cs typeface="Arial" pitchFamily="34" charset="0"/>
              </a:rPr>
              <a:t>EARS-ATMS</a:t>
            </a:r>
            <a:endParaRPr lang="en-GB" sz="1600" dirty="0">
              <a:solidFill>
                <a:srgbClr val="CB33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5716" y="3535119"/>
            <a:ext cx="1678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B333B"/>
                </a:solidFill>
                <a:latin typeface="Arial" pitchFamily="34" charset="0"/>
                <a:cs typeface="Arial" pitchFamily="34" charset="0"/>
              </a:rPr>
              <a:t>EARS-CrIS</a:t>
            </a:r>
            <a:endParaRPr lang="en-GB" sz="1600" dirty="0">
              <a:solidFill>
                <a:srgbClr val="CB33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35506" y="3163028"/>
            <a:ext cx="1385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CB333B"/>
                </a:solidFill>
                <a:latin typeface="Arial" pitchFamily="34" charset="0"/>
                <a:cs typeface="Arial" pitchFamily="34" charset="0"/>
              </a:rPr>
              <a:t>EARS-IASI</a:t>
            </a:r>
            <a:endParaRPr lang="en-GB" sz="1600" dirty="0">
              <a:solidFill>
                <a:srgbClr val="CB333B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6583457" y="4057934"/>
            <a:ext cx="818867" cy="486770"/>
          </a:xfrm>
          <a:prstGeom prst="roundRect">
            <a:avLst/>
          </a:prstGeom>
          <a:solidFill>
            <a:srgbClr val="1F497D">
              <a:alpha val="11000"/>
            </a:srgbClr>
          </a:solidFill>
          <a:ln w="25400" cap="flat" cmpd="sng" algn="ctr">
            <a:solidFill>
              <a:schemeClr val="accent4">
                <a:lumMod val="90000"/>
                <a:lumOff val="10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42805" y="3987686"/>
            <a:ext cx="1705969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EARS-AVHRR     </a:t>
            </a:r>
          </a:p>
          <a:p>
            <a:pPr>
              <a:spcBef>
                <a:spcPts val="0"/>
              </a:spcBef>
              <a:spcAft>
                <a:spcPts val="400"/>
              </a:spcAft>
            </a:pPr>
            <a:r>
              <a:rPr lang="en-US" sz="16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EARS-NWC</a:t>
            </a:r>
            <a:endParaRPr lang="en-GB" sz="16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8633" y="5247617"/>
            <a:ext cx="1581627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EARS-ASCAT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31961" y="4613841"/>
            <a:ext cx="1514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EARS-VIIRS</a:t>
            </a:r>
            <a:endParaRPr lang="en-GB" sz="1600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8878" y="6070661"/>
            <a:ext cx="80613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http://www.eumetsat.int/website/home/Data/RegionalDataServiceEARS/index.html</a:t>
            </a:r>
            <a:endParaRPr lang="en-GB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 animBg="1"/>
      <p:bldP spid="15" grpId="0" animBg="1"/>
      <p:bldP spid="17" grpId="0" animBg="1"/>
      <p:bldP spid="20" grpId="0"/>
      <p:bldP spid="21" grpId="0"/>
      <p:bldP spid="22" grpId="0"/>
      <p:bldP spid="23" grpId="0"/>
      <p:bldP spid="24" grpId="0" animBg="1"/>
      <p:bldP spid="25" grpId="0"/>
      <p:bldP spid="27" grpId="0" animBg="1"/>
      <p:bldP spid="28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Satellites and Stations contributing to each Service </a:t>
            </a:r>
            <a:endParaRPr lang="en-GB" dirty="0"/>
          </a:p>
        </p:txBody>
      </p:sp>
      <p:graphicFrame>
        <p:nvGraphicFramePr>
          <p:cNvPr id="367618" name="Object 2"/>
          <p:cNvGraphicFramePr>
            <a:graphicFrameLocks noChangeAspect="1"/>
          </p:cNvGraphicFramePr>
          <p:nvPr/>
        </p:nvGraphicFramePr>
        <p:xfrm>
          <a:off x="107950" y="1008063"/>
          <a:ext cx="9531350" cy="5865812"/>
        </p:xfrm>
        <a:graphic>
          <a:graphicData uri="http://schemas.openxmlformats.org/presentationml/2006/ole">
            <p:oleObj spid="_x0000_s1042434" name="Document" r:id="rId3" imgW="8035572" imgH="4948159" progId="Word.Document.12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svalsat_overview-1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8193"/>
            <a:ext cx="9906000" cy="572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Svalbard</a:t>
            </a:r>
            <a:endParaRPr lang="en-IE" dirty="0"/>
          </a:p>
        </p:txBody>
      </p:sp>
      <p:sp>
        <p:nvSpPr>
          <p:cNvPr id="4" name="TextBox 9"/>
          <p:cNvSpPr txBox="1">
            <a:spLocks noChangeArrowheads="1"/>
          </p:cNvSpPr>
          <p:nvPr/>
        </p:nvSpPr>
        <p:spPr bwMode="auto">
          <a:xfrm>
            <a:off x="7095743" y="4058796"/>
            <a:ext cx="14630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000" dirty="0" smtClean="0">
                <a:solidFill>
                  <a:schemeClr val="bg2">
                    <a:lumMod val="75000"/>
                  </a:schemeClr>
                </a:solidFill>
              </a:rPr>
              <a:t>CDA1 10m Orbital </a:t>
            </a:r>
          </a:p>
          <a:p>
            <a:pPr algn="r"/>
            <a:r>
              <a:rPr lang="en-GB" sz="1000" dirty="0" smtClean="0">
                <a:solidFill>
                  <a:schemeClr val="bg2">
                    <a:lumMod val="75000"/>
                  </a:schemeClr>
                </a:solidFill>
              </a:rPr>
              <a:t>L/X-band antenna</a:t>
            </a:r>
            <a:endParaRPr lang="en-GB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065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3994" y="2754456"/>
            <a:ext cx="156763" cy="175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8178390" y="2857882"/>
            <a:ext cx="15203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000" dirty="0" smtClean="0">
                <a:solidFill>
                  <a:schemeClr val="bg2">
                    <a:lumMod val="75000"/>
                  </a:schemeClr>
                </a:solidFill>
              </a:rPr>
              <a:t>CDA2 10m Orbital </a:t>
            </a:r>
          </a:p>
          <a:p>
            <a:pPr algn="r"/>
            <a:r>
              <a:rPr lang="en-GB" sz="1000" dirty="0" smtClean="0">
                <a:solidFill>
                  <a:schemeClr val="bg2">
                    <a:lumMod val="75000"/>
                  </a:schemeClr>
                </a:solidFill>
              </a:rPr>
              <a:t>L/X-band antenna</a:t>
            </a:r>
            <a:endParaRPr lang="en-GB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5023104" y="2900555"/>
            <a:ext cx="14435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000" dirty="0" smtClean="0">
                <a:solidFill>
                  <a:schemeClr val="bg2">
                    <a:lumMod val="75000"/>
                  </a:schemeClr>
                </a:solidFill>
              </a:rPr>
              <a:t>SG7 3m Orbital</a:t>
            </a:r>
          </a:p>
          <a:p>
            <a:pPr algn="r"/>
            <a:r>
              <a:rPr lang="en-GB" sz="1000" dirty="0" smtClean="0">
                <a:solidFill>
                  <a:schemeClr val="bg2">
                    <a:lumMod val="75000"/>
                  </a:schemeClr>
                </a:solidFill>
              </a:rPr>
              <a:t> L/X-band antenna</a:t>
            </a:r>
            <a:endParaRPr lang="en-GB" sz="1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Athens</a:t>
            </a:r>
            <a:endParaRPr lang="en-IE" dirty="0"/>
          </a:p>
        </p:txBody>
      </p:sp>
      <p:pic>
        <p:nvPicPr>
          <p:cNvPr id="4" name="Picture 3" descr="N:\TEMP\Ath_Maint_Visit_09June2015\IMG_2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1248"/>
            <a:ext cx="9864418" cy="5493716"/>
          </a:xfrm>
          <a:prstGeom prst="rect">
            <a:avLst/>
          </a:prstGeom>
          <a:noFill/>
          <a:ln w="2540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6042355" y="2164157"/>
            <a:ext cx="32351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3.0 m Orbital L/X-band antenna</a:t>
            </a:r>
            <a:endParaRPr lang="en-GB" sz="14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17043" y="2418969"/>
            <a:ext cx="30144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solidFill>
                  <a:schemeClr val="bg2">
                    <a:lumMod val="75000"/>
                  </a:schemeClr>
                </a:solidFill>
              </a:rPr>
              <a:t>2.4 m Yantai L-band antenna</a:t>
            </a:r>
            <a:endParaRPr lang="en-GB" sz="14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79"/>
          <p:cNvSpPr>
            <a:spLocks noChangeArrowheads="1"/>
          </p:cNvSpPr>
          <p:nvPr/>
        </p:nvSpPr>
        <p:spPr bwMode="auto">
          <a:xfrm>
            <a:off x="293688" y="4065588"/>
            <a:ext cx="388937" cy="257175"/>
          </a:xfrm>
          <a:prstGeom prst="rect">
            <a:avLst/>
          </a:prstGeom>
          <a:solidFill>
            <a:schemeClr val="bg2"/>
          </a:solidFill>
          <a:ln w="9525" algn="ctr">
            <a:noFill/>
            <a:round/>
            <a:headEnd/>
            <a:tailEnd/>
          </a:ln>
        </p:spPr>
        <p:txBody>
          <a:bodyPr lIns="36000" tIns="36000" rIns="36000" bIns="36000"/>
          <a:lstStyle/>
          <a:p>
            <a:pPr eaLnBrk="0" hangingPunct="0">
              <a:spcBef>
                <a:spcPct val="50000"/>
              </a:spcBef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240088" y="4708525"/>
            <a:ext cx="390525" cy="255588"/>
            <a:chOff x="4182" y="1087"/>
            <a:chExt cx="238" cy="161"/>
          </a:xfrm>
        </p:grpSpPr>
        <p:sp>
          <p:nvSpPr>
            <p:cNvPr id="2317" name="Freeform 5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10 w 250"/>
                <a:gd name="T1" fmla="*/ 81 h 162"/>
                <a:gd name="T2" fmla="*/ 10 w 250"/>
                <a:gd name="T3" fmla="*/ 0 h 162"/>
                <a:gd name="T4" fmla="*/ 0 w 250"/>
                <a:gd name="T5" fmla="*/ 0 h 162"/>
                <a:gd name="T6" fmla="*/ 0 w 250"/>
                <a:gd name="T7" fmla="*/ 81 h 162"/>
                <a:gd name="T8" fmla="*/ 10 w 250"/>
                <a:gd name="T9" fmla="*/ 81 h 162"/>
                <a:gd name="T10" fmla="*/ 10 w 250"/>
                <a:gd name="T11" fmla="*/ 81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162"/>
                  </a:lnTo>
                  <a:lnTo>
                    <a:pt x="250" y="162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8" name="Freeform 6"/>
            <p:cNvSpPr>
              <a:spLocks/>
            </p:cNvSpPr>
            <p:nvPr/>
          </p:nvSpPr>
          <p:spPr bwMode="auto">
            <a:xfrm>
              <a:off x="4182" y="1087"/>
              <a:ext cx="238" cy="51"/>
            </a:xfrm>
            <a:custGeom>
              <a:avLst/>
              <a:gdLst>
                <a:gd name="T0" fmla="*/ 10 w 250"/>
                <a:gd name="T1" fmla="*/ 51 h 51"/>
                <a:gd name="T2" fmla="*/ 10 w 250"/>
                <a:gd name="T3" fmla="*/ 0 h 51"/>
                <a:gd name="T4" fmla="*/ 0 w 250"/>
                <a:gd name="T5" fmla="*/ 0 h 51"/>
                <a:gd name="T6" fmla="*/ 0 w 250"/>
                <a:gd name="T7" fmla="*/ 51 h 51"/>
                <a:gd name="T8" fmla="*/ 10 w 250"/>
                <a:gd name="T9" fmla="*/ 51 h 51"/>
                <a:gd name="T10" fmla="*/ 10 w 250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1"/>
                <a:gd name="T20" fmla="*/ 250 w 250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1">
                  <a:moveTo>
                    <a:pt x="250" y="51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50" y="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9" name="Freeform 7"/>
            <p:cNvSpPr>
              <a:spLocks/>
            </p:cNvSpPr>
            <p:nvPr/>
          </p:nvSpPr>
          <p:spPr bwMode="auto">
            <a:xfrm>
              <a:off x="4182" y="1198"/>
              <a:ext cx="238" cy="50"/>
            </a:xfrm>
            <a:custGeom>
              <a:avLst/>
              <a:gdLst>
                <a:gd name="T0" fmla="*/ 10 w 250"/>
                <a:gd name="T1" fmla="*/ 50 h 50"/>
                <a:gd name="T2" fmla="*/ 10 w 250"/>
                <a:gd name="T3" fmla="*/ 0 h 50"/>
                <a:gd name="T4" fmla="*/ 0 w 250"/>
                <a:gd name="T5" fmla="*/ 0 h 50"/>
                <a:gd name="T6" fmla="*/ 0 w 250"/>
                <a:gd name="T7" fmla="*/ 50 h 50"/>
                <a:gd name="T8" fmla="*/ 10 w 250"/>
                <a:gd name="T9" fmla="*/ 50 h 50"/>
                <a:gd name="T10" fmla="*/ 10 w 250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50"/>
                <a:gd name="T20" fmla="*/ 250 w 250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50">
                  <a:moveTo>
                    <a:pt x="250" y="50"/>
                  </a:moveTo>
                  <a:lnTo>
                    <a:pt x="250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50" y="50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0" name="Freeform 8"/>
            <p:cNvSpPr>
              <a:spLocks/>
            </p:cNvSpPr>
            <p:nvPr/>
          </p:nvSpPr>
          <p:spPr bwMode="auto">
            <a:xfrm>
              <a:off x="4182" y="1087"/>
              <a:ext cx="238" cy="161"/>
            </a:xfrm>
            <a:custGeom>
              <a:avLst/>
              <a:gdLst>
                <a:gd name="T0" fmla="*/ 10 w 250"/>
                <a:gd name="T1" fmla="*/ 81 h 162"/>
                <a:gd name="T2" fmla="*/ 0 w 250"/>
                <a:gd name="T3" fmla="*/ 81 h 162"/>
                <a:gd name="T4" fmla="*/ 0 w 250"/>
                <a:gd name="T5" fmla="*/ 0 h 162"/>
                <a:gd name="T6" fmla="*/ 10 w 250"/>
                <a:gd name="T7" fmla="*/ 0 h 162"/>
                <a:gd name="T8" fmla="*/ 10 w 250"/>
                <a:gd name="T9" fmla="*/ 81 h 162"/>
                <a:gd name="T10" fmla="*/ 10 w 250"/>
                <a:gd name="T11" fmla="*/ 81 h 1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0"/>
                <a:gd name="T19" fmla="*/ 0 h 162"/>
                <a:gd name="T20" fmla="*/ 250 w 250"/>
                <a:gd name="T21" fmla="*/ 162 h 16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0" h="162">
                  <a:moveTo>
                    <a:pt x="250" y="162"/>
                  </a:moveTo>
                  <a:lnTo>
                    <a:pt x="0" y="162"/>
                  </a:lnTo>
                  <a:lnTo>
                    <a:pt x="0" y="0"/>
                  </a:lnTo>
                  <a:lnTo>
                    <a:pt x="250" y="0"/>
                  </a:lnTo>
                  <a:lnTo>
                    <a:pt x="250" y="16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1" name="Freeform 9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11 w 72"/>
                <a:gd name="T1" fmla="*/ 42 h 84"/>
                <a:gd name="T2" fmla="*/ 11 w 72"/>
                <a:gd name="T3" fmla="*/ 42 h 84"/>
                <a:gd name="T4" fmla="*/ 11 w 72"/>
                <a:gd name="T5" fmla="*/ 42 h 84"/>
                <a:gd name="T6" fmla="*/ 11 w 72"/>
                <a:gd name="T7" fmla="*/ 42 h 84"/>
                <a:gd name="T8" fmla="*/ 11 w 72"/>
                <a:gd name="T9" fmla="*/ 42 h 84"/>
                <a:gd name="T10" fmla="*/ 11 w 72"/>
                <a:gd name="T11" fmla="*/ 42 h 84"/>
                <a:gd name="T12" fmla="*/ 11 w 72"/>
                <a:gd name="T13" fmla="*/ 42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11 w 72"/>
                <a:gd name="T27" fmla="*/ 0 h 84"/>
                <a:gd name="T28" fmla="*/ 11 w 72"/>
                <a:gd name="T29" fmla="*/ 6 h 84"/>
                <a:gd name="T30" fmla="*/ 11 w 72"/>
                <a:gd name="T31" fmla="*/ 22 h 84"/>
                <a:gd name="T32" fmla="*/ 11 w 72"/>
                <a:gd name="T33" fmla="*/ 39 h 84"/>
                <a:gd name="T34" fmla="*/ 11 w 72"/>
                <a:gd name="T35" fmla="*/ 42 h 84"/>
                <a:gd name="T36" fmla="*/ 11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  <a:close/>
                </a:path>
              </a:pathLst>
            </a:custGeom>
            <a:solidFill>
              <a:srgbClr val="FF19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2" name="Freeform 10"/>
            <p:cNvSpPr>
              <a:spLocks/>
            </p:cNvSpPr>
            <p:nvPr/>
          </p:nvSpPr>
          <p:spPr bwMode="auto">
            <a:xfrm>
              <a:off x="4267" y="1138"/>
              <a:ext cx="5" cy="49"/>
            </a:xfrm>
            <a:custGeom>
              <a:avLst/>
              <a:gdLst>
                <a:gd name="T0" fmla="*/ 3 w 6"/>
                <a:gd name="T1" fmla="*/ 25 h 50"/>
                <a:gd name="T2" fmla="*/ 0 w 6"/>
                <a:gd name="T3" fmla="*/ 25 h 50"/>
                <a:gd name="T4" fmla="*/ 0 w 6"/>
                <a:gd name="T5" fmla="*/ 0 h 50"/>
                <a:gd name="T6" fmla="*/ 3 w 6"/>
                <a:gd name="T7" fmla="*/ 0 h 50"/>
                <a:gd name="T8" fmla="*/ 3 w 6"/>
                <a:gd name="T9" fmla="*/ 25 h 50"/>
                <a:gd name="T10" fmla="*/ 3 w 6"/>
                <a:gd name="T11" fmla="*/ 25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50"/>
                <a:gd name="T20" fmla="*/ 6 w 6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50">
                  <a:moveTo>
                    <a:pt x="6" y="5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3" name="Freeform 11"/>
            <p:cNvSpPr>
              <a:spLocks/>
            </p:cNvSpPr>
            <p:nvPr/>
          </p:nvSpPr>
          <p:spPr bwMode="auto">
            <a:xfrm>
              <a:off x="4255" y="1149"/>
              <a:ext cx="35" cy="5"/>
            </a:xfrm>
            <a:custGeom>
              <a:avLst/>
              <a:gdLst>
                <a:gd name="T0" fmla="*/ 18 w 36"/>
                <a:gd name="T1" fmla="*/ 5 h 5"/>
                <a:gd name="T2" fmla="*/ 0 w 36"/>
                <a:gd name="T3" fmla="*/ 5 h 5"/>
                <a:gd name="T4" fmla="*/ 0 w 36"/>
                <a:gd name="T5" fmla="*/ 0 h 5"/>
                <a:gd name="T6" fmla="*/ 18 w 36"/>
                <a:gd name="T7" fmla="*/ 0 h 5"/>
                <a:gd name="T8" fmla="*/ 18 w 36"/>
                <a:gd name="T9" fmla="*/ 5 h 5"/>
                <a:gd name="T10" fmla="*/ 18 w 36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5"/>
                <a:gd name="T20" fmla="*/ 36 w 36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5">
                  <a:moveTo>
                    <a:pt x="36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5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4" name="Freeform 12"/>
            <p:cNvSpPr>
              <a:spLocks/>
            </p:cNvSpPr>
            <p:nvPr/>
          </p:nvSpPr>
          <p:spPr bwMode="auto">
            <a:xfrm>
              <a:off x="4250" y="1165"/>
              <a:ext cx="40" cy="5"/>
            </a:xfrm>
            <a:custGeom>
              <a:avLst/>
              <a:gdLst>
                <a:gd name="T0" fmla="*/ 10 w 42"/>
                <a:gd name="T1" fmla="*/ 3 h 6"/>
                <a:gd name="T2" fmla="*/ 0 w 42"/>
                <a:gd name="T3" fmla="*/ 3 h 6"/>
                <a:gd name="T4" fmla="*/ 0 w 42"/>
                <a:gd name="T5" fmla="*/ 0 h 6"/>
                <a:gd name="T6" fmla="*/ 10 w 42"/>
                <a:gd name="T7" fmla="*/ 0 h 6"/>
                <a:gd name="T8" fmla="*/ 10 w 42"/>
                <a:gd name="T9" fmla="*/ 3 h 6"/>
                <a:gd name="T10" fmla="*/ 10 w 42"/>
                <a:gd name="T11" fmla="*/ 3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2"/>
                <a:gd name="T19" fmla="*/ 0 h 6"/>
                <a:gd name="T20" fmla="*/ 42 w 42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2" h="6">
                  <a:moveTo>
                    <a:pt x="42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42" y="0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5" name="Freeform 13"/>
            <p:cNvSpPr>
              <a:spLocks/>
            </p:cNvSpPr>
            <p:nvPr/>
          </p:nvSpPr>
          <p:spPr bwMode="auto">
            <a:xfrm>
              <a:off x="4244" y="1181"/>
              <a:ext cx="57" cy="34"/>
            </a:xfrm>
            <a:custGeom>
              <a:avLst/>
              <a:gdLst>
                <a:gd name="T0" fmla="*/ 0 w 60"/>
                <a:gd name="T1" fmla="*/ 11 h 34"/>
                <a:gd name="T2" fmla="*/ 6 w 60"/>
                <a:gd name="T3" fmla="*/ 6 h 34"/>
                <a:gd name="T4" fmla="*/ 10 w 60"/>
                <a:gd name="T5" fmla="*/ 6 h 34"/>
                <a:gd name="T6" fmla="*/ 10 w 60"/>
                <a:gd name="T7" fmla="*/ 6 h 34"/>
                <a:gd name="T8" fmla="*/ 10 w 60"/>
                <a:gd name="T9" fmla="*/ 11 h 34"/>
                <a:gd name="T10" fmla="*/ 10 w 60"/>
                <a:gd name="T11" fmla="*/ 6 h 34"/>
                <a:gd name="T12" fmla="*/ 10 w 60"/>
                <a:gd name="T13" fmla="*/ 0 h 34"/>
                <a:gd name="T14" fmla="*/ 10 w 60"/>
                <a:gd name="T15" fmla="*/ 6 h 34"/>
                <a:gd name="T16" fmla="*/ 10 w 60"/>
                <a:gd name="T17" fmla="*/ 11 h 34"/>
                <a:gd name="T18" fmla="*/ 10 w 60"/>
                <a:gd name="T19" fmla="*/ 11 h 34"/>
                <a:gd name="T20" fmla="*/ 10 w 60"/>
                <a:gd name="T21" fmla="*/ 6 h 34"/>
                <a:gd name="T22" fmla="*/ 10 w 60"/>
                <a:gd name="T23" fmla="*/ 6 h 34"/>
                <a:gd name="T24" fmla="*/ 10 w 60"/>
                <a:gd name="T25" fmla="*/ 11 h 34"/>
                <a:gd name="T26" fmla="*/ 10 w 60"/>
                <a:gd name="T27" fmla="*/ 11 h 34"/>
                <a:gd name="T28" fmla="*/ 10 w 60"/>
                <a:gd name="T29" fmla="*/ 23 h 34"/>
                <a:gd name="T30" fmla="*/ 10 w 60"/>
                <a:gd name="T31" fmla="*/ 34 h 34"/>
                <a:gd name="T32" fmla="*/ 10 w 60"/>
                <a:gd name="T33" fmla="*/ 34 h 34"/>
                <a:gd name="T34" fmla="*/ 10 w 60"/>
                <a:gd name="T35" fmla="*/ 34 h 34"/>
                <a:gd name="T36" fmla="*/ 10 w 60"/>
                <a:gd name="T37" fmla="*/ 28 h 34"/>
                <a:gd name="T38" fmla="*/ 10 w 60"/>
                <a:gd name="T39" fmla="*/ 23 h 34"/>
                <a:gd name="T40" fmla="*/ 6 w 60"/>
                <a:gd name="T41" fmla="*/ 17 h 34"/>
                <a:gd name="T42" fmla="*/ 6 w 60"/>
                <a:gd name="T43" fmla="*/ 11 h 34"/>
                <a:gd name="T44" fmla="*/ 0 w 60"/>
                <a:gd name="T45" fmla="*/ 11 h 34"/>
                <a:gd name="T46" fmla="*/ 0 w 60"/>
                <a:gd name="T47" fmla="*/ 11 h 3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60"/>
                <a:gd name="T73" fmla="*/ 0 h 34"/>
                <a:gd name="T74" fmla="*/ 60 w 60"/>
                <a:gd name="T75" fmla="*/ 34 h 34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60" h="34">
                  <a:moveTo>
                    <a:pt x="0" y="11"/>
                  </a:move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30" y="0"/>
                  </a:lnTo>
                  <a:lnTo>
                    <a:pt x="42" y="6"/>
                  </a:lnTo>
                  <a:lnTo>
                    <a:pt x="42" y="11"/>
                  </a:lnTo>
                  <a:lnTo>
                    <a:pt x="42" y="6"/>
                  </a:lnTo>
                  <a:lnTo>
                    <a:pt x="48" y="6"/>
                  </a:lnTo>
                  <a:lnTo>
                    <a:pt x="54" y="11"/>
                  </a:lnTo>
                  <a:lnTo>
                    <a:pt x="60" y="11"/>
                  </a:lnTo>
                  <a:lnTo>
                    <a:pt x="48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24" y="34"/>
                  </a:lnTo>
                  <a:lnTo>
                    <a:pt x="18" y="28"/>
                  </a:lnTo>
                  <a:lnTo>
                    <a:pt x="12" y="23"/>
                  </a:lnTo>
                  <a:lnTo>
                    <a:pt x="6" y="17"/>
                  </a:lnTo>
                  <a:lnTo>
                    <a:pt x="6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26" name="Freeform 14"/>
            <p:cNvSpPr>
              <a:spLocks/>
            </p:cNvSpPr>
            <p:nvPr/>
          </p:nvSpPr>
          <p:spPr bwMode="auto">
            <a:xfrm>
              <a:off x="4238" y="1132"/>
              <a:ext cx="69" cy="83"/>
            </a:xfrm>
            <a:custGeom>
              <a:avLst/>
              <a:gdLst>
                <a:gd name="T0" fmla="*/ 11 w 72"/>
                <a:gd name="T1" fmla="*/ 42 h 84"/>
                <a:gd name="T2" fmla="*/ 11 w 72"/>
                <a:gd name="T3" fmla="*/ 42 h 84"/>
                <a:gd name="T4" fmla="*/ 11 w 72"/>
                <a:gd name="T5" fmla="*/ 42 h 84"/>
                <a:gd name="T6" fmla="*/ 11 w 72"/>
                <a:gd name="T7" fmla="*/ 42 h 84"/>
                <a:gd name="T8" fmla="*/ 11 w 72"/>
                <a:gd name="T9" fmla="*/ 42 h 84"/>
                <a:gd name="T10" fmla="*/ 11 w 72"/>
                <a:gd name="T11" fmla="*/ 42 h 84"/>
                <a:gd name="T12" fmla="*/ 11 w 72"/>
                <a:gd name="T13" fmla="*/ 42 h 84"/>
                <a:gd name="T14" fmla="*/ 6 w 72"/>
                <a:gd name="T15" fmla="*/ 42 h 84"/>
                <a:gd name="T16" fmla="*/ 0 w 72"/>
                <a:gd name="T17" fmla="*/ 42 h 84"/>
                <a:gd name="T18" fmla="*/ 0 w 72"/>
                <a:gd name="T19" fmla="*/ 42 h 84"/>
                <a:gd name="T20" fmla="*/ 0 w 72"/>
                <a:gd name="T21" fmla="*/ 39 h 84"/>
                <a:gd name="T22" fmla="*/ 0 w 72"/>
                <a:gd name="T23" fmla="*/ 22 h 84"/>
                <a:gd name="T24" fmla="*/ 0 w 72"/>
                <a:gd name="T25" fmla="*/ 0 h 84"/>
                <a:gd name="T26" fmla="*/ 11 w 72"/>
                <a:gd name="T27" fmla="*/ 0 h 84"/>
                <a:gd name="T28" fmla="*/ 11 w 72"/>
                <a:gd name="T29" fmla="*/ 6 h 84"/>
                <a:gd name="T30" fmla="*/ 11 w 72"/>
                <a:gd name="T31" fmla="*/ 22 h 84"/>
                <a:gd name="T32" fmla="*/ 11 w 72"/>
                <a:gd name="T33" fmla="*/ 39 h 84"/>
                <a:gd name="T34" fmla="*/ 11 w 72"/>
                <a:gd name="T35" fmla="*/ 42 h 84"/>
                <a:gd name="T36" fmla="*/ 11 w 72"/>
                <a:gd name="T37" fmla="*/ 42 h 8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2"/>
                <a:gd name="T58" fmla="*/ 0 h 84"/>
                <a:gd name="T59" fmla="*/ 72 w 72"/>
                <a:gd name="T60" fmla="*/ 84 h 8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2" h="84">
                  <a:moveTo>
                    <a:pt x="72" y="45"/>
                  </a:moveTo>
                  <a:lnTo>
                    <a:pt x="66" y="61"/>
                  </a:lnTo>
                  <a:lnTo>
                    <a:pt x="54" y="73"/>
                  </a:lnTo>
                  <a:lnTo>
                    <a:pt x="42" y="84"/>
                  </a:lnTo>
                  <a:lnTo>
                    <a:pt x="36" y="84"/>
                  </a:lnTo>
                  <a:lnTo>
                    <a:pt x="30" y="84"/>
                  </a:lnTo>
                  <a:lnTo>
                    <a:pt x="18" y="78"/>
                  </a:lnTo>
                  <a:lnTo>
                    <a:pt x="6" y="67"/>
                  </a:lnTo>
                  <a:lnTo>
                    <a:pt x="0" y="50"/>
                  </a:lnTo>
                  <a:lnTo>
                    <a:pt x="0" y="39"/>
                  </a:lnTo>
                  <a:lnTo>
                    <a:pt x="0" y="22"/>
                  </a:lnTo>
                  <a:lnTo>
                    <a:pt x="0" y="0"/>
                  </a:lnTo>
                  <a:lnTo>
                    <a:pt x="72" y="0"/>
                  </a:lnTo>
                  <a:lnTo>
                    <a:pt x="72" y="6"/>
                  </a:lnTo>
                  <a:lnTo>
                    <a:pt x="72" y="22"/>
                  </a:lnTo>
                  <a:lnTo>
                    <a:pt x="72" y="39"/>
                  </a:lnTo>
                  <a:lnTo>
                    <a:pt x="72" y="4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240088" y="2222500"/>
            <a:ext cx="387350" cy="239713"/>
            <a:chOff x="1117" y="1646"/>
            <a:chExt cx="244" cy="151"/>
          </a:xfrm>
        </p:grpSpPr>
        <p:sp>
          <p:nvSpPr>
            <p:cNvPr id="2314" name="Freeform 17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5" name="Freeform 18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6" name="Freeform 19"/>
            <p:cNvSpPr>
              <a:spLocks/>
            </p:cNvSpPr>
            <p:nvPr/>
          </p:nvSpPr>
          <p:spPr bwMode="auto">
            <a:xfrm>
              <a:off x="1117" y="1646"/>
              <a:ext cx="244" cy="151"/>
            </a:xfrm>
            <a:custGeom>
              <a:avLst/>
              <a:gdLst>
                <a:gd name="T0" fmla="*/ 244 w 244"/>
                <a:gd name="T1" fmla="*/ 61 h 151"/>
                <a:gd name="T2" fmla="*/ 89 w 244"/>
                <a:gd name="T3" fmla="*/ 61 h 151"/>
                <a:gd name="T4" fmla="*/ 89 w 244"/>
                <a:gd name="T5" fmla="*/ 0 h 151"/>
                <a:gd name="T6" fmla="*/ 59 w 244"/>
                <a:gd name="T7" fmla="*/ 0 h 151"/>
                <a:gd name="T8" fmla="*/ 59 w 244"/>
                <a:gd name="T9" fmla="*/ 61 h 151"/>
                <a:gd name="T10" fmla="*/ 0 w 244"/>
                <a:gd name="T11" fmla="*/ 61 h 151"/>
                <a:gd name="T12" fmla="*/ 0 w 244"/>
                <a:gd name="T13" fmla="*/ 89 h 151"/>
                <a:gd name="T14" fmla="*/ 59 w 244"/>
                <a:gd name="T15" fmla="*/ 89 h 151"/>
                <a:gd name="T16" fmla="*/ 59 w 244"/>
                <a:gd name="T17" fmla="*/ 151 h 151"/>
                <a:gd name="T18" fmla="*/ 89 w 244"/>
                <a:gd name="T19" fmla="*/ 151 h 151"/>
                <a:gd name="T20" fmla="*/ 89 w 244"/>
                <a:gd name="T21" fmla="*/ 89 h 151"/>
                <a:gd name="T22" fmla="*/ 244 w 244"/>
                <a:gd name="T23" fmla="*/ 89 h 151"/>
                <a:gd name="T24" fmla="*/ 244 w 244"/>
                <a:gd name="T25" fmla="*/ 61 h 151"/>
                <a:gd name="T26" fmla="*/ 244 w 244"/>
                <a:gd name="T27" fmla="*/ 61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1"/>
                  </a:moveTo>
                  <a:lnTo>
                    <a:pt x="89" y="61"/>
                  </a:lnTo>
                  <a:lnTo>
                    <a:pt x="89" y="0"/>
                  </a:lnTo>
                  <a:lnTo>
                    <a:pt x="59" y="0"/>
                  </a:lnTo>
                  <a:lnTo>
                    <a:pt x="59" y="61"/>
                  </a:lnTo>
                  <a:lnTo>
                    <a:pt x="0" y="61"/>
                  </a:lnTo>
                  <a:lnTo>
                    <a:pt x="0" y="89"/>
                  </a:lnTo>
                  <a:lnTo>
                    <a:pt x="59" y="89"/>
                  </a:lnTo>
                  <a:lnTo>
                    <a:pt x="59" y="151"/>
                  </a:lnTo>
                  <a:lnTo>
                    <a:pt x="89" y="151"/>
                  </a:lnTo>
                  <a:lnTo>
                    <a:pt x="89" y="89"/>
                  </a:lnTo>
                  <a:lnTo>
                    <a:pt x="244" y="89"/>
                  </a:lnTo>
                  <a:lnTo>
                    <a:pt x="244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2190750" y="3452813"/>
            <a:ext cx="387350" cy="247650"/>
            <a:chOff x="1117" y="2897"/>
            <a:chExt cx="244" cy="156"/>
          </a:xfrm>
        </p:grpSpPr>
        <p:sp>
          <p:nvSpPr>
            <p:cNvPr id="2310" name="Freeform 21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1" name="Freeform 22"/>
            <p:cNvSpPr>
              <a:spLocks/>
            </p:cNvSpPr>
            <p:nvPr/>
          </p:nvSpPr>
          <p:spPr bwMode="auto">
            <a:xfrm>
              <a:off x="1117" y="2897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2" name="Freeform 23"/>
            <p:cNvSpPr>
              <a:spLocks/>
            </p:cNvSpPr>
            <p:nvPr/>
          </p:nvSpPr>
          <p:spPr bwMode="auto">
            <a:xfrm>
              <a:off x="1277" y="2897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13" name="Freeform 24"/>
            <p:cNvSpPr>
              <a:spLocks/>
            </p:cNvSpPr>
            <p:nvPr/>
          </p:nvSpPr>
          <p:spPr bwMode="auto">
            <a:xfrm>
              <a:off x="1117" y="2897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23963" y="3452813"/>
            <a:ext cx="387350" cy="247650"/>
            <a:chOff x="1117" y="2646"/>
            <a:chExt cx="244" cy="156"/>
          </a:xfrm>
        </p:grpSpPr>
        <p:sp>
          <p:nvSpPr>
            <p:cNvPr id="2306" name="Freeform 26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7" name="Freeform 27"/>
            <p:cNvSpPr>
              <a:spLocks/>
            </p:cNvSpPr>
            <p:nvPr/>
          </p:nvSpPr>
          <p:spPr bwMode="auto">
            <a:xfrm>
              <a:off x="1117" y="2646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0883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8" name="Freeform 28"/>
            <p:cNvSpPr>
              <a:spLocks/>
            </p:cNvSpPr>
            <p:nvPr/>
          </p:nvSpPr>
          <p:spPr bwMode="auto">
            <a:xfrm>
              <a:off x="1277" y="2646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9" name="Freeform 29"/>
            <p:cNvSpPr>
              <a:spLocks/>
            </p:cNvSpPr>
            <p:nvPr/>
          </p:nvSpPr>
          <p:spPr bwMode="auto">
            <a:xfrm>
              <a:off x="1117" y="264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" name="Group 30"/>
          <p:cNvGrpSpPr>
            <a:grpSpLocks/>
          </p:cNvGrpSpPr>
          <p:nvPr/>
        </p:nvGrpSpPr>
        <p:grpSpPr bwMode="auto">
          <a:xfrm>
            <a:off x="1223963" y="2832100"/>
            <a:ext cx="387350" cy="247650"/>
            <a:chOff x="1117" y="2143"/>
            <a:chExt cx="244" cy="156"/>
          </a:xfrm>
        </p:grpSpPr>
        <p:sp>
          <p:nvSpPr>
            <p:cNvPr id="2302" name="Freeform 31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3" name="Freeform 32"/>
            <p:cNvSpPr>
              <a:spLocks/>
            </p:cNvSpPr>
            <p:nvPr/>
          </p:nvSpPr>
          <p:spPr bwMode="auto">
            <a:xfrm>
              <a:off x="1117" y="2143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4" name="Freeform 33"/>
            <p:cNvSpPr>
              <a:spLocks/>
            </p:cNvSpPr>
            <p:nvPr/>
          </p:nvSpPr>
          <p:spPr bwMode="auto">
            <a:xfrm>
              <a:off x="1117" y="2249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5" name="Freeform 34"/>
            <p:cNvSpPr>
              <a:spLocks/>
            </p:cNvSpPr>
            <p:nvPr/>
          </p:nvSpPr>
          <p:spPr bwMode="auto">
            <a:xfrm>
              <a:off x="1117" y="2143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93688" y="2832100"/>
            <a:ext cx="387350" cy="247650"/>
            <a:chOff x="1117" y="1892"/>
            <a:chExt cx="244" cy="156"/>
          </a:xfrm>
        </p:grpSpPr>
        <p:sp>
          <p:nvSpPr>
            <p:cNvPr id="2298" name="Freeform 36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9" name="Freeform 37"/>
            <p:cNvSpPr>
              <a:spLocks/>
            </p:cNvSpPr>
            <p:nvPr/>
          </p:nvSpPr>
          <p:spPr bwMode="auto">
            <a:xfrm>
              <a:off x="1117" y="1892"/>
              <a:ext cx="77" cy="156"/>
            </a:xfrm>
            <a:custGeom>
              <a:avLst/>
              <a:gdLst>
                <a:gd name="T0" fmla="*/ 77 w 77"/>
                <a:gd name="T1" fmla="*/ 156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156 h 156"/>
                <a:gd name="T8" fmla="*/ 77 w 77"/>
                <a:gd name="T9" fmla="*/ 156 h 156"/>
                <a:gd name="T10" fmla="*/ 77 w 77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0" name="Freeform 38"/>
            <p:cNvSpPr>
              <a:spLocks/>
            </p:cNvSpPr>
            <p:nvPr/>
          </p:nvSpPr>
          <p:spPr bwMode="auto">
            <a:xfrm>
              <a:off x="1277" y="1892"/>
              <a:ext cx="84" cy="156"/>
            </a:xfrm>
            <a:custGeom>
              <a:avLst/>
              <a:gdLst>
                <a:gd name="T0" fmla="*/ 84 w 84"/>
                <a:gd name="T1" fmla="*/ 156 h 156"/>
                <a:gd name="T2" fmla="*/ 84 w 84"/>
                <a:gd name="T3" fmla="*/ 0 h 156"/>
                <a:gd name="T4" fmla="*/ 0 w 84"/>
                <a:gd name="T5" fmla="*/ 0 h 156"/>
                <a:gd name="T6" fmla="*/ 0 w 84"/>
                <a:gd name="T7" fmla="*/ 156 h 156"/>
                <a:gd name="T8" fmla="*/ 84 w 84"/>
                <a:gd name="T9" fmla="*/ 156 h 156"/>
                <a:gd name="T10" fmla="*/ 84 w 8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6"/>
                <a:gd name="T20" fmla="*/ 84 w 8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6">
                  <a:moveTo>
                    <a:pt x="84" y="156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84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01" name="Freeform 39"/>
            <p:cNvSpPr>
              <a:spLocks/>
            </p:cNvSpPr>
            <p:nvPr/>
          </p:nvSpPr>
          <p:spPr bwMode="auto">
            <a:xfrm>
              <a:off x="1117" y="1892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oup 40"/>
          <p:cNvGrpSpPr>
            <a:grpSpLocks/>
          </p:cNvGrpSpPr>
          <p:nvPr/>
        </p:nvGrpSpPr>
        <p:grpSpPr bwMode="auto">
          <a:xfrm>
            <a:off x="1223963" y="2222500"/>
            <a:ext cx="387350" cy="249238"/>
            <a:chOff x="522" y="1730"/>
            <a:chExt cx="244" cy="157"/>
          </a:xfrm>
        </p:grpSpPr>
        <p:sp>
          <p:nvSpPr>
            <p:cNvPr id="2295" name="Freeform 41"/>
            <p:cNvSpPr>
              <a:spLocks/>
            </p:cNvSpPr>
            <p:nvPr/>
          </p:nvSpPr>
          <p:spPr bwMode="auto">
            <a:xfrm>
              <a:off x="522" y="1730"/>
              <a:ext cx="244" cy="157"/>
            </a:xfrm>
            <a:custGeom>
              <a:avLst/>
              <a:gdLst>
                <a:gd name="T0" fmla="*/ 244 w 244"/>
                <a:gd name="T1" fmla="*/ 21475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21475 h 151"/>
                <a:gd name="T8" fmla="*/ 244 w 244"/>
                <a:gd name="T9" fmla="*/ 21475 h 151"/>
                <a:gd name="T10" fmla="*/ 244 w 244"/>
                <a:gd name="T11" fmla="*/ 21475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6" name="Freeform 42"/>
            <p:cNvSpPr>
              <a:spLocks/>
            </p:cNvSpPr>
            <p:nvPr/>
          </p:nvSpPr>
          <p:spPr bwMode="auto">
            <a:xfrm>
              <a:off x="522" y="1733"/>
              <a:ext cx="244" cy="154"/>
            </a:xfrm>
            <a:custGeom>
              <a:avLst/>
              <a:gdLst>
                <a:gd name="T0" fmla="*/ 244 w 244"/>
                <a:gd name="T1" fmla="*/ 717 h 151"/>
                <a:gd name="T2" fmla="*/ 95 w 244"/>
                <a:gd name="T3" fmla="*/ 717 h 151"/>
                <a:gd name="T4" fmla="*/ 95 w 244"/>
                <a:gd name="T5" fmla="*/ 0 h 151"/>
                <a:gd name="T6" fmla="*/ 65 w 244"/>
                <a:gd name="T7" fmla="*/ 0 h 151"/>
                <a:gd name="T8" fmla="*/ 65 w 244"/>
                <a:gd name="T9" fmla="*/ 717 h 151"/>
                <a:gd name="T10" fmla="*/ 0 w 244"/>
                <a:gd name="T11" fmla="*/ 717 h 151"/>
                <a:gd name="T12" fmla="*/ 0 w 244"/>
                <a:gd name="T13" fmla="*/ 1084 h 151"/>
                <a:gd name="T14" fmla="*/ 65 w 244"/>
                <a:gd name="T15" fmla="*/ 1084 h 151"/>
                <a:gd name="T16" fmla="*/ 65 w 244"/>
                <a:gd name="T17" fmla="*/ 1812 h 151"/>
                <a:gd name="T18" fmla="*/ 95 w 244"/>
                <a:gd name="T19" fmla="*/ 1812 h 151"/>
                <a:gd name="T20" fmla="*/ 95 w 244"/>
                <a:gd name="T21" fmla="*/ 1084 h 151"/>
                <a:gd name="T22" fmla="*/ 244 w 244"/>
                <a:gd name="T23" fmla="*/ 1084 h 151"/>
                <a:gd name="T24" fmla="*/ 244 w 244"/>
                <a:gd name="T25" fmla="*/ 717 h 151"/>
                <a:gd name="T26" fmla="*/ 244 w 244"/>
                <a:gd name="T27" fmla="*/ 717 h 15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4"/>
                <a:gd name="T43" fmla="*/ 0 h 151"/>
                <a:gd name="T44" fmla="*/ 244 w 244"/>
                <a:gd name="T45" fmla="*/ 151 h 15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4" h="151">
                  <a:moveTo>
                    <a:pt x="244" y="62"/>
                  </a:moveTo>
                  <a:lnTo>
                    <a:pt x="95" y="62"/>
                  </a:lnTo>
                  <a:lnTo>
                    <a:pt x="95" y="0"/>
                  </a:lnTo>
                  <a:lnTo>
                    <a:pt x="65" y="0"/>
                  </a:lnTo>
                  <a:lnTo>
                    <a:pt x="65" y="62"/>
                  </a:lnTo>
                  <a:lnTo>
                    <a:pt x="0" y="62"/>
                  </a:lnTo>
                  <a:lnTo>
                    <a:pt x="0" y="90"/>
                  </a:lnTo>
                  <a:lnTo>
                    <a:pt x="65" y="90"/>
                  </a:lnTo>
                  <a:lnTo>
                    <a:pt x="65" y="151"/>
                  </a:lnTo>
                  <a:lnTo>
                    <a:pt x="95" y="151"/>
                  </a:lnTo>
                  <a:lnTo>
                    <a:pt x="95" y="90"/>
                  </a:lnTo>
                  <a:lnTo>
                    <a:pt x="244" y="90"/>
                  </a:lnTo>
                  <a:lnTo>
                    <a:pt x="244" y="6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7" name="Freeform 43"/>
            <p:cNvSpPr>
              <a:spLocks/>
            </p:cNvSpPr>
            <p:nvPr/>
          </p:nvSpPr>
          <p:spPr bwMode="auto">
            <a:xfrm>
              <a:off x="522" y="1731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oup 44"/>
          <p:cNvGrpSpPr>
            <a:grpSpLocks/>
          </p:cNvGrpSpPr>
          <p:nvPr/>
        </p:nvGrpSpPr>
        <p:grpSpPr bwMode="auto">
          <a:xfrm>
            <a:off x="1223963" y="1598613"/>
            <a:ext cx="387350" cy="258762"/>
            <a:chOff x="530" y="1457"/>
            <a:chExt cx="244" cy="151"/>
          </a:xfrm>
        </p:grpSpPr>
        <p:sp>
          <p:nvSpPr>
            <p:cNvPr id="2291" name="Freeform 45"/>
            <p:cNvSpPr>
              <a:spLocks/>
            </p:cNvSpPr>
            <p:nvPr/>
          </p:nvSpPr>
          <p:spPr bwMode="auto">
            <a:xfrm>
              <a:off x="530" y="1457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2" name="Freeform 46"/>
            <p:cNvSpPr>
              <a:spLocks/>
            </p:cNvSpPr>
            <p:nvPr/>
          </p:nvSpPr>
          <p:spPr bwMode="auto">
            <a:xfrm>
              <a:off x="530" y="1457"/>
              <a:ext cx="77" cy="151"/>
            </a:xfrm>
            <a:custGeom>
              <a:avLst/>
              <a:gdLst>
                <a:gd name="T0" fmla="*/ 77 w 77"/>
                <a:gd name="T1" fmla="*/ 151 h 151"/>
                <a:gd name="T2" fmla="*/ 77 w 77"/>
                <a:gd name="T3" fmla="*/ 0 h 151"/>
                <a:gd name="T4" fmla="*/ 0 w 77"/>
                <a:gd name="T5" fmla="*/ 0 h 151"/>
                <a:gd name="T6" fmla="*/ 0 w 77"/>
                <a:gd name="T7" fmla="*/ 151 h 151"/>
                <a:gd name="T8" fmla="*/ 77 w 77"/>
                <a:gd name="T9" fmla="*/ 151 h 151"/>
                <a:gd name="T10" fmla="*/ 77 w 77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1"/>
                <a:gd name="T20" fmla="*/ 77 w 77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1">
                  <a:moveTo>
                    <a:pt x="77" y="151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77" y="151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3" name="Freeform 47"/>
            <p:cNvSpPr>
              <a:spLocks/>
            </p:cNvSpPr>
            <p:nvPr/>
          </p:nvSpPr>
          <p:spPr bwMode="auto">
            <a:xfrm>
              <a:off x="690" y="1457"/>
              <a:ext cx="84" cy="151"/>
            </a:xfrm>
            <a:custGeom>
              <a:avLst/>
              <a:gdLst>
                <a:gd name="T0" fmla="*/ 84 w 84"/>
                <a:gd name="T1" fmla="*/ 151 h 151"/>
                <a:gd name="T2" fmla="*/ 84 w 84"/>
                <a:gd name="T3" fmla="*/ 0 h 151"/>
                <a:gd name="T4" fmla="*/ 0 w 84"/>
                <a:gd name="T5" fmla="*/ 0 h 151"/>
                <a:gd name="T6" fmla="*/ 0 w 84"/>
                <a:gd name="T7" fmla="*/ 151 h 151"/>
                <a:gd name="T8" fmla="*/ 84 w 84"/>
                <a:gd name="T9" fmla="*/ 151 h 151"/>
                <a:gd name="T10" fmla="*/ 84 w 8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151"/>
                <a:gd name="T20" fmla="*/ 84 w 8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151">
                  <a:moveTo>
                    <a:pt x="84" y="151"/>
                  </a:moveTo>
                  <a:lnTo>
                    <a:pt x="8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84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4" name="Freeform 48"/>
            <p:cNvSpPr>
              <a:spLocks/>
            </p:cNvSpPr>
            <p:nvPr/>
          </p:nvSpPr>
          <p:spPr bwMode="auto">
            <a:xfrm>
              <a:off x="530" y="1457"/>
              <a:ext cx="244" cy="148"/>
            </a:xfrm>
            <a:custGeom>
              <a:avLst/>
              <a:gdLst>
                <a:gd name="T0" fmla="*/ 244 w 244"/>
                <a:gd name="T1" fmla="*/ 8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8 h 157"/>
                <a:gd name="T8" fmla="*/ 244 w 244"/>
                <a:gd name="T9" fmla="*/ 8 h 157"/>
                <a:gd name="T10" fmla="*/ 244 w 244"/>
                <a:gd name="T11" fmla="*/ 8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0" name="Group 49"/>
          <p:cNvGrpSpPr>
            <a:grpSpLocks/>
          </p:cNvGrpSpPr>
          <p:nvPr/>
        </p:nvGrpSpPr>
        <p:grpSpPr bwMode="auto">
          <a:xfrm>
            <a:off x="293688" y="1598613"/>
            <a:ext cx="387350" cy="249237"/>
            <a:chOff x="530" y="1166"/>
            <a:chExt cx="244" cy="157"/>
          </a:xfrm>
        </p:grpSpPr>
        <p:sp>
          <p:nvSpPr>
            <p:cNvPr id="2287" name="Freeform 50"/>
            <p:cNvSpPr>
              <a:spLocks/>
            </p:cNvSpPr>
            <p:nvPr/>
          </p:nvSpPr>
          <p:spPr bwMode="auto">
            <a:xfrm>
              <a:off x="530" y="1166"/>
              <a:ext cx="244" cy="151"/>
            </a:xfrm>
            <a:custGeom>
              <a:avLst/>
              <a:gdLst>
                <a:gd name="T0" fmla="*/ 244 w 244"/>
                <a:gd name="T1" fmla="*/ 151 h 151"/>
                <a:gd name="T2" fmla="*/ 244 w 244"/>
                <a:gd name="T3" fmla="*/ 0 h 151"/>
                <a:gd name="T4" fmla="*/ 0 w 244"/>
                <a:gd name="T5" fmla="*/ 0 h 151"/>
                <a:gd name="T6" fmla="*/ 0 w 244"/>
                <a:gd name="T7" fmla="*/ 151 h 151"/>
                <a:gd name="T8" fmla="*/ 244 w 244"/>
                <a:gd name="T9" fmla="*/ 151 h 151"/>
                <a:gd name="T10" fmla="*/ 244 w 244"/>
                <a:gd name="T11" fmla="*/ 151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8" name="Freeform 51"/>
            <p:cNvSpPr>
              <a:spLocks/>
            </p:cNvSpPr>
            <p:nvPr/>
          </p:nvSpPr>
          <p:spPr bwMode="auto">
            <a:xfrm>
              <a:off x="530" y="1166"/>
              <a:ext cx="244" cy="50"/>
            </a:xfrm>
            <a:custGeom>
              <a:avLst/>
              <a:gdLst>
                <a:gd name="T0" fmla="*/ 244 w 244"/>
                <a:gd name="T1" fmla="*/ 50 h 50"/>
                <a:gd name="T2" fmla="*/ 244 w 244"/>
                <a:gd name="T3" fmla="*/ 0 h 50"/>
                <a:gd name="T4" fmla="*/ 0 w 244"/>
                <a:gd name="T5" fmla="*/ 0 h 50"/>
                <a:gd name="T6" fmla="*/ 0 w 244"/>
                <a:gd name="T7" fmla="*/ 50 h 50"/>
                <a:gd name="T8" fmla="*/ 244 w 244"/>
                <a:gd name="T9" fmla="*/ 50 h 50"/>
                <a:gd name="T10" fmla="*/ 244 w 244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9" name="Freeform 52"/>
            <p:cNvSpPr>
              <a:spLocks/>
            </p:cNvSpPr>
            <p:nvPr/>
          </p:nvSpPr>
          <p:spPr bwMode="auto">
            <a:xfrm>
              <a:off x="530" y="1272"/>
              <a:ext cx="244" cy="51"/>
            </a:xfrm>
            <a:custGeom>
              <a:avLst/>
              <a:gdLst>
                <a:gd name="T0" fmla="*/ 244 w 244"/>
                <a:gd name="T1" fmla="*/ 51 h 51"/>
                <a:gd name="T2" fmla="*/ 244 w 244"/>
                <a:gd name="T3" fmla="*/ 0 h 51"/>
                <a:gd name="T4" fmla="*/ 0 w 244"/>
                <a:gd name="T5" fmla="*/ 0 h 51"/>
                <a:gd name="T6" fmla="*/ 0 w 244"/>
                <a:gd name="T7" fmla="*/ 51 h 51"/>
                <a:gd name="T8" fmla="*/ 244 w 244"/>
                <a:gd name="T9" fmla="*/ 51 h 51"/>
                <a:gd name="T10" fmla="*/ 244 w 244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1"/>
                <a:gd name="T20" fmla="*/ 244 w 244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1">
                  <a:moveTo>
                    <a:pt x="244" y="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4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90" name="Freeform 53"/>
            <p:cNvSpPr>
              <a:spLocks/>
            </p:cNvSpPr>
            <p:nvPr/>
          </p:nvSpPr>
          <p:spPr bwMode="auto">
            <a:xfrm>
              <a:off x="530" y="1166"/>
              <a:ext cx="244" cy="156"/>
            </a:xfrm>
            <a:custGeom>
              <a:avLst/>
              <a:gdLst>
                <a:gd name="T0" fmla="*/ 244 w 244"/>
                <a:gd name="T1" fmla="*/ 156 h 156"/>
                <a:gd name="T2" fmla="*/ 244 w 244"/>
                <a:gd name="T3" fmla="*/ 0 h 156"/>
                <a:gd name="T4" fmla="*/ 0 w 244"/>
                <a:gd name="T5" fmla="*/ 0 h 156"/>
                <a:gd name="T6" fmla="*/ 0 w 244"/>
                <a:gd name="T7" fmla="*/ 156 h 156"/>
                <a:gd name="T8" fmla="*/ 244 w 244"/>
                <a:gd name="T9" fmla="*/ 156 h 156"/>
                <a:gd name="T10" fmla="*/ 244 w 244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2190750" y="2832100"/>
            <a:ext cx="387350" cy="249238"/>
            <a:chOff x="1117" y="2394"/>
            <a:chExt cx="244" cy="157"/>
          </a:xfrm>
        </p:grpSpPr>
        <p:sp>
          <p:nvSpPr>
            <p:cNvPr id="2276" name="Freeform 5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0 w 244"/>
                <a:gd name="T3" fmla="*/ 157 h 157"/>
                <a:gd name="T4" fmla="*/ 0 w 244"/>
                <a:gd name="T5" fmla="*/ 0 h 157"/>
                <a:gd name="T6" fmla="*/ 244 w 244"/>
                <a:gd name="T7" fmla="*/ 0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0" y="157"/>
                  </a:lnTo>
                  <a:lnTo>
                    <a:pt x="0" y="0"/>
                  </a:lnTo>
                  <a:lnTo>
                    <a:pt x="244" y="0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7" name="Freeform 56"/>
            <p:cNvSpPr>
              <a:spLocks/>
            </p:cNvSpPr>
            <p:nvPr/>
          </p:nvSpPr>
          <p:spPr bwMode="auto">
            <a:xfrm>
              <a:off x="1117" y="2394"/>
              <a:ext cx="35" cy="34"/>
            </a:xfrm>
            <a:custGeom>
              <a:avLst/>
              <a:gdLst>
                <a:gd name="T0" fmla="*/ 35 w 35"/>
                <a:gd name="T1" fmla="*/ 34 h 34"/>
                <a:gd name="T2" fmla="*/ 0 w 35"/>
                <a:gd name="T3" fmla="*/ 34 h 34"/>
                <a:gd name="T4" fmla="*/ 0 w 35"/>
                <a:gd name="T5" fmla="*/ 0 h 34"/>
                <a:gd name="T6" fmla="*/ 35 w 35"/>
                <a:gd name="T7" fmla="*/ 0 h 34"/>
                <a:gd name="T8" fmla="*/ 35 w 35"/>
                <a:gd name="T9" fmla="*/ 34 h 34"/>
                <a:gd name="T10" fmla="*/ 35 w 35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4"/>
                <a:gd name="T20" fmla="*/ 35 w 35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4">
                  <a:moveTo>
                    <a:pt x="35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8" name="Freeform 57"/>
            <p:cNvSpPr>
              <a:spLocks/>
            </p:cNvSpPr>
            <p:nvPr/>
          </p:nvSpPr>
          <p:spPr bwMode="auto">
            <a:xfrm>
              <a:off x="1117" y="2445"/>
              <a:ext cx="35" cy="33"/>
            </a:xfrm>
            <a:custGeom>
              <a:avLst/>
              <a:gdLst>
                <a:gd name="T0" fmla="*/ 35 w 35"/>
                <a:gd name="T1" fmla="*/ 33 h 33"/>
                <a:gd name="T2" fmla="*/ 0 w 35"/>
                <a:gd name="T3" fmla="*/ 33 h 33"/>
                <a:gd name="T4" fmla="*/ 0 w 35"/>
                <a:gd name="T5" fmla="*/ 0 h 33"/>
                <a:gd name="T6" fmla="*/ 35 w 35"/>
                <a:gd name="T7" fmla="*/ 0 h 33"/>
                <a:gd name="T8" fmla="*/ 35 w 35"/>
                <a:gd name="T9" fmla="*/ 33 h 33"/>
                <a:gd name="T10" fmla="*/ 35 w 35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33"/>
                <a:gd name="T20" fmla="*/ 35 w 3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33">
                  <a:moveTo>
                    <a:pt x="35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9" name="Freeform 58"/>
            <p:cNvSpPr>
              <a:spLocks/>
            </p:cNvSpPr>
            <p:nvPr/>
          </p:nvSpPr>
          <p:spPr bwMode="auto">
            <a:xfrm>
              <a:off x="1176" y="2394"/>
              <a:ext cx="36" cy="34"/>
            </a:xfrm>
            <a:custGeom>
              <a:avLst/>
              <a:gdLst>
                <a:gd name="T0" fmla="*/ 36 w 36"/>
                <a:gd name="T1" fmla="*/ 34 h 34"/>
                <a:gd name="T2" fmla="*/ 0 w 36"/>
                <a:gd name="T3" fmla="*/ 34 h 34"/>
                <a:gd name="T4" fmla="*/ 0 w 36"/>
                <a:gd name="T5" fmla="*/ 0 h 34"/>
                <a:gd name="T6" fmla="*/ 36 w 36"/>
                <a:gd name="T7" fmla="*/ 0 h 34"/>
                <a:gd name="T8" fmla="*/ 36 w 36"/>
                <a:gd name="T9" fmla="*/ 34 h 34"/>
                <a:gd name="T10" fmla="*/ 36 w 36"/>
                <a:gd name="T11" fmla="*/ 34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4"/>
                <a:gd name="T20" fmla="*/ 36 w 3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4">
                  <a:moveTo>
                    <a:pt x="36" y="34"/>
                  </a:moveTo>
                  <a:lnTo>
                    <a:pt x="0" y="34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4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0" name="Freeform 59"/>
            <p:cNvSpPr>
              <a:spLocks/>
            </p:cNvSpPr>
            <p:nvPr/>
          </p:nvSpPr>
          <p:spPr bwMode="auto">
            <a:xfrm>
              <a:off x="1176" y="2445"/>
              <a:ext cx="36" cy="33"/>
            </a:xfrm>
            <a:custGeom>
              <a:avLst/>
              <a:gdLst>
                <a:gd name="T0" fmla="*/ 36 w 36"/>
                <a:gd name="T1" fmla="*/ 33 h 33"/>
                <a:gd name="T2" fmla="*/ 0 w 36"/>
                <a:gd name="T3" fmla="*/ 33 h 33"/>
                <a:gd name="T4" fmla="*/ 0 w 36"/>
                <a:gd name="T5" fmla="*/ 0 h 33"/>
                <a:gd name="T6" fmla="*/ 36 w 36"/>
                <a:gd name="T7" fmla="*/ 0 h 33"/>
                <a:gd name="T8" fmla="*/ 36 w 36"/>
                <a:gd name="T9" fmla="*/ 33 h 33"/>
                <a:gd name="T10" fmla="*/ 36 w 36"/>
                <a:gd name="T11" fmla="*/ 33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6"/>
                <a:gd name="T19" fmla="*/ 0 h 33"/>
                <a:gd name="T20" fmla="*/ 36 w 36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6" h="33">
                  <a:moveTo>
                    <a:pt x="36" y="33"/>
                  </a:moveTo>
                  <a:lnTo>
                    <a:pt x="0" y="33"/>
                  </a:lnTo>
                  <a:lnTo>
                    <a:pt x="0" y="0"/>
                  </a:lnTo>
                  <a:lnTo>
                    <a:pt x="36" y="0"/>
                  </a:lnTo>
                  <a:lnTo>
                    <a:pt x="36" y="33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1" name="Freeform 60"/>
            <p:cNvSpPr>
              <a:spLocks/>
            </p:cNvSpPr>
            <p:nvPr/>
          </p:nvSpPr>
          <p:spPr bwMode="auto">
            <a:xfrm>
              <a:off x="1117" y="2500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2" name="Freeform 61"/>
            <p:cNvSpPr>
              <a:spLocks/>
            </p:cNvSpPr>
            <p:nvPr/>
          </p:nvSpPr>
          <p:spPr bwMode="auto">
            <a:xfrm>
              <a:off x="1117" y="2534"/>
              <a:ext cx="244" cy="17"/>
            </a:xfrm>
            <a:custGeom>
              <a:avLst/>
              <a:gdLst>
                <a:gd name="T0" fmla="*/ 244 w 244"/>
                <a:gd name="T1" fmla="*/ 0 h 17"/>
                <a:gd name="T2" fmla="*/ 0 w 244"/>
                <a:gd name="T3" fmla="*/ 0 h 17"/>
                <a:gd name="T4" fmla="*/ 0 w 244"/>
                <a:gd name="T5" fmla="*/ 17 h 17"/>
                <a:gd name="T6" fmla="*/ 244 w 244"/>
                <a:gd name="T7" fmla="*/ 17 h 17"/>
                <a:gd name="T8" fmla="*/ 244 w 244"/>
                <a:gd name="T9" fmla="*/ 0 h 17"/>
                <a:gd name="T10" fmla="*/ 244 w 244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7"/>
                <a:gd name="T20" fmla="*/ 244 w 24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7">
                  <a:moveTo>
                    <a:pt x="244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244" y="17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3" name="Freeform 62"/>
            <p:cNvSpPr>
              <a:spLocks/>
            </p:cNvSpPr>
            <p:nvPr/>
          </p:nvSpPr>
          <p:spPr bwMode="auto">
            <a:xfrm>
              <a:off x="1212" y="2428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4" name="Freeform 63"/>
            <p:cNvSpPr>
              <a:spLocks/>
            </p:cNvSpPr>
            <p:nvPr/>
          </p:nvSpPr>
          <p:spPr bwMode="auto">
            <a:xfrm>
              <a:off x="1212" y="2394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5" name="Freeform 64"/>
            <p:cNvSpPr>
              <a:spLocks/>
            </p:cNvSpPr>
            <p:nvPr/>
          </p:nvSpPr>
          <p:spPr bwMode="auto">
            <a:xfrm>
              <a:off x="1212" y="2461"/>
              <a:ext cx="149" cy="17"/>
            </a:xfrm>
            <a:custGeom>
              <a:avLst/>
              <a:gdLst>
                <a:gd name="T0" fmla="*/ 149 w 149"/>
                <a:gd name="T1" fmla="*/ 0 h 17"/>
                <a:gd name="T2" fmla="*/ 0 w 149"/>
                <a:gd name="T3" fmla="*/ 0 h 17"/>
                <a:gd name="T4" fmla="*/ 0 w 149"/>
                <a:gd name="T5" fmla="*/ 17 h 17"/>
                <a:gd name="T6" fmla="*/ 149 w 149"/>
                <a:gd name="T7" fmla="*/ 17 h 17"/>
                <a:gd name="T8" fmla="*/ 149 w 149"/>
                <a:gd name="T9" fmla="*/ 0 h 17"/>
                <a:gd name="T10" fmla="*/ 149 w 149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17"/>
                <a:gd name="T20" fmla="*/ 149 w 149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17">
                  <a:moveTo>
                    <a:pt x="149" y="0"/>
                  </a:moveTo>
                  <a:lnTo>
                    <a:pt x="0" y="0"/>
                  </a:lnTo>
                  <a:lnTo>
                    <a:pt x="0" y="17"/>
                  </a:lnTo>
                  <a:lnTo>
                    <a:pt x="149" y="17"/>
                  </a:lnTo>
                  <a:lnTo>
                    <a:pt x="149" y="0"/>
                  </a:lnTo>
                  <a:close/>
                </a:path>
              </a:pathLst>
            </a:custGeom>
            <a:solidFill>
              <a:srgbClr val="34AAC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86" name="Freeform 65"/>
            <p:cNvSpPr>
              <a:spLocks/>
            </p:cNvSpPr>
            <p:nvPr/>
          </p:nvSpPr>
          <p:spPr bwMode="auto">
            <a:xfrm>
              <a:off x="1117" y="2394"/>
              <a:ext cx="244" cy="157"/>
            </a:xfrm>
            <a:custGeom>
              <a:avLst/>
              <a:gdLst>
                <a:gd name="T0" fmla="*/ 244 w 244"/>
                <a:gd name="T1" fmla="*/ 157 h 157"/>
                <a:gd name="T2" fmla="*/ 244 w 244"/>
                <a:gd name="T3" fmla="*/ 0 h 157"/>
                <a:gd name="T4" fmla="*/ 0 w 244"/>
                <a:gd name="T5" fmla="*/ 0 h 157"/>
                <a:gd name="T6" fmla="*/ 0 w 244"/>
                <a:gd name="T7" fmla="*/ 157 h 157"/>
                <a:gd name="T8" fmla="*/ 244 w 244"/>
                <a:gd name="T9" fmla="*/ 157 h 157"/>
                <a:gd name="T10" fmla="*/ 244 w 244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2" name="Group 66"/>
          <p:cNvGrpSpPr>
            <a:grpSpLocks/>
          </p:cNvGrpSpPr>
          <p:nvPr/>
        </p:nvGrpSpPr>
        <p:grpSpPr bwMode="auto">
          <a:xfrm>
            <a:off x="1223963" y="5948363"/>
            <a:ext cx="388937" cy="247650"/>
            <a:chOff x="1593" y="2897"/>
            <a:chExt cx="245" cy="156"/>
          </a:xfrm>
        </p:grpSpPr>
        <p:sp>
          <p:nvSpPr>
            <p:cNvPr id="2261" name="Freeform 67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156 h 156"/>
                <a:gd name="T2" fmla="*/ 0 w 245"/>
                <a:gd name="T3" fmla="*/ 0 h 156"/>
                <a:gd name="T4" fmla="*/ 245 w 245"/>
                <a:gd name="T5" fmla="*/ 0 h 156"/>
                <a:gd name="T6" fmla="*/ 245 w 245"/>
                <a:gd name="T7" fmla="*/ 156 h 156"/>
                <a:gd name="T8" fmla="*/ 0 w 245"/>
                <a:gd name="T9" fmla="*/ 156 h 156"/>
                <a:gd name="T10" fmla="*/ 0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0" y="156"/>
                  </a:moveTo>
                  <a:lnTo>
                    <a:pt x="0" y="0"/>
                  </a:lnTo>
                  <a:lnTo>
                    <a:pt x="245" y="0"/>
                  </a:lnTo>
                  <a:lnTo>
                    <a:pt x="245" y="156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2" name="Freeform 68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0 w 245"/>
                <a:gd name="T1" fmla="*/ 67 h 156"/>
                <a:gd name="T2" fmla="*/ 114 w 245"/>
                <a:gd name="T3" fmla="*/ 67 h 156"/>
                <a:gd name="T4" fmla="*/ 114 w 245"/>
                <a:gd name="T5" fmla="*/ 0 h 156"/>
                <a:gd name="T6" fmla="*/ 137 w 245"/>
                <a:gd name="T7" fmla="*/ 0 h 156"/>
                <a:gd name="T8" fmla="*/ 137 w 245"/>
                <a:gd name="T9" fmla="*/ 67 h 156"/>
                <a:gd name="T10" fmla="*/ 245 w 245"/>
                <a:gd name="T11" fmla="*/ 67 h 156"/>
                <a:gd name="T12" fmla="*/ 245 w 245"/>
                <a:gd name="T13" fmla="*/ 89 h 156"/>
                <a:gd name="T14" fmla="*/ 137 w 245"/>
                <a:gd name="T15" fmla="*/ 89 h 156"/>
                <a:gd name="T16" fmla="*/ 137 w 245"/>
                <a:gd name="T17" fmla="*/ 156 h 156"/>
                <a:gd name="T18" fmla="*/ 114 w 245"/>
                <a:gd name="T19" fmla="*/ 156 h 156"/>
                <a:gd name="T20" fmla="*/ 114 w 245"/>
                <a:gd name="T21" fmla="*/ 89 h 156"/>
                <a:gd name="T22" fmla="*/ 0 w 245"/>
                <a:gd name="T23" fmla="*/ 89 h 156"/>
                <a:gd name="T24" fmla="*/ 0 w 245"/>
                <a:gd name="T25" fmla="*/ 67 h 156"/>
                <a:gd name="T26" fmla="*/ 0 w 245"/>
                <a:gd name="T27" fmla="*/ 67 h 15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6"/>
                <a:gd name="T44" fmla="*/ 245 w 245"/>
                <a:gd name="T45" fmla="*/ 156 h 15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6">
                  <a:moveTo>
                    <a:pt x="0" y="67"/>
                  </a:moveTo>
                  <a:lnTo>
                    <a:pt x="114" y="67"/>
                  </a:lnTo>
                  <a:lnTo>
                    <a:pt x="114" y="0"/>
                  </a:lnTo>
                  <a:lnTo>
                    <a:pt x="137" y="0"/>
                  </a:lnTo>
                  <a:lnTo>
                    <a:pt x="137" y="67"/>
                  </a:lnTo>
                  <a:lnTo>
                    <a:pt x="245" y="67"/>
                  </a:lnTo>
                  <a:lnTo>
                    <a:pt x="245" y="89"/>
                  </a:lnTo>
                  <a:lnTo>
                    <a:pt x="137" y="89"/>
                  </a:lnTo>
                  <a:lnTo>
                    <a:pt x="137" y="156"/>
                  </a:lnTo>
                  <a:lnTo>
                    <a:pt x="114" y="156"/>
                  </a:lnTo>
                  <a:lnTo>
                    <a:pt x="114" y="89"/>
                  </a:lnTo>
                  <a:lnTo>
                    <a:pt x="0" y="89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3" name="Freeform 69"/>
            <p:cNvSpPr>
              <a:spLocks/>
            </p:cNvSpPr>
            <p:nvPr/>
          </p:nvSpPr>
          <p:spPr bwMode="auto">
            <a:xfrm>
              <a:off x="1742" y="2897"/>
              <a:ext cx="66" cy="50"/>
            </a:xfrm>
            <a:custGeom>
              <a:avLst/>
              <a:gdLst>
                <a:gd name="T0" fmla="*/ 0 w 66"/>
                <a:gd name="T1" fmla="*/ 0 h 50"/>
                <a:gd name="T2" fmla="*/ 0 w 66"/>
                <a:gd name="T3" fmla="*/ 50 h 50"/>
                <a:gd name="T4" fmla="*/ 66 w 66"/>
                <a:gd name="T5" fmla="*/ 0 h 50"/>
                <a:gd name="T6" fmla="*/ 0 w 66"/>
                <a:gd name="T7" fmla="*/ 0 h 50"/>
                <a:gd name="T8" fmla="*/ 0 w 66"/>
                <a:gd name="T9" fmla="*/ 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6"/>
                <a:gd name="T16" fmla="*/ 0 h 50"/>
                <a:gd name="T17" fmla="*/ 66 w 66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6" h="50">
                  <a:moveTo>
                    <a:pt x="0" y="0"/>
                  </a:moveTo>
                  <a:lnTo>
                    <a:pt x="0" y="50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4" name="Freeform 70"/>
            <p:cNvSpPr>
              <a:spLocks/>
            </p:cNvSpPr>
            <p:nvPr/>
          </p:nvSpPr>
          <p:spPr bwMode="auto">
            <a:xfrm>
              <a:off x="1778" y="2914"/>
              <a:ext cx="60" cy="39"/>
            </a:xfrm>
            <a:custGeom>
              <a:avLst/>
              <a:gdLst>
                <a:gd name="T0" fmla="*/ 0 w 60"/>
                <a:gd name="T1" fmla="*/ 39 h 39"/>
                <a:gd name="T2" fmla="*/ 60 w 60"/>
                <a:gd name="T3" fmla="*/ 39 h 39"/>
                <a:gd name="T4" fmla="*/ 60 w 60"/>
                <a:gd name="T5" fmla="*/ 0 h 39"/>
                <a:gd name="T6" fmla="*/ 0 w 60"/>
                <a:gd name="T7" fmla="*/ 39 h 39"/>
                <a:gd name="T8" fmla="*/ 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39"/>
                  </a:moveTo>
                  <a:lnTo>
                    <a:pt x="60" y="39"/>
                  </a:lnTo>
                  <a:lnTo>
                    <a:pt x="60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5" name="Freeform 71"/>
            <p:cNvSpPr>
              <a:spLocks/>
            </p:cNvSpPr>
            <p:nvPr/>
          </p:nvSpPr>
          <p:spPr bwMode="auto">
            <a:xfrm>
              <a:off x="1742" y="2897"/>
              <a:ext cx="96" cy="56"/>
            </a:xfrm>
            <a:custGeom>
              <a:avLst/>
              <a:gdLst>
                <a:gd name="T0" fmla="*/ 0 w 96"/>
                <a:gd name="T1" fmla="*/ 56 h 56"/>
                <a:gd name="T2" fmla="*/ 78 w 96"/>
                <a:gd name="T3" fmla="*/ 0 h 56"/>
                <a:gd name="T4" fmla="*/ 96 w 96"/>
                <a:gd name="T5" fmla="*/ 0 h 56"/>
                <a:gd name="T6" fmla="*/ 18 w 96"/>
                <a:gd name="T7" fmla="*/ 56 h 56"/>
                <a:gd name="T8" fmla="*/ 0 w 96"/>
                <a:gd name="T9" fmla="*/ 56 h 56"/>
                <a:gd name="T10" fmla="*/ 0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0" y="56"/>
                  </a:moveTo>
                  <a:lnTo>
                    <a:pt x="78" y="0"/>
                  </a:lnTo>
                  <a:lnTo>
                    <a:pt x="96" y="0"/>
                  </a:lnTo>
                  <a:lnTo>
                    <a:pt x="18" y="56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6" name="Freeform 72"/>
            <p:cNvSpPr>
              <a:spLocks/>
            </p:cNvSpPr>
            <p:nvPr/>
          </p:nvSpPr>
          <p:spPr bwMode="auto">
            <a:xfrm>
              <a:off x="1617" y="2897"/>
              <a:ext cx="78" cy="45"/>
            </a:xfrm>
            <a:custGeom>
              <a:avLst/>
              <a:gdLst>
                <a:gd name="T0" fmla="*/ 78 w 78"/>
                <a:gd name="T1" fmla="*/ 0 h 45"/>
                <a:gd name="T2" fmla="*/ 78 w 78"/>
                <a:gd name="T3" fmla="*/ 45 h 45"/>
                <a:gd name="T4" fmla="*/ 0 w 78"/>
                <a:gd name="T5" fmla="*/ 0 h 45"/>
                <a:gd name="T6" fmla="*/ 78 w 78"/>
                <a:gd name="T7" fmla="*/ 0 h 45"/>
                <a:gd name="T8" fmla="*/ 78 w 78"/>
                <a:gd name="T9" fmla="*/ 0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8"/>
                <a:gd name="T16" fmla="*/ 0 h 45"/>
                <a:gd name="T17" fmla="*/ 78 w 78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8" h="45">
                  <a:moveTo>
                    <a:pt x="78" y="0"/>
                  </a:moveTo>
                  <a:lnTo>
                    <a:pt x="78" y="45"/>
                  </a:lnTo>
                  <a:lnTo>
                    <a:pt x="0" y="0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7" name="Freeform 73"/>
            <p:cNvSpPr>
              <a:spLocks/>
            </p:cNvSpPr>
            <p:nvPr/>
          </p:nvSpPr>
          <p:spPr bwMode="auto">
            <a:xfrm>
              <a:off x="1593" y="2914"/>
              <a:ext cx="60" cy="39"/>
            </a:xfrm>
            <a:custGeom>
              <a:avLst/>
              <a:gdLst>
                <a:gd name="T0" fmla="*/ 60 w 60"/>
                <a:gd name="T1" fmla="*/ 39 h 39"/>
                <a:gd name="T2" fmla="*/ 0 w 60"/>
                <a:gd name="T3" fmla="*/ 39 h 39"/>
                <a:gd name="T4" fmla="*/ 0 w 60"/>
                <a:gd name="T5" fmla="*/ 0 h 39"/>
                <a:gd name="T6" fmla="*/ 60 w 60"/>
                <a:gd name="T7" fmla="*/ 39 h 39"/>
                <a:gd name="T8" fmla="*/ 60 w 60"/>
                <a:gd name="T9" fmla="*/ 39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60" y="39"/>
                  </a:moveTo>
                  <a:lnTo>
                    <a:pt x="0" y="39"/>
                  </a:lnTo>
                  <a:lnTo>
                    <a:pt x="0" y="0"/>
                  </a:lnTo>
                  <a:lnTo>
                    <a:pt x="60" y="39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8" name="Freeform 74"/>
            <p:cNvSpPr>
              <a:spLocks/>
            </p:cNvSpPr>
            <p:nvPr/>
          </p:nvSpPr>
          <p:spPr bwMode="auto">
            <a:xfrm>
              <a:off x="1593" y="2897"/>
              <a:ext cx="96" cy="56"/>
            </a:xfrm>
            <a:custGeom>
              <a:avLst/>
              <a:gdLst>
                <a:gd name="T0" fmla="*/ 96 w 96"/>
                <a:gd name="T1" fmla="*/ 56 h 56"/>
                <a:gd name="T2" fmla="*/ 0 w 96"/>
                <a:gd name="T3" fmla="*/ 0 h 56"/>
                <a:gd name="T4" fmla="*/ 6 w 96"/>
                <a:gd name="T5" fmla="*/ 11 h 56"/>
                <a:gd name="T6" fmla="*/ 78 w 96"/>
                <a:gd name="T7" fmla="*/ 56 h 56"/>
                <a:gd name="T8" fmla="*/ 96 w 96"/>
                <a:gd name="T9" fmla="*/ 56 h 56"/>
                <a:gd name="T10" fmla="*/ 96 w 96"/>
                <a:gd name="T11" fmla="*/ 56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6"/>
                <a:gd name="T20" fmla="*/ 96 w 96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6">
                  <a:moveTo>
                    <a:pt x="96" y="56"/>
                  </a:moveTo>
                  <a:lnTo>
                    <a:pt x="0" y="0"/>
                  </a:lnTo>
                  <a:lnTo>
                    <a:pt x="6" y="11"/>
                  </a:lnTo>
                  <a:lnTo>
                    <a:pt x="78" y="56"/>
                  </a:lnTo>
                  <a:lnTo>
                    <a:pt x="96" y="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9" name="Freeform 75"/>
            <p:cNvSpPr>
              <a:spLocks/>
            </p:cNvSpPr>
            <p:nvPr/>
          </p:nvSpPr>
          <p:spPr bwMode="auto">
            <a:xfrm>
              <a:off x="1742" y="3009"/>
              <a:ext cx="72" cy="44"/>
            </a:xfrm>
            <a:custGeom>
              <a:avLst/>
              <a:gdLst>
                <a:gd name="T0" fmla="*/ 0 w 72"/>
                <a:gd name="T1" fmla="*/ 44 h 44"/>
                <a:gd name="T2" fmla="*/ 0 w 72"/>
                <a:gd name="T3" fmla="*/ 0 h 44"/>
                <a:gd name="T4" fmla="*/ 72 w 72"/>
                <a:gd name="T5" fmla="*/ 44 h 44"/>
                <a:gd name="T6" fmla="*/ 0 w 72"/>
                <a:gd name="T7" fmla="*/ 44 h 44"/>
                <a:gd name="T8" fmla="*/ 0 w 72"/>
                <a:gd name="T9" fmla="*/ 44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4"/>
                <a:gd name="T17" fmla="*/ 72 w 7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4">
                  <a:moveTo>
                    <a:pt x="0" y="44"/>
                  </a:moveTo>
                  <a:lnTo>
                    <a:pt x="0" y="0"/>
                  </a:lnTo>
                  <a:lnTo>
                    <a:pt x="72" y="44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0" name="Freeform 76"/>
            <p:cNvSpPr>
              <a:spLocks/>
            </p:cNvSpPr>
            <p:nvPr/>
          </p:nvSpPr>
          <p:spPr bwMode="auto">
            <a:xfrm>
              <a:off x="1778" y="2998"/>
              <a:ext cx="60" cy="39"/>
            </a:xfrm>
            <a:custGeom>
              <a:avLst/>
              <a:gdLst>
                <a:gd name="T0" fmla="*/ 0 w 60"/>
                <a:gd name="T1" fmla="*/ 0 h 39"/>
                <a:gd name="T2" fmla="*/ 60 w 60"/>
                <a:gd name="T3" fmla="*/ 0 h 39"/>
                <a:gd name="T4" fmla="*/ 60 w 60"/>
                <a:gd name="T5" fmla="*/ 39 h 39"/>
                <a:gd name="T6" fmla="*/ 0 w 60"/>
                <a:gd name="T7" fmla="*/ 0 h 39"/>
                <a:gd name="T8" fmla="*/ 0 w 60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39"/>
                <a:gd name="T17" fmla="*/ 60 w 60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39">
                  <a:moveTo>
                    <a:pt x="0" y="0"/>
                  </a:moveTo>
                  <a:lnTo>
                    <a:pt x="60" y="0"/>
                  </a:lnTo>
                  <a:lnTo>
                    <a:pt x="6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1" name="Freeform 77"/>
            <p:cNvSpPr>
              <a:spLocks/>
            </p:cNvSpPr>
            <p:nvPr/>
          </p:nvSpPr>
          <p:spPr bwMode="auto">
            <a:xfrm>
              <a:off x="1754" y="2998"/>
              <a:ext cx="84" cy="55"/>
            </a:xfrm>
            <a:custGeom>
              <a:avLst/>
              <a:gdLst>
                <a:gd name="T0" fmla="*/ 0 w 84"/>
                <a:gd name="T1" fmla="*/ 0 h 55"/>
                <a:gd name="T2" fmla="*/ 84 w 84"/>
                <a:gd name="T3" fmla="*/ 55 h 55"/>
                <a:gd name="T4" fmla="*/ 84 w 84"/>
                <a:gd name="T5" fmla="*/ 44 h 55"/>
                <a:gd name="T6" fmla="*/ 18 w 84"/>
                <a:gd name="T7" fmla="*/ 0 h 55"/>
                <a:gd name="T8" fmla="*/ 0 w 84"/>
                <a:gd name="T9" fmla="*/ 0 h 55"/>
                <a:gd name="T10" fmla="*/ 0 w 8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4"/>
                <a:gd name="T19" fmla="*/ 0 h 55"/>
                <a:gd name="T20" fmla="*/ 84 w 8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4" h="55">
                  <a:moveTo>
                    <a:pt x="0" y="0"/>
                  </a:moveTo>
                  <a:lnTo>
                    <a:pt x="84" y="55"/>
                  </a:lnTo>
                  <a:lnTo>
                    <a:pt x="84" y="44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2" name="Freeform 78"/>
            <p:cNvSpPr>
              <a:spLocks/>
            </p:cNvSpPr>
            <p:nvPr/>
          </p:nvSpPr>
          <p:spPr bwMode="auto">
            <a:xfrm>
              <a:off x="1623" y="3003"/>
              <a:ext cx="72" cy="50"/>
            </a:xfrm>
            <a:custGeom>
              <a:avLst/>
              <a:gdLst>
                <a:gd name="T0" fmla="*/ 72 w 72"/>
                <a:gd name="T1" fmla="*/ 50 h 50"/>
                <a:gd name="T2" fmla="*/ 72 w 72"/>
                <a:gd name="T3" fmla="*/ 0 h 50"/>
                <a:gd name="T4" fmla="*/ 0 w 72"/>
                <a:gd name="T5" fmla="*/ 50 h 50"/>
                <a:gd name="T6" fmla="*/ 72 w 72"/>
                <a:gd name="T7" fmla="*/ 50 h 50"/>
                <a:gd name="T8" fmla="*/ 72 w 72"/>
                <a:gd name="T9" fmla="*/ 5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50"/>
                <a:gd name="T17" fmla="*/ 72 w 72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50">
                  <a:moveTo>
                    <a:pt x="72" y="50"/>
                  </a:moveTo>
                  <a:lnTo>
                    <a:pt x="72" y="0"/>
                  </a:lnTo>
                  <a:lnTo>
                    <a:pt x="0" y="50"/>
                  </a:lnTo>
                  <a:lnTo>
                    <a:pt x="72" y="5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3" name="Freeform 79"/>
            <p:cNvSpPr>
              <a:spLocks/>
            </p:cNvSpPr>
            <p:nvPr/>
          </p:nvSpPr>
          <p:spPr bwMode="auto">
            <a:xfrm>
              <a:off x="1593" y="2998"/>
              <a:ext cx="54" cy="39"/>
            </a:xfrm>
            <a:custGeom>
              <a:avLst/>
              <a:gdLst>
                <a:gd name="T0" fmla="*/ 54 w 54"/>
                <a:gd name="T1" fmla="*/ 0 h 39"/>
                <a:gd name="T2" fmla="*/ 0 w 54"/>
                <a:gd name="T3" fmla="*/ 0 h 39"/>
                <a:gd name="T4" fmla="*/ 0 w 54"/>
                <a:gd name="T5" fmla="*/ 39 h 39"/>
                <a:gd name="T6" fmla="*/ 54 w 54"/>
                <a:gd name="T7" fmla="*/ 0 h 39"/>
                <a:gd name="T8" fmla="*/ 54 w 54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39"/>
                <a:gd name="T17" fmla="*/ 54 w 54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39">
                  <a:moveTo>
                    <a:pt x="54" y="0"/>
                  </a:moveTo>
                  <a:lnTo>
                    <a:pt x="0" y="0"/>
                  </a:lnTo>
                  <a:lnTo>
                    <a:pt x="0" y="3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4" name="Freeform 80"/>
            <p:cNvSpPr>
              <a:spLocks/>
            </p:cNvSpPr>
            <p:nvPr/>
          </p:nvSpPr>
          <p:spPr bwMode="auto">
            <a:xfrm>
              <a:off x="1599" y="2998"/>
              <a:ext cx="96" cy="55"/>
            </a:xfrm>
            <a:custGeom>
              <a:avLst/>
              <a:gdLst>
                <a:gd name="T0" fmla="*/ 96 w 96"/>
                <a:gd name="T1" fmla="*/ 0 h 55"/>
                <a:gd name="T2" fmla="*/ 18 w 96"/>
                <a:gd name="T3" fmla="*/ 55 h 55"/>
                <a:gd name="T4" fmla="*/ 0 w 96"/>
                <a:gd name="T5" fmla="*/ 55 h 55"/>
                <a:gd name="T6" fmla="*/ 78 w 96"/>
                <a:gd name="T7" fmla="*/ 0 h 55"/>
                <a:gd name="T8" fmla="*/ 96 w 96"/>
                <a:gd name="T9" fmla="*/ 0 h 55"/>
                <a:gd name="T10" fmla="*/ 96 w 96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55"/>
                <a:gd name="T20" fmla="*/ 96 w 96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55">
                  <a:moveTo>
                    <a:pt x="96" y="0"/>
                  </a:moveTo>
                  <a:lnTo>
                    <a:pt x="18" y="55"/>
                  </a:lnTo>
                  <a:lnTo>
                    <a:pt x="0" y="55"/>
                  </a:lnTo>
                  <a:lnTo>
                    <a:pt x="78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75" name="Freeform 81"/>
            <p:cNvSpPr>
              <a:spLocks/>
            </p:cNvSpPr>
            <p:nvPr/>
          </p:nvSpPr>
          <p:spPr bwMode="auto">
            <a:xfrm>
              <a:off x="1593" y="2897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3" name="Group 82"/>
          <p:cNvGrpSpPr>
            <a:grpSpLocks/>
          </p:cNvGrpSpPr>
          <p:nvPr/>
        </p:nvGrpSpPr>
        <p:grpSpPr bwMode="auto">
          <a:xfrm>
            <a:off x="3240088" y="5354638"/>
            <a:ext cx="390525" cy="249237"/>
            <a:chOff x="1780" y="2004"/>
            <a:chExt cx="245" cy="157"/>
          </a:xfrm>
        </p:grpSpPr>
        <p:sp>
          <p:nvSpPr>
            <p:cNvPr id="2258" name="Freeform 83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5568 w 239"/>
                <a:gd name="T1" fmla="*/ 21475 h 151"/>
                <a:gd name="T2" fmla="*/ 5568 w 239"/>
                <a:gd name="T3" fmla="*/ 0 h 151"/>
                <a:gd name="T4" fmla="*/ 0 w 239"/>
                <a:gd name="T5" fmla="*/ 0 h 151"/>
                <a:gd name="T6" fmla="*/ 0 w 239"/>
                <a:gd name="T7" fmla="*/ 21475 h 151"/>
                <a:gd name="T8" fmla="*/ 5568 w 239"/>
                <a:gd name="T9" fmla="*/ 21475 h 151"/>
                <a:gd name="T10" fmla="*/ 5568 w 239"/>
                <a:gd name="T11" fmla="*/ 21475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9"/>
                <a:gd name="T19" fmla="*/ 0 h 151"/>
                <a:gd name="T20" fmla="*/ 239 w 239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9" h="151">
                  <a:moveTo>
                    <a:pt x="239" y="151"/>
                  </a:moveTo>
                  <a:lnTo>
                    <a:pt x="239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39" y="1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9" name="Freeform 84"/>
            <p:cNvSpPr>
              <a:spLocks/>
            </p:cNvSpPr>
            <p:nvPr/>
          </p:nvSpPr>
          <p:spPr bwMode="auto">
            <a:xfrm>
              <a:off x="1846" y="2027"/>
              <a:ext cx="119" cy="117"/>
            </a:xfrm>
            <a:custGeom>
              <a:avLst/>
              <a:gdLst>
                <a:gd name="T0" fmla="*/ 77 w 119"/>
                <a:gd name="T1" fmla="*/ 78 h 117"/>
                <a:gd name="T2" fmla="*/ 119 w 119"/>
                <a:gd name="T3" fmla="*/ 78 h 117"/>
                <a:gd name="T4" fmla="*/ 119 w 119"/>
                <a:gd name="T5" fmla="*/ 44 h 117"/>
                <a:gd name="T6" fmla="*/ 77 w 119"/>
                <a:gd name="T7" fmla="*/ 44 h 117"/>
                <a:gd name="T8" fmla="*/ 77 w 119"/>
                <a:gd name="T9" fmla="*/ 0 h 117"/>
                <a:gd name="T10" fmla="*/ 42 w 119"/>
                <a:gd name="T11" fmla="*/ 0 h 117"/>
                <a:gd name="T12" fmla="*/ 42 w 119"/>
                <a:gd name="T13" fmla="*/ 44 h 117"/>
                <a:gd name="T14" fmla="*/ 0 w 119"/>
                <a:gd name="T15" fmla="*/ 44 h 117"/>
                <a:gd name="T16" fmla="*/ 0 w 119"/>
                <a:gd name="T17" fmla="*/ 78 h 117"/>
                <a:gd name="T18" fmla="*/ 42 w 119"/>
                <a:gd name="T19" fmla="*/ 78 h 117"/>
                <a:gd name="T20" fmla="*/ 42 w 119"/>
                <a:gd name="T21" fmla="*/ 117 h 117"/>
                <a:gd name="T22" fmla="*/ 77 w 119"/>
                <a:gd name="T23" fmla="*/ 117 h 117"/>
                <a:gd name="T24" fmla="*/ 77 w 119"/>
                <a:gd name="T25" fmla="*/ 78 h 117"/>
                <a:gd name="T26" fmla="*/ 77 w 119"/>
                <a:gd name="T27" fmla="*/ 78 h 11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9"/>
                <a:gd name="T43" fmla="*/ 0 h 117"/>
                <a:gd name="T44" fmla="*/ 119 w 119"/>
                <a:gd name="T45" fmla="*/ 117 h 11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9" h="117">
                  <a:moveTo>
                    <a:pt x="77" y="78"/>
                  </a:moveTo>
                  <a:lnTo>
                    <a:pt x="119" y="78"/>
                  </a:lnTo>
                  <a:lnTo>
                    <a:pt x="119" y="44"/>
                  </a:lnTo>
                  <a:lnTo>
                    <a:pt x="77" y="44"/>
                  </a:lnTo>
                  <a:lnTo>
                    <a:pt x="77" y="0"/>
                  </a:lnTo>
                  <a:lnTo>
                    <a:pt x="42" y="0"/>
                  </a:lnTo>
                  <a:lnTo>
                    <a:pt x="42" y="44"/>
                  </a:lnTo>
                  <a:lnTo>
                    <a:pt x="0" y="44"/>
                  </a:lnTo>
                  <a:lnTo>
                    <a:pt x="0" y="78"/>
                  </a:lnTo>
                  <a:lnTo>
                    <a:pt x="42" y="78"/>
                  </a:lnTo>
                  <a:lnTo>
                    <a:pt x="42" y="117"/>
                  </a:lnTo>
                  <a:lnTo>
                    <a:pt x="77" y="117"/>
                  </a:lnTo>
                  <a:lnTo>
                    <a:pt x="77" y="7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60" name="Freeform 85"/>
            <p:cNvSpPr>
              <a:spLocks/>
            </p:cNvSpPr>
            <p:nvPr/>
          </p:nvSpPr>
          <p:spPr bwMode="auto">
            <a:xfrm>
              <a:off x="1780" y="200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2190750" y="5354638"/>
            <a:ext cx="387350" cy="247650"/>
            <a:chOff x="1593" y="2143"/>
            <a:chExt cx="245" cy="156"/>
          </a:xfrm>
        </p:grpSpPr>
        <p:sp>
          <p:nvSpPr>
            <p:cNvPr id="2252" name="Freeform 87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3" name="Freeform 88"/>
            <p:cNvSpPr>
              <a:spLocks/>
            </p:cNvSpPr>
            <p:nvPr/>
          </p:nvSpPr>
          <p:spPr bwMode="auto">
            <a:xfrm>
              <a:off x="1593" y="2143"/>
              <a:ext cx="66" cy="67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0 h 67"/>
                <a:gd name="T4" fmla="*/ 0 w 66"/>
                <a:gd name="T5" fmla="*/ 67 h 67"/>
                <a:gd name="T6" fmla="*/ 66 w 66"/>
                <a:gd name="T7" fmla="*/ 67 h 67"/>
                <a:gd name="T8" fmla="*/ 66 w 66"/>
                <a:gd name="T9" fmla="*/ 0 h 67"/>
                <a:gd name="T10" fmla="*/ 66 w 66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7"/>
                <a:gd name="T20" fmla="*/ 66 w 66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7">
                  <a:moveTo>
                    <a:pt x="66" y="0"/>
                  </a:moveTo>
                  <a:lnTo>
                    <a:pt x="0" y="0"/>
                  </a:lnTo>
                  <a:lnTo>
                    <a:pt x="0" y="67"/>
                  </a:lnTo>
                  <a:lnTo>
                    <a:pt x="66" y="67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4" name="Freeform 89"/>
            <p:cNvSpPr>
              <a:spLocks/>
            </p:cNvSpPr>
            <p:nvPr/>
          </p:nvSpPr>
          <p:spPr bwMode="auto">
            <a:xfrm>
              <a:off x="1593" y="2238"/>
              <a:ext cx="66" cy="61"/>
            </a:xfrm>
            <a:custGeom>
              <a:avLst/>
              <a:gdLst>
                <a:gd name="T0" fmla="*/ 0 w 66"/>
                <a:gd name="T1" fmla="*/ 0 h 61"/>
                <a:gd name="T2" fmla="*/ 0 w 66"/>
                <a:gd name="T3" fmla="*/ 61 h 61"/>
                <a:gd name="T4" fmla="*/ 66 w 66"/>
                <a:gd name="T5" fmla="*/ 61 h 61"/>
                <a:gd name="T6" fmla="*/ 66 w 66"/>
                <a:gd name="T7" fmla="*/ 0 h 61"/>
                <a:gd name="T8" fmla="*/ 0 w 66"/>
                <a:gd name="T9" fmla="*/ 0 h 61"/>
                <a:gd name="T10" fmla="*/ 0 w 66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61"/>
                <a:gd name="T20" fmla="*/ 66 w 66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61">
                  <a:moveTo>
                    <a:pt x="0" y="0"/>
                  </a:moveTo>
                  <a:lnTo>
                    <a:pt x="0" y="61"/>
                  </a:lnTo>
                  <a:lnTo>
                    <a:pt x="66" y="61"/>
                  </a:lnTo>
                  <a:lnTo>
                    <a:pt x="6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5" name="Freeform 90"/>
            <p:cNvSpPr>
              <a:spLocks/>
            </p:cNvSpPr>
            <p:nvPr/>
          </p:nvSpPr>
          <p:spPr bwMode="auto">
            <a:xfrm>
              <a:off x="1689" y="2238"/>
              <a:ext cx="149" cy="61"/>
            </a:xfrm>
            <a:custGeom>
              <a:avLst/>
              <a:gdLst>
                <a:gd name="T0" fmla="*/ 0 w 149"/>
                <a:gd name="T1" fmla="*/ 61 h 61"/>
                <a:gd name="T2" fmla="*/ 149 w 149"/>
                <a:gd name="T3" fmla="*/ 61 h 61"/>
                <a:gd name="T4" fmla="*/ 149 w 149"/>
                <a:gd name="T5" fmla="*/ 0 h 61"/>
                <a:gd name="T6" fmla="*/ 0 w 149"/>
                <a:gd name="T7" fmla="*/ 0 h 61"/>
                <a:gd name="T8" fmla="*/ 0 w 149"/>
                <a:gd name="T9" fmla="*/ 61 h 61"/>
                <a:gd name="T10" fmla="*/ 0 w 149"/>
                <a:gd name="T11" fmla="*/ 61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1"/>
                <a:gd name="T20" fmla="*/ 149 w 149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1">
                  <a:moveTo>
                    <a:pt x="0" y="61"/>
                  </a:moveTo>
                  <a:lnTo>
                    <a:pt x="149" y="61"/>
                  </a:lnTo>
                  <a:lnTo>
                    <a:pt x="149" y="0"/>
                  </a:lnTo>
                  <a:lnTo>
                    <a:pt x="0" y="0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6" name="Freeform 91"/>
            <p:cNvSpPr>
              <a:spLocks/>
            </p:cNvSpPr>
            <p:nvPr/>
          </p:nvSpPr>
          <p:spPr bwMode="auto">
            <a:xfrm>
              <a:off x="1689" y="2143"/>
              <a:ext cx="149" cy="67"/>
            </a:xfrm>
            <a:custGeom>
              <a:avLst/>
              <a:gdLst>
                <a:gd name="T0" fmla="*/ 0 w 149"/>
                <a:gd name="T1" fmla="*/ 0 h 67"/>
                <a:gd name="T2" fmla="*/ 0 w 149"/>
                <a:gd name="T3" fmla="*/ 67 h 67"/>
                <a:gd name="T4" fmla="*/ 149 w 149"/>
                <a:gd name="T5" fmla="*/ 67 h 67"/>
                <a:gd name="T6" fmla="*/ 149 w 149"/>
                <a:gd name="T7" fmla="*/ 0 h 67"/>
                <a:gd name="T8" fmla="*/ 0 w 149"/>
                <a:gd name="T9" fmla="*/ 0 h 67"/>
                <a:gd name="T10" fmla="*/ 0 w 149"/>
                <a:gd name="T11" fmla="*/ 0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9"/>
                <a:gd name="T19" fmla="*/ 0 h 67"/>
                <a:gd name="T20" fmla="*/ 149 w 149"/>
                <a:gd name="T21" fmla="*/ 67 h 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9" h="67">
                  <a:moveTo>
                    <a:pt x="0" y="0"/>
                  </a:moveTo>
                  <a:lnTo>
                    <a:pt x="0" y="67"/>
                  </a:lnTo>
                  <a:lnTo>
                    <a:pt x="149" y="67"/>
                  </a:lnTo>
                  <a:lnTo>
                    <a:pt x="14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7" name="Freeform 92"/>
            <p:cNvSpPr>
              <a:spLocks/>
            </p:cNvSpPr>
            <p:nvPr/>
          </p:nvSpPr>
          <p:spPr bwMode="auto">
            <a:xfrm>
              <a:off x="1593" y="2143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93"/>
          <p:cNvGrpSpPr>
            <a:grpSpLocks/>
          </p:cNvGrpSpPr>
          <p:nvPr/>
        </p:nvGrpSpPr>
        <p:grpSpPr bwMode="auto">
          <a:xfrm>
            <a:off x="1223963" y="5354638"/>
            <a:ext cx="388937" cy="249237"/>
            <a:chOff x="1593" y="1897"/>
            <a:chExt cx="245" cy="157"/>
          </a:xfrm>
        </p:grpSpPr>
        <p:sp>
          <p:nvSpPr>
            <p:cNvPr id="2248" name="Freeform 94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9" name="Freeform 95"/>
            <p:cNvSpPr>
              <a:spLocks/>
            </p:cNvSpPr>
            <p:nvPr/>
          </p:nvSpPr>
          <p:spPr bwMode="auto">
            <a:xfrm>
              <a:off x="1593" y="1897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0" name="Freeform 96"/>
            <p:cNvSpPr>
              <a:spLocks/>
            </p:cNvSpPr>
            <p:nvPr/>
          </p:nvSpPr>
          <p:spPr bwMode="auto">
            <a:xfrm>
              <a:off x="1593" y="2003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1" name="Freeform 97"/>
            <p:cNvSpPr>
              <a:spLocks/>
            </p:cNvSpPr>
            <p:nvPr/>
          </p:nvSpPr>
          <p:spPr bwMode="auto">
            <a:xfrm>
              <a:off x="1593" y="1897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98"/>
          <p:cNvGrpSpPr>
            <a:grpSpLocks/>
          </p:cNvGrpSpPr>
          <p:nvPr/>
        </p:nvGrpSpPr>
        <p:grpSpPr bwMode="auto">
          <a:xfrm>
            <a:off x="1223963" y="4708525"/>
            <a:ext cx="388937" cy="247650"/>
            <a:chOff x="1779" y="1164"/>
            <a:chExt cx="245" cy="156"/>
          </a:xfrm>
        </p:grpSpPr>
        <p:sp>
          <p:nvSpPr>
            <p:cNvPr id="2199" name="Freeform 99"/>
            <p:cNvSpPr>
              <a:spLocks/>
            </p:cNvSpPr>
            <p:nvPr/>
          </p:nvSpPr>
          <p:spPr bwMode="auto">
            <a:xfrm>
              <a:off x="1779" y="1164"/>
              <a:ext cx="102" cy="156"/>
            </a:xfrm>
            <a:custGeom>
              <a:avLst/>
              <a:gdLst>
                <a:gd name="T0" fmla="*/ 211653 w 96"/>
                <a:gd name="T1" fmla="*/ 156 h 156"/>
                <a:gd name="T2" fmla="*/ 0 w 96"/>
                <a:gd name="T3" fmla="*/ 156 h 156"/>
                <a:gd name="T4" fmla="*/ 0 w 96"/>
                <a:gd name="T5" fmla="*/ 0 h 156"/>
                <a:gd name="T6" fmla="*/ 211653 w 96"/>
                <a:gd name="T7" fmla="*/ 0 h 156"/>
                <a:gd name="T8" fmla="*/ 211653 w 96"/>
                <a:gd name="T9" fmla="*/ 156 h 156"/>
                <a:gd name="T10" fmla="*/ 211653 w 96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6"/>
                <a:gd name="T19" fmla="*/ 0 h 156"/>
                <a:gd name="T20" fmla="*/ 96 w 96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6" h="156">
                  <a:moveTo>
                    <a:pt x="96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96" y="0"/>
                  </a:lnTo>
                  <a:lnTo>
                    <a:pt x="96" y="156"/>
                  </a:lnTo>
                  <a:close/>
                </a:path>
              </a:pathLst>
            </a:custGeom>
            <a:solidFill>
              <a:srgbClr val="13863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0" name="Freeform 100"/>
            <p:cNvSpPr>
              <a:spLocks/>
            </p:cNvSpPr>
            <p:nvPr/>
          </p:nvSpPr>
          <p:spPr bwMode="auto">
            <a:xfrm>
              <a:off x="1881" y="1164"/>
              <a:ext cx="143" cy="156"/>
            </a:xfrm>
            <a:custGeom>
              <a:avLst/>
              <a:gdLst>
                <a:gd name="T0" fmla="*/ 143 w 143"/>
                <a:gd name="T1" fmla="*/ 156 h 156"/>
                <a:gd name="T2" fmla="*/ 0 w 143"/>
                <a:gd name="T3" fmla="*/ 156 h 156"/>
                <a:gd name="T4" fmla="*/ 0 w 143"/>
                <a:gd name="T5" fmla="*/ 0 h 156"/>
                <a:gd name="T6" fmla="*/ 143 w 143"/>
                <a:gd name="T7" fmla="*/ 0 h 156"/>
                <a:gd name="T8" fmla="*/ 143 w 143"/>
                <a:gd name="T9" fmla="*/ 156 h 156"/>
                <a:gd name="T10" fmla="*/ 143 w 143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3"/>
                <a:gd name="T19" fmla="*/ 0 h 156"/>
                <a:gd name="T20" fmla="*/ 143 w 143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3" h="156">
                  <a:moveTo>
                    <a:pt x="143" y="156"/>
                  </a:moveTo>
                  <a:lnTo>
                    <a:pt x="0" y="156"/>
                  </a:lnTo>
                  <a:lnTo>
                    <a:pt x="0" y="0"/>
                  </a:lnTo>
                  <a:lnTo>
                    <a:pt x="143" y="0"/>
                  </a:lnTo>
                  <a:lnTo>
                    <a:pt x="143" y="156"/>
                  </a:lnTo>
                  <a:close/>
                </a:path>
              </a:pathLst>
            </a:custGeom>
            <a:solidFill>
              <a:srgbClr val="FF170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1" name="Freeform 101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2" name="Freeform 102"/>
            <p:cNvSpPr>
              <a:spLocks/>
            </p:cNvSpPr>
            <p:nvPr/>
          </p:nvSpPr>
          <p:spPr bwMode="auto">
            <a:xfrm>
              <a:off x="1875" y="1197"/>
              <a:ext cx="12" cy="90"/>
            </a:xfrm>
            <a:custGeom>
              <a:avLst/>
              <a:gdLst>
                <a:gd name="T0" fmla="*/ 12 w 12"/>
                <a:gd name="T1" fmla="*/ 90 h 90"/>
                <a:gd name="T2" fmla="*/ 0 w 12"/>
                <a:gd name="T3" fmla="*/ 90 h 90"/>
                <a:gd name="T4" fmla="*/ 0 w 12"/>
                <a:gd name="T5" fmla="*/ 0 h 90"/>
                <a:gd name="T6" fmla="*/ 12 w 12"/>
                <a:gd name="T7" fmla="*/ 0 h 90"/>
                <a:gd name="T8" fmla="*/ 12 w 12"/>
                <a:gd name="T9" fmla="*/ 90 h 90"/>
                <a:gd name="T10" fmla="*/ 12 w 12"/>
                <a:gd name="T11" fmla="*/ 90 h 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90"/>
                <a:gd name="T20" fmla="*/ 12 w 12"/>
                <a:gd name="T21" fmla="*/ 90 h 9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90">
                  <a:moveTo>
                    <a:pt x="12" y="90"/>
                  </a:moveTo>
                  <a:lnTo>
                    <a:pt x="0" y="9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9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3" name="Freeform 103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4" name="Freeform 104"/>
            <p:cNvSpPr>
              <a:spLocks/>
            </p:cNvSpPr>
            <p:nvPr/>
          </p:nvSpPr>
          <p:spPr bwMode="auto">
            <a:xfrm>
              <a:off x="1839" y="1220"/>
              <a:ext cx="48" cy="22"/>
            </a:xfrm>
            <a:custGeom>
              <a:avLst/>
              <a:gdLst>
                <a:gd name="T0" fmla="*/ 42 w 48"/>
                <a:gd name="T1" fmla="*/ 22 h 22"/>
                <a:gd name="T2" fmla="*/ 0 w 48"/>
                <a:gd name="T3" fmla="*/ 5 h 22"/>
                <a:gd name="T4" fmla="*/ 6 w 48"/>
                <a:gd name="T5" fmla="*/ 0 h 22"/>
                <a:gd name="T6" fmla="*/ 48 w 48"/>
                <a:gd name="T7" fmla="*/ 16 h 22"/>
                <a:gd name="T8" fmla="*/ 42 w 48"/>
                <a:gd name="T9" fmla="*/ 22 h 22"/>
                <a:gd name="T10" fmla="*/ 42 w 48"/>
                <a:gd name="T11" fmla="*/ 22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"/>
                <a:gd name="T19" fmla="*/ 0 h 22"/>
                <a:gd name="T20" fmla="*/ 48 w 48"/>
                <a:gd name="T21" fmla="*/ 22 h 2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" h="22">
                  <a:moveTo>
                    <a:pt x="42" y="22"/>
                  </a:moveTo>
                  <a:lnTo>
                    <a:pt x="0" y="5"/>
                  </a:lnTo>
                  <a:lnTo>
                    <a:pt x="6" y="0"/>
                  </a:lnTo>
                  <a:lnTo>
                    <a:pt x="48" y="16"/>
                  </a:lnTo>
                  <a:lnTo>
                    <a:pt x="42" y="22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5" name="Freeform 105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6" name="Freeform 106"/>
            <p:cNvSpPr>
              <a:spLocks/>
            </p:cNvSpPr>
            <p:nvPr/>
          </p:nvSpPr>
          <p:spPr bwMode="auto">
            <a:xfrm>
              <a:off x="1881" y="1236"/>
              <a:ext cx="47" cy="28"/>
            </a:xfrm>
            <a:custGeom>
              <a:avLst/>
              <a:gdLst>
                <a:gd name="T0" fmla="*/ 41 w 47"/>
                <a:gd name="T1" fmla="*/ 28 h 28"/>
                <a:gd name="T2" fmla="*/ 0 w 47"/>
                <a:gd name="T3" fmla="*/ 6 h 28"/>
                <a:gd name="T4" fmla="*/ 6 w 47"/>
                <a:gd name="T5" fmla="*/ 0 h 28"/>
                <a:gd name="T6" fmla="*/ 47 w 47"/>
                <a:gd name="T7" fmla="*/ 23 h 28"/>
                <a:gd name="T8" fmla="*/ 41 w 47"/>
                <a:gd name="T9" fmla="*/ 28 h 28"/>
                <a:gd name="T10" fmla="*/ 41 w 47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28"/>
                <a:gd name="T20" fmla="*/ 47 w 47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28">
                  <a:moveTo>
                    <a:pt x="41" y="28"/>
                  </a:moveTo>
                  <a:lnTo>
                    <a:pt x="0" y="6"/>
                  </a:lnTo>
                  <a:lnTo>
                    <a:pt x="6" y="0"/>
                  </a:lnTo>
                  <a:lnTo>
                    <a:pt x="47" y="23"/>
                  </a:lnTo>
                  <a:lnTo>
                    <a:pt x="41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7" name="Freeform 107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8" name="Freeform 108"/>
            <p:cNvSpPr>
              <a:spLocks/>
            </p:cNvSpPr>
            <p:nvPr/>
          </p:nvSpPr>
          <p:spPr bwMode="auto">
            <a:xfrm>
              <a:off x="1881" y="1220"/>
              <a:ext cx="41" cy="28"/>
            </a:xfrm>
            <a:custGeom>
              <a:avLst/>
              <a:gdLst>
                <a:gd name="T0" fmla="*/ 0 w 41"/>
                <a:gd name="T1" fmla="*/ 28 h 28"/>
                <a:gd name="T2" fmla="*/ 41 w 41"/>
                <a:gd name="T3" fmla="*/ 5 h 28"/>
                <a:gd name="T4" fmla="*/ 41 w 41"/>
                <a:gd name="T5" fmla="*/ 0 h 28"/>
                <a:gd name="T6" fmla="*/ 0 w 41"/>
                <a:gd name="T7" fmla="*/ 22 h 28"/>
                <a:gd name="T8" fmla="*/ 0 w 41"/>
                <a:gd name="T9" fmla="*/ 28 h 28"/>
                <a:gd name="T10" fmla="*/ 0 w 41"/>
                <a:gd name="T11" fmla="*/ 28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"/>
                <a:gd name="T19" fmla="*/ 0 h 28"/>
                <a:gd name="T20" fmla="*/ 41 w 41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" h="28">
                  <a:moveTo>
                    <a:pt x="0" y="28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22"/>
                  </a:lnTo>
                  <a:lnTo>
                    <a:pt x="0" y="28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09" name="Freeform 109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0" name="Freeform 110"/>
            <p:cNvSpPr>
              <a:spLocks/>
            </p:cNvSpPr>
            <p:nvPr/>
          </p:nvSpPr>
          <p:spPr bwMode="auto">
            <a:xfrm>
              <a:off x="1833" y="1225"/>
              <a:ext cx="54" cy="17"/>
            </a:xfrm>
            <a:custGeom>
              <a:avLst/>
              <a:gdLst>
                <a:gd name="T0" fmla="*/ 54 w 54"/>
                <a:gd name="T1" fmla="*/ 6 h 17"/>
                <a:gd name="T2" fmla="*/ 0 w 54"/>
                <a:gd name="T3" fmla="*/ 17 h 17"/>
                <a:gd name="T4" fmla="*/ 0 w 54"/>
                <a:gd name="T5" fmla="*/ 11 h 17"/>
                <a:gd name="T6" fmla="*/ 54 w 54"/>
                <a:gd name="T7" fmla="*/ 0 h 17"/>
                <a:gd name="T8" fmla="*/ 54 w 54"/>
                <a:gd name="T9" fmla="*/ 6 h 17"/>
                <a:gd name="T10" fmla="*/ 54 w 54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7"/>
                <a:gd name="T20" fmla="*/ 54 w 54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7">
                  <a:moveTo>
                    <a:pt x="54" y="6"/>
                  </a:moveTo>
                  <a:lnTo>
                    <a:pt x="0" y="17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1" name="Freeform 111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2" name="Freeform 112"/>
            <p:cNvSpPr>
              <a:spLocks/>
            </p:cNvSpPr>
            <p:nvPr/>
          </p:nvSpPr>
          <p:spPr bwMode="auto">
            <a:xfrm>
              <a:off x="1839" y="1248"/>
              <a:ext cx="54" cy="16"/>
            </a:xfrm>
            <a:custGeom>
              <a:avLst/>
              <a:gdLst>
                <a:gd name="T0" fmla="*/ 54 w 54"/>
                <a:gd name="T1" fmla="*/ 5 h 16"/>
                <a:gd name="T2" fmla="*/ 0 w 54"/>
                <a:gd name="T3" fmla="*/ 16 h 16"/>
                <a:gd name="T4" fmla="*/ 0 w 54"/>
                <a:gd name="T5" fmla="*/ 11 h 16"/>
                <a:gd name="T6" fmla="*/ 54 w 54"/>
                <a:gd name="T7" fmla="*/ 0 h 16"/>
                <a:gd name="T8" fmla="*/ 54 w 54"/>
                <a:gd name="T9" fmla="*/ 5 h 16"/>
                <a:gd name="T10" fmla="*/ 54 w 54"/>
                <a:gd name="T11" fmla="*/ 5 h 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6"/>
                <a:gd name="T20" fmla="*/ 54 w 54"/>
                <a:gd name="T21" fmla="*/ 16 h 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6">
                  <a:moveTo>
                    <a:pt x="54" y="5"/>
                  </a:moveTo>
                  <a:lnTo>
                    <a:pt x="0" y="16"/>
                  </a:lnTo>
                  <a:lnTo>
                    <a:pt x="0" y="11"/>
                  </a:lnTo>
                  <a:lnTo>
                    <a:pt x="54" y="0"/>
                  </a:lnTo>
                  <a:lnTo>
                    <a:pt x="54" y="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3" name="Freeform 113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4" name="Freeform 114"/>
            <p:cNvSpPr>
              <a:spLocks/>
            </p:cNvSpPr>
            <p:nvPr/>
          </p:nvSpPr>
          <p:spPr bwMode="auto">
            <a:xfrm>
              <a:off x="1833" y="1242"/>
              <a:ext cx="54" cy="11"/>
            </a:xfrm>
            <a:custGeom>
              <a:avLst/>
              <a:gdLst>
                <a:gd name="T0" fmla="*/ 0 w 54"/>
                <a:gd name="T1" fmla="*/ 0 h 11"/>
                <a:gd name="T2" fmla="*/ 54 w 54"/>
                <a:gd name="T3" fmla="*/ 11 h 11"/>
                <a:gd name="T4" fmla="*/ 54 w 54"/>
                <a:gd name="T5" fmla="*/ 11 h 11"/>
                <a:gd name="T6" fmla="*/ 0 w 54"/>
                <a:gd name="T7" fmla="*/ 0 h 11"/>
                <a:gd name="T8" fmla="*/ 0 w 54"/>
                <a:gd name="T9" fmla="*/ 0 h 11"/>
                <a:gd name="T10" fmla="*/ 0 w 54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"/>
                <a:gd name="T19" fmla="*/ 0 h 11"/>
                <a:gd name="T20" fmla="*/ 54 w 54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" h="11">
                  <a:moveTo>
                    <a:pt x="0" y="0"/>
                  </a:moveTo>
                  <a:lnTo>
                    <a:pt x="54" y="11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5" name="Freeform 115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6" name="Freeform 116"/>
            <p:cNvSpPr>
              <a:spLocks/>
            </p:cNvSpPr>
            <p:nvPr/>
          </p:nvSpPr>
          <p:spPr bwMode="auto">
            <a:xfrm>
              <a:off x="1881" y="1225"/>
              <a:ext cx="47" cy="17"/>
            </a:xfrm>
            <a:custGeom>
              <a:avLst/>
              <a:gdLst>
                <a:gd name="T0" fmla="*/ 0 w 47"/>
                <a:gd name="T1" fmla="*/ 6 h 17"/>
                <a:gd name="T2" fmla="*/ 47 w 47"/>
                <a:gd name="T3" fmla="*/ 17 h 17"/>
                <a:gd name="T4" fmla="*/ 47 w 47"/>
                <a:gd name="T5" fmla="*/ 11 h 17"/>
                <a:gd name="T6" fmla="*/ 0 w 47"/>
                <a:gd name="T7" fmla="*/ 0 h 17"/>
                <a:gd name="T8" fmla="*/ 0 w 47"/>
                <a:gd name="T9" fmla="*/ 6 h 17"/>
                <a:gd name="T10" fmla="*/ 0 w 47"/>
                <a:gd name="T11" fmla="*/ 6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7"/>
                <a:gd name="T20" fmla="*/ 47 w 4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7">
                  <a:moveTo>
                    <a:pt x="0" y="6"/>
                  </a:moveTo>
                  <a:lnTo>
                    <a:pt x="47" y="17"/>
                  </a:lnTo>
                  <a:lnTo>
                    <a:pt x="47" y="11"/>
                  </a:lnTo>
                  <a:lnTo>
                    <a:pt x="0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7" name="Freeform 117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8" name="Freeform 118"/>
            <p:cNvSpPr>
              <a:spLocks/>
            </p:cNvSpPr>
            <p:nvPr/>
          </p:nvSpPr>
          <p:spPr bwMode="auto">
            <a:xfrm>
              <a:off x="1881" y="1242"/>
              <a:ext cx="47" cy="11"/>
            </a:xfrm>
            <a:custGeom>
              <a:avLst/>
              <a:gdLst>
                <a:gd name="T0" fmla="*/ 47 w 47"/>
                <a:gd name="T1" fmla="*/ 0 h 11"/>
                <a:gd name="T2" fmla="*/ 0 w 47"/>
                <a:gd name="T3" fmla="*/ 11 h 11"/>
                <a:gd name="T4" fmla="*/ 0 w 47"/>
                <a:gd name="T5" fmla="*/ 11 h 11"/>
                <a:gd name="T6" fmla="*/ 47 w 47"/>
                <a:gd name="T7" fmla="*/ 0 h 11"/>
                <a:gd name="T8" fmla="*/ 47 w 47"/>
                <a:gd name="T9" fmla="*/ 0 h 11"/>
                <a:gd name="T10" fmla="*/ 47 w 47"/>
                <a:gd name="T11" fmla="*/ 0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"/>
                <a:gd name="T19" fmla="*/ 0 h 11"/>
                <a:gd name="T20" fmla="*/ 47 w 47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" h="11">
                  <a:moveTo>
                    <a:pt x="47" y="0"/>
                  </a:moveTo>
                  <a:lnTo>
                    <a:pt x="0" y="11"/>
                  </a:lnTo>
                  <a:lnTo>
                    <a:pt x="47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19" name="Freeform 119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0" name="Freeform 120"/>
            <p:cNvSpPr>
              <a:spLocks/>
            </p:cNvSpPr>
            <p:nvPr/>
          </p:nvSpPr>
          <p:spPr bwMode="auto">
            <a:xfrm>
              <a:off x="1839" y="1264"/>
              <a:ext cx="83" cy="1"/>
            </a:xfrm>
            <a:custGeom>
              <a:avLst/>
              <a:gdLst>
                <a:gd name="T0" fmla="*/ 83 w 83"/>
                <a:gd name="T1" fmla="*/ 0 h 1"/>
                <a:gd name="T2" fmla="*/ 0 w 83"/>
                <a:gd name="T3" fmla="*/ 0 h 1"/>
                <a:gd name="T4" fmla="*/ 0 w 83"/>
                <a:gd name="T5" fmla="*/ 0 h 1"/>
                <a:gd name="T6" fmla="*/ 83 w 83"/>
                <a:gd name="T7" fmla="*/ 0 h 1"/>
                <a:gd name="T8" fmla="*/ 83 w 83"/>
                <a:gd name="T9" fmla="*/ 0 h 1"/>
                <a:gd name="T10" fmla="*/ 83 w 83"/>
                <a:gd name="T11" fmla="*/ 0 h 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1"/>
                <a:gd name="T20" fmla="*/ 83 w 83"/>
                <a:gd name="T21" fmla="*/ 1 h 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1">
                  <a:moveTo>
                    <a:pt x="83" y="0"/>
                  </a:moveTo>
                  <a:lnTo>
                    <a:pt x="0" y="0"/>
                  </a:lnTo>
                  <a:lnTo>
                    <a:pt x="83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1" name="Freeform 121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2" name="Freeform 122"/>
            <p:cNvSpPr>
              <a:spLocks/>
            </p:cNvSpPr>
            <p:nvPr/>
          </p:nvSpPr>
          <p:spPr bwMode="auto">
            <a:xfrm>
              <a:off x="1839" y="1214"/>
              <a:ext cx="83" cy="6"/>
            </a:xfrm>
            <a:custGeom>
              <a:avLst/>
              <a:gdLst>
                <a:gd name="T0" fmla="*/ 83 w 83"/>
                <a:gd name="T1" fmla="*/ 6 h 6"/>
                <a:gd name="T2" fmla="*/ 0 w 83"/>
                <a:gd name="T3" fmla="*/ 6 h 6"/>
                <a:gd name="T4" fmla="*/ 0 w 83"/>
                <a:gd name="T5" fmla="*/ 0 h 6"/>
                <a:gd name="T6" fmla="*/ 83 w 83"/>
                <a:gd name="T7" fmla="*/ 0 h 6"/>
                <a:gd name="T8" fmla="*/ 83 w 83"/>
                <a:gd name="T9" fmla="*/ 6 h 6"/>
                <a:gd name="T10" fmla="*/ 83 w 83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83"/>
                <a:gd name="T19" fmla="*/ 0 h 6"/>
                <a:gd name="T20" fmla="*/ 83 w 83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83" h="6">
                  <a:moveTo>
                    <a:pt x="83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83" y="0"/>
                  </a:lnTo>
                  <a:lnTo>
                    <a:pt x="83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3" name="Freeform 123"/>
            <p:cNvSpPr>
              <a:spLocks noEditPoints="1"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48 w 101"/>
                <a:gd name="T37" fmla="*/ 84 h 90"/>
                <a:gd name="T38" fmla="*/ 30 w 101"/>
                <a:gd name="T39" fmla="*/ 84 h 90"/>
                <a:gd name="T40" fmla="*/ 18 w 101"/>
                <a:gd name="T41" fmla="*/ 73 h 90"/>
                <a:gd name="T42" fmla="*/ 12 w 101"/>
                <a:gd name="T43" fmla="*/ 62 h 90"/>
                <a:gd name="T44" fmla="*/ 6 w 101"/>
                <a:gd name="T45" fmla="*/ 45 h 90"/>
                <a:gd name="T46" fmla="*/ 12 w 101"/>
                <a:gd name="T47" fmla="*/ 28 h 90"/>
                <a:gd name="T48" fmla="*/ 18 w 101"/>
                <a:gd name="T49" fmla="*/ 17 h 90"/>
                <a:gd name="T50" fmla="*/ 30 w 101"/>
                <a:gd name="T51" fmla="*/ 6 h 90"/>
                <a:gd name="T52" fmla="*/ 48 w 101"/>
                <a:gd name="T53" fmla="*/ 0 h 90"/>
                <a:gd name="T54" fmla="*/ 66 w 101"/>
                <a:gd name="T55" fmla="*/ 6 h 90"/>
                <a:gd name="T56" fmla="*/ 83 w 101"/>
                <a:gd name="T57" fmla="*/ 17 h 90"/>
                <a:gd name="T58" fmla="*/ 89 w 101"/>
                <a:gd name="T59" fmla="*/ 28 h 90"/>
                <a:gd name="T60" fmla="*/ 95 w 101"/>
                <a:gd name="T61" fmla="*/ 45 h 90"/>
                <a:gd name="T62" fmla="*/ 89 w 101"/>
                <a:gd name="T63" fmla="*/ 62 h 90"/>
                <a:gd name="T64" fmla="*/ 83 w 101"/>
                <a:gd name="T65" fmla="*/ 73 h 90"/>
                <a:gd name="T66" fmla="*/ 66 w 101"/>
                <a:gd name="T67" fmla="*/ 84 h 90"/>
                <a:gd name="T68" fmla="*/ 48 w 101"/>
                <a:gd name="T69" fmla="*/ 84 h 90"/>
                <a:gd name="T70" fmla="*/ 48 w 101"/>
                <a:gd name="T71" fmla="*/ 84 h 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01"/>
                <a:gd name="T109" fmla="*/ 0 h 90"/>
                <a:gd name="T110" fmla="*/ 101 w 101"/>
                <a:gd name="T111" fmla="*/ 90 h 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  <a:close/>
                  <a:moveTo>
                    <a:pt x="48" y="84"/>
                  </a:moveTo>
                  <a:lnTo>
                    <a:pt x="30" y="84"/>
                  </a:lnTo>
                  <a:lnTo>
                    <a:pt x="18" y="73"/>
                  </a:lnTo>
                  <a:lnTo>
                    <a:pt x="12" y="62"/>
                  </a:lnTo>
                  <a:lnTo>
                    <a:pt x="6" y="45"/>
                  </a:lnTo>
                  <a:lnTo>
                    <a:pt x="12" y="28"/>
                  </a:lnTo>
                  <a:lnTo>
                    <a:pt x="18" y="17"/>
                  </a:lnTo>
                  <a:lnTo>
                    <a:pt x="30" y="6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83" y="17"/>
                  </a:lnTo>
                  <a:lnTo>
                    <a:pt x="89" y="28"/>
                  </a:lnTo>
                  <a:lnTo>
                    <a:pt x="95" y="45"/>
                  </a:lnTo>
                  <a:lnTo>
                    <a:pt x="89" y="62"/>
                  </a:lnTo>
                  <a:lnTo>
                    <a:pt x="83" y="73"/>
                  </a:lnTo>
                  <a:lnTo>
                    <a:pt x="66" y="84"/>
                  </a:lnTo>
                  <a:lnTo>
                    <a:pt x="48" y="84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4" name="Freeform 124"/>
            <p:cNvSpPr>
              <a:spLocks/>
            </p:cNvSpPr>
            <p:nvPr/>
          </p:nvSpPr>
          <p:spPr bwMode="auto">
            <a:xfrm>
              <a:off x="1833" y="1197"/>
              <a:ext cx="101" cy="90"/>
            </a:xfrm>
            <a:custGeom>
              <a:avLst/>
              <a:gdLst>
                <a:gd name="T0" fmla="*/ 48 w 101"/>
                <a:gd name="T1" fmla="*/ 0 h 90"/>
                <a:gd name="T2" fmla="*/ 30 w 101"/>
                <a:gd name="T3" fmla="*/ 6 h 90"/>
                <a:gd name="T4" fmla="*/ 18 w 101"/>
                <a:gd name="T5" fmla="*/ 12 h 90"/>
                <a:gd name="T6" fmla="*/ 6 w 101"/>
                <a:gd name="T7" fmla="*/ 28 h 90"/>
                <a:gd name="T8" fmla="*/ 0 w 101"/>
                <a:gd name="T9" fmla="*/ 45 h 90"/>
                <a:gd name="T10" fmla="*/ 6 w 101"/>
                <a:gd name="T11" fmla="*/ 62 h 90"/>
                <a:gd name="T12" fmla="*/ 18 w 101"/>
                <a:gd name="T13" fmla="*/ 79 h 90"/>
                <a:gd name="T14" fmla="*/ 30 w 101"/>
                <a:gd name="T15" fmla="*/ 84 h 90"/>
                <a:gd name="T16" fmla="*/ 48 w 101"/>
                <a:gd name="T17" fmla="*/ 90 h 90"/>
                <a:gd name="T18" fmla="*/ 71 w 101"/>
                <a:gd name="T19" fmla="*/ 84 h 90"/>
                <a:gd name="T20" fmla="*/ 83 w 101"/>
                <a:gd name="T21" fmla="*/ 79 h 90"/>
                <a:gd name="T22" fmla="*/ 95 w 101"/>
                <a:gd name="T23" fmla="*/ 62 h 90"/>
                <a:gd name="T24" fmla="*/ 101 w 101"/>
                <a:gd name="T25" fmla="*/ 45 h 90"/>
                <a:gd name="T26" fmla="*/ 95 w 101"/>
                <a:gd name="T27" fmla="*/ 28 h 90"/>
                <a:gd name="T28" fmla="*/ 83 w 101"/>
                <a:gd name="T29" fmla="*/ 12 h 90"/>
                <a:gd name="T30" fmla="*/ 71 w 101"/>
                <a:gd name="T31" fmla="*/ 6 h 90"/>
                <a:gd name="T32" fmla="*/ 48 w 101"/>
                <a:gd name="T33" fmla="*/ 0 h 90"/>
                <a:gd name="T34" fmla="*/ 48 w 101"/>
                <a:gd name="T35" fmla="*/ 0 h 9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01"/>
                <a:gd name="T55" fmla="*/ 0 h 90"/>
                <a:gd name="T56" fmla="*/ 101 w 101"/>
                <a:gd name="T57" fmla="*/ 90 h 9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01" h="90">
                  <a:moveTo>
                    <a:pt x="48" y="0"/>
                  </a:moveTo>
                  <a:lnTo>
                    <a:pt x="30" y="6"/>
                  </a:lnTo>
                  <a:lnTo>
                    <a:pt x="18" y="12"/>
                  </a:lnTo>
                  <a:lnTo>
                    <a:pt x="6" y="28"/>
                  </a:lnTo>
                  <a:lnTo>
                    <a:pt x="0" y="45"/>
                  </a:lnTo>
                  <a:lnTo>
                    <a:pt x="6" y="62"/>
                  </a:lnTo>
                  <a:lnTo>
                    <a:pt x="18" y="79"/>
                  </a:lnTo>
                  <a:lnTo>
                    <a:pt x="30" y="84"/>
                  </a:lnTo>
                  <a:lnTo>
                    <a:pt x="48" y="90"/>
                  </a:lnTo>
                  <a:lnTo>
                    <a:pt x="71" y="84"/>
                  </a:lnTo>
                  <a:lnTo>
                    <a:pt x="83" y="79"/>
                  </a:lnTo>
                  <a:lnTo>
                    <a:pt x="95" y="62"/>
                  </a:lnTo>
                  <a:lnTo>
                    <a:pt x="101" y="45"/>
                  </a:lnTo>
                  <a:lnTo>
                    <a:pt x="95" y="28"/>
                  </a:lnTo>
                  <a:lnTo>
                    <a:pt x="83" y="12"/>
                  </a:lnTo>
                  <a:lnTo>
                    <a:pt x="71" y="6"/>
                  </a:lnTo>
                  <a:lnTo>
                    <a:pt x="4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5" name="Freeform 125"/>
            <p:cNvSpPr>
              <a:spLocks/>
            </p:cNvSpPr>
            <p:nvPr/>
          </p:nvSpPr>
          <p:spPr bwMode="auto">
            <a:xfrm>
              <a:off x="1839" y="1197"/>
              <a:ext cx="89" cy="84"/>
            </a:xfrm>
            <a:custGeom>
              <a:avLst/>
              <a:gdLst>
                <a:gd name="T0" fmla="*/ 42 w 89"/>
                <a:gd name="T1" fmla="*/ 84 h 84"/>
                <a:gd name="T2" fmla="*/ 24 w 89"/>
                <a:gd name="T3" fmla="*/ 84 h 84"/>
                <a:gd name="T4" fmla="*/ 12 w 89"/>
                <a:gd name="T5" fmla="*/ 73 h 84"/>
                <a:gd name="T6" fmla="*/ 6 w 89"/>
                <a:gd name="T7" fmla="*/ 62 h 84"/>
                <a:gd name="T8" fmla="*/ 0 w 89"/>
                <a:gd name="T9" fmla="*/ 45 h 84"/>
                <a:gd name="T10" fmla="*/ 6 w 89"/>
                <a:gd name="T11" fmla="*/ 28 h 84"/>
                <a:gd name="T12" fmla="*/ 12 w 89"/>
                <a:gd name="T13" fmla="*/ 17 h 84"/>
                <a:gd name="T14" fmla="*/ 24 w 89"/>
                <a:gd name="T15" fmla="*/ 6 h 84"/>
                <a:gd name="T16" fmla="*/ 42 w 89"/>
                <a:gd name="T17" fmla="*/ 0 h 84"/>
                <a:gd name="T18" fmla="*/ 60 w 89"/>
                <a:gd name="T19" fmla="*/ 6 h 84"/>
                <a:gd name="T20" fmla="*/ 77 w 89"/>
                <a:gd name="T21" fmla="*/ 17 h 84"/>
                <a:gd name="T22" fmla="*/ 83 w 89"/>
                <a:gd name="T23" fmla="*/ 28 h 84"/>
                <a:gd name="T24" fmla="*/ 89 w 89"/>
                <a:gd name="T25" fmla="*/ 45 h 84"/>
                <a:gd name="T26" fmla="*/ 83 w 89"/>
                <a:gd name="T27" fmla="*/ 62 h 84"/>
                <a:gd name="T28" fmla="*/ 77 w 89"/>
                <a:gd name="T29" fmla="*/ 73 h 84"/>
                <a:gd name="T30" fmla="*/ 60 w 89"/>
                <a:gd name="T31" fmla="*/ 84 h 84"/>
                <a:gd name="T32" fmla="*/ 42 w 89"/>
                <a:gd name="T33" fmla="*/ 84 h 84"/>
                <a:gd name="T34" fmla="*/ 42 w 89"/>
                <a:gd name="T35" fmla="*/ 84 h 8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9"/>
                <a:gd name="T55" fmla="*/ 0 h 84"/>
                <a:gd name="T56" fmla="*/ 89 w 89"/>
                <a:gd name="T57" fmla="*/ 84 h 8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9" h="84">
                  <a:moveTo>
                    <a:pt x="42" y="84"/>
                  </a:moveTo>
                  <a:lnTo>
                    <a:pt x="24" y="84"/>
                  </a:lnTo>
                  <a:lnTo>
                    <a:pt x="12" y="73"/>
                  </a:lnTo>
                  <a:lnTo>
                    <a:pt x="6" y="62"/>
                  </a:lnTo>
                  <a:lnTo>
                    <a:pt x="0" y="45"/>
                  </a:lnTo>
                  <a:lnTo>
                    <a:pt x="6" y="28"/>
                  </a:lnTo>
                  <a:lnTo>
                    <a:pt x="12" y="17"/>
                  </a:lnTo>
                  <a:lnTo>
                    <a:pt x="24" y="6"/>
                  </a:lnTo>
                  <a:lnTo>
                    <a:pt x="42" y="0"/>
                  </a:lnTo>
                  <a:lnTo>
                    <a:pt x="60" y="6"/>
                  </a:lnTo>
                  <a:lnTo>
                    <a:pt x="77" y="17"/>
                  </a:lnTo>
                  <a:lnTo>
                    <a:pt x="83" y="28"/>
                  </a:lnTo>
                  <a:lnTo>
                    <a:pt x="89" y="45"/>
                  </a:lnTo>
                  <a:lnTo>
                    <a:pt x="83" y="62"/>
                  </a:lnTo>
                  <a:lnTo>
                    <a:pt x="77" y="73"/>
                  </a:lnTo>
                  <a:lnTo>
                    <a:pt x="60" y="84"/>
                  </a:lnTo>
                  <a:lnTo>
                    <a:pt x="42" y="8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6" name="Freeform 126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  <a:close/>
                </a:path>
              </a:pathLst>
            </a:custGeom>
            <a:solidFill>
              <a:srgbClr val="FF160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7" name="Freeform 127"/>
            <p:cNvSpPr>
              <a:spLocks/>
            </p:cNvSpPr>
            <p:nvPr/>
          </p:nvSpPr>
          <p:spPr bwMode="auto">
            <a:xfrm>
              <a:off x="1857" y="1209"/>
              <a:ext cx="53" cy="67"/>
            </a:xfrm>
            <a:custGeom>
              <a:avLst/>
              <a:gdLst>
                <a:gd name="T0" fmla="*/ 53 w 53"/>
                <a:gd name="T1" fmla="*/ 50 h 67"/>
                <a:gd name="T2" fmla="*/ 53 w 53"/>
                <a:gd name="T3" fmla="*/ 55 h 67"/>
                <a:gd name="T4" fmla="*/ 47 w 53"/>
                <a:gd name="T5" fmla="*/ 61 h 67"/>
                <a:gd name="T6" fmla="*/ 36 w 53"/>
                <a:gd name="T7" fmla="*/ 67 h 67"/>
                <a:gd name="T8" fmla="*/ 24 w 53"/>
                <a:gd name="T9" fmla="*/ 67 h 67"/>
                <a:gd name="T10" fmla="*/ 18 w 53"/>
                <a:gd name="T11" fmla="*/ 67 h 67"/>
                <a:gd name="T12" fmla="*/ 6 w 53"/>
                <a:gd name="T13" fmla="*/ 61 h 67"/>
                <a:gd name="T14" fmla="*/ 0 w 53"/>
                <a:gd name="T15" fmla="*/ 55 h 67"/>
                <a:gd name="T16" fmla="*/ 0 w 53"/>
                <a:gd name="T17" fmla="*/ 50 h 67"/>
                <a:gd name="T18" fmla="*/ 0 w 53"/>
                <a:gd name="T19" fmla="*/ 0 h 67"/>
                <a:gd name="T20" fmla="*/ 53 w 53"/>
                <a:gd name="T21" fmla="*/ 0 h 67"/>
                <a:gd name="T22" fmla="*/ 53 w 53"/>
                <a:gd name="T23" fmla="*/ 50 h 67"/>
                <a:gd name="T24" fmla="*/ 53 w 53"/>
                <a:gd name="T25" fmla="*/ 50 h 6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3"/>
                <a:gd name="T40" fmla="*/ 0 h 67"/>
                <a:gd name="T41" fmla="*/ 53 w 53"/>
                <a:gd name="T42" fmla="*/ 67 h 6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3" h="67">
                  <a:moveTo>
                    <a:pt x="53" y="50"/>
                  </a:moveTo>
                  <a:lnTo>
                    <a:pt x="53" y="55"/>
                  </a:lnTo>
                  <a:lnTo>
                    <a:pt x="47" y="61"/>
                  </a:lnTo>
                  <a:lnTo>
                    <a:pt x="36" y="67"/>
                  </a:lnTo>
                  <a:lnTo>
                    <a:pt x="24" y="67"/>
                  </a:lnTo>
                  <a:lnTo>
                    <a:pt x="18" y="67"/>
                  </a:lnTo>
                  <a:lnTo>
                    <a:pt x="6" y="61"/>
                  </a:lnTo>
                  <a:lnTo>
                    <a:pt x="0" y="55"/>
                  </a:lnTo>
                  <a:lnTo>
                    <a:pt x="0" y="50"/>
                  </a:lnTo>
                  <a:lnTo>
                    <a:pt x="0" y="0"/>
                  </a:lnTo>
                  <a:lnTo>
                    <a:pt x="53" y="0"/>
                  </a:lnTo>
                  <a:lnTo>
                    <a:pt x="53" y="50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8" name="Freeform 128"/>
            <p:cNvSpPr>
              <a:spLocks/>
            </p:cNvSpPr>
            <p:nvPr/>
          </p:nvSpPr>
          <p:spPr bwMode="auto">
            <a:xfrm>
              <a:off x="1869" y="1225"/>
              <a:ext cx="30" cy="34"/>
            </a:xfrm>
            <a:custGeom>
              <a:avLst/>
              <a:gdLst>
                <a:gd name="T0" fmla="*/ 30 w 30"/>
                <a:gd name="T1" fmla="*/ 28 h 34"/>
                <a:gd name="T2" fmla="*/ 24 w 30"/>
                <a:gd name="T3" fmla="*/ 34 h 34"/>
                <a:gd name="T4" fmla="*/ 12 w 30"/>
                <a:gd name="T5" fmla="*/ 34 h 34"/>
                <a:gd name="T6" fmla="*/ 6 w 30"/>
                <a:gd name="T7" fmla="*/ 34 h 34"/>
                <a:gd name="T8" fmla="*/ 0 w 30"/>
                <a:gd name="T9" fmla="*/ 28 h 34"/>
                <a:gd name="T10" fmla="*/ 0 w 30"/>
                <a:gd name="T11" fmla="*/ 0 h 34"/>
                <a:gd name="T12" fmla="*/ 30 w 30"/>
                <a:gd name="T13" fmla="*/ 0 h 34"/>
                <a:gd name="T14" fmla="*/ 30 w 30"/>
                <a:gd name="T15" fmla="*/ 28 h 34"/>
                <a:gd name="T16" fmla="*/ 30 w 30"/>
                <a:gd name="T17" fmla="*/ 28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4"/>
                <a:gd name="T29" fmla="*/ 30 w 30"/>
                <a:gd name="T30" fmla="*/ 34 h 3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4">
                  <a:moveTo>
                    <a:pt x="30" y="28"/>
                  </a:moveTo>
                  <a:lnTo>
                    <a:pt x="24" y="34"/>
                  </a:lnTo>
                  <a:lnTo>
                    <a:pt x="12" y="34"/>
                  </a:lnTo>
                  <a:lnTo>
                    <a:pt x="6" y="34"/>
                  </a:lnTo>
                  <a:lnTo>
                    <a:pt x="0" y="28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29" name="Freeform 129"/>
            <p:cNvSpPr>
              <a:spLocks/>
            </p:cNvSpPr>
            <p:nvPr/>
          </p:nvSpPr>
          <p:spPr bwMode="auto">
            <a:xfrm>
              <a:off x="1881" y="1225"/>
              <a:ext cx="6" cy="11"/>
            </a:xfrm>
            <a:custGeom>
              <a:avLst/>
              <a:gdLst>
                <a:gd name="T0" fmla="*/ 6 w 6"/>
                <a:gd name="T1" fmla="*/ 6 h 11"/>
                <a:gd name="T2" fmla="*/ 6 w 6"/>
                <a:gd name="T3" fmla="*/ 11 h 11"/>
                <a:gd name="T4" fmla="*/ 0 w 6"/>
                <a:gd name="T5" fmla="*/ 11 h 11"/>
                <a:gd name="T6" fmla="*/ 0 w 6"/>
                <a:gd name="T7" fmla="*/ 11 h 11"/>
                <a:gd name="T8" fmla="*/ 0 w 6"/>
                <a:gd name="T9" fmla="*/ 6 h 11"/>
                <a:gd name="T10" fmla="*/ 0 w 6"/>
                <a:gd name="T11" fmla="*/ 0 h 11"/>
                <a:gd name="T12" fmla="*/ 6 w 6"/>
                <a:gd name="T13" fmla="*/ 0 h 11"/>
                <a:gd name="T14" fmla="*/ 6 w 6"/>
                <a:gd name="T15" fmla="*/ 6 h 11"/>
                <a:gd name="T16" fmla="*/ 6 w 6"/>
                <a:gd name="T17" fmla="*/ 6 h 1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11"/>
                <a:gd name="T29" fmla="*/ 6 w 6"/>
                <a:gd name="T30" fmla="*/ 11 h 1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11">
                  <a:moveTo>
                    <a:pt x="6" y="6"/>
                  </a:moveTo>
                  <a:lnTo>
                    <a:pt x="6" y="11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0" name="Freeform 130"/>
            <p:cNvSpPr>
              <a:spLocks/>
            </p:cNvSpPr>
            <p:nvPr/>
          </p:nvSpPr>
          <p:spPr bwMode="auto">
            <a:xfrm>
              <a:off x="1881" y="1248"/>
              <a:ext cx="6" cy="5"/>
            </a:xfrm>
            <a:custGeom>
              <a:avLst/>
              <a:gdLst>
                <a:gd name="T0" fmla="*/ 6 w 6"/>
                <a:gd name="T1" fmla="*/ 5 h 5"/>
                <a:gd name="T2" fmla="*/ 6 w 6"/>
                <a:gd name="T3" fmla="*/ 5 h 5"/>
                <a:gd name="T4" fmla="*/ 0 w 6"/>
                <a:gd name="T5" fmla="*/ 5 h 5"/>
                <a:gd name="T6" fmla="*/ 0 w 6"/>
                <a:gd name="T7" fmla="*/ 5 h 5"/>
                <a:gd name="T8" fmla="*/ 0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5"/>
                <a:gd name="T26" fmla="*/ 6 w 6"/>
                <a:gd name="T27" fmla="*/ 5 h 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5">
                  <a:moveTo>
                    <a:pt x="6" y="5"/>
                  </a:moveTo>
                  <a:lnTo>
                    <a:pt x="6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5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1" name="Freeform 131"/>
            <p:cNvSpPr>
              <a:spLocks/>
            </p:cNvSpPr>
            <p:nvPr/>
          </p:nvSpPr>
          <p:spPr bwMode="auto">
            <a:xfrm>
              <a:off x="1887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2" name="Freeform 132"/>
            <p:cNvSpPr>
              <a:spLocks/>
            </p:cNvSpPr>
            <p:nvPr/>
          </p:nvSpPr>
          <p:spPr bwMode="auto">
            <a:xfrm>
              <a:off x="1875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6 w 6"/>
                <a:gd name="T3" fmla="*/ 6 h 6"/>
                <a:gd name="T4" fmla="*/ 0 w 6"/>
                <a:gd name="T5" fmla="*/ 6 h 6"/>
                <a:gd name="T6" fmla="*/ 0 w 6"/>
                <a:gd name="T7" fmla="*/ 6 h 6"/>
                <a:gd name="T8" fmla="*/ 0 w 6"/>
                <a:gd name="T9" fmla="*/ 0 h 6"/>
                <a:gd name="T10" fmla="*/ 6 w 6"/>
                <a:gd name="T11" fmla="*/ 0 h 6"/>
                <a:gd name="T12" fmla="*/ 6 w 6"/>
                <a:gd name="T13" fmla="*/ 6 h 6"/>
                <a:gd name="T14" fmla="*/ 6 w 6"/>
                <a:gd name="T15" fmla="*/ 6 h 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"/>
                <a:gd name="T25" fmla="*/ 0 h 6"/>
                <a:gd name="T26" fmla="*/ 6 w 6"/>
                <a:gd name="T27" fmla="*/ 6 h 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" h="6">
                  <a:moveTo>
                    <a:pt x="6" y="6"/>
                  </a:moveTo>
                  <a:lnTo>
                    <a:pt x="6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0A50A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3" name="Freeform 133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4" name="Freeform 134"/>
            <p:cNvSpPr>
              <a:spLocks/>
            </p:cNvSpPr>
            <p:nvPr/>
          </p:nvSpPr>
          <p:spPr bwMode="auto">
            <a:xfrm>
              <a:off x="1863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5" name="Freeform 135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6" name="Freeform 136"/>
            <p:cNvSpPr>
              <a:spLocks/>
            </p:cNvSpPr>
            <p:nvPr/>
          </p:nvSpPr>
          <p:spPr bwMode="auto">
            <a:xfrm>
              <a:off x="1899" y="1209"/>
              <a:ext cx="5" cy="11"/>
            </a:xfrm>
            <a:custGeom>
              <a:avLst/>
              <a:gdLst>
                <a:gd name="T0" fmla="*/ 5 w 5"/>
                <a:gd name="T1" fmla="*/ 11 h 11"/>
                <a:gd name="T2" fmla="*/ 0 w 5"/>
                <a:gd name="T3" fmla="*/ 11 h 11"/>
                <a:gd name="T4" fmla="*/ 0 w 5"/>
                <a:gd name="T5" fmla="*/ 0 h 11"/>
                <a:gd name="T6" fmla="*/ 5 w 5"/>
                <a:gd name="T7" fmla="*/ 0 h 11"/>
                <a:gd name="T8" fmla="*/ 5 w 5"/>
                <a:gd name="T9" fmla="*/ 11 h 11"/>
                <a:gd name="T10" fmla="*/ 5 w 5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"/>
                <a:gd name="T20" fmla="*/ 5 w 5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">
                  <a:moveTo>
                    <a:pt x="5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7" name="Freeform 137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8" name="Freeform 138"/>
            <p:cNvSpPr>
              <a:spLocks/>
            </p:cNvSpPr>
            <p:nvPr/>
          </p:nvSpPr>
          <p:spPr bwMode="auto">
            <a:xfrm>
              <a:off x="1863" y="1236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6 h 6"/>
                <a:gd name="T4" fmla="*/ 0 w 6"/>
                <a:gd name="T5" fmla="*/ 0 h 6"/>
                <a:gd name="T6" fmla="*/ 6 w 6"/>
                <a:gd name="T7" fmla="*/ 0 h 6"/>
                <a:gd name="T8" fmla="*/ 6 w 6"/>
                <a:gd name="T9" fmla="*/ 6 h 6"/>
                <a:gd name="T10" fmla="*/ 6 w 6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6"/>
                <a:gd name="T20" fmla="*/ 6 w 6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6">
                  <a:moveTo>
                    <a:pt x="6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39" name="Freeform 139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0" name="Freeform 140"/>
            <p:cNvSpPr>
              <a:spLocks/>
            </p:cNvSpPr>
            <p:nvPr/>
          </p:nvSpPr>
          <p:spPr bwMode="auto">
            <a:xfrm>
              <a:off x="1863" y="1253"/>
              <a:ext cx="12" cy="11"/>
            </a:xfrm>
            <a:custGeom>
              <a:avLst/>
              <a:gdLst>
                <a:gd name="T0" fmla="*/ 12 w 12"/>
                <a:gd name="T1" fmla="*/ 6 h 11"/>
                <a:gd name="T2" fmla="*/ 12 w 12"/>
                <a:gd name="T3" fmla="*/ 11 h 11"/>
                <a:gd name="T4" fmla="*/ 0 w 12"/>
                <a:gd name="T5" fmla="*/ 6 h 11"/>
                <a:gd name="T6" fmla="*/ 6 w 12"/>
                <a:gd name="T7" fmla="*/ 0 h 11"/>
                <a:gd name="T8" fmla="*/ 12 w 12"/>
                <a:gd name="T9" fmla="*/ 6 h 11"/>
                <a:gd name="T10" fmla="*/ 12 w 12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"/>
                <a:gd name="T19" fmla="*/ 0 h 11"/>
                <a:gd name="T20" fmla="*/ 12 w 12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" h="11">
                  <a:moveTo>
                    <a:pt x="12" y="6"/>
                  </a:moveTo>
                  <a:lnTo>
                    <a:pt x="12" y="11"/>
                  </a:lnTo>
                  <a:lnTo>
                    <a:pt x="0" y="6"/>
                  </a:lnTo>
                  <a:lnTo>
                    <a:pt x="6" y="0"/>
                  </a:lnTo>
                  <a:lnTo>
                    <a:pt x="12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1" name="Freeform 141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2" name="Freeform 142"/>
            <p:cNvSpPr>
              <a:spLocks/>
            </p:cNvSpPr>
            <p:nvPr/>
          </p:nvSpPr>
          <p:spPr bwMode="auto">
            <a:xfrm>
              <a:off x="1893" y="1253"/>
              <a:ext cx="6" cy="11"/>
            </a:xfrm>
            <a:custGeom>
              <a:avLst/>
              <a:gdLst>
                <a:gd name="T0" fmla="*/ 0 w 6"/>
                <a:gd name="T1" fmla="*/ 6 h 11"/>
                <a:gd name="T2" fmla="*/ 0 w 6"/>
                <a:gd name="T3" fmla="*/ 11 h 11"/>
                <a:gd name="T4" fmla="*/ 6 w 6"/>
                <a:gd name="T5" fmla="*/ 6 h 11"/>
                <a:gd name="T6" fmla="*/ 6 w 6"/>
                <a:gd name="T7" fmla="*/ 0 h 11"/>
                <a:gd name="T8" fmla="*/ 0 w 6"/>
                <a:gd name="T9" fmla="*/ 6 h 11"/>
                <a:gd name="T10" fmla="*/ 0 w 6"/>
                <a:gd name="T11" fmla="*/ 6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0" y="6"/>
                  </a:moveTo>
                  <a:lnTo>
                    <a:pt x="0" y="11"/>
                  </a:lnTo>
                  <a:lnTo>
                    <a:pt x="6" y="6"/>
                  </a:lnTo>
                  <a:lnTo>
                    <a:pt x="6" y="0"/>
                  </a:lnTo>
                  <a:lnTo>
                    <a:pt x="0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3" name="Freeform 143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4" name="Freeform 144"/>
            <p:cNvSpPr>
              <a:spLocks/>
            </p:cNvSpPr>
            <p:nvPr/>
          </p:nvSpPr>
          <p:spPr bwMode="auto">
            <a:xfrm>
              <a:off x="1899" y="1236"/>
              <a:ext cx="5" cy="6"/>
            </a:xfrm>
            <a:custGeom>
              <a:avLst/>
              <a:gdLst>
                <a:gd name="T0" fmla="*/ 5 w 5"/>
                <a:gd name="T1" fmla="*/ 6 h 6"/>
                <a:gd name="T2" fmla="*/ 0 w 5"/>
                <a:gd name="T3" fmla="*/ 6 h 6"/>
                <a:gd name="T4" fmla="*/ 0 w 5"/>
                <a:gd name="T5" fmla="*/ 0 h 6"/>
                <a:gd name="T6" fmla="*/ 5 w 5"/>
                <a:gd name="T7" fmla="*/ 0 h 6"/>
                <a:gd name="T8" fmla="*/ 5 w 5"/>
                <a:gd name="T9" fmla="*/ 6 h 6"/>
                <a:gd name="T10" fmla="*/ 5 w 5"/>
                <a:gd name="T11" fmla="*/ 6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6"/>
                <a:gd name="T20" fmla="*/ 5 w 5"/>
                <a:gd name="T21" fmla="*/ 6 h 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6">
                  <a:moveTo>
                    <a:pt x="5" y="6"/>
                  </a:moveTo>
                  <a:lnTo>
                    <a:pt x="0" y="6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5" name="Freeform 145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6" name="Freeform 146"/>
            <p:cNvSpPr>
              <a:spLocks/>
            </p:cNvSpPr>
            <p:nvPr/>
          </p:nvSpPr>
          <p:spPr bwMode="auto">
            <a:xfrm>
              <a:off x="1881" y="1209"/>
              <a:ext cx="6" cy="11"/>
            </a:xfrm>
            <a:custGeom>
              <a:avLst/>
              <a:gdLst>
                <a:gd name="T0" fmla="*/ 6 w 6"/>
                <a:gd name="T1" fmla="*/ 11 h 11"/>
                <a:gd name="T2" fmla="*/ 0 w 6"/>
                <a:gd name="T3" fmla="*/ 11 h 11"/>
                <a:gd name="T4" fmla="*/ 0 w 6"/>
                <a:gd name="T5" fmla="*/ 0 h 11"/>
                <a:gd name="T6" fmla="*/ 6 w 6"/>
                <a:gd name="T7" fmla="*/ 0 h 11"/>
                <a:gd name="T8" fmla="*/ 6 w 6"/>
                <a:gd name="T9" fmla="*/ 11 h 11"/>
                <a:gd name="T10" fmla="*/ 6 w 6"/>
                <a:gd name="T11" fmla="*/ 11 h 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"/>
                <a:gd name="T19" fmla="*/ 0 h 11"/>
                <a:gd name="T20" fmla="*/ 6 w 6"/>
                <a:gd name="T21" fmla="*/ 11 h 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" h="11">
                  <a:moveTo>
                    <a:pt x="6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47" name="Freeform 147"/>
            <p:cNvSpPr>
              <a:spLocks/>
            </p:cNvSpPr>
            <p:nvPr/>
          </p:nvSpPr>
          <p:spPr bwMode="auto">
            <a:xfrm>
              <a:off x="1779" y="1164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" name="Group 148"/>
          <p:cNvGrpSpPr>
            <a:grpSpLocks/>
          </p:cNvGrpSpPr>
          <p:nvPr/>
        </p:nvGrpSpPr>
        <p:grpSpPr bwMode="auto">
          <a:xfrm>
            <a:off x="3240088" y="4065588"/>
            <a:ext cx="388937" cy="249237"/>
            <a:chOff x="1593" y="1394"/>
            <a:chExt cx="245" cy="157"/>
          </a:xfrm>
        </p:grpSpPr>
        <p:sp>
          <p:nvSpPr>
            <p:cNvPr id="2192" name="Freeform 149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3" name="Freeform 150"/>
            <p:cNvSpPr>
              <a:spLocks/>
            </p:cNvSpPr>
            <p:nvPr/>
          </p:nvSpPr>
          <p:spPr bwMode="auto">
            <a:xfrm>
              <a:off x="1593" y="1394"/>
              <a:ext cx="72" cy="45"/>
            </a:xfrm>
            <a:custGeom>
              <a:avLst/>
              <a:gdLst>
                <a:gd name="T0" fmla="*/ 72 w 72"/>
                <a:gd name="T1" fmla="*/ 0 h 45"/>
                <a:gd name="T2" fmla="*/ 0 w 72"/>
                <a:gd name="T3" fmla="*/ 0 h 45"/>
                <a:gd name="T4" fmla="*/ 0 w 72"/>
                <a:gd name="T5" fmla="*/ 45 h 45"/>
                <a:gd name="T6" fmla="*/ 72 w 72"/>
                <a:gd name="T7" fmla="*/ 45 h 45"/>
                <a:gd name="T8" fmla="*/ 72 w 72"/>
                <a:gd name="T9" fmla="*/ 0 h 45"/>
                <a:gd name="T10" fmla="*/ 72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72" y="0"/>
                  </a:moveTo>
                  <a:lnTo>
                    <a:pt x="0" y="0"/>
                  </a:ln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4" name="Freeform 151"/>
            <p:cNvSpPr>
              <a:spLocks/>
            </p:cNvSpPr>
            <p:nvPr/>
          </p:nvSpPr>
          <p:spPr bwMode="auto">
            <a:xfrm>
              <a:off x="1593" y="1506"/>
              <a:ext cx="72" cy="45"/>
            </a:xfrm>
            <a:custGeom>
              <a:avLst/>
              <a:gdLst>
                <a:gd name="T0" fmla="*/ 0 w 72"/>
                <a:gd name="T1" fmla="*/ 0 h 45"/>
                <a:gd name="T2" fmla="*/ 0 w 72"/>
                <a:gd name="T3" fmla="*/ 45 h 45"/>
                <a:gd name="T4" fmla="*/ 72 w 72"/>
                <a:gd name="T5" fmla="*/ 45 h 45"/>
                <a:gd name="T6" fmla="*/ 72 w 72"/>
                <a:gd name="T7" fmla="*/ 0 h 45"/>
                <a:gd name="T8" fmla="*/ 0 w 72"/>
                <a:gd name="T9" fmla="*/ 0 h 45"/>
                <a:gd name="T10" fmla="*/ 0 w 7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2"/>
                <a:gd name="T19" fmla="*/ 0 h 45"/>
                <a:gd name="T20" fmla="*/ 72 w 7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2" h="45">
                  <a:moveTo>
                    <a:pt x="0" y="0"/>
                  </a:moveTo>
                  <a:lnTo>
                    <a:pt x="0" y="45"/>
                  </a:lnTo>
                  <a:lnTo>
                    <a:pt x="72" y="45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5" name="Freeform 152"/>
            <p:cNvSpPr>
              <a:spLocks/>
            </p:cNvSpPr>
            <p:nvPr/>
          </p:nvSpPr>
          <p:spPr bwMode="auto">
            <a:xfrm>
              <a:off x="1736" y="1506"/>
              <a:ext cx="102" cy="45"/>
            </a:xfrm>
            <a:custGeom>
              <a:avLst/>
              <a:gdLst>
                <a:gd name="T0" fmla="*/ 0 w 102"/>
                <a:gd name="T1" fmla="*/ 45 h 45"/>
                <a:gd name="T2" fmla="*/ 102 w 102"/>
                <a:gd name="T3" fmla="*/ 45 h 45"/>
                <a:gd name="T4" fmla="*/ 102 w 102"/>
                <a:gd name="T5" fmla="*/ 0 h 45"/>
                <a:gd name="T6" fmla="*/ 0 w 102"/>
                <a:gd name="T7" fmla="*/ 0 h 45"/>
                <a:gd name="T8" fmla="*/ 0 w 102"/>
                <a:gd name="T9" fmla="*/ 45 h 45"/>
                <a:gd name="T10" fmla="*/ 0 w 102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45"/>
                  </a:move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6" name="Freeform 153"/>
            <p:cNvSpPr>
              <a:spLocks/>
            </p:cNvSpPr>
            <p:nvPr/>
          </p:nvSpPr>
          <p:spPr bwMode="auto">
            <a:xfrm>
              <a:off x="1736" y="1394"/>
              <a:ext cx="102" cy="45"/>
            </a:xfrm>
            <a:custGeom>
              <a:avLst/>
              <a:gdLst>
                <a:gd name="T0" fmla="*/ 0 w 102"/>
                <a:gd name="T1" fmla="*/ 0 h 45"/>
                <a:gd name="T2" fmla="*/ 0 w 102"/>
                <a:gd name="T3" fmla="*/ 45 h 45"/>
                <a:gd name="T4" fmla="*/ 102 w 102"/>
                <a:gd name="T5" fmla="*/ 45 h 45"/>
                <a:gd name="T6" fmla="*/ 102 w 102"/>
                <a:gd name="T7" fmla="*/ 0 h 45"/>
                <a:gd name="T8" fmla="*/ 0 w 102"/>
                <a:gd name="T9" fmla="*/ 0 h 45"/>
                <a:gd name="T10" fmla="*/ 0 w 102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02"/>
                <a:gd name="T19" fmla="*/ 0 h 45"/>
                <a:gd name="T20" fmla="*/ 102 w 102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02" h="45">
                  <a:moveTo>
                    <a:pt x="0" y="0"/>
                  </a:moveTo>
                  <a:lnTo>
                    <a:pt x="0" y="45"/>
                  </a:lnTo>
                  <a:lnTo>
                    <a:pt x="102" y="45"/>
                  </a:lnTo>
                  <a:lnTo>
                    <a:pt x="10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7" name="Freeform 154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125 w 245"/>
                <a:gd name="T1" fmla="*/ 157 h 157"/>
                <a:gd name="T2" fmla="*/ 125 w 245"/>
                <a:gd name="T3" fmla="*/ 95 h 157"/>
                <a:gd name="T4" fmla="*/ 245 w 245"/>
                <a:gd name="T5" fmla="*/ 95 h 157"/>
                <a:gd name="T6" fmla="*/ 245 w 245"/>
                <a:gd name="T7" fmla="*/ 62 h 157"/>
                <a:gd name="T8" fmla="*/ 125 w 245"/>
                <a:gd name="T9" fmla="*/ 62 h 157"/>
                <a:gd name="T10" fmla="*/ 125 w 245"/>
                <a:gd name="T11" fmla="*/ 0 h 157"/>
                <a:gd name="T12" fmla="*/ 90 w 245"/>
                <a:gd name="T13" fmla="*/ 0 h 157"/>
                <a:gd name="T14" fmla="*/ 90 w 245"/>
                <a:gd name="T15" fmla="*/ 62 h 157"/>
                <a:gd name="T16" fmla="*/ 0 w 245"/>
                <a:gd name="T17" fmla="*/ 62 h 157"/>
                <a:gd name="T18" fmla="*/ 0 w 245"/>
                <a:gd name="T19" fmla="*/ 95 h 157"/>
                <a:gd name="T20" fmla="*/ 90 w 245"/>
                <a:gd name="T21" fmla="*/ 95 h 157"/>
                <a:gd name="T22" fmla="*/ 90 w 245"/>
                <a:gd name="T23" fmla="*/ 157 h 157"/>
                <a:gd name="T24" fmla="*/ 125 w 245"/>
                <a:gd name="T25" fmla="*/ 157 h 157"/>
                <a:gd name="T26" fmla="*/ 125 w 245"/>
                <a:gd name="T27" fmla="*/ 157 h 1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45"/>
                <a:gd name="T43" fmla="*/ 0 h 157"/>
                <a:gd name="T44" fmla="*/ 245 w 245"/>
                <a:gd name="T45" fmla="*/ 157 h 15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45" h="157">
                  <a:moveTo>
                    <a:pt x="125" y="157"/>
                  </a:moveTo>
                  <a:lnTo>
                    <a:pt x="125" y="95"/>
                  </a:lnTo>
                  <a:lnTo>
                    <a:pt x="245" y="95"/>
                  </a:lnTo>
                  <a:lnTo>
                    <a:pt x="245" y="62"/>
                  </a:lnTo>
                  <a:lnTo>
                    <a:pt x="125" y="62"/>
                  </a:lnTo>
                  <a:lnTo>
                    <a:pt x="125" y="0"/>
                  </a:lnTo>
                  <a:lnTo>
                    <a:pt x="90" y="0"/>
                  </a:lnTo>
                  <a:lnTo>
                    <a:pt x="90" y="62"/>
                  </a:lnTo>
                  <a:lnTo>
                    <a:pt x="0" y="62"/>
                  </a:lnTo>
                  <a:lnTo>
                    <a:pt x="0" y="95"/>
                  </a:lnTo>
                  <a:lnTo>
                    <a:pt x="90" y="95"/>
                  </a:lnTo>
                  <a:lnTo>
                    <a:pt x="90" y="157"/>
                  </a:lnTo>
                  <a:lnTo>
                    <a:pt x="125" y="157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8" name="Freeform 155"/>
            <p:cNvSpPr>
              <a:spLocks/>
            </p:cNvSpPr>
            <p:nvPr/>
          </p:nvSpPr>
          <p:spPr bwMode="auto">
            <a:xfrm>
              <a:off x="1593" y="1394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56"/>
          <p:cNvGrpSpPr>
            <a:grpSpLocks/>
          </p:cNvGrpSpPr>
          <p:nvPr/>
        </p:nvGrpSpPr>
        <p:grpSpPr bwMode="auto">
          <a:xfrm>
            <a:off x="2190750" y="4065588"/>
            <a:ext cx="390525" cy="249237"/>
            <a:chOff x="1593" y="1143"/>
            <a:chExt cx="245" cy="157"/>
          </a:xfrm>
        </p:grpSpPr>
        <p:sp>
          <p:nvSpPr>
            <p:cNvPr id="2188" name="Freeform 157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9" name="Freeform 158"/>
            <p:cNvSpPr>
              <a:spLocks/>
            </p:cNvSpPr>
            <p:nvPr/>
          </p:nvSpPr>
          <p:spPr bwMode="auto">
            <a:xfrm>
              <a:off x="1593" y="1143"/>
              <a:ext cx="245" cy="45"/>
            </a:xfrm>
            <a:custGeom>
              <a:avLst/>
              <a:gdLst>
                <a:gd name="T0" fmla="*/ 245 w 245"/>
                <a:gd name="T1" fmla="*/ 45 h 45"/>
                <a:gd name="T2" fmla="*/ 245 w 245"/>
                <a:gd name="T3" fmla="*/ 0 h 45"/>
                <a:gd name="T4" fmla="*/ 0 w 245"/>
                <a:gd name="T5" fmla="*/ 0 h 45"/>
                <a:gd name="T6" fmla="*/ 0 w 245"/>
                <a:gd name="T7" fmla="*/ 45 h 45"/>
                <a:gd name="T8" fmla="*/ 245 w 245"/>
                <a:gd name="T9" fmla="*/ 45 h 45"/>
                <a:gd name="T10" fmla="*/ 245 w 245"/>
                <a:gd name="T11" fmla="*/ 45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45"/>
                <a:gd name="T20" fmla="*/ 245 w 245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45">
                  <a:moveTo>
                    <a:pt x="245" y="45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45"/>
                  </a:lnTo>
                  <a:lnTo>
                    <a:pt x="245" y="45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0" name="Freeform 159"/>
            <p:cNvSpPr>
              <a:spLocks/>
            </p:cNvSpPr>
            <p:nvPr/>
          </p:nvSpPr>
          <p:spPr bwMode="auto">
            <a:xfrm>
              <a:off x="1593" y="1249"/>
              <a:ext cx="245" cy="51"/>
            </a:xfrm>
            <a:custGeom>
              <a:avLst/>
              <a:gdLst>
                <a:gd name="T0" fmla="*/ 245 w 245"/>
                <a:gd name="T1" fmla="*/ 51 h 51"/>
                <a:gd name="T2" fmla="*/ 245 w 245"/>
                <a:gd name="T3" fmla="*/ 0 h 51"/>
                <a:gd name="T4" fmla="*/ 0 w 245"/>
                <a:gd name="T5" fmla="*/ 0 h 51"/>
                <a:gd name="T6" fmla="*/ 0 w 245"/>
                <a:gd name="T7" fmla="*/ 51 h 51"/>
                <a:gd name="T8" fmla="*/ 245 w 245"/>
                <a:gd name="T9" fmla="*/ 51 h 51"/>
                <a:gd name="T10" fmla="*/ 245 w 245"/>
                <a:gd name="T11" fmla="*/ 51 h 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1"/>
                <a:gd name="T20" fmla="*/ 245 w 245"/>
                <a:gd name="T21" fmla="*/ 51 h 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1">
                  <a:moveTo>
                    <a:pt x="245" y="51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245" y="51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91" name="Freeform 160"/>
            <p:cNvSpPr>
              <a:spLocks/>
            </p:cNvSpPr>
            <p:nvPr/>
          </p:nvSpPr>
          <p:spPr bwMode="auto">
            <a:xfrm>
              <a:off x="1593" y="1143"/>
              <a:ext cx="245" cy="157"/>
            </a:xfrm>
            <a:custGeom>
              <a:avLst/>
              <a:gdLst>
                <a:gd name="T0" fmla="*/ 245 w 245"/>
                <a:gd name="T1" fmla="*/ 157 h 157"/>
                <a:gd name="T2" fmla="*/ 245 w 245"/>
                <a:gd name="T3" fmla="*/ 0 h 157"/>
                <a:gd name="T4" fmla="*/ 0 w 245"/>
                <a:gd name="T5" fmla="*/ 0 h 157"/>
                <a:gd name="T6" fmla="*/ 0 w 245"/>
                <a:gd name="T7" fmla="*/ 157 h 157"/>
                <a:gd name="T8" fmla="*/ 245 w 245"/>
                <a:gd name="T9" fmla="*/ 157 h 157"/>
                <a:gd name="T10" fmla="*/ 245 w 245"/>
                <a:gd name="T11" fmla="*/ 157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7"/>
                <a:gd name="T20" fmla="*/ 245 w 24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7">
                  <a:moveTo>
                    <a:pt x="245" y="157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5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9" name="Group 161"/>
          <p:cNvGrpSpPr>
            <a:grpSpLocks/>
          </p:cNvGrpSpPr>
          <p:nvPr/>
        </p:nvGrpSpPr>
        <p:grpSpPr bwMode="auto">
          <a:xfrm>
            <a:off x="1223963" y="4065588"/>
            <a:ext cx="388937" cy="247650"/>
            <a:chOff x="1593" y="892"/>
            <a:chExt cx="245" cy="156"/>
          </a:xfrm>
        </p:grpSpPr>
        <p:sp>
          <p:nvSpPr>
            <p:cNvPr id="2184" name="Freeform 162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5" name="Freeform 163"/>
            <p:cNvSpPr>
              <a:spLocks/>
            </p:cNvSpPr>
            <p:nvPr/>
          </p:nvSpPr>
          <p:spPr bwMode="auto">
            <a:xfrm>
              <a:off x="1593" y="892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6" name="Freeform 164"/>
            <p:cNvSpPr>
              <a:spLocks/>
            </p:cNvSpPr>
            <p:nvPr/>
          </p:nvSpPr>
          <p:spPr bwMode="auto">
            <a:xfrm>
              <a:off x="1593" y="998"/>
              <a:ext cx="245" cy="50"/>
            </a:xfrm>
            <a:custGeom>
              <a:avLst/>
              <a:gdLst>
                <a:gd name="T0" fmla="*/ 245 w 245"/>
                <a:gd name="T1" fmla="*/ 50 h 50"/>
                <a:gd name="T2" fmla="*/ 245 w 245"/>
                <a:gd name="T3" fmla="*/ 0 h 50"/>
                <a:gd name="T4" fmla="*/ 0 w 245"/>
                <a:gd name="T5" fmla="*/ 0 h 50"/>
                <a:gd name="T6" fmla="*/ 0 w 245"/>
                <a:gd name="T7" fmla="*/ 50 h 50"/>
                <a:gd name="T8" fmla="*/ 245 w 245"/>
                <a:gd name="T9" fmla="*/ 50 h 50"/>
                <a:gd name="T10" fmla="*/ 245 w 245"/>
                <a:gd name="T11" fmla="*/ 5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50"/>
                <a:gd name="T20" fmla="*/ 245 w 245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50">
                  <a:moveTo>
                    <a:pt x="245" y="50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5" y="50"/>
                  </a:lnTo>
                  <a:close/>
                </a:path>
              </a:pathLst>
            </a:custGeom>
            <a:solidFill>
              <a:srgbClr val="1D93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7" name="Freeform 165"/>
            <p:cNvSpPr>
              <a:spLocks/>
            </p:cNvSpPr>
            <p:nvPr/>
          </p:nvSpPr>
          <p:spPr bwMode="auto">
            <a:xfrm>
              <a:off x="1593" y="892"/>
              <a:ext cx="245" cy="156"/>
            </a:xfrm>
            <a:custGeom>
              <a:avLst/>
              <a:gdLst>
                <a:gd name="T0" fmla="*/ 245 w 245"/>
                <a:gd name="T1" fmla="*/ 156 h 156"/>
                <a:gd name="T2" fmla="*/ 245 w 245"/>
                <a:gd name="T3" fmla="*/ 0 h 156"/>
                <a:gd name="T4" fmla="*/ 0 w 245"/>
                <a:gd name="T5" fmla="*/ 0 h 156"/>
                <a:gd name="T6" fmla="*/ 0 w 245"/>
                <a:gd name="T7" fmla="*/ 156 h 156"/>
                <a:gd name="T8" fmla="*/ 245 w 245"/>
                <a:gd name="T9" fmla="*/ 156 h 156"/>
                <a:gd name="T10" fmla="*/ 245 w 245"/>
                <a:gd name="T11" fmla="*/ 156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5"/>
                <a:gd name="T19" fmla="*/ 0 h 156"/>
                <a:gd name="T20" fmla="*/ 245 w 245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5" h="156">
                  <a:moveTo>
                    <a:pt x="245" y="156"/>
                  </a:moveTo>
                  <a:lnTo>
                    <a:pt x="245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5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050" name="Object 166"/>
          <p:cNvGraphicFramePr>
            <a:graphicFrameLocks noChangeAspect="1"/>
          </p:cNvGraphicFramePr>
          <p:nvPr/>
        </p:nvGraphicFramePr>
        <p:xfrm>
          <a:off x="293688" y="5948363"/>
          <a:ext cx="361950" cy="249237"/>
        </p:xfrm>
        <a:graphic>
          <a:graphicData uri="http://schemas.openxmlformats.org/presentationml/2006/ole">
            <p:oleObj spid="_x0000_s997378" name="Clip" r:id="rId4" imgW="3809524" imgH="2619048" progId="">
              <p:embed/>
            </p:oleObj>
          </a:graphicData>
        </a:graphic>
      </p:graphicFrame>
      <p:grpSp>
        <p:nvGrpSpPr>
          <p:cNvPr id="20" name="Group 185"/>
          <p:cNvGrpSpPr>
            <a:grpSpLocks/>
          </p:cNvGrpSpPr>
          <p:nvPr/>
        </p:nvGrpSpPr>
        <p:grpSpPr bwMode="auto">
          <a:xfrm>
            <a:off x="3240088" y="1598613"/>
            <a:ext cx="390525" cy="246062"/>
            <a:chOff x="4185" y="1590"/>
            <a:chExt cx="238" cy="161"/>
          </a:xfrm>
        </p:grpSpPr>
        <p:sp>
          <p:nvSpPr>
            <p:cNvPr id="2157" name="Freeform 186"/>
            <p:cNvSpPr>
              <a:spLocks/>
            </p:cNvSpPr>
            <p:nvPr/>
          </p:nvSpPr>
          <p:spPr bwMode="auto">
            <a:xfrm>
              <a:off x="4185" y="1590"/>
              <a:ext cx="238" cy="52"/>
            </a:xfrm>
            <a:custGeom>
              <a:avLst/>
              <a:gdLst>
                <a:gd name="T0" fmla="*/ 0 w 244"/>
                <a:gd name="T1" fmla="*/ 0 h 50"/>
                <a:gd name="T2" fmla="*/ 20 w 244"/>
                <a:gd name="T3" fmla="*/ 0 h 50"/>
                <a:gd name="T4" fmla="*/ 20 w 244"/>
                <a:gd name="T5" fmla="*/ 7114 h 50"/>
                <a:gd name="T6" fmla="*/ 0 w 244"/>
                <a:gd name="T7" fmla="*/ 7114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244" y="0"/>
                  </a:lnTo>
                  <a:lnTo>
                    <a:pt x="244" y="50"/>
                  </a:lnTo>
                  <a:lnTo>
                    <a:pt x="0" y="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8" name="Freeform 187"/>
            <p:cNvSpPr>
              <a:spLocks/>
            </p:cNvSpPr>
            <p:nvPr/>
          </p:nvSpPr>
          <p:spPr bwMode="auto">
            <a:xfrm>
              <a:off x="4185" y="1694"/>
              <a:ext cx="238" cy="57"/>
            </a:xfrm>
            <a:custGeom>
              <a:avLst/>
              <a:gdLst>
                <a:gd name="T0" fmla="*/ 0 w 244"/>
                <a:gd name="T1" fmla="*/ 0 h 55"/>
                <a:gd name="T2" fmla="*/ 20 w 244"/>
                <a:gd name="T3" fmla="*/ 0 h 55"/>
                <a:gd name="T4" fmla="*/ 20 w 244"/>
                <a:gd name="T5" fmla="*/ 5068 h 55"/>
                <a:gd name="T6" fmla="*/ 0 w 244"/>
                <a:gd name="T7" fmla="*/ 5068 h 55"/>
                <a:gd name="T8" fmla="*/ 0 w 244"/>
                <a:gd name="T9" fmla="*/ 0 h 55"/>
                <a:gd name="T10" fmla="*/ 0 w 244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5"/>
                <a:gd name="T20" fmla="*/ 244 w 244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5">
                  <a:moveTo>
                    <a:pt x="0" y="0"/>
                  </a:moveTo>
                  <a:lnTo>
                    <a:pt x="244" y="0"/>
                  </a:lnTo>
                  <a:lnTo>
                    <a:pt x="244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0A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9" name="Freeform 188"/>
            <p:cNvSpPr>
              <a:spLocks/>
            </p:cNvSpPr>
            <p:nvPr/>
          </p:nvSpPr>
          <p:spPr bwMode="auto">
            <a:xfrm>
              <a:off x="4185" y="1642"/>
              <a:ext cx="238" cy="57"/>
            </a:xfrm>
            <a:custGeom>
              <a:avLst/>
              <a:gdLst>
                <a:gd name="T0" fmla="*/ 0 w 244"/>
                <a:gd name="T1" fmla="*/ 0 h 56"/>
                <a:gd name="T2" fmla="*/ 20 w 244"/>
                <a:gd name="T3" fmla="*/ 0 h 56"/>
                <a:gd name="T4" fmla="*/ 20 w 244"/>
                <a:gd name="T5" fmla="*/ 498 h 56"/>
                <a:gd name="T6" fmla="*/ 0 w 244"/>
                <a:gd name="T7" fmla="*/ 498 h 56"/>
                <a:gd name="T8" fmla="*/ 0 w 244"/>
                <a:gd name="T9" fmla="*/ 0 h 56"/>
                <a:gd name="T10" fmla="*/ 0 w 244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6"/>
                <a:gd name="T20" fmla="*/ 244 w 244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6">
                  <a:moveTo>
                    <a:pt x="0" y="0"/>
                  </a:moveTo>
                  <a:lnTo>
                    <a:pt x="244" y="0"/>
                  </a:lnTo>
                  <a:lnTo>
                    <a:pt x="244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0" name="Freeform 189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1795 h 62"/>
                <a:gd name="T2" fmla="*/ 17 w 71"/>
                <a:gd name="T3" fmla="*/ 0 h 62"/>
                <a:gd name="T4" fmla="*/ 0 w 71"/>
                <a:gd name="T5" fmla="*/ 0 h 62"/>
                <a:gd name="T6" fmla="*/ 0 w 71"/>
                <a:gd name="T7" fmla="*/ 1795 h 62"/>
                <a:gd name="T8" fmla="*/ 6 w 71"/>
                <a:gd name="T9" fmla="*/ 2547 h 62"/>
                <a:gd name="T10" fmla="*/ 12 w 71"/>
                <a:gd name="T11" fmla="*/ 2892 h 62"/>
                <a:gd name="T12" fmla="*/ 17 w 71"/>
                <a:gd name="T13" fmla="*/ 3118 h 62"/>
                <a:gd name="T14" fmla="*/ 17 w 71"/>
                <a:gd name="T15" fmla="*/ 3430 h 62"/>
                <a:gd name="T16" fmla="*/ 17 w 71"/>
                <a:gd name="T17" fmla="*/ 3118 h 62"/>
                <a:gd name="T18" fmla="*/ 17 w 71"/>
                <a:gd name="T19" fmla="*/ 2892 h 62"/>
                <a:gd name="T20" fmla="*/ 17 w 71"/>
                <a:gd name="T21" fmla="*/ 2547 h 62"/>
                <a:gd name="T22" fmla="*/ 17 w 71"/>
                <a:gd name="T23" fmla="*/ 1795 h 62"/>
                <a:gd name="T24" fmla="*/ 17 w 71"/>
                <a:gd name="T25" fmla="*/ 1795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1" name="Freeform 190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1795 h 62"/>
                <a:gd name="T2" fmla="*/ 17 w 71"/>
                <a:gd name="T3" fmla="*/ 0 h 62"/>
                <a:gd name="T4" fmla="*/ 0 w 71"/>
                <a:gd name="T5" fmla="*/ 0 h 62"/>
                <a:gd name="T6" fmla="*/ 0 w 71"/>
                <a:gd name="T7" fmla="*/ 1795 h 62"/>
                <a:gd name="T8" fmla="*/ 6 w 71"/>
                <a:gd name="T9" fmla="*/ 2547 h 62"/>
                <a:gd name="T10" fmla="*/ 12 w 71"/>
                <a:gd name="T11" fmla="*/ 2892 h 62"/>
                <a:gd name="T12" fmla="*/ 17 w 71"/>
                <a:gd name="T13" fmla="*/ 3118 h 62"/>
                <a:gd name="T14" fmla="*/ 17 w 71"/>
                <a:gd name="T15" fmla="*/ 3430 h 62"/>
                <a:gd name="T16" fmla="*/ 17 w 71"/>
                <a:gd name="T17" fmla="*/ 3118 h 62"/>
                <a:gd name="T18" fmla="*/ 17 w 71"/>
                <a:gd name="T19" fmla="*/ 2892 h 62"/>
                <a:gd name="T20" fmla="*/ 17 w 71"/>
                <a:gd name="T21" fmla="*/ 2547 h 62"/>
                <a:gd name="T22" fmla="*/ 17 w 71"/>
                <a:gd name="T23" fmla="*/ 1795 h 62"/>
                <a:gd name="T24" fmla="*/ 17 w 71"/>
                <a:gd name="T25" fmla="*/ 1795 h 6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1"/>
                <a:gd name="T40" fmla="*/ 0 h 62"/>
                <a:gd name="T41" fmla="*/ 71 w 71"/>
                <a:gd name="T42" fmla="*/ 62 h 6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1" h="62">
                  <a:moveTo>
                    <a:pt x="71" y="34"/>
                  </a:moveTo>
                  <a:lnTo>
                    <a:pt x="7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6" y="45"/>
                  </a:lnTo>
                  <a:lnTo>
                    <a:pt x="12" y="51"/>
                  </a:lnTo>
                  <a:lnTo>
                    <a:pt x="24" y="56"/>
                  </a:lnTo>
                  <a:lnTo>
                    <a:pt x="36" y="62"/>
                  </a:lnTo>
                  <a:lnTo>
                    <a:pt x="54" y="56"/>
                  </a:lnTo>
                  <a:lnTo>
                    <a:pt x="60" y="51"/>
                  </a:lnTo>
                  <a:lnTo>
                    <a:pt x="66" y="45"/>
                  </a:lnTo>
                  <a:lnTo>
                    <a:pt x="71" y="34"/>
                  </a:lnTo>
                </a:path>
              </a:pathLst>
            </a:custGeom>
            <a:noFill/>
            <a:ln w="0">
              <a:solidFill>
                <a:srgbClr val="FB0F0C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2" name="Freeform 191"/>
            <p:cNvSpPr>
              <a:spLocks/>
            </p:cNvSpPr>
            <p:nvPr/>
          </p:nvSpPr>
          <p:spPr bwMode="auto">
            <a:xfrm>
              <a:off x="4266" y="1642"/>
              <a:ext cx="69" cy="64"/>
            </a:xfrm>
            <a:custGeom>
              <a:avLst/>
              <a:gdLst>
                <a:gd name="T0" fmla="*/ 17 w 71"/>
                <a:gd name="T1" fmla="*/ 0 h 62"/>
                <a:gd name="T2" fmla="*/ 17 w 71"/>
                <a:gd name="T3" fmla="*/ 1266 h 62"/>
                <a:gd name="T4" fmla="*/ 0 w 71"/>
                <a:gd name="T5" fmla="*/ 1266 h 62"/>
                <a:gd name="T6" fmla="*/ 0 w 71"/>
                <a:gd name="T7" fmla="*/ 1795 h 62"/>
                <a:gd name="T8" fmla="*/ 17 w 71"/>
                <a:gd name="T9" fmla="*/ 1795 h 62"/>
                <a:gd name="T10" fmla="*/ 17 w 71"/>
                <a:gd name="T11" fmla="*/ 2892 h 62"/>
                <a:gd name="T12" fmla="*/ 17 w 71"/>
                <a:gd name="T13" fmla="*/ 3118 h 62"/>
                <a:gd name="T14" fmla="*/ 12 w 71"/>
                <a:gd name="T15" fmla="*/ 2892 h 62"/>
                <a:gd name="T16" fmla="*/ 6 w 71"/>
                <a:gd name="T17" fmla="*/ 2892 h 62"/>
                <a:gd name="T18" fmla="*/ 17 w 71"/>
                <a:gd name="T19" fmla="*/ 2892 h 62"/>
                <a:gd name="T20" fmla="*/ 17 w 71"/>
                <a:gd name="T21" fmla="*/ 2892 h 62"/>
                <a:gd name="T22" fmla="*/ 17 w 71"/>
                <a:gd name="T23" fmla="*/ 3118 h 62"/>
                <a:gd name="T24" fmla="*/ 17 w 71"/>
                <a:gd name="T25" fmla="*/ 3430 h 62"/>
                <a:gd name="T26" fmla="*/ 17 w 71"/>
                <a:gd name="T27" fmla="*/ 3118 h 62"/>
                <a:gd name="T28" fmla="*/ 17 w 71"/>
                <a:gd name="T29" fmla="*/ 1795 h 62"/>
                <a:gd name="T30" fmla="*/ 17 w 71"/>
                <a:gd name="T31" fmla="*/ 1266 h 62"/>
                <a:gd name="T32" fmla="*/ 17 w 71"/>
                <a:gd name="T33" fmla="*/ 1266 h 62"/>
                <a:gd name="T34" fmla="*/ 17 w 71"/>
                <a:gd name="T35" fmla="*/ 1795 h 62"/>
                <a:gd name="T36" fmla="*/ 17 w 71"/>
                <a:gd name="T37" fmla="*/ 1795 h 62"/>
                <a:gd name="T38" fmla="*/ 17 w 71"/>
                <a:gd name="T39" fmla="*/ 1795 h 62"/>
                <a:gd name="T40" fmla="*/ 17 w 71"/>
                <a:gd name="T41" fmla="*/ 1266 h 62"/>
                <a:gd name="T42" fmla="*/ 17 w 71"/>
                <a:gd name="T43" fmla="*/ 0 h 62"/>
                <a:gd name="T44" fmla="*/ 0 w 71"/>
                <a:gd name="T45" fmla="*/ 0 h 62"/>
                <a:gd name="T46" fmla="*/ 0 w 71"/>
                <a:gd name="T47" fmla="*/ 11 h 62"/>
                <a:gd name="T48" fmla="*/ 17 w 71"/>
                <a:gd name="T49" fmla="*/ 11 h 62"/>
                <a:gd name="T50" fmla="*/ 17 w 71"/>
                <a:gd name="T51" fmla="*/ 11 h 62"/>
                <a:gd name="T52" fmla="*/ 17 w 71"/>
                <a:gd name="T53" fmla="*/ 11 h 62"/>
                <a:gd name="T54" fmla="*/ 17 w 71"/>
                <a:gd name="T55" fmla="*/ 0 h 62"/>
                <a:gd name="T56" fmla="*/ 17 w 71"/>
                <a:gd name="T57" fmla="*/ 0 h 62"/>
                <a:gd name="T58" fmla="*/ 17 w 71"/>
                <a:gd name="T59" fmla="*/ 11 h 62"/>
                <a:gd name="T60" fmla="*/ 17 w 71"/>
                <a:gd name="T61" fmla="*/ 1795 h 62"/>
                <a:gd name="T62" fmla="*/ 17 w 71"/>
                <a:gd name="T63" fmla="*/ 1795 h 62"/>
                <a:gd name="T64" fmla="*/ 17 w 71"/>
                <a:gd name="T65" fmla="*/ 2892 h 62"/>
                <a:gd name="T66" fmla="*/ 17 w 71"/>
                <a:gd name="T67" fmla="*/ 2892 h 62"/>
                <a:gd name="T68" fmla="*/ 17 w 71"/>
                <a:gd name="T69" fmla="*/ 3118 h 62"/>
                <a:gd name="T70" fmla="*/ 17 w 71"/>
                <a:gd name="T71" fmla="*/ 2892 h 62"/>
                <a:gd name="T72" fmla="*/ 17 w 71"/>
                <a:gd name="T73" fmla="*/ 2892 h 62"/>
                <a:gd name="T74" fmla="*/ 17 w 71"/>
                <a:gd name="T75" fmla="*/ 2892 h 62"/>
                <a:gd name="T76" fmla="*/ 17 w 71"/>
                <a:gd name="T77" fmla="*/ 1795 h 62"/>
                <a:gd name="T78" fmla="*/ 17 w 71"/>
                <a:gd name="T79" fmla="*/ 1795 h 62"/>
                <a:gd name="T80" fmla="*/ 17 w 71"/>
                <a:gd name="T81" fmla="*/ 1266 h 62"/>
                <a:gd name="T82" fmla="*/ 17 w 71"/>
                <a:gd name="T83" fmla="*/ 1266 h 62"/>
                <a:gd name="T84" fmla="*/ 17 w 71"/>
                <a:gd name="T85" fmla="*/ 1266 h 62"/>
                <a:gd name="T86" fmla="*/ 17 w 71"/>
                <a:gd name="T87" fmla="*/ 0 h 62"/>
                <a:gd name="T88" fmla="*/ 17 w 71"/>
                <a:gd name="T89" fmla="*/ 0 h 62"/>
                <a:gd name="T90" fmla="*/ 17 w 71"/>
                <a:gd name="T91" fmla="*/ 0 h 6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71"/>
                <a:gd name="T139" fmla="*/ 0 h 62"/>
                <a:gd name="T140" fmla="*/ 71 w 71"/>
                <a:gd name="T141" fmla="*/ 62 h 6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71" h="62">
                  <a:moveTo>
                    <a:pt x="30" y="0"/>
                  </a:moveTo>
                  <a:lnTo>
                    <a:pt x="30" y="23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8" y="34"/>
                  </a:lnTo>
                  <a:lnTo>
                    <a:pt x="18" y="51"/>
                  </a:lnTo>
                  <a:lnTo>
                    <a:pt x="18" y="56"/>
                  </a:lnTo>
                  <a:lnTo>
                    <a:pt x="12" y="51"/>
                  </a:lnTo>
                  <a:lnTo>
                    <a:pt x="6" y="51"/>
                  </a:lnTo>
                  <a:lnTo>
                    <a:pt x="30" y="51"/>
                  </a:lnTo>
                  <a:lnTo>
                    <a:pt x="42" y="51"/>
                  </a:lnTo>
                  <a:lnTo>
                    <a:pt x="42" y="56"/>
                  </a:lnTo>
                  <a:lnTo>
                    <a:pt x="36" y="62"/>
                  </a:lnTo>
                  <a:lnTo>
                    <a:pt x="30" y="56"/>
                  </a:lnTo>
                  <a:lnTo>
                    <a:pt x="30" y="34"/>
                  </a:lnTo>
                  <a:lnTo>
                    <a:pt x="30" y="23"/>
                  </a:lnTo>
                  <a:lnTo>
                    <a:pt x="42" y="23"/>
                  </a:lnTo>
                  <a:lnTo>
                    <a:pt x="42" y="34"/>
                  </a:lnTo>
                  <a:lnTo>
                    <a:pt x="30" y="34"/>
                  </a:lnTo>
                  <a:lnTo>
                    <a:pt x="18" y="34"/>
                  </a:lnTo>
                  <a:lnTo>
                    <a:pt x="18" y="23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8" y="11"/>
                  </a:lnTo>
                  <a:lnTo>
                    <a:pt x="60" y="11"/>
                  </a:lnTo>
                  <a:lnTo>
                    <a:pt x="71" y="11"/>
                  </a:lnTo>
                  <a:lnTo>
                    <a:pt x="71" y="0"/>
                  </a:lnTo>
                  <a:lnTo>
                    <a:pt x="60" y="0"/>
                  </a:lnTo>
                  <a:lnTo>
                    <a:pt x="60" y="11"/>
                  </a:lnTo>
                  <a:lnTo>
                    <a:pt x="60" y="34"/>
                  </a:lnTo>
                  <a:lnTo>
                    <a:pt x="42" y="34"/>
                  </a:lnTo>
                  <a:lnTo>
                    <a:pt x="42" y="51"/>
                  </a:lnTo>
                  <a:lnTo>
                    <a:pt x="60" y="51"/>
                  </a:lnTo>
                  <a:lnTo>
                    <a:pt x="60" y="56"/>
                  </a:lnTo>
                  <a:lnTo>
                    <a:pt x="60" y="51"/>
                  </a:lnTo>
                  <a:lnTo>
                    <a:pt x="66" y="51"/>
                  </a:lnTo>
                  <a:lnTo>
                    <a:pt x="60" y="51"/>
                  </a:lnTo>
                  <a:lnTo>
                    <a:pt x="60" y="34"/>
                  </a:lnTo>
                  <a:lnTo>
                    <a:pt x="71" y="34"/>
                  </a:lnTo>
                  <a:lnTo>
                    <a:pt x="71" y="23"/>
                  </a:lnTo>
                  <a:lnTo>
                    <a:pt x="60" y="23"/>
                  </a:lnTo>
                  <a:lnTo>
                    <a:pt x="42" y="23"/>
                  </a:lnTo>
                  <a:lnTo>
                    <a:pt x="42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3" name="Freeform 192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1166 h 33"/>
                <a:gd name="T2" fmla="*/ 23 w 95"/>
                <a:gd name="T3" fmla="*/ 1166 h 33"/>
                <a:gd name="T4" fmla="*/ 23 w 95"/>
                <a:gd name="T5" fmla="*/ 1166 h 33"/>
                <a:gd name="T6" fmla="*/ 23 w 95"/>
                <a:gd name="T7" fmla="*/ 1166 h 33"/>
                <a:gd name="T8" fmla="*/ 23 w 95"/>
                <a:gd name="T9" fmla="*/ 1166 h 33"/>
                <a:gd name="T10" fmla="*/ 23 w 95"/>
                <a:gd name="T11" fmla="*/ 1353 h 33"/>
                <a:gd name="T12" fmla="*/ 23 w 95"/>
                <a:gd name="T13" fmla="*/ 1353 h 33"/>
                <a:gd name="T14" fmla="*/ 23 w 95"/>
                <a:gd name="T15" fmla="*/ 11 h 33"/>
                <a:gd name="T16" fmla="*/ 23 w 95"/>
                <a:gd name="T17" fmla="*/ 5 h 33"/>
                <a:gd name="T18" fmla="*/ 23 w 95"/>
                <a:gd name="T19" fmla="*/ 5 h 33"/>
                <a:gd name="T20" fmla="*/ 23 w 95"/>
                <a:gd name="T21" fmla="*/ 0 h 33"/>
                <a:gd name="T22" fmla="*/ 23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1353 h 33"/>
                <a:gd name="T38" fmla="*/ 18 w 95"/>
                <a:gd name="T39" fmla="*/ 1166 h 33"/>
                <a:gd name="T40" fmla="*/ 23 w 95"/>
                <a:gd name="T41" fmla="*/ 1166 h 33"/>
                <a:gd name="T42" fmla="*/ 23 w 95"/>
                <a:gd name="T43" fmla="*/ 1166 h 33"/>
                <a:gd name="T44" fmla="*/ 23 w 95"/>
                <a:gd name="T45" fmla="*/ 1166 h 33"/>
                <a:gd name="T46" fmla="*/ 23 w 95"/>
                <a:gd name="T47" fmla="*/ 1166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  <a:close/>
                </a:path>
              </a:pathLst>
            </a:custGeom>
            <a:solidFill>
              <a:srgbClr val="2F309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4" name="Freeform 193"/>
            <p:cNvSpPr>
              <a:spLocks/>
            </p:cNvSpPr>
            <p:nvPr/>
          </p:nvSpPr>
          <p:spPr bwMode="auto">
            <a:xfrm>
              <a:off x="4254" y="1608"/>
              <a:ext cx="93" cy="34"/>
            </a:xfrm>
            <a:custGeom>
              <a:avLst/>
              <a:gdLst>
                <a:gd name="T0" fmla="*/ 23 w 95"/>
                <a:gd name="T1" fmla="*/ 1166 h 33"/>
                <a:gd name="T2" fmla="*/ 23 w 95"/>
                <a:gd name="T3" fmla="*/ 1166 h 33"/>
                <a:gd name="T4" fmla="*/ 23 w 95"/>
                <a:gd name="T5" fmla="*/ 1166 h 33"/>
                <a:gd name="T6" fmla="*/ 23 w 95"/>
                <a:gd name="T7" fmla="*/ 1166 h 33"/>
                <a:gd name="T8" fmla="*/ 23 w 95"/>
                <a:gd name="T9" fmla="*/ 1166 h 33"/>
                <a:gd name="T10" fmla="*/ 23 w 95"/>
                <a:gd name="T11" fmla="*/ 1353 h 33"/>
                <a:gd name="T12" fmla="*/ 23 w 95"/>
                <a:gd name="T13" fmla="*/ 1353 h 33"/>
                <a:gd name="T14" fmla="*/ 23 w 95"/>
                <a:gd name="T15" fmla="*/ 11 h 33"/>
                <a:gd name="T16" fmla="*/ 23 w 95"/>
                <a:gd name="T17" fmla="*/ 5 h 33"/>
                <a:gd name="T18" fmla="*/ 23 w 95"/>
                <a:gd name="T19" fmla="*/ 5 h 33"/>
                <a:gd name="T20" fmla="*/ 23 w 95"/>
                <a:gd name="T21" fmla="*/ 0 h 33"/>
                <a:gd name="T22" fmla="*/ 23 w 95"/>
                <a:gd name="T23" fmla="*/ 5 h 33"/>
                <a:gd name="T24" fmla="*/ 23 w 95"/>
                <a:gd name="T25" fmla="*/ 0 h 33"/>
                <a:gd name="T26" fmla="*/ 23 w 95"/>
                <a:gd name="T27" fmla="*/ 5 h 33"/>
                <a:gd name="T28" fmla="*/ 23 w 95"/>
                <a:gd name="T29" fmla="*/ 0 h 33"/>
                <a:gd name="T30" fmla="*/ 18 w 95"/>
                <a:gd name="T31" fmla="*/ 5 h 33"/>
                <a:gd name="T32" fmla="*/ 12 w 95"/>
                <a:gd name="T33" fmla="*/ 5 h 33"/>
                <a:gd name="T34" fmla="*/ 0 w 95"/>
                <a:gd name="T35" fmla="*/ 11 h 33"/>
                <a:gd name="T36" fmla="*/ 12 w 95"/>
                <a:gd name="T37" fmla="*/ 1353 h 33"/>
                <a:gd name="T38" fmla="*/ 18 w 95"/>
                <a:gd name="T39" fmla="*/ 1166 h 33"/>
                <a:gd name="T40" fmla="*/ 23 w 95"/>
                <a:gd name="T41" fmla="*/ 1166 h 33"/>
                <a:gd name="T42" fmla="*/ 23 w 95"/>
                <a:gd name="T43" fmla="*/ 1166 h 33"/>
                <a:gd name="T44" fmla="*/ 23 w 95"/>
                <a:gd name="T45" fmla="*/ 1166 h 33"/>
                <a:gd name="T46" fmla="*/ 23 w 95"/>
                <a:gd name="T47" fmla="*/ 1166 h 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95"/>
                <a:gd name="T73" fmla="*/ 0 h 33"/>
                <a:gd name="T74" fmla="*/ 95 w 95"/>
                <a:gd name="T75" fmla="*/ 33 h 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95" h="33">
                  <a:moveTo>
                    <a:pt x="48" y="28"/>
                  </a:moveTo>
                  <a:lnTo>
                    <a:pt x="54" y="28"/>
                  </a:lnTo>
                  <a:lnTo>
                    <a:pt x="60" y="28"/>
                  </a:lnTo>
                  <a:lnTo>
                    <a:pt x="66" y="28"/>
                  </a:lnTo>
                  <a:lnTo>
                    <a:pt x="78" y="28"/>
                  </a:lnTo>
                  <a:lnTo>
                    <a:pt x="78" y="33"/>
                  </a:lnTo>
                  <a:lnTo>
                    <a:pt x="83" y="33"/>
                  </a:lnTo>
                  <a:lnTo>
                    <a:pt x="95" y="11"/>
                  </a:lnTo>
                  <a:lnTo>
                    <a:pt x="89" y="5"/>
                  </a:lnTo>
                  <a:lnTo>
                    <a:pt x="78" y="5"/>
                  </a:lnTo>
                  <a:lnTo>
                    <a:pt x="72" y="0"/>
                  </a:lnTo>
                  <a:lnTo>
                    <a:pt x="60" y="5"/>
                  </a:lnTo>
                  <a:lnTo>
                    <a:pt x="48" y="0"/>
                  </a:lnTo>
                  <a:lnTo>
                    <a:pt x="36" y="5"/>
                  </a:lnTo>
                  <a:lnTo>
                    <a:pt x="30" y="0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0" y="11"/>
                  </a:lnTo>
                  <a:lnTo>
                    <a:pt x="12" y="33"/>
                  </a:lnTo>
                  <a:lnTo>
                    <a:pt x="18" y="28"/>
                  </a:lnTo>
                  <a:lnTo>
                    <a:pt x="30" y="28"/>
                  </a:lnTo>
                  <a:lnTo>
                    <a:pt x="36" y="28"/>
                  </a:lnTo>
                  <a:lnTo>
                    <a:pt x="48" y="28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5" name="Freeform 194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6" name="Freeform 195"/>
            <p:cNvSpPr>
              <a:spLocks/>
            </p:cNvSpPr>
            <p:nvPr/>
          </p:nvSpPr>
          <p:spPr bwMode="auto">
            <a:xfrm>
              <a:off x="4272" y="1608"/>
              <a:ext cx="23" cy="28"/>
            </a:xfrm>
            <a:custGeom>
              <a:avLst/>
              <a:gdLst>
                <a:gd name="T0" fmla="*/ 12 w 24"/>
                <a:gd name="T1" fmla="*/ 5 h 28"/>
                <a:gd name="T2" fmla="*/ 12 w 24"/>
                <a:gd name="T3" fmla="*/ 0 h 28"/>
                <a:gd name="T4" fmla="*/ 0 w 24"/>
                <a:gd name="T5" fmla="*/ 5 h 28"/>
                <a:gd name="T6" fmla="*/ 6 w 24"/>
                <a:gd name="T7" fmla="*/ 28 h 28"/>
                <a:gd name="T8" fmla="*/ 12 w 24"/>
                <a:gd name="T9" fmla="*/ 28 h 28"/>
                <a:gd name="T10" fmla="*/ 12 w 24"/>
                <a:gd name="T11" fmla="*/ 28 h 28"/>
                <a:gd name="T12" fmla="*/ 12 w 24"/>
                <a:gd name="T13" fmla="*/ 5 h 28"/>
                <a:gd name="T14" fmla="*/ 12 w 24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4"/>
                <a:gd name="T25" fmla="*/ 0 h 28"/>
                <a:gd name="T26" fmla="*/ 24 w 24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4" h="28">
                  <a:moveTo>
                    <a:pt x="18" y="5"/>
                  </a:moveTo>
                  <a:lnTo>
                    <a:pt x="12" y="0"/>
                  </a:lnTo>
                  <a:lnTo>
                    <a:pt x="0" y="5"/>
                  </a:lnTo>
                  <a:lnTo>
                    <a:pt x="6" y="28"/>
                  </a:lnTo>
                  <a:lnTo>
                    <a:pt x="18" y="28"/>
                  </a:lnTo>
                  <a:lnTo>
                    <a:pt x="24" y="28"/>
                  </a:lnTo>
                  <a:lnTo>
                    <a:pt x="18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7" name="Freeform 196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16067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8" name="Freeform 197"/>
            <p:cNvSpPr>
              <a:spLocks/>
            </p:cNvSpPr>
            <p:nvPr/>
          </p:nvSpPr>
          <p:spPr bwMode="auto">
            <a:xfrm>
              <a:off x="4313" y="1608"/>
              <a:ext cx="17" cy="28"/>
            </a:xfrm>
            <a:custGeom>
              <a:avLst/>
              <a:gdLst>
                <a:gd name="T0" fmla="*/ 0 w 18"/>
                <a:gd name="T1" fmla="*/ 5 h 28"/>
                <a:gd name="T2" fmla="*/ 9 w 18"/>
                <a:gd name="T3" fmla="*/ 0 h 28"/>
                <a:gd name="T4" fmla="*/ 9 w 18"/>
                <a:gd name="T5" fmla="*/ 5 h 28"/>
                <a:gd name="T6" fmla="*/ 9 w 18"/>
                <a:gd name="T7" fmla="*/ 28 h 28"/>
                <a:gd name="T8" fmla="*/ 6 w 18"/>
                <a:gd name="T9" fmla="*/ 28 h 28"/>
                <a:gd name="T10" fmla="*/ 0 w 18"/>
                <a:gd name="T11" fmla="*/ 28 h 28"/>
                <a:gd name="T12" fmla="*/ 0 w 18"/>
                <a:gd name="T13" fmla="*/ 5 h 28"/>
                <a:gd name="T14" fmla="*/ 0 w 18"/>
                <a:gd name="T15" fmla="*/ 5 h 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28"/>
                <a:gd name="T26" fmla="*/ 18 w 18"/>
                <a:gd name="T27" fmla="*/ 28 h 2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28">
                  <a:moveTo>
                    <a:pt x="0" y="5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2" y="28"/>
                  </a:lnTo>
                  <a:lnTo>
                    <a:pt x="6" y="28"/>
                  </a:lnTo>
                  <a:lnTo>
                    <a:pt x="0" y="28"/>
                  </a:lnTo>
                  <a:lnTo>
                    <a:pt x="0" y="5"/>
                  </a:lnTo>
                </a:path>
              </a:pathLst>
            </a:custGeom>
            <a:noFill/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69" name="Freeform 198"/>
            <p:cNvSpPr>
              <a:spLocks/>
            </p:cNvSpPr>
            <p:nvPr/>
          </p:nvSpPr>
          <p:spPr bwMode="auto">
            <a:xfrm>
              <a:off x="4260" y="1619"/>
              <a:ext cx="12" cy="5"/>
            </a:xfrm>
            <a:custGeom>
              <a:avLst/>
              <a:gdLst>
                <a:gd name="T0" fmla="*/ 0 w 12"/>
                <a:gd name="T1" fmla="*/ 5 h 5"/>
                <a:gd name="T2" fmla="*/ 6 w 12"/>
                <a:gd name="T3" fmla="*/ 5 h 5"/>
                <a:gd name="T4" fmla="*/ 6 w 12"/>
                <a:gd name="T5" fmla="*/ 5 h 5"/>
                <a:gd name="T6" fmla="*/ 6 w 12"/>
                <a:gd name="T7" fmla="*/ 5 h 5"/>
                <a:gd name="T8" fmla="*/ 6 w 12"/>
                <a:gd name="T9" fmla="*/ 5 h 5"/>
                <a:gd name="T10" fmla="*/ 6 w 12"/>
                <a:gd name="T11" fmla="*/ 5 h 5"/>
                <a:gd name="T12" fmla="*/ 12 w 12"/>
                <a:gd name="T13" fmla="*/ 5 h 5"/>
                <a:gd name="T14" fmla="*/ 12 w 12"/>
                <a:gd name="T15" fmla="*/ 5 h 5"/>
                <a:gd name="T16" fmla="*/ 12 w 12"/>
                <a:gd name="T17" fmla="*/ 0 h 5"/>
                <a:gd name="T18" fmla="*/ 6 w 12"/>
                <a:gd name="T19" fmla="*/ 0 h 5"/>
                <a:gd name="T20" fmla="*/ 6 w 12"/>
                <a:gd name="T21" fmla="*/ 0 h 5"/>
                <a:gd name="T22" fmla="*/ 6 w 12"/>
                <a:gd name="T23" fmla="*/ 0 h 5"/>
                <a:gd name="T24" fmla="*/ 0 w 12"/>
                <a:gd name="T25" fmla="*/ 5 h 5"/>
                <a:gd name="T26" fmla="*/ 0 w 12"/>
                <a:gd name="T27" fmla="*/ 5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"/>
                <a:gd name="T43" fmla="*/ 0 h 5"/>
                <a:gd name="T44" fmla="*/ 12 w 12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" h="5">
                  <a:moveTo>
                    <a:pt x="0" y="5"/>
                  </a:moveTo>
                  <a:lnTo>
                    <a:pt x="6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0" name="Freeform 199"/>
            <p:cNvSpPr>
              <a:spLocks/>
            </p:cNvSpPr>
            <p:nvPr/>
          </p:nvSpPr>
          <p:spPr bwMode="auto">
            <a:xfrm>
              <a:off x="4266" y="1630"/>
              <a:ext cx="12" cy="6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0 w 12"/>
                <a:gd name="T5" fmla="*/ 6 h 6"/>
                <a:gd name="T6" fmla="*/ 6 w 12"/>
                <a:gd name="T7" fmla="*/ 6 h 6"/>
                <a:gd name="T8" fmla="*/ 6 w 12"/>
                <a:gd name="T9" fmla="*/ 6 h 6"/>
                <a:gd name="T10" fmla="*/ 6 w 12"/>
                <a:gd name="T11" fmla="*/ 6 h 6"/>
                <a:gd name="T12" fmla="*/ 12 w 12"/>
                <a:gd name="T13" fmla="*/ 0 h 6"/>
                <a:gd name="T14" fmla="*/ 12 w 12"/>
                <a:gd name="T15" fmla="*/ 0 h 6"/>
                <a:gd name="T16" fmla="*/ 12 w 12"/>
                <a:gd name="T17" fmla="*/ 0 h 6"/>
                <a:gd name="T18" fmla="*/ 6 w 12"/>
                <a:gd name="T19" fmla="*/ 0 h 6"/>
                <a:gd name="T20" fmla="*/ 6 w 12"/>
                <a:gd name="T21" fmla="*/ 0 h 6"/>
                <a:gd name="T22" fmla="*/ 6 w 12"/>
                <a:gd name="T23" fmla="*/ 6 h 6"/>
                <a:gd name="T24" fmla="*/ 0 w 12"/>
                <a:gd name="T25" fmla="*/ 6 h 6"/>
                <a:gd name="T26" fmla="*/ 0 w 12"/>
                <a:gd name="T27" fmla="*/ 6 h 6"/>
                <a:gd name="T28" fmla="*/ 0 w 12"/>
                <a:gd name="T29" fmla="*/ 6 h 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"/>
                <a:gd name="T46" fmla="*/ 0 h 6"/>
                <a:gd name="T47" fmla="*/ 12 w 12"/>
                <a:gd name="T48" fmla="*/ 6 h 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" h="6">
                  <a:moveTo>
                    <a:pt x="0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1" name="Freeform 200"/>
            <p:cNvSpPr>
              <a:spLocks/>
            </p:cNvSpPr>
            <p:nvPr/>
          </p:nvSpPr>
          <p:spPr bwMode="auto">
            <a:xfrm>
              <a:off x="4272" y="1613"/>
              <a:ext cx="17" cy="11"/>
            </a:xfrm>
            <a:custGeom>
              <a:avLst/>
              <a:gdLst>
                <a:gd name="T0" fmla="*/ 9 w 18"/>
                <a:gd name="T1" fmla="*/ 0 h 11"/>
                <a:gd name="T2" fmla="*/ 9 w 18"/>
                <a:gd name="T3" fmla="*/ 0 h 11"/>
                <a:gd name="T4" fmla="*/ 6 w 18"/>
                <a:gd name="T5" fmla="*/ 0 h 11"/>
                <a:gd name="T6" fmla="*/ 0 w 18"/>
                <a:gd name="T7" fmla="*/ 6 h 11"/>
                <a:gd name="T8" fmla="*/ 6 w 18"/>
                <a:gd name="T9" fmla="*/ 11 h 11"/>
                <a:gd name="T10" fmla="*/ 9 w 18"/>
                <a:gd name="T11" fmla="*/ 6 h 11"/>
                <a:gd name="T12" fmla="*/ 9 w 18"/>
                <a:gd name="T13" fmla="*/ 6 h 11"/>
                <a:gd name="T14" fmla="*/ 9 w 18"/>
                <a:gd name="T15" fmla="*/ 6 h 11"/>
                <a:gd name="T16" fmla="*/ 9 w 18"/>
                <a:gd name="T17" fmla="*/ 0 h 11"/>
                <a:gd name="T18" fmla="*/ 9 w 18"/>
                <a:gd name="T19" fmla="*/ 0 h 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11"/>
                <a:gd name="T32" fmla="*/ 18 w 18"/>
                <a:gd name="T33" fmla="*/ 11 h 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11">
                  <a:moveTo>
                    <a:pt x="18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6" y="11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2" name="Freeform 201"/>
            <p:cNvSpPr>
              <a:spLocks/>
            </p:cNvSpPr>
            <p:nvPr/>
          </p:nvSpPr>
          <p:spPr bwMode="auto">
            <a:xfrm>
              <a:off x="4278" y="1624"/>
              <a:ext cx="17" cy="6"/>
            </a:xfrm>
            <a:custGeom>
              <a:avLst/>
              <a:gdLst>
                <a:gd name="T0" fmla="*/ 9 w 18"/>
                <a:gd name="T1" fmla="*/ 0 h 6"/>
                <a:gd name="T2" fmla="*/ 9 w 18"/>
                <a:gd name="T3" fmla="*/ 0 h 6"/>
                <a:gd name="T4" fmla="*/ 6 w 18"/>
                <a:gd name="T5" fmla="*/ 0 h 6"/>
                <a:gd name="T6" fmla="*/ 0 w 18"/>
                <a:gd name="T7" fmla="*/ 0 h 6"/>
                <a:gd name="T8" fmla="*/ 0 w 18"/>
                <a:gd name="T9" fmla="*/ 6 h 6"/>
                <a:gd name="T10" fmla="*/ 6 w 18"/>
                <a:gd name="T11" fmla="*/ 6 h 6"/>
                <a:gd name="T12" fmla="*/ 9 w 18"/>
                <a:gd name="T13" fmla="*/ 6 h 6"/>
                <a:gd name="T14" fmla="*/ 9 w 18"/>
                <a:gd name="T15" fmla="*/ 6 h 6"/>
                <a:gd name="T16" fmla="*/ 9 w 18"/>
                <a:gd name="T17" fmla="*/ 0 h 6"/>
                <a:gd name="T18" fmla="*/ 9 w 18"/>
                <a:gd name="T19" fmla="*/ 0 h 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6"/>
                <a:gd name="T32" fmla="*/ 18 w 18"/>
                <a:gd name="T33" fmla="*/ 6 h 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6">
                  <a:moveTo>
                    <a:pt x="12" y="0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3" name="Freeform 202"/>
            <p:cNvSpPr>
              <a:spLocks/>
            </p:cNvSpPr>
            <p:nvPr/>
          </p:nvSpPr>
          <p:spPr bwMode="auto">
            <a:xfrm>
              <a:off x="4330" y="1613"/>
              <a:ext cx="11" cy="11"/>
            </a:xfrm>
            <a:custGeom>
              <a:avLst/>
              <a:gdLst>
                <a:gd name="T0" fmla="*/ 5 w 11"/>
                <a:gd name="T1" fmla="*/ 0 h 11"/>
                <a:gd name="T2" fmla="*/ 5 w 11"/>
                <a:gd name="T3" fmla="*/ 6 h 11"/>
                <a:gd name="T4" fmla="*/ 5 w 11"/>
                <a:gd name="T5" fmla="*/ 6 h 11"/>
                <a:gd name="T6" fmla="*/ 5 w 11"/>
                <a:gd name="T7" fmla="*/ 6 h 11"/>
                <a:gd name="T8" fmla="*/ 0 w 11"/>
                <a:gd name="T9" fmla="*/ 6 h 11"/>
                <a:gd name="T10" fmla="*/ 5 w 11"/>
                <a:gd name="T11" fmla="*/ 11 h 11"/>
                <a:gd name="T12" fmla="*/ 5 w 11"/>
                <a:gd name="T13" fmla="*/ 11 h 11"/>
                <a:gd name="T14" fmla="*/ 5 w 11"/>
                <a:gd name="T15" fmla="*/ 11 h 11"/>
                <a:gd name="T16" fmla="*/ 11 w 11"/>
                <a:gd name="T17" fmla="*/ 11 h 11"/>
                <a:gd name="T18" fmla="*/ 11 w 11"/>
                <a:gd name="T19" fmla="*/ 6 h 11"/>
                <a:gd name="T20" fmla="*/ 11 w 11"/>
                <a:gd name="T21" fmla="*/ 6 h 11"/>
                <a:gd name="T22" fmla="*/ 11 w 11"/>
                <a:gd name="T23" fmla="*/ 6 h 11"/>
                <a:gd name="T24" fmla="*/ 5 w 11"/>
                <a:gd name="T25" fmla="*/ 0 h 11"/>
                <a:gd name="T26" fmla="*/ 5 w 11"/>
                <a:gd name="T27" fmla="*/ 0 h 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"/>
                <a:gd name="T43" fmla="*/ 0 h 11"/>
                <a:gd name="T44" fmla="*/ 11 w 11"/>
                <a:gd name="T45" fmla="*/ 11 h 1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" h="11">
                  <a:moveTo>
                    <a:pt x="5" y="0"/>
                  </a:moveTo>
                  <a:lnTo>
                    <a:pt x="5" y="6"/>
                  </a:lnTo>
                  <a:lnTo>
                    <a:pt x="0" y="6"/>
                  </a:lnTo>
                  <a:lnTo>
                    <a:pt x="5" y="11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4" name="Freeform 203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6 w 17"/>
                <a:gd name="T1" fmla="*/ 0 h 12"/>
                <a:gd name="T2" fmla="*/ 6 w 17"/>
                <a:gd name="T3" fmla="*/ 0 h 12"/>
                <a:gd name="T4" fmla="*/ 11 w 17"/>
                <a:gd name="T5" fmla="*/ 0 h 12"/>
                <a:gd name="T6" fmla="*/ 11 w 17"/>
                <a:gd name="T7" fmla="*/ 0 h 12"/>
                <a:gd name="T8" fmla="*/ 17 w 17"/>
                <a:gd name="T9" fmla="*/ 0 h 12"/>
                <a:gd name="T10" fmla="*/ 17 w 17"/>
                <a:gd name="T11" fmla="*/ 6 h 12"/>
                <a:gd name="T12" fmla="*/ 11 w 17"/>
                <a:gd name="T13" fmla="*/ 12 h 12"/>
                <a:gd name="T14" fmla="*/ 11 w 17"/>
                <a:gd name="T15" fmla="*/ 12 h 12"/>
                <a:gd name="T16" fmla="*/ 6 w 17"/>
                <a:gd name="T17" fmla="*/ 12 h 12"/>
                <a:gd name="T18" fmla="*/ 0 w 17"/>
                <a:gd name="T19" fmla="*/ 12 h 12"/>
                <a:gd name="T20" fmla="*/ 6 w 17"/>
                <a:gd name="T21" fmla="*/ 0 h 12"/>
                <a:gd name="T22" fmla="*/ 6 w 17"/>
                <a:gd name="T23" fmla="*/ 0 h 1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2"/>
                <a:gd name="T38" fmla="*/ 17 w 17"/>
                <a:gd name="T39" fmla="*/ 12 h 1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2">
                  <a:moveTo>
                    <a:pt x="6" y="0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5" name="Freeform 204"/>
            <p:cNvSpPr>
              <a:spLocks/>
            </p:cNvSpPr>
            <p:nvPr/>
          </p:nvSpPr>
          <p:spPr bwMode="auto">
            <a:xfrm>
              <a:off x="4324" y="1624"/>
              <a:ext cx="17" cy="12"/>
            </a:xfrm>
            <a:custGeom>
              <a:avLst/>
              <a:gdLst>
                <a:gd name="T0" fmla="*/ 0 w 17"/>
                <a:gd name="T1" fmla="*/ 0 h 12"/>
                <a:gd name="T2" fmla="*/ 6 w 17"/>
                <a:gd name="T3" fmla="*/ 0 h 12"/>
                <a:gd name="T4" fmla="*/ 11 w 17"/>
                <a:gd name="T5" fmla="*/ 6 h 12"/>
                <a:gd name="T6" fmla="*/ 11 w 17"/>
                <a:gd name="T7" fmla="*/ 6 h 12"/>
                <a:gd name="T8" fmla="*/ 17 w 17"/>
                <a:gd name="T9" fmla="*/ 6 h 12"/>
                <a:gd name="T10" fmla="*/ 11 w 17"/>
                <a:gd name="T11" fmla="*/ 12 h 12"/>
                <a:gd name="T12" fmla="*/ 11 w 17"/>
                <a:gd name="T13" fmla="*/ 12 h 12"/>
                <a:gd name="T14" fmla="*/ 6 w 17"/>
                <a:gd name="T15" fmla="*/ 12 h 12"/>
                <a:gd name="T16" fmla="*/ 0 w 17"/>
                <a:gd name="T17" fmla="*/ 6 h 12"/>
                <a:gd name="T18" fmla="*/ 0 w 17"/>
                <a:gd name="T19" fmla="*/ 0 h 12"/>
                <a:gd name="T20" fmla="*/ 0 w 17"/>
                <a:gd name="T21" fmla="*/ 0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2"/>
                <a:gd name="T35" fmla="*/ 17 w 17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2">
                  <a:moveTo>
                    <a:pt x="0" y="0"/>
                  </a:moveTo>
                  <a:lnTo>
                    <a:pt x="6" y="0"/>
                  </a:lnTo>
                  <a:lnTo>
                    <a:pt x="11" y="6"/>
                  </a:lnTo>
                  <a:lnTo>
                    <a:pt x="17" y="6"/>
                  </a:lnTo>
                  <a:lnTo>
                    <a:pt x="11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6" name="Freeform 205"/>
            <p:cNvSpPr>
              <a:spLocks/>
            </p:cNvSpPr>
            <p:nvPr/>
          </p:nvSpPr>
          <p:spPr bwMode="auto">
            <a:xfrm>
              <a:off x="4330" y="1630"/>
              <a:ext cx="11" cy="6"/>
            </a:xfrm>
            <a:custGeom>
              <a:avLst/>
              <a:gdLst>
                <a:gd name="T0" fmla="*/ 5 w 11"/>
                <a:gd name="T1" fmla="*/ 6 h 6"/>
                <a:gd name="T2" fmla="*/ 5 w 11"/>
                <a:gd name="T3" fmla="*/ 6 h 6"/>
                <a:gd name="T4" fmla="*/ 5 w 11"/>
                <a:gd name="T5" fmla="*/ 0 h 6"/>
                <a:gd name="T6" fmla="*/ 5 w 11"/>
                <a:gd name="T7" fmla="*/ 0 h 6"/>
                <a:gd name="T8" fmla="*/ 5 w 11"/>
                <a:gd name="T9" fmla="*/ 0 h 6"/>
                <a:gd name="T10" fmla="*/ 11 w 11"/>
                <a:gd name="T11" fmla="*/ 0 h 6"/>
                <a:gd name="T12" fmla="*/ 11 w 11"/>
                <a:gd name="T13" fmla="*/ 0 h 6"/>
                <a:gd name="T14" fmla="*/ 11 w 11"/>
                <a:gd name="T15" fmla="*/ 0 h 6"/>
                <a:gd name="T16" fmla="*/ 5 w 11"/>
                <a:gd name="T17" fmla="*/ 0 h 6"/>
                <a:gd name="T18" fmla="*/ 5 w 11"/>
                <a:gd name="T19" fmla="*/ 0 h 6"/>
                <a:gd name="T20" fmla="*/ 5 w 11"/>
                <a:gd name="T21" fmla="*/ 0 h 6"/>
                <a:gd name="T22" fmla="*/ 0 w 11"/>
                <a:gd name="T23" fmla="*/ 0 h 6"/>
                <a:gd name="T24" fmla="*/ 0 w 11"/>
                <a:gd name="T25" fmla="*/ 0 h 6"/>
                <a:gd name="T26" fmla="*/ 0 w 11"/>
                <a:gd name="T27" fmla="*/ 0 h 6"/>
                <a:gd name="T28" fmla="*/ 0 w 11"/>
                <a:gd name="T29" fmla="*/ 0 h 6"/>
                <a:gd name="T30" fmla="*/ 0 w 11"/>
                <a:gd name="T31" fmla="*/ 0 h 6"/>
                <a:gd name="T32" fmla="*/ 0 w 11"/>
                <a:gd name="T33" fmla="*/ 0 h 6"/>
                <a:gd name="T34" fmla="*/ 0 w 11"/>
                <a:gd name="T35" fmla="*/ 0 h 6"/>
                <a:gd name="T36" fmla="*/ 0 w 11"/>
                <a:gd name="T37" fmla="*/ 0 h 6"/>
                <a:gd name="T38" fmla="*/ 0 w 11"/>
                <a:gd name="T39" fmla="*/ 0 h 6"/>
                <a:gd name="T40" fmla="*/ 0 w 11"/>
                <a:gd name="T41" fmla="*/ 0 h 6"/>
                <a:gd name="T42" fmla="*/ 0 w 11"/>
                <a:gd name="T43" fmla="*/ 0 h 6"/>
                <a:gd name="T44" fmla="*/ 0 w 11"/>
                <a:gd name="T45" fmla="*/ 0 h 6"/>
                <a:gd name="T46" fmla="*/ 0 w 11"/>
                <a:gd name="T47" fmla="*/ 0 h 6"/>
                <a:gd name="T48" fmla="*/ 0 w 11"/>
                <a:gd name="T49" fmla="*/ 0 h 6"/>
                <a:gd name="T50" fmla="*/ 0 w 11"/>
                <a:gd name="T51" fmla="*/ 0 h 6"/>
                <a:gd name="T52" fmla="*/ 0 w 11"/>
                <a:gd name="T53" fmla="*/ 0 h 6"/>
                <a:gd name="T54" fmla="*/ 0 w 11"/>
                <a:gd name="T55" fmla="*/ 0 h 6"/>
                <a:gd name="T56" fmla="*/ 0 w 11"/>
                <a:gd name="T57" fmla="*/ 0 h 6"/>
                <a:gd name="T58" fmla="*/ 0 w 11"/>
                <a:gd name="T59" fmla="*/ 0 h 6"/>
                <a:gd name="T60" fmla="*/ 0 w 11"/>
                <a:gd name="T61" fmla="*/ 0 h 6"/>
                <a:gd name="T62" fmla="*/ 0 w 11"/>
                <a:gd name="T63" fmla="*/ 0 h 6"/>
                <a:gd name="T64" fmla="*/ 5 w 11"/>
                <a:gd name="T65" fmla="*/ 0 h 6"/>
                <a:gd name="T66" fmla="*/ 5 w 11"/>
                <a:gd name="T67" fmla="*/ 0 h 6"/>
                <a:gd name="T68" fmla="*/ 5 w 11"/>
                <a:gd name="T69" fmla="*/ 6 h 6"/>
                <a:gd name="T70" fmla="*/ 5 w 11"/>
                <a:gd name="T71" fmla="*/ 6 h 6"/>
                <a:gd name="T72" fmla="*/ 5 w 11"/>
                <a:gd name="T73" fmla="*/ 6 h 6"/>
                <a:gd name="T74" fmla="*/ 5 w 11"/>
                <a:gd name="T75" fmla="*/ 0 h 6"/>
                <a:gd name="T76" fmla="*/ 5 w 11"/>
                <a:gd name="T77" fmla="*/ 0 h 6"/>
                <a:gd name="T78" fmla="*/ 5 w 11"/>
                <a:gd name="T79" fmla="*/ 0 h 6"/>
                <a:gd name="T80" fmla="*/ 5 w 11"/>
                <a:gd name="T81" fmla="*/ 0 h 6"/>
                <a:gd name="T82" fmla="*/ 5 w 11"/>
                <a:gd name="T83" fmla="*/ 6 h 6"/>
                <a:gd name="T84" fmla="*/ 5 w 11"/>
                <a:gd name="T85" fmla="*/ 6 h 6"/>
                <a:gd name="T86" fmla="*/ 5 w 11"/>
                <a:gd name="T87" fmla="*/ 6 h 6"/>
                <a:gd name="T88" fmla="*/ 5 w 11"/>
                <a:gd name="T89" fmla="*/ 6 h 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"/>
                <a:gd name="T136" fmla="*/ 0 h 6"/>
                <a:gd name="T137" fmla="*/ 11 w 11"/>
                <a:gd name="T138" fmla="*/ 6 h 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" h="6">
                  <a:moveTo>
                    <a:pt x="5" y="6"/>
                  </a:moveTo>
                  <a:lnTo>
                    <a:pt x="5" y="6"/>
                  </a:lnTo>
                  <a:lnTo>
                    <a:pt x="5" y="0"/>
                  </a:lnTo>
                  <a:lnTo>
                    <a:pt x="1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5" y="0"/>
                  </a:lnTo>
                  <a:lnTo>
                    <a:pt x="5" y="6"/>
                  </a:lnTo>
                  <a:lnTo>
                    <a:pt x="5" y="0"/>
                  </a:lnTo>
                  <a:lnTo>
                    <a:pt x="5" y="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7" name="Freeform 206"/>
            <p:cNvSpPr>
              <a:spLocks/>
            </p:cNvSpPr>
            <p:nvPr/>
          </p:nvSpPr>
          <p:spPr bwMode="auto">
            <a:xfrm>
              <a:off x="4313" y="1619"/>
              <a:ext cx="11" cy="11"/>
            </a:xfrm>
            <a:custGeom>
              <a:avLst/>
              <a:gdLst>
                <a:gd name="T0" fmla="*/ 6 w 12"/>
                <a:gd name="T1" fmla="*/ 11 h 11"/>
                <a:gd name="T2" fmla="*/ 6 w 12"/>
                <a:gd name="T3" fmla="*/ 11 h 11"/>
                <a:gd name="T4" fmla="*/ 6 w 12"/>
                <a:gd name="T5" fmla="*/ 5 h 11"/>
                <a:gd name="T6" fmla="*/ 6 w 12"/>
                <a:gd name="T7" fmla="*/ 5 h 11"/>
                <a:gd name="T8" fmla="*/ 6 w 12"/>
                <a:gd name="T9" fmla="*/ 5 h 11"/>
                <a:gd name="T10" fmla="*/ 6 w 12"/>
                <a:gd name="T11" fmla="*/ 5 h 11"/>
                <a:gd name="T12" fmla="*/ 6 w 12"/>
                <a:gd name="T13" fmla="*/ 5 h 11"/>
                <a:gd name="T14" fmla="*/ 6 w 12"/>
                <a:gd name="T15" fmla="*/ 5 h 11"/>
                <a:gd name="T16" fmla="*/ 6 w 12"/>
                <a:gd name="T17" fmla="*/ 5 h 11"/>
                <a:gd name="T18" fmla="*/ 6 w 12"/>
                <a:gd name="T19" fmla="*/ 5 h 11"/>
                <a:gd name="T20" fmla="*/ 6 w 12"/>
                <a:gd name="T21" fmla="*/ 5 h 11"/>
                <a:gd name="T22" fmla="*/ 6 w 12"/>
                <a:gd name="T23" fmla="*/ 0 h 11"/>
                <a:gd name="T24" fmla="*/ 0 w 12"/>
                <a:gd name="T25" fmla="*/ 0 h 11"/>
                <a:gd name="T26" fmla="*/ 0 w 12"/>
                <a:gd name="T27" fmla="*/ 0 h 11"/>
                <a:gd name="T28" fmla="*/ 0 w 12"/>
                <a:gd name="T29" fmla="*/ 0 h 11"/>
                <a:gd name="T30" fmla="*/ 0 w 12"/>
                <a:gd name="T31" fmla="*/ 5 h 11"/>
                <a:gd name="T32" fmla="*/ 0 w 12"/>
                <a:gd name="T33" fmla="*/ 5 h 11"/>
                <a:gd name="T34" fmla="*/ 0 w 12"/>
                <a:gd name="T35" fmla="*/ 5 h 11"/>
                <a:gd name="T36" fmla="*/ 0 w 12"/>
                <a:gd name="T37" fmla="*/ 5 h 11"/>
                <a:gd name="T38" fmla="*/ 0 w 12"/>
                <a:gd name="T39" fmla="*/ 5 h 11"/>
                <a:gd name="T40" fmla="*/ 6 w 12"/>
                <a:gd name="T41" fmla="*/ 5 h 11"/>
                <a:gd name="T42" fmla="*/ 0 w 12"/>
                <a:gd name="T43" fmla="*/ 5 h 11"/>
                <a:gd name="T44" fmla="*/ 6 w 12"/>
                <a:gd name="T45" fmla="*/ 11 h 11"/>
                <a:gd name="T46" fmla="*/ 6 w 12"/>
                <a:gd name="T47" fmla="*/ 11 h 11"/>
                <a:gd name="T48" fmla="*/ 6 w 12"/>
                <a:gd name="T49" fmla="*/ 5 h 11"/>
                <a:gd name="T50" fmla="*/ 6 w 12"/>
                <a:gd name="T51" fmla="*/ 5 h 11"/>
                <a:gd name="T52" fmla="*/ 6 w 12"/>
                <a:gd name="T53" fmla="*/ 5 h 11"/>
                <a:gd name="T54" fmla="*/ 6 w 12"/>
                <a:gd name="T55" fmla="*/ 11 h 11"/>
                <a:gd name="T56" fmla="*/ 6 w 12"/>
                <a:gd name="T57" fmla="*/ 11 h 11"/>
                <a:gd name="T58" fmla="*/ 6 w 12"/>
                <a:gd name="T59" fmla="*/ 11 h 11"/>
                <a:gd name="T60" fmla="*/ 6 w 12"/>
                <a:gd name="T61" fmla="*/ 5 h 11"/>
                <a:gd name="T62" fmla="*/ 6 w 12"/>
                <a:gd name="T63" fmla="*/ 5 h 11"/>
                <a:gd name="T64" fmla="*/ 6 w 12"/>
                <a:gd name="T65" fmla="*/ 5 h 11"/>
                <a:gd name="T66" fmla="*/ 6 w 12"/>
                <a:gd name="T67" fmla="*/ 5 h 11"/>
                <a:gd name="T68" fmla="*/ 6 w 12"/>
                <a:gd name="T69" fmla="*/ 5 h 11"/>
                <a:gd name="T70" fmla="*/ 6 w 12"/>
                <a:gd name="T71" fmla="*/ 11 h 11"/>
                <a:gd name="T72" fmla="*/ 6 w 12"/>
                <a:gd name="T73" fmla="*/ 11 h 11"/>
                <a:gd name="T74" fmla="*/ 6 w 12"/>
                <a:gd name="T75" fmla="*/ 5 h 11"/>
                <a:gd name="T76" fmla="*/ 6 w 12"/>
                <a:gd name="T77" fmla="*/ 5 h 11"/>
                <a:gd name="T78" fmla="*/ 6 w 12"/>
                <a:gd name="T79" fmla="*/ 5 h 11"/>
                <a:gd name="T80" fmla="*/ 6 w 12"/>
                <a:gd name="T81" fmla="*/ 11 h 11"/>
                <a:gd name="T82" fmla="*/ 6 w 12"/>
                <a:gd name="T83" fmla="*/ 11 h 11"/>
                <a:gd name="T84" fmla="*/ 6 w 12"/>
                <a:gd name="T85" fmla="*/ 11 h 11"/>
                <a:gd name="T86" fmla="*/ 6 w 12"/>
                <a:gd name="T87" fmla="*/ 11 h 1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"/>
                <a:gd name="T133" fmla="*/ 0 h 11"/>
                <a:gd name="T134" fmla="*/ 12 w 12"/>
                <a:gd name="T135" fmla="*/ 11 h 1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" h="11">
                  <a:moveTo>
                    <a:pt x="12" y="11"/>
                  </a:moveTo>
                  <a:lnTo>
                    <a:pt x="12" y="11"/>
                  </a:lnTo>
                  <a:lnTo>
                    <a:pt x="12" y="5"/>
                  </a:lnTo>
                  <a:lnTo>
                    <a:pt x="6" y="5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6" y="5"/>
                  </a:lnTo>
                  <a:lnTo>
                    <a:pt x="0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6" y="11"/>
                  </a:lnTo>
                  <a:lnTo>
                    <a:pt x="6" y="5"/>
                  </a:lnTo>
                  <a:lnTo>
                    <a:pt x="12" y="11"/>
                  </a:lnTo>
                  <a:lnTo>
                    <a:pt x="12" y="5"/>
                  </a:lnTo>
                  <a:lnTo>
                    <a:pt x="12" y="1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8" name="Freeform 207"/>
            <p:cNvSpPr>
              <a:spLocks/>
            </p:cNvSpPr>
            <p:nvPr/>
          </p:nvSpPr>
          <p:spPr bwMode="auto">
            <a:xfrm>
              <a:off x="4313" y="1619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6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w 6"/>
                <a:gd name="T25" fmla="*/ 0 h 1"/>
                <a:gd name="T26" fmla="*/ 0 w 6"/>
                <a:gd name="T27" fmla="*/ 0 h 1"/>
                <a:gd name="T28" fmla="*/ 0 w 6"/>
                <a:gd name="T29" fmla="*/ 0 h 1"/>
                <a:gd name="T30" fmla="*/ 6 w 6"/>
                <a:gd name="T31" fmla="*/ 0 h 1"/>
                <a:gd name="T32" fmla="*/ 6 w 6"/>
                <a:gd name="T33" fmla="*/ 0 h 1"/>
                <a:gd name="T34" fmla="*/ 6 w 6"/>
                <a:gd name="T35" fmla="*/ 0 h 1"/>
                <a:gd name="T36" fmla="*/ 6 w 6"/>
                <a:gd name="T37" fmla="*/ 0 h 1"/>
                <a:gd name="T38" fmla="*/ 6 w 6"/>
                <a:gd name="T39" fmla="*/ 0 h 1"/>
                <a:gd name="T40" fmla="*/ 6 w 6"/>
                <a:gd name="T41" fmla="*/ 0 h 1"/>
                <a:gd name="T42" fmla="*/ 6 w 6"/>
                <a:gd name="T43" fmla="*/ 0 h 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"/>
                <a:gd name="T67" fmla="*/ 0 h 1"/>
                <a:gd name="T68" fmla="*/ 6 w 6"/>
                <a:gd name="T69" fmla="*/ 1 h 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79" name="Freeform 208"/>
            <p:cNvSpPr>
              <a:spLocks/>
            </p:cNvSpPr>
            <p:nvPr/>
          </p:nvSpPr>
          <p:spPr bwMode="auto">
            <a:xfrm>
              <a:off x="4313" y="1619"/>
              <a:ext cx="6" cy="5"/>
            </a:xfrm>
            <a:custGeom>
              <a:avLst/>
              <a:gdLst>
                <a:gd name="T0" fmla="*/ 6 w 6"/>
                <a:gd name="T1" fmla="*/ 0 h 5"/>
                <a:gd name="T2" fmla="*/ 0 w 6"/>
                <a:gd name="T3" fmla="*/ 0 h 5"/>
                <a:gd name="T4" fmla="*/ 6 w 6"/>
                <a:gd name="T5" fmla="*/ 5 h 5"/>
                <a:gd name="T6" fmla="*/ 6 w 6"/>
                <a:gd name="T7" fmla="*/ 0 h 5"/>
                <a:gd name="T8" fmla="*/ 6 w 6"/>
                <a:gd name="T9" fmla="*/ 0 h 5"/>
                <a:gd name="T10" fmla="*/ 6 w 6"/>
                <a:gd name="T11" fmla="*/ 0 h 5"/>
                <a:gd name="T12" fmla="*/ 6 w 6"/>
                <a:gd name="T13" fmla="*/ 5 h 5"/>
                <a:gd name="T14" fmla="*/ 6 w 6"/>
                <a:gd name="T15" fmla="*/ 5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6 w 6"/>
                <a:gd name="T29" fmla="*/ 0 h 5"/>
                <a:gd name="T30" fmla="*/ 6 w 6"/>
                <a:gd name="T31" fmla="*/ 0 h 5"/>
                <a:gd name="T32" fmla="*/ 6 w 6"/>
                <a:gd name="T33" fmla="*/ 0 h 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"/>
                <a:gd name="T52" fmla="*/ 0 h 5"/>
                <a:gd name="T53" fmla="*/ 6 w 6"/>
                <a:gd name="T54" fmla="*/ 5 h 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" h="5">
                  <a:moveTo>
                    <a:pt x="6" y="0"/>
                  </a:move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0" name="Freeform 209"/>
            <p:cNvSpPr>
              <a:spLocks/>
            </p:cNvSpPr>
            <p:nvPr/>
          </p:nvSpPr>
          <p:spPr bwMode="auto">
            <a:xfrm>
              <a:off x="4301" y="1624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1" name="Freeform 210"/>
            <p:cNvSpPr>
              <a:spLocks/>
            </p:cNvSpPr>
            <p:nvPr/>
          </p:nvSpPr>
          <p:spPr bwMode="auto">
            <a:xfrm>
              <a:off x="4295" y="1619"/>
              <a:ext cx="6" cy="1"/>
            </a:xfrm>
            <a:custGeom>
              <a:avLst/>
              <a:gdLst>
                <a:gd name="T0" fmla="*/ 0 w 6"/>
                <a:gd name="T1" fmla="*/ 0 h 1"/>
                <a:gd name="T2" fmla="*/ 0 w 6"/>
                <a:gd name="T3" fmla="*/ 0 h 1"/>
                <a:gd name="T4" fmla="*/ 0 w 6"/>
                <a:gd name="T5" fmla="*/ 0 h 1"/>
                <a:gd name="T6" fmla="*/ 6 w 6"/>
                <a:gd name="T7" fmla="*/ 0 h 1"/>
                <a:gd name="T8" fmla="*/ 6 w 6"/>
                <a:gd name="T9" fmla="*/ 0 h 1"/>
                <a:gd name="T10" fmla="*/ 6 w 6"/>
                <a:gd name="T11" fmla="*/ 0 h 1"/>
                <a:gd name="T12" fmla="*/ 6 w 6"/>
                <a:gd name="T13" fmla="*/ 0 h 1"/>
                <a:gd name="T14" fmla="*/ 0 w 6"/>
                <a:gd name="T15" fmla="*/ 0 h 1"/>
                <a:gd name="T16" fmla="*/ 0 w 6"/>
                <a:gd name="T17" fmla="*/ 0 h 1"/>
                <a:gd name="T18" fmla="*/ 0 w 6"/>
                <a:gd name="T19" fmla="*/ 0 h 1"/>
                <a:gd name="T20" fmla="*/ 0 w 6"/>
                <a:gd name="T21" fmla="*/ 0 h 1"/>
                <a:gd name="T22" fmla="*/ 0 w 6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"/>
                <a:gd name="T37" fmla="*/ 0 h 1"/>
                <a:gd name="T38" fmla="*/ 6 w 6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" h="1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2" name="Freeform 211"/>
            <p:cNvSpPr>
              <a:spLocks/>
            </p:cNvSpPr>
            <p:nvPr/>
          </p:nvSpPr>
          <p:spPr bwMode="auto">
            <a:xfrm>
              <a:off x="4307" y="161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0 h 1"/>
                <a:gd name="T10" fmla="*/ 0 w 1"/>
                <a:gd name="T11" fmla="*/ 0 h 1"/>
                <a:gd name="T12" fmla="*/ 0 w 1"/>
                <a:gd name="T13" fmla="*/ 0 h 1"/>
                <a:gd name="T14" fmla="*/ 0 w 1"/>
                <a:gd name="T15" fmla="*/ 0 h 1"/>
                <a:gd name="T16" fmla="*/ 0 w 1"/>
                <a:gd name="T17" fmla="*/ 0 h 1"/>
                <a:gd name="T18" fmla="*/ 0 w 1"/>
                <a:gd name="T19" fmla="*/ 0 h 1"/>
                <a:gd name="T20" fmla="*/ 0 w 1"/>
                <a:gd name="T21" fmla="*/ 0 h 1"/>
                <a:gd name="T22" fmla="*/ 0 w 1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"/>
                <a:gd name="T37" fmla="*/ 0 h 1"/>
                <a:gd name="T38" fmla="*/ 1 w 1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CCF4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83" name="Freeform 212"/>
            <p:cNvSpPr>
              <a:spLocks/>
            </p:cNvSpPr>
            <p:nvPr/>
          </p:nvSpPr>
          <p:spPr bwMode="auto">
            <a:xfrm>
              <a:off x="4185" y="1590"/>
              <a:ext cx="238" cy="161"/>
            </a:xfrm>
            <a:custGeom>
              <a:avLst/>
              <a:gdLst>
                <a:gd name="T0" fmla="*/ 20 w 244"/>
                <a:gd name="T1" fmla="*/ 8513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8513 h 156"/>
                <a:gd name="T8" fmla="*/ 20 w 244"/>
                <a:gd name="T9" fmla="*/ 8513 h 156"/>
                <a:gd name="T10" fmla="*/ 20 w 244"/>
                <a:gd name="T11" fmla="*/ 8513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" name="Group 219"/>
          <p:cNvGrpSpPr>
            <a:grpSpLocks/>
          </p:cNvGrpSpPr>
          <p:nvPr/>
        </p:nvGrpSpPr>
        <p:grpSpPr bwMode="auto">
          <a:xfrm>
            <a:off x="293688" y="4708525"/>
            <a:ext cx="390525" cy="250825"/>
            <a:chOff x="4451" y="1314"/>
            <a:chExt cx="241" cy="158"/>
          </a:xfrm>
        </p:grpSpPr>
        <p:sp>
          <p:nvSpPr>
            <p:cNvPr id="2154" name="Freeform 220"/>
            <p:cNvSpPr>
              <a:spLocks/>
            </p:cNvSpPr>
            <p:nvPr/>
          </p:nvSpPr>
          <p:spPr bwMode="auto">
            <a:xfrm>
              <a:off x="4451" y="1314"/>
              <a:ext cx="232" cy="71"/>
            </a:xfrm>
            <a:custGeom>
              <a:avLst/>
              <a:gdLst>
                <a:gd name="T0" fmla="*/ 19 w 238"/>
                <a:gd name="T1" fmla="*/ 36 h 72"/>
                <a:gd name="T2" fmla="*/ 0 w 238"/>
                <a:gd name="T3" fmla="*/ 36 h 72"/>
                <a:gd name="T4" fmla="*/ 0 w 238"/>
                <a:gd name="T5" fmla="*/ 0 h 72"/>
                <a:gd name="T6" fmla="*/ 19 w 238"/>
                <a:gd name="T7" fmla="*/ 0 h 72"/>
                <a:gd name="T8" fmla="*/ 19 w 238"/>
                <a:gd name="T9" fmla="*/ 36 h 72"/>
                <a:gd name="T10" fmla="*/ 19 w 238"/>
                <a:gd name="T11" fmla="*/ 36 h 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2"/>
                <a:gd name="T20" fmla="*/ 238 w 238"/>
                <a:gd name="T21" fmla="*/ 72 h 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2">
                  <a:moveTo>
                    <a:pt x="238" y="72"/>
                  </a:moveTo>
                  <a:lnTo>
                    <a:pt x="0" y="72"/>
                  </a:lnTo>
                  <a:lnTo>
                    <a:pt x="0" y="0"/>
                  </a:lnTo>
                  <a:lnTo>
                    <a:pt x="238" y="0"/>
                  </a:lnTo>
                  <a:lnTo>
                    <a:pt x="238" y="7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5" name="Freeform 221"/>
            <p:cNvSpPr>
              <a:spLocks/>
            </p:cNvSpPr>
            <p:nvPr/>
          </p:nvSpPr>
          <p:spPr bwMode="auto">
            <a:xfrm>
              <a:off x="4454" y="1388"/>
              <a:ext cx="238" cy="84"/>
            </a:xfrm>
            <a:custGeom>
              <a:avLst/>
              <a:gdLst>
                <a:gd name="T0" fmla="*/ 238 w 238"/>
                <a:gd name="T1" fmla="*/ 84 h 84"/>
                <a:gd name="T2" fmla="*/ 238 w 238"/>
                <a:gd name="T3" fmla="*/ 0 h 84"/>
                <a:gd name="T4" fmla="*/ 0 w 238"/>
                <a:gd name="T5" fmla="*/ 0 h 84"/>
                <a:gd name="T6" fmla="*/ 0 w 238"/>
                <a:gd name="T7" fmla="*/ 84 h 84"/>
                <a:gd name="T8" fmla="*/ 238 w 238"/>
                <a:gd name="T9" fmla="*/ 84 h 84"/>
                <a:gd name="T10" fmla="*/ 238 w 238"/>
                <a:gd name="T11" fmla="*/ 84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84"/>
                <a:gd name="T20" fmla="*/ 238 w 238"/>
                <a:gd name="T21" fmla="*/ 84 h 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84">
                  <a:moveTo>
                    <a:pt x="238" y="84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84"/>
                  </a:lnTo>
                  <a:lnTo>
                    <a:pt x="238" y="8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6" name="Freeform 222"/>
            <p:cNvSpPr>
              <a:spLocks/>
            </p:cNvSpPr>
            <p:nvPr/>
          </p:nvSpPr>
          <p:spPr bwMode="auto">
            <a:xfrm>
              <a:off x="4451" y="1317"/>
              <a:ext cx="238" cy="155"/>
            </a:xfrm>
            <a:custGeom>
              <a:avLst/>
              <a:gdLst>
                <a:gd name="T0" fmla="*/ 20 w 244"/>
                <a:gd name="T1" fmla="*/ 78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78 h 156"/>
                <a:gd name="T8" fmla="*/ 20 w 244"/>
                <a:gd name="T9" fmla="*/ 78 h 156"/>
                <a:gd name="T10" fmla="*/ 20 w 244"/>
                <a:gd name="T11" fmla="*/ 78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3"/>
          <p:cNvGrpSpPr>
            <a:grpSpLocks/>
          </p:cNvGrpSpPr>
          <p:nvPr/>
        </p:nvGrpSpPr>
        <p:grpSpPr bwMode="auto">
          <a:xfrm>
            <a:off x="3240088" y="2832100"/>
            <a:ext cx="390525" cy="246063"/>
            <a:chOff x="4185" y="1339"/>
            <a:chExt cx="238" cy="161"/>
          </a:xfrm>
        </p:grpSpPr>
        <p:sp>
          <p:nvSpPr>
            <p:cNvPr id="2150" name="Freeform 224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20 w 244"/>
                <a:gd name="T1" fmla="*/ 8513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8513 h 156"/>
                <a:gd name="T8" fmla="*/ 20 w 244"/>
                <a:gd name="T9" fmla="*/ 8513 h 156"/>
                <a:gd name="T10" fmla="*/ 20 w 244"/>
                <a:gd name="T11" fmla="*/ 8513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1" name="Freeform 225"/>
            <p:cNvSpPr>
              <a:spLocks/>
            </p:cNvSpPr>
            <p:nvPr/>
          </p:nvSpPr>
          <p:spPr bwMode="auto">
            <a:xfrm>
              <a:off x="4185" y="1339"/>
              <a:ext cx="238" cy="52"/>
            </a:xfrm>
            <a:custGeom>
              <a:avLst/>
              <a:gdLst>
                <a:gd name="T0" fmla="*/ 20 w 244"/>
                <a:gd name="T1" fmla="*/ 7114 h 50"/>
                <a:gd name="T2" fmla="*/ 20 w 244"/>
                <a:gd name="T3" fmla="*/ 0 h 50"/>
                <a:gd name="T4" fmla="*/ 0 w 244"/>
                <a:gd name="T5" fmla="*/ 0 h 50"/>
                <a:gd name="T6" fmla="*/ 0 w 244"/>
                <a:gd name="T7" fmla="*/ 7114 h 50"/>
                <a:gd name="T8" fmla="*/ 20 w 244"/>
                <a:gd name="T9" fmla="*/ 7114 h 50"/>
                <a:gd name="T10" fmla="*/ 20 w 244"/>
                <a:gd name="T11" fmla="*/ 7114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2" name="Freeform 226"/>
            <p:cNvSpPr>
              <a:spLocks/>
            </p:cNvSpPr>
            <p:nvPr/>
          </p:nvSpPr>
          <p:spPr bwMode="auto">
            <a:xfrm>
              <a:off x="4185" y="1448"/>
              <a:ext cx="238" cy="52"/>
            </a:xfrm>
            <a:custGeom>
              <a:avLst/>
              <a:gdLst>
                <a:gd name="T0" fmla="*/ 20 w 244"/>
                <a:gd name="T1" fmla="*/ 7114 h 50"/>
                <a:gd name="T2" fmla="*/ 20 w 244"/>
                <a:gd name="T3" fmla="*/ 0 h 50"/>
                <a:gd name="T4" fmla="*/ 0 w 244"/>
                <a:gd name="T5" fmla="*/ 0 h 50"/>
                <a:gd name="T6" fmla="*/ 0 w 244"/>
                <a:gd name="T7" fmla="*/ 7114 h 50"/>
                <a:gd name="T8" fmla="*/ 20 w 244"/>
                <a:gd name="T9" fmla="*/ 7114 h 50"/>
                <a:gd name="T10" fmla="*/ 20 w 244"/>
                <a:gd name="T11" fmla="*/ 7114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244" y="50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50"/>
                  </a:lnTo>
                  <a:lnTo>
                    <a:pt x="244" y="50"/>
                  </a:lnTo>
                  <a:close/>
                </a:path>
              </a:pathLst>
            </a:custGeom>
            <a:solidFill>
              <a:srgbClr val="409D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53" name="Freeform 227"/>
            <p:cNvSpPr>
              <a:spLocks/>
            </p:cNvSpPr>
            <p:nvPr/>
          </p:nvSpPr>
          <p:spPr bwMode="auto">
            <a:xfrm>
              <a:off x="4185" y="1339"/>
              <a:ext cx="238" cy="161"/>
            </a:xfrm>
            <a:custGeom>
              <a:avLst/>
              <a:gdLst>
                <a:gd name="T0" fmla="*/ 20 w 244"/>
                <a:gd name="T1" fmla="*/ 8513 h 156"/>
                <a:gd name="T2" fmla="*/ 20 w 244"/>
                <a:gd name="T3" fmla="*/ 0 h 156"/>
                <a:gd name="T4" fmla="*/ 0 w 244"/>
                <a:gd name="T5" fmla="*/ 0 h 156"/>
                <a:gd name="T6" fmla="*/ 0 w 244"/>
                <a:gd name="T7" fmla="*/ 8513 h 156"/>
                <a:gd name="T8" fmla="*/ 20 w 244"/>
                <a:gd name="T9" fmla="*/ 8513 h 156"/>
                <a:gd name="T10" fmla="*/ 20 w 244"/>
                <a:gd name="T11" fmla="*/ 8513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3" name="Group 228"/>
          <p:cNvGrpSpPr>
            <a:grpSpLocks/>
          </p:cNvGrpSpPr>
          <p:nvPr/>
        </p:nvGrpSpPr>
        <p:grpSpPr bwMode="auto">
          <a:xfrm>
            <a:off x="293688" y="5354638"/>
            <a:ext cx="390525" cy="255587"/>
            <a:chOff x="4188" y="2157"/>
            <a:chExt cx="238" cy="161"/>
          </a:xfrm>
        </p:grpSpPr>
        <p:sp>
          <p:nvSpPr>
            <p:cNvPr id="2137" name="Freeform 229"/>
            <p:cNvSpPr>
              <a:spLocks/>
            </p:cNvSpPr>
            <p:nvPr/>
          </p:nvSpPr>
          <p:spPr bwMode="auto">
            <a:xfrm>
              <a:off x="4188" y="2157"/>
              <a:ext cx="238" cy="156"/>
            </a:xfrm>
            <a:custGeom>
              <a:avLst/>
              <a:gdLst>
                <a:gd name="T0" fmla="*/ 0 w 238"/>
                <a:gd name="T1" fmla="*/ 0 h 151"/>
                <a:gd name="T2" fmla="*/ 238 w 238"/>
                <a:gd name="T3" fmla="*/ 0 h 151"/>
                <a:gd name="T4" fmla="*/ 238 w 238"/>
                <a:gd name="T5" fmla="*/ 9437 h 151"/>
                <a:gd name="T6" fmla="*/ 0 w 238"/>
                <a:gd name="T7" fmla="*/ 9437 h 151"/>
                <a:gd name="T8" fmla="*/ 0 w 238"/>
                <a:gd name="T9" fmla="*/ 0 h 151"/>
                <a:gd name="T10" fmla="*/ 0 w 238"/>
                <a:gd name="T11" fmla="*/ 0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1"/>
                <a:gd name="T20" fmla="*/ 238 w 238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1">
                  <a:moveTo>
                    <a:pt x="0" y="0"/>
                  </a:moveTo>
                  <a:lnTo>
                    <a:pt x="238" y="0"/>
                  </a:lnTo>
                  <a:lnTo>
                    <a:pt x="23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8" name="Freeform 230"/>
            <p:cNvSpPr>
              <a:spLocks/>
            </p:cNvSpPr>
            <p:nvPr/>
          </p:nvSpPr>
          <p:spPr bwMode="auto">
            <a:xfrm>
              <a:off x="4188" y="2157"/>
              <a:ext cx="238" cy="58"/>
            </a:xfrm>
            <a:custGeom>
              <a:avLst/>
              <a:gdLst>
                <a:gd name="T0" fmla="*/ 0 w 238"/>
                <a:gd name="T1" fmla="*/ 0 h 56"/>
                <a:gd name="T2" fmla="*/ 238 w 238"/>
                <a:gd name="T3" fmla="*/ 0 h 56"/>
                <a:gd name="T4" fmla="*/ 238 w 238"/>
                <a:gd name="T5" fmla="*/ 4797 h 56"/>
                <a:gd name="T6" fmla="*/ 0 w 238"/>
                <a:gd name="T7" fmla="*/ 4797 h 56"/>
                <a:gd name="T8" fmla="*/ 0 w 238"/>
                <a:gd name="T9" fmla="*/ 0 h 56"/>
                <a:gd name="T10" fmla="*/ 0 w 238"/>
                <a:gd name="T11" fmla="*/ 0 h 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6"/>
                <a:gd name="T20" fmla="*/ 238 w 238"/>
                <a:gd name="T21" fmla="*/ 56 h 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6">
                  <a:moveTo>
                    <a:pt x="0" y="0"/>
                  </a:moveTo>
                  <a:lnTo>
                    <a:pt x="238" y="0"/>
                  </a:lnTo>
                  <a:lnTo>
                    <a:pt x="238" y="56"/>
                  </a:lnTo>
                  <a:lnTo>
                    <a:pt x="0" y="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9" name="Freeform 231"/>
            <p:cNvSpPr>
              <a:spLocks/>
            </p:cNvSpPr>
            <p:nvPr/>
          </p:nvSpPr>
          <p:spPr bwMode="auto">
            <a:xfrm>
              <a:off x="4188" y="2261"/>
              <a:ext cx="238" cy="57"/>
            </a:xfrm>
            <a:custGeom>
              <a:avLst/>
              <a:gdLst>
                <a:gd name="T0" fmla="*/ 0 w 238"/>
                <a:gd name="T1" fmla="*/ 0 h 55"/>
                <a:gd name="T2" fmla="*/ 238 w 238"/>
                <a:gd name="T3" fmla="*/ 0 h 55"/>
                <a:gd name="T4" fmla="*/ 238 w 238"/>
                <a:gd name="T5" fmla="*/ 5068 h 55"/>
                <a:gd name="T6" fmla="*/ 0 w 238"/>
                <a:gd name="T7" fmla="*/ 5068 h 55"/>
                <a:gd name="T8" fmla="*/ 0 w 238"/>
                <a:gd name="T9" fmla="*/ 0 h 55"/>
                <a:gd name="T10" fmla="*/ 0 w 238"/>
                <a:gd name="T11" fmla="*/ 0 h 5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55"/>
                <a:gd name="T20" fmla="*/ 238 w 238"/>
                <a:gd name="T21" fmla="*/ 55 h 5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55">
                  <a:moveTo>
                    <a:pt x="0" y="0"/>
                  </a:moveTo>
                  <a:lnTo>
                    <a:pt x="238" y="0"/>
                  </a:lnTo>
                  <a:lnTo>
                    <a:pt x="238" y="55"/>
                  </a:lnTo>
                  <a:lnTo>
                    <a:pt x="0" y="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0F0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0" name="Freeform 232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471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471 h 45"/>
                <a:gd name="T12" fmla="*/ 6 w 42"/>
                <a:gd name="T13" fmla="*/ 537 h 45"/>
                <a:gd name="T14" fmla="*/ 6 w 42"/>
                <a:gd name="T15" fmla="*/ 599 h 45"/>
                <a:gd name="T16" fmla="*/ 12 w 42"/>
                <a:gd name="T17" fmla="*/ 684 h 45"/>
                <a:gd name="T18" fmla="*/ 18 w 42"/>
                <a:gd name="T19" fmla="*/ 684 h 45"/>
                <a:gd name="T20" fmla="*/ 24 w 42"/>
                <a:gd name="T21" fmla="*/ 684 h 45"/>
                <a:gd name="T22" fmla="*/ 30 w 42"/>
                <a:gd name="T23" fmla="*/ 684 h 45"/>
                <a:gd name="T24" fmla="*/ 30 w 42"/>
                <a:gd name="T25" fmla="*/ 684 h 45"/>
                <a:gd name="T26" fmla="*/ 36 w 42"/>
                <a:gd name="T27" fmla="*/ 599 h 45"/>
                <a:gd name="T28" fmla="*/ 36 w 42"/>
                <a:gd name="T29" fmla="*/ 537 h 45"/>
                <a:gd name="T30" fmla="*/ 42 w 42"/>
                <a:gd name="T31" fmla="*/ 471 h 45"/>
                <a:gd name="T32" fmla="*/ 42 w 42"/>
                <a:gd name="T33" fmla="*/ 47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1" name="Freeform 233"/>
            <p:cNvSpPr>
              <a:spLocks/>
            </p:cNvSpPr>
            <p:nvPr/>
          </p:nvSpPr>
          <p:spPr bwMode="auto">
            <a:xfrm>
              <a:off x="4217" y="2186"/>
              <a:ext cx="42" cy="46"/>
            </a:xfrm>
            <a:custGeom>
              <a:avLst/>
              <a:gdLst>
                <a:gd name="T0" fmla="*/ 42 w 42"/>
                <a:gd name="T1" fmla="*/ 471 h 45"/>
                <a:gd name="T2" fmla="*/ 42 w 42"/>
                <a:gd name="T3" fmla="*/ 11 h 45"/>
                <a:gd name="T4" fmla="*/ 42 w 42"/>
                <a:gd name="T5" fmla="*/ 0 h 45"/>
                <a:gd name="T6" fmla="*/ 0 w 42"/>
                <a:gd name="T7" fmla="*/ 0 h 45"/>
                <a:gd name="T8" fmla="*/ 0 w 42"/>
                <a:gd name="T9" fmla="*/ 11 h 45"/>
                <a:gd name="T10" fmla="*/ 0 w 42"/>
                <a:gd name="T11" fmla="*/ 471 h 45"/>
                <a:gd name="T12" fmla="*/ 6 w 42"/>
                <a:gd name="T13" fmla="*/ 537 h 45"/>
                <a:gd name="T14" fmla="*/ 6 w 42"/>
                <a:gd name="T15" fmla="*/ 599 h 45"/>
                <a:gd name="T16" fmla="*/ 12 w 42"/>
                <a:gd name="T17" fmla="*/ 684 h 45"/>
                <a:gd name="T18" fmla="*/ 18 w 42"/>
                <a:gd name="T19" fmla="*/ 684 h 45"/>
                <a:gd name="T20" fmla="*/ 24 w 42"/>
                <a:gd name="T21" fmla="*/ 684 h 45"/>
                <a:gd name="T22" fmla="*/ 30 w 42"/>
                <a:gd name="T23" fmla="*/ 684 h 45"/>
                <a:gd name="T24" fmla="*/ 30 w 42"/>
                <a:gd name="T25" fmla="*/ 684 h 45"/>
                <a:gd name="T26" fmla="*/ 36 w 42"/>
                <a:gd name="T27" fmla="*/ 599 h 45"/>
                <a:gd name="T28" fmla="*/ 36 w 42"/>
                <a:gd name="T29" fmla="*/ 537 h 45"/>
                <a:gd name="T30" fmla="*/ 42 w 42"/>
                <a:gd name="T31" fmla="*/ 471 h 45"/>
                <a:gd name="T32" fmla="*/ 42 w 42"/>
                <a:gd name="T33" fmla="*/ 471 h 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"/>
                <a:gd name="T52" fmla="*/ 0 h 45"/>
                <a:gd name="T53" fmla="*/ 42 w 42"/>
                <a:gd name="T54" fmla="*/ 45 h 4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" h="45">
                  <a:moveTo>
                    <a:pt x="42" y="28"/>
                  </a:moveTo>
                  <a:lnTo>
                    <a:pt x="42" y="11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8"/>
                  </a:lnTo>
                  <a:lnTo>
                    <a:pt x="6" y="34"/>
                  </a:lnTo>
                  <a:lnTo>
                    <a:pt x="6" y="39"/>
                  </a:lnTo>
                  <a:lnTo>
                    <a:pt x="12" y="45"/>
                  </a:lnTo>
                  <a:lnTo>
                    <a:pt x="18" y="45"/>
                  </a:lnTo>
                  <a:lnTo>
                    <a:pt x="24" y="45"/>
                  </a:lnTo>
                  <a:lnTo>
                    <a:pt x="30" y="45"/>
                  </a:lnTo>
                  <a:lnTo>
                    <a:pt x="36" y="39"/>
                  </a:lnTo>
                  <a:lnTo>
                    <a:pt x="36" y="34"/>
                  </a:lnTo>
                  <a:lnTo>
                    <a:pt x="42" y="28"/>
                  </a:lnTo>
                </a:path>
              </a:pathLst>
            </a:custGeom>
            <a:noFill/>
            <a:ln w="0">
              <a:solidFill>
                <a:srgbClr val="FF19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2" name="Freeform 234"/>
            <p:cNvSpPr>
              <a:spLocks/>
            </p:cNvSpPr>
            <p:nvPr/>
          </p:nvSpPr>
          <p:spPr bwMode="auto">
            <a:xfrm>
              <a:off x="4217" y="2180"/>
              <a:ext cx="42" cy="12"/>
            </a:xfrm>
            <a:custGeom>
              <a:avLst/>
              <a:gdLst>
                <a:gd name="T0" fmla="*/ 42 w 42"/>
                <a:gd name="T1" fmla="*/ 6 h 12"/>
                <a:gd name="T2" fmla="*/ 42 w 42"/>
                <a:gd name="T3" fmla="*/ 6 h 12"/>
                <a:gd name="T4" fmla="*/ 36 w 42"/>
                <a:gd name="T5" fmla="*/ 6 h 12"/>
                <a:gd name="T6" fmla="*/ 30 w 42"/>
                <a:gd name="T7" fmla="*/ 0 h 12"/>
                <a:gd name="T8" fmla="*/ 24 w 42"/>
                <a:gd name="T9" fmla="*/ 0 h 12"/>
                <a:gd name="T10" fmla="*/ 12 w 42"/>
                <a:gd name="T11" fmla="*/ 0 h 12"/>
                <a:gd name="T12" fmla="*/ 6 w 42"/>
                <a:gd name="T13" fmla="*/ 6 h 12"/>
                <a:gd name="T14" fmla="*/ 0 w 42"/>
                <a:gd name="T15" fmla="*/ 6 h 12"/>
                <a:gd name="T16" fmla="*/ 0 w 42"/>
                <a:gd name="T17" fmla="*/ 12 h 12"/>
                <a:gd name="T18" fmla="*/ 42 w 42"/>
                <a:gd name="T19" fmla="*/ 6 h 12"/>
                <a:gd name="T20" fmla="*/ 42 w 42"/>
                <a:gd name="T21" fmla="*/ 6 h 1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12"/>
                <a:gd name="T35" fmla="*/ 42 w 42"/>
                <a:gd name="T36" fmla="*/ 12 h 1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12">
                  <a:moveTo>
                    <a:pt x="42" y="6"/>
                  </a:moveTo>
                  <a:lnTo>
                    <a:pt x="42" y="6"/>
                  </a:lnTo>
                  <a:lnTo>
                    <a:pt x="36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3" name="Freeform 235"/>
            <p:cNvSpPr>
              <a:spLocks/>
            </p:cNvSpPr>
            <p:nvPr/>
          </p:nvSpPr>
          <p:spPr bwMode="auto">
            <a:xfrm>
              <a:off x="4223" y="2197"/>
              <a:ext cx="30" cy="35"/>
            </a:xfrm>
            <a:custGeom>
              <a:avLst/>
              <a:gdLst>
                <a:gd name="T0" fmla="*/ 30 w 30"/>
                <a:gd name="T1" fmla="*/ 760 h 34"/>
                <a:gd name="T2" fmla="*/ 24 w 30"/>
                <a:gd name="T3" fmla="*/ 6 h 34"/>
                <a:gd name="T4" fmla="*/ 18 w 30"/>
                <a:gd name="T5" fmla="*/ 6 h 34"/>
                <a:gd name="T6" fmla="*/ 18 w 30"/>
                <a:gd name="T7" fmla="*/ 0 h 34"/>
                <a:gd name="T8" fmla="*/ 12 w 30"/>
                <a:gd name="T9" fmla="*/ 6 h 34"/>
                <a:gd name="T10" fmla="*/ 6 w 30"/>
                <a:gd name="T11" fmla="*/ 6 h 34"/>
                <a:gd name="T12" fmla="*/ 0 w 30"/>
                <a:gd name="T13" fmla="*/ 760 h 34"/>
                <a:gd name="T14" fmla="*/ 0 w 30"/>
                <a:gd name="T15" fmla="*/ 904 h 34"/>
                <a:gd name="T16" fmla="*/ 6 w 30"/>
                <a:gd name="T17" fmla="*/ 1045 h 34"/>
                <a:gd name="T18" fmla="*/ 6 w 30"/>
                <a:gd name="T19" fmla="*/ 1045 h 34"/>
                <a:gd name="T20" fmla="*/ 12 w 30"/>
                <a:gd name="T21" fmla="*/ 1246 h 34"/>
                <a:gd name="T22" fmla="*/ 18 w 30"/>
                <a:gd name="T23" fmla="*/ 1246 h 34"/>
                <a:gd name="T24" fmla="*/ 18 w 30"/>
                <a:gd name="T25" fmla="*/ 1246 h 34"/>
                <a:gd name="T26" fmla="*/ 24 w 30"/>
                <a:gd name="T27" fmla="*/ 1045 h 34"/>
                <a:gd name="T28" fmla="*/ 30 w 30"/>
                <a:gd name="T29" fmla="*/ 1045 h 34"/>
                <a:gd name="T30" fmla="*/ 30 w 30"/>
                <a:gd name="T31" fmla="*/ 904 h 34"/>
                <a:gd name="T32" fmla="*/ 30 w 30"/>
                <a:gd name="T33" fmla="*/ 760 h 34"/>
                <a:gd name="T34" fmla="*/ 30 w 30"/>
                <a:gd name="T35" fmla="*/ 760 h 3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"/>
                <a:gd name="T55" fmla="*/ 0 h 34"/>
                <a:gd name="T56" fmla="*/ 30 w 30"/>
                <a:gd name="T57" fmla="*/ 34 h 3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" h="34">
                  <a:moveTo>
                    <a:pt x="30" y="17"/>
                  </a:moveTo>
                  <a:lnTo>
                    <a:pt x="24" y="6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6" y="28"/>
                  </a:lnTo>
                  <a:lnTo>
                    <a:pt x="12" y="34"/>
                  </a:lnTo>
                  <a:lnTo>
                    <a:pt x="18" y="34"/>
                  </a:lnTo>
                  <a:lnTo>
                    <a:pt x="24" y="28"/>
                  </a:lnTo>
                  <a:lnTo>
                    <a:pt x="30" y="28"/>
                  </a:lnTo>
                  <a:lnTo>
                    <a:pt x="30" y="23"/>
                  </a:lnTo>
                  <a:lnTo>
                    <a:pt x="30" y="1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4" name="Freeform 236"/>
            <p:cNvSpPr>
              <a:spLocks/>
            </p:cNvSpPr>
            <p:nvPr/>
          </p:nvSpPr>
          <p:spPr bwMode="auto">
            <a:xfrm>
              <a:off x="4223" y="2215"/>
              <a:ext cx="30" cy="6"/>
            </a:xfrm>
            <a:custGeom>
              <a:avLst/>
              <a:gdLst>
                <a:gd name="T0" fmla="*/ 30 w 30"/>
                <a:gd name="T1" fmla="*/ 6 h 6"/>
                <a:gd name="T2" fmla="*/ 30 w 30"/>
                <a:gd name="T3" fmla="*/ 6 h 6"/>
                <a:gd name="T4" fmla="*/ 30 w 30"/>
                <a:gd name="T5" fmla="*/ 6 h 6"/>
                <a:gd name="T6" fmla="*/ 30 w 30"/>
                <a:gd name="T7" fmla="*/ 6 h 6"/>
                <a:gd name="T8" fmla="*/ 30 w 30"/>
                <a:gd name="T9" fmla="*/ 0 h 6"/>
                <a:gd name="T10" fmla="*/ 30 w 30"/>
                <a:gd name="T11" fmla="*/ 0 h 6"/>
                <a:gd name="T12" fmla="*/ 30 w 30"/>
                <a:gd name="T13" fmla="*/ 0 h 6"/>
                <a:gd name="T14" fmla="*/ 30 w 30"/>
                <a:gd name="T15" fmla="*/ 0 h 6"/>
                <a:gd name="T16" fmla="*/ 24 w 30"/>
                <a:gd name="T17" fmla="*/ 0 h 6"/>
                <a:gd name="T18" fmla="*/ 24 w 30"/>
                <a:gd name="T19" fmla="*/ 0 h 6"/>
                <a:gd name="T20" fmla="*/ 24 w 30"/>
                <a:gd name="T21" fmla="*/ 0 h 6"/>
                <a:gd name="T22" fmla="*/ 18 w 30"/>
                <a:gd name="T23" fmla="*/ 0 h 6"/>
                <a:gd name="T24" fmla="*/ 18 w 30"/>
                <a:gd name="T25" fmla="*/ 0 h 6"/>
                <a:gd name="T26" fmla="*/ 12 w 30"/>
                <a:gd name="T27" fmla="*/ 0 h 6"/>
                <a:gd name="T28" fmla="*/ 12 w 30"/>
                <a:gd name="T29" fmla="*/ 0 h 6"/>
                <a:gd name="T30" fmla="*/ 12 w 30"/>
                <a:gd name="T31" fmla="*/ 0 h 6"/>
                <a:gd name="T32" fmla="*/ 6 w 30"/>
                <a:gd name="T33" fmla="*/ 0 h 6"/>
                <a:gd name="T34" fmla="*/ 6 w 30"/>
                <a:gd name="T35" fmla="*/ 0 h 6"/>
                <a:gd name="T36" fmla="*/ 6 w 30"/>
                <a:gd name="T37" fmla="*/ 0 h 6"/>
                <a:gd name="T38" fmla="*/ 0 w 30"/>
                <a:gd name="T39" fmla="*/ 0 h 6"/>
                <a:gd name="T40" fmla="*/ 0 w 30"/>
                <a:gd name="T41" fmla="*/ 0 h 6"/>
                <a:gd name="T42" fmla="*/ 0 w 30"/>
                <a:gd name="T43" fmla="*/ 0 h 6"/>
                <a:gd name="T44" fmla="*/ 0 w 30"/>
                <a:gd name="T45" fmla="*/ 6 h 6"/>
                <a:gd name="T46" fmla="*/ 0 w 30"/>
                <a:gd name="T47" fmla="*/ 6 h 6"/>
                <a:gd name="T48" fmla="*/ 0 w 30"/>
                <a:gd name="T49" fmla="*/ 6 h 6"/>
                <a:gd name="T50" fmla="*/ 0 w 30"/>
                <a:gd name="T51" fmla="*/ 6 h 6"/>
                <a:gd name="T52" fmla="*/ 6 w 30"/>
                <a:gd name="T53" fmla="*/ 6 h 6"/>
                <a:gd name="T54" fmla="*/ 6 w 30"/>
                <a:gd name="T55" fmla="*/ 6 h 6"/>
                <a:gd name="T56" fmla="*/ 12 w 30"/>
                <a:gd name="T57" fmla="*/ 6 h 6"/>
                <a:gd name="T58" fmla="*/ 12 w 30"/>
                <a:gd name="T59" fmla="*/ 6 h 6"/>
                <a:gd name="T60" fmla="*/ 12 w 30"/>
                <a:gd name="T61" fmla="*/ 6 h 6"/>
                <a:gd name="T62" fmla="*/ 18 w 30"/>
                <a:gd name="T63" fmla="*/ 6 h 6"/>
                <a:gd name="T64" fmla="*/ 18 w 30"/>
                <a:gd name="T65" fmla="*/ 6 h 6"/>
                <a:gd name="T66" fmla="*/ 18 w 30"/>
                <a:gd name="T67" fmla="*/ 6 h 6"/>
                <a:gd name="T68" fmla="*/ 24 w 30"/>
                <a:gd name="T69" fmla="*/ 6 h 6"/>
                <a:gd name="T70" fmla="*/ 24 w 30"/>
                <a:gd name="T71" fmla="*/ 6 h 6"/>
                <a:gd name="T72" fmla="*/ 24 w 30"/>
                <a:gd name="T73" fmla="*/ 6 h 6"/>
                <a:gd name="T74" fmla="*/ 30 w 30"/>
                <a:gd name="T75" fmla="*/ 6 h 6"/>
                <a:gd name="T76" fmla="*/ 30 w 30"/>
                <a:gd name="T77" fmla="*/ 6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0"/>
                <a:gd name="T118" fmla="*/ 0 h 6"/>
                <a:gd name="T119" fmla="*/ 30 w 30"/>
                <a:gd name="T120" fmla="*/ 6 h 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0" h="6">
                  <a:moveTo>
                    <a:pt x="30" y="6"/>
                  </a:moveTo>
                  <a:lnTo>
                    <a:pt x="30" y="6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6"/>
                  </a:lnTo>
                  <a:lnTo>
                    <a:pt x="24" y="6"/>
                  </a:lnTo>
                  <a:lnTo>
                    <a:pt x="30" y="6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5" name="Freeform 237"/>
            <p:cNvSpPr>
              <a:spLocks/>
            </p:cNvSpPr>
            <p:nvPr/>
          </p:nvSpPr>
          <p:spPr bwMode="auto">
            <a:xfrm>
              <a:off x="4223" y="2221"/>
              <a:ext cx="30" cy="1"/>
            </a:xfrm>
            <a:custGeom>
              <a:avLst/>
              <a:gdLst>
                <a:gd name="T0" fmla="*/ 30 w 30"/>
                <a:gd name="T1" fmla="*/ 0 h 1"/>
                <a:gd name="T2" fmla="*/ 30 w 30"/>
                <a:gd name="T3" fmla="*/ 0 h 1"/>
                <a:gd name="T4" fmla="*/ 30 w 30"/>
                <a:gd name="T5" fmla="*/ 0 h 1"/>
                <a:gd name="T6" fmla="*/ 30 w 30"/>
                <a:gd name="T7" fmla="*/ 0 h 1"/>
                <a:gd name="T8" fmla="*/ 30 w 30"/>
                <a:gd name="T9" fmla="*/ 0 h 1"/>
                <a:gd name="T10" fmla="*/ 30 w 30"/>
                <a:gd name="T11" fmla="*/ 0 h 1"/>
                <a:gd name="T12" fmla="*/ 30 w 30"/>
                <a:gd name="T13" fmla="*/ 0 h 1"/>
                <a:gd name="T14" fmla="*/ 30 w 30"/>
                <a:gd name="T15" fmla="*/ 0 h 1"/>
                <a:gd name="T16" fmla="*/ 24 w 30"/>
                <a:gd name="T17" fmla="*/ 0 h 1"/>
                <a:gd name="T18" fmla="*/ 24 w 30"/>
                <a:gd name="T19" fmla="*/ 0 h 1"/>
                <a:gd name="T20" fmla="*/ 24 w 30"/>
                <a:gd name="T21" fmla="*/ 0 h 1"/>
                <a:gd name="T22" fmla="*/ 18 w 30"/>
                <a:gd name="T23" fmla="*/ 0 h 1"/>
                <a:gd name="T24" fmla="*/ 18 w 30"/>
                <a:gd name="T25" fmla="*/ 0 h 1"/>
                <a:gd name="T26" fmla="*/ 12 w 30"/>
                <a:gd name="T27" fmla="*/ 0 h 1"/>
                <a:gd name="T28" fmla="*/ 12 w 30"/>
                <a:gd name="T29" fmla="*/ 0 h 1"/>
                <a:gd name="T30" fmla="*/ 12 w 30"/>
                <a:gd name="T31" fmla="*/ 0 h 1"/>
                <a:gd name="T32" fmla="*/ 6 w 30"/>
                <a:gd name="T33" fmla="*/ 0 h 1"/>
                <a:gd name="T34" fmla="*/ 6 w 30"/>
                <a:gd name="T35" fmla="*/ 0 h 1"/>
                <a:gd name="T36" fmla="*/ 6 w 30"/>
                <a:gd name="T37" fmla="*/ 0 h 1"/>
                <a:gd name="T38" fmla="*/ 0 w 30"/>
                <a:gd name="T39" fmla="*/ 0 h 1"/>
                <a:gd name="T40" fmla="*/ 0 w 30"/>
                <a:gd name="T41" fmla="*/ 0 h 1"/>
                <a:gd name="T42" fmla="*/ 0 w 30"/>
                <a:gd name="T43" fmla="*/ 0 h 1"/>
                <a:gd name="T44" fmla="*/ 0 w 30"/>
                <a:gd name="T45" fmla="*/ 0 h 1"/>
                <a:gd name="T46" fmla="*/ 0 w 30"/>
                <a:gd name="T47" fmla="*/ 0 h 1"/>
                <a:gd name="T48" fmla="*/ 0 w 30"/>
                <a:gd name="T49" fmla="*/ 0 h 1"/>
                <a:gd name="T50" fmla="*/ 6 w 30"/>
                <a:gd name="T51" fmla="*/ 0 h 1"/>
                <a:gd name="T52" fmla="*/ 6 w 30"/>
                <a:gd name="T53" fmla="*/ 0 h 1"/>
                <a:gd name="T54" fmla="*/ 6 w 30"/>
                <a:gd name="T55" fmla="*/ 0 h 1"/>
                <a:gd name="T56" fmla="*/ 12 w 30"/>
                <a:gd name="T57" fmla="*/ 0 h 1"/>
                <a:gd name="T58" fmla="*/ 12 w 30"/>
                <a:gd name="T59" fmla="*/ 0 h 1"/>
                <a:gd name="T60" fmla="*/ 12 w 30"/>
                <a:gd name="T61" fmla="*/ 0 h 1"/>
                <a:gd name="T62" fmla="*/ 18 w 30"/>
                <a:gd name="T63" fmla="*/ 0 h 1"/>
                <a:gd name="T64" fmla="*/ 18 w 30"/>
                <a:gd name="T65" fmla="*/ 0 h 1"/>
                <a:gd name="T66" fmla="*/ 24 w 30"/>
                <a:gd name="T67" fmla="*/ 0 h 1"/>
                <a:gd name="T68" fmla="*/ 24 w 30"/>
                <a:gd name="T69" fmla="*/ 0 h 1"/>
                <a:gd name="T70" fmla="*/ 24 w 30"/>
                <a:gd name="T71" fmla="*/ 0 h 1"/>
                <a:gd name="T72" fmla="*/ 30 w 30"/>
                <a:gd name="T73" fmla="*/ 0 h 1"/>
                <a:gd name="T74" fmla="*/ 30 w 30"/>
                <a:gd name="T75" fmla="*/ 0 h 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0"/>
                <a:gd name="T115" fmla="*/ 0 h 1"/>
                <a:gd name="T116" fmla="*/ 30 w 30"/>
                <a:gd name="T117" fmla="*/ 1 h 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0" h="1">
                  <a:moveTo>
                    <a:pt x="30" y="0"/>
                  </a:move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6" name="Freeform 238"/>
            <p:cNvSpPr>
              <a:spLocks/>
            </p:cNvSpPr>
            <p:nvPr/>
          </p:nvSpPr>
          <p:spPr bwMode="auto">
            <a:xfrm>
              <a:off x="4235" y="2192"/>
              <a:ext cx="6" cy="5"/>
            </a:xfrm>
            <a:custGeom>
              <a:avLst/>
              <a:gdLst>
                <a:gd name="T0" fmla="*/ 6 w 6"/>
                <a:gd name="T1" fmla="*/ 0 h 5"/>
                <a:gd name="T2" fmla="*/ 6 w 6"/>
                <a:gd name="T3" fmla="*/ 0 h 5"/>
                <a:gd name="T4" fmla="*/ 6 w 6"/>
                <a:gd name="T5" fmla="*/ 0 h 5"/>
                <a:gd name="T6" fmla="*/ 0 w 6"/>
                <a:gd name="T7" fmla="*/ 0 h 5"/>
                <a:gd name="T8" fmla="*/ 0 w 6"/>
                <a:gd name="T9" fmla="*/ 0 h 5"/>
                <a:gd name="T10" fmla="*/ 0 w 6"/>
                <a:gd name="T11" fmla="*/ 0 h 5"/>
                <a:gd name="T12" fmla="*/ 0 w 6"/>
                <a:gd name="T13" fmla="*/ 0 h 5"/>
                <a:gd name="T14" fmla="*/ 0 w 6"/>
                <a:gd name="T15" fmla="*/ 0 h 5"/>
                <a:gd name="T16" fmla="*/ 6 w 6"/>
                <a:gd name="T17" fmla="*/ 5 h 5"/>
                <a:gd name="T18" fmla="*/ 6 w 6"/>
                <a:gd name="T19" fmla="*/ 0 h 5"/>
                <a:gd name="T20" fmla="*/ 6 w 6"/>
                <a:gd name="T21" fmla="*/ 0 h 5"/>
                <a:gd name="T22" fmla="*/ 6 w 6"/>
                <a:gd name="T23" fmla="*/ 0 h 5"/>
                <a:gd name="T24" fmla="*/ 6 w 6"/>
                <a:gd name="T25" fmla="*/ 0 h 5"/>
                <a:gd name="T26" fmla="*/ 6 w 6"/>
                <a:gd name="T27" fmla="*/ 0 h 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5"/>
                <a:gd name="T44" fmla="*/ 6 w 6"/>
                <a:gd name="T45" fmla="*/ 5 h 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5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7" name="Freeform 239"/>
            <p:cNvSpPr>
              <a:spLocks/>
            </p:cNvSpPr>
            <p:nvPr/>
          </p:nvSpPr>
          <p:spPr bwMode="auto">
            <a:xfrm>
              <a:off x="4241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0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0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8" name="Freeform 240"/>
            <p:cNvSpPr>
              <a:spLocks/>
            </p:cNvSpPr>
            <p:nvPr/>
          </p:nvSpPr>
          <p:spPr bwMode="auto">
            <a:xfrm>
              <a:off x="4229" y="2186"/>
              <a:ext cx="6" cy="1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6 w 6"/>
                <a:gd name="T5" fmla="*/ 0 h 1"/>
                <a:gd name="T6" fmla="*/ 6 w 6"/>
                <a:gd name="T7" fmla="*/ 0 h 1"/>
                <a:gd name="T8" fmla="*/ 0 w 6"/>
                <a:gd name="T9" fmla="*/ 0 h 1"/>
                <a:gd name="T10" fmla="*/ 0 w 6"/>
                <a:gd name="T11" fmla="*/ 0 h 1"/>
                <a:gd name="T12" fmla="*/ 0 w 6"/>
                <a:gd name="T13" fmla="*/ 0 h 1"/>
                <a:gd name="T14" fmla="*/ 6 w 6"/>
                <a:gd name="T15" fmla="*/ 0 h 1"/>
                <a:gd name="T16" fmla="*/ 6 w 6"/>
                <a:gd name="T17" fmla="*/ 0 h 1"/>
                <a:gd name="T18" fmla="*/ 6 w 6"/>
                <a:gd name="T19" fmla="*/ 0 h 1"/>
                <a:gd name="T20" fmla="*/ 6 w 6"/>
                <a:gd name="T21" fmla="*/ 0 h 1"/>
                <a:gd name="T22" fmla="*/ 6 w 6"/>
                <a:gd name="T23" fmla="*/ 0 h 1"/>
                <a:gd name="T24" fmla="*/ 6 w 6"/>
                <a:gd name="T25" fmla="*/ 0 h 1"/>
                <a:gd name="T26" fmla="*/ 6 w 6"/>
                <a:gd name="T27" fmla="*/ 0 h 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"/>
                <a:gd name="T43" fmla="*/ 0 h 1"/>
                <a:gd name="T44" fmla="*/ 6 w 6"/>
                <a:gd name="T45" fmla="*/ 1 h 1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7F6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49" name="Freeform 241"/>
            <p:cNvSpPr>
              <a:spLocks/>
            </p:cNvSpPr>
            <p:nvPr/>
          </p:nvSpPr>
          <p:spPr bwMode="auto">
            <a:xfrm>
              <a:off x="4188" y="2157"/>
              <a:ext cx="238" cy="161"/>
            </a:xfrm>
            <a:custGeom>
              <a:avLst/>
              <a:gdLst>
                <a:gd name="T0" fmla="*/ 238 w 238"/>
                <a:gd name="T1" fmla="*/ 0 h 156"/>
                <a:gd name="T2" fmla="*/ 0 w 238"/>
                <a:gd name="T3" fmla="*/ 0 h 156"/>
                <a:gd name="T4" fmla="*/ 0 w 238"/>
                <a:gd name="T5" fmla="*/ 8513 h 156"/>
                <a:gd name="T6" fmla="*/ 238 w 238"/>
                <a:gd name="T7" fmla="*/ 8513 h 156"/>
                <a:gd name="T8" fmla="*/ 238 w 238"/>
                <a:gd name="T9" fmla="*/ 0 h 156"/>
                <a:gd name="T10" fmla="*/ 238 w 238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156"/>
                <a:gd name="T20" fmla="*/ 238 w 23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156">
                  <a:moveTo>
                    <a:pt x="238" y="0"/>
                  </a:moveTo>
                  <a:lnTo>
                    <a:pt x="0" y="0"/>
                  </a:lnTo>
                  <a:lnTo>
                    <a:pt x="0" y="156"/>
                  </a:lnTo>
                  <a:lnTo>
                    <a:pt x="238" y="156"/>
                  </a:lnTo>
                  <a:lnTo>
                    <a:pt x="238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051" name="Object 252"/>
          <p:cNvGraphicFramePr>
            <a:graphicFrameLocks noChangeAspect="1"/>
          </p:cNvGraphicFramePr>
          <p:nvPr/>
        </p:nvGraphicFramePr>
        <p:xfrm>
          <a:off x="3240088" y="3452813"/>
          <a:ext cx="379412" cy="247650"/>
        </p:xfrm>
        <a:graphic>
          <a:graphicData uri="http://schemas.openxmlformats.org/presentationml/2006/ole">
            <p:oleObj spid="_x0000_s997379" name="Clip" r:id="rId5" imgW="2835360" imgH="1920600" progId="">
              <p:embed/>
            </p:oleObj>
          </a:graphicData>
        </a:graphic>
      </p:graphicFrame>
      <p:sp>
        <p:nvSpPr>
          <p:cNvPr id="2075" name="Text Box 259"/>
          <p:cNvSpPr txBox="1">
            <a:spLocks noChangeArrowheads="1"/>
          </p:cNvSpPr>
          <p:nvPr/>
        </p:nvSpPr>
        <p:spPr bwMode="auto">
          <a:xfrm>
            <a:off x="3038475" y="3089275"/>
            <a:ext cx="8175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HUNGARY</a:t>
            </a:r>
          </a:p>
        </p:txBody>
      </p:sp>
      <p:sp>
        <p:nvSpPr>
          <p:cNvPr id="2076" name="Rectangle 283"/>
          <p:cNvSpPr>
            <a:spLocks noChangeArrowheads="1"/>
          </p:cNvSpPr>
          <p:nvPr/>
        </p:nvSpPr>
        <p:spPr bwMode="auto">
          <a:xfrm>
            <a:off x="214313" y="1176338"/>
            <a:ext cx="13557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GB" sz="12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Member States</a:t>
            </a:r>
          </a:p>
        </p:txBody>
      </p:sp>
      <p:grpSp>
        <p:nvGrpSpPr>
          <p:cNvPr id="24" name="Group 214"/>
          <p:cNvGrpSpPr>
            <a:grpSpLocks/>
          </p:cNvGrpSpPr>
          <p:nvPr/>
        </p:nvGrpSpPr>
        <p:grpSpPr bwMode="auto">
          <a:xfrm>
            <a:off x="2190750" y="4708525"/>
            <a:ext cx="390525" cy="250825"/>
            <a:chOff x="4188" y="2402"/>
            <a:chExt cx="238" cy="161"/>
          </a:xfrm>
        </p:grpSpPr>
        <p:sp>
          <p:nvSpPr>
            <p:cNvPr id="2133" name="Freeform 215"/>
            <p:cNvSpPr>
              <a:spLocks/>
            </p:cNvSpPr>
            <p:nvPr/>
          </p:nvSpPr>
          <p:spPr bwMode="auto">
            <a:xfrm>
              <a:off x="4235" y="2403"/>
              <a:ext cx="191" cy="160"/>
            </a:xfrm>
            <a:custGeom>
              <a:avLst/>
              <a:gdLst>
                <a:gd name="T0" fmla="*/ 191 w 191"/>
                <a:gd name="T1" fmla="*/ 3870 h 156"/>
                <a:gd name="T2" fmla="*/ 191 w 191"/>
                <a:gd name="T3" fmla="*/ 0 h 156"/>
                <a:gd name="T4" fmla="*/ 0 w 191"/>
                <a:gd name="T5" fmla="*/ 0 h 156"/>
                <a:gd name="T6" fmla="*/ 0 w 191"/>
                <a:gd name="T7" fmla="*/ 3870 h 156"/>
                <a:gd name="T8" fmla="*/ 191 w 191"/>
                <a:gd name="T9" fmla="*/ 3870 h 156"/>
                <a:gd name="T10" fmla="*/ 191 w 191"/>
                <a:gd name="T11" fmla="*/ 387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1"/>
                <a:gd name="T19" fmla="*/ 0 h 156"/>
                <a:gd name="T20" fmla="*/ 191 w 191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1" h="156">
                  <a:moveTo>
                    <a:pt x="191" y="156"/>
                  </a:moveTo>
                  <a:lnTo>
                    <a:pt x="191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191" y="156"/>
                  </a:lnTo>
                  <a:close/>
                </a:path>
              </a:pathLst>
            </a:custGeom>
            <a:solidFill>
              <a:srgbClr val="FFE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4" name="Freeform 216"/>
            <p:cNvSpPr>
              <a:spLocks/>
            </p:cNvSpPr>
            <p:nvPr/>
          </p:nvSpPr>
          <p:spPr bwMode="auto">
            <a:xfrm>
              <a:off x="4188" y="2403"/>
              <a:ext cx="77" cy="160"/>
            </a:xfrm>
            <a:custGeom>
              <a:avLst/>
              <a:gdLst>
                <a:gd name="T0" fmla="*/ 77 w 77"/>
                <a:gd name="T1" fmla="*/ 3870 h 156"/>
                <a:gd name="T2" fmla="*/ 77 w 77"/>
                <a:gd name="T3" fmla="*/ 0 h 156"/>
                <a:gd name="T4" fmla="*/ 0 w 77"/>
                <a:gd name="T5" fmla="*/ 0 h 156"/>
                <a:gd name="T6" fmla="*/ 0 w 77"/>
                <a:gd name="T7" fmla="*/ 3870 h 156"/>
                <a:gd name="T8" fmla="*/ 77 w 77"/>
                <a:gd name="T9" fmla="*/ 3870 h 156"/>
                <a:gd name="T10" fmla="*/ 77 w 77"/>
                <a:gd name="T11" fmla="*/ 387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7"/>
                <a:gd name="T19" fmla="*/ 0 h 156"/>
                <a:gd name="T20" fmla="*/ 77 w 77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7" h="156">
                  <a:moveTo>
                    <a:pt x="77" y="156"/>
                  </a:moveTo>
                  <a:lnTo>
                    <a:pt x="77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7" y="156"/>
                  </a:lnTo>
                  <a:close/>
                </a:path>
              </a:pathLst>
            </a:custGeom>
            <a:solidFill>
              <a:srgbClr val="0C419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5" name="Freeform 217"/>
            <p:cNvSpPr>
              <a:spLocks/>
            </p:cNvSpPr>
            <p:nvPr/>
          </p:nvSpPr>
          <p:spPr bwMode="auto">
            <a:xfrm>
              <a:off x="4348" y="2403"/>
              <a:ext cx="78" cy="160"/>
            </a:xfrm>
            <a:custGeom>
              <a:avLst/>
              <a:gdLst>
                <a:gd name="T0" fmla="*/ 78 w 78"/>
                <a:gd name="T1" fmla="*/ 3870 h 156"/>
                <a:gd name="T2" fmla="*/ 78 w 78"/>
                <a:gd name="T3" fmla="*/ 0 h 156"/>
                <a:gd name="T4" fmla="*/ 0 w 78"/>
                <a:gd name="T5" fmla="*/ 0 h 156"/>
                <a:gd name="T6" fmla="*/ 0 w 78"/>
                <a:gd name="T7" fmla="*/ 3870 h 156"/>
                <a:gd name="T8" fmla="*/ 78 w 78"/>
                <a:gd name="T9" fmla="*/ 3870 h 156"/>
                <a:gd name="T10" fmla="*/ 78 w 78"/>
                <a:gd name="T11" fmla="*/ 387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8"/>
                <a:gd name="T19" fmla="*/ 0 h 156"/>
                <a:gd name="T20" fmla="*/ 78 w 78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8" h="156">
                  <a:moveTo>
                    <a:pt x="78" y="156"/>
                  </a:moveTo>
                  <a:lnTo>
                    <a:pt x="78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78" y="15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6" name="Freeform 218"/>
            <p:cNvSpPr>
              <a:spLocks/>
            </p:cNvSpPr>
            <p:nvPr/>
          </p:nvSpPr>
          <p:spPr bwMode="auto">
            <a:xfrm>
              <a:off x="4188" y="2402"/>
              <a:ext cx="236" cy="161"/>
            </a:xfrm>
            <a:custGeom>
              <a:avLst/>
              <a:gdLst>
                <a:gd name="T0" fmla="*/ 15 w 244"/>
                <a:gd name="T1" fmla="*/ 522637 h 151"/>
                <a:gd name="T2" fmla="*/ 15 w 244"/>
                <a:gd name="T3" fmla="*/ 0 h 151"/>
                <a:gd name="T4" fmla="*/ 0 w 244"/>
                <a:gd name="T5" fmla="*/ 0 h 151"/>
                <a:gd name="T6" fmla="*/ 0 w 244"/>
                <a:gd name="T7" fmla="*/ 522637 h 151"/>
                <a:gd name="T8" fmla="*/ 15 w 244"/>
                <a:gd name="T9" fmla="*/ 522637 h 151"/>
                <a:gd name="T10" fmla="*/ 15 w 244"/>
                <a:gd name="T11" fmla="*/ 522637 h 15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1"/>
                <a:gd name="T20" fmla="*/ 244 w 244"/>
                <a:gd name="T21" fmla="*/ 151 h 15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1">
                  <a:moveTo>
                    <a:pt x="244" y="151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1"/>
                  </a:lnTo>
                  <a:lnTo>
                    <a:pt x="244" y="151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5" name="Group 247"/>
          <p:cNvGrpSpPr>
            <a:grpSpLocks/>
          </p:cNvGrpSpPr>
          <p:nvPr/>
        </p:nvGrpSpPr>
        <p:grpSpPr bwMode="auto">
          <a:xfrm>
            <a:off x="293688" y="2222500"/>
            <a:ext cx="390525" cy="246063"/>
            <a:chOff x="528" y="1773"/>
            <a:chExt cx="246" cy="155"/>
          </a:xfrm>
        </p:grpSpPr>
        <p:sp>
          <p:nvSpPr>
            <p:cNvPr id="2129" name="Freeform 248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674 w 244"/>
                <a:gd name="T1" fmla="*/ 39 h 157"/>
                <a:gd name="T2" fmla="*/ 674 w 244"/>
                <a:gd name="T3" fmla="*/ 0 h 157"/>
                <a:gd name="T4" fmla="*/ 0 w 244"/>
                <a:gd name="T5" fmla="*/ 0 h 157"/>
                <a:gd name="T6" fmla="*/ 0 w 244"/>
                <a:gd name="T7" fmla="*/ 39 h 157"/>
                <a:gd name="T8" fmla="*/ 674 w 244"/>
                <a:gd name="T9" fmla="*/ 39 h 157"/>
                <a:gd name="T10" fmla="*/ 674 w 244"/>
                <a:gd name="T11" fmla="*/ 3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0" name="Freeform 249"/>
            <p:cNvSpPr>
              <a:spLocks/>
            </p:cNvSpPr>
            <p:nvPr/>
          </p:nvSpPr>
          <p:spPr bwMode="auto">
            <a:xfrm>
              <a:off x="528" y="1850"/>
              <a:ext cx="246" cy="78"/>
            </a:xfrm>
            <a:custGeom>
              <a:avLst/>
              <a:gdLst>
                <a:gd name="T0" fmla="*/ 15810 w 238"/>
                <a:gd name="T1" fmla="*/ 39 h 79"/>
                <a:gd name="T2" fmla="*/ 15810 w 238"/>
                <a:gd name="T3" fmla="*/ 0 h 79"/>
                <a:gd name="T4" fmla="*/ 0 w 238"/>
                <a:gd name="T5" fmla="*/ 0 h 79"/>
                <a:gd name="T6" fmla="*/ 0 w 238"/>
                <a:gd name="T7" fmla="*/ 39 h 79"/>
                <a:gd name="T8" fmla="*/ 15810 w 238"/>
                <a:gd name="T9" fmla="*/ 39 h 79"/>
                <a:gd name="T10" fmla="*/ 15810 w 238"/>
                <a:gd name="T11" fmla="*/ 39 h 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8"/>
                <a:gd name="T19" fmla="*/ 0 h 79"/>
                <a:gd name="T20" fmla="*/ 238 w 238"/>
                <a:gd name="T21" fmla="*/ 79 h 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8" h="79">
                  <a:moveTo>
                    <a:pt x="238" y="79"/>
                  </a:moveTo>
                  <a:lnTo>
                    <a:pt x="238" y="0"/>
                  </a:lnTo>
                  <a:lnTo>
                    <a:pt x="0" y="0"/>
                  </a:lnTo>
                  <a:lnTo>
                    <a:pt x="0" y="79"/>
                  </a:lnTo>
                  <a:lnTo>
                    <a:pt x="238" y="79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1" name="Freeform 250"/>
            <p:cNvSpPr>
              <a:spLocks/>
            </p:cNvSpPr>
            <p:nvPr/>
          </p:nvSpPr>
          <p:spPr bwMode="auto">
            <a:xfrm>
              <a:off x="528" y="1773"/>
              <a:ext cx="120" cy="155"/>
            </a:xfrm>
            <a:custGeom>
              <a:avLst/>
              <a:gdLst>
                <a:gd name="T0" fmla="*/ 0 w 119"/>
                <a:gd name="T1" fmla="*/ 0 h 157"/>
                <a:gd name="T2" fmla="*/ 0 w 119"/>
                <a:gd name="T3" fmla="*/ 39 h 157"/>
                <a:gd name="T4" fmla="*/ 320 w 119"/>
                <a:gd name="T5" fmla="*/ 39 h 157"/>
                <a:gd name="T6" fmla="*/ 0 w 119"/>
                <a:gd name="T7" fmla="*/ 0 h 157"/>
                <a:gd name="T8" fmla="*/ 0 w 119"/>
                <a:gd name="T9" fmla="*/ 0 h 1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9"/>
                <a:gd name="T16" fmla="*/ 0 h 157"/>
                <a:gd name="T17" fmla="*/ 119 w 119"/>
                <a:gd name="T18" fmla="*/ 157 h 15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9" h="157">
                  <a:moveTo>
                    <a:pt x="0" y="0"/>
                  </a:moveTo>
                  <a:lnTo>
                    <a:pt x="0" y="157"/>
                  </a:lnTo>
                  <a:lnTo>
                    <a:pt x="119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0C8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32" name="Freeform 251"/>
            <p:cNvSpPr>
              <a:spLocks/>
            </p:cNvSpPr>
            <p:nvPr/>
          </p:nvSpPr>
          <p:spPr bwMode="auto">
            <a:xfrm>
              <a:off x="528" y="1773"/>
              <a:ext cx="246" cy="155"/>
            </a:xfrm>
            <a:custGeom>
              <a:avLst/>
              <a:gdLst>
                <a:gd name="T0" fmla="*/ 674 w 244"/>
                <a:gd name="T1" fmla="*/ 39 h 157"/>
                <a:gd name="T2" fmla="*/ 674 w 244"/>
                <a:gd name="T3" fmla="*/ 0 h 157"/>
                <a:gd name="T4" fmla="*/ 0 w 244"/>
                <a:gd name="T5" fmla="*/ 0 h 157"/>
                <a:gd name="T6" fmla="*/ 0 w 244"/>
                <a:gd name="T7" fmla="*/ 39 h 157"/>
                <a:gd name="T8" fmla="*/ 674 w 244"/>
                <a:gd name="T9" fmla="*/ 39 h 157"/>
                <a:gd name="T10" fmla="*/ 674 w 244"/>
                <a:gd name="T11" fmla="*/ 39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7"/>
                <a:gd name="T20" fmla="*/ 244 w 244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7">
                  <a:moveTo>
                    <a:pt x="244" y="157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7"/>
                  </a:lnTo>
                  <a:lnTo>
                    <a:pt x="244" y="157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oup 253"/>
          <p:cNvGrpSpPr>
            <a:grpSpLocks/>
          </p:cNvGrpSpPr>
          <p:nvPr/>
        </p:nvGrpSpPr>
        <p:grpSpPr bwMode="auto">
          <a:xfrm>
            <a:off x="2190750" y="1598613"/>
            <a:ext cx="390525" cy="249237"/>
            <a:chOff x="528" y="1164"/>
            <a:chExt cx="238" cy="157"/>
          </a:xfrm>
        </p:grpSpPr>
        <p:sp>
          <p:nvSpPr>
            <p:cNvPr id="2125" name="Rectangle 254"/>
            <p:cNvSpPr>
              <a:spLocks noChangeArrowheads="1"/>
            </p:cNvSpPr>
            <p:nvPr/>
          </p:nvSpPr>
          <p:spPr bwMode="auto">
            <a:xfrm>
              <a:off x="528" y="1164"/>
              <a:ext cx="238" cy="15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6" name="Rectangle 255"/>
            <p:cNvSpPr>
              <a:spLocks noChangeArrowheads="1"/>
            </p:cNvSpPr>
            <p:nvPr/>
          </p:nvSpPr>
          <p:spPr bwMode="auto">
            <a:xfrm>
              <a:off x="528" y="1164"/>
              <a:ext cx="238" cy="53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7" name="Rectangle 256"/>
            <p:cNvSpPr>
              <a:spLocks noChangeArrowheads="1"/>
            </p:cNvSpPr>
            <p:nvPr/>
          </p:nvSpPr>
          <p:spPr bwMode="auto">
            <a:xfrm>
              <a:off x="528" y="1218"/>
              <a:ext cx="238" cy="56"/>
            </a:xfrm>
            <a:prstGeom prst="rect">
              <a:avLst/>
            </a:prstGeom>
            <a:solidFill>
              <a:srgbClr val="00FF00"/>
            </a:solidFill>
            <a:ln w="3175">
              <a:solidFill>
                <a:schemeClr val="tx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8" name="Rectangle 257"/>
            <p:cNvSpPr>
              <a:spLocks noChangeArrowheads="1"/>
            </p:cNvSpPr>
            <p:nvPr/>
          </p:nvSpPr>
          <p:spPr bwMode="auto">
            <a:xfrm>
              <a:off x="528" y="1266"/>
              <a:ext cx="238" cy="55"/>
            </a:xfrm>
            <a:prstGeom prst="rect">
              <a:avLst/>
            </a:prstGeom>
            <a:solidFill>
              <a:srgbClr val="FF0000"/>
            </a:solidFill>
            <a:ln w="317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80" name="Text Box 264"/>
          <p:cNvSpPr txBox="1">
            <a:spLocks noChangeArrowheads="1"/>
          </p:cNvSpPr>
          <p:nvPr/>
        </p:nvSpPr>
        <p:spPr bwMode="auto">
          <a:xfrm>
            <a:off x="1962150" y="1846263"/>
            <a:ext cx="8636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rgbClr val="00205B"/>
                </a:solidFill>
                <a:latin typeface="Arial" pitchFamily="34" charset="0"/>
                <a:cs typeface="Arial" pitchFamily="34" charset="0"/>
              </a:rPr>
              <a:t>BULGARIA</a:t>
            </a:r>
          </a:p>
        </p:txBody>
      </p:sp>
      <p:sp>
        <p:nvSpPr>
          <p:cNvPr id="2081" name="Text Box 267"/>
          <p:cNvSpPr txBox="1">
            <a:spLocks noChangeArrowheads="1"/>
          </p:cNvSpPr>
          <p:nvPr/>
        </p:nvSpPr>
        <p:spPr bwMode="auto">
          <a:xfrm>
            <a:off x="134938" y="37258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ICELAND</a:t>
            </a:r>
          </a:p>
        </p:txBody>
      </p:sp>
      <p:pic>
        <p:nvPicPr>
          <p:cNvPr id="2082" name="Picture 2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688" y="3452813"/>
            <a:ext cx="396875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9"/>
          <p:cNvGrpSpPr>
            <a:grpSpLocks noChangeAspect="1"/>
          </p:cNvGrpSpPr>
          <p:nvPr/>
        </p:nvGrpSpPr>
        <p:grpSpPr bwMode="auto">
          <a:xfrm>
            <a:off x="293688" y="4065588"/>
            <a:ext cx="382587" cy="247650"/>
            <a:chOff x="4214" y="2064"/>
            <a:chExt cx="241" cy="156"/>
          </a:xfrm>
        </p:grpSpPr>
        <p:sp>
          <p:nvSpPr>
            <p:cNvPr id="2121" name="AutoShape 270"/>
            <p:cNvSpPr>
              <a:spLocks noChangeAspect="1" noChangeArrowheads="1" noTextEdit="1"/>
            </p:cNvSpPr>
            <p:nvPr/>
          </p:nvSpPr>
          <p:spPr bwMode="auto">
            <a:xfrm>
              <a:off x="4214" y="2064"/>
              <a:ext cx="241" cy="156"/>
            </a:xfrm>
            <a:prstGeom prst="rect">
              <a:avLst/>
            </a:prstGeom>
            <a:noFill/>
            <a:ln w="635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22" name="Rectangle 271"/>
            <p:cNvSpPr>
              <a:spLocks noChangeArrowheads="1"/>
            </p:cNvSpPr>
            <p:nvPr/>
          </p:nvSpPr>
          <p:spPr bwMode="auto">
            <a:xfrm>
              <a:off x="4214" y="2064"/>
              <a:ext cx="241" cy="52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3" name="Rectangle 272"/>
            <p:cNvSpPr>
              <a:spLocks noChangeArrowheads="1"/>
            </p:cNvSpPr>
            <p:nvPr/>
          </p:nvSpPr>
          <p:spPr bwMode="auto">
            <a:xfrm>
              <a:off x="4214" y="2116"/>
              <a:ext cx="241" cy="52"/>
            </a:xfrm>
            <a:prstGeom prst="rect">
              <a:avLst/>
            </a:prstGeom>
            <a:solidFill>
              <a:srgbClr val="51D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4" name="Rectangle 273"/>
            <p:cNvSpPr>
              <a:spLocks noChangeArrowheads="1"/>
            </p:cNvSpPr>
            <p:nvPr/>
          </p:nvSpPr>
          <p:spPr bwMode="auto">
            <a:xfrm>
              <a:off x="4214" y="2168"/>
              <a:ext cx="241" cy="5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50000"/>
                </a:spcBef>
              </a:pPr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97" name="Rectangle 284"/>
          <p:cNvSpPr>
            <a:spLocks noChangeArrowheads="1"/>
          </p:cNvSpPr>
          <p:nvPr/>
        </p:nvSpPr>
        <p:spPr bwMode="auto">
          <a:xfrm>
            <a:off x="4551363" y="1176338"/>
            <a:ext cx="29654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en-GB" sz="1200" dirty="0">
                <a:solidFill>
                  <a:srgbClr val="00205B">
                    <a:alpha val="50000"/>
                  </a:srgbClr>
                </a:solidFill>
                <a:latin typeface="Arial" charset="0"/>
                <a:cs typeface="Arial" charset="0"/>
              </a:rPr>
              <a:t>Cooperating States</a:t>
            </a:r>
          </a:p>
        </p:txBody>
      </p:sp>
      <p:sp>
        <p:nvSpPr>
          <p:cNvPr id="2085" name="Text Box 299"/>
          <p:cNvSpPr txBox="1">
            <a:spLocks noChangeArrowheads="1"/>
          </p:cNvSpPr>
          <p:nvPr/>
        </p:nvSpPr>
        <p:spPr bwMode="auto">
          <a:xfrm>
            <a:off x="4384675" y="1846263"/>
            <a:ext cx="9382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rgbClr val="677E97"/>
                </a:solidFill>
                <a:latin typeface="Arial" pitchFamily="34" charset="0"/>
                <a:cs typeface="Arial" pitchFamily="34" charset="0"/>
              </a:rPr>
              <a:t>SERBIA</a:t>
            </a:r>
          </a:p>
        </p:txBody>
      </p:sp>
      <p:pic>
        <p:nvPicPr>
          <p:cNvPr id="799" name="Picture 3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9313" y="1598613"/>
            <a:ext cx="390525" cy="246062"/>
          </a:xfrm>
          <a:prstGeom prst="rect">
            <a:avLst/>
          </a:prstGeom>
          <a:noFill/>
          <a:ln w="3175" algn="ctr">
            <a:solidFill>
              <a:schemeClr val="accent4"/>
            </a:solidFill>
            <a:miter lim="800000"/>
            <a:headEnd/>
            <a:tailEnd/>
          </a:ln>
        </p:spPr>
      </p:pic>
      <p:sp>
        <p:nvSpPr>
          <p:cNvPr id="2087" name="Text Box 167"/>
          <p:cNvSpPr txBox="1">
            <a:spLocks noChangeArrowheads="1"/>
          </p:cNvSpPr>
          <p:nvPr/>
        </p:nvSpPr>
        <p:spPr bwMode="auto">
          <a:xfrm>
            <a:off x="134938" y="18462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AUSTRIA</a:t>
            </a:r>
          </a:p>
        </p:txBody>
      </p:sp>
      <p:sp>
        <p:nvSpPr>
          <p:cNvPr id="2088" name="Text Box 168"/>
          <p:cNvSpPr txBox="1">
            <a:spLocks noChangeArrowheads="1"/>
          </p:cNvSpPr>
          <p:nvPr/>
        </p:nvSpPr>
        <p:spPr bwMode="auto">
          <a:xfrm>
            <a:off x="1063625" y="18462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BELGIUM</a:t>
            </a:r>
          </a:p>
        </p:txBody>
      </p:sp>
      <p:sp>
        <p:nvSpPr>
          <p:cNvPr id="2089" name="Text Box 169"/>
          <p:cNvSpPr txBox="1">
            <a:spLocks noChangeArrowheads="1"/>
          </p:cNvSpPr>
          <p:nvPr/>
        </p:nvSpPr>
        <p:spPr bwMode="auto">
          <a:xfrm>
            <a:off x="933450" y="2470150"/>
            <a:ext cx="9699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DENMARK</a:t>
            </a:r>
          </a:p>
        </p:txBody>
      </p:sp>
      <p:sp>
        <p:nvSpPr>
          <p:cNvPr id="2090" name="Text Box 170"/>
          <p:cNvSpPr txBox="1">
            <a:spLocks noChangeArrowheads="1"/>
          </p:cNvSpPr>
          <p:nvPr/>
        </p:nvSpPr>
        <p:spPr bwMode="auto">
          <a:xfrm>
            <a:off x="3094038" y="2470150"/>
            <a:ext cx="70643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FINLAND</a:t>
            </a:r>
          </a:p>
        </p:txBody>
      </p:sp>
      <p:sp>
        <p:nvSpPr>
          <p:cNvPr id="2091" name="Text Box 171"/>
          <p:cNvSpPr txBox="1">
            <a:spLocks noChangeArrowheads="1"/>
          </p:cNvSpPr>
          <p:nvPr/>
        </p:nvSpPr>
        <p:spPr bwMode="auto">
          <a:xfrm>
            <a:off x="134938" y="3089275"/>
            <a:ext cx="708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FRANCE</a:t>
            </a:r>
          </a:p>
        </p:txBody>
      </p:sp>
      <p:sp>
        <p:nvSpPr>
          <p:cNvPr id="2092" name="Text Box 172"/>
          <p:cNvSpPr txBox="1">
            <a:spLocks noChangeArrowheads="1"/>
          </p:cNvSpPr>
          <p:nvPr/>
        </p:nvSpPr>
        <p:spPr bwMode="auto">
          <a:xfrm>
            <a:off x="952500" y="3089275"/>
            <a:ext cx="93027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GERMANY</a:t>
            </a:r>
          </a:p>
        </p:txBody>
      </p:sp>
      <p:sp>
        <p:nvSpPr>
          <p:cNvPr id="2093" name="Text Box 173"/>
          <p:cNvSpPr txBox="1">
            <a:spLocks noChangeArrowheads="1"/>
          </p:cNvSpPr>
          <p:nvPr/>
        </p:nvSpPr>
        <p:spPr bwMode="auto">
          <a:xfrm>
            <a:off x="2038350" y="3089275"/>
            <a:ext cx="7096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GREECE</a:t>
            </a:r>
          </a:p>
        </p:txBody>
      </p:sp>
      <p:sp>
        <p:nvSpPr>
          <p:cNvPr id="2094" name="Text Box 174"/>
          <p:cNvSpPr txBox="1">
            <a:spLocks noChangeArrowheads="1"/>
          </p:cNvSpPr>
          <p:nvPr/>
        </p:nvSpPr>
        <p:spPr bwMode="auto">
          <a:xfrm>
            <a:off x="1063625" y="37258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IRELAND</a:t>
            </a:r>
          </a:p>
        </p:txBody>
      </p:sp>
      <p:sp>
        <p:nvSpPr>
          <p:cNvPr id="2095" name="Text Box 175"/>
          <p:cNvSpPr txBox="1">
            <a:spLocks noChangeArrowheads="1"/>
          </p:cNvSpPr>
          <p:nvPr/>
        </p:nvSpPr>
        <p:spPr bwMode="auto">
          <a:xfrm>
            <a:off x="2038350" y="3725863"/>
            <a:ext cx="7096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ITALY</a:t>
            </a:r>
          </a:p>
        </p:txBody>
      </p:sp>
      <p:sp>
        <p:nvSpPr>
          <p:cNvPr id="2096" name="Text Box 176"/>
          <p:cNvSpPr txBox="1">
            <a:spLocks noChangeArrowheads="1"/>
          </p:cNvSpPr>
          <p:nvPr/>
        </p:nvSpPr>
        <p:spPr bwMode="auto">
          <a:xfrm>
            <a:off x="722313" y="6211888"/>
            <a:ext cx="13922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UNITED KINGDOM</a:t>
            </a:r>
          </a:p>
        </p:txBody>
      </p:sp>
      <p:sp>
        <p:nvSpPr>
          <p:cNvPr id="2097" name="Text Box 177"/>
          <p:cNvSpPr txBox="1">
            <a:spLocks noChangeArrowheads="1"/>
          </p:cNvSpPr>
          <p:nvPr/>
        </p:nvSpPr>
        <p:spPr bwMode="auto">
          <a:xfrm>
            <a:off x="134938" y="6213475"/>
            <a:ext cx="7096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TURKEY</a:t>
            </a:r>
          </a:p>
        </p:txBody>
      </p:sp>
      <p:sp>
        <p:nvSpPr>
          <p:cNvPr id="2098" name="Text Box 179"/>
          <p:cNvSpPr txBox="1">
            <a:spLocks noChangeArrowheads="1"/>
          </p:cNvSpPr>
          <p:nvPr/>
        </p:nvSpPr>
        <p:spPr bwMode="auto">
          <a:xfrm>
            <a:off x="2039938" y="561181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SWEDEN</a:t>
            </a:r>
          </a:p>
        </p:txBody>
      </p:sp>
      <p:sp>
        <p:nvSpPr>
          <p:cNvPr id="2099" name="Text Box 180"/>
          <p:cNvSpPr txBox="1">
            <a:spLocks noChangeArrowheads="1"/>
          </p:cNvSpPr>
          <p:nvPr/>
        </p:nvSpPr>
        <p:spPr bwMode="auto">
          <a:xfrm>
            <a:off x="1063625" y="561181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SPAIN</a:t>
            </a:r>
          </a:p>
        </p:txBody>
      </p:sp>
      <p:sp>
        <p:nvSpPr>
          <p:cNvPr id="2100" name="Text Box 181"/>
          <p:cNvSpPr txBox="1">
            <a:spLocks noChangeArrowheads="1"/>
          </p:cNvSpPr>
          <p:nvPr/>
        </p:nvSpPr>
        <p:spPr bwMode="auto">
          <a:xfrm>
            <a:off x="998538" y="5022850"/>
            <a:ext cx="8397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PORTUGAL</a:t>
            </a:r>
          </a:p>
        </p:txBody>
      </p:sp>
      <p:sp>
        <p:nvSpPr>
          <p:cNvPr id="2101" name="Text Box 182"/>
          <p:cNvSpPr txBox="1">
            <a:spLocks noChangeArrowheads="1"/>
          </p:cNvSpPr>
          <p:nvPr/>
        </p:nvSpPr>
        <p:spPr bwMode="auto">
          <a:xfrm>
            <a:off x="3092450" y="4340225"/>
            <a:ext cx="708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NORWAY</a:t>
            </a:r>
          </a:p>
        </p:txBody>
      </p:sp>
      <p:sp>
        <p:nvSpPr>
          <p:cNvPr id="2102" name="Text Box 183"/>
          <p:cNvSpPr txBox="1">
            <a:spLocks noChangeArrowheads="1"/>
          </p:cNvSpPr>
          <p:nvPr/>
        </p:nvSpPr>
        <p:spPr bwMode="auto">
          <a:xfrm>
            <a:off x="1676400" y="4340225"/>
            <a:ext cx="14335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NETHERLANDS</a:t>
            </a:r>
          </a:p>
        </p:txBody>
      </p:sp>
      <p:sp>
        <p:nvSpPr>
          <p:cNvPr id="2103" name="Text Box 184"/>
          <p:cNvSpPr txBox="1">
            <a:spLocks noChangeArrowheads="1"/>
          </p:cNvSpPr>
          <p:nvPr/>
        </p:nvSpPr>
        <p:spPr bwMode="auto">
          <a:xfrm>
            <a:off x="866775" y="4340225"/>
            <a:ext cx="11017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LUXEMBOURG</a:t>
            </a:r>
          </a:p>
        </p:txBody>
      </p:sp>
      <p:sp>
        <p:nvSpPr>
          <p:cNvPr id="2104" name="Text Box 213"/>
          <p:cNvSpPr txBox="1">
            <a:spLocks noChangeArrowheads="1"/>
          </p:cNvSpPr>
          <p:nvPr/>
        </p:nvSpPr>
        <p:spPr bwMode="auto">
          <a:xfrm>
            <a:off x="3092450" y="1846263"/>
            <a:ext cx="70802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CROATIA</a:t>
            </a:r>
          </a:p>
        </p:txBody>
      </p:sp>
      <p:sp>
        <p:nvSpPr>
          <p:cNvPr id="2105" name="Text Box 258"/>
          <p:cNvSpPr txBox="1">
            <a:spLocks noChangeArrowheads="1"/>
          </p:cNvSpPr>
          <p:nvPr/>
        </p:nvSpPr>
        <p:spPr bwMode="auto">
          <a:xfrm>
            <a:off x="134938" y="5022850"/>
            <a:ext cx="708025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POLAND</a:t>
            </a:r>
          </a:p>
        </p:txBody>
      </p:sp>
      <p:sp>
        <p:nvSpPr>
          <p:cNvPr id="2106" name="Text Box 262"/>
          <p:cNvSpPr txBox="1">
            <a:spLocks noChangeArrowheads="1"/>
          </p:cNvSpPr>
          <p:nvPr/>
        </p:nvSpPr>
        <p:spPr bwMode="auto">
          <a:xfrm>
            <a:off x="3092450" y="3725863"/>
            <a:ext cx="709613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LATVIA</a:t>
            </a:r>
          </a:p>
        </p:txBody>
      </p:sp>
      <p:sp>
        <p:nvSpPr>
          <p:cNvPr id="2107" name="Text Box 265"/>
          <p:cNvSpPr txBox="1">
            <a:spLocks noChangeArrowheads="1"/>
          </p:cNvSpPr>
          <p:nvPr/>
        </p:nvSpPr>
        <p:spPr bwMode="auto">
          <a:xfrm>
            <a:off x="80963" y="5611813"/>
            <a:ext cx="817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SLOVENIA</a:t>
            </a:r>
          </a:p>
        </p:txBody>
      </p:sp>
      <p:sp>
        <p:nvSpPr>
          <p:cNvPr id="2108" name="Text Box 260"/>
          <p:cNvSpPr txBox="1">
            <a:spLocks noChangeArrowheads="1"/>
          </p:cNvSpPr>
          <p:nvPr/>
        </p:nvSpPr>
        <p:spPr bwMode="auto">
          <a:xfrm>
            <a:off x="2012950" y="5022850"/>
            <a:ext cx="76041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ROMANIA</a:t>
            </a:r>
          </a:p>
        </p:txBody>
      </p:sp>
      <p:sp>
        <p:nvSpPr>
          <p:cNvPr id="2109" name="Text Box 261"/>
          <p:cNvSpPr txBox="1">
            <a:spLocks noChangeArrowheads="1"/>
          </p:cNvSpPr>
          <p:nvPr/>
        </p:nvSpPr>
        <p:spPr bwMode="auto">
          <a:xfrm>
            <a:off x="-122238" y="2468563"/>
            <a:ext cx="1222376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CZECH REPUBLIC</a:t>
            </a:r>
          </a:p>
        </p:txBody>
      </p:sp>
      <p:sp>
        <p:nvSpPr>
          <p:cNvPr id="2110" name="Text Box 263"/>
          <p:cNvSpPr txBox="1">
            <a:spLocks noChangeArrowheads="1"/>
          </p:cNvSpPr>
          <p:nvPr/>
        </p:nvSpPr>
        <p:spPr bwMode="auto">
          <a:xfrm>
            <a:off x="20638" y="4340225"/>
            <a:ext cx="938212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LITHUANIA</a:t>
            </a:r>
          </a:p>
        </p:txBody>
      </p:sp>
      <p:grpSp>
        <p:nvGrpSpPr>
          <p:cNvPr id="28" name="Group 242"/>
          <p:cNvGrpSpPr>
            <a:grpSpLocks/>
          </p:cNvGrpSpPr>
          <p:nvPr/>
        </p:nvGrpSpPr>
        <p:grpSpPr bwMode="auto">
          <a:xfrm>
            <a:off x="2190750" y="2222500"/>
            <a:ext cx="390525" cy="250825"/>
            <a:chOff x="5554" y="2058"/>
            <a:chExt cx="246" cy="158"/>
          </a:xfrm>
        </p:grpSpPr>
        <p:sp>
          <p:nvSpPr>
            <p:cNvPr id="2117" name="Freeform 243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0 w 244"/>
                <a:gd name="T1" fmla="*/ 0 h 156"/>
                <a:gd name="T2" fmla="*/ 0 w 244"/>
                <a:gd name="T3" fmla="*/ 770 h 156"/>
                <a:gd name="T4" fmla="*/ 674 w 244"/>
                <a:gd name="T5" fmla="*/ 770 h 156"/>
                <a:gd name="T6" fmla="*/ 674 w 244"/>
                <a:gd name="T7" fmla="*/ 0 h 156"/>
                <a:gd name="T8" fmla="*/ 0 w 244"/>
                <a:gd name="T9" fmla="*/ 0 h 156"/>
                <a:gd name="T10" fmla="*/ 0 w 244"/>
                <a:gd name="T11" fmla="*/ 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0" y="0"/>
                  </a:moveTo>
                  <a:lnTo>
                    <a:pt x="0" y="156"/>
                  </a:lnTo>
                  <a:lnTo>
                    <a:pt x="244" y="156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18" name="Freeform 244"/>
            <p:cNvSpPr>
              <a:spLocks/>
            </p:cNvSpPr>
            <p:nvPr/>
          </p:nvSpPr>
          <p:spPr bwMode="auto">
            <a:xfrm>
              <a:off x="5554" y="2162"/>
              <a:ext cx="246" cy="54"/>
            </a:xfrm>
            <a:custGeom>
              <a:avLst/>
              <a:gdLst>
                <a:gd name="T0" fmla="*/ 0 w 244"/>
                <a:gd name="T1" fmla="*/ 0 h 45"/>
                <a:gd name="T2" fmla="*/ 0 w 244"/>
                <a:gd name="T3" fmla="*/ 2147483647 h 45"/>
                <a:gd name="T4" fmla="*/ 674 w 244"/>
                <a:gd name="T5" fmla="*/ 2147483647 h 45"/>
                <a:gd name="T6" fmla="*/ 674 w 244"/>
                <a:gd name="T7" fmla="*/ 0 h 45"/>
                <a:gd name="T8" fmla="*/ 0 w 244"/>
                <a:gd name="T9" fmla="*/ 0 h 45"/>
                <a:gd name="T10" fmla="*/ 0 w 244"/>
                <a:gd name="T11" fmla="*/ 0 h 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45"/>
                <a:gd name="T20" fmla="*/ 244 w 244"/>
                <a:gd name="T21" fmla="*/ 45 h 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45">
                  <a:moveTo>
                    <a:pt x="0" y="0"/>
                  </a:moveTo>
                  <a:lnTo>
                    <a:pt x="0" y="45"/>
                  </a:lnTo>
                  <a:lnTo>
                    <a:pt x="244" y="45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19" name="Freeform 245"/>
            <p:cNvSpPr>
              <a:spLocks/>
            </p:cNvSpPr>
            <p:nvPr/>
          </p:nvSpPr>
          <p:spPr bwMode="auto">
            <a:xfrm>
              <a:off x="5554" y="2060"/>
              <a:ext cx="246" cy="54"/>
            </a:xfrm>
            <a:custGeom>
              <a:avLst/>
              <a:gdLst>
                <a:gd name="T0" fmla="*/ 0 w 244"/>
                <a:gd name="T1" fmla="*/ 0 h 50"/>
                <a:gd name="T2" fmla="*/ 0 w 244"/>
                <a:gd name="T3" fmla="*/ 880311 h 50"/>
                <a:gd name="T4" fmla="*/ 674 w 244"/>
                <a:gd name="T5" fmla="*/ 880311 h 50"/>
                <a:gd name="T6" fmla="*/ 674 w 244"/>
                <a:gd name="T7" fmla="*/ 0 h 50"/>
                <a:gd name="T8" fmla="*/ 0 w 244"/>
                <a:gd name="T9" fmla="*/ 0 h 50"/>
                <a:gd name="T10" fmla="*/ 0 w 244"/>
                <a:gd name="T11" fmla="*/ 0 h 5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50"/>
                <a:gd name="T20" fmla="*/ 244 w 244"/>
                <a:gd name="T21" fmla="*/ 50 h 5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50">
                  <a:moveTo>
                    <a:pt x="0" y="0"/>
                  </a:moveTo>
                  <a:lnTo>
                    <a:pt x="0" y="50"/>
                  </a:lnTo>
                  <a:lnTo>
                    <a:pt x="244" y="50"/>
                  </a:lnTo>
                  <a:lnTo>
                    <a:pt x="2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120" name="Freeform 246"/>
            <p:cNvSpPr>
              <a:spLocks/>
            </p:cNvSpPr>
            <p:nvPr/>
          </p:nvSpPr>
          <p:spPr bwMode="auto">
            <a:xfrm>
              <a:off x="5554" y="2058"/>
              <a:ext cx="246" cy="158"/>
            </a:xfrm>
            <a:custGeom>
              <a:avLst/>
              <a:gdLst>
                <a:gd name="T0" fmla="*/ 674 w 244"/>
                <a:gd name="T1" fmla="*/ 770 h 156"/>
                <a:gd name="T2" fmla="*/ 674 w 244"/>
                <a:gd name="T3" fmla="*/ 0 h 156"/>
                <a:gd name="T4" fmla="*/ 0 w 244"/>
                <a:gd name="T5" fmla="*/ 0 h 156"/>
                <a:gd name="T6" fmla="*/ 0 w 244"/>
                <a:gd name="T7" fmla="*/ 770 h 156"/>
                <a:gd name="T8" fmla="*/ 674 w 244"/>
                <a:gd name="T9" fmla="*/ 770 h 156"/>
                <a:gd name="T10" fmla="*/ 674 w 244"/>
                <a:gd name="T11" fmla="*/ 770 h 1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4"/>
                <a:gd name="T19" fmla="*/ 0 h 156"/>
                <a:gd name="T20" fmla="*/ 244 w 244"/>
                <a:gd name="T21" fmla="*/ 156 h 1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4" h="156">
                  <a:moveTo>
                    <a:pt x="244" y="156"/>
                  </a:moveTo>
                  <a:lnTo>
                    <a:pt x="244" y="0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244" y="156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12" name="Text Box 266"/>
          <p:cNvSpPr txBox="1">
            <a:spLocks noChangeArrowheads="1"/>
          </p:cNvSpPr>
          <p:nvPr/>
        </p:nvSpPr>
        <p:spPr bwMode="auto">
          <a:xfrm>
            <a:off x="2049463" y="2470150"/>
            <a:ext cx="687387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ESTONIA</a:t>
            </a:r>
          </a:p>
        </p:txBody>
      </p:sp>
      <p:sp>
        <p:nvSpPr>
          <p:cNvPr id="2113" name="Text Box 182"/>
          <p:cNvSpPr txBox="1">
            <a:spLocks noChangeArrowheads="1"/>
          </p:cNvSpPr>
          <p:nvPr/>
        </p:nvSpPr>
        <p:spPr bwMode="auto">
          <a:xfrm>
            <a:off x="3092450" y="4960938"/>
            <a:ext cx="7080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SLOVAK REPUBLIC</a:t>
            </a:r>
          </a:p>
        </p:txBody>
      </p:sp>
      <p:sp>
        <p:nvSpPr>
          <p:cNvPr id="2114" name="Text Box 182"/>
          <p:cNvSpPr txBox="1">
            <a:spLocks noChangeArrowheads="1"/>
          </p:cNvSpPr>
          <p:nvPr/>
        </p:nvSpPr>
        <p:spPr bwMode="auto">
          <a:xfrm>
            <a:off x="2960688" y="5611813"/>
            <a:ext cx="9525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SWITZERLAND</a:t>
            </a:r>
          </a:p>
        </p:txBody>
      </p:sp>
      <p:sp>
        <p:nvSpPr>
          <p:cNvPr id="832" name="Rectangle 300"/>
          <p:cNvSpPr txBox="1">
            <a:spLocks noChangeArrowheads="1"/>
          </p:cNvSpPr>
          <p:nvPr/>
        </p:nvSpPr>
        <p:spPr bwMode="auto">
          <a:xfrm>
            <a:off x="0" y="0"/>
            <a:ext cx="9799638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 eaLnBrk="0" hangingPunct="0">
              <a:defRPr/>
            </a:pPr>
            <a:r>
              <a:rPr lang="en-GB" sz="2800" kern="0" dirty="0">
                <a:latin typeface="Arial" charset="0"/>
                <a:ea typeface="+mj-ea"/>
                <a:cs typeface="Arial" charset="0"/>
              </a:rPr>
              <a:t>EUMETSAT is an intergovernmental organisation with </a:t>
            </a:r>
            <a:br>
              <a:rPr lang="en-GB" sz="2800" kern="0" dirty="0">
                <a:latin typeface="Arial" charset="0"/>
                <a:ea typeface="+mj-ea"/>
                <a:cs typeface="Arial" charset="0"/>
              </a:rPr>
            </a:br>
            <a:r>
              <a:rPr lang="en-GB" sz="2800" kern="0" dirty="0">
                <a:latin typeface="Arial" charset="0"/>
                <a:ea typeface="+mj-ea"/>
                <a:cs typeface="Arial" charset="0"/>
              </a:rPr>
              <a:t>30 Member States and 1 Cooperating State</a:t>
            </a:r>
          </a:p>
        </p:txBody>
      </p:sp>
      <p:pic>
        <p:nvPicPr>
          <p:cNvPr id="2116" name="Picture 278" descr="graphic-vector-map-europe.wmf"/>
          <p:cNvPicPr>
            <a:picLocks noChangeAspect="1"/>
          </p:cNvPicPr>
          <p:nvPr/>
        </p:nvPicPr>
        <p:blipFill>
          <a:blip r:embed="rId8" cstate="print"/>
          <a:srcRect l="5505" t="28075" r="5937" b="12190"/>
          <a:stretch>
            <a:fillRect/>
          </a:stretch>
        </p:blipFill>
        <p:spPr bwMode="auto">
          <a:xfrm>
            <a:off x="4170363" y="952500"/>
            <a:ext cx="573405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3147"/>
            <a:ext cx="9906000" cy="5550338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Greenland</a:t>
            </a:r>
            <a:endParaRPr lang="en-IE" dirty="0"/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060374" y="2498094"/>
            <a:ext cx="1416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364350"/>
                </a:solidFill>
              </a:rPr>
              <a:t>2.4 </a:t>
            </a:r>
            <a:r>
              <a:rPr lang="en-GB" sz="1200" dirty="0">
                <a:solidFill>
                  <a:srgbClr val="364350"/>
                </a:solidFill>
              </a:rPr>
              <a:t>m </a:t>
            </a:r>
            <a:r>
              <a:rPr lang="en-GB" sz="1200" dirty="0" smtClean="0">
                <a:solidFill>
                  <a:srgbClr val="364350"/>
                </a:solidFill>
              </a:rPr>
              <a:t>L/X-band</a:t>
            </a:r>
            <a:endParaRPr lang="en-GB" sz="1200" dirty="0">
              <a:solidFill>
                <a:srgbClr val="364350"/>
              </a:solidFill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59847" y="2526136"/>
            <a:ext cx="14165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364350"/>
                </a:solidFill>
              </a:rPr>
              <a:t>2.4 L-band</a:t>
            </a:r>
            <a:endParaRPr lang="en-GB" sz="1200" dirty="0">
              <a:solidFill>
                <a:srgbClr val="36435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Maspalomas</a:t>
            </a:r>
            <a:endParaRPr lang="en-IE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48203"/>
            <a:ext cx="9906000" cy="565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3" cstate="print"/>
          <a:srcRect l="-565"/>
          <a:stretch>
            <a:fillRect/>
          </a:stretch>
        </p:blipFill>
        <p:spPr bwMode="auto">
          <a:xfrm>
            <a:off x="1" y="2937150"/>
            <a:ext cx="3743170" cy="20664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9" name="Picture 12" descr="7_antena_kspt_pedes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42613"/>
            <a:ext cx="3716122" cy="2089221"/>
          </a:xfrm>
          <a:prstGeom prst="rect">
            <a:avLst/>
          </a:prstGeom>
          <a:noFill/>
          <a:ln w="9525" algn="ctr">
            <a:solidFill>
              <a:srgbClr val="80008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0" name="3 Rectángulo"/>
          <p:cNvSpPr>
            <a:spLocks noChangeArrowheads="1"/>
          </p:cNvSpPr>
          <p:nvPr/>
        </p:nvSpPr>
        <p:spPr bwMode="auto">
          <a:xfrm>
            <a:off x="0" y="2690241"/>
            <a:ext cx="3694176" cy="230832"/>
          </a:xfrm>
          <a:prstGeom prst="rect">
            <a:avLst/>
          </a:prstGeom>
          <a:solidFill>
            <a:srgbClr val="7E9BEE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defTabSz="762000"/>
            <a:r>
              <a:rPr lang="es-ES" altLang="es-ES" b="1" dirty="0" smtClean="0">
                <a:solidFill>
                  <a:schemeClr val="bg1"/>
                </a:solidFill>
                <a:cs typeface="Arial" pitchFamily="34" charset="0"/>
              </a:rPr>
              <a:t>2.4m  KONGSBERG L/X-BAND ANTENNA</a:t>
            </a:r>
            <a:endParaRPr lang="es-ES" altLang="es-ES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-1" y="4744594"/>
            <a:ext cx="3738067" cy="230832"/>
          </a:xfrm>
          <a:prstGeom prst="rect">
            <a:avLst/>
          </a:prstGeom>
          <a:solidFill>
            <a:srgbClr val="7E9BEE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defTabSz="762000"/>
            <a:r>
              <a:rPr lang="es-ES" altLang="es-ES" dirty="0" smtClean="0">
                <a:cs typeface="Arial" pitchFamily="34" charset="0"/>
              </a:rPr>
              <a:t>1.8</a:t>
            </a:r>
            <a:r>
              <a:rPr lang="es-ES" altLang="es-ES" b="1" dirty="0" smtClean="0">
                <a:solidFill>
                  <a:schemeClr val="bg1"/>
                </a:solidFill>
                <a:cs typeface="Arial" pitchFamily="34" charset="0"/>
              </a:rPr>
              <a:t>m  DSS &amp; VCS L-BAND  ANTENNAS</a:t>
            </a:r>
            <a:endParaRPr lang="es-ES" altLang="es-ES" b="1" dirty="0">
              <a:solidFill>
                <a:schemeClr val="bg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Lannion</a:t>
            </a:r>
            <a:endParaRPr lang="en-IE" dirty="0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6054389" y="3435005"/>
            <a:ext cx="2514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</a:rPr>
              <a:t>Lannion: New 2.4 m L/X-band antenna</a:t>
            </a:r>
          </a:p>
        </p:txBody>
      </p:sp>
      <p:pic>
        <p:nvPicPr>
          <p:cNvPr id="7" name="Picture 5" descr="Panoramique Lann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7823"/>
            <a:ext cx="9906000" cy="5626790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4" descr="IMG-20120606-00104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8077201" y="3130906"/>
            <a:ext cx="1828799" cy="338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6754" y="3647147"/>
            <a:ext cx="20745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364350"/>
                </a:solidFill>
              </a:rPr>
              <a:t>Orbital 2.4m </a:t>
            </a:r>
          </a:p>
          <a:p>
            <a:r>
              <a:rPr lang="en-GB" sz="1400" dirty="0" smtClean="0">
                <a:solidFill>
                  <a:srgbClr val="364350"/>
                </a:solidFill>
              </a:rPr>
              <a:t>L/X-band </a:t>
            </a:r>
            <a:r>
              <a:rPr lang="en-GB" sz="1400" dirty="0">
                <a:solidFill>
                  <a:srgbClr val="364350"/>
                </a:solidFill>
              </a:rPr>
              <a:t>antenna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Antenna and X/L-Band Feed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640" y="1005836"/>
            <a:ext cx="6501566" cy="5391150"/>
          </a:xfrm>
        </p:spPr>
        <p:txBody>
          <a:bodyPr>
            <a:normAutofit/>
          </a:bodyPr>
          <a:lstStyle/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GB" sz="1800" dirty="0" smtClean="0"/>
              <a:t>High-quality, high-precision </a:t>
            </a:r>
            <a:r>
              <a:rPr lang="en-US" sz="1800" dirty="0" smtClean="0"/>
              <a:t>elevation-over-azimuth satellite tracking system suitable for operation at X-Band, and</a:t>
            </a:r>
          </a:p>
          <a:p>
            <a:pPr>
              <a:spcBef>
                <a:spcPts val="500"/>
              </a:spcBef>
              <a:buNone/>
            </a:pPr>
            <a:r>
              <a:rPr lang="en-GB" sz="1800" dirty="0" smtClean="0"/>
              <a:t>	below;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IE" sz="1800" dirty="0" smtClean="0"/>
              <a:t>High Reliability;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IE" sz="1800" dirty="0" smtClean="0"/>
              <a:t>Antenna positioner and feed are pressurized with dehydrated air to prevent corrosion of system components;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IE" sz="1800" dirty="0" smtClean="0"/>
              <a:t>Full Antenna Control Unit integrated in Antenna;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US" sz="1800" dirty="0" smtClean="0"/>
              <a:t>X and L-Band Feed operates in </a:t>
            </a:r>
            <a:r>
              <a:rPr lang="en-US" sz="1800" dirty="0" smtClean="0">
                <a:solidFill>
                  <a:srgbClr val="FF0000"/>
                </a:solidFill>
              </a:rPr>
              <a:t>fixed RHCP;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US" sz="1800" dirty="0" smtClean="0"/>
              <a:t>X and L-Band Feed allows simultaneous reception of X and L-Band signals;</a:t>
            </a:r>
            <a:endParaRPr lang="en-US" sz="1800" dirty="0" smtClean="0">
              <a:solidFill>
                <a:srgbClr val="FF0000"/>
              </a:solidFill>
            </a:endParaRP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en-IE" sz="1800" dirty="0" smtClean="0"/>
              <a:t>System Performance:</a:t>
            </a:r>
            <a:endParaRPr lang="en-GB" sz="1800" dirty="0"/>
          </a:p>
        </p:txBody>
      </p:sp>
      <p:pic>
        <p:nvPicPr>
          <p:cNvPr id="437250" name="Picture 2" descr="http://www.orbitalsystems.com/wp-content/gallery/fukui/ant2011_0303_100659aa.jpg"/>
          <p:cNvPicPr>
            <a:picLocks noChangeAspect="1" noChangeArrowheads="1"/>
          </p:cNvPicPr>
          <p:nvPr/>
        </p:nvPicPr>
        <p:blipFill>
          <a:blip r:embed="rId2" cstate="print"/>
          <a:srcRect l="6271" r="21773"/>
          <a:stretch>
            <a:fillRect/>
          </a:stretch>
        </p:blipFill>
        <p:spPr bwMode="auto">
          <a:xfrm>
            <a:off x="145006" y="1016178"/>
            <a:ext cx="2882115" cy="44245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194251" y="5461619"/>
            <a:ext cx="26749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solidFill>
                  <a:schemeClr val="tx2"/>
                </a:solidFill>
                <a:latin typeface="Airal"/>
                <a:cs typeface="Arial" pitchFamily="34" charset="0"/>
              </a:rPr>
              <a:t>Orbital Systems Ltd.</a:t>
            </a:r>
          </a:p>
          <a:p>
            <a:r>
              <a:rPr lang="en-GB" sz="1000" dirty="0" smtClean="0">
                <a:solidFill>
                  <a:schemeClr val="tx2"/>
                </a:solidFill>
                <a:latin typeface="Airal"/>
                <a:cs typeface="Arial" pitchFamily="34" charset="0"/>
              </a:rPr>
              <a:t>Irving, Texas</a:t>
            </a:r>
          </a:p>
          <a:p>
            <a:r>
              <a:rPr lang="en-GB" sz="1000" dirty="0" smtClean="0">
                <a:solidFill>
                  <a:schemeClr val="tx2"/>
                </a:solidFill>
                <a:latin typeface="Airal"/>
                <a:cs typeface="Arial" pitchFamily="34" charset="0"/>
                <a:hlinkClick r:id="rId3"/>
              </a:rPr>
              <a:t>http://www.orbitalsystems.com/</a:t>
            </a:r>
            <a: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GB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en-GB" sz="2000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378467" y="4635125"/>
          <a:ext cx="5705142" cy="1112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901714"/>
                <a:gridCol w="1901714"/>
                <a:gridCol w="1901714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Model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X-Band G/T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L-Band G/T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2.4</a:t>
                      </a:r>
                      <a:r>
                        <a:rPr lang="en-GB" baseline="0" dirty="0" smtClean="0"/>
                        <a:t>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24.5 dB/K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8 dB/K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3.0 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/>
                        <a:t>26.2 dB/K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sz="1800" dirty="0" smtClean="0"/>
                        <a:t>9.5 dB/K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 bwMode="auto">
          <a:xfrm>
            <a:off x="204825" y="1602028"/>
            <a:ext cx="6612941" cy="1806855"/>
          </a:xfrm>
          <a:prstGeom prst="rect">
            <a:avLst/>
          </a:prstGeom>
          <a:solidFill>
            <a:schemeClr val="bg2">
              <a:alpha val="2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2413" y="0"/>
            <a:ext cx="9619488" cy="854075"/>
          </a:xfrm>
        </p:spPr>
        <p:txBody>
          <a:bodyPr/>
          <a:lstStyle/>
          <a:p>
            <a:r>
              <a:rPr lang="en-IE" dirty="0" smtClean="0"/>
              <a:t>EARS Ground Station: from RF signal to </a:t>
            </a:r>
            <a:r>
              <a:rPr lang="en-IE" smtClean="0"/>
              <a:t>L1 products</a:t>
            </a:r>
            <a:endParaRPr lang="en-IE" dirty="0"/>
          </a:p>
        </p:txBody>
      </p:sp>
      <p:grpSp>
        <p:nvGrpSpPr>
          <p:cNvPr id="6" name="Group 20"/>
          <p:cNvGrpSpPr>
            <a:grpSpLocks/>
          </p:cNvGrpSpPr>
          <p:nvPr/>
        </p:nvGrpSpPr>
        <p:grpSpPr bwMode="auto">
          <a:xfrm>
            <a:off x="395020" y="2055572"/>
            <a:ext cx="746151" cy="855878"/>
            <a:chOff x="4337" y="1504"/>
            <a:chExt cx="152" cy="157"/>
          </a:xfrm>
        </p:grpSpPr>
        <p:sp>
          <p:nvSpPr>
            <p:cNvPr id="7" name="AutoShape 21"/>
            <p:cNvSpPr>
              <a:spLocks noChangeArrowheads="1"/>
            </p:cNvSpPr>
            <p:nvPr/>
          </p:nvSpPr>
          <p:spPr bwMode="auto">
            <a:xfrm flipV="1">
              <a:off x="4390" y="1570"/>
              <a:ext cx="67" cy="9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869 w 21600"/>
                <a:gd name="T13" fmla="*/ 4035 h 21600"/>
                <a:gd name="T14" fmla="*/ 17731 w 21600"/>
                <a:gd name="T15" fmla="*/ 1756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4272" y="21600"/>
                  </a:lnTo>
                  <a:lnTo>
                    <a:pt x="1732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tx2"/>
            </a:solidFill>
            <a:ln w="9525" algn="ctr">
              <a:noFill/>
              <a:miter lim="800000"/>
              <a:headEnd/>
              <a:tailEnd/>
            </a:ln>
          </p:spPr>
          <p:txBody>
            <a:bodyPr rot="10800000" wrap="none" lIns="90000" tIns="46800" rIns="90000" bIns="46800" anchor="ctr"/>
            <a:lstStyle/>
            <a:p>
              <a:endParaRPr lang="en-GB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 rot="2934930" flipH="1">
              <a:off x="4366" y="1475"/>
              <a:ext cx="94" cy="152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22353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" name="Line 24"/>
          <p:cNvSpPr>
            <a:spLocks noChangeShapeType="1"/>
          </p:cNvSpPr>
          <p:nvPr/>
        </p:nvSpPr>
        <p:spPr bwMode="auto">
          <a:xfrm flipV="1">
            <a:off x="1280159" y="2114093"/>
            <a:ext cx="1660551" cy="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Line 24"/>
          <p:cNvSpPr>
            <a:spLocks noChangeShapeType="1"/>
          </p:cNvSpPr>
          <p:nvPr/>
        </p:nvSpPr>
        <p:spPr bwMode="auto">
          <a:xfrm flipV="1">
            <a:off x="4319792" y="2492601"/>
            <a:ext cx="60970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7476" y="1631289"/>
            <a:ext cx="2868524" cy="1814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Line 24"/>
          <p:cNvSpPr>
            <a:spLocks noChangeShapeType="1"/>
          </p:cNvSpPr>
          <p:nvPr/>
        </p:nvSpPr>
        <p:spPr bwMode="auto">
          <a:xfrm>
            <a:off x="6835002" y="2484070"/>
            <a:ext cx="231482" cy="309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6" name="Rectangle 23"/>
          <p:cNvSpPr>
            <a:spLocks noChangeArrowheads="1"/>
          </p:cNvSpPr>
          <p:nvPr/>
        </p:nvSpPr>
        <p:spPr bwMode="auto">
          <a:xfrm>
            <a:off x="4927409" y="1887321"/>
            <a:ext cx="1662366" cy="1161899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Airal"/>
              </a:rPr>
              <a:t>PPN</a:t>
            </a:r>
          </a:p>
          <a:p>
            <a:pPr algn="ctr" eaLnBrk="0" hangingPunct="0">
              <a:spcBef>
                <a:spcPct val="50000"/>
              </a:spcBef>
            </a:pPr>
            <a:endParaRPr lang="en-GB" sz="2400" dirty="0" smtClean="0">
              <a:latin typeface="Airal"/>
            </a:endParaRPr>
          </a:p>
        </p:txBody>
      </p:sp>
      <p:sp>
        <p:nvSpPr>
          <p:cNvPr id="50" name="Line 24"/>
          <p:cNvSpPr>
            <a:spLocks noChangeShapeType="1"/>
          </p:cNvSpPr>
          <p:nvPr/>
        </p:nvSpPr>
        <p:spPr bwMode="auto">
          <a:xfrm>
            <a:off x="1280160" y="2611527"/>
            <a:ext cx="1645920" cy="731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1" name="Line 24"/>
          <p:cNvSpPr>
            <a:spLocks noChangeShapeType="1"/>
          </p:cNvSpPr>
          <p:nvPr/>
        </p:nvSpPr>
        <p:spPr bwMode="auto">
          <a:xfrm>
            <a:off x="1265530" y="2933395"/>
            <a:ext cx="1629116" cy="42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52" name="TextBox 51"/>
          <p:cNvSpPr txBox="1"/>
          <p:nvPr/>
        </p:nvSpPr>
        <p:spPr>
          <a:xfrm>
            <a:off x="1349167" y="1895253"/>
            <a:ext cx="1734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X-Band IF (720 MHz)</a:t>
            </a: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924264" y="1865376"/>
            <a:ext cx="1662366" cy="1185063"/>
          </a:xfrm>
          <a:prstGeom prst="rect">
            <a:avLst/>
          </a:prstGeom>
          <a:solidFill>
            <a:schemeClr val="accent4">
              <a:lumMod val="25000"/>
              <a:lumOff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Airal"/>
              </a:rPr>
              <a:t>MEOS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2400" dirty="0" smtClean="0">
                <a:latin typeface="Airal"/>
              </a:rPr>
              <a:t> </a:t>
            </a:r>
            <a:endParaRPr lang="en-GB" sz="2400" dirty="0" smtClean="0">
              <a:latin typeface="Air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230906" y="2237848"/>
            <a:ext cx="86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L-Band IF </a:t>
            </a:r>
          </a:p>
          <a:p>
            <a:pPr algn="ctr"/>
            <a:r>
              <a:rPr lang="en-GB" sz="10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(140 MHz)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151401" y="2229313"/>
            <a:ext cx="868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L-Band IF </a:t>
            </a:r>
          </a:p>
          <a:p>
            <a:pPr algn="ctr"/>
            <a:r>
              <a:rPr lang="en-GB" sz="10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(720 MHz)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2026309" y="2560320"/>
            <a:ext cx="190194" cy="146304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352677" y="2900510"/>
            <a:ext cx="17340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Monitoring/Control</a:t>
            </a:r>
          </a:p>
        </p:txBody>
      </p:sp>
      <p:graphicFrame>
        <p:nvGraphicFramePr>
          <p:cNvPr id="61" name="Content Placeholder 3"/>
          <p:cNvGraphicFramePr>
            <a:graphicFrameLocks noGrp="1"/>
          </p:cNvGraphicFramePr>
          <p:nvPr>
            <p:ph idx="1"/>
          </p:nvPr>
        </p:nvGraphicFramePr>
        <p:xfrm>
          <a:off x="3240633" y="3902277"/>
          <a:ext cx="4798773" cy="2501964"/>
        </p:xfrm>
        <a:graphic>
          <a:graphicData uri="http://schemas.openxmlformats.org/drawingml/2006/table">
            <a:tbl>
              <a:tblPr/>
              <a:tblGrid>
                <a:gridCol w="927763"/>
                <a:gridCol w="1135709"/>
                <a:gridCol w="1295669"/>
                <a:gridCol w="1439632"/>
              </a:tblGrid>
              <a:tr h="14418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Product</a:t>
                      </a:r>
                      <a:r>
                        <a:rPr lang="en-US" sz="1400" b="1" baseline="0" dirty="0" smtClean="0">
                          <a:solidFill>
                            <a:schemeClr val="bg1"/>
                          </a:solidFill>
                          <a:latin typeface="Calibri"/>
                          <a:ea typeface="Calibri"/>
                          <a:cs typeface="Times New Roman"/>
                        </a:rPr>
                        <a:t> Processing Packages Installed in the PPN</a:t>
                      </a:r>
                      <a:endParaRPr lang="en-GB" sz="14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000" kern="1200" dirty="0" smtClean="0">
                        <a:solidFill>
                          <a:schemeClr val="bg1"/>
                        </a:solidFill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144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Package</a:t>
                      </a:r>
                      <a:endParaRPr lang="en-GB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Service</a:t>
                      </a:r>
                      <a:endParaRPr lang="en-GB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kern="1200" dirty="0" smtClean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Level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solidFill>
                            <a:schemeClr val="bg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Provider</a:t>
                      </a:r>
                      <a:endParaRPr lang="en-GB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6699"/>
                    </a:solidFill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AAPP</a:t>
                      </a:r>
                      <a:endParaRPr lang="en-GB" sz="1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ATOVS, AVHRR</a:t>
                      </a:r>
                      <a:endParaRPr lang="en-GB" sz="1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 smtClean="0">
                          <a:latin typeface="Arial" pitchFamily="34" charset="0"/>
                          <a:cs typeface="Arial" pitchFamily="34" charset="0"/>
                        </a:rPr>
                        <a:t>Level-1</a:t>
                      </a:r>
                      <a:endParaRPr lang="en-GB" sz="10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NWP SAF</a:t>
                      </a:r>
                      <a:endParaRPr lang="en-GB" sz="1000" b="1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OPS-LRS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IASI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Level-1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NWP SAF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RT-STPS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ATMS, CrIS, VIIRS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Level-0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NASA</a:t>
                      </a:r>
                      <a:r>
                        <a:rPr lang="en-GB" sz="1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DRL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CSPP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ATMS, CrIS, VIIRS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Level-1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SSEC, UW-Madison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ASCAT PPF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ASCAT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Level-1 and -2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EUMETSAT,</a:t>
                      </a:r>
                      <a:r>
                        <a:rPr lang="en-GB" sz="10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</a:t>
                      </a: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KNMI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PPS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NWC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Level-2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NWC SAF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36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FY3L1PP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VASS, </a:t>
                      </a: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MERSI</a:t>
                      </a:r>
                      <a:endParaRPr lang="en-GB" sz="10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Level-1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CMA</a:t>
                      </a:r>
                    </a:p>
                  </a:txBody>
                  <a:tcPr marL="68580" marR="68580" marT="36000" marB="360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63" name="Straight Connector 62"/>
          <p:cNvCxnSpPr/>
          <p:nvPr/>
        </p:nvCxnSpPr>
        <p:spPr bwMode="auto">
          <a:xfrm flipH="1">
            <a:off x="1280160" y="1616659"/>
            <a:ext cx="1" cy="1938528"/>
          </a:xfrm>
          <a:prstGeom prst="line">
            <a:avLst/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665681" y="1587399"/>
            <a:ext cx="6575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Outdoor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271623" y="1593495"/>
            <a:ext cx="577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Indoor</a:t>
            </a:r>
            <a:endParaRPr lang="en-GB" dirty="0">
              <a:solidFill>
                <a:srgbClr val="00B050"/>
              </a:solidFill>
            </a:endParaRPr>
          </a:p>
        </p:txBody>
      </p:sp>
      <p:cxnSp>
        <p:nvCxnSpPr>
          <p:cNvPr id="74" name="Straight Connector 73"/>
          <p:cNvCxnSpPr/>
          <p:nvPr/>
        </p:nvCxnSpPr>
        <p:spPr bwMode="auto">
          <a:xfrm flipH="1">
            <a:off x="4740250" y="1608124"/>
            <a:ext cx="13411" cy="1925118"/>
          </a:xfrm>
          <a:prstGeom prst="line">
            <a:avLst/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>
            <a:off x="6910427" y="1628851"/>
            <a:ext cx="24383" cy="1919021"/>
          </a:xfrm>
          <a:prstGeom prst="line">
            <a:avLst/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80" name="TextBox 79"/>
          <p:cNvSpPr txBox="1"/>
          <p:nvPr/>
        </p:nvSpPr>
        <p:spPr>
          <a:xfrm>
            <a:off x="950975" y="3525929"/>
            <a:ext cx="724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 Signal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248910" y="3488131"/>
            <a:ext cx="12082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CADU, VCDU, L0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676337" y="3501544"/>
            <a:ext cx="9753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L1 Products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936137" y="2376220"/>
            <a:ext cx="1650493" cy="23083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GB" dirty="0" smtClean="0"/>
              <a:t>Demodulation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920288" y="2821228"/>
            <a:ext cx="1650493" cy="23083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GB" dirty="0" smtClean="0"/>
              <a:t>Viterbi Decoding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920288" y="2601772"/>
            <a:ext cx="1650493" cy="23083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GB" dirty="0" smtClean="0"/>
              <a:t>Frame Synchronization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4945379" y="2593237"/>
            <a:ext cx="1650493" cy="23083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accent3"/>
                </a:solidFill>
              </a:rPr>
              <a:t>Data Acquisition</a:t>
            </a:r>
            <a:endParaRPr lang="en-GB" dirty="0" smtClean="0">
              <a:solidFill>
                <a:schemeClr val="accent3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4938064" y="2820008"/>
            <a:ext cx="1650493" cy="23083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dirty="0" smtClean="0">
                <a:solidFill>
                  <a:schemeClr val="accent3"/>
                </a:solidFill>
              </a:rPr>
              <a:t>Product Generation (L1)</a:t>
            </a:r>
            <a:endParaRPr lang="en-GB" dirty="0" smtClean="0">
              <a:solidFill>
                <a:schemeClr val="accent3"/>
              </a:solidFill>
            </a:endParaRPr>
          </a:p>
        </p:txBody>
      </p:sp>
      <p:sp>
        <p:nvSpPr>
          <p:cNvPr id="89" name="Rectangle 6"/>
          <p:cNvSpPr>
            <a:spLocks noChangeArrowheads="1"/>
          </p:cNvSpPr>
          <p:nvPr/>
        </p:nvSpPr>
        <p:spPr bwMode="auto">
          <a:xfrm>
            <a:off x="663245" y="1122972"/>
            <a:ext cx="152400" cy="76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Rectangle 7"/>
          <p:cNvSpPr>
            <a:spLocks noChangeArrowheads="1"/>
          </p:cNvSpPr>
          <p:nvPr/>
        </p:nvSpPr>
        <p:spPr bwMode="auto">
          <a:xfrm>
            <a:off x="587045" y="945172"/>
            <a:ext cx="457200" cy="228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1" name="Line 9"/>
          <p:cNvSpPr>
            <a:spLocks noChangeShapeType="1"/>
          </p:cNvSpPr>
          <p:nvPr/>
        </p:nvSpPr>
        <p:spPr bwMode="auto">
          <a:xfrm flipV="1">
            <a:off x="968045" y="868972"/>
            <a:ext cx="1524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" name="Rectangle 10"/>
          <p:cNvSpPr>
            <a:spLocks noChangeArrowheads="1"/>
          </p:cNvSpPr>
          <p:nvPr/>
        </p:nvSpPr>
        <p:spPr bwMode="auto">
          <a:xfrm>
            <a:off x="663245" y="1021372"/>
            <a:ext cx="762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891845" y="1097572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4" name="Line 12"/>
          <p:cNvSpPr>
            <a:spLocks noChangeShapeType="1"/>
          </p:cNvSpPr>
          <p:nvPr/>
        </p:nvSpPr>
        <p:spPr bwMode="auto">
          <a:xfrm>
            <a:off x="739445" y="868972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5" name="Freeform 13"/>
          <p:cNvSpPr>
            <a:spLocks/>
          </p:cNvSpPr>
          <p:nvPr/>
        </p:nvSpPr>
        <p:spPr bwMode="auto">
          <a:xfrm>
            <a:off x="395021" y="1061769"/>
            <a:ext cx="288950" cy="1213258"/>
          </a:xfrm>
          <a:custGeom>
            <a:avLst/>
            <a:gdLst>
              <a:gd name="T0" fmla="*/ 2147483647 w 398"/>
              <a:gd name="T1" fmla="*/ 0 h 1488"/>
              <a:gd name="T2" fmla="*/ 2147483647 w 398"/>
              <a:gd name="T3" fmla="*/ 2147483647 h 1488"/>
              <a:gd name="T4" fmla="*/ 0 w 398"/>
              <a:gd name="T5" fmla="*/ 2147483647 h 1488"/>
              <a:gd name="T6" fmla="*/ 2147483647 w 398"/>
              <a:gd name="T7" fmla="*/ 0 h 1488"/>
              <a:gd name="T8" fmla="*/ 0 60000 65536"/>
              <a:gd name="T9" fmla="*/ 0 60000 65536"/>
              <a:gd name="T10" fmla="*/ 0 60000 65536"/>
              <a:gd name="T11" fmla="*/ 0 60000 65536"/>
              <a:gd name="T12" fmla="*/ 0 w 398"/>
              <a:gd name="T13" fmla="*/ 0 h 1488"/>
              <a:gd name="T14" fmla="*/ 398 w 398"/>
              <a:gd name="T15" fmla="*/ 1488 h 1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98" h="1488">
                <a:moveTo>
                  <a:pt x="256" y="0"/>
                </a:moveTo>
                <a:lnTo>
                  <a:pt x="398" y="1181"/>
                </a:lnTo>
                <a:lnTo>
                  <a:pt x="0" y="1488"/>
                </a:lnTo>
                <a:lnTo>
                  <a:pt x="256" y="0"/>
                </a:lnTo>
                <a:close/>
              </a:path>
            </a:pathLst>
          </a:custGeom>
          <a:solidFill>
            <a:schemeClr val="hlink">
              <a:alpha val="50195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cxnSp>
        <p:nvCxnSpPr>
          <p:cNvPr id="97" name="Straight Connector 96"/>
          <p:cNvCxnSpPr/>
          <p:nvPr/>
        </p:nvCxnSpPr>
        <p:spPr bwMode="auto">
          <a:xfrm>
            <a:off x="117044" y="1360628"/>
            <a:ext cx="899769" cy="7314"/>
          </a:xfrm>
          <a:prstGeom prst="line">
            <a:avLst/>
          </a:prstGeom>
          <a:solidFill>
            <a:schemeClr val="bg2"/>
          </a:solidFill>
          <a:ln w="127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0" name="TextBox 99"/>
          <p:cNvSpPr txBox="1"/>
          <p:nvPr/>
        </p:nvSpPr>
        <p:spPr>
          <a:xfrm>
            <a:off x="958292" y="1242365"/>
            <a:ext cx="11058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X/L Band Signal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189280" y="2977285"/>
            <a:ext cx="1068934" cy="230832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LNA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175565" y="3211372"/>
            <a:ext cx="1081432" cy="215444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</a:pPr>
            <a:r>
              <a:rPr lang="en-US" sz="800" dirty="0" smtClean="0">
                <a:solidFill>
                  <a:srgbClr val="000000"/>
                </a:solidFill>
              </a:rPr>
              <a:t>Down Converter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partnership between EUMETSAT and CMA is continuously developing</a:t>
            </a:r>
            <a:endParaRPr lang="en-GB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9340082" y="2507064"/>
            <a:ext cx="914400" cy="914400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807530" y="2220686"/>
          <a:ext cx="3738747" cy="40634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46249"/>
                <a:gridCol w="1082797"/>
                <a:gridCol w="1409701"/>
              </a:tblGrid>
              <a:tr h="56888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Launch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Orbit</a:t>
                      </a:r>
                      <a:endParaRPr lang="en-GB" dirty="0"/>
                    </a:p>
                  </a:txBody>
                  <a:tcPr anchor="ctr"/>
                </a:tc>
              </a:tr>
              <a:tr h="539831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FY-3A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/>
                        <a:t>2008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09:05 desc</a:t>
                      </a:r>
                      <a:endParaRPr lang="en-GB" dirty="0"/>
                    </a:p>
                  </a:txBody>
                  <a:tcPr anchor="ctr"/>
                </a:tc>
              </a:tr>
              <a:tr h="430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FY-3B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/>
                        <a:t>2010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14:25 asc</a:t>
                      </a:r>
                      <a:endParaRPr lang="en-GB" dirty="0"/>
                    </a:p>
                  </a:txBody>
                  <a:tcPr anchor="ctr"/>
                </a:tc>
              </a:tr>
              <a:tr h="54191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FY-3C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/>
                        <a:t>2013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10</a:t>
                      </a:r>
                      <a:r>
                        <a:rPr lang="en-GB" dirty="0" smtClean="0">
                          <a:sym typeface="Wingdings" pitchFamily="2" charset="2"/>
                        </a:rPr>
                        <a:t>:20 desc</a:t>
                      </a:r>
                      <a:endParaRPr lang="en-GB" dirty="0"/>
                    </a:p>
                  </a:txBody>
                  <a:tcPr anchor="ctr"/>
                </a:tc>
              </a:tr>
              <a:tr h="520887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FY-3D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14:00 asc</a:t>
                      </a:r>
                      <a:endParaRPr lang="en-GB" dirty="0"/>
                    </a:p>
                  </a:txBody>
                  <a:tcPr anchor="ctr"/>
                </a:tc>
              </a:tr>
              <a:tr h="500155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FY-3E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06:00 desc</a:t>
                      </a:r>
                      <a:endParaRPr lang="en-GB" dirty="0"/>
                    </a:p>
                  </a:txBody>
                  <a:tcPr anchor="ctr"/>
                </a:tc>
              </a:tr>
              <a:tr h="53170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FY-3F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/>
                        <a:t>2019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10:00 desc</a:t>
                      </a:r>
                      <a:endParaRPr lang="en-GB" dirty="0"/>
                    </a:p>
                  </a:txBody>
                  <a:tcPr anchor="ctr"/>
                </a:tc>
              </a:tr>
              <a:tr h="43003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FY-3G</a:t>
                      </a:r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1101725" algn="l"/>
                        </a:tabLst>
                      </a:pPr>
                      <a:r>
                        <a:rPr lang="en-GB" sz="1800" kern="1200" dirty="0" smtClean="0"/>
                        <a:t>2021</a:t>
                      </a:r>
                      <a:endParaRPr lang="en-GB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dirty="0" smtClean="0"/>
                        <a:t>14:00 asc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2" name="Picture 187" descr="fy-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53147" y="2562390"/>
            <a:ext cx="4310743" cy="368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6700" y="992188"/>
            <a:ext cx="9482942" cy="11809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smtClean="0"/>
              <a:t>EUMETSAT and CMA signed extension of the existing Cooperation Agreement: Chinese FY3 Polar Orbiting Meteorological Satellites became part of the EARS network.</a:t>
            </a:r>
            <a:endParaRPr lang="en-GB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FY-3 Regional Service</a:t>
            </a:r>
            <a:endParaRPr lang="en-GB" dirty="0"/>
          </a:p>
        </p:txBody>
      </p:sp>
      <p:cxnSp>
        <p:nvCxnSpPr>
          <p:cNvPr id="8" name="Elbow Connector 7"/>
          <p:cNvCxnSpPr/>
          <p:nvPr/>
        </p:nvCxnSpPr>
        <p:spPr bwMode="auto">
          <a:xfrm>
            <a:off x="6054153" y="2567354"/>
            <a:ext cx="914400" cy="914400"/>
          </a:xfrm>
          <a:prstGeom prst="bentConnector3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9340082" y="2507064"/>
            <a:ext cx="914400" cy="914400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19100" y="1640373"/>
          <a:ext cx="7315200" cy="4572000"/>
        </p:xfrm>
        <a:graphic>
          <a:graphicData uri="http://schemas.openxmlformats.org/presentationml/2006/ole">
            <p:oleObj spid="_x0000_s986114" name="Document" r:id="rId4" imgW="5917078" imgH="3699852" progId="Word.Document.12">
              <p:embed/>
            </p:oleObj>
          </a:graphicData>
        </a:graphic>
      </p:graphicFrame>
      <p:grpSp>
        <p:nvGrpSpPr>
          <p:cNvPr id="2" name="Group 11"/>
          <p:cNvGrpSpPr/>
          <p:nvPr/>
        </p:nvGrpSpPr>
        <p:grpSpPr>
          <a:xfrm>
            <a:off x="4397219" y="1542656"/>
            <a:ext cx="643095" cy="4486939"/>
            <a:chOff x="5325626" y="1115367"/>
            <a:chExt cx="643095" cy="5325626"/>
          </a:xfrm>
        </p:grpSpPr>
        <p:cxnSp>
          <p:nvCxnSpPr>
            <p:cNvPr id="12" name="Straight Connector 11"/>
            <p:cNvCxnSpPr/>
            <p:nvPr/>
          </p:nvCxnSpPr>
          <p:spPr bwMode="auto">
            <a:xfrm flipH="1">
              <a:off x="5325626" y="1115367"/>
              <a:ext cx="20098" cy="5325626"/>
            </a:xfrm>
            <a:prstGeom prst="line">
              <a:avLst/>
            </a:prstGeom>
            <a:solidFill>
              <a:schemeClr val="bg2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Right Arrow 12"/>
            <p:cNvSpPr/>
            <p:nvPr/>
          </p:nvSpPr>
          <p:spPr bwMode="auto">
            <a:xfrm>
              <a:off x="5526593" y="6079253"/>
              <a:ext cx="442128" cy="271305"/>
            </a:xfrm>
            <a:prstGeom prst="rightArrow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3" name="Group 16"/>
          <p:cNvGrpSpPr/>
          <p:nvPr/>
        </p:nvGrpSpPr>
        <p:grpSpPr>
          <a:xfrm>
            <a:off x="4418752" y="2391259"/>
            <a:ext cx="6103807" cy="1385959"/>
            <a:chOff x="4158931" y="2366739"/>
            <a:chExt cx="6150694" cy="1385959"/>
          </a:xfrm>
        </p:grpSpPr>
        <p:sp>
          <p:nvSpPr>
            <p:cNvPr id="15" name="TextBox 14"/>
            <p:cNvSpPr txBox="1"/>
            <p:nvPr/>
          </p:nvSpPr>
          <p:spPr>
            <a:xfrm>
              <a:off x="7464825" y="2421396"/>
              <a:ext cx="28448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Regional </a:t>
              </a:r>
            </a:p>
            <a:p>
              <a:r>
                <a:rPr lang="en-GB" sz="1400" dirty="0" smtClean="0">
                  <a:solidFill>
                    <a:srgbClr val="FF0000"/>
                  </a:solidFill>
                </a:rPr>
                <a:t>FY-3 Sounder Service</a:t>
              </a:r>
              <a:br>
                <a:rPr lang="en-GB" sz="1400" dirty="0" smtClean="0">
                  <a:solidFill>
                    <a:srgbClr val="FF0000"/>
                  </a:solidFill>
                </a:rPr>
              </a:br>
              <a:r>
                <a:rPr lang="en-GB" sz="1400" dirty="0" smtClean="0">
                  <a:solidFill>
                    <a:schemeClr val="tx1"/>
                  </a:solidFill>
                </a:rPr>
                <a:t>EARS-VASS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52"/>
            <p:cNvGrpSpPr/>
            <p:nvPr/>
          </p:nvGrpSpPr>
          <p:grpSpPr>
            <a:xfrm>
              <a:off x="4158931" y="2366739"/>
              <a:ext cx="3236837" cy="1385959"/>
              <a:chOff x="4578031" y="2130519"/>
              <a:chExt cx="3236837" cy="1536686"/>
            </a:xfrm>
          </p:grpSpPr>
          <p:cxnSp>
            <p:nvCxnSpPr>
              <p:cNvPr id="17" name="Straight Connector 16"/>
              <p:cNvCxnSpPr/>
              <p:nvPr/>
            </p:nvCxnSpPr>
            <p:spPr bwMode="auto">
              <a:xfrm flipH="1">
                <a:off x="4580280" y="2130519"/>
                <a:ext cx="3227140" cy="14207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 bwMode="auto">
              <a:xfrm>
                <a:off x="7804561" y="2144725"/>
                <a:ext cx="8833" cy="1016566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Straight Connector 18"/>
              <p:cNvCxnSpPr/>
              <p:nvPr/>
            </p:nvCxnSpPr>
            <p:spPr bwMode="auto">
              <a:xfrm flipH="1" flipV="1">
                <a:off x="5237849" y="3148056"/>
                <a:ext cx="2577019" cy="5010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Straight Connector 19"/>
              <p:cNvCxnSpPr/>
              <p:nvPr/>
            </p:nvCxnSpPr>
            <p:spPr bwMode="auto">
              <a:xfrm flipH="1" flipV="1">
                <a:off x="4581904" y="3655960"/>
                <a:ext cx="628066" cy="6055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>
                <a:off x="4578031" y="2151284"/>
                <a:ext cx="4655" cy="1515921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>
                <a:off x="5232537" y="3142862"/>
                <a:ext cx="0" cy="524342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6" name="Group 25"/>
          <p:cNvGrpSpPr/>
          <p:nvPr/>
        </p:nvGrpSpPr>
        <p:grpSpPr>
          <a:xfrm>
            <a:off x="5041669" y="4633528"/>
            <a:ext cx="4855000" cy="738664"/>
            <a:chOff x="4164594" y="4624941"/>
            <a:chExt cx="6127114" cy="738664"/>
          </a:xfrm>
        </p:grpSpPr>
        <p:grpSp>
          <p:nvGrpSpPr>
            <p:cNvPr id="7" name="Group 41"/>
            <p:cNvGrpSpPr/>
            <p:nvPr/>
          </p:nvGrpSpPr>
          <p:grpSpPr>
            <a:xfrm>
              <a:off x="4164594" y="4655177"/>
              <a:ext cx="3251909" cy="464558"/>
              <a:chOff x="4164594" y="4655177"/>
              <a:chExt cx="3251909" cy="464558"/>
            </a:xfrm>
          </p:grpSpPr>
          <p:cxnSp>
            <p:nvCxnSpPr>
              <p:cNvPr id="26" name="Straight Connector 25"/>
              <p:cNvCxnSpPr/>
              <p:nvPr/>
            </p:nvCxnSpPr>
            <p:spPr bwMode="auto">
              <a:xfrm flipH="1">
                <a:off x="4169121" y="5116583"/>
                <a:ext cx="3247382" cy="3152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>
                <a:off x="4177387" y="4655177"/>
                <a:ext cx="3227140" cy="12813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Straight Connector 27"/>
              <p:cNvCxnSpPr/>
              <p:nvPr/>
            </p:nvCxnSpPr>
            <p:spPr bwMode="auto">
              <a:xfrm flipH="1">
                <a:off x="7401208" y="4667990"/>
                <a:ext cx="461" cy="451745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Straight Connector 28"/>
              <p:cNvCxnSpPr/>
              <p:nvPr/>
            </p:nvCxnSpPr>
            <p:spPr bwMode="auto">
              <a:xfrm>
                <a:off x="4164594" y="4662535"/>
                <a:ext cx="4528" cy="457200"/>
              </a:xfrm>
              <a:prstGeom prst="line">
                <a:avLst/>
              </a:prstGeom>
              <a:solidFill>
                <a:schemeClr val="bg2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sp>
          <p:nvSpPr>
            <p:cNvPr id="25" name="TextBox 24"/>
            <p:cNvSpPr txBox="1"/>
            <p:nvPr/>
          </p:nvSpPr>
          <p:spPr>
            <a:xfrm>
              <a:off x="7446907" y="4624941"/>
              <a:ext cx="28448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Regional </a:t>
              </a:r>
            </a:p>
            <a:p>
              <a:r>
                <a:rPr lang="en-GB" sz="1400" dirty="0" smtClean="0">
                  <a:solidFill>
                    <a:srgbClr val="FF0000"/>
                  </a:solidFill>
                </a:rPr>
                <a:t>FY-3 MERSI Service</a:t>
              </a:r>
              <a:r>
                <a:rPr lang="en-GB" sz="1400" dirty="0" smtClean="0">
                  <a:solidFill>
                    <a:srgbClr val="FE5000"/>
                  </a:solidFill>
                </a:rPr>
                <a:t/>
              </a:r>
              <a:br>
                <a:rPr lang="en-GB" sz="1400" dirty="0" smtClean="0">
                  <a:solidFill>
                    <a:srgbClr val="FE5000"/>
                  </a:solidFill>
                </a:rPr>
              </a:br>
              <a:r>
                <a:rPr lang="en-GB" sz="1400" dirty="0" smtClean="0">
                  <a:solidFill>
                    <a:schemeClr val="tx1"/>
                  </a:solidFill>
                </a:rPr>
                <a:t>EARS-MERSI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6034790" y="5779294"/>
            <a:ext cx="35807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FY-3C  MWTS-II service was suspended since 17/02/2015 due to an instrument failure.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31" name="5-Point Star 30"/>
          <p:cNvSpPr/>
          <p:nvPr/>
        </p:nvSpPr>
        <p:spPr bwMode="auto">
          <a:xfrm>
            <a:off x="4630250" y="2571762"/>
            <a:ext cx="175016" cy="134116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2" name="5-Point Star 31"/>
          <p:cNvSpPr/>
          <p:nvPr/>
        </p:nvSpPr>
        <p:spPr bwMode="auto">
          <a:xfrm>
            <a:off x="5852444" y="5801171"/>
            <a:ext cx="193793" cy="189082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EARS-VASS Specifications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6700" y="992188"/>
            <a:ext cx="9447213" cy="5391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/>
              <a:ea typeface="Times New Roman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144588"/>
            <a:ext cx="9447213" cy="5391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/>
              <a:ea typeface="Times New Roman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83465" y="1501965"/>
          <a:ext cx="9326880" cy="3566160"/>
        </p:xfrm>
        <a:graphic>
          <a:graphicData uri="http://schemas.openxmlformats.org/drawingml/2006/table">
            <a:tbl>
              <a:tblPr/>
              <a:tblGrid>
                <a:gridCol w="2769689"/>
                <a:gridCol w="6557191"/>
              </a:tblGrid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Satellites supported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FY-3C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 Processing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FY3_IPP as provided by the CMA, configured and run by EUMETSAT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AAPP as provided by NWP-SAF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 Segmentation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One file per station and pass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Products via EUMETCast Europe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Level 1b MWHS-II and IRAS. All spectral channels, all Fields of View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Calibrated and geolocated. BUFR format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Timeliness via EUMETCast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minutes, target 15 minutes.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Products via RMDCN/GTS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As for EUMETCast.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Archived in EUMETSAT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None.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C:\Users\Cabanas\AppData\Local\Microsoft\Windows\Temporary Internet Files\Content.Outlook\XL20OCNO\EARS-NPP-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00" y="1009650"/>
            <a:ext cx="9525000" cy="4762500"/>
          </a:xfrm>
          <a:prstGeom prst="rect">
            <a:avLst/>
          </a:prstGeom>
          <a:noFill/>
        </p:spPr>
      </p:pic>
      <p:sp>
        <p:nvSpPr>
          <p:cNvPr id="42" name="TextBox 41"/>
          <p:cNvSpPr txBox="1"/>
          <p:nvPr/>
        </p:nvSpPr>
        <p:spPr>
          <a:xfrm>
            <a:off x="4070616" y="1904025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Lannion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07750" y="220695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Athens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404247" y="143521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Kangerlussuaq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65691" y="2480747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Maspalomas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41398" y="1199605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Svalbard</a:t>
            </a:r>
            <a:endParaRPr lang="en-GB" sz="1100" dirty="0">
              <a:latin typeface="Arial Narrow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EARS-VASS Coverage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 bwMode="auto">
          <a:xfrm>
            <a:off x="9552914" y="5329684"/>
            <a:ext cx="144000" cy="144000"/>
          </a:xfrm>
          <a:prstGeom prst="rect">
            <a:avLst/>
          </a:prstGeom>
          <a:solidFill>
            <a:srgbClr val="5B7F9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552914" y="5572501"/>
            <a:ext cx="144000" cy="144000"/>
          </a:xfrm>
          <a:prstGeom prst="rect">
            <a:avLst/>
          </a:prstGeom>
          <a:solidFill>
            <a:srgbClr val="7798A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9552914" y="5815318"/>
            <a:ext cx="144000" cy="144000"/>
          </a:xfrm>
          <a:prstGeom prst="rect">
            <a:avLst/>
          </a:prstGeom>
          <a:solidFill>
            <a:srgbClr val="93ADB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9552914" y="6058135"/>
            <a:ext cx="144000" cy="144000"/>
          </a:xfrm>
          <a:prstGeom prst="rect">
            <a:avLst/>
          </a:prstGeom>
          <a:solidFill>
            <a:srgbClr val="B5C8D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552914" y="6300951"/>
            <a:ext cx="144000" cy="144000"/>
          </a:xfrm>
          <a:prstGeom prst="rect">
            <a:avLst/>
          </a:prstGeom>
          <a:solidFill>
            <a:srgbClr val="DBE4E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84527" y="5270879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100 %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84527" y="5513696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75-100 %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4527" y="5756513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50-75 %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684527" y="6242146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0-25 %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84527" y="5999330"/>
            <a:ext cx="9187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b="0" dirty="0" smtClean="0">
                <a:solidFill>
                  <a:schemeClr val="tx1"/>
                </a:solidFill>
                <a:latin typeface="Arial Narrow" pitchFamily="34" charset="0"/>
              </a:rPr>
              <a:t>25-50 %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7446" y="4048530"/>
            <a:ext cx="15800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 smtClean="0">
                <a:latin typeface="Arial Narrow" pitchFamily="34" charset="0"/>
              </a:rPr>
              <a:t>Saint-Dennis</a:t>
            </a:r>
            <a:endParaRPr lang="en-GB" sz="1100" dirty="0"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FY-3C g</a:t>
            </a:r>
            <a:r>
              <a:rPr lang="en-US" sz="2600" dirty="0" smtClean="0"/>
              <a:t>eographical </a:t>
            </a:r>
            <a:r>
              <a:rPr lang="en-US" sz="2600" dirty="0" smtClean="0"/>
              <a:t>c</a:t>
            </a:r>
            <a:r>
              <a:rPr lang="en-US" sz="2600" dirty="0" smtClean="0"/>
              <a:t>overage extension over EUROPE</a:t>
            </a:r>
            <a:r>
              <a:rPr lang="en-US" sz="2600" dirty="0" smtClean="0"/>
              <a:t> </a:t>
            </a:r>
            <a:endParaRPr lang="en-GB" sz="2600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9340082" y="2507064"/>
            <a:ext cx="914400" cy="914400"/>
          </a:xfrm>
          <a:prstGeom prst="line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2" descr="C:\Users\Cabanas\Downloads\MyLocalDMDocuments\FY-3\IMAGES\mwhs_ears_coverage_20151026_D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871" y="1252906"/>
            <a:ext cx="3804540" cy="3528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7" name="Picture 6" descr="cid:image007.jpg@01D1592C.5FB781F0"/>
          <p:cNvPicPr/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5267013" y="1239137"/>
            <a:ext cx="3805200" cy="35280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664792" y="4893673"/>
            <a:ext cx="39841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Since July 2015 FY-3C L-Band </a:t>
            </a:r>
            <a:r>
              <a:rPr lang="en-GB" sz="16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HRPT enabled over Europe 4/5 times per day and with limited geographical coverage due to the onboard power anomaly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75547" y="4909339"/>
            <a:ext cx="3977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Geographical coverage after having been extended by CMA to cover EUROPE fully and permanently- Jan 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2670" y="6116100"/>
            <a:ext cx="48985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400" b="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Figures courtesy of Nigel Atkinson – NWP-SAF (Met Office)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EUMETSAT headquarters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49950"/>
            <a:ext cx="9906000" cy="5634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EARS-VASS Products</a:t>
            </a:r>
            <a:endParaRPr lang="en-GB" dirty="0"/>
          </a:p>
        </p:txBody>
      </p:sp>
      <p:pic>
        <p:nvPicPr>
          <p:cNvPr id="3" name="Picture 2" descr="C:\Users\Cabanas\Downloads\MyLocalDMDocuments\FY-3\IMAGES\IRAS_201509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3299" y="1158648"/>
            <a:ext cx="6516461" cy="2499351"/>
          </a:xfrm>
          <a:prstGeom prst="rect">
            <a:avLst/>
          </a:prstGeom>
          <a:noFill/>
          <a:ln w="254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C:\Users\Cabanas\Downloads\MyLocalDMDocuments\FY-3\IMAGES\MWHS_20151015_cha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20" y="1069384"/>
            <a:ext cx="1812802" cy="40425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48342" y="5146870"/>
            <a:ext cx="2542904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MWHS-II (Channel 1) data from 2015/10/15, 21:33 UTC, received at Maspalomas reception station. </a:t>
            </a:r>
            <a:endParaRPr kumimoji="0" lang="en-GB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59857" y="3832221"/>
            <a:ext cx="6048569" cy="92333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IRAS data from 2015/09/28, 20:11 UTC, received at Athens reception station. Brightness temperature in all 20 channels.</a:t>
            </a:r>
            <a:endParaRPr kumimoji="0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EARS-VASS Monitoring Concept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85529"/>
            <a:ext cx="91614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69875" fontAlgn="t">
              <a:buFont typeface="Wingdings" pitchFamily="2" charset="2"/>
              <a:buChar char="Ø"/>
            </a:pPr>
            <a:r>
              <a:rPr lang="en-U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Regional and Global IRAS inter-comparison by the NWP SAF ( Met Office) </a:t>
            </a:r>
          </a:p>
          <a:p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146" y="1689673"/>
            <a:ext cx="8316014" cy="484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542" y="2375554"/>
            <a:ext cx="3757041" cy="4231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27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0763" y="2425068"/>
            <a:ext cx="4054763" cy="413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EARS-MERSI Specifications</a:t>
            </a:r>
            <a:endParaRPr lang="en-GB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66700" y="992188"/>
            <a:ext cx="9447213" cy="5391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/>
              <a:ea typeface="Times New Roman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19100" y="1144588"/>
            <a:ext cx="9447213" cy="53911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"/>
              <a:ea typeface="Times New Roman"/>
              <a:cs typeface="Times New Roman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224088" y="1133830"/>
          <a:ext cx="9326880" cy="4831080"/>
        </p:xfrm>
        <a:graphic>
          <a:graphicData uri="http://schemas.openxmlformats.org/drawingml/2006/table">
            <a:tbl>
              <a:tblPr/>
              <a:tblGrid>
                <a:gridCol w="2769689"/>
                <a:gridCol w="6557191"/>
              </a:tblGrid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Satellites supported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FY-3C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 Processing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FY3_IPP as provided 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by the 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CMA, 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configured and run by EUMETSAT. 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 Segmentation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Segments each containing in the order of 1 minute of observations.  Duplicate segments removed before dissemination.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Products via EUMETCast Europe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MERSI-II;</a:t>
                      </a:r>
                    </a:p>
                    <a:p>
                      <a:pPr marL="36195" marR="36195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All Channels with 250m Channels down-sampled to 1km;</a:t>
                      </a:r>
                    </a:p>
                    <a:p>
                      <a:pPr marL="36195" marR="36195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Calibrated 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and </a:t>
                      </a:r>
                      <a:r>
                        <a:rPr lang="en-GB" sz="180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geolocated</a:t>
                      </a: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, </a:t>
                      </a:r>
                      <a:r>
                        <a:rPr lang="en-GB" sz="1800" kern="12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Geolocation</a:t>
                      </a: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information on tie-point grid;</a:t>
                      </a:r>
                    </a:p>
                    <a:p>
                      <a:pPr marL="36195" marR="36195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HDF5 product format, EARS-VIIRS like.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Timeliness via EUMETCast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30 minutes, target 15 minutes.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Products via RMDCN/GTS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None.</a:t>
                      </a:r>
                      <a:endParaRPr lang="en-GB" sz="1800" kern="12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R="36195" algn="l">
                        <a:spcBef>
                          <a:spcPts val="300"/>
                        </a:spcBef>
                        <a:spcAft>
                          <a:spcPts val="300"/>
                        </a:spcAft>
                        <a:tabLst>
                          <a:tab pos="540385" algn="l"/>
                        </a:tabLst>
                      </a:pPr>
                      <a:r>
                        <a:rPr lang="en-GB"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Archived in EUMETSAT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36195" marR="36195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None.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viirs_10Nov2013.tif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15107" y="408757"/>
            <a:ext cx="6050654" cy="605065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Fast EARS-VIIRS imaging data extremely useful for NWC applications</a:t>
            </a:r>
            <a:endParaRPr lang="en-GB" sz="2400" dirty="0"/>
          </a:p>
        </p:txBody>
      </p:sp>
      <p:sp>
        <p:nvSpPr>
          <p:cNvPr id="28" name="Rounded Rectangle 27"/>
          <p:cNvSpPr/>
          <p:nvPr/>
        </p:nvSpPr>
        <p:spPr bwMode="auto">
          <a:xfrm>
            <a:off x="6469114" y="2206127"/>
            <a:ext cx="1307690" cy="766917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9" name="Rounded Rectangle 28"/>
          <p:cNvSpPr/>
          <p:nvPr/>
        </p:nvSpPr>
        <p:spPr bwMode="auto">
          <a:xfrm>
            <a:off x="7394688" y="3836049"/>
            <a:ext cx="1307690" cy="766917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5274304" y="5378244"/>
            <a:ext cx="1307690" cy="766917"/>
          </a:xfrm>
          <a:prstGeom prst="roundRect">
            <a:avLst/>
          </a:prstGeom>
          <a:noFill/>
          <a:ln w="381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52020" y="5558019"/>
            <a:ext cx="4564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</a:rPr>
              <a:t>EARS-VIIRS, Kangerlussuaq, 10 November 2013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35" name="Picture 34" descr="Scotland 10Nov2013.t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1812" y="1042060"/>
            <a:ext cx="4488946" cy="442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643920" y="1045129"/>
            <a:ext cx="3833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True Color Composite of VIIRS </a:t>
            </a:r>
          </a:p>
          <a:p>
            <a:r>
              <a:rPr lang="en-US" sz="1600" dirty="0" smtClean="0">
                <a:solidFill>
                  <a:srgbClr val="00B0F0"/>
                </a:solidFill>
              </a:rPr>
              <a:t>M-band channels 3,4,5</a:t>
            </a:r>
            <a:endParaRPr lang="en-GB" sz="1600" dirty="0" smtClean="0">
              <a:solidFill>
                <a:srgbClr val="00B0F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497081" y="6401169"/>
            <a:ext cx="2836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EARS-VIIRS 10 November 2013</a:t>
            </a:r>
            <a:endParaRPr lang="en-GB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Fast EARS-VIIRS DNB data specially useful for European Northern countries </a:t>
            </a:r>
            <a:endParaRPr lang="en-GB" sz="2400" dirty="0"/>
          </a:p>
        </p:txBody>
      </p:sp>
      <p:sp>
        <p:nvSpPr>
          <p:cNvPr id="15" name="Rectangle 14"/>
          <p:cNvSpPr/>
          <p:nvPr/>
        </p:nvSpPr>
        <p:spPr>
          <a:xfrm>
            <a:off x="196437" y="5987535"/>
            <a:ext cx="38649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 January 2016 Swedish Meteorological and Hydrological Institute</a:t>
            </a:r>
            <a:endParaRPr lang="en-GB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2" name="Content Placeholder 3" descr="Europe-viirs-dnb-ir-20160125011101.png"/>
          <p:cNvPicPr>
            <a:picLocks noChangeAspect="1"/>
          </p:cNvPicPr>
          <p:nvPr/>
        </p:nvPicPr>
        <p:blipFill>
          <a:blip r:embed="rId3" cstate="print"/>
          <a:srcRect l="28735" t="26198" r="17084" b="6900"/>
          <a:stretch>
            <a:fillRect/>
          </a:stretch>
        </p:blipFill>
        <p:spPr bwMode="auto">
          <a:xfrm>
            <a:off x="166255" y="961897"/>
            <a:ext cx="4073236" cy="502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16408" y="1045129"/>
            <a:ext cx="2122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RGB </a:t>
            </a:r>
            <a:br>
              <a:rPr lang="en-GB" sz="1600" dirty="0" smtClean="0">
                <a:solidFill>
                  <a:srgbClr val="00B0F0"/>
                </a:solidFill>
              </a:rPr>
            </a:br>
            <a:r>
              <a:rPr lang="en-GB" sz="1600" dirty="0" smtClean="0">
                <a:solidFill>
                  <a:srgbClr val="00B0F0"/>
                </a:solidFill>
              </a:rPr>
              <a:t>(DNB, DNB, -M15)</a:t>
            </a:r>
          </a:p>
          <a:p>
            <a:r>
              <a:rPr lang="en-GB" sz="1600" dirty="0" smtClean="0">
                <a:solidFill>
                  <a:srgbClr val="00B0F0"/>
                </a:solidFill>
              </a:rPr>
              <a:t>M15 = 10.8 </a:t>
            </a:r>
            <a:r>
              <a:rPr lang="en-GB" sz="1600" dirty="0" smtClean="0">
                <a:solidFill>
                  <a:srgbClr val="00B0F0"/>
                </a:solidFill>
                <a:sym typeface="Symbol"/>
              </a:rPr>
              <a:t>m</a:t>
            </a:r>
            <a:endParaRPr lang="en-GB" sz="1600" dirty="0" smtClean="0">
              <a:solidFill>
                <a:srgbClr val="00B0F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7710" y="1069522"/>
            <a:ext cx="1513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B0F0"/>
                </a:solidFill>
              </a:rPr>
              <a:t>Full Moon</a:t>
            </a:r>
          </a:p>
        </p:txBody>
      </p:sp>
      <p:pic>
        <p:nvPicPr>
          <p:cNvPr id="18" name="Content Placeholder 5" descr="Europe-viirs-dnb-ir-20160208014906.png"/>
          <p:cNvPicPr>
            <a:picLocks noChangeAspect="1"/>
          </p:cNvPicPr>
          <p:nvPr/>
        </p:nvPicPr>
        <p:blipFill>
          <a:blip r:embed="rId4" cstate="print"/>
          <a:srcRect l="19312" t="26355" r="26978" b="6586"/>
          <a:stretch>
            <a:fillRect/>
          </a:stretch>
        </p:blipFill>
        <p:spPr bwMode="auto">
          <a:xfrm>
            <a:off x="5142016" y="942934"/>
            <a:ext cx="3855236" cy="4813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7389104" y="927018"/>
            <a:ext cx="171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B0F0"/>
                </a:solidFill>
              </a:rPr>
              <a:t>New Moon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15919" y="4779039"/>
            <a:ext cx="2122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00B0F0"/>
                </a:solidFill>
              </a:rPr>
              <a:t>RGB </a:t>
            </a:r>
            <a:br>
              <a:rPr lang="en-GB" sz="1600" dirty="0" smtClean="0">
                <a:solidFill>
                  <a:srgbClr val="00B0F0"/>
                </a:solidFill>
              </a:rPr>
            </a:br>
            <a:r>
              <a:rPr lang="en-GB" sz="1600" dirty="0" smtClean="0">
                <a:solidFill>
                  <a:srgbClr val="00B0F0"/>
                </a:solidFill>
              </a:rPr>
              <a:t>(DNB, DNB, -M15)</a:t>
            </a:r>
          </a:p>
          <a:p>
            <a:r>
              <a:rPr lang="en-GB" sz="1600" dirty="0" smtClean="0">
                <a:solidFill>
                  <a:srgbClr val="00B0F0"/>
                </a:solidFill>
              </a:rPr>
              <a:t>M15 = 10.8 </a:t>
            </a:r>
            <a:r>
              <a:rPr lang="en-GB" sz="1600" dirty="0" smtClean="0">
                <a:solidFill>
                  <a:srgbClr val="00B0F0"/>
                </a:solidFill>
                <a:sym typeface="Symbol"/>
              </a:rPr>
              <a:t>m</a:t>
            </a:r>
            <a:endParaRPr lang="en-GB" sz="1600" dirty="0" smtClean="0">
              <a:solidFill>
                <a:srgbClr val="00B0F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134594" y="5736173"/>
            <a:ext cx="36036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 January 2016</a:t>
            </a:r>
          </a:p>
          <a:p>
            <a:r>
              <a:rPr lang="en-I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Norwegian Meteorological Institute</a:t>
            </a:r>
            <a:br>
              <a:rPr lang="en-I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IE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Northern Lights</a:t>
            </a:r>
            <a:endParaRPr lang="en-GB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GB" sz="5800" dirty="0" smtClean="0"/>
              <a:t>The primary objective is to establish, maintain and exploit European systems of operational meteorological satellites, taking into account </a:t>
            </a:r>
            <a:br>
              <a:rPr lang="en-GB" sz="5800" dirty="0" smtClean="0"/>
            </a:br>
            <a:r>
              <a:rPr lang="en-GB" sz="5800" dirty="0" smtClean="0"/>
              <a:t>as far as possible the recommendations of WMO;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5800" dirty="0" smtClean="0"/>
          </a:p>
          <a:p>
            <a:pPr>
              <a:buFont typeface="Wingdings" pitchFamily="2" charset="2"/>
              <a:buChar char="§"/>
              <a:defRPr/>
            </a:pPr>
            <a:r>
              <a:rPr lang="en-GB" sz="5800" dirty="0" smtClean="0"/>
              <a:t>A further objective is to contribute to the operational monitoring of the climate and the detection of global climatic changes;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5800" dirty="0" smtClean="0"/>
          </a:p>
          <a:p>
            <a:pPr>
              <a:buFont typeface="Wingdings" pitchFamily="2" charset="2"/>
              <a:buChar char="§"/>
              <a:defRPr/>
            </a:pPr>
            <a:r>
              <a:rPr lang="en-GB" sz="5800" dirty="0" smtClean="0"/>
              <a:t>Through fulfilling these objectives, contribute to environmental monitoring, where interactions with the ocean and the atmosphere are involved;</a:t>
            </a:r>
          </a:p>
          <a:p>
            <a:pPr>
              <a:buFont typeface="Wingdings" pitchFamily="2" charset="2"/>
              <a:buChar char="§"/>
              <a:defRPr/>
            </a:pPr>
            <a:endParaRPr lang="en-GB" sz="5800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GB" sz="5800" dirty="0" smtClean="0"/>
              <a:t>Deliver cost efficient operational satellite data and products that satisfy the meteorological and climate data requirements of its Member States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endParaRPr lang="en-GB" sz="5800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GB" sz="5800" dirty="0" smtClean="0"/>
              <a:t>24 hours a day, 365 days a year, over decades</a:t>
            </a:r>
          </a:p>
          <a:p>
            <a:pPr eaLnBrk="0" hangingPunct="0">
              <a:buFont typeface="Wingdings" pitchFamily="2" charset="2"/>
              <a:buChar char="§"/>
              <a:defRPr/>
            </a:pPr>
            <a:endParaRPr lang="en-GB" sz="5800" dirty="0" smtClean="0"/>
          </a:p>
          <a:p>
            <a:pPr eaLnBrk="0" hangingPunct="0">
              <a:buFont typeface="Wingdings" pitchFamily="2" charset="2"/>
              <a:buChar char="§"/>
              <a:defRPr/>
            </a:pPr>
            <a:r>
              <a:rPr lang="en-GB" sz="5800" dirty="0" smtClean="0"/>
              <a:t>Encourage the maximum use of EUMETSAT data and products</a:t>
            </a:r>
          </a:p>
          <a:p>
            <a:pPr>
              <a:buFont typeface="Wingdings" pitchFamily="2" charset="2"/>
              <a:buChar char="§"/>
              <a:defRPr/>
            </a:pPr>
            <a:endParaRPr lang="en-GB" dirty="0"/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smtClean="0"/>
              <a:t>EUMETSAT’s mission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14"/>
          <p:cNvSpPr txBox="1">
            <a:spLocks noChangeArrowheads="1"/>
          </p:cNvSpPr>
          <p:nvPr/>
        </p:nvSpPr>
        <p:spPr bwMode="auto">
          <a:xfrm>
            <a:off x="250825" y="5632450"/>
            <a:ext cx="233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Safety of life, property and infrastructure…</a:t>
            </a:r>
          </a:p>
        </p:txBody>
      </p:sp>
      <p:sp>
        <p:nvSpPr>
          <p:cNvPr id="3077" name="Text Box 15"/>
          <p:cNvSpPr txBox="1">
            <a:spLocks noChangeArrowheads="1"/>
          </p:cNvSpPr>
          <p:nvPr/>
        </p:nvSpPr>
        <p:spPr bwMode="auto">
          <a:xfrm>
            <a:off x="2593975" y="5591175"/>
            <a:ext cx="22637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Transport …</a:t>
            </a:r>
          </a:p>
        </p:txBody>
      </p:sp>
      <p:pic>
        <p:nvPicPr>
          <p:cNvPr id="3078" name="Picture 18" descr="transpo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066800"/>
            <a:ext cx="220980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24"/>
          <p:cNvSpPr txBox="1">
            <a:spLocks noChangeArrowheads="1"/>
          </p:cNvSpPr>
          <p:nvPr/>
        </p:nvSpPr>
        <p:spPr bwMode="auto">
          <a:xfrm>
            <a:off x="7346950" y="5564188"/>
            <a:ext cx="2654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...Climate policy and environment protection</a:t>
            </a:r>
          </a:p>
        </p:txBody>
      </p:sp>
      <p:sp>
        <p:nvSpPr>
          <p:cNvPr id="3080" name="Text Box 15"/>
          <p:cNvSpPr txBox="1">
            <a:spLocks noChangeArrowheads="1"/>
          </p:cNvSpPr>
          <p:nvPr/>
        </p:nvSpPr>
        <p:spPr bwMode="auto">
          <a:xfrm>
            <a:off x="5113338" y="3116263"/>
            <a:ext cx="435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2000">
                <a:solidFill>
                  <a:schemeClr val="tx1"/>
                </a:solidFill>
              </a:rPr>
              <a:t>…....          ...... </a:t>
            </a:r>
          </a:p>
        </p:txBody>
      </p:sp>
      <p:pic>
        <p:nvPicPr>
          <p:cNvPr id="3081" name="Picture 9" descr="energytourism.jpg"/>
          <p:cNvPicPr>
            <a:picLocks noChangeAspect="1"/>
          </p:cNvPicPr>
          <p:nvPr/>
        </p:nvPicPr>
        <p:blipFill>
          <a:blip r:embed="rId4" cstate="print"/>
          <a:srcRect l="7349" t="-226" r="28275"/>
          <a:stretch>
            <a:fillRect/>
          </a:stretch>
        </p:blipFill>
        <p:spPr bwMode="auto">
          <a:xfrm>
            <a:off x="5080000" y="1055688"/>
            <a:ext cx="2178050" cy="448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 descr="78050671.jpg"/>
          <p:cNvPicPr>
            <a:picLocks noChangeAspect="1"/>
          </p:cNvPicPr>
          <p:nvPr/>
        </p:nvPicPr>
        <p:blipFill>
          <a:blip r:embed="rId5" cstate="print"/>
          <a:srcRect t="10709" r="491" b="38576"/>
          <a:stretch>
            <a:fillRect/>
          </a:stretch>
        </p:blipFill>
        <p:spPr bwMode="auto">
          <a:xfrm>
            <a:off x="334963" y="1055688"/>
            <a:ext cx="2106612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 descr="92094864.jpg"/>
          <p:cNvPicPr>
            <a:picLocks noChangeAspect="1"/>
          </p:cNvPicPr>
          <p:nvPr/>
        </p:nvPicPr>
        <p:blipFill>
          <a:blip r:embed="rId6" cstate="print"/>
          <a:srcRect l="18294"/>
          <a:stretch>
            <a:fillRect/>
          </a:stretch>
        </p:blipFill>
        <p:spPr bwMode="auto">
          <a:xfrm>
            <a:off x="7439025" y="1074738"/>
            <a:ext cx="2178050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7"/>
          <p:cNvGraphicFramePr>
            <a:graphicFrameLocks noChangeAspect="1"/>
          </p:cNvGraphicFramePr>
          <p:nvPr/>
        </p:nvGraphicFramePr>
        <p:xfrm>
          <a:off x="331788" y="2671763"/>
          <a:ext cx="2117725" cy="1503362"/>
        </p:xfrm>
        <a:graphic>
          <a:graphicData uri="http://schemas.openxmlformats.org/presentationml/2006/ole">
            <p:oleObj spid="_x0000_s998402" name="Photo Editor Photo" r:id="rId7" imgW="5657143" imgH="3809524" progId="">
              <p:embed/>
            </p:oleObj>
          </a:graphicData>
        </a:graphic>
      </p:graphicFrame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328613" y="4127500"/>
          <a:ext cx="2111375" cy="1425575"/>
        </p:xfrm>
        <a:graphic>
          <a:graphicData uri="http://schemas.openxmlformats.org/presentationml/2006/ole">
            <p:oleObj spid="_x0000_s998403" name="Photo Editor Photo" r:id="rId8" imgW="5657143" imgH="3820058" progId="">
              <p:embed/>
            </p:oleObj>
          </a:graphicData>
        </a:graphic>
      </p:graphicFrame>
      <p:sp>
        <p:nvSpPr>
          <p:cNvPr id="3084" name="Rectangle 300"/>
          <p:cNvSpPr txBox="1">
            <a:spLocks noChangeArrowheads="1"/>
          </p:cNvSpPr>
          <p:nvPr/>
        </p:nvSpPr>
        <p:spPr bwMode="auto">
          <a:xfrm>
            <a:off x="0" y="0"/>
            <a:ext cx="71056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/>
            <a:r>
              <a:rPr lang="en-GB" sz="2800" dirty="0">
                <a:latin typeface="Arial" pitchFamily="34" charset="0"/>
                <a:cs typeface="Arial" pitchFamily="34" charset="0"/>
              </a:rPr>
              <a:t>Benefit areas of weather forecasting</a:t>
            </a:r>
          </a:p>
        </p:txBody>
      </p:sp>
      <p:sp>
        <p:nvSpPr>
          <p:cNvPr id="3085" name="Rectangle 12"/>
          <p:cNvSpPr>
            <a:spLocks noChangeArrowheads="1"/>
          </p:cNvSpPr>
          <p:nvPr/>
        </p:nvSpPr>
        <p:spPr bwMode="auto">
          <a:xfrm>
            <a:off x="4976813" y="5580063"/>
            <a:ext cx="2151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....Energy, agriculture,</a:t>
            </a:r>
            <a:br>
              <a:rPr lang="en-GB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n-GB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tourism.... </a:t>
            </a:r>
            <a:endParaRPr lang="en-GB" sz="14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00"/>
          <p:cNvSpPr txBox="1">
            <a:spLocks noChangeArrowheads="1"/>
          </p:cNvSpPr>
          <p:nvPr/>
        </p:nvSpPr>
        <p:spPr bwMode="auto">
          <a:xfrm>
            <a:off x="-142875" y="0"/>
            <a:ext cx="102298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>
              <a:spcBef>
                <a:spcPct val="0"/>
              </a:spcBef>
            </a:pPr>
            <a:r>
              <a:rPr lang="en-GB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 vital contributions of satellites to forecast performance</a:t>
            </a:r>
          </a:p>
        </p:txBody>
      </p:sp>
      <p:pic>
        <p:nvPicPr>
          <p:cNvPr id="52227" name="Picture 4" descr="EPSimpac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7615"/>
            <a:ext cx="9906000" cy="571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0" y="847725"/>
            <a:ext cx="6472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Satellite observations account for 64% for Day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300038" y="4678877"/>
            <a:ext cx="9605962" cy="1231735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000" dirty="0" smtClean="0"/>
              <a:t>Not captured: the value of hundreds of lives saved, benefits to defense and security</a:t>
            </a:r>
          </a:p>
        </p:txBody>
      </p:sp>
      <p:sp>
        <p:nvSpPr>
          <p:cNvPr id="24579" name="Rectangle 300"/>
          <p:cNvSpPr txBox="1">
            <a:spLocks noChangeArrowheads="1"/>
          </p:cNvSpPr>
          <p:nvPr/>
        </p:nvSpPr>
        <p:spPr bwMode="auto">
          <a:xfrm>
            <a:off x="0" y="0"/>
            <a:ext cx="9906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79388"/>
            <a:r>
              <a:rPr lang="en-GB" sz="2800">
                <a:latin typeface="Arial" pitchFamily="34" charset="0"/>
                <a:cs typeface="Arial" pitchFamily="34" charset="0"/>
              </a:rPr>
              <a:t>Estimated benefits of weather forecasting in the EU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1244" y="1087438"/>
          <a:ext cx="8746505" cy="3187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3261"/>
                <a:gridCol w="2519953"/>
                <a:gridCol w="2333291"/>
              </a:tblGrid>
              <a:tr h="494056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BENEFIT AREA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MINIMUM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20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Arial" pitchFamily="34" charset="0"/>
                          <a:cs typeface="Arial" pitchFamily="34" charset="0"/>
                        </a:rPr>
                        <a:t>LIKELY</a:t>
                      </a:r>
                      <a:endParaRPr lang="en-GB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00205B"/>
                    </a:solidFill>
                  </a:tcPr>
                </a:tc>
              </a:tr>
              <a:tr h="85275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Protection of property</a:t>
                      </a:r>
                      <a:r>
                        <a:rPr lang="en-GB" sz="2000" baseline="0" dirty="0" smtClean="0">
                          <a:latin typeface="Arial" pitchFamily="34" charset="0"/>
                          <a:cs typeface="Arial" pitchFamily="34" charset="0"/>
                        </a:rPr>
                        <a:t> and infrastructure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€1.3 billion/year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€5.5 billion/year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40000"/>
                      </a:srgbClr>
                    </a:solidFill>
                  </a:tcPr>
                </a:tc>
              </a:tr>
              <a:tr h="852755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Added value to the European economy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€10 billion/year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€41 billion/year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20000"/>
                      </a:srgbClr>
                    </a:solidFill>
                  </a:tcPr>
                </a:tc>
              </a:tr>
              <a:tr h="494056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Arial" pitchFamily="34" charset="0"/>
                          <a:cs typeface="Arial" pitchFamily="34" charset="0"/>
                        </a:rPr>
                        <a:t>Private use by European citizens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€4 billion/year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€15 billion/year</a:t>
                      </a:r>
                      <a:endParaRPr lang="en-GB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40000"/>
                      </a:srgbClr>
                    </a:solidFill>
                  </a:tcPr>
                </a:tc>
              </a:tr>
              <a:tr h="494056">
                <a:tc>
                  <a:txBody>
                    <a:bodyPr/>
                    <a:lstStyle/>
                    <a:p>
                      <a:r>
                        <a:rPr lang="en-GB" sz="2000" b="1" i="0" baseline="0" dirty="0" smtClean="0">
                          <a:latin typeface="Arial" pitchFamily="34" charset="0"/>
                          <a:cs typeface="Arial" pitchFamily="34" charset="0"/>
                        </a:rPr>
                        <a:t>TOTAL</a:t>
                      </a:r>
                      <a:endParaRPr lang="en-GB" sz="2000" b="1" i="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€15 billion/year</a:t>
                      </a:r>
                      <a:endParaRPr lang="en-GB" sz="2000" b="1" i="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1" i="0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€61 billion/year</a:t>
                      </a:r>
                      <a:endParaRPr lang="en-GB" sz="2000" b="1" i="0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rgbClr val="C5B9AC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4606" name="TextBox 7"/>
          <p:cNvSpPr txBox="1">
            <a:spLocks noChangeArrowheads="1"/>
          </p:cNvSpPr>
          <p:nvPr/>
        </p:nvSpPr>
        <p:spPr bwMode="auto">
          <a:xfrm>
            <a:off x="533400" y="6218238"/>
            <a:ext cx="5080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8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Source: The case for EPS/Metop second generation cost/benefit analysis. 2013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6" descr="mf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388" y="3181350"/>
            <a:ext cx="63182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smtClean="0"/>
              <a:t>Current EUMETSAT satellites</a:t>
            </a:r>
          </a:p>
        </p:txBody>
      </p:sp>
      <p:pic>
        <p:nvPicPr>
          <p:cNvPr id="23556" name="Picture 2" descr="epsjsnorbits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3" y="2308225"/>
            <a:ext cx="347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jason-bi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5958">
            <a:off x="3054350" y="2446338"/>
            <a:ext cx="98107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meto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6163">
            <a:off x="44450" y="2274888"/>
            <a:ext cx="912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Content Placeholder 3" descr="ms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29125"/>
            <a:ext cx="124142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Content Placeholder 3" descr="ms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1400" y="4438650"/>
            <a:ext cx="124142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TextBox 26"/>
          <p:cNvSpPr txBox="1">
            <a:spLocks noChangeArrowheads="1"/>
          </p:cNvSpPr>
          <p:nvPr/>
        </p:nvSpPr>
        <p:spPr bwMode="auto">
          <a:xfrm>
            <a:off x="252413" y="2049463"/>
            <a:ext cx="720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EDB00"/>
                </a:solidFill>
              </a:rPr>
              <a:t>METOP-B</a:t>
            </a:r>
          </a:p>
        </p:txBody>
      </p:sp>
      <p:sp>
        <p:nvSpPr>
          <p:cNvPr id="23562" name="TextBox 27"/>
          <p:cNvSpPr txBox="1">
            <a:spLocks noChangeArrowheads="1"/>
          </p:cNvSpPr>
          <p:nvPr/>
        </p:nvSpPr>
        <p:spPr bwMode="auto">
          <a:xfrm>
            <a:off x="3175000" y="2141538"/>
            <a:ext cx="6953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accent2"/>
                </a:solidFill>
              </a:rPr>
              <a:t>JASON-2</a:t>
            </a:r>
          </a:p>
        </p:txBody>
      </p:sp>
      <p:sp>
        <p:nvSpPr>
          <p:cNvPr id="23563" name="TextBox 28"/>
          <p:cNvSpPr txBox="1">
            <a:spLocks noChangeArrowheads="1"/>
          </p:cNvSpPr>
          <p:nvPr/>
        </p:nvSpPr>
        <p:spPr bwMode="auto">
          <a:xfrm>
            <a:off x="125413" y="5870575"/>
            <a:ext cx="10191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B5E2"/>
                </a:solidFill>
              </a:rPr>
              <a:t>METEOSAT-10</a:t>
            </a:r>
          </a:p>
        </p:txBody>
      </p:sp>
      <p:sp>
        <p:nvSpPr>
          <p:cNvPr id="23564" name="TextBox 29"/>
          <p:cNvSpPr txBox="1">
            <a:spLocks noChangeArrowheads="1"/>
          </p:cNvSpPr>
          <p:nvPr/>
        </p:nvSpPr>
        <p:spPr bwMode="auto">
          <a:xfrm>
            <a:off x="1252538" y="5870575"/>
            <a:ext cx="933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B5E2"/>
                </a:solidFill>
              </a:rPr>
              <a:t>METEOSAT-9</a:t>
            </a:r>
          </a:p>
        </p:txBody>
      </p:sp>
      <p:sp>
        <p:nvSpPr>
          <p:cNvPr id="23565" name="TextBox 30"/>
          <p:cNvSpPr txBox="1">
            <a:spLocks noChangeArrowheads="1"/>
          </p:cNvSpPr>
          <p:nvPr/>
        </p:nvSpPr>
        <p:spPr bwMode="auto">
          <a:xfrm>
            <a:off x="5013325" y="3870325"/>
            <a:ext cx="933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B5E2"/>
                </a:solidFill>
              </a:rPr>
              <a:t>METEOSAT-7</a:t>
            </a:r>
          </a:p>
        </p:txBody>
      </p:sp>
      <p:sp>
        <p:nvSpPr>
          <p:cNvPr id="23566" name="TextBox 31"/>
          <p:cNvSpPr txBox="1">
            <a:spLocks noChangeArrowheads="1"/>
          </p:cNvSpPr>
          <p:nvPr/>
        </p:nvSpPr>
        <p:spPr bwMode="auto">
          <a:xfrm>
            <a:off x="5718175" y="968375"/>
            <a:ext cx="1938338" cy="230188"/>
          </a:xfrm>
          <a:prstGeom prst="rect">
            <a:avLst/>
          </a:prstGeom>
          <a:solidFill>
            <a:srgbClr val="FEDB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METOP-A (98.7° incl.)</a:t>
            </a:r>
          </a:p>
        </p:txBody>
      </p:sp>
      <p:sp>
        <p:nvSpPr>
          <p:cNvPr id="23567" name="TextBox 33"/>
          <p:cNvSpPr txBox="1">
            <a:spLocks noChangeArrowheads="1"/>
          </p:cNvSpPr>
          <p:nvPr/>
        </p:nvSpPr>
        <p:spPr bwMode="auto">
          <a:xfrm>
            <a:off x="5718175" y="1204913"/>
            <a:ext cx="1938338" cy="230187"/>
          </a:xfrm>
          <a:prstGeom prst="rect">
            <a:avLst/>
          </a:prstGeom>
          <a:solidFill>
            <a:srgbClr val="FEDB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EUMETSAT POLAR SYSTEM</a:t>
            </a:r>
          </a:p>
        </p:txBody>
      </p:sp>
      <p:sp>
        <p:nvSpPr>
          <p:cNvPr id="23568" name="TextBox 35"/>
          <p:cNvSpPr txBox="1">
            <a:spLocks noChangeArrowheads="1"/>
          </p:cNvSpPr>
          <p:nvPr/>
        </p:nvSpPr>
        <p:spPr bwMode="auto">
          <a:xfrm>
            <a:off x="5718175" y="1441450"/>
            <a:ext cx="1938338" cy="646113"/>
          </a:xfrm>
          <a:prstGeom prst="rect">
            <a:avLst/>
          </a:prstGeom>
          <a:solidFill>
            <a:srgbClr val="FEDB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In nominal mid-morning sun synchronous orbit at 817km altitude ,as part of the EUMETSAT Polar System (EPS) .</a:t>
            </a:r>
          </a:p>
        </p:txBody>
      </p:sp>
      <p:sp>
        <p:nvSpPr>
          <p:cNvPr id="23569" name="TextBox 36"/>
          <p:cNvSpPr txBox="1">
            <a:spLocks noChangeArrowheads="1"/>
          </p:cNvSpPr>
          <p:nvPr/>
        </p:nvSpPr>
        <p:spPr bwMode="auto">
          <a:xfrm>
            <a:off x="7807325" y="968375"/>
            <a:ext cx="1938338" cy="230188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JASON-2 (66° incl.)</a:t>
            </a:r>
          </a:p>
        </p:txBody>
      </p:sp>
      <p:sp>
        <p:nvSpPr>
          <p:cNvPr id="23570" name="TextBox 39"/>
          <p:cNvSpPr txBox="1">
            <a:spLocks noChangeArrowheads="1"/>
          </p:cNvSpPr>
          <p:nvPr/>
        </p:nvSpPr>
        <p:spPr bwMode="auto">
          <a:xfrm>
            <a:off x="7807325" y="1204913"/>
            <a:ext cx="1938338" cy="230187"/>
          </a:xfrm>
          <a:prstGeom prst="rect">
            <a:avLst/>
          </a:prstGeom>
          <a:solidFill>
            <a:schemeClr val="accent2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OCEAN SURFACE TOPOGRAPHY</a:t>
            </a:r>
          </a:p>
        </p:txBody>
      </p:sp>
      <p:sp>
        <p:nvSpPr>
          <p:cNvPr id="23571" name="TextBox 40"/>
          <p:cNvSpPr txBox="1">
            <a:spLocks noChangeArrowheads="1"/>
          </p:cNvSpPr>
          <p:nvPr/>
        </p:nvSpPr>
        <p:spPr bwMode="auto">
          <a:xfrm>
            <a:off x="7807325" y="1441450"/>
            <a:ext cx="1938338" cy="646113"/>
          </a:xfrm>
          <a:prstGeom prst="rect">
            <a:avLst/>
          </a:prstGeom>
          <a:solidFill>
            <a:schemeClr val="accent2">
              <a:alpha val="5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In nominal non-synchronous low Earth orbit at 1,336km altitude, in support of the Ocean Surface Topography Mission. </a:t>
            </a:r>
          </a:p>
        </p:txBody>
      </p:sp>
      <p:sp>
        <p:nvSpPr>
          <p:cNvPr id="23572" name="TextBox 41"/>
          <p:cNvSpPr txBox="1">
            <a:spLocks noChangeArrowheads="1"/>
          </p:cNvSpPr>
          <p:nvPr/>
        </p:nvSpPr>
        <p:spPr bwMode="auto">
          <a:xfrm>
            <a:off x="7807325" y="3294063"/>
            <a:ext cx="1938338" cy="230187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METEOSAT-7 (57.5° EAST)</a:t>
            </a:r>
          </a:p>
        </p:txBody>
      </p:sp>
      <p:sp>
        <p:nvSpPr>
          <p:cNvPr id="23573" name="TextBox 42"/>
          <p:cNvSpPr txBox="1">
            <a:spLocks noChangeArrowheads="1"/>
          </p:cNvSpPr>
          <p:nvPr/>
        </p:nvSpPr>
        <p:spPr bwMode="auto">
          <a:xfrm>
            <a:off x="7807325" y="3530600"/>
            <a:ext cx="1938338" cy="230188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INDIAN OCEAN DATA COVERAGE</a:t>
            </a:r>
          </a:p>
        </p:txBody>
      </p:sp>
      <p:sp>
        <p:nvSpPr>
          <p:cNvPr id="23574" name="TextBox 43"/>
          <p:cNvSpPr txBox="1">
            <a:spLocks noChangeArrowheads="1"/>
          </p:cNvSpPr>
          <p:nvPr/>
        </p:nvSpPr>
        <p:spPr bwMode="auto">
          <a:xfrm>
            <a:off x="7807325" y="3767138"/>
            <a:ext cx="1938338" cy="646112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Operated in support of the Indian Ocean Data Coverage (IODC) mission, bridging an observational gap in this region.</a:t>
            </a:r>
          </a:p>
        </p:txBody>
      </p:sp>
      <p:sp>
        <p:nvSpPr>
          <p:cNvPr id="23575" name="TextBox 45"/>
          <p:cNvSpPr txBox="1">
            <a:spLocks noChangeArrowheads="1"/>
          </p:cNvSpPr>
          <p:nvPr/>
        </p:nvSpPr>
        <p:spPr bwMode="auto">
          <a:xfrm>
            <a:off x="5761038" y="4864100"/>
            <a:ext cx="1939925" cy="230188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METEOSAT-9 (9.5° EAST)</a:t>
            </a:r>
          </a:p>
        </p:txBody>
      </p:sp>
      <p:sp>
        <p:nvSpPr>
          <p:cNvPr id="23576" name="TextBox 46"/>
          <p:cNvSpPr txBox="1">
            <a:spLocks noChangeArrowheads="1"/>
          </p:cNvSpPr>
          <p:nvPr/>
        </p:nvSpPr>
        <p:spPr bwMode="auto">
          <a:xfrm>
            <a:off x="5761038" y="5100638"/>
            <a:ext cx="1939925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RAPID SCANNING SERVICE (RSS)</a:t>
            </a:r>
          </a:p>
        </p:txBody>
      </p:sp>
      <p:sp>
        <p:nvSpPr>
          <p:cNvPr id="23577" name="TextBox 47"/>
          <p:cNvSpPr txBox="1">
            <a:spLocks noChangeArrowheads="1"/>
          </p:cNvSpPr>
          <p:nvPr/>
        </p:nvSpPr>
        <p:spPr bwMode="auto">
          <a:xfrm>
            <a:off x="5761038" y="5337175"/>
            <a:ext cx="1939925" cy="784225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Provides the Rapid Scanning Service (RSS) delivering  more frequent images every five minutes over parts of Europe, Africa and the adjacent seas.</a:t>
            </a:r>
          </a:p>
        </p:txBody>
      </p:sp>
      <p:sp>
        <p:nvSpPr>
          <p:cNvPr id="23578" name="TextBox 48"/>
          <p:cNvSpPr txBox="1">
            <a:spLocks noChangeArrowheads="1"/>
          </p:cNvSpPr>
          <p:nvPr/>
        </p:nvSpPr>
        <p:spPr bwMode="auto">
          <a:xfrm>
            <a:off x="7850188" y="4864100"/>
            <a:ext cx="1939925" cy="230188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METEOSAT-8 (3.5° EAST)</a:t>
            </a:r>
          </a:p>
        </p:txBody>
      </p:sp>
      <p:sp>
        <p:nvSpPr>
          <p:cNvPr id="23579" name="TextBox 49"/>
          <p:cNvSpPr txBox="1">
            <a:spLocks noChangeArrowheads="1"/>
          </p:cNvSpPr>
          <p:nvPr/>
        </p:nvSpPr>
        <p:spPr bwMode="auto">
          <a:xfrm>
            <a:off x="7850188" y="5100638"/>
            <a:ext cx="1939925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BACKUP SERVICE</a:t>
            </a:r>
          </a:p>
        </p:txBody>
      </p:sp>
      <p:sp>
        <p:nvSpPr>
          <p:cNvPr id="23580" name="TextBox 50"/>
          <p:cNvSpPr txBox="1">
            <a:spLocks noChangeArrowheads="1"/>
          </p:cNvSpPr>
          <p:nvPr/>
        </p:nvSpPr>
        <p:spPr bwMode="auto">
          <a:xfrm>
            <a:off x="7850188" y="5337175"/>
            <a:ext cx="1939925" cy="784225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Serves as a back-up to both the Meteosat-9 and  -10 spacecraft for full disc imagery and rapid scanning.</a:t>
            </a:r>
          </a:p>
          <a:p>
            <a:endParaRPr lang="en-US" b="0"/>
          </a:p>
        </p:txBody>
      </p:sp>
      <p:pic>
        <p:nvPicPr>
          <p:cNvPr id="23581" name="Picture 6" descr="metop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286163">
            <a:off x="739775" y="2274888"/>
            <a:ext cx="912813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2" name="TextBox 26"/>
          <p:cNvSpPr txBox="1">
            <a:spLocks noChangeArrowheads="1"/>
          </p:cNvSpPr>
          <p:nvPr/>
        </p:nvSpPr>
        <p:spPr bwMode="auto">
          <a:xfrm>
            <a:off x="977900" y="2119313"/>
            <a:ext cx="720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FEDB00"/>
                </a:solidFill>
              </a:rPr>
              <a:t>METOP-A</a:t>
            </a:r>
          </a:p>
        </p:txBody>
      </p:sp>
      <p:pic>
        <p:nvPicPr>
          <p:cNvPr id="23583" name="Content Placeholder 3" descr="msg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8988" y="4514850"/>
            <a:ext cx="1241425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4" name="TextBox 29"/>
          <p:cNvSpPr txBox="1">
            <a:spLocks noChangeArrowheads="1"/>
          </p:cNvSpPr>
          <p:nvPr/>
        </p:nvSpPr>
        <p:spPr bwMode="auto">
          <a:xfrm>
            <a:off x="2208213" y="5870575"/>
            <a:ext cx="93345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rgbClr val="00B5E2"/>
                </a:solidFill>
              </a:rPr>
              <a:t>METEOSAT-8</a:t>
            </a:r>
          </a:p>
        </p:txBody>
      </p:sp>
      <p:sp>
        <p:nvSpPr>
          <p:cNvPr id="23585" name="TextBox 31"/>
          <p:cNvSpPr txBox="1">
            <a:spLocks noChangeArrowheads="1"/>
          </p:cNvSpPr>
          <p:nvPr/>
        </p:nvSpPr>
        <p:spPr bwMode="auto">
          <a:xfrm>
            <a:off x="5719763" y="2243138"/>
            <a:ext cx="1939925" cy="230187"/>
          </a:xfrm>
          <a:prstGeom prst="rect">
            <a:avLst/>
          </a:prstGeom>
          <a:solidFill>
            <a:srgbClr val="FEDB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tx1"/>
                </a:solidFill>
              </a:rPr>
              <a:t>METOP-B (98.7° incl.)</a:t>
            </a:r>
          </a:p>
        </p:txBody>
      </p:sp>
      <p:sp>
        <p:nvSpPr>
          <p:cNvPr id="23586" name="TextBox 33"/>
          <p:cNvSpPr txBox="1">
            <a:spLocks noChangeArrowheads="1"/>
          </p:cNvSpPr>
          <p:nvPr/>
        </p:nvSpPr>
        <p:spPr bwMode="auto">
          <a:xfrm>
            <a:off x="5719763" y="2479675"/>
            <a:ext cx="1939925" cy="230188"/>
          </a:xfrm>
          <a:prstGeom prst="rect">
            <a:avLst/>
          </a:prstGeom>
          <a:solidFill>
            <a:srgbClr val="FEDB00">
              <a:alpha val="7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EUMETSAT POLAR SYSTEM</a:t>
            </a:r>
          </a:p>
        </p:txBody>
      </p:sp>
      <p:sp>
        <p:nvSpPr>
          <p:cNvPr id="23587" name="TextBox 35"/>
          <p:cNvSpPr txBox="1">
            <a:spLocks noChangeArrowheads="1"/>
          </p:cNvSpPr>
          <p:nvPr/>
        </p:nvSpPr>
        <p:spPr bwMode="auto">
          <a:xfrm>
            <a:off x="5719763" y="2716213"/>
            <a:ext cx="1939925" cy="506412"/>
          </a:xfrm>
          <a:prstGeom prst="rect">
            <a:avLst/>
          </a:prstGeom>
          <a:solidFill>
            <a:srgbClr val="FEDB00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In orbit at 817 km altitude, the primary operational satellite of the EUMETSAT Polar System (EPS).</a:t>
            </a:r>
          </a:p>
        </p:txBody>
      </p:sp>
      <p:sp>
        <p:nvSpPr>
          <p:cNvPr id="23588" name="TextBox 45"/>
          <p:cNvSpPr txBox="1">
            <a:spLocks noChangeArrowheads="1"/>
          </p:cNvSpPr>
          <p:nvPr/>
        </p:nvSpPr>
        <p:spPr bwMode="auto">
          <a:xfrm>
            <a:off x="3548063" y="4864100"/>
            <a:ext cx="2097087" cy="230188"/>
          </a:xfrm>
          <a:prstGeom prst="rect">
            <a:avLst/>
          </a:prstGeom>
          <a:solidFill>
            <a:srgbClr val="00B5E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METEOSAT-10 (0°)</a:t>
            </a:r>
          </a:p>
        </p:txBody>
      </p:sp>
      <p:sp>
        <p:nvSpPr>
          <p:cNvPr id="23589" name="TextBox 46"/>
          <p:cNvSpPr txBox="1">
            <a:spLocks noChangeArrowheads="1"/>
          </p:cNvSpPr>
          <p:nvPr/>
        </p:nvSpPr>
        <p:spPr bwMode="auto">
          <a:xfrm>
            <a:off x="3548063" y="5100638"/>
            <a:ext cx="2097087" cy="230187"/>
          </a:xfrm>
          <a:prstGeom prst="rect">
            <a:avLst/>
          </a:prstGeom>
          <a:solidFill>
            <a:srgbClr val="00B5E2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0"/>
              <a:t>METEOSAT FULL DISC IMAGERY</a:t>
            </a:r>
          </a:p>
        </p:txBody>
      </p:sp>
      <p:sp>
        <p:nvSpPr>
          <p:cNvPr id="23590" name="TextBox 47"/>
          <p:cNvSpPr txBox="1">
            <a:spLocks noChangeArrowheads="1"/>
          </p:cNvSpPr>
          <p:nvPr/>
        </p:nvSpPr>
        <p:spPr bwMode="auto">
          <a:xfrm>
            <a:off x="3548063" y="5337175"/>
            <a:ext cx="2097087" cy="784225"/>
          </a:xfrm>
          <a:prstGeom prst="rect">
            <a:avLst/>
          </a:prstGeom>
          <a:solidFill>
            <a:srgbClr val="00B5E2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/>
              <a:t>Positioned at 0°  supporting the prime Meteosat full disc imagery service over the European continent, Africa and parts of the Atlantic and Indian oceans.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847725" y="898525"/>
            <a:ext cx="8343900" cy="5588000"/>
            <a:chOff x="847725" y="898525"/>
            <a:chExt cx="8343900" cy="5588000"/>
          </a:xfrm>
          <a:solidFill>
            <a:srgbClr val="C5B9AC">
              <a:alpha val="20000"/>
            </a:srgbClr>
          </a:solidFill>
        </p:grpSpPr>
        <p:sp>
          <p:nvSpPr>
            <p:cNvPr id="60489" name="Rectangle 96"/>
            <p:cNvSpPr>
              <a:spLocks noChangeArrowheads="1"/>
            </p:cNvSpPr>
            <p:nvPr/>
          </p:nvSpPr>
          <p:spPr bwMode="auto">
            <a:xfrm>
              <a:off x="8477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0" name="Rectangle 97"/>
            <p:cNvSpPr>
              <a:spLocks noChangeArrowheads="1"/>
            </p:cNvSpPr>
            <p:nvPr/>
          </p:nvSpPr>
          <p:spPr bwMode="auto">
            <a:xfrm>
              <a:off x="12985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1" name="Rectangle 98"/>
            <p:cNvSpPr>
              <a:spLocks noChangeArrowheads="1"/>
            </p:cNvSpPr>
            <p:nvPr/>
          </p:nvSpPr>
          <p:spPr bwMode="auto">
            <a:xfrm>
              <a:off x="17494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2" name="Rectangle 101"/>
            <p:cNvSpPr>
              <a:spLocks noChangeArrowheads="1"/>
            </p:cNvSpPr>
            <p:nvPr/>
          </p:nvSpPr>
          <p:spPr bwMode="auto">
            <a:xfrm>
              <a:off x="22002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3" name="Rectangle 102"/>
            <p:cNvSpPr>
              <a:spLocks noChangeArrowheads="1"/>
            </p:cNvSpPr>
            <p:nvPr/>
          </p:nvSpPr>
          <p:spPr bwMode="auto">
            <a:xfrm>
              <a:off x="26511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4" name="Rectangle 103"/>
            <p:cNvSpPr>
              <a:spLocks noChangeArrowheads="1"/>
            </p:cNvSpPr>
            <p:nvPr/>
          </p:nvSpPr>
          <p:spPr bwMode="auto">
            <a:xfrm>
              <a:off x="31019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5" name="Rectangle 104"/>
            <p:cNvSpPr>
              <a:spLocks noChangeArrowheads="1"/>
            </p:cNvSpPr>
            <p:nvPr/>
          </p:nvSpPr>
          <p:spPr bwMode="auto">
            <a:xfrm>
              <a:off x="35528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6" name="Rectangle 105"/>
            <p:cNvSpPr>
              <a:spLocks noChangeArrowheads="1"/>
            </p:cNvSpPr>
            <p:nvPr/>
          </p:nvSpPr>
          <p:spPr bwMode="auto">
            <a:xfrm>
              <a:off x="40036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7" name="Rectangle 106"/>
            <p:cNvSpPr>
              <a:spLocks noChangeArrowheads="1"/>
            </p:cNvSpPr>
            <p:nvPr/>
          </p:nvSpPr>
          <p:spPr bwMode="auto">
            <a:xfrm>
              <a:off x="44545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8" name="Rectangle 107"/>
            <p:cNvSpPr>
              <a:spLocks noChangeArrowheads="1"/>
            </p:cNvSpPr>
            <p:nvPr/>
          </p:nvSpPr>
          <p:spPr bwMode="auto">
            <a:xfrm>
              <a:off x="49053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499" name="Rectangle 108"/>
            <p:cNvSpPr>
              <a:spLocks noChangeArrowheads="1"/>
            </p:cNvSpPr>
            <p:nvPr/>
          </p:nvSpPr>
          <p:spPr bwMode="auto">
            <a:xfrm>
              <a:off x="53562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0" name="Rectangle 109"/>
            <p:cNvSpPr>
              <a:spLocks noChangeArrowheads="1"/>
            </p:cNvSpPr>
            <p:nvPr/>
          </p:nvSpPr>
          <p:spPr bwMode="auto">
            <a:xfrm>
              <a:off x="58070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1" name="Rectangle 110"/>
            <p:cNvSpPr>
              <a:spLocks noChangeArrowheads="1"/>
            </p:cNvSpPr>
            <p:nvPr/>
          </p:nvSpPr>
          <p:spPr bwMode="auto">
            <a:xfrm>
              <a:off x="62579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2" name="Rectangle 111"/>
            <p:cNvSpPr>
              <a:spLocks noChangeArrowheads="1"/>
            </p:cNvSpPr>
            <p:nvPr/>
          </p:nvSpPr>
          <p:spPr bwMode="auto">
            <a:xfrm>
              <a:off x="67087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3" name="Rectangle 112"/>
            <p:cNvSpPr>
              <a:spLocks noChangeArrowheads="1"/>
            </p:cNvSpPr>
            <p:nvPr/>
          </p:nvSpPr>
          <p:spPr bwMode="auto">
            <a:xfrm>
              <a:off x="71596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4" name="Rectangle 113"/>
            <p:cNvSpPr>
              <a:spLocks noChangeArrowheads="1"/>
            </p:cNvSpPr>
            <p:nvPr/>
          </p:nvSpPr>
          <p:spPr bwMode="auto">
            <a:xfrm>
              <a:off x="76104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5" name="Rectangle 114"/>
            <p:cNvSpPr>
              <a:spLocks noChangeArrowheads="1"/>
            </p:cNvSpPr>
            <p:nvPr/>
          </p:nvSpPr>
          <p:spPr bwMode="auto">
            <a:xfrm>
              <a:off x="80613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6" name="Rectangle 115"/>
            <p:cNvSpPr>
              <a:spLocks noChangeArrowheads="1"/>
            </p:cNvSpPr>
            <p:nvPr/>
          </p:nvSpPr>
          <p:spPr bwMode="auto">
            <a:xfrm>
              <a:off x="851217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  <p:sp>
          <p:nvSpPr>
            <p:cNvPr id="60507" name="Rectangle 116"/>
            <p:cNvSpPr>
              <a:spLocks noChangeArrowheads="1"/>
            </p:cNvSpPr>
            <p:nvPr/>
          </p:nvSpPr>
          <p:spPr bwMode="auto">
            <a:xfrm>
              <a:off x="8963025" y="898525"/>
              <a:ext cx="228600" cy="5588000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/>
            </a:ln>
          </p:spPr>
          <p:txBody>
            <a:bodyPr lIns="36000" tIns="36000" rIns="36000" bIns="36000"/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n-US"/>
            </a:p>
          </p:txBody>
        </p:sp>
      </p:grpSp>
      <p:sp>
        <p:nvSpPr>
          <p:cNvPr id="29699" name="TextBox 177"/>
          <p:cNvSpPr txBox="1">
            <a:spLocks noChangeArrowheads="1"/>
          </p:cNvSpPr>
          <p:nvPr/>
        </p:nvSpPr>
        <p:spPr bwMode="auto">
          <a:xfrm>
            <a:off x="5921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03</a:t>
            </a:r>
          </a:p>
        </p:txBody>
      </p:sp>
      <p:sp>
        <p:nvSpPr>
          <p:cNvPr id="29700" name="TextBox 178"/>
          <p:cNvSpPr txBox="1">
            <a:spLocks noChangeArrowheads="1"/>
          </p:cNvSpPr>
          <p:nvPr/>
        </p:nvSpPr>
        <p:spPr bwMode="auto">
          <a:xfrm>
            <a:off x="8128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04</a:t>
            </a:r>
          </a:p>
        </p:txBody>
      </p:sp>
      <p:sp>
        <p:nvSpPr>
          <p:cNvPr id="29701" name="TextBox 179"/>
          <p:cNvSpPr txBox="1">
            <a:spLocks noChangeArrowheads="1"/>
          </p:cNvSpPr>
          <p:nvPr/>
        </p:nvSpPr>
        <p:spPr bwMode="auto">
          <a:xfrm>
            <a:off x="10429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05</a:t>
            </a:r>
          </a:p>
        </p:txBody>
      </p:sp>
      <p:sp>
        <p:nvSpPr>
          <p:cNvPr id="29702" name="TextBox 180"/>
          <p:cNvSpPr txBox="1">
            <a:spLocks noChangeArrowheads="1"/>
          </p:cNvSpPr>
          <p:nvPr/>
        </p:nvSpPr>
        <p:spPr bwMode="auto">
          <a:xfrm>
            <a:off x="12620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06</a:t>
            </a:r>
          </a:p>
        </p:txBody>
      </p:sp>
      <p:sp>
        <p:nvSpPr>
          <p:cNvPr id="29703" name="TextBox 181"/>
          <p:cNvSpPr txBox="1">
            <a:spLocks noChangeArrowheads="1"/>
          </p:cNvSpPr>
          <p:nvPr/>
        </p:nvSpPr>
        <p:spPr bwMode="auto">
          <a:xfrm>
            <a:off x="149225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07</a:t>
            </a:r>
          </a:p>
        </p:txBody>
      </p:sp>
      <p:sp>
        <p:nvSpPr>
          <p:cNvPr id="29704" name="TextBox 182"/>
          <p:cNvSpPr txBox="1">
            <a:spLocks noChangeArrowheads="1"/>
          </p:cNvSpPr>
          <p:nvPr/>
        </p:nvSpPr>
        <p:spPr bwMode="auto">
          <a:xfrm>
            <a:off x="17160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08</a:t>
            </a:r>
          </a:p>
        </p:txBody>
      </p:sp>
      <p:sp>
        <p:nvSpPr>
          <p:cNvPr id="29705" name="TextBox 183"/>
          <p:cNvSpPr txBox="1">
            <a:spLocks noChangeArrowheads="1"/>
          </p:cNvSpPr>
          <p:nvPr/>
        </p:nvSpPr>
        <p:spPr bwMode="auto">
          <a:xfrm>
            <a:off x="19478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09</a:t>
            </a:r>
          </a:p>
        </p:txBody>
      </p:sp>
      <p:sp>
        <p:nvSpPr>
          <p:cNvPr id="29706" name="TextBox 184"/>
          <p:cNvSpPr txBox="1">
            <a:spLocks noChangeArrowheads="1"/>
          </p:cNvSpPr>
          <p:nvPr/>
        </p:nvSpPr>
        <p:spPr bwMode="auto">
          <a:xfrm>
            <a:off x="21605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sp>
        <p:nvSpPr>
          <p:cNvPr id="29707" name="TextBox 185"/>
          <p:cNvSpPr txBox="1">
            <a:spLocks noChangeArrowheads="1"/>
          </p:cNvSpPr>
          <p:nvPr/>
        </p:nvSpPr>
        <p:spPr bwMode="auto">
          <a:xfrm>
            <a:off x="23907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</a:t>
            </a:r>
          </a:p>
        </p:txBody>
      </p:sp>
      <p:sp>
        <p:nvSpPr>
          <p:cNvPr id="29708" name="TextBox 186"/>
          <p:cNvSpPr txBox="1">
            <a:spLocks noChangeArrowheads="1"/>
          </p:cNvSpPr>
          <p:nvPr/>
        </p:nvSpPr>
        <p:spPr bwMode="auto">
          <a:xfrm>
            <a:off x="26130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12</a:t>
            </a:r>
          </a:p>
        </p:txBody>
      </p:sp>
      <p:sp>
        <p:nvSpPr>
          <p:cNvPr id="29709" name="TextBox 187"/>
          <p:cNvSpPr txBox="1">
            <a:spLocks noChangeArrowheads="1"/>
          </p:cNvSpPr>
          <p:nvPr/>
        </p:nvSpPr>
        <p:spPr bwMode="auto">
          <a:xfrm>
            <a:off x="284321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29710" name="TextBox 188"/>
          <p:cNvSpPr txBox="1">
            <a:spLocks noChangeArrowheads="1"/>
          </p:cNvSpPr>
          <p:nvPr/>
        </p:nvSpPr>
        <p:spPr bwMode="auto">
          <a:xfrm>
            <a:off x="30622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</a:p>
        </p:txBody>
      </p:sp>
      <p:sp>
        <p:nvSpPr>
          <p:cNvPr id="29711" name="TextBox 189"/>
          <p:cNvSpPr txBox="1">
            <a:spLocks noChangeArrowheads="1"/>
          </p:cNvSpPr>
          <p:nvPr/>
        </p:nvSpPr>
        <p:spPr bwMode="auto">
          <a:xfrm>
            <a:off x="32924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15</a:t>
            </a:r>
          </a:p>
        </p:txBody>
      </p:sp>
      <p:sp>
        <p:nvSpPr>
          <p:cNvPr id="29712" name="TextBox 190"/>
          <p:cNvSpPr txBox="1">
            <a:spLocks noChangeArrowheads="1"/>
          </p:cNvSpPr>
          <p:nvPr/>
        </p:nvSpPr>
        <p:spPr bwMode="auto">
          <a:xfrm>
            <a:off x="35194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29713" name="TextBox 191"/>
          <p:cNvSpPr txBox="1">
            <a:spLocks noChangeArrowheads="1"/>
          </p:cNvSpPr>
          <p:nvPr/>
        </p:nvSpPr>
        <p:spPr bwMode="auto">
          <a:xfrm>
            <a:off x="37496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29714" name="TextBox 192"/>
          <p:cNvSpPr txBox="1">
            <a:spLocks noChangeArrowheads="1"/>
          </p:cNvSpPr>
          <p:nvPr/>
        </p:nvSpPr>
        <p:spPr bwMode="auto">
          <a:xfrm>
            <a:off x="39624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</a:t>
            </a:r>
          </a:p>
        </p:txBody>
      </p:sp>
      <p:sp>
        <p:nvSpPr>
          <p:cNvPr id="29715" name="TextBox 193"/>
          <p:cNvSpPr txBox="1">
            <a:spLocks noChangeArrowheads="1"/>
          </p:cNvSpPr>
          <p:nvPr/>
        </p:nvSpPr>
        <p:spPr bwMode="auto">
          <a:xfrm>
            <a:off x="419417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29716" name="TextBox 194"/>
          <p:cNvSpPr txBox="1">
            <a:spLocks noChangeArrowheads="1"/>
          </p:cNvSpPr>
          <p:nvPr/>
        </p:nvSpPr>
        <p:spPr bwMode="auto">
          <a:xfrm>
            <a:off x="44148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</a:p>
        </p:txBody>
      </p:sp>
      <p:sp>
        <p:nvSpPr>
          <p:cNvPr id="29717" name="TextBox 195"/>
          <p:cNvSpPr txBox="1">
            <a:spLocks noChangeArrowheads="1"/>
          </p:cNvSpPr>
          <p:nvPr/>
        </p:nvSpPr>
        <p:spPr bwMode="auto">
          <a:xfrm>
            <a:off x="46450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sp>
        <p:nvSpPr>
          <p:cNvPr id="29718" name="TextBox 196"/>
          <p:cNvSpPr txBox="1">
            <a:spLocks noChangeArrowheads="1"/>
          </p:cNvSpPr>
          <p:nvPr/>
        </p:nvSpPr>
        <p:spPr bwMode="auto">
          <a:xfrm>
            <a:off x="48641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29719" name="TextBox 197"/>
          <p:cNvSpPr txBox="1">
            <a:spLocks noChangeArrowheads="1"/>
          </p:cNvSpPr>
          <p:nvPr/>
        </p:nvSpPr>
        <p:spPr bwMode="auto">
          <a:xfrm>
            <a:off x="50942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23</a:t>
            </a:r>
          </a:p>
        </p:txBody>
      </p:sp>
      <p:sp>
        <p:nvSpPr>
          <p:cNvPr id="29720" name="TextBox 198"/>
          <p:cNvSpPr txBox="1">
            <a:spLocks noChangeArrowheads="1"/>
          </p:cNvSpPr>
          <p:nvPr/>
        </p:nvSpPr>
        <p:spPr bwMode="auto">
          <a:xfrm>
            <a:off x="53181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24</a:t>
            </a:r>
          </a:p>
        </p:txBody>
      </p:sp>
      <p:sp>
        <p:nvSpPr>
          <p:cNvPr id="29721" name="TextBox 199"/>
          <p:cNvSpPr txBox="1">
            <a:spLocks noChangeArrowheads="1"/>
          </p:cNvSpPr>
          <p:nvPr/>
        </p:nvSpPr>
        <p:spPr bwMode="auto">
          <a:xfrm>
            <a:off x="55499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9722" name="TextBox 200"/>
          <p:cNvSpPr txBox="1">
            <a:spLocks noChangeArrowheads="1"/>
          </p:cNvSpPr>
          <p:nvPr/>
        </p:nvSpPr>
        <p:spPr bwMode="auto">
          <a:xfrm>
            <a:off x="57626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  <p:sp>
        <p:nvSpPr>
          <p:cNvPr id="29723" name="TextBox 201"/>
          <p:cNvSpPr txBox="1">
            <a:spLocks noChangeArrowheads="1"/>
          </p:cNvSpPr>
          <p:nvPr/>
        </p:nvSpPr>
        <p:spPr bwMode="auto">
          <a:xfrm>
            <a:off x="599281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</a:t>
            </a:r>
          </a:p>
        </p:txBody>
      </p:sp>
      <p:sp>
        <p:nvSpPr>
          <p:cNvPr id="29724" name="TextBox 202"/>
          <p:cNvSpPr txBox="1">
            <a:spLocks noChangeArrowheads="1"/>
          </p:cNvSpPr>
          <p:nvPr/>
        </p:nvSpPr>
        <p:spPr bwMode="auto">
          <a:xfrm>
            <a:off x="62150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28</a:t>
            </a:r>
          </a:p>
        </p:txBody>
      </p:sp>
      <p:sp>
        <p:nvSpPr>
          <p:cNvPr id="29725" name="TextBox 203"/>
          <p:cNvSpPr txBox="1">
            <a:spLocks noChangeArrowheads="1"/>
          </p:cNvSpPr>
          <p:nvPr/>
        </p:nvSpPr>
        <p:spPr bwMode="auto">
          <a:xfrm>
            <a:off x="644525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29</a:t>
            </a:r>
          </a:p>
        </p:txBody>
      </p:sp>
      <p:sp>
        <p:nvSpPr>
          <p:cNvPr id="29726" name="TextBox 204"/>
          <p:cNvSpPr txBox="1">
            <a:spLocks noChangeArrowheads="1"/>
          </p:cNvSpPr>
          <p:nvPr/>
        </p:nvSpPr>
        <p:spPr bwMode="auto">
          <a:xfrm>
            <a:off x="66643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29727" name="TextBox 205"/>
          <p:cNvSpPr txBox="1">
            <a:spLocks noChangeArrowheads="1"/>
          </p:cNvSpPr>
          <p:nvPr/>
        </p:nvSpPr>
        <p:spPr bwMode="auto">
          <a:xfrm>
            <a:off x="689451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</a:t>
            </a:r>
          </a:p>
        </p:txBody>
      </p:sp>
      <p:sp>
        <p:nvSpPr>
          <p:cNvPr id="29728" name="TextBox 206"/>
          <p:cNvSpPr txBox="1">
            <a:spLocks noChangeArrowheads="1"/>
          </p:cNvSpPr>
          <p:nvPr/>
        </p:nvSpPr>
        <p:spPr bwMode="auto">
          <a:xfrm>
            <a:off x="712470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32</a:t>
            </a:r>
          </a:p>
        </p:txBody>
      </p:sp>
      <p:sp>
        <p:nvSpPr>
          <p:cNvPr id="29729" name="TextBox 207"/>
          <p:cNvSpPr txBox="1">
            <a:spLocks noChangeArrowheads="1"/>
          </p:cNvSpPr>
          <p:nvPr/>
        </p:nvSpPr>
        <p:spPr bwMode="auto">
          <a:xfrm>
            <a:off x="73485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33</a:t>
            </a:r>
          </a:p>
        </p:txBody>
      </p:sp>
      <p:sp>
        <p:nvSpPr>
          <p:cNvPr id="29730" name="TextBox 208"/>
          <p:cNvSpPr txBox="1">
            <a:spLocks noChangeArrowheads="1"/>
          </p:cNvSpPr>
          <p:nvPr/>
        </p:nvSpPr>
        <p:spPr bwMode="auto">
          <a:xfrm>
            <a:off x="75787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29731" name="TextBox 209"/>
          <p:cNvSpPr txBox="1">
            <a:spLocks noChangeArrowheads="1"/>
          </p:cNvSpPr>
          <p:nvPr/>
        </p:nvSpPr>
        <p:spPr bwMode="auto">
          <a:xfrm>
            <a:off x="779303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29732" name="TextBox 210"/>
          <p:cNvSpPr txBox="1">
            <a:spLocks noChangeArrowheads="1"/>
          </p:cNvSpPr>
          <p:nvPr/>
        </p:nvSpPr>
        <p:spPr bwMode="auto">
          <a:xfrm>
            <a:off x="80232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36</a:t>
            </a:r>
          </a:p>
        </p:txBody>
      </p:sp>
      <p:sp>
        <p:nvSpPr>
          <p:cNvPr id="29733" name="TextBox 211"/>
          <p:cNvSpPr txBox="1">
            <a:spLocks noChangeArrowheads="1"/>
          </p:cNvSpPr>
          <p:nvPr/>
        </p:nvSpPr>
        <p:spPr bwMode="auto">
          <a:xfrm>
            <a:off x="8243888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37</a:t>
            </a:r>
          </a:p>
        </p:txBody>
      </p:sp>
      <p:sp>
        <p:nvSpPr>
          <p:cNvPr id="29734" name="TextBox 212"/>
          <p:cNvSpPr txBox="1">
            <a:spLocks noChangeArrowheads="1"/>
          </p:cNvSpPr>
          <p:nvPr/>
        </p:nvSpPr>
        <p:spPr bwMode="auto">
          <a:xfrm>
            <a:off x="8475663" y="900113"/>
            <a:ext cx="3000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38</a:t>
            </a:r>
          </a:p>
        </p:txBody>
      </p:sp>
      <p:sp>
        <p:nvSpPr>
          <p:cNvPr id="29735" name="TextBox 213"/>
          <p:cNvSpPr txBox="1">
            <a:spLocks noChangeArrowheads="1"/>
          </p:cNvSpPr>
          <p:nvPr/>
        </p:nvSpPr>
        <p:spPr bwMode="auto">
          <a:xfrm>
            <a:off x="8693150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39</a:t>
            </a:r>
          </a:p>
        </p:txBody>
      </p:sp>
      <p:sp>
        <p:nvSpPr>
          <p:cNvPr id="29736" name="TextBox 214"/>
          <p:cNvSpPr txBox="1">
            <a:spLocks noChangeArrowheads="1"/>
          </p:cNvSpPr>
          <p:nvPr/>
        </p:nvSpPr>
        <p:spPr bwMode="auto">
          <a:xfrm>
            <a:off x="8924925" y="900113"/>
            <a:ext cx="30003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</a:p>
        </p:txBody>
      </p:sp>
      <p:sp>
        <p:nvSpPr>
          <p:cNvPr id="29737" name="TextBox 215"/>
          <p:cNvSpPr txBox="1">
            <a:spLocks noChangeArrowheads="1"/>
          </p:cNvSpPr>
          <p:nvPr/>
        </p:nvSpPr>
        <p:spPr bwMode="auto">
          <a:xfrm>
            <a:off x="142875" y="900113"/>
            <a:ext cx="5524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8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YEAR...</a:t>
            </a:r>
          </a:p>
        </p:txBody>
      </p:sp>
      <p:sp>
        <p:nvSpPr>
          <p:cNvPr id="217" name="Rectangle 216"/>
          <p:cNvSpPr/>
          <p:nvPr/>
        </p:nvSpPr>
        <p:spPr>
          <a:xfrm>
            <a:off x="623888" y="1176338"/>
            <a:ext cx="2457450" cy="153987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tabLst>
                <a:tab pos="266700" algn="l"/>
                <a:tab pos="717550" algn="l"/>
              </a:tabLst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  METEOSAT FIRST GENERATION</a:t>
            </a:r>
          </a:p>
        </p:txBody>
      </p:sp>
      <p:sp>
        <p:nvSpPr>
          <p:cNvPr id="220" name="Rectangle 219"/>
          <p:cNvSpPr/>
          <p:nvPr/>
        </p:nvSpPr>
        <p:spPr>
          <a:xfrm>
            <a:off x="846138" y="1527175"/>
            <a:ext cx="4962525" cy="165100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  METEOSAT SECOND GENERATION</a:t>
            </a:r>
          </a:p>
        </p:txBody>
      </p:sp>
      <p:sp>
        <p:nvSpPr>
          <p:cNvPr id="225" name="Rectangle 224"/>
          <p:cNvSpPr/>
          <p:nvPr/>
        </p:nvSpPr>
        <p:spPr>
          <a:xfrm>
            <a:off x="4119563" y="2427288"/>
            <a:ext cx="4841875" cy="168275"/>
          </a:xfrm>
          <a:prstGeom prst="rect">
            <a:avLst/>
          </a:prstGeom>
          <a:solidFill>
            <a:srgbClr val="00B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  METEOSAT THIRD GENERATION</a:t>
            </a:r>
          </a:p>
        </p:txBody>
      </p:sp>
      <p:sp>
        <p:nvSpPr>
          <p:cNvPr id="232" name="Rectangle 231"/>
          <p:cNvSpPr/>
          <p:nvPr/>
        </p:nvSpPr>
        <p:spPr>
          <a:xfrm>
            <a:off x="1568450" y="3694113"/>
            <a:ext cx="3333750" cy="165100"/>
          </a:xfrm>
          <a:prstGeom prst="rect">
            <a:avLst/>
          </a:prstGeom>
          <a:solidFill>
            <a:srgbClr val="FED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EUMETSAT POLAR SYSTEM (EPS)</a:t>
            </a:r>
          </a:p>
        </p:txBody>
      </p:sp>
      <p:cxnSp>
        <p:nvCxnSpPr>
          <p:cNvPr id="29742" name="Straight Connector 95"/>
          <p:cNvCxnSpPr>
            <a:cxnSpLocks noChangeShapeType="1"/>
          </p:cNvCxnSpPr>
          <p:nvPr/>
        </p:nvCxnSpPr>
        <p:spPr bwMode="auto">
          <a:xfrm rot="10800000" flipV="1">
            <a:off x="-781050" y="4608513"/>
            <a:ext cx="24765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9743" name="Title 9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79388"/>
            <a:r>
              <a:rPr lang="en-GB" smtClean="0"/>
              <a:t>EUMETSAT mission planning...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623888" y="1338263"/>
            <a:ext cx="2457450" cy="153987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tabLst>
                <a:tab pos="266700" algn="l"/>
                <a:tab pos="717550" algn="l"/>
              </a:tabLst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METEOSAT-7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846138" y="1704975"/>
            <a:ext cx="2032000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METEOSAT-8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411288" y="1889125"/>
            <a:ext cx="1924050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METEOSAT-9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2874963" y="2066925"/>
            <a:ext cx="1692275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MSG-3/METEOSAT-10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3438525" y="2246313"/>
            <a:ext cx="2370138" cy="165100"/>
          </a:xfrm>
          <a:prstGeom prst="rect">
            <a:avLst/>
          </a:prstGeom>
          <a:solidFill>
            <a:srgbClr val="00B5E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MSG-4/METEOSAT-11*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4119563" y="2609850"/>
            <a:ext cx="1916112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MTG-I-1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4452938" y="2792413"/>
            <a:ext cx="1916112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MTG-S-1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5240338" y="2971800"/>
            <a:ext cx="1916112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MTG-I-2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5922963" y="3154363"/>
            <a:ext cx="1917700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MTG-I-3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257925" y="3333750"/>
            <a:ext cx="1916113" cy="168275"/>
          </a:xfrm>
          <a:prstGeom prst="rect">
            <a:avLst/>
          </a:prstGeom>
          <a:solidFill>
            <a:srgbClr val="00B5E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MTG-S-2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7045325" y="3511550"/>
            <a:ext cx="1916113" cy="168275"/>
          </a:xfrm>
          <a:prstGeom prst="rect">
            <a:avLst/>
          </a:prstGeom>
          <a:solidFill>
            <a:srgbClr val="00B5E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MTG-I-4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1568450" y="3870325"/>
            <a:ext cx="1360488" cy="1651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METOP-A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2924175" y="4044950"/>
            <a:ext cx="968375" cy="1651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METOP-B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3887788" y="4216400"/>
            <a:ext cx="1014412" cy="165100"/>
          </a:xfrm>
          <a:prstGeom prst="rect">
            <a:avLst/>
          </a:prstGeom>
          <a:solidFill>
            <a:srgbClr val="FEDB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METOP-C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4795838" y="4386263"/>
            <a:ext cx="4402137" cy="165100"/>
          </a:xfrm>
          <a:prstGeom prst="rect">
            <a:avLst/>
          </a:prstGeom>
          <a:solidFill>
            <a:srgbClr val="FEDB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EPS-SECOND GENERATION (EPS-SG)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795838" y="4567238"/>
            <a:ext cx="4402137" cy="165100"/>
          </a:xfrm>
          <a:prstGeom prst="rect">
            <a:avLst/>
          </a:prstGeom>
          <a:solidFill>
            <a:srgbClr val="FEDB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METOP-SG SOUNDING &amp; IMAGERY SATELLITES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5105400" y="4748213"/>
            <a:ext cx="4092575" cy="165100"/>
          </a:xfrm>
          <a:prstGeom prst="rect">
            <a:avLst/>
          </a:prstGeom>
          <a:solidFill>
            <a:srgbClr val="FEDB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METOP-SG MICROWAVE SATELLITES</a:t>
            </a:r>
          </a:p>
        </p:txBody>
      </p:sp>
      <p:sp>
        <p:nvSpPr>
          <p:cNvPr id="138" name="Rectangle 137"/>
          <p:cNvSpPr/>
          <p:nvPr/>
        </p:nvSpPr>
        <p:spPr>
          <a:xfrm>
            <a:off x="1974850" y="4927600"/>
            <a:ext cx="2471738" cy="165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JASON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974850" y="5100638"/>
            <a:ext cx="1481138" cy="1651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JASON-2</a:t>
            </a:r>
          </a:p>
        </p:txBody>
      </p:sp>
      <p:sp>
        <p:nvSpPr>
          <p:cNvPr id="142" name="Rectangle 141"/>
          <p:cNvSpPr/>
          <p:nvPr/>
        </p:nvSpPr>
        <p:spPr>
          <a:xfrm>
            <a:off x="3309938" y="5278438"/>
            <a:ext cx="1143000" cy="16510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JASON-3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4200525" y="5449888"/>
            <a:ext cx="3405188" cy="1651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JASON CONTINUITY OF SERVICES (JASON-CS)</a:t>
            </a:r>
          </a:p>
        </p:txBody>
      </p:sp>
      <p:sp>
        <p:nvSpPr>
          <p:cNvPr id="146" name="Rectangle 145"/>
          <p:cNvSpPr/>
          <p:nvPr/>
        </p:nvSpPr>
        <p:spPr>
          <a:xfrm>
            <a:off x="3103563" y="5624513"/>
            <a:ext cx="6091237" cy="165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GMES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103563" y="5797550"/>
            <a:ext cx="2473325" cy="16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SENTINEL-3</a:t>
            </a:r>
          </a:p>
        </p:txBody>
      </p:sp>
      <p:sp>
        <p:nvSpPr>
          <p:cNvPr id="152" name="Rectangle 151"/>
          <p:cNvSpPr/>
          <p:nvPr/>
        </p:nvSpPr>
        <p:spPr>
          <a:xfrm>
            <a:off x="4449763" y="5969000"/>
            <a:ext cx="3722687" cy="1651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SENTINEL-4 ON MTG-S</a:t>
            </a:r>
          </a:p>
        </p:txBody>
      </p:sp>
      <p:sp>
        <p:nvSpPr>
          <p:cNvPr id="156" name="Rectangle 155"/>
          <p:cNvSpPr/>
          <p:nvPr/>
        </p:nvSpPr>
        <p:spPr>
          <a:xfrm>
            <a:off x="4806950" y="6140450"/>
            <a:ext cx="4394200" cy="1651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SENTINEL-5 ON EPS-SG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ewgraph Landscape Template">
  <a:themeElements>
    <a:clrScheme name="Custom 2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279989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Viewgraph Landscape Template</Template>
  <TotalTime>8716</TotalTime>
  <Words>1423</Words>
  <Application>Microsoft Office PowerPoint</Application>
  <PresentationFormat>A4 Paper (210x297 mm)</PresentationFormat>
  <Paragraphs>475</Paragraphs>
  <Slides>34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Viewgraph Landscape Template</vt:lpstr>
      <vt:lpstr>Clip</vt:lpstr>
      <vt:lpstr>Photo Editor Photo</vt:lpstr>
      <vt:lpstr>Document</vt:lpstr>
      <vt:lpstr>Slide 1</vt:lpstr>
      <vt:lpstr>Slide 2</vt:lpstr>
      <vt:lpstr>EUMETSAT headquarters</vt:lpstr>
      <vt:lpstr>EUMETSAT’s mission</vt:lpstr>
      <vt:lpstr>Slide 5</vt:lpstr>
      <vt:lpstr>Slide 6</vt:lpstr>
      <vt:lpstr>Slide 7</vt:lpstr>
      <vt:lpstr>Current EUMETSAT satellites</vt:lpstr>
      <vt:lpstr>EUMETSAT mission planning...</vt:lpstr>
      <vt:lpstr>Slide 10</vt:lpstr>
      <vt:lpstr>EUMETSAT Advanced Retransmission Service (EARS)</vt:lpstr>
      <vt:lpstr>The EARS System</vt:lpstr>
      <vt:lpstr>The EARS Ground Station Network</vt:lpstr>
      <vt:lpstr>DBNet- ATOVS </vt:lpstr>
      <vt:lpstr>The EARS Satellite Network</vt:lpstr>
      <vt:lpstr>The EARS Instruments and Services</vt:lpstr>
      <vt:lpstr>Satellites and Stations contributing to each Service </vt:lpstr>
      <vt:lpstr>Svalbard</vt:lpstr>
      <vt:lpstr>Athens</vt:lpstr>
      <vt:lpstr>Greenland</vt:lpstr>
      <vt:lpstr>Maspalomas</vt:lpstr>
      <vt:lpstr>Lannion</vt:lpstr>
      <vt:lpstr>Antenna and X/L-Band Feed</vt:lpstr>
      <vt:lpstr>EARS Ground Station: from RF signal to L1 products</vt:lpstr>
      <vt:lpstr>The partnership between EUMETSAT and CMA is continuously developing</vt:lpstr>
      <vt:lpstr>FY-3 Regional Service</vt:lpstr>
      <vt:lpstr>EARS-VASS Specifications</vt:lpstr>
      <vt:lpstr>EARS-VASS Coverage</vt:lpstr>
      <vt:lpstr>FY-3C geographical coverage extension over EUROPE </vt:lpstr>
      <vt:lpstr>EARS-VASS Products</vt:lpstr>
      <vt:lpstr>EARS-VASS Monitoring Concept</vt:lpstr>
      <vt:lpstr>EARS-MERSI Specifications</vt:lpstr>
      <vt:lpstr>Fast EARS-VIIRS imaging data extremely useful for NWC applications</vt:lpstr>
      <vt:lpstr>Fast EARS-VIIRS DNB data specially useful for European Northern countries </vt:lpstr>
    </vt:vector>
  </TitlesOfParts>
  <Company>EUMETSAT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Carlos Cabanas</dc:creator>
  <cp:lastModifiedBy>Carlos Cabanas</cp:lastModifiedBy>
  <cp:revision>150</cp:revision>
  <cp:lastPrinted>2006-03-06T14:11:17Z</cp:lastPrinted>
  <dcterms:created xsi:type="dcterms:W3CDTF">2016-02-15T11:45:08Z</dcterms:created>
  <dcterms:modified xsi:type="dcterms:W3CDTF">2016-04-04T07:47:39Z</dcterms:modified>
</cp:coreProperties>
</file>