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99" r:id="rId2"/>
    <p:sldMasterId id="2147483736" r:id="rId3"/>
    <p:sldMasterId id="2147483856" r:id="rId4"/>
    <p:sldMasterId id="2147483869" r:id="rId5"/>
    <p:sldMasterId id="2147483882" r:id="rId6"/>
    <p:sldMasterId id="2147483902" r:id="rId7"/>
  </p:sldMasterIdLst>
  <p:notesMasterIdLst>
    <p:notesMasterId r:id="rId54"/>
  </p:notesMasterIdLst>
  <p:handoutMasterIdLst>
    <p:handoutMasterId r:id="rId55"/>
  </p:handoutMasterIdLst>
  <p:sldIdLst>
    <p:sldId id="256" r:id="rId8"/>
    <p:sldId id="419" r:id="rId9"/>
    <p:sldId id="394" r:id="rId10"/>
    <p:sldId id="395" r:id="rId11"/>
    <p:sldId id="311" r:id="rId12"/>
    <p:sldId id="460" r:id="rId13"/>
    <p:sldId id="488" r:id="rId14"/>
    <p:sldId id="486" r:id="rId15"/>
    <p:sldId id="389" r:id="rId16"/>
    <p:sldId id="487" r:id="rId17"/>
    <p:sldId id="391" r:id="rId18"/>
    <p:sldId id="257" r:id="rId19"/>
    <p:sldId id="479" r:id="rId20"/>
    <p:sldId id="480" r:id="rId21"/>
    <p:sldId id="481" r:id="rId22"/>
    <p:sldId id="482" r:id="rId23"/>
    <p:sldId id="483" r:id="rId24"/>
    <p:sldId id="484" r:id="rId25"/>
    <p:sldId id="485" r:id="rId26"/>
    <p:sldId id="421" r:id="rId27"/>
    <p:sldId id="459" r:id="rId28"/>
    <p:sldId id="390" r:id="rId29"/>
    <p:sldId id="320" r:id="rId30"/>
    <p:sldId id="427" r:id="rId31"/>
    <p:sldId id="463" r:id="rId32"/>
    <p:sldId id="430" r:id="rId33"/>
    <p:sldId id="462" r:id="rId34"/>
    <p:sldId id="434" r:id="rId35"/>
    <p:sldId id="437" r:id="rId36"/>
    <p:sldId id="441" r:id="rId37"/>
    <p:sldId id="447" r:id="rId38"/>
    <p:sldId id="448" r:id="rId39"/>
    <p:sldId id="449" r:id="rId40"/>
    <p:sldId id="451" r:id="rId41"/>
    <p:sldId id="455" r:id="rId42"/>
    <p:sldId id="456" r:id="rId43"/>
    <p:sldId id="457" r:id="rId44"/>
    <p:sldId id="458" r:id="rId45"/>
    <p:sldId id="466" r:id="rId46"/>
    <p:sldId id="313" r:id="rId47"/>
    <p:sldId id="465" r:id="rId48"/>
    <p:sldId id="467" r:id="rId49"/>
    <p:sldId id="392" r:id="rId50"/>
    <p:sldId id="478" r:id="rId51"/>
    <p:sldId id="468" r:id="rId52"/>
    <p:sldId id="425" r:id="rId5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80808"/>
    <a:srgbClr val="0000FF"/>
    <a:srgbClr val="FF6600"/>
    <a:srgbClr val="33CC33"/>
    <a:srgbClr val="00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625" autoAdjust="0"/>
  </p:normalViewPr>
  <p:slideViewPr>
    <p:cSldViewPr>
      <p:cViewPr varScale="1">
        <p:scale>
          <a:sx n="71" d="100"/>
          <a:sy n="71" d="100"/>
        </p:scale>
        <p:origin x="-135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18E38BC-4C70-400E-8E33-69131D6A1764}" type="datetimeFigureOut">
              <a:rPr lang="en-US" smtClean="0"/>
              <a:t>6/21/2016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C05FE9E-D199-4662-8532-13671241C150}" type="slidenum">
              <a:rPr lang="en-US" smtClean="0"/>
              <a:t>‹#›</a:t>
            </a:fld>
            <a:endParaRPr lang="en-US"/>
          </a:p>
        </p:txBody>
      </p:sp>
    </p:spTree>
    <p:extLst>
      <p:ext uri="{BB962C8B-B14F-4D97-AF65-F5344CB8AC3E}">
        <p14:creationId xmlns:p14="http://schemas.microsoft.com/office/powerpoint/2010/main" val="3279839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a:latin typeface="Arial" charset="0"/>
              </a:defRPr>
            </a:lvl1pPr>
          </a:lstStyle>
          <a:p>
            <a:endParaRPr lang="en-US"/>
          </a:p>
        </p:txBody>
      </p:sp>
      <p:sp>
        <p:nvSpPr>
          <p:cNvPr id="614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a:latin typeface="Arial" charset="0"/>
              </a:defRPr>
            </a:lvl1pPr>
          </a:lstStyle>
          <a:p>
            <a:endParaRPr lang="en-US"/>
          </a:p>
        </p:txBody>
      </p:sp>
      <p:sp>
        <p:nvSpPr>
          <p:cNvPr id="6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a:latin typeface="Arial" charset="0"/>
              </a:defRPr>
            </a:lvl1pPr>
          </a:lstStyle>
          <a:p>
            <a:endParaRPr lang="en-US"/>
          </a:p>
        </p:txBody>
      </p:sp>
      <p:sp>
        <p:nvSpPr>
          <p:cNvPr id="615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atin typeface="Arial" charset="0"/>
              </a:defRPr>
            </a:lvl1pPr>
          </a:lstStyle>
          <a:p>
            <a:fld id="{FA3F890C-392C-48F5-9F4A-11804C1F91E7}" type="slidenum">
              <a:rPr lang="en-US"/>
              <a:pPr/>
              <a:t>‹#›</a:t>
            </a:fld>
            <a:endParaRPr lang="en-US"/>
          </a:p>
        </p:txBody>
      </p:sp>
    </p:spTree>
    <p:extLst>
      <p:ext uri="{BB962C8B-B14F-4D97-AF65-F5344CB8AC3E}">
        <p14:creationId xmlns:p14="http://schemas.microsoft.com/office/powerpoint/2010/main" val="12433634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DF5D8-9787-46BC-A4FF-B7DF2A112235}" type="slidenum">
              <a:rPr lang="en-US"/>
              <a:pPr/>
              <a:t>5</a:t>
            </a:fld>
            <a:endParaRPr lang="en-US"/>
          </a:p>
        </p:txBody>
      </p:sp>
      <p:sp>
        <p:nvSpPr>
          <p:cNvPr id="153602" name="Rectangle 2"/>
          <p:cNvSpPr>
            <a:spLocks noGrp="1" noRot="1" noChangeAspect="1" noChangeArrowheads="1" noTextEdit="1"/>
          </p:cNvSpPr>
          <p:nvPr>
            <p:ph type="sldImg"/>
          </p:nvPr>
        </p:nvSpPr>
        <p:spPr>
          <a:xfrm>
            <a:off x="1209675" y="731838"/>
            <a:ext cx="4592638" cy="3444875"/>
          </a:xfrm>
          <a:ln/>
        </p:spPr>
      </p:sp>
      <p:sp>
        <p:nvSpPr>
          <p:cNvPr id="153603" name="Rectangle 3"/>
          <p:cNvSpPr>
            <a:spLocks noGrp="1" noChangeArrowheads="1"/>
          </p:cNvSpPr>
          <p:nvPr>
            <p:ph type="body" idx="1"/>
          </p:nvPr>
        </p:nvSpPr>
        <p:spPr>
          <a:xfrm>
            <a:off x="934720" y="4398038"/>
            <a:ext cx="5140960" cy="4173696"/>
          </a:xfrm>
        </p:spPr>
        <p:txBody>
          <a:bodyPr/>
          <a:lstStyle/>
          <a:p>
            <a:r>
              <a:rPr lang="en-US" sz="1000"/>
              <a:t>The organization at the center of the commodity forecasts is the World Agricultural Outlook Board, as they make the final determination and approval of all commodity and crop supply and demand estimates.  The central starting place for supply side of the equation is knowing the anticipated production, and from that the other attributes will be influenced.  </a:t>
            </a:r>
          </a:p>
          <a:p>
            <a:r>
              <a:rPr lang="en-US" sz="1000"/>
              <a:t>My division of the International Production Assessment is located within the Foreign Agricultural Service. Though the FAS has several missions the vast majority that focus on promoting the sales of US agricultural products overseas, my division is unique in it’s role of crop forecasting.</a:t>
            </a:r>
          </a:p>
          <a:p>
            <a:r>
              <a:rPr lang="en-US" sz="1000"/>
              <a:t>The World Agricultural Outlook Board (WAOB), reviews, and approves the Department's commodity and farm sector forecasts. Three goals: Objectivity, Reliability, and Timeliness. USDA agencies are in yellow and output (reports) are in green.</a:t>
            </a:r>
          </a:p>
          <a:p>
            <a:r>
              <a:rPr lang="en-US" sz="1000"/>
              <a:t>The World Agricultural Outlook Board (WAOB) was created in 1977 to serve as the focal point for economic intelligence on the outlook for U.S. and world agriculture.  Prior to 1977, responsibility for USDA's food and fiber outlook information was fragmented among several agencies.  While these agencies' missions did not change, the Board was created to coordinate USDA's outlook analysis and assure its accuracy, timeliness and objectivity.  The Board also makes sure that this essential information quickly reaches farmers, policymakers and the public. The Board is a unit of the Office of the Chief Economist of USDA. </a:t>
            </a:r>
          </a:p>
          <a:p>
            <a:r>
              <a:rPr lang="en-US" sz="1000"/>
              <a:t>The red line indicates that NASS US crop numbers are taken directly by the World Agricultural Outlook Board.</a:t>
            </a:r>
          </a:p>
          <a:p>
            <a:endParaRPr lang="en-US" sz="1000"/>
          </a:p>
          <a:p>
            <a:endParaRPr lang="en-US"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endParaRPr lang="en-US" altLang="en-US" smtClean="0"/>
          </a:p>
        </p:txBody>
      </p:sp>
      <p:sp>
        <p:nvSpPr>
          <p:cNvPr id="44036"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57066" indent="-291179">
              <a:defRPr>
                <a:solidFill>
                  <a:schemeClr val="tx1"/>
                </a:solidFill>
                <a:latin typeface="Verdana" pitchFamily="34" charset="0"/>
              </a:defRPr>
            </a:lvl2pPr>
            <a:lvl3pPr marL="1164717" indent="-232943">
              <a:defRPr>
                <a:solidFill>
                  <a:schemeClr val="tx1"/>
                </a:solidFill>
                <a:latin typeface="Verdana" pitchFamily="34" charset="0"/>
              </a:defRPr>
            </a:lvl3pPr>
            <a:lvl4pPr marL="1630604" indent="-232943">
              <a:defRPr>
                <a:solidFill>
                  <a:schemeClr val="tx1"/>
                </a:solidFill>
                <a:latin typeface="Verdana" pitchFamily="34" charset="0"/>
              </a:defRPr>
            </a:lvl4pPr>
            <a:lvl5pPr marL="2096491" indent="-232943">
              <a:defRPr>
                <a:solidFill>
                  <a:schemeClr val="tx1"/>
                </a:solidFill>
                <a:latin typeface="Verdana" pitchFamily="34" charset="0"/>
              </a:defRPr>
            </a:lvl5pPr>
            <a:lvl6pPr marL="2562377" indent="-232943" eaLnBrk="0" fontAlgn="base" hangingPunct="0">
              <a:spcBef>
                <a:spcPct val="0"/>
              </a:spcBef>
              <a:spcAft>
                <a:spcPct val="0"/>
              </a:spcAft>
              <a:defRPr>
                <a:solidFill>
                  <a:schemeClr val="tx1"/>
                </a:solidFill>
                <a:latin typeface="Verdana" pitchFamily="34" charset="0"/>
              </a:defRPr>
            </a:lvl6pPr>
            <a:lvl7pPr marL="3028264" indent="-232943" eaLnBrk="0" fontAlgn="base" hangingPunct="0">
              <a:spcBef>
                <a:spcPct val="0"/>
              </a:spcBef>
              <a:spcAft>
                <a:spcPct val="0"/>
              </a:spcAft>
              <a:defRPr>
                <a:solidFill>
                  <a:schemeClr val="tx1"/>
                </a:solidFill>
                <a:latin typeface="Verdana" pitchFamily="34" charset="0"/>
              </a:defRPr>
            </a:lvl7pPr>
            <a:lvl8pPr marL="3494151" indent="-232943" eaLnBrk="0" fontAlgn="base" hangingPunct="0">
              <a:spcBef>
                <a:spcPct val="0"/>
              </a:spcBef>
              <a:spcAft>
                <a:spcPct val="0"/>
              </a:spcAft>
              <a:defRPr>
                <a:solidFill>
                  <a:schemeClr val="tx1"/>
                </a:solidFill>
                <a:latin typeface="Verdana" pitchFamily="34" charset="0"/>
              </a:defRPr>
            </a:lvl8pPr>
            <a:lvl9pPr marL="3960038" indent="-232943" eaLnBrk="0" fontAlgn="base" hangingPunct="0">
              <a:spcBef>
                <a:spcPct val="0"/>
              </a:spcBef>
              <a:spcAft>
                <a:spcPct val="0"/>
              </a:spcAft>
              <a:defRPr>
                <a:solidFill>
                  <a:schemeClr val="tx1"/>
                </a:solidFill>
                <a:latin typeface="Verdana" pitchFamily="34" charset="0"/>
              </a:defRPr>
            </a:lvl9pPr>
          </a:lstStyle>
          <a:p>
            <a:fld id="{EB6D6C58-2B47-40C8-B612-FD2E341FBD1D}" type="slidenum">
              <a:rPr lang="en-US" altLang="en-US" smtClean="0">
                <a:solidFill>
                  <a:srgbClr val="000000"/>
                </a:solidFill>
                <a:latin typeface="Arial" charset="0"/>
              </a:rPr>
              <a:pPr/>
              <a:t>8</a:t>
            </a:fld>
            <a:endParaRPr lang="en-US" altLang="en-US" smtClean="0">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txBox="1">
            <a:spLocks noGrp="1" noChangeArrowheads="1"/>
          </p:cNvSpPr>
          <p:nvPr/>
        </p:nvSpPr>
        <p:spPr bwMode="auto">
          <a:xfrm>
            <a:off x="3971926" y="8796339"/>
            <a:ext cx="3038475" cy="463550"/>
          </a:xfrm>
          <a:prstGeom prst="rect">
            <a:avLst/>
          </a:prstGeom>
          <a:noFill/>
          <a:ln w="9525">
            <a:noFill/>
            <a:miter lim="800000"/>
            <a:headEnd/>
            <a:tailEnd/>
          </a:ln>
        </p:spPr>
        <p:txBody>
          <a:bodyPr lIns="92053" tIns="46025" rIns="92053" bIns="46025" anchor="b"/>
          <a:lstStyle>
            <a:lvl1pPr defTabSz="919163">
              <a:spcBef>
                <a:spcPct val="30000"/>
              </a:spcBef>
              <a:defRPr kumimoji="1" sz="1200">
                <a:solidFill>
                  <a:schemeClr val="tx1"/>
                </a:solidFill>
                <a:latin typeface="Arial" charset="0"/>
              </a:defRPr>
            </a:lvl1pPr>
            <a:lvl2pPr marL="742950" indent="-285750" defTabSz="919163">
              <a:spcBef>
                <a:spcPct val="30000"/>
              </a:spcBef>
              <a:defRPr kumimoji="1" sz="1200">
                <a:solidFill>
                  <a:schemeClr val="tx1"/>
                </a:solidFill>
                <a:latin typeface="Arial" charset="0"/>
              </a:defRPr>
            </a:lvl2pPr>
            <a:lvl3pPr marL="1143000" indent="-228600" defTabSz="919163">
              <a:spcBef>
                <a:spcPct val="30000"/>
              </a:spcBef>
              <a:defRPr kumimoji="1" sz="1200">
                <a:solidFill>
                  <a:schemeClr val="tx1"/>
                </a:solidFill>
                <a:latin typeface="Arial" charset="0"/>
              </a:defRPr>
            </a:lvl3pPr>
            <a:lvl4pPr marL="1600200" indent="-228600" defTabSz="919163">
              <a:spcBef>
                <a:spcPct val="30000"/>
              </a:spcBef>
              <a:defRPr kumimoji="1" sz="1200">
                <a:solidFill>
                  <a:schemeClr val="tx1"/>
                </a:solidFill>
                <a:latin typeface="Arial" charset="0"/>
              </a:defRPr>
            </a:lvl4pPr>
            <a:lvl5pPr marL="2057400" indent="-228600" defTabSz="919163">
              <a:spcBef>
                <a:spcPct val="30000"/>
              </a:spcBef>
              <a:defRPr kumimoji="1" sz="1200">
                <a:solidFill>
                  <a:schemeClr val="tx1"/>
                </a:solidFill>
                <a:latin typeface="Arial" charset="0"/>
              </a:defRPr>
            </a:lvl5pPr>
            <a:lvl6pPr marL="2514600" indent="-228600" defTabSz="919163" eaLnBrk="0" fontAlgn="base" hangingPunct="0">
              <a:spcBef>
                <a:spcPct val="30000"/>
              </a:spcBef>
              <a:spcAft>
                <a:spcPct val="0"/>
              </a:spcAft>
              <a:defRPr kumimoji="1" sz="1200">
                <a:solidFill>
                  <a:schemeClr val="tx1"/>
                </a:solidFill>
                <a:latin typeface="Arial" charset="0"/>
              </a:defRPr>
            </a:lvl6pPr>
            <a:lvl7pPr marL="2971800" indent="-228600" defTabSz="919163" eaLnBrk="0" fontAlgn="base" hangingPunct="0">
              <a:spcBef>
                <a:spcPct val="30000"/>
              </a:spcBef>
              <a:spcAft>
                <a:spcPct val="0"/>
              </a:spcAft>
              <a:defRPr kumimoji="1" sz="1200">
                <a:solidFill>
                  <a:schemeClr val="tx1"/>
                </a:solidFill>
                <a:latin typeface="Arial" charset="0"/>
              </a:defRPr>
            </a:lvl7pPr>
            <a:lvl8pPr marL="3429000" indent="-228600" defTabSz="919163" eaLnBrk="0" fontAlgn="base" hangingPunct="0">
              <a:spcBef>
                <a:spcPct val="30000"/>
              </a:spcBef>
              <a:spcAft>
                <a:spcPct val="0"/>
              </a:spcAft>
              <a:defRPr kumimoji="1" sz="1200">
                <a:solidFill>
                  <a:schemeClr val="tx1"/>
                </a:solidFill>
                <a:latin typeface="Arial" charset="0"/>
              </a:defRPr>
            </a:lvl8pPr>
            <a:lvl9pPr marL="3886200" indent="-228600" defTabSz="919163" eaLnBrk="0" fontAlgn="base" hangingPunct="0">
              <a:spcBef>
                <a:spcPct val="30000"/>
              </a:spcBef>
              <a:spcAft>
                <a:spcPct val="0"/>
              </a:spcAft>
              <a:defRPr kumimoji="1" sz="1200">
                <a:solidFill>
                  <a:schemeClr val="tx1"/>
                </a:solidFill>
                <a:latin typeface="Arial" charset="0"/>
              </a:defRPr>
            </a:lvl9pPr>
          </a:lstStyle>
          <a:p>
            <a:pPr algn="r" eaLnBrk="1" hangingPunct="1">
              <a:spcBef>
                <a:spcPct val="0"/>
              </a:spcBef>
              <a:defRPr/>
            </a:pPr>
            <a:fld id="{F783F126-0440-4F8F-8BF4-961B169DEABC}" type="slidenum">
              <a:rPr kumimoji="0" lang="en-US" altLang="en-US" sz="1100">
                <a:solidFill>
                  <a:prstClr val="black"/>
                </a:solidFill>
                <a:effectLst>
                  <a:outerShdw blurRad="38100" dist="38100" dir="2700000" algn="tl">
                    <a:srgbClr val="C0C0C0"/>
                  </a:outerShdw>
                </a:effectLst>
                <a:latin typeface="Times New Roman" pitchFamily="18" charset="0"/>
              </a:rPr>
              <a:pPr algn="r" eaLnBrk="1" hangingPunct="1">
                <a:spcBef>
                  <a:spcPct val="0"/>
                </a:spcBef>
                <a:defRPr/>
              </a:pPr>
              <a:t>24</a:t>
            </a:fld>
            <a:endParaRPr kumimoji="0" lang="en-US" altLang="en-US" sz="1100">
              <a:solidFill>
                <a:prstClr val="black"/>
              </a:solidFill>
              <a:effectLst>
                <a:outerShdw blurRad="38100" dist="38100" dir="2700000" algn="tl">
                  <a:srgbClr val="C0C0C0"/>
                </a:outerShdw>
              </a:effectLst>
              <a:latin typeface="Times New Roman" pitchFamily="18" charset="0"/>
            </a:endParaRPr>
          </a:p>
        </p:txBody>
      </p:sp>
      <p:sp>
        <p:nvSpPr>
          <p:cNvPr id="45059" name="Rectangle 2"/>
          <p:cNvSpPr>
            <a:spLocks noGrp="1" noRot="1" noChangeAspect="1" noChangeArrowheads="1" noTextEdit="1"/>
          </p:cNvSpPr>
          <p:nvPr>
            <p:ph type="sldImg"/>
          </p:nvPr>
        </p:nvSpPr>
        <p:spPr>
          <a:xfrm>
            <a:off x="1181100" y="698500"/>
            <a:ext cx="4649788" cy="3486150"/>
          </a:xfrm>
          <a:ln/>
        </p:spPr>
      </p:sp>
      <p:sp>
        <p:nvSpPr>
          <p:cNvPr id="45060"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developed by IIASA LUC-Project.</a:t>
            </a:r>
          </a:p>
          <a:p>
            <a:r>
              <a:rPr lang="en-US" dirty="0" smtClean="0"/>
              <a:t>Primary Data Sources: (1) State Land Administration of the People's Republic of China / United Nations Development Program / State Science and Technology Commission of the People's Republic of China / Food and Agricultural Organization of the United Nations: Land Resources - Use and Productivity Assessment in China. Project CPR/87/029, Beijing, 1994. (2) Institute for Remote Sensing Applications: Land-cover map of China. Beijing, 1994</a:t>
            </a:r>
          </a:p>
          <a:p>
            <a:r>
              <a:rPr lang="en-US" dirty="0" smtClean="0"/>
              <a:t>This map displays the cultivation intensity of wheat in China. It belongs to a set of maps, which should provide a more realistic geographical representation of cultivation patterns, than can be derived from either statistical or remote sensing data. These maps were developed at the LUC Project of the International Institute for Applied Systems Analysis (IIASA) by combining statistical data on crop cultivation at county level (from the "Land Resources" project of the Chinese State Land Administration) with cropping area information from a recent digital land-cover map of the Chinese Institute for Remote Sensing Applications. </a:t>
            </a:r>
          </a:p>
          <a:p>
            <a:r>
              <a:rPr lang="en-US" b="1" i="0" baseline="0" dirty="0" smtClean="0"/>
              <a:t>Wheat cultivation is concentrated in the East China plane (Hebei, Shandong, Henan) and in East-Central provinces of Shaanxi and Gansu; but also in parts of Shanxi province. There are also - relatively small - areas of intense wheat cultivation in Western China (Xinjiang province).</a:t>
            </a:r>
            <a:endParaRPr lang="en-US" b="1" i="0" baseline="0" dirty="0"/>
          </a:p>
        </p:txBody>
      </p:sp>
      <p:sp>
        <p:nvSpPr>
          <p:cNvPr id="4" name="Slide Number Placeholder 3"/>
          <p:cNvSpPr>
            <a:spLocks noGrp="1"/>
          </p:cNvSpPr>
          <p:nvPr>
            <p:ph type="sldNum" sz="quarter" idx="10"/>
          </p:nvPr>
        </p:nvSpPr>
        <p:spPr/>
        <p:txBody>
          <a:bodyPr/>
          <a:lstStyle/>
          <a:p>
            <a:fld id="{EFE7DBF5-7680-447F-8ABC-8A49BD7914B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59985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Parameterize a</a:t>
            </a:r>
            <a:r>
              <a:rPr lang="en-US" baseline="0" dirty="0" smtClean="0"/>
              <a:t>n NDVI curve</a:t>
            </a:r>
            <a:endParaRPr lang="en-US" dirty="0"/>
          </a:p>
        </p:txBody>
      </p:sp>
      <p:sp>
        <p:nvSpPr>
          <p:cNvPr id="4" name="Slide Number Placeholder 3"/>
          <p:cNvSpPr>
            <a:spLocks noGrp="1"/>
          </p:cNvSpPr>
          <p:nvPr>
            <p:ph type="sldNum" sz="quarter" idx="10"/>
          </p:nvPr>
        </p:nvSpPr>
        <p:spPr/>
        <p:txBody>
          <a:bodyPr/>
          <a:lstStyle/>
          <a:p>
            <a:fld id="{60CAB31A-05A3-4B74-AF94-A567B1598AC4}" type="slidenum">
              <a:rPr lang="en-US" smtClean="0"/>
              <a:t>31</a:t>
            </a:fld>
            <a:endParaRPr lang="en-US"/>
          </a:p>
        </p:txBody>
      </p:sp>
    </p:spTree>
    <p:extLst>
      <p:ext uri="{BB962C8B-B14F-4D97-AF65-F5344CB8AC3E}">
        <p14:creationId xmlns:p14="http://schemas.microsoft.com/office/powerpoint/2010/main" val="1681033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AB31A-05A3-4B74-AF94-A567B1598AC4}" type="slidenum">
              <a:rPr lang="en-US" smtClean="0"/>
              <a:t>33</a:t>
            </a:fld>
            <a:endParaRPr lang="en-US"/>
          </a:p>
        </p:txBody>
      </p:sp>
    </p:spTree>
    <p:extLst>
      <p:ext uri="{BB962C8B-B14F-4D97-AF65-F5344CB8AC3E}">
        <p14:creationId xmlns:p14="http://schemas.microsoft.com/office/powerpoint/2010/main" val="55568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(1)</a:t>
            </a:r>
            <a:r>
              <a:rPr lang="en-US" b="1" i="0" baseline="0" dirty="0" smtClean="0">
                <a:solidFill>
                  <a:srgbClr val="FF0000"/>
                </a:solidFill>
              </a:rPr>
              <a:t>P-value</a:t>
            </a:r>
            <a:r>
              <a:rPr lang="en-US" dirty="0" smtClean="0"/>
              <a:t>: P-value can be thought of as a probability value at which the factor being tested is statistically significant. It also means how powerful the statistical evidence is based on data. The smaller the p-value is, the more significant the factor is or the stronger the statistical evidence.</a:t>
            </a:r>
          </a:p>
          <a:p>
            <a:endParaRPr lang="en-US" dirty="0" smtClean="0"/>
          </a:p>
          <a:p>
            <a:r>
              <a:rPr lang="en-US" dirty="0" smtClean="0"/>
              <a:t>The common levels of p-values used are, for example, 0.05, 0.10 and etc. That is equivalent to say a factor is significant at 5% level or 10% level, respectively. The choice of level of significance depends on the field of study. For example, in agronomy research we normally use p-value of 0.05, but my personal opinion is that we should easily be using 0.10 in many occasions as field research has a large amount of variability in trial conditions and data collected. </a:t>
            </a:r>
          </a:p>
          <a:p>
            <a:endParaRPr lang="en-US" dirty="0" smtClean="0"/>
          </a:p>
          <a:p>
            <a:r>
              <a:rPr lang="en-US" dirty="0" smtClean="0"/>
              <a:t>Back to our case study, we included factor A2 with a p-value of 0.1100, is because that in stepwise regression analysis, it is suggested to include factors that have good predictive power, instead of dwelling too much on having a very small p-value. So a higher R-squared value can be reached and model produces better prediction. Factor A2, even though has a not-very-small p-value, but by including it we had the best R-square value, without jeopardizing the model in any way.</a:t>
            </a:r>
          </a:p>
          <a:p>
            <a:endParaRPr lang="en-US" dirty="0" smtClean="0"/>
          </a:p>
          <a:p>
            <a:r>
              <a:rPr lang="en-US" dirty="0" smtClean="0"/>
              <a:t>(2) </a:t>
            </a:r>
            <a:r>
              <a:rPr lang="en-US" b="1" i="0" baseline="0" dirty="0" smtClean="0"/>
              <a:t>Variance Inflation</a:t>
            </a:r>
            <a:r>
              <a:rPr lang="en-US" dirty="0" smtClean="0"/>
              <a:t>: The Variance Inflation Factor (VIF) and tolerance are both widely used measures of the degree of multi-collinearity of the factors (i.e., independent variables) in a regression model. So, for example, the A1, A2, A3, and A4 in our model are supposed to be independent of each other. However, it is likely that these factors are somehow correlated, as they are data taken on the same subject over time. So it is important to monitor the VIF statistic in the model fitting. From our model result, the largest VIF was 5.74, which suggested by statistical literature is a small value and does not indicate a strong case of multi-collinearity. Some literature also indicates that even at VIF of 10, 20, 40 or even higher do not, by themselves, discount the validity of the fitted model and regression results.</a:t>
            </a:r>
          </a:p>
          <a:p>
            <a:endParaRPr lang="en-US" dirty="0"/>
          </a:p>
        </p:txBody>
      </p:sp>
      <p:sp>
        <p:nvSpPr>
          <p:cNvPr id="4" name="Slide Number Placeholder 3"/>
          <p:cNvSpPr>
            <a:spLocks noGrp="1"/>
          </p:cNvSpPr>
          <p:nvPr>
            <p:ph type="sldNum" sz="quarter" idx="10"/>
          </p:nvPr>
        </p:nvSpPr>
        <p:spPr/>
        <p:txBody>
          <a:bodyPr/>
          <a:lstStyle/>
          <a:p>
            <a:fld id="{FA3F890C-392C-48F5-9F4A-11804C1F91E7}" type="slidenum">
              <a:rPr lang="en-US" smtClean="0"/>
              <a:pPr/>
              <a:t>37</a:t>
            </a:fld>
            <a:endParaRPr lang="en-US"/>
          </a:p>
        </p:txBody>
      </p:sp>
    </p:spTree>
    <p:extLst>
      <p:ext uri="{BB962C8B-B14F-4D97-AF65-F5344CB8AC3E}">
        <p14:creationId xmlns:p14="http://schemas.microsoft.com/office/powerpoint/2010/main" val="229145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81100" y="698500"/>
            <a:ext cx="4649788" cy="3486150"/>
          </a:xfrm>
          <a:ln/>
        </p:spPr>
      </p:sp>
      <p:sp>
        <p:nvSpPr>
          <p:cNvPr id="47107" name="Rectangle 3"/>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8763" cy="6851650"/>
            <a:chOff x="1" y="0"/>
            <a:chExt cx="5763" cy="4316"/>
          </a:xfrm>
        </p:grpSpPr>
        <p:sp>
          <p:nvSpPr>
            <p:cNvPr id="1331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331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331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13318" name="Group 6"/>
            <p:cNvGrpSpPr>
              <a:grpSpLocks/>
            </p:cNvGrpSpPr>
            <p:nvPr/>
          </p:nvGrpSpPr>
          <p:grpSpPr bwMode="auto">
            <a:xfrm>
              <a:off x="288" y="0"/>
              <a:ext cx="5098" cy="4316"/>
              <a:chOff x="288" y="0"/>
              <a:chExt cx="5098" cy="4316"/>
            </a:xfrm>
          </p:grpSpPr>
          <p:sp>
            <p:nvSpPr>
              <p:cNvPr id="1331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2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3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333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1333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333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333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333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1333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1333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333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1333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1334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p>
          </p:txBody>
        </p:sp>
        <p:sp>
          <p:nvSpPr>
            <p:cNvPr id="1334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p>
          </p:txBody>
        </p:sp>
        <p:sp>
          <p:nvSpPr>
            <p:cNvPr id="1334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p>
          </p:txBody>
        </p:sp>
        <p:grpSp>
          <p:nvGrpSpPr>
            <p:cNvPr id="13343" name="Group 31"/>
            <p:cNvGrpSpPr>
              <a:grpSpLocks/>
            </p:cNvGrpSpPr>
            <p:nvPr/>
          </p:nvGrpSpPr>
          <p:grpSpPr bwMode="auto">
            <a:xfrm>
              <a:off x="1" y="392"/>
              <a:ext cx="5758" cy="1571"/>
              <a:chOff x="1" y="392"/>
              <a:chExt cx="5758" cy="1571"/>
            </a:xfrm>
          </p:grpSpPr>
          <p:sp>
            <p:nvSpPr>
              <p:cNvPr id="1334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p>
            </p:txBody>
          </p:sp>
          <p:sp>
            <p:nvSpPr>
              <p:cNvPr id="1334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p>
            </p:txBody>
          </p:sp>
          <p:sp>
            <p:nvSpPr>
              <p:cNvPr id="1334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p>
            </p:txBody>
          </p:sp>
          <p:sp>
            <p:nvSpPr>
              <p:cNvPr id="1334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p>
            </p:txBody>
          </p:sp>
          <p:sp>
            <p:nvSpPr>
              <p:cNvPr id="1334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p>
            </p:txBody>
          </p:sp>
        </p:grpSp>
        <p:sp>
          <p:nvSpPr>
            <p:cNvPr id="1334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p>
          </p:txBody>
        </p:sp>
        <p:sp>
          <p:nvSpPr>
            <p:cNvPr id="1335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p>
          </p:txBody>
        </p:sp>
      </p:grpSp>
      <p:sp>
        <p:nvSpPr>
          <p:cNvPr id="1335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353" name="Rectangle 41"/>
          <p:cNvSpPr>
            <a:spLocks noGrp="1" noChangeArrowheads="1"/>
          </p:cNvSpPr>
          <p:nvPr>
            <p:ph type="dt" sz="quarter" idx="2"/>
          </p:nvPr>
        </p:nvSpPr>
        <p:spPr/>
        <p:txBody>
          <a:bodyPr/>
          <a:lstStyle>
            <a:lvl1pPr>
              <a:defRPr/>
            </a:lvl1pPr>
          </a:lstStyle>
          <a:p>
            <a:endParaRPr lang="en-US"/>
          </a:p>
        </p:txBody>
      </p:sp>
      <p:sp>
        <p:nvSpPr>
          <p:cNvPr id="13354" name="Rectangle 42"/>
          <p:cNvSpPr>
            <a:spLocks noGrp="1" noChangeArrowheads="1"/>
          </p:cNvSpPr>
          <p:nvPr>
            <p:ph type="ftr" sz="quarter" idx="3"/>
          </p:nvPr>
        </p:nvSpPr>
        <p:spPr/>
        <p:txBody>
          <a:bodyPr/>
          <a:lstStyle>
            <a:lvl1pPr>
              <a:defRPr/>
            </a:lvl1pPr>
          </a:lstStyle>
          <a:p>
            <a:endParaRPr lang="en-US"/>
          </a:p>
        </p:txBody>
      </p:sp>
      <p:sp>
        <p:nvSpPr>
          <p:cNvPr id="13355" name="Rectangle 43"/>
          <p:cNvSpPr>
            <a:spLocks noGrp="1" noChangeArrowheads="1"/>
          </p:cNvSpPr>
          <p:nvPr>
            <p:ph type="sldNum" sz="quarter" idx="4"/>
          </p:nvPr>
        </p:nvSpPr>
        <p:spPr/>
        <p:txBody>
          <a:bodyPr/>
          <a:lstStyle>
            <a:lvl1pPr>
              <a:defRPr/>
            </a:lvl1pPr>
          </a:lstStyle>
          <a:p>
            <a:fld id="{2D64CB9A-36C0-4BD5-8DF6-28B6FE41C631}" type="slidenum">
              <a:rPr lang="en-US"/>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A0165A-1075-42D8-81AC-46D3260466A6}"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5C9EAF1E-AEBD-481C-A23E-33572199ABCE}" type="datetimeFigureOut">
              <a:rPr lang="en-US"/>
              <a:pPr>
                <a:defRPr/>
              </a:pPr>
              <a:t>6/21/2016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ABE83810-6E08-4310-BB19-6F436179BFBE}" type="slidenum">
              <a:rPr lang="en-US"/>
              <a:pPr>
                <a:defRPr/>
              </a:pPr>
              <a:t>‹#›</a:t>
            </a:fld>
            <a:endParaRPr lang="en-US"/>
          </a:p>
        </p:txBody>
      </p:sp>
    </p:spTree>
    <p:extLst>
      <p:ext uri="{BB962C8B-B14F-4D97-AF65-F5344CB8AC3E}">
        <p14:creationId xmlns:p14="http://schemas.microsoft.com/office/powerpoint/2010/main" val="34583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60B548-1856-45D7-A9C1-EF55F69F6A8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305800" cy="4495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8216900" y="6248400"/>
            <a:ext cx="533400" cy="609600"/>
          </a:xfrm>
        </p:spPr>
        <p:txBody>
          <a:bodyPr/>
          <a:lstStyle>
            <a:lvl1pPr>
              <a:defRPr/>
            </a:lvl1pPr>
          </a:lstStyle>
          <a:p>
            <a:fld id="{DE6703F1-C719-4AB5-848A-07BB90330A36}" type="slidenum">
              <a:rPr lang="en-US" altLang="en-US"/>
              <a:pPr/>
              <a:t>‹#›</a:t>
            </a:fld>
            <a:endParaRPr lang="en-US" altLang="en-US"/>
          </a:p>
        </p:txBody>
      </p:sp>
    </p:spTree>
    <p:extLst>
      <p:ext uri="{BB962C8B-B14F-4D97-AF65-F5344CB8AC3E}">
        <p14:creationId xmlns:p14="http://schemas.microsoft.com/office/powerpoint/2010/main" val="2893860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EE793062-C7B8-4E70-AFB7-0C0CC5F3F385}" type="datetime3">
              <a:rPr lang="en-US" sz="1200">
                <a:solidFill>
                  <a:srgbClr val="000000"/>
                </a:solidFill>
              </a:rPr>
              <a:pPr/>
              <a:t>21 June 2016</a:t>
            </a:fld>
            <a:endParaRPr lang="en-US" sz="12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9BB90D-AB5A-4CEE-870E-EC64B88221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560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559D97E1-3EAC-416F-9B43-5D34CA6F6F8D}" type="datetime3">
              <a:rPr lang="en-US" sz="1200">
                <a:solidFill>
                  <a:srgbClr val="000000"/>
                </a:solidFill>
              </a:rPr>
              <a:pPr/>
              <a:t>21 June 2016</a:t>
            </a:fld>
            <a:endParaRPr lang="en-US" sz="12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89FBA5-5A4E-491E-AD16-00EDEF2DB3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432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945ED8E1-B978-4739-B8E5-B28B1C870A13}" type="datetime3">
              <a:rPr lang="en-US" sz="1200">
                <a:solidFill>
                  <a:srgbClr val="000000"/>
                </a:solidFill>
              </a:rPr>
              <a:pPr/>
              <a:t>21 June 2016</a:t>
            </a:fld>
            <a:endParaRPr lang="en-US" sz="12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B3B772-37C9-4E63-BC05-8042B1D7EC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360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D01EBBA7-1EBB-43AF-9185-757510060A79}" type="datetime3">
              <a:rPr lang="en-US" sz="1200">
                <a:solidFill>
                  <a:srgbClr val="000000"/>
                </a:solidFill>
              </a:rPr>
              <a:pPr/>
              <a:t>21 June 2016</a:t>
            </a:fld>
            <a:endParaRPr lang="en-US" sz="120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41D0F7-6C28-4068-B5F2-A556915A0A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350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4E4AA263-366D-4AAE-99A4-5D92DB647C20}" type="datetime3">
              <a:rPr lang="en-US" sz="1200">
                <a:solidFill>
                  <a:srgbClr val="000000"/>
                </a:solidFill>
              </a:rPr>
              <a:pPr/>
              <a:t>21 June 2016</a:t>
            </a:fld>
            <a:endParaRPr lang="en-US" sz="120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CA6259-C9BC-45E2-B3EA-B691D5C450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99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495B06F8-776B-44E4-A17D-718FF52F78B4}" type="datetime3">
              <a:rPr lang="en-US" sz="1200">
                <a:solidFill>
                  <a:srgbClr val="000000"/>
                </a:solidFill>
              </a:rPr>
              <a:pPr/>
              <a:t>21 June 2016</a:t>
            </a:fld>
            <a:endParaRPr lang="en-US" sz="120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72B528-8505-4BD0-8E4B-E0A21C95E3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508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6F3F4071-BB37-46DE-AC0C-F2DC129A3084}" type="datetime3">
              <a:rPr lang="en-US" sz="1200">
                <a:solidFill>
                  <a:srgbClr val="000000"/>
                </a:solidFill>
              </a:rPr>
              <a:pPr/>
              <a:t>21 June 2016</a:t>
            </a:fld>
            <a:endParaRPr lang="en-US" sz="120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16AA5-BBA1-479F-9892-25F07CA79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7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569400-782E-40F7-A13D-9B721D578CBB}"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892C71B8-5330-4941-9D30-74E27681D006}" type="datetime3">
              <a:rPr lang="en-US" sz="1200">
                <a:solidFill>
                  <a:srgbClr val="000000"/>
                </a:solidFill>
              </a:rPr>
              <a:pPr/>
              <a:t>21 June 2016</a:t>
            </a:fld>
            <a:endParaRPr lang="en-US" sz="120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ECAC18-08BE-4155-9AE8-FFAD0F1CB5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448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BF15F4D1-B178-4877-9F7D-37B566E5F76F}" type="datetime3">
              <a:rPr lang="en-US" sz="1200">
                <a:solidFill>
                  <a:srgbClr val="000000"/>
                </a:solidFill>
              </a:rPr>
              <a:pPr/>
              <a:t>21 June 2016</a:t>
            </a:fld>
            <a:endParaRPr lang="en-US" sz="120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7B2C4C-ACD6-4AB0-849A-ACA4624F5B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98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392E1EF7-F57C-41AB-895A-C3DCFCCAD453}" type="datetime3">
              <a:rPr lang="en-US" sz="1200">
                <a:solidFill>
                  <a:srgbClr val="000000"/>
                </a:solidFill>
              </a:rPr>
              <a:pPr/>
              <a:t>21 June 2016</a:t>
            </a:fld>
            <a:endParaRPr lang="en-US" sz="12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1D34-87AB-4E38-BFEC-1ABDCD01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64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F758BE9E-9315-4599-9464-972E7A94ECB0}" type="datetime3">
              <a:rPr lang="en-US" sz="1200">
                <a:solidFill>
                  <a:srgbClr val="000000"/>
                </a:solidFill>
              </a:rPr>
              <a:pPr/>
              <a:t>21 June 2016</a:t>
            </a:fld>
            <a:endParaRPr lang="en-US" sz="12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C92EC4-129D-4B9B-8718-328342551C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448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DE00C23F-E98B-452E-9CA8-216D4CB548FC}" type="datetime3">
              <a:rPr lang="en-US" sz="1200">
                <a:solidFill>
                  <a:srgbClr val="000000"/>
                </a:solidFill>
              </a:rPr>
              <a:pPr/>
              <a:t>21 June 2016</a:t>
            </a:fld>
            <a:endParaRPr lang="en-US" sz="120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B53E05-80D4-4CAA-A8C3-B27F75C74B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086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A04C6C95-8792-4CAC-A2AC-3E61493F124C}" type="datetime3">
              <a:rPr lang="en-US" sz="1200">
                <a:solidFill>
                  <a:srgbClr val="000000"/>
                </a:solidFill>
              </a:rPr>
              <a:pPr/>
              <a:t>21 June 2016</a:t>
            </a:fld>
            <a:endParaRPr lang="en-US" sz="120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B930C3E-15D9-4C82-A7C9-E0F9DB27D2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956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E8D570F7-1BDB-453D-88F0-726BD334114C}" type="datetime3">
              <a:rPr lang="en-US" sz="1200">
                <a:solidFill>
                  <a:srgbClr val="000000"/>
                </a:solidFill>
              </a:rPr>
              <a:pPr/>
              <a:t>21 June 2016</a:t>
            </a:fld>
            <a:endParaRPr lang="en-US" sz="120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8095BCD-A451-4726-8EDF-4095B2485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688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a:p>
            <a:r>
              <a:rPr lang="en-US">
                <a:solidFill>
                  <a:srgbClr val="000000"/>
                </a:solidFill>
              </a:rPr>
              <a:t>            </a:t>
            </a:r>
            <a:fld id="{FC0010E0-D162-451B-BAD2-B5AF19D62348}" type="datetime3">
              <a:rPr lang="en-US" sz="1200">
                <a:solidFill>
                  <a:srgbClr val="000000"/>
                </a:solidFill>
              </a:rPr>
              <a:pPr/>
              <a:t>21 June 2016</a:t>
            </a:fld>
            <a:endParaRPr lang="en-US" sz="120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8F97-59CB-40FD-89A6-9B59385B29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5617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C51FCF15-7FF5-403D-A902-7A10368B41BD}"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17C2C741-B837-42E2-84F6-EAB109753268}"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4272370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D7778406-A9A4-4F2C-AA06-C3BF6070E2CC}"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3B568C5D-55B2-4159-99C1-2EFA218D3004}"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40230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07516C-E2B7-41AB-9827-E4FEA67D34F4}"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D209386-91D1-47BF-9123-37234348A12D}"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5883253D-9953-444C-9213-825030AE3340}"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1623639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C6608D6-37AA-4433-9470-EC2FF07FCE9E}"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5D15B052-39E6-463E-B3A7-E9F474565DA9}"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155923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EDFF1005-64EB-46C7-BB14-7A145A055A65}" type="slidenum">
              <a:rPr lang="en-US" altLang="en-US">
                <a:solidFill>
                  <a:srgbClr val="000000"/>
                </a:solidFill>
              </a:rPr>
              <a:pPr>
                <a:defRPr/>
              </a:pPr>
              <a:t>‹#›</a:t>
            </a:fld>
            <a:endParaRPr lang="en-US" altLang="en-US">
              <a:solidFill>
                <a:srgbClr val="000000"/>
              </a:solidFill>
            </a:endParaRPr>
          </a:p>
        </p:txBody>
      </p:sp>
      <p:sp>
        <p:nvSpPr>
          <p:cNvPr id="8" name="Rectangle 4"/>
          <p:cNvSpPr>
            <a:spLocks noGrp="1" noChangeArrowheads="1"/>
          </p:cNvSpPr>
          <p:nvPr>
            <p:ph type="dt" sz="half" idx="11"/>
          </p:nvPr>
        </p:nvSpPr>
        <p:spPr>
          <a:ln/>
        </p:spPr>
        <p:txBody>
          <a:bodyPr/>
          <a:lstStyle>
            <a:lvl1pPr>
              <a:defRPr/>
            </a:lvl1pPr>
          </a:lstStyle>
          <a:p>
            <a:pPr>
              <a:defRPr/>
            </a:pPr>
            <a:fld id="{6E18DE14-A0E1-410C-B5F8-8E621E7E137E}"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4274591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1ACC8CF-3D72-421F-8181-D4E0F0131FD7}" type="slidenum">
              <a:rPr lang="en-US" altLang="en-US">
                <a:solidFill>
                  <a:srgbClr val="000000"/>
                </a:solidFill>
              </a:rPr>
              <a:pPr>
                <a:defRPr/>
              </a:pPr>
              <a:t>‹#›</a:t>
            </a:fld>
            <a:endParaRPr lang="en-US" altLang="en-US">
              <a:solidFill>
                <a:srgbClr val="000000"/>
              </a:solidFill>
            </a:endParaRPr>
          </a:p>
        </p:txBody>
      </p:sp>
      <p:sp>
        <p:nvSpPr>
          <p:cNvPr id="4" name="Rectangle 4"/>
          <p:cNvSpPr>
            <a:spLocks noGrp="1" noChangeArrowheads="1"/>
          </p:cNvSpPr>
          <p:nvPr>
            <p:ph type="dt" sz="half" idx="11"/>
          </p:nvPr>
        </p:nvSpPr>
        <p:spPr>
          <a:ln/>
        </p:spPr>
        <p:txBody>
          <a:bodyPr/>
          <a:lstStyle>
            <a:lvl1pPr>
              <a:defRPr/>
            </a:lvl1pPr>
          </a:lstStyle>
          <a:p>
            <a:pPr>
              <a:defRPr/>
            </a:pPr>
            <a:fld id="{52C526C1-FCD7-467C-BCFC-4DB12F752AE6}"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5"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415238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2FD7DE7-2327-4186-934E-6DF5C05B5E75}" type="slidenum">
              <a:rPr lang="en-US" altLang="en-US">
                <a:solidFill>
                  <a:srgbClr val="000000"/>
                </a:solidFill>
              </a:rPr>
              <a:pPr>
                <a:defRPr/>
              </a:pPr>
              <a:t>‹#›</a:t>
            </a:fld>
            <a:endParaRPr lang="en-US" altLang="en-US">
              <a:solidFill>
                <a:srgbClr val="000000"/>
              </a:solidFill>
            </a:endParaRPr>
          </a:p>
        </p:txBody>
      </p:sp>
      <p:sp>
        <p:nvSpPr>
          <p:cNvPr id="3" name="Rectangle 4"/>
          <p:cNvSpPr>
            <a:spLocks noGrp="1" noChangeArrowheads="1"/>
          </p:cNvSpPr>
          <p:nvPr>
            <p:ph type="dt" sz="half" idx="11"/>
          </p:nvPr>
        </p:nvSpPr>
        <p:spPr>
          <a:ln/>
        </p:spPr>
        <p:txBody>
          <a:bodyPr/>
          <a:lstStyle>
            <a:lvl1pPr>
              <a:defRPr/>
            </a:lvl1pPr>
          </a:lstStyle>
          <a:p>
            <a:pPr>
              <a:defRPr/>
            </a:pPr>
            <a:fld id="{8835F322-769F-435A-A5D2-775B3134BAA6}"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4"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1848416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9D26037-3393-4A2C-9EAE-121DEEA11A3C}"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4196E70D-7BDF-4AC5-A442-85B6C05BD461}"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358858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B0C299F-11EE-4166-8760-46B9864F6474}"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31959652-BA82-46AF-BCCE-9E22DAB14552}"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505987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A9FD9F4-7271-404B-BB0B-873B38D4DE28}"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F3A93417-41A8-4751-8B8A-68BFEF1E5299}"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8456822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5546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38"/>
            <a:ext cx="6076950" cy="5546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107C248-B967-4359-A902-0D29C7F726B3}"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0E3084FF-E4C5-4858-8B7E-EAA53385770B}"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975655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2954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000" y="36337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0A14392C-051C-481A-8394-4A2FE8BBEBDB}"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D2A17BA5-736A-48E9-AB85-801202832338}"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17301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15B5317-200A-4223-B0FE-6FA9C4D63EF1}"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3810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810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ln/>
        </p:spPr>
        <p:txBody>
          <a:bodyPr/>
          <a:lstStyle>
            <a:lvl1pPr>
              <a:defRPr/>
            </a:lvl1pPr>
          </a:lstStyle>
          <a:p>
            <a:pPr>
              <a:defRPr/>
            </a:pPr>
            <a:fld id="{4BDB2DF3-BFB6-48A5-8B6D-A68CEE1F6364}" type="slidenum">
              <a:rPr lang="en-US" altLang="en-US">
                <a:solidFill>
                  <a:srgbClr val="000000"/>
                </a:solidFill>
              </a:rPr>
              <a:pPr>
                <a:defRPr/>
              </a:pPr>
              <a:t>‹#›</a:t>
            </a:fld>
            <a:endParaRPr lang="en-US" altLang="en-US">
              <a:solidFill>
                <a:srgbClr val="000000"/>
              </a:solidFill>
            </a:endParaRPr>
          </a:p>
        </p:txBody>
      </p:sp>
      <p:sp>
        <p:nvSpPr>
          <p:cNvPr id="7" name="Rectangle 4"/>
          <p:cNvSpPr>
            <a:spLocks noGrp="1" noChangeArrowheads="1"/>
          </p:cNvSpPr>
          <p:nvPr>
            <p:ph type="dt" sz="half" idx="11"/>
          </p:nvPr>
        </p:nvSpPr>
        <p:spPr>
          <a:ln/>
        </p:spPr>
        <p:txBody>
          <a:bodyPr/>
          <a:lstStyle>
            <a:lvl1pPr>
              <a:defRPr/>
            </a:lvl1pPr>
          </a:lstStyle>
          <a:p>
            <a:pPr>
              <a:defRPr/>
            </a:pPr>
            <a:fld id="{D172C984-AD09-44A0-81B1-93BD281DC543}"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8"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1474542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381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F8CC7081-B5D9-4BAF-9E5F-6C1AAFB83524}"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5559784C-1649-49B8-9F74-0E4700A51DFB}"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63871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274638"/>
            <a:ext cx="8305800" cy="554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AFBF3DCC-D8ED-4096-B30F-BF79ED0C3272}" type="slidenum">
              <a:rPr lang="en-US" altLang="en-US">
                <a:solidFill>
                  <a:srgbClr val="000000"/>
                </a:solidFill>
              </a:rPr>
              <a:pPr>
                <a:defRPr/>
              </a:pPr>
              <a:t>‹#›</a:t>
            </a:fld>
            <a:endParaRPr lang="en-US" altLang="en-US">
              <a:solidFill>
                <a:srgbClr val="000000"/>
              </a:solidFill>
            </a:endParaRPr>
          </a:p>
        </p:txBody>
      </p:sp>
      <p:sp>
        <p:nvSpPr>
          <p:cNvPr id="4" name="Rectangle 4"/>
          <p:cNvSpPr>
            <a:spLocks noGrp="1" noChangeArrowheads="1"/>
          </p:cNvSpPr>
          <p:nvPr>
            <p:ph type="dt" sz="half" idx="11"/>
          </p:nvPr>
        </p:nvSpPr>
        <p:spPr>
          <a:ln/>
        </p:spPr>
        <p:txBody>
          <a:bodyPr/>
          <a:lstStyle>
            <a:lvl1pPr>
              <a:defRPr/>
            </a:lvl1pPr>
          </a:lstStyle>
          <a:p>
            <a:pPr>
              <a:defRPr/>
            </a:pPr>
            <a:fld id="{8E5EBDDD-E4D8-4351-BA97-44369970C7F3}"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5"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4005474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381000" y="1295400"/>
            <a:ext cx="4038600" cy="4525963"/>
          </a:xfrm>
        </p:spPr>
        <p:txBody>
          <a:bodyPr/>
          <a:lstStyle/>
          <a:p>
            <a:pPr lvl="0"/>
            <a:endParaRPr lang="en-US" noProof="0" dirty="0"/>
          </a:p>
        </p:txBody>
      </p:sp>
      <p:sp>
        <p:nvSpPr>
          <p:cNvPr id="4" name="Text Placeholder 3"/>
          <p:cNvSpPr>
            <a:spLocks noGrp="1"/>
          </p:cNvSpPr>
          <p:nvPr>
            <p:ph type="body" sz="half" idx="2"/>
          </p:nvPr>
        </p:nvSpPr>
        <p:spPr>
          <a:xfrm>
            <a:off x="4572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68609D7-167E-4390-B469-82E400540BB7}"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D8F2B30A-D8F0-425C-AE67-6ABEB3343F7F}"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798578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3810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810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0B769F2B-3DA9-4F4A-B71B-A38B9FA96FC1}" type="slidenum">
              <a:rPr lang="en-US" altLang="en-US">
                <a:solidFill>
                  <a:srgbClr val="000000"/>
                </a:solidFill>
              </a:rPr>
              <a:pPr>
                <a:defRPr/>
              </a:pPr>
              <a:t>‹#›</a:t>
            </a:fld>
            <a:endParaRPr lang="en-US" altLang="en-US">
              <a:solidFill>
                <a:srgbClr val="000000"/>
              </a:solidFill>
            </a:endParaRPr>
          </a:p>
        </p:txBody>
      </p:sp>
      <p:sp>
        <p:nvSpPr>
          <p:cNvPr id="8" name="Rectangle 4"/>
          <p:cNvSpPr>
            <a:spLocks noGrp="1" noChangeArrowheads="1"/>
          </p:cNvSpPr>
          <p:nvPr>
            <p:ph type="dt" sz="half" idx="11"/>
          </p:nvPr>
        </p:nvSpPr>
        <p:spPr>
          <a:ln/>
        </p:spPr>
        <p:txBody>
          <a:bodyPr/>
          <a:lstStyle>
            <a:lvl1pPr>
              <a:defRPr/>
            </a:lvl1pPr>
          </a:lstStyle>
          <a:p>
            <a:pPr>
              <a:defRPr/>
            </a:pPr>
            <a:fld id="{B53CBEDB-173A-4B8B-B453-790A36A7CD0E}"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444327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1FB30C4F-0C5C-450C-97F7-C4DA42F36C1E}"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B9364942-3FEE-4235-BEA6-7E4138DD5394}"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536783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381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ln/>
        </p:spPr>
        <p:txBody>
          <a:bodyPr/>
          <a:lstStyle>
            <a:lvl1pPr>
              <a:defRPr/>
            </a:lvl1pPr>
          </a:lstStyle>
          <a:p>
            <a:pPr>
              <a:defRPr/>
            </a:pPr>
            <a:fld id="{E8E550F6-C675-4D2B-A6D3-6B07903B1498}" type="slidenum">
              <a:rPr lang="en-US" altLang="en-US">
                <a:solidFill>
                  <a:srgbClr val="000000"/>
                </a:solidFill>
              </a:rPr>
              <a:pPr>
                <a:defRPr/>
              </a:pPr>
              <a:t>‹#›</a:t>
            </a:fld>
            <a:endParaRPr lang="en-US" altLang="en-US">
              <a:solidFill>
                <a:srgbClr val="000000"/>
              </a:solidFill>
            </a:endParaRPr>
          </a:p>
        </p:txBody>
      </p:sp>
      <p:sp>
        <p:nvSpPr>
          <p:cNvPr id="7" name="Rectangle 4"/>
          <p:cNvSpPr>
            <a:spLocks noGrp="1" noChangeArrowheads="1"/>
          </p:cNvSpPr>
          <p:nvPr>
            <p:ph type="dt" sz="half" idx="11"/>
          </p:nvPr>
        </p:nvSpPr>
        <p:spPr>
          <a:ln/>
        </p:spPr>
        <p:txBody>
          <a:bodyPr/>
          <a:lstStyle>
            <a:lvl1pPr>
              <a:defRPr/>
            </a:lvl1pPr>
          </a:lstStyle>
          <a:p>
            <a:pPr>
              <a:defRPr/>
            </a:pPr>
            <a:fld id="{B011681E-7B39-492F-A79A-B4B01348B095}"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8"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582510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8763" cy="6851650"/>
            <a:chOff x="1" y="0"/>
            <a:chExt cx="5763" cy="4316"/>
          </a:xfrm>
        </p:grpSpPr>
        <p:sp>
          <p:nvSpPr>
            <p:cNvPr id="1331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331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331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grpSp>
          <p:nvGrpSpPr>
            <p:cNvPr id="13318" name="Group 6"/>
            <p:cNvGrpSpPr>
              <a:grpSpLocks/>
            </p:cNvGrpSpPr>
            <p:nvPr/>
          </p:nvGrpSpPr>
          <p:grpSpPr bwMode="auto">
            <a:xfrm>
              <a:off x="288" y="0"/>
              <a:ext cx="5098" cy="4316"/>
              <a:chOff x="288" y="0"/>
              <a:chExt cx="5098" cy="4316"/>
            </a:xfrm>
          </p:grpSpPr>
          <p:sp>
            <p:nvSpPr>
              <p:cNvPr id="1331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3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3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grpSp>
        <p:sp>
          <p:nvSpPr>
            <p:cNvPr id="1333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333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333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solidFill>
                  <a:srgbClr val="FFFFFF"/>
                </a:solidFill>
              </a:endParaRPr>
            </a:p>
          </p:txBody>
        </p:sp>
        <p:sp>
          <p:nvSpPr>
            <p:cNvPr id="1333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solidFill>
                  <a:srgbClr val="FFFFFF"/>
                </a:solidFill>
              </a:endParaRPr>
            </a:p>
          </p:txBody>
        </p:sp>
        <p:sp>
          <p:nvSpPr>
            <p:cNvPr id="1333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solidFill>
                  <a:srgbClr val="FFFFFF"/>
                </a:solidFill>
              </a:endParaRPr>
            </a:p>
          </p:txBody>
        </p:sp>
        <p:sp>
          <p:nvSpPr>
            <p:cNvPr id="1333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solidFill>
                  <a:srgbClr val="FFFFFF"/>
                </a:solidFill>
              </a:endParaRPr>
            </a:p>
          </p:txBody>
        </p:sp>
        <p:sp>
          <p:nvSpPr>
            <p:cNvPr id="1333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solidFill>
                  <a:srgbClr val="FFFFFF"/>
                </a:solidFill>
              </a:endParaRPr>
            </a:p>
          </p:txBody>
        </p:sp>
        <p:sp>
          <p:nvSpPr>
            <p:cNvPr id="1333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solidFill>
                  <a:srgbClr val="FFFFFF"/>
                </a:solidFill>
              </a:endParaRPr>
            </a:p>
          </p:txBody>
        </p:sp>
        <p:sp>
          <p:nvSpPr>
            <p:cNvPr id="1334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grpSp>
          <p:nvGrpSpPr>
            <p:cNvPr id="13343" name="Group 31"/>
            <p:cNvGrpSpPr>
              <a:grpSpLocks/>
            </p:cNvGrpSpPr>
            <p:nvPr/>
          </p:nvGrpSpPr>
          <p:grpSpPr bwMode="auto">
            <a:xfrm>
              <a:off x="1" y="392"/>
              <a:ext cx="5758" cy="1571"/>
              <a:chOff x="1" y="392"/>
              <a:chExt cx="5758" cy="1571"/>
            </a:xfrm>
          </p:grpSpPr>
          <p:sp>
            <p:nvSpPr>
              <p:cNvPr id="1334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grpSp>
        <p:sp>
          <p:nvSpPr>
            <p:cNvPr id="1334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sp>
          <p:nvSpPr>
            <p:cNvPr id="1335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grpSp>
      <p:sp>
        <p:nvSpPr>
          <p:cNvPr id="1335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353" name="Rectangle 41"/>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13354" name="Rectangle 42"/>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3355" name="Rectangle 43"/>
          <p:cNvSpPr>
            <a:spLocks noGrp="1" noChangeArrowheads="1"/>
          </p:cNvSpPr>
          <p:nvPr>
            <p:ph type="sldNum" sz="quarter" idx="4"/>
          </p:nvPr>
        </p:nvSpPr>
        <p:spPr/>
        <p:txBody>
          <a:bodyPr/>
          <a:lstStyle>
            <a:lvl1pPr>
              <a:defRPr/>
            </a:lvl1pPr>
          </a:lstStyle>
          <a:p>
            <a:fld id="{2D64CB9A-36C0-4BD5-8DF6-28B6FE41C6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1369085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5569400-782E-40F7-A13D-9B721D578C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984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407516C-E2B7-41AB-9827-E4FEA67D34F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2886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E471328-D445-4E66-B7E6-896B6FECFDA8}"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15B5317-200A-4223-B0FE-6FA9C4D63E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839142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E471328-D445-4E66-B7E6-896B6FECFD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148327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061AA34-DAE6-4F49-8C0F-249F2B90B6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8701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4494766F-F05E-47F1-9EC0-3765290D75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05578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F69FE2A-92C2-45F0-85E8-B34BF684CCE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60912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63CEE8D-2879-4D99-A248-05AF68B584B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31666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BA0165A-1075-42D8-81AC-46D3260466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96276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C60B548-1856-45D7-A9C1-EF55F69F6A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70120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305800" cy="4495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216900" y="6248400"/>
            <a:ext cx="533400" cy="609600"/>
          </a:xfrm>
        </p:spPr>
        <p:txBody>
          <a:bodyPr/>
          <a:lstStyle>
            <a:lvl1pPr>
              <a:defRPr/>
            </a:lvl1pPr>
          </a:lstStyle>
          <a:p>
            <a:fld id="{DE6703F1-C719-4AB5-848A-07BB90330A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0011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8763" cy="6851650"/>
            <a:chOff x="1" y="0"/>
            <a:chExt cx="5763" cy="4316"/>
          </a:xfrm>
        </p:grpSpPr>
        <p:sp>
          <p:nvSpPr>
            <p:cNvPr id="1331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331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331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grpSp>
          <p:nvGrpSpPr>
            <p:cNvPr id="13318" name="Group 6"/>
            <p:cNvGrpSpPr>
              <a:grpSpLocks/>
            </p:cNvGrpSpPr>
            <p:nvPr/>
          </p:nvGrpSpPr>
          <p:grpSpPr bwMode="auto">
            <a:xfrm>
              <a:off x="288" y="0"/>
              <a:ext cx="5098" cy="4316"/>
              <a:chOff x="288" y="0"/>
              <a:chExt cx="5098" cy="4316"/>
            </a:xfrm>
          </p:grpSpPr>
          <p:sp>
            <p:nvSpPr>
              <p:cNvPr id="1331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2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3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333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grpSp>
        <p:sp>
          <p:nvSpPr>
            <p:cNvPr id="1333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333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333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solidFill>
                  <a:srgbClr val="FFFFFF"/>
                </a:solidFill>
              </a:endParaRPr>
            </a:p>
          </p:txBody>
        </p:sp>
        <p:sp>
          <p:nvSpPr>
            <p:cNvPr id="1333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solidFill>
                  <a:srgbClr val="FFFFFF"/>
                </a:solidFill>
              </a:endParaRPr>
            </a:p>
          </p:txBody>
        </p:sp>
        <p:sp>
          <p:nvSpPr>
            <p:cNvPr id="1333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solidFill>
                  <a:srgbClr val="FFFFFF"/>
                </a:solidFill>
              </a:endParaRPr>
            </a:p>
          </p:txBody>
        </p:sp>
        <p:sp>
          <p:nvSpPr>
            <p:cNvPr id="1333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solidFill>
                  <a:srgbClr val="FFFFFF"/>
                </a:solidFill>
              </a:endParaRPr>
            </a:p>
          </p:txBody>
        </p:sp>
        <p:sp>
          <p:nvSpPr>
            <p:cNvPr id="1333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solidFill>
                  <a:srgbClr val="FFFFFF"/>
                </a:solidFill>
              </a:endParaRPr>
            </a:p>
          </p:txBody>
        </p:sp>
        <p:sp>
          <p:nvSpPr>
            <p:cNvPr id="1333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solidFill>
                  <a:srgbClr val="FFFFFF"/>
                </a:solidFill>
              </a:endParaRPr>
            </a:p>
          </p:txBody>
        </p:sp>
        <p:sp>
          <p:nvSpPr>
            <p:cNvPr id="1334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grpSp>
          <p:nvGrpSpPr>
            <p:cNvPr id="13343" name="Group 31"/>
            <p:cNvGrpSpPr>
              <a:grpSpLocks/>
            </p:cNvGrpSpPr>
            <p:nvPr/>
          </p:nvGrpSpPr>
          <p:grpSpPr bwMode="auto">
            <a:xfrm>
              <a:off x="1" y="392"/>
              <a:ext cx="5758" cy="1571"/>
              <a:chOff x="1" y="392"/>
              <a:chExt cx="5758" cy="1571"/>
            </a:xfrm>
          </p:grpSpPr>
          <p:sp>
            <p:nvSpPr>
              <p:cNvPr id="1334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334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grpSp>
        <p:sp>
          <p:nvSpPr>
            <p:cNvPr id="1334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sp>
          <p:nvSpPr>
            <p:cNvPr id="1335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grpSp>
      <p:sp>
        <p:nvSpPr>
          <p:cNvPr id="13351"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353" name="Rectangle 41"/>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13354" name="Rectangle 42"/>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3355" name="Rectangle 43"/>
          <p:cNvSpPr>
            <a:spLocks noGrp="1" noChangeArrowheads="1"/>
          </p:cNvSpPr>
          <p:nvPr>
            <p:ph type="sldNum" sz="quarter" idx="4"/>
          </p:nvPr>
        </p:nvSpPr>
        <p:spPr/>
        <p:txBody>
          <a:bodyPr/>
          <a:lstStyle>
            <a:lvl1pPr>
              <a:defRPr/>
            </a:lvl1pPr>
          </a:lstStyle>
          <a:p>
            <a:fld id="{2D64CB9A-36C0-4BD5-8DF6-28B6FE41C6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413470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061AA34-DAE6-4F49-8C0F-249F2B90B644}"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5569400-782E-40F7-A13D-9B721D578C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782721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407516C-E2B7-41AB-9827-E4FEA67D34F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8607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15B5317-200A-4223-B0FE-6FA9C4D63E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62695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8E471328-D445-4E66-B7E6-896B6FECFD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6821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061AA34-DAE6-4F49-8C0F-249F2B90B6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1688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4494766F-F05E-47F1-9EC0-3765290D75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644051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F69FE2A-92C2-45F0-85E8-B34BF684CCE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4571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63CEE8D-2879-4D99-A248-05AF68B584B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08405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BA0165A-1075-42D8-81AC-46D3260466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82731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C60B548-1856-45D7-A9C1-EF55F69F6A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3750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494766F-F05E-47F1-9EC0-3765290D7577}"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9144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305800" cy="4495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216900" y="6248400"/>
            <a:ext cx="533400" cy="609600"/>
          </a:xfrm>
        </p:spPr>
        <p:txBody>
          <a:bodyPr/>
          <a:lstStyle>
            <a:lvl1pPr>
              <a:defRPr/>
            </a:lvl1pPr>
          </a:lstStyle>
          <a:p>
            <a:fld id="{DE6703F1-C719-4AB5-848A-07BB90330A3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6782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1E076703-7E9C-4A21-8E90-D337C89BB46E}"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89EAB04E-AC4F-4896-BD0C-DB7B3383D677}"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1286679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0EC337A-F513-45FE-9BFC-4F54F89B0C06}"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6038B62D-5243-4A53-9994-92335D7985D0}"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566347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B96D3BA-585B-410C-8130-0FAF0F8D9E35}"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A476AF47-37BD-4247-ABE7-070A7A4CC4CE}"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719379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95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DC4616D3-F577-465E-9E78-69BF4770EEBA}"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04D34C27-EFF8-4337-926F-E80F67190733}"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57184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30776489-022D-4E26-A7F2-3A665AF82A6B}" type="slidenum">
              <a:rPr lang="en-US" altLang="en-US">
                <a:solidFill>
                  <a:srgbClr val="000000"/>
                </a:solidFill>
              </a:rPr>
              <a:pPr>
                <a:defRPr/>
              </a:pPr>
              <a:t>‹#›</a:t>
            </a:fld>
            <a:endParaRPr lang="en-US" altLang="en-US">
              <a:solidFill>
                <a:srgbClr val="000000"/>
              </a:solidFill>
            </a:endParaRPr>
          </a:p>
        </p:txBody>
      </p:sp>
      <p:sp>
        <p:nvSpPr>
          <p:cNvPr id="8" name="Rectangle 4"/>
          <p:cNvSpPr>
            <a:spLocks noGrp="1" noChangeArrowheads="1"/>
          </p:cNvSpPr>
          <p:nvPr>
            <p:ph type="dt" sz="half" idx="11"/>
          </p:nvPr>
        </p:nvSpPr>
        <p:spPr>
          <a:ln/>
        </p:spPr>
        <p:txBody>
          <a:bodyPr/>
          <a:lstStyle>
            <a:lvl1pPr>
              <a:defRPr/>
            </a:lvl1pPr>
          </a:lstStyle>
          <a:p>
            <a:pPr>
              <a:defRPr/>
            </a:pPr>
            <a:fld id="{A00848F6-D4D4-4ED9-8500-081E6CCEF27A}"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9462639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B1E33768-49D3-48FD-B68C-67911FE2A6CF}" type="slidenum">
              <a:rPr lang="en-US" altLang="en-US">
                <a:solidFill>
                  <a:srgbClr val="000000"/>
                </a:solidFill>
              </a:rPr>
              <a:pPr>
                <a:defRPr/>
              </a:pPr>
              <a:t>‹#›</a:t>
            </a:fld>
            <a:endParaRPr lang="en-US" altLang="en-US">
              <a:solidFill>
                <a:srgbClr val="000000"/>
              </a:solidFill>
            </a:endParaRPr>
          </a:p>
        </p:txBody>
      </p:sp>
      <p:sp>
        <p:nvSpPr>
          <p:cNvPr id="4" name="Rectangle 4"/>
          <p:cNvSpPr>
            <a:spLocks noGrp="1" noChangeArrowheads="1"/>
          </p:cNvSpPr>
          <p:nvPr>
            <p:ph type="dt" sz="half" idx="11"/>
          </p:nvPr>
        </p:nvSpPr>
        <p:spPr>
          <a:ln/>
        </p:spPr>
        <p:txBody>
          <a:bodyPr/>
          <a:lstStyle>
            <a:lvl1pPr>
              <a:defRPr/>
            </a:lvl1pPr>
          </a:lstStyle>
          <a:p>
            <a:pPr>
              <a:defRPr/>
            </a:pPr>
            <a:fld id="{4258F3BA-FAF5-45C8-957C-40526976A65B}"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5"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1126615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3FA29D0-80A6-4771-877C-6D72019B945D}" type="slidenum">
              <a:rPr lang="en-US" altLang="en-US">
                <a:solidFill>
                  <a:srgbClr val="000000"/>
                </a:solidFill>
              </a:rPr>
              <a:pPr>
                <a:defRPr/>
              </a:pPr>
              <a:t>‹#›</a:t>
            </a:fld>
            <a:endParaRPr lang="en-US" altLang="en-US">
              <a:solidFill>
                <a:srgbClr val="000000"/>
              </a:solidFill>
            </a:endParaRPr>
          </a:p>
        </p:txBody>
      </p:sp>
      <p:sp>
        <p:nvSpPr>
          <p:cNvPr id="3" name="Rectangle 4"/>
          <p:cNvSpPr>
            <a:spLocks noGrp="1" noChangeArrowheads="1"/>
          </p:cNvSpPr>
          <p:nvPr>
            <p:ph type="dt" sz="half" idx="11"/>
          </p:nvPr>
        </p:nvSpPr>
        <p:spPr>
          <a:ln/>
        </p:spPr>
        <p:txBody>
          <a:bodyPr/>
          <a:lstStyle>
            <a:lvl1pPr>
              <a:defRPr/>
            </a:lvl1pPr>
          </a:lstStyle>
          <a:p>
            <a:pPr>
              <a:defRPr/>
            </a:pPr>
            <a:fld id="{248EEA63-3825-4B80-8725-3631958FFE9C}"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4"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914302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992B2AE-1A79-4AFE-8B99-37EE1C3F7BC8}"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2A693CA6-8DEF-4FBD-BFEC-068EF0DDE6A4}"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703852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13896F2-F5F1-4394-826E-B09881E955B8}"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B769E5FE-0B2C-4A47-A3A2-28F78796A235}"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170803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69FE2A-92C2-45F0-85E8-B34BF684CCED}"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D6FD9D90-9CB2-4AC2-BEE3-5B3C0312F9B4}"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A197D3AB-F56A-4520-8870-C0F6C2DD688D}"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245239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5546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74638"/>
            <a:ext cx="6076950" cy="5546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11369F4-7DFA-4B08-A3D7-3828993E5EE2}" type="slidenum">
              <a:rPr lang="en-US" altLang="en-US">
                <a:solidFill>
                  <a:srgbClr val="000000"/>
                </a:solidFill>
              </a:rPr>
              <a:pPr>
                <a:defRPr/>
              </a:pPr>
              <a:t>‹#›</a:t>
            </a:fld>
            <a:endParaRPr lang="en-US" altLang="en-US">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fld id="{0F04D8D5-AAEA-40E2-B409-065D1A339C35}"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1717167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2954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1000" y="36337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39555CC5-76D0-4997-8DCE-0120F3FA64C9}"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1FE92993-9EB4-4AF0-B83D-5A4D58C90C69}"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9413773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3810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810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ln/>
        </p:spPr>
        <p:txBody>
          <a:bodyPr/>
          <a:lstStyle>
            <a:lvl1pPr>
              <a:defRPr/>
            </a:lvl1pPr>
          </a:lstStyle>
          <a:p>
            <a:pPr>
              <a:defRPr/>
            </a:pPr>
            <a:fld id="{17753AF8-1535-4921-B811-491F5FA9B9F2}" type="slidenum">
              <a:rPr lang="en-US" altLang="en-US">
                <a:solidFill>
                  <a:srgbClr val="000000"/>
                </a:solidFill>
              </a:rPr>
              <a:pPr>
                <a:defRPr/>
              </a:pPr>
              <a:t>‹#›</a:t>
            </a:fld>
            <a:endParaRPr lang="en-US" altLang="en-US">
              <a:solidFill>
                <a:srgbClr val="000000"/>
              </a:solidFill>
            </a:endParaRPr>
          </a:p>
        </p:txBody>
      </p:sp>
      <p:sp>
        <p:nvSpPr>
          <p:cNvPr id="7" name="Rectangle 4"/>
          <p:cNvSpPr>
            <a:spLocks noGrp="1" noChangeArrowheads="1"/>
          </p:cNvSpPr>
          <p:nvPr>
            <p:ph type="dt" sz="half" idx="11"/>
          </p:nvPr>
        </p:nvSpPr>
        <p:spPr>
          <a:ln/>
        </p:spPr>
        <p:txBody>
          <a:bodyPr/>
          <a:lstStyle>
            <a:lvl1pPr>
              <a:defRPr/>
            </a:lvl1pPr>
          </a:lstStyle>
          <a:p>
            <a:pPr>
              <a:defRPr/>
            </a:pPr>
            <a:fld id="{1193633B-276B-4EF4-8182-C3060072588C}"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8"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2440420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381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B960EEDE-F760-4119-8393-9BB0DE4677E7}"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94EA8A0A-C3C6-45D3-A407-A6C0EB895B25}"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605267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274638"/>
            <a:ext cx="8305800" cy="554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DC050DF0-6AD7-4717-810D-850D5C20259F}" type="slidenum">
              <a:rPr lang="en-US" altLang="en-US">
                <a:solidFill>
                  <a:srgbClr val="000000"/>
                </a:solidFill>
              </a:rPr>
              <a:pPr>
                <a:defRPr/>
              </a:pPr>
              <a:t>‹#›</a:t>
            </a:fld>
            <a:endParaRPr lang="en-US" altLang="en-US">
              <a:solidFill>
                <a:srgbClr val="000000"/>
              </a:solidFill>
            </a:endParaRPr>
          </a:p>
        </p:txBody>
      </p:sp>
      <p:sp>
        <p:nvSpPr>
          <p:cNvPr id="4" name="Rectangle 4"/>
          <p:cNvSpPr>
            <a:spLocks noGrp="1" noChangeArrowheads="1"/>
          </p:cNvSpPr>
          <p:nvPr>
            <p:ph type="dt" sz="half" idx="11"/>
          </p:nvPr>
        </p:nvSpPr>
        <p:spPr>
          <a:ln/>
        </p:spPr>
        <p:txBody>
          <a:bodyPr/>
          <a:lstStyle>
            <a:lvl1pPr>
              <a:defRPr/>
            </a:lvl1pPr>
          </a:lstStyle>
          <a:p>
            <a:pPr>
              <a:defRPr/>
            </a:pPr>
            <a:fld id="{42350DF9-C476-4B03-A7FA-3E9983084B93}"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5"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3000177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381000" y="1295400"/>
            <a:ext cx="4038600" cy="4525963"/>
          </a:xfrm>
        </p:spPr>
        <p:txBody>
          <a:bodyPr/>
          <a:lstStyle/>
          <a:p>
            <a:pPr lvl="0"/>
            <a:endParaRPr lang="en-US" noProof="0" dirty="0"/>
          </a:p>
        </p:txBody>
      </p:sp>
      <p:sp>
        <p:nvSpPr>
          <p:cNvPr id="4" name="Text Placeholder 3"/>
          <p:cNvSpPr>
            <a:spLocks noGrp="1"/>
          </p:cNvSpPr>
          <p:nvPr>
            <p:ph type="body" sz="half" idx="2"/>
          </p:nvPr>
        </p:nvSpPr>
        <p:spPr>
          <a:xfrm>
            <a:off x="4572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2324EC7B-9CD6-470B-86A1-0AD1045548A4}"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FA8AD8C9-7F52-49EB-ADC3-898ECF1C73B0}"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33228497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3810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810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3CFB6671-2881-46F9-9328-BCEF8AB2A860}" type="slidenum">
              <a:rPr lang="en-US" altLang="en-US">
                <a:solidFill>
                  <a:srgbClr val="000000"/>
                </a:solidFill>
              </a:rPr>
              <a:pPr>
                <a:defRPr/>
              </a:pPr>
              <a:t>‹#›</a:t>
            </a:fld>
            <a:endParaRPr lang="en-US" altLang="en-US">
              <a:solidFill>
                <a:srgbClr val="000000"/>
              </a:solidFill>
            </a:endParaRPr>
          </a:p>
        </p:txBody>
      </p:sp>
      <p:sp>
        <p:nvSpPr>
          <p:cNvPr id="8" name="Rectangle 4"/>
          <p:cNvSpPr>
            <a:spLocks noGrp="1" noChangeArrowheads="1"/>
          </p:cNvSpPr>
          <p:nvPr>
            <p:ph type="dt" sz="half" idx="11"/>
          </p:nvPr>
        </p:nvSpPr>
        <p:spPr>
          <a:ln/>
        </p:spPr>
        <p:txBody>
          <a:bodyPr/>
          <a:lstStyle>
            <a:lvl1pPr>
              <a:defRPr/>
            </a:lvl1pPr>
          </a:lstStyle>
          <a:p>
            <a:pPr>
              <a:defRPr/>
            </a:pPr>
            <a:fld id="{C2F436E6-F613-4EF9-B2AC-5AA680F6B64B}"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622812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2D63F88F-EDCF-4361-AA35-31642BF34AAD}" type="slidenum">
              <a:rPr lang="en-US" altLang="en-US">
                <a:solidFill>
                  <a:srgbClr val="000000"/>
                </a:solidFill>
              </a:rPr>
              <a:pPr>
                <a:defRPr/>
              </a:pPr>
              <a:t>‹#›</a:t>
            </a:fld>
            <a:endParaRPr lang="en-US" altLang="en-US">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fld id="{9A76BEB5-C7B5-452A-BAA9-E2A6B29C4E0D}"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24514681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381000" y="12954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2954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6337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sldNum" sz="quarter" idx="10"/>
          </p:nvPr>
        </p:nvSpPr>
        <p:spPr>
          <a:ln/>
        </p:spPr>
        <p:txBody>
          <a:bodyPr/>
          <a:lstStyle>
            <a:lvl1pPr>
              <a:defRPr/>
            </a:lvl1pPr>
          </a:lstStyle>
          <a:p>
            <a:pPr>
              <a:defRPr/>
            </a:pPr>
            <a:fld id="{60C862F9-A457-4D3A-AEB8-96E68E36A266}" type="slidenum">
              <a:rPr lang="en-US" altLang="en-US">
                <a:solidFill>
                  <a:srgbClr val="000000"/>
                </a:solidFill>
              </a:rPr>
              <a:pPr>
                <a:defRPr/>
              </a:pPr>
              <a:t>‹#›</a:t>
            </a:fld>
            <a:endParaRPr lang="en-US" altLang="en-US">
              <a:solidFill>
                <a:srgbClr val="000000"/>
              </a:solidFill>
            </a:endParaRPr>
          </a:p>
        </p:txBody>
      </p:sp>
      <p:sp>
        <p:nvSpPr>
          <p:cNvPr id="7" name="Rectangle 4"/>
          <p:cNvSpPr>
            <a:spLocks noGrp="1" noChangeArrowheads="1"/>
          </p:cNvSpPr>
          <p:nvPr>
            <p:ph type="dt" sz="half" idx="11"/>
          </p:nvPr>
        </p:nvSpPr>
        <p:spPr>
          <a:ln/>
        </p:spPr>
        <p:txBody>
          <a:bodyPr/>
          <a:lstStyle>
            <a:lvl1pPr>
              <a:defRPr/>
            </a:lvl1pPr>
          </a:lstStyle>
          <a:p>
            <a:pPr>
              <a:defRPr/>
            </a:pPr>
            <a:fld id="{219B2B31-9D18-48E4-8DDF-491C02A952C0}"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8" name="Rectangle 5"/>
          <p:cNvSpPr>
            <a:spLocks noGrp="1" noChangeArrowheads="1"/>
          </p:cNvSpPr>
          <p:nvPr>
            <p:ph type="ftr" sz="quarter" idx="12"/>
          </p:nvPr>
        </p:nvSpPr>
        <p:spPr>
          <a:ln/>
        </p:spPr>
        <p:txBody>
          <a:bodyPr/>
          <a:lstStyle>
            <a:lvl1pPr>
              <a:defRPr/>
            </a:lvl1pPr>
          </a:lstStyle>
          <a:p>
            <a:pPr>
              <a:defRPr/>
            </a:pPr>
            <a:r>
              <a:rPr lang="en-US">
                <a:solidFill>
                  <a:srgbClr val="000000"/>
                </a:solidFill>
              </a:rPr>
              <a:t>USDA/FAS/OGA</a:t>
            </a:r>
          </a:p>
        </p:txBody>
      </p:sp>
    </p:spTree>
    <p:extLst>
      <p:ext uri="{BB962C8B-B14F-4D97-AF65-F5344CB8AC3E}">
        <p14:creationId xmlns:p14="http://schemas.microsoft.com/office/powerpoint/2010/main" val="85416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63CEE8D-2879-4D99-A248-05AF68B584B7}"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F4645E9E-6897-4B33-88E0-8D183724816D}" type="datetimeFigureOut">
              <a:rPr lang="en-US"/>
              <a:pPr>
                <a:defRPr/>
              </a:pPr>
              <a:t>6/21/2016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6B55A9AD-3236-414F-8E66-03FDAF9CD0C0}" type="slidenum">
              <a:rPr lang="en-US"/>
              <a:pPr>
                <a:defRPr/>
              </a:pPr>
              <a:t>‹#›</a:t>
            </a:fld>
            <a:endParaRPr lang="en-US"/>
          </a:p>
        </p:txBody>
      </p:sp>
    </p:spTree>
    <p:extLst>
      <p:ext uri="{BB962C8B-B14F-4D97-AF65-F5344CB8AC3E}">
        <p14:creationId xmlns:p14="http://schemas.microsoft.com/office/powerpoint/2010/main" val="5811558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C777B9E3-5078-4ED4-A9AB-79AA65EF61B6}" type="datetimeFigureOut">
              <a:rPr lang="en-US"/>
              <a:pPr>
                <a:defRPr/>
              </a:pPr>
              <a:t>6/21/2016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9C5FC30C-3DE2-4031-954C-AAF61B551E99}" type="slidenum">
              <a:rPr lang="en-US"/>
              <a:pPr>
                <a:defRPr/>
              </a:pPr>
              <a:t>‹#›</a:t>
            </a:fld>
            <a:endParaRPr lang="en-US"/>
          </a:p>
        </p:txBody>
      </p:sp>
    </p:spTree>
    <p:extLst>
      <p:ext uri="{BB962C8B-B14F-4D97-AF65-F5344CB8AC3E}">
        <p14:creationId xmlns:p14="http://schemas.microsoft.com/office/powerpoint/2010/main" val="1470102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F8B6DB3C-E858-4DE4-B9AA-AD23885038CE}" type="datetimeFigureOut">
              <a:rPr lang="en-US"/>
              <a:pPr>
                <a:defRPr/>
              </a:pPr>
              <a:t>6/21/2016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18FE8153-B516-42A3-BFF0-D32485160291}" type="slidenum">
              <a:rPr lang="en-US"/>
              <a:pPr>
                <a:defRPr/>
              </a:pPr>
              <a:t>‹#›</a:t>
            </a:fld>
            <a:endParaRPr lang="en-US"/>
          </a:p>
        </p:txBody>
      </p:sp>
    </p:spTree>
    <p:extLst>
      <p:ext uri="{BB962C8B-B14F-4D97-AF65-F5344CB8AC3E}">
        <p14:creationId xmlns:p14="http://schemas.microsoft.com/office/powerpoint/2010/main" val="3717001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959D97A6-B4DC-400C-B766-CA96D0B09FF8}" type="datetimeFigureOut">
              <a:rPr lang="en-US"/>
              <a:pPr>
                <a:defRPr/>
              </a:pPr>
              <a:t>6/21/2016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505F0EBD-CB79-4A54-A01B-4F899B1EA900}" type="slidenum">
              <a:rPr lang="en-US"/>
              <a:pPr>
                <a:defRPr/>
              </a:pPr>
              <a:t>‹#›</a:t>
            </a:fld>
            <a:endParaRPr lang="en-US"/>
          </a:p>
        </p:txBody>
      </p:sp>
    </p:spTree>
    <p:extLst>
      <p:ext uri="{BB962C8B-B14F-4D97-AF65-F5344CB8AC3E}">
        <p14:creationId xmlns:p14="http://schemas.microsoft.com/office/powerpoint/2010/main" val="1206743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A46C7EDE-B723-4229-B96B-FDA1242F5CC9}" type="datetimeFigureOut">
              <a:rPr lang="en-US"/>
              <a:pPr>
                <a:defRPr/>
              </a:pPr>
              <a:t>6/21/2016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0D628C79-E448-46E5-9C76-A660F4F4ADEE}" type="slidenum">
              <a:rPr lang="en-US"/>
              <a:pPr>
                <a:defRPr/>
              </a:pPr>
              <a:t>‹#›</a:t>
            </a:fld>
            <a:endParaRPr lang="en-US"/>
          </a:p>
        </p:txBody>
      </p:sp>
    </p:spTree>
    <p:extLst>
      <p:ext uri="{BB962C8B-B14F-4D97-AF65-F5344CB8AC3E}">
        <p14:creationId xmlns:p14="http://schemas.microsoft.com/office/powerpoint/2010/main" val="1848734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1A20F0F1-9A91-488B-8069-025FB0C9BACA}" type="datetimeFigureOut">
              <a:rPr lang="en-US"/>
              <a:pPr>
                <a:defRPr/>
              </a:pPr>
              <a:t>6/21/2016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CE70E14C-97A5-4380-A3D1-F3656E248D7A}" type="slidenum">
              <a:rPr lang="en-US"/>
              <a:pPr>
                <a:defRPr/>
              </a:pPr>
              <a:t>‹#›</a:t>
            </a:fld>
            <a:endParaRPr lang="en-US"/>
          </a:p>
        </p:txBody>
      </p:sp>
    </p:spTree>
    <p:extLst>
      <p:ext uri="{BB962C8B-B14F-4D97-AF65-F5344CB8AC3E}">
        <p14:creationId xmlns:p14="http://schemas.microsoft.com/office/powerpoint/2010/main" val="4280461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C207BBC8-FD71-4873-B074-E26065D9B1BD}" type="datetimeFigureOut">
              <a:rPr lang="en-US"/>
              <a:pPr>
                <a:defRPr/>
              </a:pPr>
              <a:t>6/21/2016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5DDFA3A6-AB02-4D33-8B2B-84C0712F29E9}" type="slidenum">
              <a:rPr lang="en-US"/>
              <a:pPr>
                <a:defRPr/>
              </a:pPr>
              <a:t>‹#›</a:t>
            </a:fld>
            <a:endParaRPr lang="en-US"/>
          </a:p>
        </p:txBody>
      </p:sp>
    </p:spTree>
    <p:extLst>
      <p:ext uri="{BB962C8B-B14F-4D97-AF65-F5344CB8AC3E}">
        <p14:creationId xmlns:p14="http://schemas.microsoft.com/office/powerpoint/2010/main" val="3477824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FFE3F628-6983-4643-9959-A4FCD41B8AEC}" type="datetimeFigureOut">
              <a:rPr lang="en-US"/>
              <a:pPr>
                <a:defRPr/>
              </a:pPr>
              <a:t>6/21/2016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91BA9E96-9125-43BD-ADE6-AE73112DF429}" type="slidenum">
              <a:rPr lang="en-US"/>
              <a:pPr>
                <a:defRPr/>
              </a:pPr>
              <a:t>‹#›</a:t>
            </a:fld>
            <a:endParaRPr lang="en-US"/>
          </a:p>
        </p:txBody>
      </p:sp>
    </p:spTree>
    <p:extLst>
      <p:ext uri="{BB962C8B-B14F-4D97-AF65-F5344CB8AC3E}">
        <p14:creationId xmlns:p14="http://schemas.microsoft.com/office/powerpoint/2010/main" val="1241743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07556462-D452-4028-B0E0-FF5BD9E6761C}" type="datetimeFigureOut">
              <a:rPr lang="en-US"/>
              <a:pPr>
                <a:defRPr/>
              </a:pPr>
              <a:t>6/21/2016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2D0B314E-61C6-4483-AF21-35D61792351C}" type="slidenum">
              <a:rPr lang="en-US"/>
              <a:pPr>
                <a:defRPr/>
              </a:pPr>
              <a:t>‹#›</a:t>
            </a:fld>
            <a:endParaRPr lang="en-US"/>
          </a:p>
        </p:txBody>
      </p:sp>
    </p:spTree>
    <p:extLst>
      <p:ext uri="{BB962C8B-B14F-4D97-AF65-F5344CB8AC3E}">
        <p14:creationId xmlns:p14="http://schemas.microsoft.com/office/powerpoint/2010/main" val="35994067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Verdana" pitchFamily="34" charset="0"/>
              </a:defRPr>
            </a:lvl1pPr>
          </a:lstStyle>
          <a:p>
            <a:pPr>
              <a:defRPr/>
            </a:pPr>
            <a:fld id="{7E681E64-D015-4A8E-A858-7485F7CE6993}" type="datetimeFigureOut">
              <a:rPr lang="en-US"/>
              <a:pPr>
                <a:defRPr/>
              </a:pPr>
              <a:t>6/21/2016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Verdana"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Verdana" pitchFamily="34" charset="0"/>
              </a:defRPr>
            </a:lvl1pPr>
          </a:lstStyle>
          <a:p>
            <a:pPr>
              <a:defRPr/>
            </a:pPr>
            <a:fld id="{1495748B-13B3-439A-9677-70C34E78865A}" type="slidenum">
              <a:rPr lang="en-US"/>
              <a:pPr>
                <a:defRPr/>
              </a:pPr>
              <a:t>‹#›</a:t>
            </a:fld>
            <a:endParaRPr lang="en-US"/>
          </a:p>
        </p:txBody>
      </p:sp>
    </p:spTree>
    <p:extLst>
      <p:ext uri="{BB962C8B-B14F-4D97-AF65-F5344CB8AC3E}">
        <p14:creationId xmlns:p14="http://schemas.microsoft.com/office/powerpoint/2010/main" val="3019898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2.jpe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image" Target="../media/image2.jpeg"/><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theme" Target="../theme/theme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1588" y="0"/>
            <a:ext cx="9148762" cy="6851650"/>
            <a:chOff x="1" y="0"/>
            <a:chExt cx="5763" cy="4316"/>
          </a:xfrm>
        </p:grpSpPr>
        <p:sp>
          <p:nvSpPr>
            <p:cNvPr id="122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22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22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grpSp>
          <p:nvGrpSpPr>
            <p:cNvPr id="12294" name="Group 6"/>
            <p:cNvGrpSpPr>
              <a:grpSpLocks/>
            </p:cNvGrpSpPr>
            <p:nvPr/>
          </p:nvGrpSpPr>
          <p:grpSpPr bwMode="auto">
            <a:xfrm>
              <a:off x="288" y="0"/>
              <a:ext cx="5098" cy="4316"/>
              <a:chOff x="288" y="0"/>
              <a:chExt cx="5098" cy="4316"/>
            </a:xfrm>
          </p:grpSpPr>
          <p:sp>
            <p:nvSpPr>
              <p:cNvPr id="122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2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2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2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2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3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3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3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3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3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3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3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sp>
            <p:nvSpPr>
              <p:cNvPr id="123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p>
            </p:txBody>
          </p:sp>
        </p:grpSp>
        <p:sp>
          <p:nvSpPr>
            <p:cNvPr id="123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23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p>
          </p:txBody>
        </p:sp>
        <p:sp>
          <p:nvSpPr>
            <p:cNvPr id="123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23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p>
          </p:txBody>
        </p:sp>
        <p:sp>
          <p:nvSpPr>
            <p:cNvPr id="123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p>
          </p:txBody>
        </p:sp>
        <p:sp>
          <p:nvSpPr>
            <p:cNvPr id="123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p>
          </p:txBody>
        </p:sp>
        <p:sp>
          <p:nvSpPr>
            <p:cNvPr id="123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p>
          </p:txBody>
        </p:sp>
        <p:sp>
          <p:nvSpPr>
            <p:cNvPr id="123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p>
          </p:txBody>
        </p:sp>
        <p:sp>
          <p:nvSpPr>
            <p:cNvPr id="123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p>
          </p:txBody>
        </p:sp>
        <p:sp>
          <p:nvSpPr>
            <p:cNvPr id="123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p>
          </p:txBody>
        </p:sp>
        <p:sp>
          <p:nvSpPr>
            <p:cNvPr id="123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p>
          </p:txBody>
        </p:sp>
        <p:grpSp>
          <p:nvGrpSpPr>
            <p:cNvPr id="12319" name="Group 31"/>
            <p:cNvGrpSpPr>
              <a:grpSpLocks/>
            </p:cNvGrpSpPr>
            <p:nvPr/>
          </p:nvGrpSpPr>
          <p:grpSpPr bwMode="auto">
            <a:xfrm>
              <a:off x="1" y="392"/>
              <a:ext cx="5758" cy="1571"/>
              <a:chOff x="1" y="392"/>
              <a:chExt cx="5758" cy="1571"/>
            </a:xfrm>
          </p:grpSpPr>
          <p:sp>
            <p:nvSpPr>
              <p:cNvPr id="123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p>
            </p:txBody>
          </p:sp>
          <p:sp>
            <p:nvSpPr>
              <p:cNvPr id="123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p>
            </p:txBody>
          </p:sp>
          <p:sp>
            <p:nvSpPr>
              <p:cNvPr id="123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p>
            </p:txBody>
          </p:sp>
          <p:sp>
            <p:nvSpPr>
              <p:cNvPr id="123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p>
            </p:txBody>
          </p:sp>
          <p:sp>
            <p:nvSpPr>
              <p:cNvPr id="123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p>
            </p:txBody>
          </p:sp>
        </p:grpSp>
        <p:sp>
          <p:nvSpPr>
            <p:cNvPr id="123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p>
          </p:txBody>
        </p:sp>
        <p:sp>
          <p:nvSpPr>
            <p:cNvPr id="123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p>
          </p:txBody>
        </p:sp>
      </p:grpSp>
      <p:sp>
        <p:nvSpPr>
          <p:cNvPr id="1232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232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p>
        </p:txBody>
      </p:sp>
      <p:sp>
        <p:nvSpPr>
          <p:cNvPr id="1232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p>
        </p:txBody>
      </p:sp>
      <p:sp>
        <p:nvSpPr>
          <p:cNvPr id="1233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B4A4DCB7-FE1F-4820-BF0D-F616D791636B}" type="slidenum">
              <a:rPr lang="en-US"/>
              <a:pPr/>
              <a:t>‹#›</a:t>
            </a:fld>
            <a:endParaRPr lang="en-US"/>
          </a:p>
        </p:txBody>
      </p:sp>
      <p:sp>
        <p:nvSpPr>
          <p:cNvPr id="123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715"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Project Phoenix sample 1 master pages b"/>
          <p:cNvPicPr>
            <a:picLocks noChangeAspect="1" noChangeArrowheads="1"/>
          </p:cNvPicPr>
          <p:nvPr/>
        </p:nvPicPr>
        <p:blipFill>
          <a:blip r:embed="rId17" cstate="print"/>
          <a:srcRect/>
          <a:stretch>
            <a:fillRect/>
          </a:stretch>
        </p:blipFill>
        <p:spPr bwMode="auto">
          <a:xfrm>
            <a:off x="0" y="57150"/>
            <a:ext cx="9144000" cy="6619875"/>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35814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a:endParaRPr>
          </a:p>
          <a:p>
            <a:pPr eaLnBrk="1" hangingPunct="1"/>
            <a:r>
              <a:rPr lang="en-US">
                <a:solidFill>
                  <a:srgbClr val="000000"/>
                </a:solidFill>
                <a:latin typeface="Arial"/>
              </a:rPr>
              <a:t>            </a:t>
            </a:r>
            <a:fld id="{49B542A0-A77D-415A-A89C-106158F3229E}" type="datetime3">
              <a:rPr lang="en-US" sz="1200">
                <a:solidFill>
                  <a:srgbClr val="000000"/>
                </a:solidFill>
                <a:latin typeface="Arial"/>
              </a:rPr>
              <a:pPr eaLnBrk="1" hangingPunct="1"/>
              <a:t>21 June 2016</a:t>
            </a:fld>
            <a:endParaRPr lang="en-US" sz="1200">
              <a:solidFill>
                <a:srgbClr val="000000"/>
              </a:solidFill>
              <a:latin typeface="Arial"/>
            </a:endParaRPr>
          </a:p>
        </p:txBody>
      </p:sp>
      <p:sp>
        <p:nvSpPr>
          <p:cNvPr id="1029" name="Rectangle 5"/>
          <p:cNvSpPr>
            <a:spLocks noGrp="1" noChangeArrowheads="1"/>
          </p:cNvSpPr>
          <p:nvPr>
            <p:ph type="ftr" sz="quarter" idx="3"/>
          </p:nvPr>
        </p:nvSpPr>
        <p:spPr bwMode="auto">
          <a:xfrm>
            <a:off x="381000" y="62484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C91DB1F-6B88-4EFD-A796-84251B4EF45A}" type="slidenum">
              <a:rPr lang="en-US">
                <a:solidFill>
                  <a:srgbClr val="000000"/>
                </a:solidFill>
                <a:latin typeface="Arial"/>
              </a:rPr>
              <a:pPr eaLnBrk="1" hangingPunct="1">
                <a:defRPr/>
              </a:pPr>
              <a:t>‹#›</a:t>
            </a:fld>
            <a:endParaRPr lang="en-US">
              <a:solidFill>
                <a:srgbClr val="000000"/>
              </a:solidFill>
              <a:latin typeface="Arial"/>
            </a:endParaRPr>
          </a:p>
        </p:txBody>
      </p:sp>
    </p:spTree>
    <p:extLst>
      <p:ext uri="{BB962C8B-B14F-4D97-AF65-F5344CB8AC3E}">
        <p14:creationId xmlns:p14="http://schemas.microsoft.com/office/powerpoint/2010/main" val="141241067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hdr="0" ftr="0"/>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Arial Black" pitchFamily="34" charset="0"/>
        </a:defRPr>
      </a:lvl2pPr>
      <a:lvl3pPr algn="ctr" rtl="0" eaLnBrk="0" fontAlgn="base" hangingPunct="0">
        <a:spcBef>
          <a:spcPct val="0"/>
        </a:spcBef>
        <a:spcAft>
          <a:spcPct val="0"/>
        </a:spcAft>
        <a:defRPr sz="4000">
          <a:solidFill>
            <a:schemeClr val="bg1"/>
          </a:solidFill>
          <a:latin typeface="Arial Black" pitchFamily="34" charset="0"/>
        </a:defRPr>
      </a:lvl3pPr>
      <a:lvl4pPr algn="ctr" rtl="0" eaLnBrk="0" fontAlgn="base" hangingPunct="0">
        <a:spcBef>
          <a:spcPct val="0"/>
        </a:spcBef>
        <a:spcAft>
          <a:spcPct val="0"/>
        </a:spcAft>
        <a:defRPr sz="4000">
          <a:solidFill>
            <a:schemeClr val="bg1"/>
          </a:solidFill>
          <a:latin typeface="Arial Black" pitchFamily="34" charset="0"/>
        </a:defRPr>
      </a:lvl4pPr>
      <a:lvl5pPr algn="ctr" rtl="0" eaLnBrk="0" fontAlgn="base" hangingPunct="0">
        <a:spcBef>
          <a:spcPct val="0"/>
        </a:spcBef>
        <a:spcAft>
          <a:spcPct val="0"/>
        </a:spcAft>
        <a:defRPr sz="4000">
          <a:solidFill>
            <a:schemeClr val="bg1"/>
          </a:solidFill>
          <a:latin typeface="Arial Black" pitchFamily="34" charset="0"/>
        </a:defRPr>
      </a:lvl5pPr>
      <a:lvl6pPr marL="457200" algn="ctr" rtl="0" fontAlgn="base">
        <a:spcBef>
          <a:spcPct val="0"/>
        </a:spcBef>
        <a:spcAft>
          <a:spcPct val="0"/>
        </a:spcAft>
        <a:defRPr sz="4000">
          <a:solidFill>
            <a:schemeClr val="tx2"/>
          </a:solidFill>
          <a:latin typeface="Arial Black" pitchFamily="34" charset="0"/>
        </a:defRPr>
      </a:lvl6pPr>
      <a:lvl7pPr marL="914400" algn="ctr" rtl="0" fontAlgn="base">
        <a:spcBef>
          <a:spcPct val="0"/>
        </a:spcBef>
        <a:spcAft>
          <a:spcPct val="0"/>
        </a:spcAft>
        <a:defRPr sz="4000">
          <a:solidFill>
            <a:schemeClr val="tx2"/>
          </a:solidFill>
          <a:latin typeface="Arial Black" pitchFamily="34" charset="0"/>
        </a:defRPr>
      </a:lvl7pPr>
      <a:lvl8pPr marL="1371600" algn="ctr" rtl="0" fontAlgn="base">
        <a:spcBef>
          <a:spcPct val="0"/>
        </a:spcBef>
        <a:spcAft>
          <a:spcPct val="0"/>
        </a:spcAft>
        <a:defRPr sz="4000">
          <a:solidFill>
            <a:schemeClr val="tx2"/>
          </a:solidFill>
          <a:latin typeface="Arial Black" pitchFamily="34" charset="0"/>
        </a:defRPr>
      </a:lvl8pPr>
      <a:lvl9pPr marL="1828800" algn="ctr" rtl="0" fontAlgn="base">
        <a:spcBef>
          <a:spcPct val="0"/>
        </a:spcBef>
        <a:spcAft>
          <a:spcPct val="0"/>
        </a:spcAft>
        <a:defRPr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fassym"/>
          <p:cNvPicPr>
            <a:picLocks noChangeAspect="1" noChangeArrowheads="1"/>
          </p:cNvPicPr>
          <p:nvPr userDrawn="1"/>
        </p:nvPicPr>
        <p:blipFill>
          <a:blip r:embed="rId21">
            <a:lum bright="88000" contrast="-8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2"/>
          </a:solidFill>
          <a:ln w="9525">
            <a:solidFill>
              <a:srgbClr val="DDDDDD"/>
            </a:solid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810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9670"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charset="0"/>
              </a:defRPr>
            </a:lvl1pPr>
          </a:lstStyle>
          <a:p>
            <a:pPr>
              <a:defRPr/>
            </a:pPr>
            <a:fld id="{926EF01A-3EB6-47D6-A4E6-1E6B080E28A3}" type="slidenum">
              <a:rPr lang="en-US" altLang="en-US">
                <a:solidFill>
                  <a:srgbClr val="000000"/>
                </a:solidFill>
              </a:rPr>
              <a:pPr>
                <a:defRPr/>
              </a:pPr>
              <a:t>‹#›</a:t>
            </a:fld>
            <a:endParaRPr lang="en-US" altLang="en-US">
              <a:solidFill>
                <a:srgbClr val="000000"/>
              </a:solidFill>
            </a:endParaRPr>
          </a:p>
        </p:txBody>
      </p:sp>
      <p:pic>
        <p:nvPicPr>
          <p:cNvPr id="1030" name="Picture 8" descr="fas_logo_linking_ag"/>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7132638" y="6378575"/>
            <a:ext cx="20113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75" name="Line 11"/>
          <p:cNvSpPr>
            <a:spLocks noChangeShapeType="1"/>
          </p:cNvSpPr>
          <p:nvPr userDrawn="1"/>
        </p:nvSpPr>
        <p:spPr bwMode="auto">
          <a:xfrm>
            <a:off x="3429000" y="6629400"/>
            <a:ext cx="1371600" cy="0"/>
          </a:xfrm>
          <a:prstGeom prst="line">
            <a:avLst/>
          </a:prstGeom>
          <a:noFill/>
          <a:ln w="28575">
            <a:solidFill>
              <a:schemeClr val="tx1"/>
            </a:solidFill>
            <a:miter lim="800000"/>
            <a:headEnd/>
            <a:tailEnd/>
          </a:ln>
          <a:effectLst/>
        </p:spPr>
        <p:txBody>
          <a:bodyPr wrap="none"/>
          <a:lstStyle/>
          <a:p>
            <a:pPr eaLnBrk="1" hangingPunct="1">
              <a:defRPr/>
            </a:pPr>
            <a:endParaRPr lang="en-US" sz="2400" dirty="0">
              <a:solidFill>
                <a:srgbClr val="000000"/>
              </a:solidFill>
              <a:effectLst>
                <a:outerShdw blurRad="38100" dist="38100" dir="2700000" algn="tl">
                  <a:srgbClr val="000000">
                    <a:alpha val="43137"/>
                  </a:srgbClr>
                </a:outerShdw>
              </a:effectLst>
              <a:latin typeface="Times New Roman" pitchFamily="18" charset="0"/>
            </a:endParaRPr>
          </a:p>
        </p:txBody>
      </p:sp>
      <p:sp>
        <p:nvSpPr>
          <p:cNvPr id="369668" name="Rectangle 4"/>
          <p:cNvSpPr>
            <a:spLocks noGrp="1" noChangeArrowheads="1"/>
          </p:cNvSpPr>
          <p:nvPr>
            <p:ph type="dt" sz="half" idx="2"/>
          </p:nvPr>
        </p:nvSpPr>
        <p:spPr bwMode="auto">
          <a:xfrm>
            <a:off x="0" y="6619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latin typeface="+mn-lt"/>
              </a:defRPr>
            </a:lvl1pPr>
          </a:lstStyle>
          <a:p>
            <a:pPr>
              <a:defRPr/>
            </a:pPr>
            <a:fld id="{EAE79579-161F-4C61-B6B6-1B9E690A63D3}"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369669" name="Rectangle 5"/>
          <p:cNvSpPr>
            <a:spLocks noGrp="1" noChangeArrowheads="1"/>
          </p:cNvSpPr>
          <p:nvPr>
            <p:ph type="ftr" sz="quarter" idx="3"/>
          </p:nvPr>
        </p:nvSpPr>
        <p:spPr bwMode="auto">
          <a:xfrm>
            <a:off x="2667000" y="66103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latin typeface="+mn-lt"/>
              </a:defRPr>
            </a:lvl1pPr>
          </a:lstStyle>
          <a:p>
            <a:pPr>
              <a:defRPr/>
            </a:pPr>
            <a:r>
              <a:rPr lang="en-US">
                <a:solidFill>
                  <a:srgbClr val="000000"/>
                </a:solidFill>
              </a:rPr>
              <a:t>USDA/FAS/OGA</a:t>
            </a:r>
          </a:p>
        </p:txBody>
      </p:sp>
    </p:spTree>
    <p:extLst>
      <p:ext uri="{BB962C8B-B14F-4D97-AF65-F5344CB8AC3E}">
        <p14:creationId xmlns:p14="http://schemas.microsoft.com/office/powerpoint/2010/main" val="123390605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Lst>
  <p:hf sldNum="0" hdr="0"/>
  <p:txStyles>
    <p:titleStyle>
      <a:lvl1pPr algn="ctr" rtl="0" eaLnBrk="0" fontAlgn="base" hangingPunct="0">
        <a:spcBef>
          <a:spcPct val="0"/>
        </a:spcBef>
        <a:spcAft>
          <a:spcPct val="0"/>
        </a:spcAft>
        <a:defRPr sz="4000">
          <a:solidFill>
            <a:srgbClr val="0066CC"/>
          </a:solidFill>
          <a:latin typeface="+mj-lt"/>
          <a:ea typeface="+mj-ea"/>
          <a:cs typeface="+mj-cs"/>
        </a:defRPr>
      </a:lvl1pPr>
      <a:lvl2pPr algn="ctr" rtl="0" eaLnBrk="0" fontAlgn="base" hangingPunct="0">
        <a:spcBef>
          <a:spcPct val="0"/>
        </a:spcBef>
        <a:spcAft>
          <a:spcPct val="0"/>
        </a:spcAft>
        <a:defRPr sz="4000">
          <a:solidFill>
            <a:srgbClr val="0066CC"/>
          </a:solidFill>
          <a:latin typeface="Arial" charset="0"/>
        </a:defRPr>
      </a:lvl2pPr>
      <a:lvl3pPr algn="ctr" rtl="0" eaLnBrk="0" fontAlgn="base" hangingPunct="0">
        <a:spcBef>
          <a:spcPct val="0"/>
        </a:spcBef>
        <a:spcAft>
          <a:spcPct val="0"/>
        </a:spcAft>
        <a:defRPr sz="4000">
          <a:solidFill>
            <a:srgbClr val="0066CC"/>
          </a:solidFill>
          <a:latin typeface="Arial" charset="0"/>
        </a:defRPr>
      </a:lvl3pPr>
      <a:lvl4pPr algn="ctr" rtl="0" eaLnBrk="0" fontAlgn="base" hangingPunct="0">
        <a:spcBef>
          <a:spcPct val="0"/>
        </a:spcBef>
        <a:spcAft>
          <a:spcPct val="0"/>
        </a:spcAft>
        <a:defRPr sz="4000">
          <a:solidFill>
            <a:srgbClr val="0066CC"/>
          </a:solidFill>
          <a:latin typeface="Arial" charset="0"/>
        </a:defRPr>
      </a:lvl4pPr>
      <a:lvl5pPr algn="ctr" rtl="0" eaLnBrk="0" fontAlgn="base" hangingPunct="0">
        <a:spcBef>
          <a:spcPct val="0"/>
        </a:spcBef>
        <a:spcAft>
          <a:spcPct val="0"/>
        </a:spcAft>
        <a:defRPr sz="4000">
          <a:solidFill>
            <a:srgbClr val="0066CC"/>
          </a:solidFill>
          <a:latin typeface="Arial" charset="0"/>
        </a:defRPr>
      </a:lvl5pPr>
      <a:lvl6pPr marL="457200" algn="ctr" rtl="0" fontAlgn="base">
        <a:spcBef>
          <a:spcPct val="0"/>
        </a:spcBef>
        <a:spcAft>
          <a:spcPct val="0"/>
        </a:spcAft>
        <a:defRPr sz="4000">
          <a:solidFill>
            <a:srgbClr val="0066CC"/>
          </a:solidFill>
          <a:latin typeface="Arial" charset="0"/>
        </a:defRPr>
      </a:lvl6pPr>
      <a:lvl7pPr marL="914400" algn="ctr" rtl="0" fontAlgn="base">
        <a:spcBef>
          <a:spcPct val="0"/>
        </a:spcBef>
        <a:spcAft>
          <a:spcPct val="0"/>
        </a:spcAft>
        <a:defRPr sz="4000">
          <a:solidFill>
            <a:srgbClr val="0066CC"/>
          </a:solidFill>
          <a:latin typeface="Arial" charset="0"/>
        </a:defRPr>
      </a:lvl7pPr>
      <a:lvl8pPr marL="1371600" algn="ctr" rtl="0" fontAlgn="base">
        <a:spcBef>
          <a:spcPct val="0"/>
        </a:spcBef>
        <a:spcAft>
          <a:spcPct val="0"/>
        </a:spcAft>
        <a:defRPr sz="4000">
          <a:solidFill>
            <a:srgbClr val="0066CC"/>
          </a:solidFill>
          <a:latin typeface="Arial" charset="0"/>
        </a:defRPr>
      </a:lvl8pPr>
      <a:lvl9pPr marL="1828800" algn="ctr" rtl="0" fontAlgn="base">
        <a:spcBef>
          <a:spcPct val="0"/>
        </a:spcBef>
        <a:spcAft>
          <a:spcPct val="0"/>
        </a:spcAft>
        <a:defRPr sz="4000">
          <a:solidFill>
            <a:srgbClr val="0066CC"/>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1588" y="0"/>
            <a:ext cx="9148762" cy="6851650"/>
            <a:chOff x="1" y="0"/>
            <a:chExt cx="5763" cy="4316"/>
          </a:xfrm>
        </p:grpSpPr>
        <p:sp>
          <p:nvSpPr>
            <p:cNvPr id="122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22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22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grpSp>
          <p:nvGrpSpPr>
            <p:cNvPr id="12294" name="Group 6"/>
            <p:cNvGrpSpPr>
              <a:grpSpLocks/>
            </p:cNvGrpSpPr>
            <p:nvPr/>
          </p:nvGrpSpPr>
          <p:grpSpPr bwMode="auto">
            <a:xfrm>
              <a:off x="288" y="0"/>
              <a:ext cx="5098" cy="4316"/>
              <a:chOff x="288" y="0"/>
              <a:chExt cx="5098" cy="4316"/>
            </a:xfrm>
          </p:grpSpPr>
          <p:sp>
            <p:nvSpPr>
              <p:cNvPr id="122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2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2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2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2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grpSp>
        <p:sp>
          <p:nvSpPr>
            <p:cNvPr id="123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23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23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solidFill>
                  <a:srgbClr val="FFFFFF"/>
                </a:solidFill>
              </a:endParaRPr>
            </a:p>
          </p:txBody>
        </p:sp>
        <p:sp>
          <p:nvSpPr>
            <p:cNvPr id="123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solidFill>
                  <a:srgbClr val="FFFFFF"/>
                </a:solidFill>
              </a:endParaRPr>
            </a:p>
          </p:txBody>
        </p:sp>
        <p:sp>
          <p:nvSpPr>
            <p:cNvPr id="123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solidFill>
                  <a:srgbClr val="FFFFFF"/>
                </a:solidFill>
              </a:endParaRPr>
            </a:p>
          </p:txBody>
        </p:sp>
        <p:sp>
          <p:nvSpPr>
            <p:cNvPr id="123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solidFill>
                  <a:srgbClr val="FFFFFF"/>
                </a:solidFill>
              </a:endParaRPr>
            </a:p>
          </p:txBody>
        </p:sp>
        <p:sp>
          <p:nvSpPr>
            <p:cNvPr id="123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solidFill>
                  <a:srgbClr val="FFFFFF"/>
                </a:solidFill>
              </a:endParaRPr>
            </a:p>
          </p:txBody>
        </p:sp>
        <p:sp>
          <p:nvSpPr>
            <p:cNvPr id="123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solidFill>
                  <a:srgbClr val="FFFFFF"/>
                </a:solidFill>
              </a:endParaRPr>
            </a:p>
          </p:txBody>
        </p:sp>
        <p:sp>
          <p:nvSpPr>
            <p:cNvPr id="123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grpSp>
          <p:nvGrpSpPr>
            <p:cNvPr id="12319" name="Group 31"/>
            <p:cNvGrpSpPr>
              <a:grpSpLocks/>
            </p:cNvGrpSpPr>
            <p:nvPr/>
          </p:nvGrpSpPr>
          <p:grpSpPr bwMode="auto">
            <a:xfrm>
              <a:off x="1" y="392"/>
              <a:ext cx="5758" cy="1571"/>
              <a:chOff x="1" y="392"/>
              <a:chExt cx="5758" cy="1571"/>
            </a:xfrm>
          </p:grpSpPr>
          <p:sp>
            <p:nvSpPr>
              <p:cNvPr id="123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grpSp>
        <p:sp>
          <p:nvSpPr>
            <p:cNvPr id="123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sp>
          <p:nvSpPr>
            <p:cNvPr id="123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grpSp>
      <p:sp>
        <p:nvSpPr>
          <p:cNvPr id="1232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232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solidFill>
                <a:srgbClr val="FFFFFF"/>
              </a:solidFill>
            </a:endParaRPr>
          </a:p>
        </p:txBody>
      </p:sp>
      <p:sp>
        <p:nvSpPr>
          <p:cNvPr id="1232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solidFill>
                <a:srgbClr val="FFFFFF"/>
              </a:solidFill>
            </a:endParaRPr>
          </a:p>
        </p:txBody>
      </p:sp>
      <p:sp>
        <p:nvSpPr>
          <p:cNvPr id="1233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B4A4DCB7-FE1F-4820-BF0D-F616D791636B}" type="slidenum">
              <a:rPr lang="en-US">
                <a:solidFill>
                  <a:srgbClr val="FFFFFF"/>
                </a:solidFill>
              </a:rPr>
              <a:pPr/>
              <a:t>‹#›</a:t>
            </a:fld>
            <a:endParaRPr lang="en-US">
              <a:solidFill>
                <a:srgbClr val="FFFFFF"/>
              </a:solidFill>
            </a:endParaRPr>
          </a:p>
        </p:txBody>
      </p:sp>
      <p:sp>
        <p:nvSpPr>
          <p:cNvPr id="123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77835944"/>
      </p:ext>
    </p:extLst>
  </p:cSld>
  <p:clrMap bg1="dk2" tx1="lt1" bg2="dk1"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1588" y="0"/>
            <a:ext cx="9148762" cy="6851650"/>
            <a:chOff x="1" y="0"/>
            <a:chExt cx="5763" cy="4316"/>
          </a:xfrm>
        </p:grpSpPr>
        <p:sp>
          <p:nvSpPr>
            <p:cNvPr id="122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22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22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grpSp>
          <p:nvGrpSpPr>
            <p:cNvPr id="12294" name="Group 6"/>
            <p:cNvGrpSpPr>
              <a:grpSpLocks/>
            </p:cNvGrpSpPr>
            <p:nvPr/>
          </p:nvGrpSpPr>
          <p:grpSpPr bwMode="auto">
            <a:xfrm>
              <a:off x="288" y="0"/>
              <a:ext cx="5098" cy="4316"/>
              <a:chOff x="288" y="0"/>
              <a:chExt cx="5098" cy="4316"/>
            </a:xfrm>
          </p:grpSpPr>
          <p:sp>
            <p:nvSpPr>
              <p:cNvPr id="122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2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2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2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2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sp>
            <p:nvSpPr>
              <p:cNvPr id="123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endParaRPr lang="en-US">
                  <a:solidFill>
                    <a:srgbClr val="FFFFFF"/>
                  </a:solidFill>
                </a:endParaRPr>
              </a:p>
            </p:txBody>
          </p:sp>
        </p:grpSp>
        <p:sp>
          <p:nvSpPr>
            <p:cNvPr id="123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23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endParaRPr lang="en-US">
                <a:solidFill>
                  <a:srgbClr val="FFFFFF"/>
                </a:solidFill>
              </a:endParaRPr>
            </a:p>
          </p:txBody>
        </p:sp>
        <p:sp>
          <p:nvSpPr>
            <p:cNvPr id="123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solidFill>
                  <a:srgbClr val="FFFFFF"/>
                </a:solidFill>
              </a:endParaRPr>
            </a:p>
          </p:txBody>
        </p:sp>
        <p:sp>
          <p:nvSpPr>
            <p:cNvPr id="123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endParaRPr lang="en-US">
                <a:solidFill>
                  <a:srgbClr val="FFFFFF"/>
                </a:solidFill>
              </a:endParaRPr>
            </a:p>
          </p:txBody>
        </p:sp>
        <p:sp>
          <p:nvSpPr>
            <p:cNvPr id="123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endParaRPr lang="en-US">
                <a:solidFill>
                  <a:srgbClr val="FFFFFF"/>
                </a:solidFill>
              </a:endParaRPr>
            </a:p>
          </p:txBody>
        </p:sp>
        <p:sp>
          <p:nvSpPr>
            <p:cNvPr id="123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endParaRPr lang="en-US">
                <a:solidFill>
                  <a:srgbClr val="FFFFFF"/>
                </a:solidFill>
              </a:endParaRPr>
            </a:p>
          </p:txBody>
        </p:sp>
        <p:sp>
          <p:nvSpPr>
            <p:cNvPr id="123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endParaRPr lang="en-US">
                <a:solidFill>
                  <a:srgbClr val="FFFFFF"/>
                </a:solidFill>
              </a:endParaRPr>
            </a:p>
          </p:txBody>
        </p:sp>
        <p:sp>
          <p:nvSpPr>
            <p:cNvPr id="123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endParaRPr lang="en-US">
                <a:solidFill>
                  <a:srgbClr val="FFFFFF"/>
                </a:solidFill>
              </a:endParaRPr>
            </a:p>
          </p:txBody>
        </p:sp>
        <p:sp>
          <p:nvSpPr>
            <p:cNvPr id="123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grpSp>
          <p:nvGrpSpPr>
            <p:cNvPr id="12319" name="Group 31"/>
            <p:cNvGrpSpPr>
              <a:grpSpLocks/>
            </p:cNvGrpSpPr>
            <p:nvPr/>
          </p:nvGrpSpPr>
          <p:grpSpPr bwMode="auto">
            <a:xfrm>
              <a:off x="1" y="392"/>
              <a:ext cx="5758" cy="1571"/>
              <a:chOff x="1" y="392"/>
              <a:chExt cx="5758" cy="1571"/>
            </a:xfrm>
          </p:grpSpPr>
          <p:sp>
            <p:nvSpPr>
              <p:cNvPr id="123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sp>
            <p:nvSpPr>
              <p:cNvPr id="123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endParaRPr lang="en-US">
                  <a:solidFill>
                    <a:srgbClr val="FFFFFF"/>
                  </a:solidFill>
                </a:endParaRPr>
              </a:p>
            </p:txBody>
          </p:sp>
        </p:grpSp>
        <p:sp>
          <p:nvSpPr>
            <p:cNvPr id="123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sp>
          <p:nvSpPr>
            <p:cNvPr id="123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endParaRPr lang="en-US">
                <a:solidFill>
                  <a:srgbClr val="FFFFFF"/>
                </a:solidFill>
              </a:endParaRPr>
            </a:p>
          </p:txBody>
        </p:sp>
      </p:grpSp>
      <p:sp>
        <p:nvSpPr>
          <p:cNvPr id="12327"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2328"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solidFill>
                <a:srgbClr val="FFFFFF"/>
              </a:solidFill>
            </a:endParaRPr>
          </a:p>
        </p:txBody>
      </p:sp>
      <p:sp>
        <p:nvSpPr>
          <p:cNvPr id="12329"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endParaRPr lang="en-US">
              <a:solidFill>
                <a:srgbClr val="FFFFFF"/>
              </a:solidFill>
            </a:endParaRPr>
          </a:p>
        </p:txBody>
      </p:sp>
      <p:sp>
        <p:nvSpPr>
          <p:cNvPr id="12330"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B4A4DCB7-FE1F-4820-BF0D-F616D791636B}" type="slidenum">
              <a:rPr lang="en-US">
                <a:solidFill>
                  <a:srgbClr val="FFFFFF"/>
                </a:solidFill>
              </a:rPr>
              <a:pPr/>
              <a:t>‹#›</a:t>
            </a:fld>
            <a:endParaRPr lang="en-US">
              <a:solidFill>
                <a:srgbClr val="FFFFFF"/>
              </a:solidFill>
            </a:endParaRPr>
          </a:p>
        </p:txBody>
      </p:sp>
      <p:sp>
        <p:nvSpPr>
          <p:cNvPr id="123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450205068"/>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fassym"/>
          <p:cNvPicPr>
            <a:picLocks noChangeAspect="1" noChangeArrowheads="1"/>
          </p:cNvPicPr>
          <p:nvPr userDrawn="1"/>
        </p:nvPicPr>
        <p:blipFill>
          <a:blip r:embed="rId21">
            <a:lum bright="88000" contrast="-82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2"/>
          </a:solidFill>
          <a:ln w="9525">
            <a:solidFill>
              <a:srgbClr val="DDDDDD"/>
            </a:solid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81000" y="1295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9670"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charset="0"/>
              </a:defRPr>
            </a:lvl1pPr>
          </a:lstStyle>
          <a:p>
            <a:pPr>
              <a:defRPr/>
            </a:pPr>
            <a:fld id="{4B0DABAD-ED42-4A8F-8D7E-7CA49455525B}" type="slidenum">
              <a:rPr lang="en-US" altLang="en-US">
                <a:solidFill>
                  <a:srgbClr val="000000"/>
                </a:solidFill>
              </a:rPr>
              <a:pPr>
                <a:defRPr/>
              </a:pPr>
              <a:t>‹#›</a:t>
            </a:fld>
            <a:endParaRPr lang="en-US" altLang="en-US">
              <a:solidFill>
                <a:srgbClr val="000000"/>
              </a:solidFill>
            </a:endParaRPr>
          </a:p>
        </p:txBody>
      </p:sp>
      <p:pic>
        <p:nvPicPr>
          <p:cNvPr id="1030" name="Picture 8" descr="fas_logo_linking_ag"/>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7132638" y="6378575"/>
            <a:ext cx="20113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75" name="Line 11"/>
          <p:cNvSpPr>
            <a:spLocks noChangeShapeType="1"/>
          </p:cNvSpPr>
          <p:nvPr userDrawn="1"/>
        </p:nvSpPr>
        <p:spPr bwMode="auto">
          <a:xfrm>
            <a:off x="3429000" y="6629400"/>
            <a:ext cx="1371600" cy="0"/>
          </a:xfrm>
          <a:prstGeom prst="line">
            <a:avLst/>
          </a:prstGeom>
          <a:noFill/>
          <a:ln w="28575">
            <a:solidFill>
              <a:schemeClr val="tx1"/>
            </a:solidFill>
            <a:miter lim="800000"/>
            <a:headEnd/>
            <a:tailEnd/>
          </a:ln>
          <a:effectLst/>
        </p:spPr>
        <p:txBody>
          <a:bodyPr wrap="none"/>
          <a:lstStyle/>
          <a:p>
            <a:pPr eaLnBrk="1" hangingPunct="1">
              <a:defRPr/>
            </a:pPr>
            <a:endParaRPr lang="en-US" sz="2400" dirty="0">
              <a:solidFill>
                <a:srgbClr val="000000"/>
              </a:solidFill>
              <a:effectLst>
                <a:outerShdw blurRad="38100" dist="38100" dir="2700000" algn="tl">
                  <a:srgbClr val="000000">
                    <a:alpha val="43137"/>
                  </a:srgbClr>
                </a:outerShdw>
              </a:effectLst>
              <a:latin typeface="Times New Roman" pitchFamily="18" charset="0"/>
            </a:endParaRPr>
          </a:p>
        </p:txBody>
      </p:sp>
      <p:sp>
        <p:nvSpPr>
          <p:cNvPr id="369668" name="Rectangle 4"/>
          <p:cNvSpPr>
            <a:spLocks noGrp="1" noChangeArrowheads="1"/>
          </p:cNvSpPr>
          <p:nvPr>
            <p:ph type="dt" sz="half" idx="2"/>
          </p:nvPr>
        </p:nvSpPr>
        <p:spPr bwMode="auto">
          <a:xfrm>
            <a:off x="0" y="6619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latin typeface="+mn-lt"/>
              </a:defRPr>
            </a:lvl1pPr>
          </a:lstStyle>
          <a:p>
            <a:pPr>
              <a:defRPr/>
            </a:pPr>
            <a:fld id="{77952EC9-0B38-4B36-A740-BF2E974D2F61}" type="datetime4">
              <a:rPr lang="en-US">
                <a:solidFill>
                  <a:srgbClr val="000000"/>
                </a:solidFill>
              </a:rPr>
              <a:pPr>
                <a:defRPr/>
              </a:pPr>
              <a:t>June 21, 2016</a:t>
            </a:fld>
            <a:endParaRPr lang="en-US">
              <a:solidFill>
                <a:srgbClr val="000000"/>
              </a:solidFill>
            </a:endParaRPr>
          </a:p>
          <a:p>
            <a:pPr>
              <a:defRPr/>
            </a:pPr>
            <a:endParaRPr lang="en-US">
              <a:solidFill>
                <a:srgbClr val="000000"/>
              </a:solidFill>
            </a:endParaRPr>
          </a:p>
        </p:txBody>
      </p:sp>
      <p:sp>
        <p:nvSpPr>
          <p:cNvPr id="369669" name="Rectangle 5"/>
          <p:cNvSpPr>
            <a:spLocks noGrp="1" noChangeArrowheads="1"/>
          </p:cNvSpPr>
          <p:nvPr>
            <p:ph type="ftr" sz="quarter" idx="3"/>
          </p:nvPr>
        </p:nvSpPr>
        <p:spPr bwMode="auto">
          <a:xfrm>
            <a:off x="2667000" y="66103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latin typeface="+mn-lt"/>
              </a:defRPr>
            </a:lvl1pPr>
          </a:lstStyle>
          <a:p>
            <a:pPr>
              <a:defRPr/>
            </a:pPr>
            <a:r>
              <a:rPr lang="en-US">
                <a:solidFill>
                  <a:srgbClr val="000000"/>
                </a:solidFill>
              </a:rPr>
              <a:t>USDA/FAS/OGA</a:t>
            </a:r>
          </a:p>
        </p:txBody>
      </p:sp>
    </p:spTree>
    <p:extLst>
      <p:ext uri="{BB962C8B-B14F-4D97-AF65-F5344CB8AC3E}">
        <p14:creationId xmlns:p14="http://schemas.microsoft.com/office/powerpoint/2010/main" val="383942194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Lst>
  <p:hf sldNum="0" hdr="0"/>
  <p:txStyles>
    <p:titleStyle>
      <a:lvl1pPr algn="ctr" rtl="0" eaLnBrk="0" fontAlgn="base" hangingPunct="0">
        <a:spcBef>
          <a:spcPct val="0"/>
        </a:spcBef>
        <a:spcAft>
          <a:spcPct val="0"/>
        </a:spcAft>
        <a:defRPr sz="4000">
          <a:solidFill>
            <a:srgbClr val="0066CC"/>
          </a:solidFill>
          <a:latin typeface="+mj-lt"/>
          <a:ea typeface="+mj-ea"/>
          <a:cs typeface="+mj-cs"/>
        </a:defRPr>
      </a:lvl1pPr>
      <a:lvl2pPr algn="ctr" rtl="0" eaLnBrk="0" fontAlgn="base" hangingPunct="0">
        <a:spcBef>
          <a:spcPct val="0"/>
        </a:spcBef>
        <a:spcAft>
          <a:spcPct val="0"/>
        </a:spcAft>
        <a:defRPr sz="4000">
          <a:solidFill>
            <a:srgbClr val="0066CC"/>
          </a:solidFill>
          <a:latin typeface="Arial" charset="0"/>
        </a:defRPr>
      </a:lvl2pPr>
      <a:lvl3pPr algn="ctr" rtl="0" eaLnBrk="0" fontAlgn="base" hangingPunct="0">
        <a:spcBef>
          <a:spcPct val="0"/>
        </a:spcBef>
        <a:spcAft>
          <a:spcPct val="0"/>
        </a:spcAft>
        <a:defRPr sz="4000">
          <a:solidFill>
            <a:srgbClr val="0066CC"/>
          </a:solidFill>
          <a:latin typeface="Arial" charset="0"/>
        </a:defRPr>
      </a:lvl3pPr>
      <a:lvl4pPr algn="ctr" rtl="0" eaLnBrk="0" fontAlgn="base" hangingPunct="0">
        <a:spcBef>
          <a:spcPct val="0"/>
        </a:spcBef>
        <a:spcAft>
          <a:spcPct val="0"/>
        </a:spcAft>
        <a:defRPr sz="4000">
          <a:solidFill>
            <a:srgbClr val="0066CC"/>
          </a:solidFill>
          <a:latin typeface="Arial" charset="0"/>
        </a:defRPr>
      </a:lvl4pPr>
      <a:lvl5pPr algn="ctr" rtl="0" eaLnBrk="0" fontAlgn="base" hangingPunct="0">
        <a:spcBef>
          <a:spcPct val="0"/>
        </a:spcBef>
        <a:spcAft>
          <a:spcPct val="0"/>
        </a:spcAft>
        <a:defRPr sz="4000">
          <a:solidFill>
            <a:srgbClr val="0066CC"/>
          </a:solidFill>
          <a:latin typeface="Arial" charset="0"/>
        </a:defRPr>
      </a:lvl5pPr>
      <a:lvl6pPr marL="457200" algn="ctr" rtl="0" fontAlgn="base">
        <a:spcBef>
          <a:spcPct val="0"/>
        </a:spcBef>
        <a:spcAft>
          <a:spcPct val="0"/>
        </a:spcAft>
        <a:defRPr sz="4000">
          <a:solidFill>
            <a:srgbClr val="0066CC"/>
          </a:solidFill>
          <a:latin typeface="Arial" charset="0"/>
        </a:defRPr>
      </a:lvl6pPr>
      <a:lvl7pPr marL="914400" algn="ctr" rtl="0" fontAlgn="base">
        <a:spcBef>
          <a:spcPct val="0"/>
        </a:spcBef>
        <a:spcAft>
          <a:spcPct val="0"/>
        </a:spcAft>
        <a:defRPr sz="4000">
          <a:solidFill>
            <a:srgbClr val="0066CC"/>
          </a:solidFill>
          <a:latin typeface="Arial" charset="0"/>
        </a:defRPr>
      </a:lvl7pPr>
      <a:lvl8pPr marL="1371600" algn="ctr" rtl="0" fontAlgn="base">
        <a:spcBef>
          <a:spcPct val="0"/>
        </a:spcBef>
        <a:spcAft>
          <a:spcPct val="0"/>
        </a:spcAft>
        <a:defRPr sz="4000">
          <a:solidFill>
            <a:srgbClr val="0066CC"/>
          </a:solidFill>
          <a:latin typeface="Arial" charset="0"/>
        </a:defRPr>
      </a:lvl8pPr>
      <a:lvl9pPr marL="1828800" algn="ctr" rtl="0" fontAlgn="base">
        <a:spcBef>
          <a:spcPct val="0"/>
        </a:spcBef>
        <a:spcAft>
          <a:spcPct val="0"/>
        </a:spcAft>
        <a:defRPr sz="4000">
          <a:solidFill>
            <a:srgbClr val="0066CC"/>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BB6B6F02-43F1-491F-9283-B50477F26D3C}" type="datetimeFigureOut">
              <a:rPr lang="en-US"/>
              <a:pPr>
                <a:defRPr/>
              </a:pPr>
              <a:t>6/21/2016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63CF70CF-ECF9-4D63-B637-EC853C119C30}" type="slidenum">
              <a:rPr lang="en-US"/>
              <a:pPr>
                <a:defRPr/>
              </a:pPr>
              <a:t>‹#›</a:t>
            </a:fld>
            <a:endParaRPr lang="en-US"/>
          </a:p>
        </p:txBody>
      </p:sp>
    </p:spTree>
    <p:extLst>
      <p:ext uri="{BB962C8B-B14F-4D97-AF65-F5344CB8AC3E}">
        <p14:creationId xmlns:p14="http://schemas.microsoft.com/office/powerpoint/2010/main" val="428041095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pecad.fas.usda.gov/cropexplorer" TargetMode="Externa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555750"/>
            <a:ext cx="44037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539875"/>
            <a:ext cx="42926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254000" y="4876800"/>
            <a:ext cx="8763000" cy="717550"/>
          </a:xfrm>
        </p:spPr>
        <p:txBody>
          <a:bodyPr/>
          <a:lstStyle/>
          <a:p>
            <a:r>
              <a:rPr lang="en-US" sz="2000" dirty="0" smtClean="0"/>
              <a:t>USDA Office of  Global Analysis  </a:t>
            </a:r>
            <a:br>
              <a:rPr lang="en-US" sz="2000" dirty="0" smtClean="0"/>
            </a:br>
            <a:r>
              <a:rPr lang="en-US" sz="2000" dirty="0" smtClean="0"/>
              <a:t>International Production Assessment Division </a:t>
            </a:r>
            <a:endParaRPr lang="en-US" sz="2000" dirty="0"/>
          </a:p>
        </p:txBody>
      </p:sp>
      <p:sp>
        <p:nvSpPr>
          <p:cNvPr id="2051" name="Rectangle 3"/>
          <p:cNvSpPr>
            <a:spLocks noGrp="1" noChangeArrowheads="1"/>
          </p:cNvSpPr>
          <p:nvPr>
            <p:ph type="subTitle" idx="1"/>
          </p:nvPr>
        </p:nvSpPr>
        <p:spPr>
          <a:xfrm>
            <a:off x="1752600" y="5638800"/>
            <a:ext cx="5943600" cy="1143000"/>
          </a:xfrm>
        </p:spPr>
        <p:txBody>
          <a:bodyPr/>
          <a:lstStyle/>
          <a:p>
            <a:pPr>
              <a:lnSpc>
                <a:spcPct val="80000"/>
              </a:lnSpc>
            </a:pPr>
            <a:r>
              <a:rPr lang="en-US" sz="1400" dirty="0" smtClean="0"/>
              <a:t>*Dath </a:t>
            </a:r>
            <a:r>
              <a:rPr lang="en-US" sz="1400" dirty="0"/>
              <a:t>K. </a:t>
            </a:r>
            <a:r>
              <a:rPr lang="en-US" sz="1400" dirty="0" smtClean="0"/>
              <a:t>Mita, PhD</a:t>
            </a:r>
            <a:endParaRPr lang="en-US" sz="1400" dirty="0"/>
          </a:p>
          <a:p>
            <a:pPr>
              <a:lnSpc>
                <a:spcPct val="80000"/>
              </a:lnSpc>
            </a:pPr>
            <a:r>
              <a:rPr lang="en-US" sz="1400" dirty="0" smtClean="0"/>
              <a:t>Senior Global Analyst/Technical Lead</a:t>
            </a:r>
          </a:p>
          <a:p>
            <a:pPr>
              <a:lnSpc>
                <a:spcPct val="80000"/>
              </a:lnSpc>
            </a:pPr>
            <a:endParaRPr lang="en-US" sz="1400" dirty="0" smtClean="0"/>
          </a:p>
          <a:p>
            <a:pPr>
              <a:lnSpc>
                <a:spcPct val="80000"/>
              </a:lnSpc>
            </a:pPr>
            <a:r>
              <a:rPr lang="en-US" sz="1400" dirty="0" smtClean="0"/>
              <a:t>*Pingping </a:t>
            </a:r>
            <a:r>
              <a:rPr lang="en-US" sz="1400" dirty="0">
                <a:effectLst/>
              </a:rPr>
              <a:t>Jiang, </a:t>
            </a:r>
            <a:r>
              <a:rPr lang="en-US" sz="1400" dirty="0" smtClean="0">
                <a:effectLst/>
              </a:rPr>
              <a:t>PhD</a:t>
            </a:r>
          </a:p>
          <a:p>
            <a:pPr>
              <a:lnSpc>
                <a:spcPct val="80000"/>
              </a:lnSpc>
            </a:pPr>
            <a:r>
              <a:rPr lang="en-US" sz="1400" dirty="0"/>
              <a:t>Sr. Crop Analyst &amp; Soil Scientist</a:t>
            </a:r>
            <a:endParaRPr lang="en-US" sz="1400" dirty="0" smtClean="0"/>
          </a:p>
        </p:txBody>
      </p:sp>
      <p:sp>
        <p:nvSpPr>
          <p:cNvPr id="2" name="Rectangle 1"/>
          <p:cNvSpPr/>
          <p:nvPr/>
        </p:nvSpPr>
        <p:spPr>
          <a:xfrm>
            <a:off x="76200" y="152400"/>
            <a:ext cx="9067800" cy="1384995"/>
          </a:xfrm>
          <a:prstGeom prst="rect">
            <a:avLst/>
          </a:prstGeom>
        </p:spPr>
        <p:txBody>
          <a:bodyPr wrap="square">
            <a:spAutoFit/>
          </a:bodyPr>
          <a:lstStyle/>
          <a:p>
            <a:pPr algn="ctr"/>
            <a:r>
              <a:rPr lang="en-US" sz="2800" dirty="0" smtClean="0"/>
              <a:t>Integration </a:t>
            </a:r>
            <a:r>
              <a:rPr lang="en-US" sz="2800" dirty="0"/>
              <a:t>of Satellite Remotely Sensed </a:t>
            </a:r>
            <a:r>
              <a:rPr lang="en-US" sz="2800" dirty="0" smtClean="0"/>
              <a:t>Data</a:t>
            </a:r>
          </a:p>
          <a:p>
            <a:pPr algn="ctr"/>
            <a:r>
              <a:rPr lang="en-US" sz="2800" dirty="0" smtClean="0"/>
              <a:t>In Operational Crop </a:t>
            </a:r>
            <a:r>
              <a:rPr lang="en-US" sz="2800" dirty="0"/>
              <a:t>Assessment Decision Support </a:t>
            </a:r>
            <a:r>
              <a:rPr lang="en-US" sz="2800" dirty="0" smtClean="0"/>
              <a:t>Systems</a:t>
            </a:r>
            <a:endParaRPr lang="en-US" sz="2800" dirty="0"/>
          </a:p>
        </p:txBody>
      </p:sp>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412" t="4366" r="10353" b="4026"/>
          <a:stretch/>
        </p:blipFill>
        <p:spPr>
          <a:xfrm rot="5400000">
            <a:off x="3992287" y="1317814"/>
            <a:ext cx="5390767" cy="392654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254" t="13101" r="10007" b="8823"/>
          <a:stretch/>
        </p:blipFill>
        <p:spPr>
          <a:xfrm rot="5400000">
            <a:off x="-537129" y="1351429"/>
            <a:ext cx="5390765" cy="385930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 y="6161088"/>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0" y="6183868"/>
            <a:ext cx="5486400" cy="369332"/>
          </a:xfrm>
          <a:prstGeom prst="rect">
            <a:avLst/>
          </a:prstGeom>
        </p:spPr>
        <p:txBody>
          <a:bodyPr wrap="square">
            <a:spAutoFit/>
          </a:bodyPr>
          <a:lstStyle/>
          <a:p>
            <a:r>
              <a:rPr lang="en-US" dirty="0"/>
              <a:t>http://www.usda.gov/oce/commodity/wasde </a:t>
            </a:r>
          </a:p>
        </p:txBody>
      </p:sp>
      <p:sp>
        <p:nvSpPr>
          <p:cNvPr id="7" name="TextBox 6"/>
          <p:cNvSpPr txBox="1"/>
          <p:nvPr/>
        </p:nvSpPr>
        <p:spPr>
          <a:xfrm>
            <a:off x="1528482" y="115652"/>
            <a:ext cx="5925020" cy="369332"/>
          </a:xfrm>
          <a:prstGeom prst="rect">
            <a:avLst/>
          </a:prstGeom>
          <a:noFill/>
        </p:spPr>
        <p:txBody>
          <a:bodyPr wrap="none" rtlCol="0">
            <a:spAutoFit/>
          </a:bodyPr>
          <a:lstStyle/>
          <a:p>
            <a:r>
              <a:rPr lang="en-US" b="1" dirty="0" smtClean="0"/>
              <a:t>Publicly Available USDA Monthly Publication</a:t>
            </a:r>
            <a:endParaRPr lang="en-US" b="1" dirty="0"/>
          </a:p>
        </p:txBody>
      </p:sp>
    </p:spTree>
    <p:extLst>
      <p:ext uri="{BB962C8B-B14F-4D97-AF65-F5344CB8AC3E}">
        <p14:creationId xmlns:p14="http://schemas.microsoft.com/office/powerpoint/2010/main" val="1552972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smtClean="0">
              <a:solidFill>
                <a:srgbClr val="000000"/>
              </a:solidFill>
            </a:endParaRPr>
          </a:p>
          <a:p>
            <a:r>
              <a:rPr lang="en-US" dirty="0" smtClean="0">
                <a:solidFill>
                  <a:srgbClr val="000000"/>
                </a:solidFill>
              </a:rPr>
              <a:t>            </a:t>
            </a:r>
            <a:fld id="{6F3F4071-BB37-46DE-AC0C-F2DC129A3084}" type="datetime3">
              <a:rPr lang="en-US" sz="1200" smtClean="0">
                <a:solidFill>
                  <a:srgbClr val="000000"/>
                </a:solidFill>
              </a:rPr>
              <a:pPr/>
              <a:t>21 June 2016</a:t>
            </a:fld>
            <a:endParaRPr lang="en-US" sz="1200" dirty="0">
              <a:solidFill>
                <a:srgbClr val="000000"/>
              </a:solidFill>
            </a:endParaRPr>
          </a:p>
        </p:txBody>
      </p:sp>
      <p:sp>
        <p:nvSpPr>
          <p:cNvPr id="3" name="Slide Number Placeholder 2"/>
          <p:cNvSpPr>
            <a:spLocks noGrp="1"/>
          </p:cNvSpPr>
          <p:nvPr>
            <p:ph type="sldNum" sz="quarter" idx="12"/>
          </p:nvPr>
        </p:nvSpPr>
        <p:spPr/>
        <p:txBody>
          <a:bodyPr/>
          <a:lstStyle/>
          <a:p>
            <a:pPr>
              <a:defRPr/>
            </a:pPr>
            <a:fld id="{77416AA5-BBA1-479F-9892-25F07CA796DF}" type="slidenum">
              <a:rPr lang="en-US" smtClean="0">
                <a:solidFill>
                  <a:srgbClr val="000000"/>
                </a:solidFill>
              </a:rPr>
              <a:pPr>
                <a:defRPr/>
              </a:pPr>
              <a:t>11</a:t>
            </a:fld>
            <a:endParaRPr lang="en-US">
              <a:solidFill>
                <a:srgbClr val="000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242047"/>
            <a:ext cx="8749959" cy="461665"/>
          </a:xfrm>
          <a:prstGeom prst="rect">
            <a:avLst/>
          </a:prstGeom>
          <a:noFill/>
        </p:spPr>
        <p:txBody>
          <a:bodyPr wrap="none" rtlCol="0">
            <a:spAutoFit/>
          </a:bodyPr>
          <a:lstStyle/>
          <a:p>
            <a:r>
              <a:rPr lang="en-US" sz="2400" dirty="0" smtClean="0">
                <a:solidFill>
                  <a:schemeClr val="bg1"/>
                </a:solidFill>
              </a:rPr>
              <a:t>USDA World Agricultural Supply and Demand Database</a:t>
            </a:r>
            <a:endParaRPr lang="en-US" sz="2400" dirty="0">
              <a:solidFill>
                <a:schemeClr val="bg1"/>
              </a:solidFill>
            </a:endParaRPr>
          </a:p>
        </p:txBody>
      </p:sp>
      <p:sp>
        <p:nvSpPr>
          <p:cNvPr id="5" name="Rectangle 4"/>
          <p:cNvSpPr/>
          <p:nvPr/>
        </p:nvSpPr>
        <p:spPr>
          <a:xfrm>
            <a:off x="2286000" y="685800"/>
            <a:ext cx="4400628" cy="369332"/>
          </a:xfrm>
          <a:prstGeom prst="rect">
            <a:avLst/>
          </a:prstGeom>
        </p:spPr>
        <p:txBody>
          <a:bodyPr wrap="none">
            <a:spAutoFit/>
          </a:bodyPr>
          <a:lstStyle/>
          <a:p>
            <a:r>
              <a:rPr lang="en-US" dirty="0">
                <a:solidFill>
                  <a:schemeClr val="bg1"/>
                </a:solidFill>
              </a:rPr>
              <a:t>http://www.fas.usda.gov/psd/online</a:t>
            </a:r>
          </a:p>
        </p:txBody>
      </p:sp>
    </p:spTree>
    <p:extLst>
      <p:ext uri="{BB962C8B-B14F-4D97-AF65-F5344CB8AC3E}">
        <p14:creationId xmlns:p14="http://schemas.microsoft.com/office/powerpoint/2010/main" val="1993318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76201"/>
            <a:ext cx="7924800" cy="838200"/>
          </a:xfrm>
        </p:spPr>
        <p:txBody>
          <a:bodyPr/>
          <a:lstStyle/>
          <a:p>
            <a:r>
              <a:rPr lang="en-US" sz="2000" dirty="0" smtClean="0">
                <a:solidFill>
                  <a:schemeClr val="tx1"/>
                </a:solidFill>
              </a:rPr>
              <a:t>OGA/IPAD’s Major Crop Forecasting Parameters</a:t>
            </a:r>
            <a:br>
              <a:rPr lang="en-US" sz="2000" dirty="0" smtClean="0">
                <a:solidFill>
                  <a:schemeClr val="tx1"/>
                </a:solidFill>
              </a:rPr>
            </a:br>
            <a:r>
              <a:rPr lang="en-US" sz="2000" dirty="0" smtClean="0">
                <a:solidFill>
                  <a:schemeClr val="tx1"/>
                </a:solidFill>
              </a:rPr>
              <a:t>What we </a:t>
            </a:r>
            <a:r>
              <a:rPr lang="en-US" sz="2000" dirty="0">
                <a:solidFill>
                  <a:schemeClr val="tx1"/>
                </a:solidFill>
              </a:rPr>
              <a:t>m</a:t>
            </a:r>
            <a:r>
              <a:rPr lang="en-US" sz="2000" dirty="0" smtClean="0">
                <a:solidFill>
                  <a:schemeClr val="tx1"/>
                </a:solidFill>
              </a:rPr>
              <a:t>onitored during the crop season……</a:t>
            </a:r>
            <a:endParaRPr lang="en-US" sz="2000" dirty="0">
              <a:solidFill>
                <a:schemeClr val="tx1"/>
              </a:solidFill>
            </a:endParaRPr>
          </a:p>
        </p:txBody>
      </p:sp>
      <p:sp>
        <p:nvSpPr>
          <p:cNvPr id="3075" name="Rectangle 3"/>
          <p:cNvSpPr>
            <a:spLocks noGrp="1" noChangeArrowheads="1"/>
          </p:cNvSpPr>
          <p:nvPr>
            <p:ph type="body" idx="1"/>
          </p:nvPr>
        </p:nvSpPr>
        <p:spPr>
          <a:xfrm>
            <a:off x="152400" y="838200"/>
            <a:ext cx="8534400" cy="5867400"/>
          </a:xfrm>
        </p:spPr>
        <p:txBody>
          <a:bodyPr/>
          <a:lstStyle/>
          <a:p>
            <a:pPr marL="457200" indent="-457200">
              <a:lnSpc>
                <a:spcPct val="80000"/>
              </a:lnSpc>
              <a:buClrTx/>
              <a:buSzTx/>
              <a:buFont typeface="+mj-lt"/>
              <a:buAutoNum type="arabicPeriod"/>
            </a:pPr>
            <a:endParaRPr lang="en-US" sz="2000" dirty="0" smtClean="0">
              <a:solidFill>
                <a:srgbClr val="FFC000"/>
              </a:solidFill>
            </a:endParaRPr>
          </a:p>
          <a:p>
            <a:pPr marL="457200" indent="-457200">
              <a:lnSpc>
                <a:spcPct val="80000"/>
              </a:lnSpc>
              <a:buClrTx/>
              <a:buSzTx/>
              <a:buFont typeface="+mj-lt"/>
              <a:buAutoNum type="arabicPeriod"/>
            </a:pPr>
            <a:endParaRPr lang="en-US" sz="2000" dirty="0">
              <a:solidFill>
                <a:srgbClr val="FFC000"/>
              </a:solidFill>
            </a:endParaRPr>
          </a:p>
          <a:p>
            <a:pPr marL="457200" indent="-457200">
              <a:lnSpc>
                <a:spcPct val="80000"/>
              </a:lnSpc>
              <a:buClrTx/>
              <a:buSzTx/>
              <a:buFont typeface="+mj-lt"/>
              <a:buAutoNum type="arabicPeriod"/>
            </a:pPr>
            <a:r>
              <a:rPr lang="en-US" sz="2000" dirty="0" smtClean="0">
                <a:solidFill>
                  <a:srgbClr val="FFC000"/>
                </a:solidFill>
              </a:rPr>
              <a:t>Crop Growth (as a continuous function) </a:t>
            </a:r>
            <a:endParaRPr lang="en-US" sz="2000" dirty="0"/>
          </a:p>
          <a:p>
            <a:pPr marL="0" indent="0">
              <a:lnSpc>
                <a:spcPct val="80000"/>
              </a:lnSpc>
              <a:buClrTx/>
              <a:buSzTx/>
              <a:buNone/>
            </a:pPr>
            <a:endParaRPr lang="en-US" sz="2000" dirty="0" smtClean="0"/>
          </a:p>
          <a:p>
            <a:pPr marL="0" indent="0">
              <a:lnSpc>
                <a:spcPct val="80000"/>
              </a:lnSpc>
              <a:buClrTx/>
              <a:buSzTx/>
              <a:buNone/>
            </a:pPr>
            <a:endParaRPr lang="en-US" sz="2000" dirty="0"/>
          </a:p>
          <a:p>
            <a:pPr marL="457200" indent="-457200">
              <a:lnSpc>
                <a:spcPct val="80000"/>
              </a:lnSpc>
              <a:buClrTx/>
              <a:buSzTx/>
              <a:buFont typeface="+mj-lt"/>
              <a:buAutoNum type="arabicPeriod" startAt="2"/>
            </a:pPr>
            <a:r>
              <a:rPr lang="en-US" sz="2000" dirty="0" smtClean="0">
                <a:solidFill>
                  <a:srgbClr val="FFC000"/>
                </a:solidFill>
              </a:rPr>
              <a:t>Crop Yields </a:t>
            </a:r>
          </a:p>
          <a:p>
            <a:pPr marL="457200" indent="-457200">
              <a:lnSpc>
                <a:spcPct val="80000"/>
              </a:lnSpc>
              <a:buClrTx/>
              <a:buSzTx/>
              <a:buFont typeface="+mj-lt"/>
              <a:buAutoNum type="arabicPeriod" startAt="2"/>
            </a:pPr>
            <a:endParaRPr lang="en-US" sz="2000" dirty="0" smtClean="0">
              <a:solidFill>
                <a:srgbClr val="FFC000"/>
              </a:solidFill>
            </a:endParaRPr>
          </a:p>
          <a:p>
            <a:pPr marL="457200" indent="-457200">
              <a:lnSpc>
                <a:spcPct val="80000"/>
              </a:lnSpc>
              <a:buClrTx/>
              <a:buSzTx/>
              <a:buFont typeface="+mj-lt"/>
              <a:buAutoNum type="arabicPeriod" startAt="2"/>
            </a:pPr>
            <a:endParaRPr lang="en-US" sz="2000" dirty="0" smtClean="0"/>
          </a:p>
          <a:p>
            <a:pPr marL="457200" indent="-457200">
              <a:lnSpc>
                <a:spcPct val="80000"/>
              </a:lnSpc>
              <a:buClrTx/>
              <a:buSzTx/>
              <a:buFont typeface="+mj-lt"/>
              <a:buAutoNum type="arabicPeriod" startAt="3"/>
            </a:pPr>
            <a:r>
              <a:rPr lang="en-US" sz="2000" dirty="0" smtClean="0">
                <a:solidFill>
                  <a:srgbClr val="FFC000"/>
                </a:solidFill>
              </a:rPr>
              <a:t>Planted/Harvested Cropland</a:t>
            </a:r>
            <a:endParaRPr lang="en-US" sz="2000" dirty="0" smtClean="0"/>
          </a:p>
        </p:txBody>
      </p:sp>
      <p:grpSp>
        <p:nvGrpSpPr>
          <p:cNvPr id="19" name="Group 18"/>
          <p:cNvGrpSpPr/>
          <p:nvPr/>
        </p:nvGrpSpPr>
        <p:grpSpPr>
          <a:xfrm>
            <a:off x="2133600" y="3733800"/>
            <a:ext cx="4876800" cy="2813841"/>
            <a:chOff x="3886200" y="2514600"/>
            <a:chExt cx="3422572" cy="1929345"/>
          </a:xfrm>
        </p:grpSpPr>
        <p:pic>
          <p:nvPicPr>
            <p:cNvPr id="5" name="Picture 16" descr="MODIS NDVI Graph"/>
            <p:cNvPicPr>
              <a:picLocks noChangeAspect="1" noChangeArrowheads="1"/>
            </p:cNvPicPr>
            <p:nvPr/>
          </p:nvPicPr>
          <p:blipFill>
            <a:blip r:embed="rId2" cstate="print"/>
            <a:srcRect b="7758"/>
            <a:stretch>
              <a:fillRect/>
            </a:stretch>
          </p:blipFill>
          <p:spPr bwMode="auto">
            <a:xfrm>
              <a:off x="3886200" y="2514600"/>
              <a:ext cx="3422572" cy="1929345"/>
            </a:xfrm>
            <a:prstGeom prst="rect">
              <a:avLst/>
            </a:prstGeom>
            <a:noFill/>
            <a:ln w="3175">
              <a:solidFill>
                <a:schemeClr val="accent2"/>
              </a:solidFill>
              <a:miter lim="800000"/>
              <a:headEnd/>
              <a:tailEnd/>
            </a:ln>
          </p:spPr>
        </p:pic>
        <p:sp>
          <p:nvSpPr>
            <p:cNvPr id="14" name="TextBox 13"/>
            <p:cNvSpPr txBox="1"/>
            <p:nvPr/>
          </p:nvSpPr>
          <p:spPr>
            <a:xfrm>
              <a:off x="4114800" y="3886200"/>
              <a:ext cx="720069" cy="276999"/>
            </a:xfrm>
            <a:prstGeom prst="rect">
              <a:avLst/>
            </a:prstGeom>
            <a:noFill/>
          </p:spPr>
          <p:txBody>
            <a:bodyPr wrap="none" rtlCol="0">
              <a:spAutoFit/>
            </a:bodyPr>
            <a:lstStyle/>
            <a:p>
              <a:r>
                <a:rPr lang="en-US" sz="1200" dirty="0" smtClean="0">
                  <a:solidFill>
                    <a:srgbClr val="080808"/>
                  </a:solidFill>
                </a:rPr>
                <a:t>sowing</a:t>
              </a:r>
              <a:endParaRPr lang="en-US" sz="1200" dirty="0">
                <a:solidFill>
                  <a:srgbClr val="080808"/>
                </a:solidFill>
              </a:endParaRPr>
            </a:p>
          </p:txBody>
        </p:sp>
        <p:sp>
          <p:nvSpPr>
            <p:cNvPr id="15" name="TextBox 14"/>
            <p:cNvSpPr txBox="1"/>
            <p:nvPr/>
          </p:nvSpPr>
          <p:spPr>
            <a:xfrm>
              <a:off x="4267200" y="3429000"/>
              <a:ext cx="991490" cy="276999"/>
            </a:xfrm>
            <a:prstGeom prst="rect">
              <a:avLst/>
            </a:prstGeom>
            <a:noFill/>
          </p:spPr>
          <p:txBody>
            <a:bodyPr wrap="none" rtlCol="0">
              <a:spAutoFit/>
            </a:bodyPr>
            <a:lstStyle/>
            <a:p>
              <a:r>
                <a:rPr lang="en-US" sz="1200" dirty="0" smtClean="0">
                  <a:solidFill>
                    <a:srgbClr val="080808"/>
                  </a:solidFill>
                </a:rPr>
                <a:t>vegetative</a:t>
              </a:r>
              <a:endParaRPr lang="en-US" sz="1200" dirty="0">
                <a:solidFill>
                  <a:srgbClr val="080808"/>
                </a:solidFill>
              </a:endParaRPr>
            </a:p>
          </p:txBody>
        </p:sp>
        <p:sp>
          <p:nvSpPr>
            <p:cNvPr id="16" name="TextBox 15"/>
            <p:cNvSpPr txBox="1"/>
            <p:nvPr/>
          </p:nvSpPr>
          <p:spPr>
            <a:xfrm>
              <a:off x="4712660" y="2743200"/>
              <a:ext cx="1154740" cy="276999"/>
            </a:xfrm>
            <a:prstGeom prst="rect">
              <a:avLst/>
            </a:prstGeom>
            <a:noFill/>
          </p:spPr>
          <p:txBody>
            <a:bodyPr wrap="none" rtlCol="0">
              <a:spAutoFit/>
            </a:bodyPr>
            <a:lstStyle/>
            <a:p>
              <a:r>
                <a:rPr lang="en-US" sz="1200" dirty="0" smtClean="0">
                  <a:solidFill>
                    <a:srgbClr val="080808"/>
                  </a:solidFill>
                </a:rPr>
                <a:t>reproductive</a:t>
              </a:r>
              <a:endParaRPr lang="en-US" sz="1200" dirty="0">
                <a:solidFill>
                  <a:srgbClr val="080808"/>
                </a:solidFill>
              </a:endParaRPr>
            </a:p>
          </p:txBody>
        </p:sp>
        <p:sp>
          <p:nvSpPr>
            <p:cNvPr id="17" name="TextBox 16"/>
            <p:cNvSpPr txBox="1"/>
            <p:nvPr/>
          </p:nvSpPr>
          <p:spPr>
            <a:xfrm>
              <a:off x="5246060" y="3304401"/>
              <a:ext cx="1066318" cy="276999"/>
            </a:xfrm>
            <a:prstGeom prst="rect">
              <a:avLst/>
            </a:prstGeom>
            <a:noFill/>
          </p:spPr>
          <p:txBody>
            <a:bodyPr wrap="none" rtlCol="0">
              <a:spAutoFit/>
            </a:bodyPr>
            <a:lstStyle/>
            <a:p>
              <a:r>
                <a:rPr lang="en-US" sz="1200" dirty="0" smtClean="0">
                  <a:solidFill>
                    <a:srgbClr val="080808"/>
                  </a:solidFill>
                </a:rPr>
                <a:t>senescence</a:t>
              </a:r>
              <a:endParaRPr lang="en-US" sz="1200" dirty="0">
                <a:solidFill>
                  <a:srgbClr val="080808"/>
                </a:solidFill>
              </a:endParaRPr>
            </a:p>
          </p:txBody>
        </p:sp>
        <p:sp>
          <p:nvSpPr>
            <p:cNvPr id="18" name="TextBox 17"/>
            <p:cNvSpPr txBox="1"/>
            <p:nvPr/>
          </p:nvSpPr>
          <p:spPr>
            <a:xfrm>
              <a:off x="5550860" y="3761601"/>
              <a:ext cx="763607" cy="276999"/>
            </a:xfrm>
            <a:prstGeom prst="rect">
              <a:avLst/>
            </a:prstGeom>
            <a:noFill/>
          </p:spPr>
          <p:txBody>
            <a:bodyPr wrap="none" rtlCol="0">
              <a:spAutoFit/>
            </a:bodyPr>
            <a:lstStyle/>
            <a:p>
              <a:r>
                <a:rPr lang="en-US" sz="1200" dirty="0" smtClean="0">
                  <a:solidFill>
                    <a:srgbClr val="080808"/>
                  </a:solidFill>
                </a:rPr>
                <a:t>harvest</a:t>
              </a:r>
              <a:endParaRPr lang="en-US" sz="1200" dirty="0">
                <a:solidFill>
                  <a:srgbClr val="080808"/>
                </a:solidFill>
              </a:endParaRPr>
            </a:p>
          </p:txBody>
        </p:sp>
      </p:grpSp>
      <p:pic>
        <p:nvPicPr>
          <p:cNvPr id="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3200" dirty="0" smtClean="0"/>
              <a:t>OGA IPAD CropExplorer and Other DSS</a:t>
            </a:r>
            <a:endParaRPr lang="en-US" sz="3200" dirty="0"/>
          </a:p>
        </p:txBody>
      </p:sp>
    </p:spTree>
    <p:extLst>
      <p:ext uri="{BB962C8B-B14F-4D97-AF65-F5344CB8AC3E}">
        <p14:creationId xmlns:p14="http://schemas.microsoft.com/office/powerpoint/2010/main" val="26855235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61" t="12109" r="25350" b="4762"/>
          <a:stretch/>
        </p:blipFill>
        <p:spPr bwMode="auto">
          <a:xfrm>
            <a:off x="656375" y="571500"/>
            <a:ext cx="7771414"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6375" y="164068"/>
            <a:ext cx="7779190" cy="369332"/>
          </a:xfrm>
          <a:prstGeom prst="rect">
            <a:avLst/>
          </a:prstGeom>
          <a:solidFill>
            <a:srgbClr val="FF0000"/>
          </a:solidFill>
        </p:spPr>
        <p:txBody>
          <a:bodyPr wrap="square" rtlCol="0">
            <a:spAutoFit/>
          </a:bodyPr>
          <a:lstStyle/>
          <a:p>
            <a:r>
              <a:rPr lang="en-US" dirty="0" smtClean="0"/>
              <a:t>IPAD                                                 Decision Support Systems</a:t>
            </a:r>
            <a:endParaRPr lang="en-US" dirty="0"/>
          </a:p>
        </p:txBody>
      </p:sp>
      <p:sp>
        <p:nvSpPr>
          <p:cNvPr id="3" name="Cube 2"/>
          <p:cNvSpPr/>
          <p:nvPr/>
        </p:nvSpPr>
        <p:spPr bwMode="auto">
          <a:xfrm>
            <a:off x="990600" y="20574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5" name="Cube 4"/>
          <p:cNvSpPr/>
          <p:nvPr/>
        </p:nvSpPr>
        <p:spPr bwMode="auto">
          <a:xfrm>
            <a:off x="990600" y="41910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6" name="Cube 5"/>
          <p:cNvSpPr/>
          <p:nvPr/>
        </p:nvSpPr>
        <p:spPr bwMode="auto">
          <a:xfrm>
            <a:off x="990600" y="22860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Cube 6"/>
          <p:cNvSpPr/>
          <p:nvPr/>
        </p:nvSpPr>
        <p:spPr bwMode="auto">
          <a:xfrm>
            <a:off x="990600" y="35814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8" name="Cube 7"/>
          <p:cNvSpPr/>
          <p:nvPr/>
        </p:nvSpPr>
        <p:spPr bwMode="auto">
          <a:xfrm>
            <a:off x="4648200" y="41910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9" name="Cube 8"/>
          <p:cNvSpPr/>
          <p:nvPr/>
        </p:nvSpPr>
        <p:spPr bwMode="auto">
          <a:xfrm>
            <a:off x="4648200" y="25146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0" name="Cube 9"/>
          <p:cNvSpPr/>
          <p:nvPr/>
        </p:nvSpPr>
        <p:spPr bwMode="auto">
          <a:xfrm>
            <a:off x="990600" y="44196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1" name="Cube 10"/>
          <p:cNvSpPr/>
          <p:nvPr/>
        </p:nvSpPr>
        <p:spPr bwMode="auto">
          <a:xfrm>
            <a:off x="4648200" y="22860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2" name="Cube 11"/>
          <p:cNvSpPr/>
          <p:nvPr/>
        </p:nvSpPr>
        <p:spPr bwMode="auto">
          <a:xfrm>
            <a:off x="4648200" y="44196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3" name="Cube 12"/>
          <p:cNvSpPr/>
          <p:nvPr/>
        </p:nvSpPr>
        <p:spPr bwMode="auto">
          <a:xfrm>
            <a:off x="4648200" y="46482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4" name="Cube 13"/>
          <p:cNvSpPr/>
          <p:nvPr/>
        </p:nvSpPr>
        <p:spPr bwMode="auto">
          <a:xfrm>
            <a:off x="4648200" y="49530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5" name="Cube 14"/>
          <p:cNvSpPr/>
          <p:nvPr/>
        </p:nvSpPr>
        <p:spPr bwMode="auto">
          <a:xfrm>
            <a:off x="4648200" y="51816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6" name="Cube 15"/>
          <p:cNvSpPr/>
          <p:nvPr/>
        </p:nvSpPr>
        <p:spPr bwMode="auto">
          <a:xfrm>
            <a:off x="4648200" y="54864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7" name="Cube 16"/>
          <p:cNvSpPr/>
          <p:nvPr/>
        </p:nvSpPr>
        <p:spPr bwMode="auto">
          <a:xfrm>
            <a:off x="990600" y="2971800"/>
            <a:ext cx="152400" cy="152400"/>
          </a:xfrm>
          <a:prstGeom prst="cub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4" name="TextBox 3"/>
          <p:cNvSpPr txBox="1"/>
          <p:nvPr/>
        </p:nvSpPr>
        <p:spPr>
          <a:xfrm>
            <a:off x="7086600" y="2260684"/>
            <a:ext cx="1382110" cy="253916"/>
          </a:xfrm>
          <a:prstGeom prst="rect">
            <a:avLst/>
          </a:prstGeom>
          <a:noFill/>
        </p:spPr>
        <p:txBody>
          <a:bodyPr wrap="none" rtlCol="0">
            <a:spAutoFit/>
          </a:bodyPr>
          <a:lstStyle/>
          <a:p>
            <a:r>
              <a:rPr lang="en-US" sz="1050" b="1" dirty="0" smtClean="0">
                <a:solidFill>
                  <a:srgbClr val="FF0000"/>
                </a:solidFill>
              </a:rPr>
              <a:t>[</a:t>
            </a:r>
            <a:r>
              <a:rPr lang="en-US" sz="900" b="1" dirty="0" smtClean="0">
                <a:solidFill>
                  <a:srgbClr val="FF0000"/>
                </a:solidFill>
              </a:rPr>
              <a:t>GLAM: UMD 16D</a:t>
            </a:r>
            <a:r>
              <a:rPr lang="en-US" sz="1050" b="1" dirty="0" smtClean="0">
                <a:solidFill>
                  <a:srgbClr val="FF0000"/>
                </a:solidFill>
              </a:rPr>
              <a:t>]</a:t>
            </a:r>
            <a:endParaRPr lang="en-US" sz="1050" b="1" dirty="0">
              <a:solidFill>
                <a:srgbClr val="FF0000"/>
              </a:solidFill>
            </a:endParaRPr>
          </a:p>
        </p:txBody>
      </p:sp>
      <p:sp>
        <p:nvSpPr>
          <p:cNvPr id="19" name="TextBox 18"/>
          <p:cNvSpPr txBox="1"/>
          <p:nvPr/>
        </p:nvSpPr>
        <p:spPr>
          <a:xfrm>
            <a:off x="2287856" y="2260684"/>
            <a:ext cx="606256" cy="253916"/>
          </a:xfrm>
          <a:prstGeom prst="rect">
            <a:avLst/>
          </a:prstGeom>
          <a:noFill/>
        </p:spPr>
        <p:txBody>
          <a:bodyPr wrap="none" rtlCol="0">
            <a:spAutoFit/>
          </a:bodyPr>
          <a:lstStyle/>
          <a:p>
            <a:r>
              <a:rPr lang="en-US" sz="1050" b="1" dirty="0" smtClean="0">
                <a:solidFill>
                  <a:srgbClr val="FF0000"/>
                </a:solidFill>
              </a:rPr>
              <a:t>[SIA]</a:t>
            </a:r>
            <a:endParaRPr lang="en-US" sz="1050" b="1" dirty="0">
              <a:solidFill>
                <a:srgbClr val="FF0000"/>
              </a:solidFill>
            </a:endParaRPr>
          </a:p>
        </p:txBody>
      </p:sp>
      <p:sp>
        <p:nvSpPr>
          <p:cNvPr id="20" name="TextBox 19"/>
          <p:cNvSpPr txBox="1"/>
          <p:nvPr/>
        </p:nvSpPr>
        <p:spPr>
          <a:xfrm>
            <a:off x="6019800" y="4114800"/>
            <a:ext cx="1864613" cy="253916"/>
          </a:xfrm>
          <a:prstGeom prst="rect">
            <a:avLst/>
          </a:prstGeom>
          <a:noFill/>
        </p:spPr>
        <p:txBody>
          <a:bodyPr wrap="none" rtlCol="0">
            <a:spAutoFit/>
          </a:bodyPr>
          <a:lstStyle/>
          <a:p>
            <a:r>
              <a:rPr lang="en-US" sz="1050" b="1" dirty="0" smtClean="0">
                <a:solidFill>
                  <a:srgbClr val="FF0000"/>
                </a:solidFill>
              </a:rPr>
              <a:t>[Satellite Derivatives]</a:t>
            </a:r>
            <a:endParaRPr lang="en-US" sz="1050" b="1" dirty="0">
              <a:solidFill>
                <a:srgbClr val="FF0000"/>
              </a:solidFill>
            </a:endParaRPr>
          </a:p>
        </p:txBody>
      </p:sp>
      <p:sp>
        <p:nvSpPr>
          <p:cNvPr id="21" name="TextBox 20"/>
          <p:cNvSpPr txBox="1"/>
          <p:nvPr/>
        </p:nvSpPr>
        <p:spPr>
          <a:xfrm>
            <a:off x="5867400" y="4927684"/>
            <a:ext cx="1263487" cy="253916"/>
          </a:xfrm>
          <a:prstGeom prst="rect">
            <a:avLst/>
          </a:prstGeom>
          <a:noFill/>
        </p:spPr>
        <p:txBody>
          <a:bodyPr wrap="none" rtlCol="0">
            <a:spAutoFit/>
          </a:bodyPr>
          <a:lstStyle/>
          <a:p>
            <a:r>
              <a:rPr lang="en-US" sz="1050" b="1" dirty="0" smtClean="0">
                <a:solidFill>
                  <a:srgbClr val="FF0000"/>
                </a:solidFill>
              </a:rPr>
              <a:t>[Crop Models]</a:t>
            </a:r>
            <a:endParaRPr lang="en-US" sz="1050" b="1" dirty="0">
              <a:solidFill>
                <a:srgbClr val="FF0000"/>
              </a:solidFill>
            </a:endParaRPr>
          </a:p>
        </p:txBody>
      </p:sp>
      <p:sp>
        <p:nvSpPr>
          <p:cNvPr id="22" name="TextBox 21"/>
          <p:cNvSpPr txBox="1"/>
          <p:nvPr/>
        </p:nvSpPr>
        <p:spPr>
          <a:xfrm>
            <a:off x="7699544" y="4114800"/>
            <a:ext cx="606256" cy="253916"/>
          </a:xfrm>
          <a:prstGeom prst="rect">
            <a:avLst/>
          </a:prstGeom>
          <a:noFill/>
        </p:spPr>
        <p:txBody>
          <a:bodyPr wrap="none" rtlCol="0">
            <a:spAutoFit/>
          </a:bodyPr>
          <a:lstStyle/>
          <a:p>
            <a:r>
              <a:rPr lang="en-US" sz="1050" b="1" dirty="0" smtClean="0">
                <a:solidFill>
                  <a:srgbClr val="FF0000"/>
                </a:solidFill>
              </a:rPr>
              <a:t>[SIA]</a:t>
            </a:r>
            <a:endParaRPr lang="en-US" sz="1050" b="1" dirty="0">
              <a:solidFill>
                <a:srgbClr val="FF0000"/>
              </a:solidFill>
            </a:endParaRPr>
          </a:p>
        </p:txBody>
      </p:sp>
      <p:sp>
        <p:nvSpPr>
          <p:cNvPr id="23" name="TextBox 22"/>
          <p:cNvSpPr txBox="1"/>
          <p:nvPr/>
        </p:nvSpPr>
        <p:spPr>
          <a:xfrm>
            <a:off x="7391400" y="4343400"/>
            <a:ext cx="962123" cy="253916"/>
          </a:xfrm>
          <a:prstGeom prst="rect">
            <a:avLst/>
          </a:prstGeom>
          <a:noFill/>
        </p:spPr>
        <p:txBody>
          <a:bodyPr wrap="none" rtlCol="0">
            <a:spAutoFit/>
          </a:bodyPr>
          <a:lstStyle/>
          <a:p>
            <a:r>
              <a:rPr lang="en-US" sz="1050" b="1" dirty="0" smtClean="0">
                <a:solidFill>
                  <a:srgbClr val="FF0000"/>
                </a:solidFill>
              </a:rPr>
              <a:t>[</a:t>
            </a:r>
            <a:r>
              <a:rPr lang="en-US" sz="900" b="1" dirty="0" smtClean="0">
                <a:solidFill>
                  <a:srgbClr val="FF0000"/>
                </a:solidFill>
              </a:rPr>
              <a:t>GLAM: 8D</a:t>
            </a:r>
            <a:r>
              <a:rPr lang="en-US" sz="1050" b="1" dirty="0" smtClean="0">
                <a:solidFill>
                  <a:srgbClr val="FF0000"/>
                </a:solidFill>
              </a:rPr>
              <a:t>]</a:t>
            </a:r>
            <a:endParaRPr lang="en-US" sz="1050" b="1" dirty="0">
              <a:solidFill>
                <a:srgbClr val="FF0000"/>
              </a:solidFill>
            </a:endParaRPr>
          </a:p>
        </p:txBody>
      </p:sp>
      <p:sp>
        <p:nvSpPr>
          <p:cNvPr id="25" name="TextBox 24"/>
          <p:cNvSpPr txBox="1"/>
          <p:nvPr/>
        </p:nvSpPr>
        <p:spPr>
          <a:xfrm>
            <a:off x="1905000" y="1371600"/>
            <a:ext cx="5769721" cy="338554"/>
          </a:xfrm>
          <a:prstGeom prst="rect">
            <a:avLst/>
          </a:prstGeom>
          <a:solidFill>
            <a:srgbClr val="080808"/>
          </a:solidFill>
        </p:spPr>
        <p:txBody>
          <a:bodyPr wrap="none" rtlCol="0">
            <a:spAutoFit/>
          </a:bodyPr>
          <a:lstStyle/>
          <a:p>
            <a:r>
              <a:rPr lang="en-US" sz="1600" dirty="0" smtClean="0">
                <a:solidFill>
                  <a:schemeClr val="bg1"/>
                </a:solidFill>
              </a:rPr>
              <a:t>DSS: Prediction Models and Direct Earth Observations</a:t>
            </a:r>
            <a:endParaRPr lang="en-US" sz="1600" dirty="0">
              <a:solidFill>
                <a:schemeClr val="bg1"/>
              </a:solidFill>
            </a:endParaRPr>
          </a:p>
        </p:txBody>
      </p:sp>
      <p:sp>
        <p:nvSpPr>
          <p:cNvPr id="24" name="Striped Right Arrow 23"/>
          <p:cNvSpPr/>
          <p:nvPr/>
        </p:nvSpPr>
        <p:spPr bwMode="auto">
          <a:xfrm>
            <a:off x="3810000" y="4343400"/>
            <a:ext cx="762000" cy="228600"/>
          </a:xfrm>
          <a:prstGeom prst="stripedRightArrow">
            <a:avLst/>
          </a:prstGeom>
          <a:solidFill>
            <a:srgbClr val="00B050"/>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30" name="Striped Right Arrow 29"/>
          <p:cNvSpPr/>
          <p:nvPr/>
        </p:nvSpPr>
        <p:spPr bwMode="auto">
          <a:xfrm rot="10800000">
            <a:off x="2286000" y="2057400"/>
            <a:ext cx="762000" cy="228600"/>
          </a:xfrm>
          <a:prstGeom prst="stripedRightArrow">
            <a:avLst/>
          </a:prstGeom>
          <a:solidFill>
            <a:srgbClr val="00B050"/>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31" name="Striped Right Arrow 30"/>
          <p:cNvSpPr/>
          <p:nvPr/>
        </p:nvSpPr>
        <p:spPr bwMode="auto">
          <a:xfrm rot="10800000">
            <a:off x="2895600" y="2285999"/>
            <a:ext cx="762000" cy="228600"/>
          </a:xfrm>
          <a:prstGeom prst="stripedRightArrow">
            <a:avLst/>
          </a:prstGeom>
          <a:solidFill>
            <a:srgbClr val="00B050"/>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118872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52400"/>
            <a:ext cx="8839199" cy="369332"/>
          </a:xfrm>
          <a:prstGeom prst="rect">
            <a:avLst/>
          </a:prstGeom>
          <a:solidFill>
            <a:srgbClr val="FF0000"/>
          </a:solidFill>
        </p:spPr>
        <p:txBody>
          <a:bodyPr wrap="square" rtlCol="0">
            <a:spAutoFit/>
          </a:bodyPr>
          <a:lstStyle/>
          <a:p>
            <a:r>
              <a:rPr lang="en-US" dirty="0"/>
              <a:t>IPAD </a:t>
            </a:r>
            <a:r>
              <a:rPr lang="en-US" dirty="0" smtClean="0"/>
              <a:t>                 </a:t>
            </a:r>
            <a:r>
              <a:rPr lang="en-US" sz="1200" b="1" dirty="0" smtClean="0">
                <a:hlinkClick r:id="rId2"/>
              </a:rPr>
              <a:t>http</a:t>
            </a:r>
            <a:r>
              <a:rPr lang="en-US" sz="1200" b="1" dirty="0">
                <a:hlinkClick r:id="rId2"/>
              </a:rPr>
              <a:t>://</a:t>
            </a:r>
            <a:r>
              <a:rPr lang="en-US" sz="1200" b="1" dirty="0" smtClean="0">
                <a:hlinkClick r:id="rId2"/>
              </a:rPr>
              <a:t>www.pecad.fas.usda.gov/cropexplorer</a:t>
            </a:r>
            <a:r>
              <a:rPr lang="en-US" sz="1000" b="1" dirty="0" smtClean="0"/>
              <a:t>            </a:t>
            </a:r>
            <a:r>
              <a:rPr lang="en-US" dirty="0" smtClean="0"/>
              <a:t>Crop Explorer DSS</a:t>
            </a:r>
            <a:endParaRPr lang="en-US" dirty="0"/>
          </a:p>
        </p:txBody>
      </p:sp>
      <p:grpSp>
        <p:nvGrpSpPr>
          <p:cNvPr id="10" name="Group 9"/>
          <p:cNvGrpSpPr/>
          <p:nvPr/>
        </p:nvGrpSpPr>
        <p:grpSpPr>
          <a:xfrm>
            <a:off x="152399" y="609600"/>
            <a:ext cx="8839200" cy="5486400"/>
            <a:chOff x="152399" y="609600"/>
            <a:chExt cx="8839200" cy="5486400"/>
          </a:xfrm>
        </p:grpSpPr>
        <p:grpSp>
          <p:nvGrpSpPr>
            <p:cNvPr id="7" name="Group 6"/>
            <p:cNvGrpSpPr/>
            <p:nvPr/>
          </p:nvGrpSpPr>
          <p:grpSpPr>
            <a:xfrm>
              <a:off x="152400" y="609600"/>
              <a:ext cx="8839199" cy="5486400"/>
              <a:chOff x="656375" y="609600"/>
              <a:chExt cx="7779190" cy="6027576"/>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739" t="12109" r="19256"/>
              <a:stretch/>
            </p:blipFill>
            <p:spPr bwMode="auto">
              <a:xfrm>
                <a:off x="656375" y="609600"/>
                <a:ext cx="7779190" cy="602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4953000" y="4191000"/>
                <a:ext cx="1066800" cy="381000"/>
              </a:xfrm>
              <a:prstGeom prst="ellipse">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4" name="Rectangle 3"/>
              <p:cNvSpPr/>
              <p:nvPr/>
            </p:nvSpPr>
            <p:spPr bwMode="auto">
              <a:xfrm>
                <a:off x="6477000" y="5410200"/>
                <a:ext cx="1752600" cy="609600"/>
              </a:xfrm>
              <a:prstGeom prst="rect">
                <a:avLst/>
              </a:prstGeom>
              <a:noFill/>
              <a:ln w="285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5" name="TextBox 4"/>
              <p:cNvSpPr txBox="1"/>
              <p:nvPr/>
            </p:nvSpPr>
            <p:spPr>
              <a:xfrm>
                <a:off x="5181600" y="5788223"/>
                <a:ext cx="896399" cy="307777"/>
              </a:xfrm>
              <a:prstGeom prst="rect">
                <a:avLst/>
              </a:prstGeom>
              <a:noFill/>
            </p:spPr>
            <p:txBody>
              <a:bodyPr wrap="none" rtlCol="0">
                <a:spAutoFit/>
              </a:bodyPr>
              <a:lstStyle/>
              <a:p>
                <a:r>
                  <a:rPr lang="en-US" sz="1400" b="1" dirty="0" smtClean="0">
                    <a:solidFill>
                      <a:srgbClr val="00B050"/>
                    </a:solidFill>
                  </a:rPr>
                  <a:t>GIMMS</a:t>
                </a:r>
                <a:endParaRPr lang="en-US" sz="1400" b="1" dirty="0">
                  <a:solidFill>
                    <a:srgbClr val="00B050"/>
                  </a:solidFill>
                </a:endParaRPr>
              </a:p>
            </p:txBody>
          </p:sp>
          <p:sp>
            <p:nvSpPr>
              <p:cNvPr id="6" name="Striped Right Arrow 5"/>
              <p:cNvSpPr/>
              <p:nvPr/>
            </p:nvSpPr>
            <p:spPr bwMode="auto">
              <a:xfrm>
                <a:off x="6019800" y="5868888"/>
                <a:ext cx="457200" cy="150912"/>
              </a:xfrm>
              <a:prstGeom prst="striped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9" name="Oval 8"/>
            <p:cNvSpPr/>
            <p:nvPr/>
          </p:nvSpPr>
          <p:spPr>
            <a:xfrm>
              <a:off x="152399" y="5465372"/>
              <a:ext cx="4419599" cy="47822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96510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 y="1219200"/>
            <a:ext cx="8759861" cy="4724400"/>
            <a:chOff x="228600" y="1219200"/>
            <a:chExt cx="8759861" cy="472440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4" t="12223" r="34186" b="25578"/>
            <a:stretch/>
          </p:blipFill>
          <p:spPr bwMode="auto">
            <a:xfrm>
              <a:off x="228600" y="1219200"/>
              <a:ext cx="8759861" cy="4724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bwMode="auto">
            <a:xfrm>
              <a:off x="838200" y="2209800"/>
              <a:ext cx="762000" cy="30480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228600" y="304800"/>
            <a:ext cx="8759861" cy="369332"/>
          </a:xfrm>
          <a:prstGeom prst="rect">
            <a:avLst/>
          </a:prstGeom>
          <a:solidFill>
            <a:srgbClr val="FF0000"/>
          </a:solidFill>
        </p:spPr>
        <p:txBody>
          <a:bodyPr wrap="square" rtlCol="0">
            <a:spAutoFit/>
          </a:bodyPr>
          <a:lstStyle/>
          <a:p>
            <a:r>
              <a:rPr lang="en-US" dirty="0" smtClean="0"/>
              <a:t>IPAD                                                                        Crop Explorer DSS</a:t>
            </a:r>
            <a:endParaRPr lang="en-US" dirty="0"/>
          </a:p>
        </p:txBody>
      </p:sp>
    </p:spTree>
    <p:extLst>
      <p:ext uri="{BB962C8B-B14F-4D97-AF65-F5344CB8AC3E}">
        <p14:creationId xmlns:p14="http://schemas.microsoft.com/office/powerpoint/2010/main" val="3790822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1329453"/>
            <a:ext cx="9023072" cy="4614147"/>
            <a:chOff x="76200" y="1329453"/>
            <a:chExt cx="9023072" cy="4614147"/>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5" t="12223" r="30606" b="25578"/>
            <a:stretch/>
          </p:blipFill>
          <p:spPr bwMode="auto">
            <a:xfrm>
              <a:off x="76200" y="1329453"/>
              <a:ext cx="9023072" cy="4614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295400" y="2362200"/>
              <a:ext cx="1752600" cy="22860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76200" y="304800"/>
            <a:ext cx="9023072" cy="369332"/>
          </a:xfrm>
          <a:prstGeom prst="rect">
            <a:avLst/>
          </a:prstGeom>
          <a:solidFill>
            <a:srgbClr val="FF0000"/>
          </a:solidFill>
        </p:spPr>
        <p:txBody>
          <a:bodyPr wrap="square" rtlCol="0">
            <a:spAutoFit/>
          </a:bodyPr>
          <a:lstStyle/>
          <a:p>
            <a:r>
              <a:rPr lang="en-US" dirty="0" smtClean="0"/>
              <a:t>IPAD                                                                        Crop Explorer DSS</a:t>
            </a:r>
            <a:endParaRPr lang="en-US" dirty="0"/>
          </a:p>
        </p:txBody>
      </p:sp>
    </p:spTree>
    <p:extLst>
      <p:ext uri="{BB962C8B-B14F-4D97-AF65-F5344CB8AC3E}">
        <p14:creationId xmlns:p14="http://schemas.microsoft.com/office/powerpoint/2010/main" val="701054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3048" y="1143000"/>
            <a:ext cx="8994752" cy="4800600"/>
            <a:chOff x="76200" y="1447800"/>
            <a:chExt cx="8994752" cy="480060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2" t="12222" r="34415" b="25850"/>
            <a:stretch/>
          </p:blipFill>
          <p:spPr bwMode="auto">
            <a:xfrm>
              <a:off x="76200" y="1447800"/>
              <a:ext cx="899475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3200400" y="2514600"/>
              <a:ext cx="1143000" cy="22860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73048" y="304800"/>
            <a:ext cx="8994752" cy="369332"/>
          </a:xfrm>
          <a:prstGeom prst="rect">
            <a:avLst/>
          </a:prstGeom>
          <a:solidFill>
            <a:srgbClr val="FF0000"/>
          </a:solidFill>
        </p:spPr>
        <p:txBody>
          <a:bodyPr wrap="square" rtlCol="0">
            <a:spAutoFit/>
          </a:bodyPr>
          <a:lstStyle/>
          <a:p>
            <a:r>
              <a:rPr lang="en-US" dirty="0" smtClean="0"/>
              <a:t>IPAD                                                                        Crop Explorer DSS</a:t>
            </a:r>
            <a:endParaRPr lang="en-US" dirty="0"/>
          </a:p>
        </p:txBody>
      </p:sp>
    </p:spTree>
    <p:extLst>
      <p:ext uri="{BB962C8B-B14F-4D97-AF65-F5344CB8AC3E}">
        <p14:creationId xmlns:p14="http://schemas.microsoft.com/office/powerpoint/2010/main" val="1336903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1143000"/>
            <a:ext cx="8932941" cy="4800600"/>
            <a:chOff x="76200" y="1447800"/>
            <a:chExt cx="8932941" cy="480060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1" t="12222" r="34721" b="25715"/>
            <a:stretch/>
          </p:blipFill>
          <p:spPr bwMode="auto">
            <a:xfrm>
              <a:off x="76200" y="1447800"/>
              <a:ext cx="893294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267200" y="2514600"/>
              <a:ext cx="990600" cy="22860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5" name="TextBox 4"/>
          <p:cNvSpPr txBox="1"/>
          <p:nvPr/>
        </p:nvSpPr>
        <p:spPr>
          <a:xfrm>
            <a:off x="76200" y="304800"/>
            <a:ext cx="8932941" cy="369332"/>
          </a:xfrm>
          <a:prstGeom prst="rect">
            <a:avLst/>
          </a:prstGeom>
          <a:solidFill>
            <a:srgbClr val="FF0000"/>
          </a:solidFill>
        </p:spPr>
        <p:txBody>
          <a:bodyPr wrap="square" rtlCol="0">
            <a:spAutoFit/>
          </a:bodyPr>
          <a:lstStyle/>
          <a:p>
            <a:r>
              <a:rPr lang="en-US" dirty="0" smtClean="0"/>
              <a:t>IPAD                                                                        Crop Explorer DSS</a:t>
            </a:r>
            <a:endParaRPr lang="en-US" dirty="0"/>
          </a:p>
        </p:txBody>
      </p:sp>
    </p:spTree>
    <p:extLst>
      <p:ext uri="{BB962C8B-B14F-4D97-AF65-F5344CB8AC3E}">
        <p14:creationId xmlns:p14="http://schemas.microsoft.com/office/powerpoint/2010/main" val="2067559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Introduction: OGA Mission, General Approach</a:t>
            </a: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906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 y="685800"/>
            <a:ext cx="9143999" cy="1362075"/>
          </a:xfrm>
        </p:spPr>
        <p:txBody>
          <a:bodyPr/>
          <a:lstStyle/>
          <a:p>
            <a:r>
              <a:rPr lang="en-US" sz="2000" cap="none" dirty="0" smtClean="0"/>
              <a:t>Overview Of IPAD’s Operational Use Of GIMMS MODIS Global Agricultural Monitoring Production System and Other Decision Support Systems</a:t>
            </a:r>
            <a:endParaRPr lang="en-US" sz="2000" cap="none" dirty="0"/>
          </a:p>
        </p:txBody>
      </p:sp>
      <p:sp>
        <p:nvSpPr>
          <p:cNvPr id="4" name="Rectangle 3"/>
          <p:cNvSpPr/>
          <p:nvPr/>
        </p:nvSpPr>
        <p:spPr>
          <a:xfrm>
            <a:off x="0" y="1905000"/>
            <a:ext cx="9116438" cy="830997"/>
          </a:xfrm>
          <a:prstGeom prst="rect">
            <a:avLst/>
          </a:prstGeom>
        </p:spPr>
        <p:txBody>
          <a:bodyPr wrap="square">
            <a:spAutoFit/>
          </a:bodyPr>
          <a:lstStyle/>
          <a:p>
            <a:r>
              <a:rPr lang="en-US" sz="1600" dirty="0"/>
              <a:t>The GIMMS MODIS Global Agricultural Monitoring system is developed and provided by the </a:t>
            </a:r>
            <a:r>
              <a:rPr lang="en-US" sz="1600" dirty="0" smtClean="0"/>
              <a:t>NASA/GSFC/GIMMS </a:t>
            </a:r>
            <a:r>
              <a:rPr lang="en-US" sz="1600" dirty="0"/>
              <a:t>group for the USDA/FAS/IPAD Global Agricultural Monitoring project</a:t>
            </a:r>
          </a:p>
        </p:txBody>
      </p:sp>
      <p:sp>
        <p:nvSpPr>
          <p:cNvPr id="5" name="Rectangle 4"/>
          <p:cNvSpPr/>
          <p:nvPr/>
        </p:nvSpPr>
        <p:spPr>
          <a:xfrm>
            <a:off x="2272219" y="2590800"/>
            <a:ext cx="4572000" cy="4278094"/>
          </a:xfrm>
          <a:prstGeom prst="rect">
            <a:avLst/>
          </a:prstGeom>
        </p:spPr>
        <p:txBody>
          <a:bodyPr>
            <a:spAutoFit/>
          </a:bodyPr>
          <a:lstStyle/>
          <a:p>
            <a:pPr marL="171450" indent="-171450">
              <a:buFont typeface="Wingdings" panose="05000000000000000000" pitchFamily="2" charset="2"/>
              <a:buChar char="§"/>
            </a:pPr>
            <a:r>
              <a:rPr lang="en-US" sz="1600" dirty="0"/>
              <a:t>Long-term data availability - from 2002 to up to date – consistently organized.</a:t>
            </a:r>
          </a:p>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r>
              <a:rPr lang="en-US" sz="1600" dirty="0"/>
              <a:t>6 Crop mask layers to choose from</a:t>
            </a:r>
          </a:p>
          <a:p>
            <a:pPr marL="628650" lvl="1" indent="-171450">
              <a:buFont typeface="Wingdings" panose="05000000000000000000" pitchFamily="2" charset="2"/>
              <a:buChar char="§"/>
            </a:pPr>
            <a:r>
              <a:rPr lang="en-US" sz="1600" dirty="0" err="1"/>
              <a:t>GlobalCover</a:t>
            </a:r>
            <a:r>
              <a:rPr lang="en-US" sz="1600" dirty="0"/>
              <a:t> 2009 crops</a:t>
            </a:r>
          </a:p>
          <a:p>
            <a:pPr marL="628650" lvl="1" indent="-171450">
              <a:buFont typeface="Wingdings" panose="05000000000000000000" pitchFamily="2" charset="2"/>
              <a:buChar char="§"/>
            </a:pPr>
            <a:r>
              <a:rPr lang="en-US" sz="1600" dirty="0"/>
              <a:t>MODIS-UMD 2009 crops</a:t>
            </a:r>
          </a:p>
          <a:p>
            <a:pPr marL="628650" lvl="1" indent="-171450">
              <a:buFont typeface="Wingdings" panose="05000000000000000000" pitchFamily="2" charset="2"/>
              <a:buChar char="§"/>
            </a:pPr>
            <a:r>
              <a:rPr lang="en-US" sz="1600" dirty="0"/>
              <a:t>Others</a:t>
            </a:r>
          </a:p>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r>
              <a:rPr lang="en-US" sz="1600" dirty="0"/>
              <a:t>Data are easy to query, visualize, and extract</a:t>
            </a:r>
          </a:p>
          <a:p>
            <a:pPr marL="171450" indent="-171450">
              <a:buFont typeface="Wingdings" panose="05000000000000000000" pitchFamily="2" charset="2"/>
              <a:buChar char="§"/>
            </a:pPr>
            <a:endParaRPr lang="en-US" sz="1600" dirty="0"/>
          </a:p>
          <a:p>
            <a:pPr marL="171450" indent="-171450">
              <a:buFont typeface="Wingdings" panose="05000000000000000000" pitchFamily="2" charset="2"/>
              <a:buChar char="§"/>
            </a:pPr>
            <a:r>
              <a:rPr lang="en-US" sz="1600" dirty="0"/>
              <a:t>Multiple spatial scales available</a:t>
            </a:r>
          </a:p>
          <a:p>
            <a:pPr marL="628650" lvl="1" indent="-171450">
              <a:buFont typeface="Wingdings" panose="05000000000000000000" pitchFamily="2" charset="2"/>
              <a:buChar char="§"/>
            </a:pPr>
            <a:r>
              <a:rPr lang="en-US" sz="1600" dirty="0" smtClean="0"/>
              <a:t>3-levels </a:t>
            </a:r>
            <a:r>
              <a:rPr lang="en-US" sz="1600" dirty="0"/>
              <a:t>Admin boundaries (Country, State/Province, sub-state)</a:t>
            </a:r>
          </a:p>
          <a:p>
            <a:pPr marL="628650" lvl="1" indent="-171450">
              <a:buFont typeface="Wingdings" panose="05000000000000000000" pitchFamily="2" charset="2"/>
              <a:buChar char="§"/>
            </a:pPr>
            <a:r>
              <a:rPr lang="en-US" sz="1600" dirty="0"/>
              <a:t>Crop reporting districts (e.g., US, Australia)</a:t>
            </a:r>
          </a:p>
          <a:p>
            <a:pPr marL="628650" lvl="1" indent="-171450">
              <a:buFont typeface="Wingdings" panose="05000000000000000000" pitchFamily="2" charset="2"/>
              <a:buChar char="§"/>
            </a:pPr>
            <a:r>
              <a:rPr lang="en-US" sz="1600" dirty="0"/>
              <a:t>LIS grid @ 0.25-degree</a:t>
            </a: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766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4357688"/>
            <a:ext cx="1500187"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5"/>
          <p:cNvSpPr txBox="1">
            <a:spLocks noGrp="1"/>
          </p:cNvSpPr>
          <p:nvPr/>
        </p:nvSpPr>
        <p:spPr bwMode="auto">
          <a:xfrm>
            <a:off x="2667000" y="6610350"/>
            <a:ext cx="2895600" cy="476250"/>
          </a:xfrm>
          <a:prstGeom prst="rect">
            <a:avLst/>
          </a:prstGeom>
          <a:noFill/>
          <a:ln>
            <a:miter lim="800000"/>
            <a:headEnd/>
            <a:tailEnd/>
          </a:ln>
        </p:spPr>
        <p:txBody>
          <a:bodyPr/>
          <a:lstStyle/>
          <a:p>
            <a:pPr algn="ctr" eaLnBrk="1" hangingPunct="1">
              <a:defRPr/>
            </a:pPr>
            <a:r>
              <a:rPr lang="en-US" sz="1400" b="1" dirty="0">
                <a:solidFill>
                  <a:srgbClr val="000000"/>
                </a:solidFill>
                <a:latin typeface="Arial"/>
              </a:rPr>
              <a:t>USDA/FAS/OGA/IPAD</a:t>
            </a:r>
          </a:p>
        </p:txBody>
      </p:sp>
      <p:sp>
        <p:nvSpPr>
          <p:cNvPr id="11268" name="Rectangle 2"/>
          <p:cNvSpPr>
            <a:spLocks noGrp="1" noChangeArrowheads="1"/>
          </p:cNvSpPr>
          <p:nvPr>
            <p:ph type="title" idx="4294967295"/>
          </p:nvPr>
        </p:nvSpPr>
        <p:spPr>
          <a:xfrm>
            <a:off x="0" y="0"/>
            <a:ext cx="9144000" cy="639763"/>
          </a:xfrm>
          <a:noFill/>
        </p:spPr>
        <p:txBody>
          <a:bodyPr/>
          <a:lstStyle/>
          <a:p>
            <a:pPr eaLnBrk="1" hangingPunct="1"/>
            <a:r>
              <a:rPr lang="en-US" altLang="en-US" sz="2800" b="1" smtClean="0"/>
              <a:t>Global Agricultural Monitoring System (GLAM)</a:t>
            </a:r>
          </a:p>
        </p:txBody>
      </p:sp>
      <p:sp>
        <p:nvSpPr>
          <p:cNvPr id="858115" name="Text Box 3"/>
          <p:cNvSpPr txBox="1">
            <a:spLocks noChangeArrowheads="1"/>
          </p:cNvSpPr>
          <p:nvPr/>
        </p:nvSpPr>
        <p:spPr bwMode="auto">
          <a:xfrm>
            <a:off x="201613" y="1693863"/>
            <a:ext cx="4038600" cy="955675"/>
          </a:xfrm>
          <a:prstGeom prst="rect">
            <a:avLst/>
          </a:prstGeom>
          <a:noFill/>
          <a:ln w="9525">
            <a:noFill/>
            <a:miter lim="800000"/>
            <a:headEnd/>
            <a:tailEnd/>
          </a:ln>
          <a:effectLst/>
        </p:spPr>
        <p:txBody>
          <a:bodyPr>
            <a:spAutoFit/>
          </a:bodyPr>
          <a:lstStyle/>
          <a:p>
            <a:pPr algn="ctr" eaLnBrk="1" hangingPunct="1">
              <a:defRPr/>
            </a:pPr>
            <a:r>
              <a:rPr lang="en-US" sz="3200" b="1" u="sng" dirty="0">
                <a:solidFill>
                  <a:srgbClr val="FF0000"/>
                </a:solidFill>
                <a:latin typeface="Arial" charset="0"/>
              </a:rPr>
              <a:t>Crop Area </a:t>
            </a:r>
            <a:r>
              <a:rPr lang="en-US" sz="2400" b="1" dirty="0">
                <a:solidFill>
                  <a:srgbClr val="008000"/>
                </a:solidFill>
                <a:effectLst>
                  <a:outerShdw blurRad="38100" dist="38100" dir="2700000" algn="tl">
                    <a:srgbClr val="C0C0C0"/>
                  </a:outerShdw>
                </a:effectLst>
                <a:latin typeface="Arial" charset="0"/>
              </a:rPr>
              <a:t/>
            </a:r>
            <a:br>
              <a:rPr lang="en-US" sz="2400" b="1" dirty="0">
                <a:solidFill>
                  <a:srgbClr val="008000"/>
                </a:solidFill>
                <a:effectLst>
                  <a:outerShdw blurRad="38100" dist="38100" dir="2700000" algn="tl">
                    <a:srgbClr val="C0C0C0"/>
                  </a:outerShdw>
                </a:effectLst>
                <a:latin typeface="Arial" charset="0"/>
              </a:rPr>
            </a:br>
            <a:endParaRPr lang="en-US" sz="2400" b="1" dirty="0">
              <a:solidFill>
                <a:srgbClr val="008000"/>
              </a:solidFill>
              <a:effectLst>
                <a:outerShdw blurRad="38100" dist="38100" dir="2700000" algn="tl">
                  <a:srgbClr val="C0C0C0"/>
                </a:outerShdw>
              </a:effectLst>
              <a:latin typeface="Arial" charset="0"/>
            </a:endParaRPr>
          </a:p>
        </p:txBody>
      </p:sp>
      <p:sp>
        <p:nvSpPr>
          <p:cNvPr id="858118" name="Line 6"/>
          <p:cNvSpPr>
            <a:spLocks noChangeShapeType="1"/>
          </p:cNvSpPr>
          <p:nvPr/>
        </p:nvSpPr>
        <p:spPr bwMode="auto">
          <a:xfrm>
            <a:off x="2262188" y="1341438"/>
            <a:ext cx="6350" cy="457200"/>
          </a:xfrm>
          <a:prstGeom prst="line">
            <a:avLst/>
          </a:prstGeom>
          <a:noFill/>
          <a:ln w="19050">
            <a:solidFill>
              <a:srgbClr val="3366FF"/>
            </a:solidFill>
            <a:miter lim="800000"/>
            <a:headEnd/>
            <a:tailEnd type="triangle" w="med" len="med"/>
          </a:ln>
          <a:effectLst/>
        </p:spPr>
        <p:txBody>
          <a:bodyPr wrap="none"/>
          <a:lstStyle/>
          <a:p>
            <a:pPr eaLnBrk="1" hangingPunct="1">
              <a:defRPr/>
            </a:pPr>
            <a:endParaRPr lang="en-US" sz="2400">
              <a:solidFill>
                <a:srgbClr val="000000"/>
              </a:solidFill>
              <a:effectLst>
                <a:outerShdw blurRad="38100" dist="38100" dir="2700000" algn="tl">
                  <a:srgbClr val="000000">
                    <a:alpha val="43137"/>
                  </a:srgbClr>
                </a:outerShdw>
              </a:effectLst>
              <a:latin typeface="Times New Roman" pitchFamily="18" charset="0"/>
            </a:endParaRPr>
          </a:p>
        </p:txBody>
      </p:sp>
      <p:sp>
        <p:nvSpPr>
          <p:cNvPr id="858124" name="Text Box 12"/>
          <p:cNvSpPr txBox="1">
            <a:spLocks noChangeArrowheads="1"/>
          </p:cNvSpPr>
          <p:nvPr/>
        </p:nvSpPr>
        <p:spPr bwMode="auto">
          <a:xfrm>
            <a:off x="646113" y="2206625"/>
            <a:ext cx="3400425" cy="1200150"/>
          </a:xfrm>
          <a:prstGeom prst="rect">
            <a:avLst/>
          </a:prstGeom>
          <a:noFill/>
          <a:ln w="9525">
            <a:noFill/>
            <a:miter lim="800000"/>
            <a:headEnd/>
            <a:tailEnd/>
          </a:ln>
          <a:effectLst/>
        </p:spPr>
        <p:txBody>
          <a:bodyPr>
            <a:spAutoFit/>
          </a:bodyPr>
          <a:lstStyle/>
          <a:p>
            <a:pPr algn="ctr" eaLnBrk="1" hangingPunct="1">
              <a:defRPr/>
            </a:pPr>
            <a:r>
              <a:rPr lang="en-US" sz="2400" b="1" dirty="0">
                <a:solidFill>
                  <a:srgbClr val="006600"/>
                </a:solidFill>
                <a:effectLst>
                  <a:outerShdw blurRad="38100" dist="38100" dir="2700000" algn="tl">
                    <a:srgbClr val="C0C0C0"/>
                  </a:outerShdw>
                </a:effectLst>
                <a:latin typeface="Arial" charset="0"/>
              </a:rPr>
              <a:t>Landsat-7/8 (30-m)</a:t>
            </a:r>
          </a:p>
          <a:p>
            <a:pPr algn="ctr" eaLnBrk="1" hangingPunct="1">
              <a:defRPr/>
            </a:pPr>
            <a:r>
              <a:rPr lang="en-US" sz="2400" b="1" dirty="0">
                <a:solidFill>
                  <a:srgbClr val="008000"/>
                </a:solidFill>
                <a:effectLst>
                  <a:outerShdw blurRad="38100" dist="38100" dir="2700000" algn="tl">
                    <a:srgbClr val="C0C0C0"/>
                  </a:outerShdw>
                </a:effectLst>
                <a:latin typeface="Arial" charset="0"/>
              </a:rPr>
              <a:t>(8-day overpass)</a:t>
            </a:r>
          </a:p>
          <a:p>
            <a:pPr algn="ctr" eaLnBrk="1" hangingPunct="1">
              <a:defRPr/>
            </a:pPr>
            <a:endParaRPr lang="en-US" sz="2400" b="1" dirty="0">
              <a:solidFill>
                <a:srgbClr val="006600"/>
              </a:solidFill>
              <a:effectLst>
                <a:outerShdw blurRad="38100" dist="38100" dir="2700000" algn="tl">
                  <a:srgbClr val="C0C0C0"/>
                </a:outerShdw>
              </a:effectLst>
              <a:latin typeface="Arial" charset="0"/>
            </a:endParaRPr>
          </a:p>
        </p:txBody>
      </p:sp>
      <p:sp>
        <p:nvSpPr>
          <p:cNvPr id="858160" name="Line 48"/>
          <p:cNvSpPr>
            <a:spLocks noChangeShapeType="1"/>
          </p:cNvSpPr>
          <p:nvPr/>
        </p:nvSpPr>
        <p:spPr bwMode="auto">
          <a:xfrm>
            <a:off x="2292350" y="3276600"/>
            <a:ext cx="0" cy="609600"/>
          </a:xfrm>
          <a:prstGeom prst="line">
            <a:avLst/>
          </a:prstGeom>
          <a:noFill/>
          <a:ln w="19050">
            <a:solidFill>
              <a:srgbClr val="3366FF"/>
            </a:solidFill>
            <a:miter lim="800000"/>
            <a:headEnd/>
            <a:tailEnd type="triangle" w="med" len="med"/>
          </a:ln>
          <a:effectLst/>
        </p:spPr>
        <p:txBody>
          <a:bodyPr wrap="none"/>
          <a:lstStyle/>
          <a:p>
            <a:pPr eaLnBrk="1" hangingPunct="1">
              <a:defRPr/>
            </a:pPr>
            <a:endParaRPr lang="en-US" sz="2400">
              <a:solidFill>
                <a:srgbClr val="000000"/>
              </a:solidFill>
              <a:effectLst>
                <a:outerShdw blurRad="38100" dist="38100" dir="2700000" algn="tl">
                  <a:srgbClr val="000000">
                    <a:alpha val="43137"/>
                  </a:srgbClr>
                </a:outerShdw>
              </a:effectLst>
              <a:latin typeface="Times New Roman" pitchFamily="18" charset="0"/>
            </a:endParaRPr>
          </a:p>
        </p:txBody>
      </p:sp>
      <p:sp>
        <p:nvSpPr>
          <p:cNvPr id="858161" name="Text Box 49"/>
          <p:cNvSpPr txBox="1">
            <a:spLocks noChangeArrowheads="1"/>
          </p:cNvSpPr>
          <p:nvPr/>
        </p:nvSpPr>
        <p:spPr bwMode="auto">
          <a:xfrm>
            <a:off x="219075" y="3840163"/>
            <a:ext cx="4467225" cy="369887"/>
          </a:xfrm>
          <a:prstGeom prst="rect">
            <a:avLst/>
          </a:prstGeom>
          <a:noFill/>
          <a:ln w="9525">
            <a:noFill/>
            <a:miter lim="800000"/>
            <a:headEnd/>
            <a:tailEnd/>
          </a:ln>
          <a:effectLst/>
        </p:spPr>
        <p:txBody>
          <a:bodyPr wrap="none">
            <a:spAutoFit/>
          </a:bodyPr>
          <a:lstStyle/>
          <a:p>
            <a:pPr eaLnBrk="1" hangingPunct="1">
              <a:defRPr/>
            </a:pPr>
            <a:r>
              <a:rPr lang="en-US" b="1" dirty="0">
                <a:solidFill>
                  <a:srgbClr val="008000"/>
                </a:solidFill>
                <a:effectLst>
                  <a:outerShdw blurRad="38100" dist="38100" dir="2700000" algn="tl">
                    <a:srgbClr val="C0C0C0"/>
                  </a:outerShdw>
                </a:effectLst>
                <a:latin typeface="Arial" charset="0"/>
              </a:rPr>
              <a:t>Area Estimates &amp; Specific Crop Masks </a:t>
            </a:r>
          </a:p>
        </p:txBody>
      </p:sp>
      <p:sp>
        <p:nvSpPr>
          <p:cNvPr id="858117" name="Line 5"/>
          <p:cNvSpPr>
            <a:spLocks noChangeShapeType="1"/>
          </p:cNvSpPr>
          <p:nvPr/>
        </p:nvSpPr>
        <p:spPr bwMode="auto">
          <a:xfrm flipH="1">
            <a:off x="6610350" y="1257300"/>
            <a:ext cx="0" cy="533400"/>
          </a:xfrm>
          <a:prstGeom prst="line">
            <a:avLst/>
          </a:prstGeom>
          <a:noFill/>
          <a:ln w="19050">
            <a:solidFill>
              <a:srgbClr val="3366FF"/>
            </a:solidFill>
            <a:miter lim="800000"/>
            <a:headEnd/>
            <a:tailEnd type="triangle" w="med" len="med"/>
          </a:ln>
          <a:effectLst/>
        </p:spPr>
        <p:txBody>
          <a:bodyPr wrap="none"/>
          <a:lstStyle/>
          <a:p>
            <a:pPr eaLnBrk="1" hangingPunct="1">
              <a:defRPr/>
            </a:pPr>
            <a:endParaRPr lang="en-US" sz="2400">
              <a:solidFill>
                <a:srgbClr val="000000"/>
              </a:solidFill>
              <a:effectLst>
                <a:outerShdw blurRad="38100" dist="38100" dir="2700000" algn="tl">
                  <a:srgbClr val="000000">
                    <a:alpha val="43137"/>
                  </a:srgbClr>
                </a:outerShdw>
              </a:effectLst>
              <a:latin typeface="Times New Roman" pitchFamily="18" charset="0"/>
            </a:endParaRPr>
          </a:p>
        </p:txBody>
      </p:sp>
      <p:sp>
        <p:nvSpPr>
          <p:cNvPr id="858116" name="Text Box 4"/>
          <p:cNvSpPr txBox="1">
            <a:spLocks noChangeArrowheads="1"/>
          </p:cNvSpPr>
          <p:nvPr/>
        </p:nvSpPr>
        <p:spPr bwMode="auto">
          <a:xfrm>
            <a:off x="4514850" y="1725613"/>
            <a:ext cx="4462463" cy="1077912"/>
          </a:xfrm>
          <a:prstGeom prst="rect">
            <a:avLst/>
          </a:prstGeom>
          <a:noFill/>
          <a:ln w="9525">
            <a:noFill/>
            <a:miter lim="800000"/>
            <a:headEnd/>
            <a:tailEnd/>
          </a:ln>
        </p:spPr>
        <p:txBody>
          <a:bodyPr>
            <a:spAutoFit/>
          </a:bodyPr>
          <a:lstStyle/>
          <a:p>
            <a:pPr algn="ctr" eaLnBrk="1" hangingPunct="1">
              <a:defRPr/>
            </a:pPr>
            <a:r>
              <a:rPr lang="en-US" sz="3200" b="1" u="sng" dirty="0">
                <a:solidFill>
                  <a:srgbClr val="FF0000"/>
                </a:solidFill>
                <a:effectLst>
                  <a:outerShdw blurRad="38100" dist="38100" dir="2700000" algn="tl">
                    <a:srgbClr val="C0C0C0"/>
                  </a:outerShdw>
                </a:effectLst>
                <a:latin typeface="Arial" charset="0"/>
              </a:rPr>
              <a:t>Crop Yield </a:t>
            </a:r>
            <a:r>
              <a:rPr lang="en-US" sz="3200" b="1" u="sng" dirty="0">
                <a:solidFill>
                  <a:srgbClr val="008000"/>
                </a:solidFill>
                <a:effectLst>
                  <a:outerShdw blurRad="38100" dist="38100" dir="2700000" algn="tl">
                    <a:srgbClr val="C0C0C0"/>
                  </a:outerShdw>
                </a:effectLst>
                <a:latin typeface="Arial" charset="0"/>
              </a:rPr>
              <a:t/>
            </a:r>
            <a:br>
              <a:rPr lang="en-US" sz="3200" b="1" u="sng" dirty="0">
                <a:solidFill>
                  <a:srgbClr val="008000"/>
                </a:solidFill>
                <a:effectLst>
                  <a:outerShdw blurRad="38100" dist="38100" dir="2700000" algn="tl">
                    <a:srgbClr val="C0C0C0"/>
                  </a:outerShdw>
                </a:effectLst>
                <a:latin typeface="Arial" charset="0"/>
              </a:rPr>
            </a:br>
            <a:endParaRPr lang="en-US" sz="3200" b="1" u="sng" dirty="0">
              <a:solidFill>
                <a:srgbClr val="008000"/>
              </a:solidFill>
              <a:effectLst>
                <a:outerShdw blurRad="38100" dist="38100" dir="2700000" algn="tl">
                  <a:srgbClr val="C0C0C0"/>
                </a:outerShdw>
              </a:effectLst>
              <a:latin typeface="Arial" charset="0"/>
            </a:endParaRPr>
          </a:p>
        </p:txBody>
      </p:sp>
      <p:sp>
        <p:nvSpPr>
          <p:cNvPr id="858123" name="Text Box 11"/>
          <p:cNvSpPr txBox="1">
            <a:spLocks noChangeArrowheads="1"/>
          </p:cNvSpPr>
          <p:nvPr/>
        </p:nvSpPr>
        <p:spPr bwMode="auto">
          <a:xfrm>
            <a:off x="4981575" y="2195513"/>
            <a:ext cx="3743325" cy="1200150"/>
          </a:xfrm>
          <a:prstGeom prst="rect">
            <a:avLst/>
          </a:prstGeom>
          <a:noFill/>
          <a:ln w="9525">
            <a:noFill/>
            <a:miter lim="800000"/>
            <a:headEnd/>
            <a:tailEnd/>
          </a:ln>
          <a:effectLst/>
        </p:spPr>
        <p:txBody>
          <a:bodyPr>
            <a:spAutoFit/>
          </a:bodyPr>
          <a:lstStyle/>
          <a:p>
            <a:pPr algn="ctr" eaLnBrk="1" hangingPunct="1">
              <a:defRPr/>
            </a:pPr>
            <a:r>
              <a:rPr lang="en-US" sz="2400" b="1" dirty="0">
                <a:solidFill>
                  <a:srgbClr val="006600"/>
                </a:solidFill>
                <a:effectLst>
                  <a:outerShdw blurRad="38100" dist="38100" dir="2700000" algn="tl">
                    <a:srgbClr val="C0C0C0"/>
                  </a:outerShdw>
                </a:effectLst>
                <a:latin typeface="Arial" charset="0"/>
              </a:rPr>
              <a:t>MODIS-NDVI  (250-m)</a:t>
            </a:r>
          </a:p>
          <a:p>
            <a:pPr algn="ctr" eaLnBrk="1" hangingPunct="1">
              <a:defRPr/>
            </a:pPr>
            <a:r>
              <a:rPr lang="en-US" sz="2400" b="1" dirty="0">
                <a:solidFill>
                  <a:srgbClr val="008000"/>
                </a:solidFill>
                <a:effectLst>
                  <a:outerShdw blurRad="38100" dist="38100" dir="2700000" algn="tl">
                    <a:srgbClr val="C0C0C0"/>
                  </a:outerShdw>
                </a:effectLst>
                <a:latin typeface="Arial" charset="0"/>
              </a:rPr>
              <a:t>(daily AM/PM overpass)</a:t>
            </a:r>
          </a:p>
          <a:p>
            <a:pPr algn="ctr" eaLnBrk="1" hangingPunct="1">
              <a:defRPr/>
            </a:pPr>
            <a:endParaRPr lang="en-US" sz="2400" b="1" dirty="0">
              <a:solidFill>
                <a:srgbClr val="006600"/>
              </a:solidFill>
              <a:effectLst>
                <a:outerShdw blurRad="38100" dist="38100" dir="2700000" algn="tl">
                  <a:srgbClr val="C0C0C0"/>
                </a:outerShdw>
              </a:effectLst>
              <a:latin typeface="Arial" charset="0"/>
            </a:endParaRPr>
          </a:p>
        </p:txBody>
      </p:sp>
      <p:sp>
        <p:nvSpPr>
          <p:cNvPr id="858158" name="Line 46"/>
          <p:cNvSpPr>
            <a:spLocks noChangeShapeType="1"/>
          </p:cNvSpPr>
          <p:nvPr/>
        </p:nvSpPr>
        <p:spPr bwMode="auto">
          <a:xfrm>
            <a:off x="6853238" y="3276600"/>
            <a:ext cx="0" cy="609600"/>
          </a:xfrm>
          <a:prstGeom prst="line">
            <a:avLst/>
          </a:prstGeom>
          <a:noFill/>
          <a:ln w="19050">
            <a:solidFill>
              <a:srgbClr val="3366FF"/>
            </a:solidFill>
            <a:miter lim="800000"/>
            <a:headEnd/>
            <a:tailEnd type="triangle" w="med" len="med"/>
          </a:ln>
          <a:effectLst/>
        </p:spPr>
        <p:txBody>
          <a:bodyPr wrap="none"/>
          <a:lstStyle/>
          <a:p>
            <a:pPr eaLnBrk="1" hangingPunct="1">
              <a:defRPr/>
            </a:pPr>
            <a:endParaRPr lang="en-US" sz="2400">
              <a:solidFill>
                <a:srgbClr val="000000"/>
              </a:solidFill>
              <a:effectLst>
                <a:outerShdw blurRad="38100" dist="38100" dir="2700000" algn="tl">
                  <a:srgbClr val="000000">
                    <a:alpha val="43137"/>
                  </a:srgbClr>
                </a:outerShdw>
              </a:effectLst>
              <a:latin typeface="Times New Roman" pitchFamily="18" charset="0"/>
            </a:endParaRPr>
          </a:p>
        </p:txBody>
      </p:sp>
      <p:sp>
        <p:nvSpPr>
          <p:cNvPr id="858162" name="Text Box 50"/>
          <p:cNvSpPr txBox="1">
            <a:spLocks noChangeArrowheads="1"/>
          </p:cNvSpPr>
          <p:nvPr/>
        </p:nvSpPr>
        <p:spPr bwMode="auto">
          <a:xfrm>
            <a:off x="4860925" y="3886200"/>
            <a:ext cx="3368675" cy="369888"/>
          </a:xfrm>
          <a:prstGeom prst="rect">
            <a:avLst/>
          </a:prstGeom>
          <a:noFill/>
          <a:ln w="9525">
            <a:noFill/>
            <a:miter lim="800000"/>
            <a:headEnd/>
            <a:tailEnd/>
          </a:ln>
          <a:effectLst/>
        </p:spPr>
        <p:txBody>
          <a:bodyPr wrap="none">
            <a:spAutoFit/>
          </a:bodyPr>
          <a:lstStyle/>
          <a:p>
            <a:pPr eaLnBrk="1" hangingPunct="1">
              <a:defRPr/>
            </a:pPr>
            <a:r>
              <a:rPr lang="en-US" b="1" dirty="0">
                <a:solidFill>
                  <a:srgbClr val="008000"/>
                </a:solidFill>
                <a:effectLst>
                  <a:outerShdw blurRad="38100" dist="38100" dir="2700000" algn="tl">
                    <a:srgbClr val="C0C0C0"/>
                  </a:outerShdw>
                </a:effectLst>
                <a:latin typeface="Arial" charset="0"/>
              </a:rPr>
              <a:t>Yield Estimates &amp; Yield Maps</a:t>
            </a:r>
          </a:p>
        </p:txBody>
      </p:sp>
      <p:sp>
        <p:nvSpPr>
          <p:cNvPr id="11279" name="Text Box 29"/>
          <p:cNvSpPr txBox="1">
            <a:spLocks noChangeArrowheads="1"/>
          </p:cNvSpPr>
          <p:nvPr/>
        </p:nvSpPr>
        <p:spPr bwMode="auto">
          <a:xfrm>
            <a:off x="949325" y="533400"/>
            <a:ext cx="694690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i="1" smtClean="0">
                <a:solidFill>
                  <a:srgbClr val="000000"/>
                </a:solidFill>
              </a:rPr>
              <a:t>(Joint USDA/NASA project to produce quantitative </a:t>
            </a:r>
            <a:br>
              <a:rPr lang="en-US" altLang="en-US" sz="2000" b="1" i="1" smtClean="0">
                <a:solidFill>
                  <a:srgbClr val="000000"/>
                </a:solidFill>
              </a:rPr>
            </a:br>
            <a:r>
              <a:rPr lang="en-US" altLang="en-US" sz="2000" b="1" i="1" smtClean="0">
                <a:solidFill>
                  <a:srgbClr val="000000"/>
                </a:solidFill>
              </a:rPr>
              <a:t>crop area &amp; yield estimates from remote sensing data)</a:t>
            </a:r>
          </a:p>
        </p:txBody>
      </p:sp>
      <p:sp>
        <p:nvSpPr>
          <p:cNvPr id="11280" name="Text Box 21"/>
          <p:cNvSpPr txBox="1">
            <a:spLocks noChangeArrowheads="1"/>
          </p:cNvSpPr>
          <p:nvPr/>
        </p:nvSpPr>
        <p:spPr bwMode="auto">
          <a:xfrm>
            <a:off x="2190750" y="3063875"/>
            <a:ext cx="464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smtClean="0">
                <a:solidFill>
                  <a:srgbClr val="FF0000"/>
                </a:solidFill>
              </a:rPr>
              <a:t>(Landsat &amp; MODIS imagery </a:t>
            </a:r>
            <a:br>
              <a:rPr lang="en-US" altLang="en-US" sz="2000" b="1" smtClean="0">
                <a:solidFill>
                  <a:srgbClr val="FF0000"/>
                </a:solidFill>
              </a:rPr>
            </a:br>
            <a:r>
              <a:rPr lang="en-US" altLang="en-US" sz="2000" b="1" smtClean="0">
                <a:solidFill>
                  <a:srgbClr val="FF0000"/>
                </a:solidFill>
              </a:rPr>
              <a:t>= free &amp; open to public)</a:t>
            </a:r>
          </a:p>
        </p:txBody>
      </p:sp>
      <p:sp>
        <p:nvSpPr>
          <p:cNvPr id="11281" name="Text Box 21"/>
          <p:cNvSpPr txBox="1">
            <a:spLocks noChangeArrowheads="1"/>
          </p:cNvSpPr>
          <p:nvPr/>
        </p:nvSpPr>
        <p:spPr bwMode="auto">
          <a:xfrm>
            <a:off x="2268538" y="1262063"/>
            <a:ext cx="4308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smtClean="0">
                <a:solidFill>
                  <a:srgbClr val="FF0000"/>
                </a:solidFill>
              </a:rPr>
              <a:t>Production = Area * Yield</a:t>
            </a:r>
          </a:p>
        </p:txBody>
      </p:sp>
      <p:sp>
        <p:nvSpPr>
          <p:cNvPr id="26643" name="TextBox 1"/>
          <p:cNvSpPr txBox="1">
            <a:spLocks noChangeArrowheads="1"/>
          </p:cNvSpPr>
          <p:nvPr/>
        </p:nvSpPr>
        <p:spPr bwMode="auto">
          <a:xfrm>
            <a:off x="4270375" y="6310313"/>
            <a:ext cx="31448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altLang="en-US" sz="1400" b="1" dirty="0">
                <a:solidFill>
                  <a:srgbClr val="000000"/>
                </a:solidFill>
                <a:latin typeface="Arial"/>
              </a:rPr>
              <a:t>Source http://glam1.gsfc.nasa.gov/</a:t>
            </a:r>
          </a:p>
        </p:txBody>
      </p:sp>
      <p:sp>
        <p:nvSpPr>
          <p:cNvPr id="22" name="TextBox 21"/>
          <p:cNvSpPr txBox="1"/>
          <p:nvPr/>
        </p:nvSpPr>
        <p:spPr>
          <a:xfrm>
            <a:off x="987425" y="6246813"/>
            <a:ext cx="3279775" cy="307975"/>
          </a:xfrm>
          <a:prstGeom prst="rect">
            <a:avLst/>
          </a:prstGeom>
          <a:noFill/>
        </p:spPr>
        <p:txBody>
          <a:bodyPr>
            <a:spAutoFit/>
          </a:bodyPr>
          <a:lstStyle/>
          <a:p>
            <a:pPr eaLnBrk="1" hangingPunct="1">
              <a:defRPr/>
            </a:pPr>
            <a:r>
              <a:rPr lang="en-US" sz="1400" b="1" dirty="0">
                <a:solidFill>
                  <a:srgbClr val="000000"/>
                </a:solidFill>
                <a:latin typeface="Arial"/>
              </a:rPr>
              <a:t>Source: http://www.gdacorp.com</a:t>
            </a:r>
            <a:r>
              <a:rPr lang="en-US" sz="1400" dirty="0">
                <a:solidFill>
                  <a:srgbClr val="000000"/>
                </a:solidFill>
                <a:effectLst>
                  <a:outerShdw blurRad="38100" dist="38100" dir="2700000" algn="tl">
                    <a:srgbClr val="000000">
                      <a:alpha val="43137"/>
                    </a:srgbClr>
                  </a:outerShdw>
                </a:effectLst>
                <a:latin typeface="Arial"/>
              </a:rPr>
              <a:t>/</a:t>
            </a:r>
          </a:p>
        </p:txBody>
      </p:sp>
      <p:pic>
        <p:nvPicPr>
          <p:cNvPr id="1128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5224463"/>
            <a:ext cx="1182687"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468313" y="4162425"/>
            <a:ext cx="3505200" cy="585788"/>
          </a:xfrm>
          <a:prstGeom prst="rect">
            <a:avLst/>
          </a:prstGeom>
          <a:solidFill>
            <a:schemeClr val="bg1"/>
          </a:solidFill>
        </p:spPr>
        <p:txBody>
          <a:bodyPr>
            <a:spAutoFit/>
          </a:bodyPr>
          <a:lstStyle/>
          <a:p>
            <a:pPr eaLnBrk="1" hangingPunct="1">
              <a:defRPr/>
            </a:pPr>
            <a:r>
              <a:rPr lang="en-US" sz="1600" b="1" dirty="0">
                <a:solidFill>
                  <a:srgbClr val="000000"/>
                </a:solidFill>
                <a:latin typeface="Arial"/>
              </a:rPr>
              <a:t>2013 Crop Mask for Brazil, Argentina &amp; Paraguay</a:t>
            </a:r>
          </a:p>
        </p:txBody>
      </p:sp>
      <p:pic>
        <p:nvPicPr>
          <p:cNvPr id="1128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0538" y="4362450"/>
            <a:ext cx="297338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45" descr="yields_20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025" y="4319588"/>
            <a:ext cx="1638300" cy="1973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8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601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smtClean="0">
              <a:solidFill>
                <a:srgbClr val="000000"/>
              </a:solidFill>
            </a:endParaRPr>
          </a:p>
          <a:p>
            <a:r>
              <a:rPr lang="en-US" smtClean="0">
                <a:solidFill>
                  <a:srgbClr val="000000"/>
                </a:solidFill>
              </a:rPr>
              <a:t>            </a:t>
            </a:r>
            <a:fld id="{6F3F4071-BB37-46DE-AC0C-F2DC129A3084}" type="datetime3">
              <a:rPr lang="en-US" sz="1200" smtClean="0">
                <a:solidFill>
                  <a:srgbClr val="000000"/>
                </a:solidFill>
              </a:rPr>
              <a:pPr/>
              <a:t>21 June 2016</a:t>
            </a:fld>
            <a:endParaRPr lang="en-US" sz="1200">
              <a:solidFill>
                <a:srgbClr val="000000"/>
              </a:solidFill>
            </a:endParaRPr>
          </a:p>
        </p:txBody>
      </p:sp>
      <p:sp>
        <p:nvSpPr>
          <p:cNvPr id="3" name="Slide Number Placeholder 2"/>
          <p:cNvSpPr>
            <a:spLocks noGrp="1"/>
          </p:cNvSpPr>
          <p:nvPr>
            <p:ph type="sldNum" sz="quarter" idx="12"/>
          </p:nvPr>
        </p:nvSpPr>
        <p:spPr/>
        <p:txBody>
          <a:bodyPr/>
          <a:lstStyle/>
          <a:p>
            <a:pPr>
              <a:defRPr/>
            </a:pPr>
            <a:fld id="{77416AA5-BBA1-479F-9892-25F07CA796DF}" type="slidenum">
              <a:rPr lang="en-US" smtClean="0">
                <a:solidFill>
                  <a:srgbClr val="000000"/>
                </a:solidFill>
              </a:rPr>
              <a:pPr>
                <a:defRPr/>
              </a:pPr>
              <a:t>22</a:t>
            </a:fld>
            <a:endParaRPr lang="en-US">
              <a:solidFill>
                <a:srgbClr val="000000"/>
              </a:solidFill>
            </a:endParaRPr>
          </a:p>
        </p:txBody>
      </p:sp>
      <p:sp>
        <p:nvSpPr>
          <p:cNvPr id="4" name="TextBox 3"/>
          <p:cNvSpPr txBox="1"/>
          <p:nvPr/>
        </p:nvSpPr>
        <p:spPr>
          <a:xfrm>
            <a:off x="0" y="257145"/>
            <a:ext cx="9144000" cy="584775"/>
          </a:xfrm>
          <a:prstGeom prst="rect">
            <a:avLst/>
          </a:prstGeom>
          <a:noFill/>
        </p:spPr>
        <p:txBody>
          <a:bodyPr wrap="square" rtlCol="0">
            <a:spAutoFit/>
          </a:bodyPr>
          <a:lstStyle/>
          <a:p>
            <a:pPr algn="ctr"/>
            <a:r>
              <a:rPr lang="en-US" sz="1600" b="1" dirty="0" smtClean="0">
                <a:solidFill>
                  <a:schemeClr val="bg1"/>
                </a:solidFill>
              </a:rPr>
              <a:t>Cropping  Calendars Are Used to Determine </a:t>
            </a:r>
          </a:p>
          <a:p>
            <a:pPr algn="ctr"/>
            <a:r>
              <a:rPr lang="en-US" sz="1600" b="1" dirty="0" smtClean="0">
                <a:solidFill>
                  <a:schemeClr val="bg1"/>
                </a:solidFill>
              </a:rPr>
              <a:t>Primary Data/Info Sources for Analysis/Evaluation of Crop Conditions </a:t>
            </a:r>
            <a:endParaRPr lang="en-US" sz="1600" b="1" dirty="0">
              <a:solidFill>
                <a:schemeClr val="bg1"/>
              </a:solidFill>
            </a:endParaRPr>
          </a:p>
        </p:txBody>
      </p:sp>
      <p:sp>
        <p:nvSpPr>
          <p:cNvPr id="8" name="Rectangle 7"/>
          <p:cNvSpPr/>
          <p:nvPr/>
        </p:nvSpPr>
        <p:spPr>
          <a:xfrm>
            <a:off x="838200" y="6096000"/>
            <a:ext cx="1828800" cy="461665"/>
          </a:xfrm>
          <a:prstGeom prst="rect">
            <a:avLst/>
          </a:prstGeom>
        </p:spPr>
        <p:txBody>
          <a:bodyPr wrap="square">
            <a:spAutoFit/>
          </a:bodyPr>
          <a:lstStyle/>
          <a:p>
            <a:pPr fontAlgn="base">
              <a:spcBef>
                <a:spcPct val="0"/>
              </a:spcBef>
              <a:spcAft>
                <a:spcPct val="0"/>
              </a:spcAft>
            </a:pPr>
            <a:r>
              <a:rPr lang="en-US" sz="800" dirty="0">
                <a:solidFill>
                  <a:srgbClr val="000000"/>
                </a:solidFill>
                <a:latin typeface="Calibri" panose="020F0502020204030204" pitchFamily="34" charset="0"/>
              </a:rPr>
              <a:t>Foreign Agricultural Service</a:t>
            </a:r>
          </a:p>
          <a:p>
            <a:pPr fontAlgn="base">
              <a:spcBef>
                <a:spcPct val="0"/>
              </a:spcBef>
              <a:spcAft>
                <a:spcPct val="0"/>
              </a:spcAft>
            </a:pPr>
            <a:r>
              <a:rPr lang="en-US" sz="800" dirty="0">
                <a:solidFill>
                  <a:srgbClr val="000000"/>
                </a:solidFill>
                <a:latin typeface="Calibri" panose="020F0502020204030204" pitchFamily="34" charset="0"/>
              </a:rPr>
              <a:t>Office of Global Analysis</a:t>
            </a:r>
          </a:p>
          <a:p>
            <a:pPr fontAlgn="base">
              <a:spcBef>
                <a:spcPct val="0"/>
              </a:spcBef>
              <a:spcAft>
                <a:spcPct val="0"/>
              </a:spcAft>
            </a:pPr>
            <a:r>
              <a:rPr lang="en-US" sz="800" dirty="0">
                <a:solidFill>
                  <a:srgbClr val="000000"/>
                </a:solidFill>
                <a:latin typeface="Calibri" panose="020F0502020204030204" pitchFamily="34" charset="0"/>
              </a:rPr>
              <a:t>IPA Division</a:t>
            </a:r>
          </a:p>
        </p:txBody>
      </p:sp>
      <p:grpSp>
        <p:nvGrpSpPr>
          <p:cNvPr id="14" name="Group 13"/>
          <p:cNvGrpSpPr/>
          <p:nvPr/>
        </p:nvGrpSpPr>
        <p:grpSpPr>
          <a:xfrm>
            <a:off x="381000" y="1219200"/>
            <a:ext cx="8458200" cy="4724400"/>
            <a:chOff x="381000" y="1219200"/>
            <a:chExt cx="8458200" cy="4724400"/>
          </a:xfrm>
        </p:grpSpPr>
        <p:grpSp>
          <p:nvGrpSpPr>
            <p:cNvPr id="12" name="Group 11"/>
            <p:cNvGrpSpPr/>
            <p:nvPr/>
          </p:nvGrpSpPr>
          <p:grpSpPr>
            <a:xfrm>
              <a:off x="381000" y="1219200"/>
              <a:ext cx="8458200" cy="4724400"/>
              <a:chOff x="381000" y="1219200"/>
              <a:chExt cx="8458200" cy="472440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63" t="17407" r="30778" b="33515"/>
              <a:stretch/>
            </p:blipFill>
            <p:spPr bwMode="auto">
              <a:xfrm>
                <a:off x="381000" y="1219200"/>
                <a:ext cx="8458200" cy="4724400"/>
              </a:xfrm>
              <a:prstGeom prst="rect">
                <a:avLst/>
              </a:prstGeom>
              <a:noFill/>
              <a:ln w="3175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533400" y="4724400"/>
                <a:ext cx="8153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486400" y="1288197"/>
                <a:ext cx="0" cy="4045803"/>
              </a:xfrm>
              <a:prstGeom prst="line">
                <a:avLst/>
              </a:prstGeom>
              <a:ln w="57150">
                <a:solidFill>
                  <a:srgbClr val="FF0000"/>
                </a:solidFill>
                <a:prstDash val="sysDash"/>
              </a:ln>
            </p:spPr>
            <p:style>
              <a:lnRef idx="1">
                <a:schemeClr val="dk1"/>
              </a:lnRef>
              <a:fillRef idx="0">
                <a:schemeClr val="dk1"/>
              </a:fillRef>
              <a:effectRef idx="0">
                <a:schemeClr val="dk1"/>
              </a:effectRef>
              <a:fontRef idx="minor">
                <a:schemeClr val="tx1"/>
              </a:fontRef>
            </p:style>
          </p:cxnSp>
        </p:grpSp>
        <p:sp>
          <p:nvSpPr>
            <p:cNvPr id="13" name="TextBox 12"/>
            <p:cNvSpPr txBox="1"/>
            <p:nvPr/>
          </p:nvSpPr>
          <p:spPr>
            <a:xfrm>
              <a:off x="533400" y="4752201"/>
              <a:ext cx="2819400" cy="276999"/>
            </a:xfrm>
            <a:prstGeom prst="rect">
              <a:avLst/>
            </a:prstGeom>
            <a:solidFill>
              <a:srgbClr val="006600"/>
            </a:solidFill>
          </p:spPr>
          <p:txBody>
            <a:bodyPr wrap="square" rtlCol="0">
              <a:spAutoFit/>
            </a:bodyPr>
            <a:lstStyle/>
            <a:p>
              <a:pPr algn="ctr"/>
              <a:r>
                <a:rPr lang="en-US" sz="1200" b="1" dirty="0" smtClean="0">
                  <a:solidFill>
                    <a:schemeClr val="bg1"/>
                  </a:solidFill>
                </a:rPr>
                <a:t>Cotton planting complete</a:t>
              </a:r>
              <a:endParaRPr lang="en-US" sz="1200" b="1" dirty="0">
                <a:solidFill>
                  <a:schemeClr val="bg1"/>
                </a:solidFill>
              </a:endParaRPr>
            </a:p>
          </p:txBody>
        </p:sp>
      </p:grpSp>
    </p:spTree>
    <p:extLst>
      <p:ext uri="{BB962C8B-B14F-4D97-AF65-F5344CB8AC3E}">
        <p14:creationId xmlns:p14="http://schemas.microsoft.com/office/powerpoint/2010/main" val="2489740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04643" y="457200"/>
            <a:ext cx="4114800" cy="2103120"/>
          </a:xfrm>
          <a:prstGeom prst="rect">
            <a:avLst/>
          </a:prstGeom>
          <a:noFill/>
          <a:ln w="9525">
            <a:noFill/>
            <a:miter lim="800000"/>
            <a:headEnd/>
            <a:tailEnd/>
          </a:ln>
        </p:spPr>
      </p:pic>
      <p:pic>
        <p:nvPicPr>
          <p:cNvPr id="3" name="Picture 2"/>
          <p:cNvPicPr/>
          <p:nvPr/>
        </p:nvPicPr>
        <p:blipFill>
          <a:blip r:embed="rId3" cstate="print"/>
          <a:srcRect/>
          <a:stretch>
            <a:fillRect/>
          </a:stretch>
        </p:blipFill>
        <p:spPr bwMode="auto">
          <a:xfrm>
            <a:off x="1981200" y="1320164"/>
            <a:ext cx="1019175" cy="542925"/>
          </a:xfrm>
          <a:prstGeom prst="rect">
            <a:avLst/>
          </a:prstGeom>
          <a:noFill/>
          <a:ln w="9525">
            <a:noFill/>
            <a:miter lim="800000"/>
            <a:headEnd/>
            <a:tailEnd/>
          </a:ln>
        </p:spPr>
      </p:pic>
      <p:sp>
        <p:nvSpPr>
          <p:cNvPr id="7" name="TextBox 6"/>
          <p:cNvSpPr txBox="1"/>
          <p:nvPr/>
        </p:nvSpPr>
        <p:spPr>
          <a:xfrm>
            <a:off x="5151400" y="1151311"/>
            <a:ext cx="1959639" cy="523220"/>
          </a:xfrm>
          <a:prstGeom prst="rect">
            <a:avLst/>
          </a:prstGeom>
          <a:noFill/>
        </p:spPr>
        <p:txBody>
          <a:bodyPr wrap="none" rtlCol="0">
            <a:spAutoFit/>
          </a:bodyPr>
          <a:lstStyle/>
          <a:p>
            <a:pPr algn="ctr"/>
            <a:r>
              <a:rPr lang="en-US" sz="1400" dirty="0" smtClean="0"/>
              <a:t>Scenario 1: Planted  Nov</a:t>
            </a:r>
          </a:p>
          <a:p>
            <a:pPr algn="ctr"/>
            <a:r>
              <a:rPr lang="en-US" sz="1400" b="1" dirty="0" smtClean="0"/>
              <a:t>Northern Punjab</a:t>
            </a:r>
            <a:endParaRPr lang="en-US" sz="1400" b="1" dirty="0"/>
          </a:p>
        </p:txBody>
      </p:sp>
      <p:pic>
        <p:nvPicPr>
          <p:cNvPr id="9" name="Picture 8"/>
          <p:cNvPicPr/>
          <p:nvPr/>
        </p:nvPicPr>
        <p:blipFill>
          <a:blip r:embed="rId4" cstate="print"/>
          <a:srcRect/>
          <a:stretch>
            <a:fillRect/>
          </a:stretch>
        </p:blipFill>
        <p:spPr bwMode="auto">
          <a:xfrm>
            <a:off x="304643" y="2590800"/>
            <a:ext cx="4114800" cy="2103120"/>
          </a:xfrm>
          <a:prstGeom prst="rect">
            <a:avLst/>
          </a:prstGeom>
          <a:noFill/>
          <a:ln w="9525">
            <a:noFill/>
            <a:miter lim="800000"/>
            <a:headEnd/>
            <a:tailEnd/>
          </a:ln>
        </p:spPr>
      </p:pic>
      <p:sp>
        <p:nvSpPr>
          <p:cNvPr id="10" name="TextBox 9"/>
          <p:cNvSpPr txBox="1"/>
          <p:nvPr/>
        </p:nvSpPr>
        <p:spPr>
          <a:xfrm>
            <a:off x="5029200" y="3163151"/>
            <a:ext cx="2716256" cy="523220"/>
          </a:xfrm>
          <a:prstGeom prst="rect">
            <a:avLst/>
          </a:prstGeom>
          <a:noFill/>
        </p:spPr>
        <p:txBody>
          <a:bodyPr wrap="none" rtlCol="0">
            <a:spAutoFit/>
          </a:bodyPr>
          <a:lstStyle/>
          <a:p>
            <a:pPr algn="ctr"/>
            <a:r>
              <a:rPr lang="en-US" sz="1400" dirty="0" smtClean="0"/>
              <a:t>Scenario 2: Planted  Dec</a:t>
            </a:r>
          </a:p>
          <a:p>
            <a:pPr algn="ctr"/>
            <a:r>
              <a:rPr lang="en-US" sz="1400" b="1" dirty="0" smtClean="0"/>
              <a:t>Southern Punjab; Central Haryana</a:t>
            </a:r>
            <a:endParaRPr lang="en-US" sz="1400" b="1" dirty="0"/>
          </a:p>
        </p:txBody>
      </p:sp>
      <p:pic>
        <p:nvPicPr>
          <p:cNvPr id="11" name="Picture 10"/>
          <p:cNvPicPr/>
          <p:nvPr/>
        </p:nvPicPr>
        <p:blipFill>
          <a:blip r:embed="rId3" cstate="print"/>
          <a:srcRect/>
          <a:stretch>
            <a:fillRect/>
          </a:stretch>
        </p:blipFill>
        <p:spPr bwMode="auto">
          <a:xfrm>
            <a:off x="1961584" y="3311543"/>
            <a:ext cx="1019175" cy="542925"/>
          </a:xfrm>
          <a:prstGeom prst="rect">
            <a:avLst/>
          </a:prstGeom>
          <a:noFill/>
          <a:ln w="9525">
            <a:noFill/>
            <a:miter lim="800000"/>
            <a:headEnd/>
            <a:tailEnd/>
          </a:ln>
        </p:spPr>
      </p:pic>
      <p:pic>
        <p:nvPicPr>
          <p:cNvPr id="13" name="Picture 12"/>
          <p:cNvPicPr/>
          <p:nvPr/>
        </p:nvPicPr>
        <p:blipFill>
          <a:blip r:embed="rId5" cstate="print"/>
          <a:srcRect/>
          <a:stretch>
            <a:fillRect/>
          </a:stretch>
        </p:blipFill>
        <p:spPr bwMode="auto">
          <a:xfrm>
            <a:off x="304643" y="4692713"/>
            <a:ext cx="4114800" cy="2103120"/>
          </a:xfrm>
          <a:prstGeom prst="rect">
            <a:avLst/>
          </a:prstGeom>
          <a:noFill/>
          <a:ln w="9525">
            <a:noFill/>
            <a:miter lim="800000"/>
            <a:headEnd/>
            <a:tailEnd/>
          </a:ln>
        </p:spPr>
      </p:pic>
      <p:sp>
        <p:nvSpPr>
          <p:cNvPr id="14" name="TextBox 13"/>
          <p:cNvSpPr txBox="1"/>
          <p:nvPr/>
        </p:nvSpPr>
        <p:spPr>
          <a:xfrm>
            <a:off x="4800600" y="5105400"/>
            <a:ext cx="2661241" cy="523220"/>
          </a:xfrm>
          <a:prstGeom prst="rect">
            <a:avLst/>
          </a:prstGeom>
          <a:noFill/>
        </p:spPr>
        <p:txBody>
          <a:bodyPr wrap="none" rtlCol="0">
            <a:spAutoFit/>
          </a:bodyPr>
          <a:lstStyle/>
          <a:p>
            <a:pPr algn="ctr"/>
            <a:r>
              <a:rPr lang="en-US" sz="1400" dirty="0" smtClean="0"/>
              <a:t>Scenario 3: Late Planting,  mid Jan</a:t>
            </a:r>
          </a:p>
          <a:p>
            <a:pPr algn="ctr"/>
            <a:r>
              <a:rPr lang="en-US" sz="1400" b="1" dirty="0" smtClean="0"/>
              <a:t>Uttar Pradesh</a:t>
            </a:r>
            <a:endParaRPr lang="en-US" sz="1400" b="1" dirty="0"/>
          </a:p>
        </p:txBody>
      </p:sp>
      <p:sp>
        <p:nvSpPr>
          <p:cNvPr id="15" name="TextBox 14"/>
          <p:cNvSpPr txBox="1"/>
          <p:nvPr/>
        </p:nvSpPr>
        <p:spPr>
          <a:xfrm>
            <a:off x="228600" y="-4465"/>
            <a:ext cx="8840882" cy="338554"/>
          </a:xfrm>
          <a:prstGeom prst="rect">
            <a:avLst/>
          </a:prstGeom>
          <a:noFill/>
        </p:spPr>
        <p:txBody>
          <a:bodyPr wrap="none" rtlCol="0">
            <a:spAutoFit/>
          </a:bodyPr>
          <a:lstStyle/>
          <a:p>
            <a:r>
              <a:rPr lang="en-US" sz="1600" b="1" dirty="0" smtClean="0"/>
              <a:t>Establishing Wheat Planting Dates using Satellite-based NDVI observations</a:t>
            </a:r>
            <a:endParaRPr lang="en-US" sz="1600" b="1" dirty="0"/>
          </a:p>
        </p:txBody>
      </p:sp>
      <p:pic>
        <p:nvPicPr>
          <p:cNvPr id="16" name="Picture 15"/>
          <p:cNvPicPr/>
          <p:nvPr/>
        </p:nvPicPr>
        <p:blipFill>
          <a:blip r:embed="rId3" cstate="print"/>
          <a:srcRect/>
          <a:stretch>
            <a:fillRect/>
          </a:stretch>
        </p:blipFill>
        <p:spPr bwMode="auto">
          <a:xfrm>
            <a:off x="2113984" y="5791200"/>
            <a:ext cx="1019175" cy="542925"/>
          </a:xfrm>
          <a:prstGeom prst="rect">
            <a:avLst/>
          </a:prstGeom>
          <a:noFill/>
          <a:ln w="9525">
            <a:noFill/>
            <a:miter lim="800000"/>
            <a:headEnd/>
            <a:tailEnd/>
          </a:ln>
        </p:spPr>
      </p:pic>
      <p:sp>
        <p:nvSpPr>
          <p:cNvPr id="4" name="Down Arrow 3"/>
          <p:cNvSpPr/>
          <p:nvPr/>
        </p:nvSpPr>
        <p:spPr>
          <a:xfrm>
            <a:off x="1447800" y="5029200"/>
            <a:ext cx="45719" cy="453463"/>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533400" y="1447800"/>
            <a:ext cx="45719" cy="453463"/>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838200" y="3432737"/>
            <a:ext cx="45719" cy="453463"/>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43400" y="6135469"/>
            <a:ext cx="4809330" cy="646331"/>
          </a:xfrm>
          <a:prstGeom prst="rect">
            <a:avLst/>
          </a:prstGeom>
          <a:solidFill>
            <a:schemeClr val="tx1"/>
          </a:solidFill>
          <a:ln>
            <a:solidFill>
              <a:schemeClr val="tx1"/>
            </a:solidFill>
          </a:ln>
        </p:spPr>
        <p:txBody>
          <a:bodyPr wrap="none" rtlCol="0">
            <a:spAutoFit/>
          </a:bodyPr>
          <a:lstStyle/>
          <a:p>
            <a:r>
              <a:rPr lang="en-US" sz="1200" dirty="0">
                <a:solidFill>
                  <a:srgbClr val="000066"/>
                </a:solidFill>
              </a:rPr>
              <a:t>D</a:t>
            </a:r>
            <a:r>
              <a:rPr lang="en-US" sz="1200" dirty="0" smtClean="0">
                <a:solidFill>
                  <a:srgbClr val="000066"/>
                </a:solidFill>
              </a:rPr>
              <a:t>istinguishing planting dates (start of the growing season) </a:t>
            </a:r>
          </a:p>
          <a:p>
            <a:r>
              <a:rPr lang="en-US" sz="1200" dirty="0" smtClean="0">
                <a:solidFill>
                  <a:srgbClr val="000066"/>
                </a:solidFill>
              </a:rPr>
              <a:t>is important to relate growth stage, impact of weather </a:t>
            </a:r>
          </a:p>
          <a:p>
            <a:r>
              <a:rPr lang="en-US" sz="1200" dirty="0" smtClean="0">
                <a:solidFill>
                  <a:srgbClr val="000066"/>
                </a:solidFill>
              </a:rPr>
              <a:t>events and productivity </a:t>
            </a:r>
            <a:endParaRPr lang="en-US" sz="1200" dirty="0">
              <a:solidFill>
                <a:srgbClr val="000066"/>
              </a:solidFill>
            </a:endParaRPr>
          </a:p>
        </p:txBody>
      </p:sp>
      <p:sp>
        <p:nvSpPr>
          <p:cNvPr id="6" name="TextBox 5"/>
          <p:cNvSpPr txBox="1"/>
          <p:nvPr/>
        </p:nvSpPr>
        <p:spPr>
          <a:xfrm>
            <a:off x="5151400" y="457200"/>
            <a:ext cx="2057423" cy="369332"/>
          </a:xfrm>
          <a:prstGeom prst="rect">
            <a:avLst/>
          </a:prstGeom>
          <a:noFill/>
        </p:spPr>
        <p:txBody>
          <a:bodyPr wrap="none" rtlCol="0">
            <a:spAutoFit/>
          </a:bodyPr>
          <a:lstStyle/>
          <a:p>
            <a:r>
              <a:rPr lang="en-US" dirty="0" smtClean="0"/>
              <a:t>Start-Of-Season</a:t>
            </a:r>
            <a:endParaRPr lang="en-US" dirty="0"/>
          </a:p>
        </p:txBody>
      </p:sp>
    </p:spTree>
    <p:extLst>
      <p:ext uri="{BB962C8B-B14F-4D97-AF65-F5344CB8AC3E}">
        <p14:creationId xmlns:p14="http://schemas.microsoft.com/office/powerpoint/2010/main" val="1237901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33525"/>
            <a:ext cx="91440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idx="4294967295"/>
          </p:nvPr>
        </p:nvSpPr>
        <p:spPr>
          <a:xfrm>
            <a:off x="61913" y="673100"/>
            <a:ext cx="8991600" cy="152400"/>
          </a:xfrm>
        </p:spPr>
        <p:txBody>
          <a:bodyPr/>
          <a:lstStyle/>
          <a:p>
            <a:pPr eaLnBrk="1" hangingPunct="1"/>
            <a:r>
              <a:rPr lang="en-US" altLang="en-US" sz="2400" b="1" smtClean="0"/>
              <a:t>GLAM/MODIS-NDVI (250-meter) Time Series Database for </a:t>
            </a:r>
            <a:r>
              <a:rPr lang="en-US" altLang="en-US" sz="2400" b="1" smtClean="0">
                <a:solidFill>
                  <a:srgbClr val="FF0000"/>
                </a:solidFill>
              </a:rPr>
              <a:t>Relative Yield Analysis </a:t>
            </a:r>
            <a:r>
              <a:rPr lang="en-US" altLang="en-US" sz="2400" b="1" smtClean="0"/>
              <a:t>via 250-m Cropland Data Drilling: </a:t>
            </a:r>
            <a:br>
              <a:rPr lang="en-US" altLang="en-US" sz="2400" b="1" smtClean="0"/>
            </a:br>
            <a:endParaRPr lang="en-US" altLang="en-US" sz="2400" b="1" smtClean="0"/>
          </a:p>
        </p:txBody>
      </p:sp>
      <p:sp>
        <p:nvSpPr>
          <p:cNvPr id="863242" name="Text Box 10"/>
          <p:cNvSpPr txBox="1">
            <a:spLocks noChangeArrowheads="1"/>
          </p:cNvSpPr>
          <p:nvPr/>
        </p:nvSpPr>
        <p:spPr bwMode="auto">
          <a:xfrm>
            <a:off x="1485900" y="6019800"/>
            <a:ext cx="6174832" cy="523220"/>
          </a:xfrm>
          <a:prstGeom prst="rect">
            <a:avLst/>
          </a:prstGeom>
          <a:noFill/>
          <a:ln w="9525">
            <a:noFill/>
            <a:miter lim="800000"/>
            <a:headEnd/>
            <a:tailEnd/>
          </a:ln>
          <a:effectLst/>
        </p:spPr>
        <p:txBody>
          <a:bodyPr wrap="none">
            <a:spAutoFit/>
          </a:bodyPr>
          <a:lstStyle/>
          <a:p>
            <a:pPr algn="ctr" eaLnBrk="1" hangingPunct="1">
              <a:defRPr/>
            </a:pPr>
            <a:r>
              <a:rPr lang="en-US" sz="1400" b="1" dirty="0">
                <a:latin typeface="Arial"/>
              </a:rPr>
              <a:t>Source: NASA/USDA GLAM-MODIS/NDVI 250-m Cropland Data Drilling</a:t>
            </a:r>
            <a:br>
              <a:rPr lang="en-US" sz="1400" b="1" dirty="0">
                <a:latin typeface="Arial"/>
              </a:rPr>
            </a:br>
            <a:r>
              <a:rPr lang="en-US" sz="1400" b="1" dirty="0">
                <a:latin typeface="Arial"/>
              </a:rPr>
              <a:t>http</a:t>
            </a:r>
            <a:r>
              <a:rPr lang="en-US" sz="1400" b="1" i="1" dirty="0">
                <a:latin typeface="Arial"/>
              </a:rPr>
              <a:t>://glam1</a:t>
            </a:r>
            <a:r>
              <a:rPr lang="en-US" sz="1400" b="1" dirty="0">
                <a:latin typeface="Arial"/>
              </a:rPr>
              <a:t>.gsfc.nasa.gov/</a:t>
            </a:r>
          </a:p>
        </p:txBody>
      </p:sp>
      <p:sp>
        <p:nvSpPr>
          <p:cNvPr id="10" name="Rectangle 9"/>
          <p:cNvSpPr/>
          <p:nvPr/>
        </p:nvSpPr>
        <p:spPr bwMode="auto">
          <a:xfrm>
            <a:off x="206375" y="2895600"/>
            <a:ext cx="1600200" cy="1295400"/>
          </a:xfrm>
          <a:prstGeom prst="rect">
            <a:avLst/>
          </a:prstGeom>
          <a:noFill/>
          <a:ln w="38100" cap="flat" cmpd="sng" algn="ctr">
            <a:solidFill>
              <a:srgbClr val="FF0000"/>
            </a:solidFill>
            <a:prstDash val="solid"/>
            <a:miter lim="800000"/>
            <a:headEnd type="none" w="med" len="med"/>
            <a:tailEnd type="none" w="med" len="med"/>
          </a:ln>
          <a:effectLst/>
        </p:spPr>
        <p:txBody>
          <a:bodyPr wrap="none"/>
          <a:lstStyle/>
          <a:p>
            <a:pPr eaLnBrk="1" hangingPunct="1">
              <a:defRPr/>
            </a:pPr>
            <a:endParaRPr lang="en-US" sz="2400" dirty="0">
              <a:solidFill>
                <a:srgbClr val="000000"/>
              </a:solidFill>
              <a:effectLst>
                <a:outerShdw blurRad="38100" dist="38100" dir="2700000" algn="tl">
                  <a:srgbClr val="000000">
                    <a:alpha val="43137"/>
                  </a:srgbClr>
                </a:outerShdw>
              </a:effectLst>
              <a:latin typeface="Times New Roman" pitchFamily="18" charset="0"/>
            </a:endParaRPr>
          </a:p>
        </p:txBody>
      </p:sp>
      <p:sp>
        <p:nvSpPr>
          <p:cNvPr id="11" name="Rectangle 10"/>
          <p:cNvSpPr/>
          <p:nvPr/>
        </p:nvSpPr>
        <p:spPr bwMode="auto">
          <a:xfrm>
            <a:off x="3200400" y="1492250"/>
            <a:ext cx="304800" cy="287338"/>
          </a:xfrm>
          <a:prstGeom prst="rect">
            <a:avLst/>
          </a:prstGeom>
          <a:noFill/>
          <a:ln w="38100" cap="flat" cmpd="sng" algn="ctr">
            <a:solidFill>
              <a:srgbClr val="FF0000"/>
            </a:solidFill>
            <a:prstDash val="solid"/>
            <a:miter lim="800000"/>
            <a:headEnd type="none" w="med" len="med"/>
            <a:tailEnd type="none" w="med" len="med"/>
          </a:ln>
          <a:effectLst/>
        </p:spPr>
        <p:txBody>
          <a:bodyPr wrap="none"/>
          <a:lstStyle/>
          <a:p>
            <a:pPr eaLnBrk="1" hangingPunct="1">
              <a:defRPr/>
            </a:pPr>
            <a:endParaRPr lang="en-US" sz="2400" dirty="0">
              <a:solidFill>
                <a:srgbClr val="000000"/>
              </a:solidFill>
              <a:effectLst>
                <a:outerShdw blurRad="38100" dist="38100" dir="2700000" algn="tl">
                  <a:srgbClr val="000000">
                    <a:alpha val="43137"/>
                  </a:srgbClr>
                </a:outerShdw>
              </a:effectLst>
              <a:latin typeface="Times New Roman" pitchFamily="18" charset="0"/>
            </a:endParaRPr>
          </a:p>
        </p:txBody>
      </p:sp>
      <p:sp>
        <p:nvSpPr>
          <p:cNvPr id="12" name="AutoShape 7"/>
          <p:cNvSpPr>
            <a:spLocks/>
          </p:cNvSpPr>
          <p:nvPr/>
        </p:nvSpPr>
        <p:spPr bwMode="auto">
          <a:xfrm>
            <a:off x="161925" y="1160463"/>
            <a:ext cx="1905000" cy="331787"/>
          </a:xfrm>
          <a:prstGeom prst="borderCallout2">
            <a:avLst>
              <a:gd name="adj1" fmla="val 11537"/>
              <a:gd name="adj2" fmla="val 102704"/>
              <a:gd name="adj3" fmla="val 11537"/>
              <a:gd name="adj4" fmla="val 114356"/>
              <a:gd name="adj5" fmla="val 112391"/>
              <a:gd name="adj6" fmla="val 158180"/>
            </a:avLst>
          </a:prstGeom>
          <a:solidFill>
            <a:schemeClr val="bg1"/>
          </a:solidFill>
          <a:ln w="25400">
            <a:solidFill>
              <a:srgbClr val="FF0000"/>
            </a:solidFill>
            <a:miter lim="800000"/>
            <a:headEnd/>
            <a:tailEnd type="stealth" w="lg" len="lg"/>
          </a:ln>
        </p:spPr>
        <p:txBody>
          <a:bodyPr/>
          <a:lstStyle/>
          <a:p>
            <a:pPr eaLnBrk="1" hangingPunct="1">
              <a:defRPr/>
            </a:pPr>
            <a:r>
              <a:rPr lang="en-US" sz="1400" b="1" dirty="0">
                <a:solidFill>
                  <a:srgbClr val="080808"/>
                </a:solidFill>
                <a:latin typeface="Arial"/>
              </a:rPr>
              <a:t>3. Select Admin Unit</a:t>
            </a:r>
          </a:p>
        </p:txBody>
      </p:sp>
      <p:sp>
        <p:nvSpPr>
          <p:cNvPr id="13" name="AutoShape 7"/>
          <p:cNvSpPr>
            <a:spLocks/>
          </p:cNvSpPr>
          <p:nvPr/>
        </p:nvSpPr>
        <p:spPr bwMode="auto">
          <a:xfrm>
            <a:off x="2438400" y="3924300"/>
            <a:ext cx="2133600" cy="533400"/>
          </a:xfrm>
          <a:prstGeom prst="borderCallout2">
            <a:avLst>
              <a:gd name="adj1" fmla="val -4336"/>
              <a:gd name="adj2" fmla="val 411"/>
              <a:gd name="adj3" fmla="val -126876"/>
              <a:gd name="adj4" fmla="val -8942"/>
              <a:gd name="adj5" fmla="val -142797"/>
              <a:gd name="adj6" fmla="val -28692"/>
            </a:avLst>
          </a:prstGeom>
          <a:solidFill>
            <a:schemeClr val="bg1"/>
          </a:solidFill>
          <a:ln w="25400">
            <a:solidFill>
              <a:srgbClr val="FF0000"/>
            </a:solidFill>
            <a:miter lim="800000"/>
            <a:headEnd/>
            <a:tailEnd type="stealth" w="lg" len="lg"/>
          </a:ln>
        </p:spPr>
        <p:txBody>
          <a:bodyPr/>
          <a:lstStyle/>
          <a:p>
            <a:pPr eaLnBrk="1" hangingPunct="1">
              <a:defRPr/>
            </a:pPr>
            <a:r>
              <a:rPr lang="en-US" sz="1400" b="1" dirty="0">
                <a:solidFill>
                  <a:srgbClr val="080808"/>
                </a:solidFill>
                <a:latin typeface="Arial"/>
              </a:rPr>
              <a:t>2. Select Baseline Cropland Data layer</a:t>
            </a:r>
          </a:p>
        </p:txBody>
      </p:sp>
      <p:pic>
        <p:nvPicPr>
          <p:cNvPr id="2253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 y="6161088"/>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206375" y="2136775"/>
            <a:ext cx="1600200" cy="530225"/>
          </a:xfrm>
          <a:prstGeom prst="rect">
            <a:avLst/>
          </a:prstGeom>
          <a:noFill/>
          <a:ln w="38100" cap="flat" cmpd="sng" algn="ctr">
            <a:solidFill>
              <a:srgbClr val="FF0000"/>
            </a:solidFill>
            <a:prstDash val="solid"/>
            <a:miter lim="800000"/>
            <a:headEnd type="none" w="med" len="med"/>
            <a:tailEnd type="none" w="med" len="med"/>
          </a:ln>
          <a:effectLst/>
        </p:spPr>
        <p:txBody>
          <a:bodyPr wrap="none"/>
          <a:lstStyle/>
          <a:p>
            <a:pPr eaLnBrk="1" hangingPunct="1">
              <a:defRPr/>
            </a:pPr>
            <a:endParaRPr lang="en-US" sz="2400" dirty="0">
              <a:solidFill>
                <a:srgbClr val="000000"/>
              </a:solidFill>
              <a:effectLst>
                <a:outerShdw blurRad="38100" dist="38100" dir="2700000" algn="tl">
                  <a:srgbClr val="000000">
                    <a:alpha val="43137"/>
                  </a:srgbClr>
                </a:outerShdw>
              </a:effectLst>
              <a:latin typeface="Times New Roman" pitchFamily="18" charset="0"/>
            </a:endParaRPr>
          </a:p>
        </p:txBody>
      </p:sp>
      <p:sp>
        <p:nvSpPr>
          <p:cNvPr id="17" name="AutoShape 7"/>
          <p:cNvSpPr>
            <a:spLocks/>
          </p:cNvSpPr>
          <p:nvPr/>
        </p:nvSpPr>
        <p:spPr bwMode="auto">
          <a:xfrm>
            <a:off x="2206625" y="2136775"/>
            <a:ext cx="1978025" cy="288925"/>
          </a:xfrm>
          <a:prstGeom prst="borderCallout2">
            <a:avLst>
              <a:gd name="adj1" fmla="val 94471"/>
              <a:gd name="adj2" fmla="val 1645"/>
              <a:gd name="adj3" fmla="val 161608"/>
              <a:gd name="adj4" fmla="val -12112"/>
              <a:gd name="adj5" fmla="val 138986"/>
              <a:gd name="adj6" fmla="val -20036"/>
            </a:avLst>
          </a:prstGeom>
          <a:solidFill>
            <a:schemeClr val="bg1"/>
          </a:solidFill>
          <a:ln w="25400">
            <a:solidFill>
              <a:srgbClr val="FF0000"/>
            </a:solidFill>
            <a:miter lim="800000"/>
            <a:headEnd/>
            <a:tailEnd type="stealth" w="lg" len="lg"/>
          </a:ln>
        </p:spPr>
        <p:txBody>
          <a:bodyPr/>
          <a:lstStyle/>
          <a:p>
            <a:pPr eaLnBrk="1" hangingPunct="1">
              <a:defRPr/>
            </a:pPr>
            <a:r>
              <a:rPr lang="en-US" sz="1400" b="1" dirty="0">
                <a:solidFill>
                  <a:srgbClr val="080808"/>
                </a:solidFill>
                <a:latin typeface="Arial"/>
              </a:rPr>
              <a:t>1. Select Admin Unit</a:t>
            </a:r>
          </a:p>
        </p:txBody>
      </p:sp>
      <p:sp>
        <p:nvSpPr>
          <p:cNvPr id="18" name="AutoShape 7"/>
          <p:cNvSpPr>
            <a:spLocks/>
          </p:cNvSpPr>
          <p:nvPr/>
        </p:nvSpPr>
        <p:spPr bwMode="auto">
          <a:xfrm>
            <a:off x="1485900" y="5461000"/>
            <a:ext cx="2698750" cy="277813"/>
          </a:xfrm>
          <a:prstGeom prst="borderCallout2">
            <a:avLst>
              <a:gd name="adj1" fmla="val 19744"/>
              <a:gd name="adj2" fmla="val 2351"/>
              <a:gd name="adj3" fmla="val -33604"/>
              <a:gd name="adj4" fmla="val 4264"/>
              <a:gd name="adj5" fmla="val -87026"/>
              <a:gd name="adj6" fmla="val 10052"/>
            </a:avLst>
          </a:prstGeom>
          <a:solidFill>
            <a:schemeClr val="bg1"/>
          </a:solidFill>
          <a:ln w="25400">
            <a:solidFill>
              <a:srgbClr val="FF0000"/>
            </a:solidFill>
            <a:miter lim="800000"/>
            <a:headEnd/>
            <a:tailEnd type="stealth" w="lg" len="lg"/>
          </a:ln>
        </p:spPr>
        <p:txBody>
          <a:bodyPr/>
          <a:lstStyle/>
          <a:p>
            <a:pPr eaLnBrk="1" hangingPunct="1">
              <a:defRPr/>
            </a:pPr>
            <a:r>
              <a:rPr lang="en-US" sz="1400" b="1" dirty="0">
                <a:solidFill>
                  <a:srgbClr val="080808"/>
                </a:solidFill>
                <a:latin typeface="Arial"/>
              </a:rPr>
              <a:t>4. Submit Time Series Graph</a:t>
            </a:r>
          </a:p>
        </p:txBody>
      </p:sp>
      <p:sp>
        <p:nvSpPr>
          <p:cNvPr id="14" name="Rectangle 13"/>
          <p:cNvSpPr/>
          <p:nvPr/>
        </p:nvSpPr>
        <p:spPr bwMode="auto">
          <a:xfrm>
            <a:off x="0" y="4648200"/>
            <a:ext cx="1600200" cy="530225"/>
          </a:xfrm>
          <a:prstGeom prst="rect">
            <a:avLst/>
          </a:prstGeom>
          <a:noFill/>
          <a:ln w="38100" cap="flat" cmpd="sng" algn="ctr">
            <a:solidFill>
              <a:srgbClr val="FF0000"/>
            </a:solidFill>
            <a:prstDash val="solid"/>
            <a:miter lim="800000"/>
            <a:headEnd type="none" w="med" len="med"/>
            <a:tailEnd type="none" w="med" len="med"/>
          </a:ln>
          <a:effectLst/>
        </p:spPr>
        <p:txBody>
          <a:bodyPr wrap="none"/>
          <a:lstStyle/>
          <a:p>
            <a:pPr eaLnBrk="1" hangingPunct="1">
              <a:defRPr/>
            </a:pPr>
            <a:endParaRPr lang="en-US" sz="2400" dirty="0">
              <a:solidFill>
                <a:srgbClr val="000000"/>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129076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hina-food-security.org/images/maps/crops/wheat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285" y="2819400"/>
            <a:ext cx="2316660" cy="2123658"/>
          </a:xfrm>
          <a:prstGeom prst="rect">
            <a:avLst/>
          </a:prstGeom>
          <a:solidFill>
            <a:schemeClr val="bg1"/>
          </a:solidFill>
        </p:spPr>
        <p:txBody>
          <a:bodyPr wrap="none" rtlCol="0">
            <a:spAutoFit/>
          </a:bodyPr>
          <a:lstStyle/>
          <a:p>
            <a:pPr eaLnBrk="1" fontAlgn="auto" hangingPunct="1">
              <a:spcBef>
                <a:spcPts val="0"/>
              </a:spcBef>
              <a:spcAft>
                <a:spcPts val="0"/>
              </a:spcAft>
            </a:pPr>
            <a:r>
              <a:rPr lang="en-US" sz="1200" b="1" u="sng" dirty="0" smtClean="0">
                <a:solidFill>
                  <a:srgbClr val="000000"/>
                </a:solidFill>
                <a:latin typeface="Arial"/>
              </a:rPr>
              <a:t>China Wheat Production (2)</a:t>
            </a:r>
          </a:p>
          <a:p>
            <a:pPr eaLnBrk="1" fontAlgn="auto" hangingPunct="1">
              <a:spcBef>
                <a:spcPts val="0"/>
              </a:spcBef>
              <a:spcAft>
                <a:spcPts val="0"/>
              </a:spcAft>
            </a:pPr>
            <a:endParaRPr lang="en-US" sz="1200" b="1" u="sng" dirty="0" smtClean="0">
              <a:solidFill>
                <a:srgbClr val="000000"/>
              </a:solidFill>
              <a:latin typeface="Arial"/>
            </a:endParaRPr>
          </a:p>
          <a:p>
            <a:pPr eaLnBrk="1" fontAlgn="auto" hangingPunct="1">
              <a:spcBef>
                <a:spcPts val="0"/>
              </a:spcBef>
              <a:spcAft>
                <a:spcPts val="0"/>
              </a:spcAft>
            </a:pPr>
            <a:r>
              <a:rPr lang="en-US" sz="1200" b="1" u="sng" dirty="0" smtClean="0">
                <a:solidFill>
                  <a:srgbClr val="000000"/>
                </a:solidFill>
                <a:latin typeface="Arial"/>
              </a:rPr>
              <a:t>Winter wheat**95%</a:t>
            </a:r>
          </a:p>
          <a:p>
            <a:pPr eaLnBrk="1" fontAlgn="auto" hangingPunct="1">
              <a:spcBef>
                <a:spcPts val="0"/>
              </a:spcBef>
              <a:spcAft>
                <a:spcPts val="0"/>
              </a:spcAft>
            </a:pPr>
            <a:r>
              <a:rPr lang="en-US" sz="1200" b="1" dirty="0">
                <a:solidFill>
                  <a:srgbClr val="FF0000"/>
                </a:solidFill>
                <a:latin typeface="Arial"/>
              </a:rPr>
              <a:t>Growing Season</a:t>
            </a:r>
            <a:r>
              <a:rPr lang="en-US" sz="1200" b="1" dirty="0">
                <a:solidFill>
                  <a:srgbClr val="000000"/>
                </a:solidFill>
                <a:latin typeface="Arial"/>
              </a:rPr>
              <a:t>: </a:t>
            </a:r>
            <a:r>
              <a:rPr lang="en-US" sz="1200" b="1" dirty="0" smtClean="0">
                <a:solidFill>
                  <a:srgbClr val="000000"/>
                </a:solidFill>
                <a:latin typeface="Arial"/>
              </a:rPr>
              <a:t>Sept– June</a:t>
            </a:r>
          </a:p>
          <a:p>
            <a:pPr eaLnBrk="1" fontAlgn="auto" hangingPunct="1">
              <a:spcBef>
                <a:spcPts val="0"/>
              </a:spcBef>
              <a:spcAft>
                <a:spcPts val="0"/>
              </a:spcAft>
            </a:pPr>
            <a:r>
              <a:rPr lang="en-US" sz="1200" b="1" dirty="0" smtClean="0">
                <a:solidFill>
                  <a:srgbClr val="FF0000"/>
                </a:solidFill>
                <a:latin typeface="Arial"/>
              </a:rPr>
              <a:t>Sown</a:t>
            </a:r>
            <a:r>
              <a:rPr lang="en-US" sz="1200" b="1" dirty="0" smtClean="0">
                <a:solidFill>
                  <a:srgbClr val="000000"/>
                </a:solidFill>
                <a:latin typeface="Arial"/>
              </a:rPr>
              <a:t>: Sept – October</a:t>
            </a:r>
          </a:p>
          <a:p>
            <a:pPr eaLnBrk="1" fontAlgn="auto" hangingPunct="1">
              <a:spcBef>
                <a:spcPts val="0"/>
              </a:spcBef>
              <a:spcAft>
                <a:spcPts val="0"/>
              </a:spcAft>
            </a:pPr>
            <a:r>
              <a:rPr lang="en-US" sz="1200" b="1" dirty="0" smtClean="0">
                <a:solidFill>
                  <a:srgbClr val="FF0000"/>
                </a:solidFill>
                <a:latin typeface="Arial"/>
              </a:rPr>
              <a:t>Harvest</a:t>
            </a:r>
            <a:r>
              <a:rPr lang="en-US" sz="1200" b="1" dirty="0" smtClean="0">
                <a:solidFill>
                  <a:srgbClr val="000000"/>
                </a:solidFill>
                <a:latin typeface="Arial"/>
              </a:rPr>
              <a:t>: May – June</a:t>
            </a:r>
          </a:p>
          <a:p>
            <a:pPr eaLnBrk="1" fontAlgn="auto" hangingPunct="1">
              <a:spcBef>
                <a:spcPts val="0"/>
              </a:spcBef>
              <a:spcAft>
                <a:spcPts val="0"/>
              </a:spcAft>
            </a:pPr>
            <a:endParaRPr lang="en-US" sz="1200" b="1" u="sng" dirty="0" smtClean="0">
              <a:solidFill>
                <a:srgbClr val="0000CC"/>
              </a:solidFill>
              <a:latin typeface="Arial"/>
            </a:endParaRPr>
          </a:p>
          <a:p>
            <a:pPr eaLnBrk="1" fontAlgn="auto" hangingPunct="1">
              <a:spcBef>
                <a:spcPts val="0"/>
              </a:spcBef>
              <a:spcAft>
                <a:spcPts val="0"/>
              </a:spcAft>
            </a:pPr>
            <a:r>
              <a:rPr lang="en-US" sz="1200" b="1" u="sng" dirty="0" smtClean="0">
                <a:solidFill>
                  <a:srgbClr val="000000"/>
                </a:solidFill>
                <a:latin typeface="Arial"/>
              </a:rPr>
              <a:t>Spring wheat**5%</a:t>
            </a:r>
          </a:p>
          <a:p>
            <a:pPr eaLnBrk="1" fontAlgn="auto" hangingPunct="1">
              <a:spcBef>
                <a:spcPts val="0"/>
              </a:spcBef>
              <a:spcAft>
                <a:spcPts val="0"/>
              </a:spcAft>
            </a:pPr>
            <a:r>
              <a:rPr lang="en-US" sz="1200" b="1" dirty="0">
                <a:solidFill>
                  <a:srgbClr val="FF0000"/>
                </a:solidFill>
                <a:latin typeface="Arial"/>
              </a:rPr>
              <a:t>Growing Season</a:t>
            </a:r>
            <a:r>
              <a:rPr lang="en-US" sz="1200" b="1" dirty="0">
                <a:solidFill>
                  <a:srgbClr val="000000"/>
                </a:solidFill>
                <a:latin typeface="Arial"/>
              </a:rPr>
              <a:t>: </a:t>
            </a:r>
            <a:r>
              <a:rPr lang="en-US" sz="1200" b="1" dirty="0" smtClean="0">
                <a:solidFill>
                  <a:srgbClr val="000000"/>
                </a:solidFill>
                <a:latin typeface="Arial"/>
              </a:rPr>
              <a:t>Mar – Aug</a:t>
            </a:r>
            <a:endParaRPr lang="en-US" sz="1200" b="1" dirty="0" smtClean="0">
              <a:solidFill>
                <a:srgbClr val="FF0000"/>
              </a:solidFill>
              <a:latin typeface="Arial"/>
            </a:endParaRPr>
          </a:p>
          <a:p>
            <a:pPr eaLnBrk="1" fontAlgn="auto" hangingPunct="1">
              <a:spcBef>
                <a:spcPts val="0"/>
              </a:spcBef>
              <a:spcAft>
                <a:spcPts val="0"/>
              </a:spcAft>
            </a:pPr>
            <a:r>
              <a:rPr lang="en-US" sz="1200" b="1" dirty="0" smtClean="0">
                <a:solidFill>
                  <a:srgbClr val="FF0000"/>
                </a:solidFill>
                <a:latin typeface="Arial"/>
              </a:rPr>
              <a:t>Sown</a:t>
            </a:r>
            <a:r>
              <a:rPr lang="en-US" sz="1200" b="1" dirty="0">
                <a:solidFill>
                  <a:srgbClr val="000000"/>
                </a:solidFill>
                <a:latin typeface="Arial"/>
              </a:rPr>
              <a:t>: </a:t>
            </a:r>
            <a:r>
              <a:rPr lang="en-US" sz="1200" b="1" dirty="0" smtClean="0">
                <a:solidFill>
                  <a:srgbClr val="000000"/>
                </a:solidFill>
                <a:latin typeface="Arial"/>
              </a:rPr>
              <a:t>March – April</a:t>
            </a:r>
            <a:endParaRPr lang="en-US" sz="1200" b="1" dirty="0">
              <a:solidFill>
                <a:srgbClr val="000000"/>
              </a:solidFill>
              <a:latin typeface="Arial"/>
            </a:endParaRPr>
          </a:p>
          <a:p>
            <a:pPr eaLnBrk="1" fontAlgn="auto" hangingPunct="1">
              <a:spcBef>
                <a:spcPts val="0"/>
              </a:spcBef>
              <a:spcAft>
                <a:spcPts val="0"/>
              </a:spcAft>
            </a:pPr>
            <a:r>
              <a:rPr lang="en-US" sz="1200" b="1" dirty="0">
                <a:solidFill>
                  <a:srgbClr val="FF0000"/>
                </a:solidFill>
                <a:latin typeface="Arial"/>
              </a:rPr>
              <a:t>Harvest</a:t>
            </a:r>
            <a:r>
              <a:rPr lang="en-US" sz="1200" b="1" dirty="0">
                <a:solidFill>
                  <a:srgbClr val="000000"/>
                </a:solidFill>
                <a:latin typeface="Arial"/>
              </a:rPr>
              <a:t>: </a:t>
            </a:r>
            <a:r>
              <a:rPr lang="en-US" sz="1200" b="1" dirty="0" smtClean="0">
                <a:solidFill>
                  <a:srgbClr val="000000"/>
                </a:solidFill>
                <a:latin typeface="Arial"/>
              </a:rPr>
              <a:t>July </a:t>
            </a:r>
            <a:r>
              <a:rPr lang="en-US" sz="1200" b="1" dirty="0">
                <a:solidFill>
                  <a:srgbClr val="000000"/>
                </a:solidFill>
                <a:latin typeface="Arial"/>
              </a:rPr>
              <a:t>– </a:t>
            </a:r>
            <a:r>
              <a:rPr lang="en-US" sz="1200" b="1" dirty="0" smtClean="0">
                <a:solidFill>
                  <a:srgbClr val="000000"/>
                </a:solidFill>
                <a:latin typeface="Arial"/>
              </a:rPr>
              <a:t>August</a:t>
            </a:r>
            <a:endParaRPr lang="en-US" sz="1200" b="1" dirty="0">
              <a:solidFill>
                <a:srgbClr val="000000"/>
              </a:solidFill>
              <a:latin typeface="Arial"/>
            </a:endParaRPr>
          </a:p>
        </p:txBody>
      </p:sp>
      <p:sp>
        <p:nvSpPr>
          <p:cNvPr id="4" name="Rectangle 3"/>
          <p:cNvSpPr/>
          <p:nvPr/>
        </p:nvSpPr>
        <p:spPr>
          <a:xfrm>
            <a:off x="0" y="57090"/>
            <a:ext cx="3219151" cy="400110"/>
          </a:xfrm>
          <a:prstGeom prst="rect">
            <a:avLst/>
          </a:prstGeom>
        </p:spPr>
        <p:txBody>
          <a:bodyPr wrap="none">
            <a:spAutoFit/>
          </a:bodyPr>
          <a:lstStyle/>
          <a:p>
            <a:pPr eaLnBrk="1" fontAlgn="auto" hangingPunct="1">
              <a:spcBef>
                <a:spcPts val="0"/>
              </a:spcBef>
              <a:spcAft>
                <a:spcPts val="0"/>
              </a:spcAft>
            </a:pPr>
            <a:r>
              <a:rPr lang="en-US" sz="2000" u="sng" dirty="0" smtClean="0">
                <a:solidFill>
                  <a:srgbClr val="000000"/>
                </a:solidFill>
                <a:latin typeface="Arial"/>
              </a:rPr>
              <a:t>Wheat Cultivation Intensity</a:t>
            </a:r>
            <a:endParaRPr lang="en-US" sz="2000" u="sng" dirty="0">
              <a:solidFill>
                <a:srgbClr val="000000"/>
              </a:solidFill>
              <a:latin typeface="Arial"/>
            </a:endParaRPr>
          </a:p>
        </p:txBody>
      </p:sp>
      <p:sp>
        <p:nvSpPr>
          <p:cNvPr id="2" name="Rectangle 1"/>
          <p:cNvSpPr/>
          <p:nvPr/>
        </p:nvSpPr>
        <p:spPr>
          <a:xfrm>
            <a:off x="2334705" y="6320135"/>
            <a:ext cx="5590095" cy="461665"/>
          </a:xfrm>
          <a:prstGeom prst="rect">
            <a:avLst/>
          </a:prstGeom>
          <a:solidFill>
            <a:srgbClr val="FFC000"/>
          </a:solidFill>
          <a:ln>
            <a:solidFill>
              <a:schemeClr val="tx1"/>
            </a:solidFill>
          </a:ln>
        </p:spPr>
        <p:txBody>
          <a:bodyPr wrap="square">
            <a:spAutoFit/>
          </a:bodyPr>
          <a:lstStyle/>
          <a:p>
            <a:pPr eaLnBrk="1" fontAlgn="auto" hangingPunct="1">
              <a:spcBef>
                <a:spcPts val="0"/>
              </a:spcBef>
              <a:spcAft>
                <a:spcPts val="0"/>
              </a:spcAft>
            </a:pPr>
            <a:r>
              <a:rPr lang="en-US" sz="1200" dirty="0">
                <a:solidFill>
                  <a:srgbClr val="000000"/>
                </a:solidFill>
                <a:latin typeface="Arial"/>
              </a:rPr>
              <a:t>Wheat cultivation is concentrated in the </a:t>
            </a:r>
            <a:r>
              <a:rPr lang="en-US" sz="1200" b="1" dirty="0">
                <a:solidFill>
                  <a:srgbClr val="000000"/>
                </a:solidFill>
                <a:latin typeface="Arial"/>
              </a:rPr>
              <a:t>East China plane (Hebei, Shandong, Henan) </a:t>
            </a:r>
            <a:r>
              <a:rPr lang="en-US" sz="1200" dirty="0">
                <a:solidFill>
                  <a:srgbClr val="000000"/>
                </a:solidFill>
                <a:latin typeface="Arial"/>
              </a:rPr>
              <a:t>and in </a:t>
            </a:r>
            <a:r>
              <a:rPr lang="en-US" sz="1200" b="1" dirty="0">
                <a:solidFill>
                  <a:srgbClr val="000000"/>
                </a:solidFill>
                <a:latin typeface="Arial"/>
              </a:rPr>
              <a:t>East-Central provinces of Shaanxi and Gansu</a:t>
            </a:r>
          </a:p>
        </p:txBody>
      </p:sp>
      <p:sp>
        <p:nvSpPr>
          <p:cNvPr id="5" name="Rectangle 4"/>
          <p:cNvSpPr/>
          <p:nvPr/>
        </p:nvSpPr>
        <p:spPr>
          <a:xfrm>
            <a:off x="0" y="400110"/>
            <a:ext cx="3810000" cy="646331"/>
          </a:xfrm>
          <a:prstGeom prst="rect">
            <a:avLst/>
          </a:prstGeom>
        </p:spPr>
        <p:txBody>
          <a:bodyPr wrap="square">
            <a:spAutoFit/>
          </a:bodyPr>
          <a:lstStyle/>
          <a:p>
            <a:r>
              <a:rPr lang="en-US" sz="900" b="1" dirty="0"/>
              <a:t>International Institute for Applied Systems Analysis (IIASA</a:t>
            </a:r>
            <a:r>
              <a:rPr lang="en-US" sz="900" b="1" dirty="0" smtClean="0"/>
              <a:t>)</a:t>
            </a:r>
          </a:p>
          <a:p>
            <a:endParaRPr lang="en-US" sz="900" b="1" dirty="0"/>
          </a:p>
          <a:p>
            <a:r>
              <a:rPr lang="en-US" sz="900" b="1" dirty="0" smtClean="0"/>
              <a:t>“cross-reference sampling frame”</a:t>
            </a:r>
            <a:endParaRPr lang="en-US" sz="900" b="1" dirty="0"/>
          </a:p>
        </p:txBody>
      </p:sp>
      <p:sp>
        <p:nvSpPr>
          <p:cNvPr id="6" name="Oval 5"/>
          <p:cNvSpPr/>
          <p:nvPr/>
        </p:nvSpPr>
        <p:spPr>
          <a:xfrm>
            <a:off x="6096000" y="3429000"/>
            <a:ext cx="914400" cy="914400"/>
          </a:xfrm>
          <a:prstGeom prst="ellipse">
            <a:avLst/>
          </a:prstGeom>
          <a:noFill/>
          <a:ln w="38100">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395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4800" y="892273"/>
            <a:ext cx="8472035" cy="5130545"/>
            <a:chOff x="76200" y="889255"/>
            <a:chExt cx="8472035" cy="5130545"/>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7800"/>
              <a:ext cx="847203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wn Arrow 1"/>
            <p:cNvSpPr/>
            <p:nvPr/>
          </p:nvSpPr>
          <p:spPr>
            <a:xfrm>
              <a:off x="2133600" y="1219200"/>
              <a:ext cx="228600" cy="7620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a:off x="5791200" y="4050268"/>
              <a:ext cx="762000" cy="293132"/>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152400" y="4953000"/>
              <a:ext cx="114300" cy="53340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riped Right Arrow 4"/>
            <p:cNvSpPr/>
            <p:nvPr/>
          </p:nvSpPr>
          <p:spPr>
            <a:xfrm>
              <a:off x="609600" y="4876800"/>
              <a:ext cx="533400" cy="76200"/>
            </a:xfrm>
            <a:prstGeom prst="strip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74268" y="889255"/>
              <a:ext cx="348172" cy="369332"/>
            </a:xfrm>
            <a:prstGeom prst="rect">
              <a:avLst/>
            </a:prstGeom>
            <a:noFill/>
          </p:spPr>
          <p:txBody>
            <a:bodyPr wrap="none" rtlCol="0">
              <a:spAutoFit/>
            </a:bodyPr>
            <a:lstStyle/>
            <a:p>
              <a:r>
                <a:rPr lang="en-US" b="1" dirty="0" smtClean="0">
                  <a:solidFill>
                    <a:srgbClr val="080808"/>
                  </a:solidFill>
                </a:rPr>
                <a:t>1</a:t>
              </a:r>
              <a:endParaRPr lang="en-US" b="1" dirty="0">
                <a:solidFill>
                  <a:srgbClr val="080808"/>
                </a:solidFill>
              </a:endParaRPr>
            </a:p>
          </p:txBody>
        </p:sp>
        <p:sp>
          <p:nvSpPr>
            <p:cNvPr id="10" name="TextBox 9"/>
            <p:cNvSpPr txBox="1"/>
            <p:nvPr/>
          </p:nvSpPr>
          <p:spPr>
            <a:xfrm>
              <a:off x="307914" y="4768334"/>
              <a:ext cx="301686" cy="369332"/>
            </a:xfrm>
            <a:prstGeom prst="rect">
              <a:avLst/>
            </a:prstGeom>
            <a:noFill/>
          </p:spPr>
          <p:txBody>
            <a:bodyPr wrap="none" rtlCol="0">
              <a:spAutoFit/>
            </a:bodyPr>
            <a:lstStyle/>
            <a:p>
              <a:r>
                <a:rPr lang="en-US" b="1" dirty="0" smtClean="0"/>
                <a:t>4</a:t>
              </a:r>
              <a:endParaRPr lang="en-US" b="1" dirty="0"/>
            </a:p>
          </p:txBody>
        </p:sp>
        <p:sp>
          <p:nvSpPr>
            <p:cNvPr id="11" name="TextBox 10"/>
            <p:cNvSpPr txBox="1"/>
            <p:nvPr/>
          </p:nvSpPr>
          <p:spPr>
            <a:xfrm>
              <a:off x="76465" y="5486400"/>
              <a:ext cx="301686" cy="369332"/>
            </a:xfrm>
            <a:prstGeom prst="rect">
              <a:avLst/>
            </a:prstGeom>
            <a:noFill/>
          </p:spPr>
          <p:txBody>
            <a:bodyPr wrap="none" rtlCol="0">
              <a:spAutoFit/>
            </a:bodyPr>
            <a:lstStyle/>
            <a:p>
              <a:r>
                <a:rPr lang="en-US" b="1" dirty="0" smtClean="0"/>
                <a:t>3</a:t>
              </a:r>
              <a:endParaRPr lang="en-US" b="1" dirty="0"/>
            </a:p>
          </p:txBody>
        </p:sp>
        <p:sp>
          <p:nvSpPr>
            <p:cNvPr id="12" name="TextBox 11"/>
            <p:cNvSpPr txBox="1"/>
            <p:nvPr/>
          </p:nvSpPr>
          <p:spPr>
            <a:xfrm>
              <a:off x="6784914" y="4050268"/>
              <a:ext cx="348172" cy="369332"/>
            </a:xfrm>
            <a:prstGeom prst="rect">
              <a:avLst/>
            </a:prstGeom>
            <a:noFill/>
          </p:spPr>
          <p:txBody>
            <a:bodyPr wrap="none" rtlCol="0">
              <a:spAutoFit/>
            </a:bodyPr>
            <a:lstStyle/>
            <a:p>
              <a:r>
                <a:rPr lang="en-US" b="1" dirty="0">
                  <a:solidFill>
                    <a:srgbClr val="080808"/>
                  </a:solidFill>
                </a:rPr>
                <a:t>2</a:t>
              </a:r>
            </a:p>
          </p:txBody>
        </p:sp>
      </p:grpSp>
      <p:sp>
        <p:nvSpPr>
          <p:cNvPr id="13" name="TextBox 12"/>
          <p:cNvSpPr txBox="1"/>
          <p:nvPr/>
        </p:nvSpPr>
        <p:spPr>
          <a:xfrm>
            <a:off x="1219200" y="381000"/>
            <a:ext cx="6924396" cy="923330"/>
          </a:xfrm>
          <a:prstGeom prst="rect">
            <a:avLst/>
          </a:prstGeom>
          <a:noFill/>
        </p:spPr>
        <p:txBody>
          <a:bodyPr wrap="none" rtlCol="0">
            <a:spAutoFit/>
          </a:bodyPr>
          <a:lstStyle/>
          <a:p>
            <a:r>
              <a:rPr lang="en-US" dirty="0"/>
              <a:t>Extracting/Displaying NDVI with Specified Crop Mask</a:t>
            </a:r>
          </a:p>
          <a:p>
            <a:pPr algn="ctr"/>
            <a:r>
              <a:rPr lang="en-US" dirty="0"/>
              <a:t>(stratified sampling of high crop intensity areas</a:t>
            </a:r>
            <a:r>
              <a:rPr lang="en-US" dirty="0" smtClean="0"/>
              <a:t>)</a:t>
            </a:r>
          </a:p>
          <a:p>
            <a:r>
              <a:rPr lang="en-US" dirty="0" smtClean="0"/>
              <a:t>Selected Region (area) of interest: China, Henan Province</a:t>
            </a:r>
            <a:endParaRPr lang="en-US" dirty="0"/>
          </a:p>
        </p:txBody>
      </p:sp>
      <p:sp>
        <p:nvSpPr>
          <p:cNvPr id="14" name="Rectangle 13"/>
          <p:cNvSpPr/>
          <p:nvPr/>
        </p:nvSpPr>
        <p:spPr>
          <a:xfrm>
            <a:off x="304800" y="45720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4800" y="2819400"/>
            <a:ext cx="1447800" cy="1527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 y="6161088"/>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277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89154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11668"/>
            <a:ext cx="8840433" cy="369332"/>
          </a:xfrm>
          <a:prstGeom prst="rect">
            <a:avLst/>
          </a:prstGeom>
          <a:noFill/>
        </p:spPr>
        <p:txBody>
          <a:bodyPr wrap="none" rtlCol="0">
            <a:spAutoFit/>
          </a:bodyPr>
          <a:lstStyle/>
          <a:p>
            <a:r>
              <a:rPr lang="en-US" dirty="0" smtClean="0"/>
              <a:t>Visual Interpretation and Quantitative Analysis of NDVI + NDVI Anomalies </a:t>
            </a:r>
            <a:endParaRPr lang="en-US" dirty="0"/>
          </a:p>
        </p:txBody>
      </p:sp>
    </p:spTree>
    <p:extLst>
      <p:ext uri="{BB962C8B-B14F-4D97-AF65-F5344CB8AC3E}">
        <p14:creationId xmlns:p14="http://schemas.microsoft.com/office/powerpoint/2010/main" val="3379028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239"/>
          <a:stretch/>
        </p:blipFill>
        <p:spPr bwMode="auto">
          <a:xfrm>
            <a:off x="22077" y="527703"/>
            <a:ext cx="9041977"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772400" y="1524000"/>
            <a:ext cx="1143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riped Right Arrow 2"/>
          <p:cNvSpPr/>
          <p:nvPr/>
        </p:nvSpPr>
        <p:spPr>
          <a:xfrm>
            <a:off x="6400800" y="1676400"/>
            <a:ext cx="1295400" cy="190500"/>
          </a:xfrm>
          <a:prstGeom prst="striped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543800" y="3124200"/>
            <a:ext cx="1371600" cy="2590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7239000" y="5181600"/>
            <a:ext cx="685800" cy="1524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9902" y="76200"/>
            <a:ext cx="8439298" cy="338554"/>
          </a:xfrm>
          <a:prstGeom prst="rect">
            <a:avLst/>
          </a:prstGeom>
          <a:noFill/>
        </p:spPr>
        <p:txBody>
          <a:bodyPr wrap="none" rtlCol="0">
            <a:spAutoFit/>
          </a:bodyPr>
          <a:lstStyle/>
          <a:p>
            <a:r>
              <a:rPr lang="en-US" sz="1600" dirty="0" smtClean="0"/>
              <a:t>Extracting/Displaying Henan Province NDVI Curve + Downloading Actual Values</a:t>
            </a:r>
          </a:p>
        </p:txBody>
      </p:sp>
      <p:sp>
        <p:nvSpPr>
          <p:cNvPr id="8" name="Striped Right Arrow 7"/>
          <p:cNvSpPr/>
          <p:nvPr/>
        </p:nvSpPr>
        <p:spPr>
          <a:xfrm rot="5400000">
            <a:off x="4781550" y="2305050"/>
            <a:ext cx="1295400" cy="190500"/>
          </a:xfrm>
          <a:prstGeom prst="striped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84450" y="1688068"/>
            <a:ext cx="1670201" cy="369332"/>
          </a:xfrm>
          <a:prstGeom prst="rect">
            <a:avLst/>
          </a:prstGeom>
          <a:noFill/>
        </p:spPr>
        <p:txBody>
          <a:bodyPr wrap="none" rtlCol="0">
            <a:spAutoFit/>
          </a:bodyPr>
          <a:lstStyle/>
          <a:p>
            <a:r>
              <a:rPr lang="en-US" dirty="0" smtClean="0">
                <a:solidFill>
                  <a:srgbClr val="080808"/>
                </a:solidFill>
              </a:rPr>
              <a:t>NDVI Curves</a:t>
            </a:r>
            <a:endParaRPr lang="en-US" dirty="0">
              <a:solidFill>
                <a:srgbClr val="080808"/>
              </a:solidFill>
            </a:endParaRPr>
          </a:p>
        </p:txBody>
      </p:sp>
      <p:sp>
        <p:nvSpPr>
          <p:cNvPr id="10" name="TextBox 9"/>
          <p:cNvSpPr txBox="1"/>
          <p:nvPr/>
        </p:nvSpPr>
        <p:spPr>
          <a:xfrm>
            <a:off x="6096000" y="1383268"/>
            <a:ext cx="1624099" cy="369332"/>
          </a:xfrm>
          <a:prstGeom prst="rect">
            <a:avLst/>
          </a:prstGeom>
          <a:noFill/>
        </p:spPr>
        <p:txBody>
          <a:bodyPr wrap="none" rtlCol="0">
            <a:spAutoFit/>
          </a:bodyPr>
          <a:lstStyle/>
          <a:p>
            <a:r>
              <a:rPr lang="en-US" dirty="0" smtClean="0">
                <a:solidFill>
                  <a:srgbClr val="080808"/>
                </a:solidFill>
              </a:rPr>
              <a:t>NDVI Values</a:t>
            </a:r>
            <a:endParaRPr lang="en-US" dirty="0">
              <a:solidFill>
                <a:srgbClr val="080808"/>
              </a:solidFill>
            </a:endParaRPr>
          </a:p>
        </p:txBody>
      </p:sp>
    </p:spTree>
    <p:extLst>
      <p:ext uri="{BB962C8B-B14F-4D97-AF65-F5344CB8AC3E}">
        <p14:creationId xmlns:p14="http://schemas.microsoft.com/office/powerpoint/2010/main" val="1381218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6453"/>
          <a:stretch/>
        </p:blipFill>
        <p:spPr bwMode="auto">
          <a:xfrm>
            <a:off x="304801" y="1109472"/>
            <a:ext cx="8610600" cy="53675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85800" y="0"/>
            <a:ext cx="7917937" cy="707886"/>
          </a:xfrm>
          <a:prstGeom prst="rect">
            <a:avLst/>
          </a:prstGeom>
          <a:noFill/>
        </p:spPr>
        <p:txBody>
          <a:bodyPr wrap="none" rtlCol="0">
            <a:spAutoFit/>
          </a:bodyPr>
          <a:lstStyle/>
          <a:p>
            <a:r>
              <a:rPr lang="en-US" sz="2000" dirty="0" smtClean="0"/>
              <a:t>Extracting/Downloading Henan Province NDVI Actual Values</a:t>
            </a:r>
          </a:p>
          <a:p>
            <a:pPr algn="ctr"/>
            <a:r>
              <a:rPr lang="en-US" sz="2000" dirty="0" smtClean="0"/>
              <a:t>(selecting 2016 seasonal values)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8350"/>
            <a:ext cx="8610601"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889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lstStyle/>
          <a:p>
            <a:r>
              <a:rPr lang="en-US" sz="3600" b="1" dirty="0" smtClean="0"/>
              <a:t>FAS OGA-IPAD </a:t>
            </a:r>
            <a:r>
              <a:rPr lang="en-US" sz="3600" b="1" dirty="0" smtClean="0"/>
              <a:t>Mission Statement</a:t>
            </a:r>
            <a:endParaRPr lang="en-US" sz="3600" b="1" dirty="0"/>
          </a:p>
        </p:txBody>
      </p:sp>
      <p:sp>
        <p:nvSpPr>
          <p:cNvPr id="3" name="Content Placeholder 2"/>
          <p:cNvSpPr>
            <a:spLocks noGrp="1"/>
          </p:cNvSpPr>
          <p:nvPr>
            <p:ph idx="1"/>
          </p:nvPr>
        </p:nvSpPr>
        <p:spPr>
          <a:xfrm>
            <a:off x="457200" y="1295400"/>
            <a:ext cx="8229600" cy="5105400"/>
          </a:xfrm>
        </p:spPr>
        <p:txBody>
          <a:bodyPr/>
          <a:lstStyle/>
          <a:p>
            <a:r>
              <a:rPr lang="en-US" sz="2000" dirty="0"/>
              <a:t>The primary mission of the USDA’s  IPAD </a:t>
            </a:r>
            <a:r>
              <a:rPr lang="en-US" sz="2000" dirty="0" smtClean="0"/>
              <a:t>(</a:t>
            </a:r>
            <a:r>
              <a:rPr lang="en-US" sz="2000" i="1" dirty="0" smtClean="0"/>
              <a:t>International Production Assessment Division</a:t>
            </a:r>
            <a:r>
              <a:rPr lang="en-US" sz="2000" dirty="0" smtClean="0"/>
              <a:t>) is </a:t>
            </a:r>
            <a:r>
              <a:rPr lang="en-US" sz="2000" dirty="0"/>
              <a:t>to </a:t>
            </a:r>
            <a:r>
              <a:rPr lang="en-US" sz="2000" b="1" dirty="0"/>
              <a:t>target, collect, analyze, and disseminate</a:t>
            </a:r>
            <a:r>
              <a:rPr lang="en-US" sz="2000" dirty="0"/>
              <a:t> timely, objective, useful, and cost-effective global crop production </a:t>
            </a:r>
            <a:r>
              <a:rPr lang="en-US" sz="2000" b="1" dirty="0"/>
              <a:t>information</a:t>
            </a:r>
            <a:r>
              <a:rPr lang="en-US" sz="2000" dirty="0"/>
              <a:t>.  </a:t>
            </a:r>
            <a:endParaRPr lang="en-US" sz="2000" dirty="0" smtClean="0"/>
          </a:p>
          <a:p>
            <a:endParaRPr lang="en-US" sz="2000" dirty="0"/>
          </a:p>
          <a:p>
            <a:r>
              <a:rPr lang="en-US" sz="2000" dirty="0" smtClean="0"/>
              <a:t>The </a:t>
            </a:r>
            <a:r>
              <a:rPr lang="en-US" sz="2000" dirty="0"/>
              <a:t>information includes </a:t>
            </a:r>
            <a:r>
              <a:rPr lang="en-US" sz="2000" b="1" dirty="0"/>
              <a:t>country specific monthly crop conditions, harvested area, yield, and production forecasts </a:t>
            </a:r>
            <a:r>
              <a:rPr lang="en-US" sz="2000" dirty="0"/>
              <a:t>of major grains, oilseeds, and cotton, which is delivered to the USDA’s World Agricultural Outlook Board (</a:t>
            </a:r>
            <a:r>
              <a:rPr lang="en-US" sz="2000" b="1" dirty="0"/>
              <a:t>WAOB</a:t>
            </a:r>
            <a:r>
              <a:rPr lang="en-US" sz="2000" dirty="0" smtClean="0"/>
              <a:t>)</a:t>
            </a:r>
          </a:p>
          <a:p>
            <a:endParaRPr lang="en-US" sz="2000" dirty="0" smtClean="0"/>
          </a:p>
          <a:p>
            <a:r>
              <a:rPr lang="en-US" sz="2000" dirty="0"/>
              <a:t>The World Agricultural Supply and Demand Estimates are published at </a:t>
            </a:r>
            <a:r>
              <a:rPr lang="en-US" sz="2000" u="sng" dirty="0"/>
              <a:t>http://www.usda.gov/oce/commodity/wasde </a:t>
            </a:r>
            <a:r>
              <a:rPr lang="en-US" sz="2000" dirty="0" smtClean="0"/>
              <a:t>and </a:t>
            </a:r>
            <a:r>
              <a:rPr lang="en-US" sz="2000" dirty="0"/>
              <a:t>the USDA’s Supply and Demand </a:t>
            </a:r>
            <a:r>
              <a:rPr lang="en-US" sz="2000" dirty="0" smtClean="0"/>
              <a:t>Database </a:t>
            </a:r>
            <a:r>
              <a:rPr lang="en-US" sz="2000" dirty="0"/>
              <a:t>at </a:t>
            </a:r>
            <a:r>
              <a:rPr lang="en-US" sz="2000" u="sng" dirty="0"/>
              <a:t>http://www.fas.usda.gov/psd/online</a:t>
            </a:r>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761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9370"/>
          <a:stretch/>
        </p:blipFill>
        <p:spPr bwMode="auto">
          <a:xfrm>
            <a:off x="228600" y="978931"/>
            <a:ext cx="8763000" cy="5723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60919" y="271046"/>
            <a:ext cx="7397281" cy="707886"/>
          </a:xfrm>
          <a:prstGeom prst="rect">
            <a:avLst/>
          </a:prstGeom>
          <a:noFill/>
        </p:spPr>
        <p:txBody>
          <a:bodyPr wrap="none" rtlCol="0">
            <a:spAutoFit/>
          </a:bodyPr>
          <a:lstStyle/>
          <a:p>
            <a:r>
              <a:rPr lang="en-US" sz="2000" dirty="0" smtClean="0"/>
              <a:t>Calculating Henan Province NDVI Area Under The Curve</a:t>
            </a:r>
          </a:p>
          <a:p>
            <a:pPr algn="ctr"/>
            <a:r>
              <a:rPr lang="en-US" sz="2000" dirty="0" smtClean="0"/>
              <a:t>For Yield Inferences, Extrapolation, or Interpolations</a:t>
            </a:r>
          </a:p>
        </p:txBody>
      </p:sp>
    </p:spTree>
    <p:extLst>
      <p:ext uri="{BB962C8B-B14F-4D97-AF65-F5344CB8AC3E}">
        <p14:creationId xmlns:p14="http://schemas.microsoft.com/office/powerpoint/2010/main" val="29591886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28600"/>
            <a:ext cx="8458200" cy="838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NDVI Curve and “Critical” Crop Stages for Cropped Areas</a:t>
            </a:r>
          </a:p>
          <a:p>
            <a:r>
              <a:rPr lang="en-US" sz="2000" dirty="0" smtClean="0"/>
              <a:t>(temporal “zones” of inter-seasonal similarity/dissimilarity comparison)</a:t>
            </a:r>
            <a:endParaRPr lang="en-US" sz="2000" dirty="0"/>
          </a:p>
        </p:txBody>
      </p:sp>
      <p:grpSp>
        <p:nvGrpSpPr>
          <p:cNvPr id="8" name="Group 7"/>
          <p:cNvGrpSpPr/>
          <p:nvPr/>
        </p:nvGrpSpPr>
        <p:grpSpPr>
          <a:xfrm>
            <a:off x="228600" y="1066800"/>
            <a:ext cx="8610600" cy="5791200"/>
            <a:chOff x="228600" y="1066800"/>
            <a:chExt cx="8610600" cy="579120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8610600" cy="5791200"/>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0960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bwMode="auto">
            <a:xfrm>
              <a:off x="1143000" y="5638800"/>
              <a:ext cx="4572000" cy="77311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80808"/>
                  </a:solidFill>
                  <a:effectLst/>
                  <a:latin typeface="Verdana" pitchFamily="34" charset="0"/>
                </a:rPr>
                <a:t>Time</a:t>
              </a:r>
              <a:endParaRPr kumimoji="0" lang="en-US" sz="1800" b="1" i="0" u="none" strike="noStrike" cap="none" normalizeH="0" baseline="0" dirty="0" smtClean="0">
                <a:ln>
                  <a:noFill/>
                </a:ln>
                <a:solidFill>
                  <a:srgbClr val="080808"/>
                </a:solidFill>
                <a:effectLst/>
                <a:latin typeface="Verdana" pitchFamily="34" charset="0"/>
              </a:endParaRPr>
            </a:p>
          </p:txBody>
        </p:sp>
      </p:grpSp>
    </p:spTree>
    <p:extLst>
      <p:ext uri="{BB962C8B-B14F-4D97-AF65-F5344CB8AC3E}">
        <p14:creationId xmlns:p14="http://schemas.microsoft.com/office/powerpoint/2010/main" val="2760718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76200"/>
            <a:ext cx="8229600" cy="61561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Cumulative NDVI (Area Under NDVI Curve)</a:t>
            </a:r>
            <a:endParaRPr lang="en-US" sz="3200"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62000"/>
            <a:ext cx="7848600" cy="5334745"/>
          </a:xfrm>
          <a:prstGeom prst="rect">
            <a:avLst/>
          </a:prstGeom>
        </p:spPr>
      </p:pic>
      <p:sp>
        <p:nvSpPr>
          <p:cNvPr id="4" name="TextBox 3"/>
          <p:cNvSpPr txBox="1"/>
          <p:nvPr/>
        </p:nvSpPr>
        <p:spPr>
          <a:xfrm>
            <a:off x="3505200" y="1288780"/>
            <a:ext cx="3348994" cy="369332"/>
          </a:xfrm>
          <a:prstGeom prst="rect">
            <a:avLst/>
          </a:prstGeom>
          <a:noFill/>
        </p:spPr>
        <p:txBody>
          <a:bodyPr wrap="none" rtlCol="0">
            <a:spAutoFit/>
          </a:bodyPr>
          <a:lstStyle/>
          <a:p>
            <a:r>
              <a:rPr lang="en-US" dirty="0" smtClean="0">
                <a:solidFill>
                  <a:srgbClr val="080808"/>
                </a:solidFill>
              </a:rPr>
              <a:t>High + Low Frequency Info</a:t>
            </a:r>
            <a:endParaRPr lang="en-US" dirty="0">
              <a:solidFill>
                <a:srgbClr val="08080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4620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28600"/>
            <a:ext cx="9143999" cy="461665"/>
          </a:xfrm>
          <a:prstGeom prst="rect">
            <a:avLst/>
          </a:prstGeom>
          <a:noFill/>
        </p:spPr>
        <p:txBody>
          <a:bodyPr wrap="square" rtlCol="0">
            <a:spAutoFit/>
          </a:bodyPr>
          <a:lstStyle/>
          <a:p>
            <a:r>
              <a:rPr lang="en-US" sz="2400" dirty="0" smtClean="0"/>
              <a:t>China, Henan Province NDVI time series for winter wheat</a:t>
            </a:r>
            <a:endParaRPr lang="en-US" sz="2400" dirty="0"/>
          </a:p>
        </p:txBody>
      </p:sp>
      <p:grpSp>
        <p:nvGrpSpPr>
          <p:cNvPr id="27" name="Group 26"/>
          <p:cNvGrpSpPr/>
          <p:nvPr/>
        </p:nvGrpSpPr>
        <p:grpSpPr>
          <a:xfrm>
            <a:off x="1" y="796542"/>
            <a:ext cx="9144000" cy="5648192"/>
            <a:chOff x="1" y="796542"/>
            <a:chExt cx="9144000" cy="564819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96542"/>
              <a:ext cx="9144000" cy="5147058"/>
            </a:xfrm>
            <a:prstGeom prst="rect">
              <a:avLst/>
            </a:prstGeom>
          </p:spPr>
        </p:pic>
        <p:cxnSp>
          <p:nvCxnSpPr>
            <p:cNvPr id="4" name="Straight Connector 3"/>
            <p:cNvCxnSpPr/>
            <p:nvPr/>
          </p:nvCxnSpPr>
          <p:spPr>
            <a:xfrm>
              <a:off x="1240971" y="4038600"/>
              <a:ext cx="0" cy="39312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6000" y="3641886"/>
              <a:ext cx="0" cy="78984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657600" y="4245605"/>
              <a:ext cx="0" cy="18612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72200" y="2057400"/>
              <a:ext cx="0" cy="237432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39000" y="3462010"/>
              <a:ext cx="0" cy="96971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40971" y="2496292"/>
              <a:ext cx="762000" cy="369332"/>
            </a:xfrm>
            <a:prstGeom prst="rect">
              <a:avLst/>
            </a:prstGeom>
            <a:noFill/>
          </p:spPr>
          <p:txBody>
            <a:bodyPr wrap="square" rtlCol="0">
              <a:spAutoFit/>
            </a:bodyPr>
            <a:lstStyle/>
            <a:p>
              <a:r>
                <a:rPr lang="en-US" dirty="0" smtClean="0"/>
                <a:t> </a:t>
              </a:r>
              <a:endParaRPr lang="en-US" dirty="0"/>
            </a:p>
          </p:txBody>
        </p:sp>
        <p:sp>
          <p:nvSpPr>
            <p:cNvPr id="17" name="TextBox 16"/>
            <p:cNvSpPr txBox="1"/>
            <p:nvPr/>
          </p:nvSpPr>
          <p:spPr>
            <a:xfrm>
              <a:off x="1219200" y="3200400"/>
              <a:ext cx="980861" cy="261610"/>
            </a:xfrm>
            <a:prstGeom prst="rect">
              <a:avLst/>
            </a:prstGeom>
            <a:solidFill>
              <a:srgbClr val="00B050"/>
            </a:solidFill>
            <a:ln w="12700">
              <a:solidFill>
                <a:schemeClr val="tx1"/>
              </a:solidFill>
            </a:ln>
          </p:spPr>
          <p:txBody>
            <a:bodyPr wrap="square" rtlCol="0">
              <a:spAutoFit/>
            </a:bodyPr>
            <a:lstStyle/>
            <a:p>
              <a:pPr algn="ctr"/>
              <a:r>
                <a:rPr lang="en-US" sz="1100" dirty="0" smtClean="0">
                  <a:latin typeface="Tahoma" panose="020B0604030504040204" pitchFamily="34" charset="0"/>
                  <a:ea typeface="Tahoma" panose="020B0604030504040204" pitchFamily="34" charset="0"/>
                  <a:cs typeface="Tahoma" panose="020B0604030504040204" pitchFamily="34" charset="0"/>
                </a:rPr>
                <a:t>Fall growth</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2590800" y="3124200"/>
              <a:ext cx="990600" cy="600164"/>
            </a:xfrm>
            <a:prstGeom prst="rect">
              <a:avLst/>
            </a:prstGeom>
            <a:solidFill>
              <a:schemeClr val="bg2">
                <a:lumMod val="60000"/>
                <a:lumOff val="40000"/>
              </a:schemeClr>
            </a:solidFill>
            <a:ln w="12700">
              <a:solidFill>
                <a:schemeClr val="tx1"/>
              </a:solidFill>
            </a:ln>
          </p:spPr>
          <p:txBody>
            <a:bodyPr wrap="square" rtlCol="0">
              <a:spAutoFit/>
            </a:bodyPr>
            <a:lstStyle/>
            <a:p>
              <a:r>
                <a:rPr lang="en-US" sz="1100" dirty="0" smtClean="0">
                  <a:latin typeface="Tahoma" panose="020B0604030504040204" pitchFamily="34" charset="0"/>
                  <a:ea typeface="Tahoma" panose="020B0604030504040204" pitchFamily="34" charset="0"/>
                  <a:cs typeface="Tahoma" panose="020B0604030504040204" pitchFamily="34" charset="0"/>
                </a:rPr>
                <a:t>Winter hardening/</a:t>
              </a:r>
            </a:p>
            <a:p>
              <a:r>
                <a:rPr lang="en-US" sz="1100" dirty="0" smtClean="0">
                  <a:latin typeface="Tahoma" panose="020B0604030504040204" pitchFamily="34" charset="0"/>
                  <a:ea typeface="Tahoma" panose="020B0604030504040204" pitchFamily="34" charset="0"/>
                  <a:cs typeface="Tahoma" panose="020B0604030504040204" pitchFamily="34" charset="0"/>
                </a:rPr>
                <a:t>Vernalization</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41" name="TextBox 40"/>
            <p:cNvSpPr txBox="1"/>
            <p:nvPr/>
          </p:nvSpPr>
          <p:spPr>
            <a:xfrm>
              <a:off x="4114799" y="1828800"/>
              <a:ext cx="1371601" cy="600164"/>
            </a:xfrm>
            <a:prstGeom prst="rect">
              <a:avLst/>
            </a:prstGeom>
            <a:solidFill>
              <a:srgbClr val="00B050"/>
            </a:solidFill>
            <a:ln w="12700">
              <a:solidFill>
                <a:schemeClr val="tx1"/>
              </a:solidFill>
            </a:ln>
          </p:spPr>
          <p:txBody>
            <a:bodyPr wrap="square" rtlCol="0">
              <a:spAutoFit/>
            </a:bodyPr>
            <a:lstStyle/>
            <a:p>
              <a:r>
                <a:rPr lang="en-US" sz="1100" dirty="0" smtClean="0">
                  <a:latin typeface="Tahoma" panose="020B0604030504040204" pitchFamily="34" charset="0"/>
                  <a:ea typeface="Tahoma" panose="020B0604030504040204" pitchFamily="34" charset="0"/>
                  <a:cs typeface="Tahoma" panose="020B0604030504040204" pitchFamily="34" charset="0"/>
                </a:rPr>
                <a:t>Spring Growth and Development/yield formation </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5943600" y="1447800"/>
              <a:ext cx="1676400" cy="430887"/>
            </a:xfrm>
            <a:prstGeom prst="rect">
              <a:avLst/>
            </a:prstGeom>
            <a:solidFill>
              <a:srgbClr val="FFC000"/>
            </a:solidFill>
            <a:ln w="12700">
              <a:solidFill>
                <a:schemeClr val="tx1"/>
              </a:solidFill>
            </a:ln>
          </p:spPr>
          <p:txBody>
            <a:bodyPr wrap="square" rtlCol="0">
              <a:spAutoFit/>
            </a:bodyPr>
            <a:lstStyle/>
            <a:p>
              <a:pPr algn="ctr"/>
              <a:r>
                <a:rPr lang="en-US" sz="1100" dirty="0" smtClean="0">
                  <a:solidFill>
                    <a:srgbClr val="080808"/>
                  </a:solidFill>
                  <a:latin typeface="Tahoma" panose="020B0604030504040204" pitchFamily="34" charset="0"/>
                  <a:ea typeface="Tahoma" panose="020B0604030504040204" pitchFamily="34" charset="0"/>
                  <a:cs typeface="Tahoma" panose="020B0604030504040204" pitchFamily="34" charset="0"/>
                </a:rPr>
                <a:t>Senescing/physiological maturity</a:t>
              </a:r>
              <a:endParaRPr lang="en-US" sz="1100" dirty="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 y="5983069"/>
              <a:ext cx="9143998" cy="461665"/>
            </a:xfrm>
            <a:prstGeom prst="rect">
              <a:avLst/>
            </a:prstGeom>
          </p:spPr>
          <p:txBody>
            <a:bodyPr wrap="square">
              <a:spAutoFit/>
            </a:bodyPr>
            <a:lstStyle/>
            <a:p>
              <a:pPr algn="ctr"/>
              <a:r>
                <a:rPr lang="en-US" sz="1200" dirty="0"/>
                <a:t>To understand how each of the life-cycle periods relates to </a:t>
              </a:r>
              <a:r>
                <a:rPr lang="en-US" sz="1200" dirty="0" smtClean="0"/>
                <a:t>productivity; </a:t>
              </a:r>
              <a:r>
                <a:rPr lang="en-US" sz="1200" dirty="0"/>
                <a:t>NDVI </a:t>
              </a:r>
              <a:r>
                <a:rPr lang="en-US" sz="1200" dirty="0" smtClean="0"/>
                <a:t>quantitatively used as a “guide” in </a:t>
              </a:r>
              <a:r>
                <a:rPr lang="en-US" sz="1200" dirty="0"/>
                <a:t>determining in-season </a:t>
              </a:r>
              <a:r>
                <a:rPr lang="en-US" sz="1200" dirty="0" smtClean="0"/>
                <a:t>productivity </a:t>
              </a:r>
              <a:r>
                <a:rPr lang="en-US" sz="1200" dirty="0"/>
                <a:t>trend and the </a:t>
              </a:r>
              <a:r>
                <a:rPr lang="en-US" sz="1200" dirty="0" smtClean="0"/>
                <a:t>critical time </a:t>
              </a:r>
              <a:r>
                <a:rPr lang="en-US" sz="1200" dirty="0"/>
                <a:t>period(s) that determine the production</a:t>
              </a:r>
            </a:p>
          </p:txBody>
        </p:sp>
        <p:sp>
          <p:nvSpPr>
            <p:cNvPr id="18" name="TextBox 17"/>
            <p:cNvSpPr txBox="1"/>
            <p:nvPr/>
          </p:nvSpPr>
          <p:spPr>
            <a:xfrm>
              <a:off x="1447801" y="4059117"/>
              <a:ext cx="457200" cy="261610"/>
            </a:xfrm>
            <a:prstGeom prst="rect">
              <a:avLst/>
            </a:prstGeom>
            <a:solidFill>
              <a:srgbClr val="00B050"/>
            </a:solidFill>
            <a:ln w="12700">
              <a:solidFill>
                <a:schemeClr val="tx1"/>
              </a:solidFill>
            </a:ln>
          </p:spPr>
          <p:txBody>
            <a:bodyPr wrap="square" rtlCol="0">
              <a:spAutoFit/>
            </a:bodyPr>
            <a:lstStyle/>
            <a:p>
              <a:pPr algn="ctr"/>
              <a:r>
                <a:rPr lang="en-US" sz="1100" b="1" dirty="0">
                  <a:latin typeface="Tahoma" panose="020B0604030504040204" pitchFamily="34" charset="0"/>
                  <a:ea typeface="Tahoma" panose="020B0604030504040204" pitchFamily="34" charset="0"/>
                  <a:cs typeface="Tahoma" panose="020B0604030504040204" pitchFamily="34" charset="0"/>
                </a:rPr>
                <a:t>A</a:t>
              </a:r>
              <a:r>
                <a:rPr lang="en-US" sz="1100" b="1" dirty="0" smtClean="0">
                  <a:latin typeface="Tahoma" panose="020B0604030504040204" pitchFamily="34" charset="0"/>
                  <a:ea typeface="Tahoma" panose="020B0604030504040204" pitchFamily="34" charset="0"/>
                  <a:cs typeface="Tahoma" panose="020B0604030504040204" pitchFamily="34" charset="0"/>
                </a:rPr>
                <a:t>1</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802499" y="4114800"/>
              <a:ext cx="397901" cy="261610"/>
            </a:xfrm>
            <a:prstGeom prst="rect">
              <a:avLst/>
            </a:prstGeom>
            <a:solidFill>
              <a:schemeClr val="bg1"/>
            </a:solidFill>
            <a:ln w="12700">
              <a:solidFill>
                <a:schemeClr val="tx1"/>
              </a:solidFill>
            </a:ln>
          </p:spPr>
          <p:txBody>
            <a:bodyPr wrap="square" rtlCol="0">
              <a:spAutoFit/>
            </a:bodyPr>
            <a:lstStyle/>
            <a:p>
              <a:pPr algn="ctr"/>
              <a:r>
                <a:rPr lang="en-US" sz="1100" b="1" dirty="0">
                  <a:latin typeface="Tahoma" panose="020B0604030504040204" pitchFamily="34" charset="0"/>
                  <a:ea typeface="Tahoma" panose="020B0604030504040204" pitchFamily="34" charset="0"/>
                  <a:cs typeface="Tahoma" panose="020B0604030504040204" pitchFamily="34" charset="0"/>
                </a:rPr>
                <a:t>A</a:t>
              </a:r>
              <a:r>
                <a:rPr lang="en-US" sz="1100" b="1" dirty="0" smtClean="0">
                  <a:latin typeface="Tahoma" panose="020B0604030504040204" pitchFamily="34" charset="0"/>
                  <a:ea typeface="Tahoma" panose="020B0604030504040204" pitchFamily="34" charset="0"/>
                  <a:cs typeface="Tahoma" panose="020B0604030504040204" pitchFamily="34" charset="0"/>
                </a:rPr>
                <a:t>2</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4953000" y="3581400"/>
              <a:ext cx="478398" cy="261610"/>
            </a:xfrm>
            <a:prstGeom prst="rect">
              <a:avLst/>
            </a:prstGeom>
            <a:solidFill>
              <a:srgbClr val="00B050"/>
            </a:solidFill>
            <a:ln w="12700">
              <a:solidFill>
                <a:schemeClr val="tx1"/>
              </a:solidFill>
            </a:ln>
          </p:spPr>
          <p:txBody>
            <a:bodyPr wrap="square" rtlCol="0">
              <a:spAutoFit/>
            </a:bodyPr>
            <a:lstStyle/>
            <a:p>
              <a:pPr algn="ctr"/>
              <a:r>
                <a:rPr lang="en-US" sz="1100" b="1" dirty="0">
                  <a:latin typeface="Tahoma" panose="020B0604030504040204" pitchFamily="34" charset="0"/>
                  <a:ea typeface="Tahoma" panose="020B0604030504040204" pitchFamily="34" charset="0"/>
                  <a:cs typeface="Tahoma" panose="020B0604030504040204" pitchFamily="34" charset="0"/>
                </a:rPr>
                <a:t>A</a:t>
              </a:r>
              <a:r>
                <a:rPr lang="en-US" sz="1100" b="1" dirty="0" smtClean="0">
                  <a:latin typeface="Tahoma" panose="020B0604030504040204" pitchFamily="34" charset="0"/>
                  <a:ea typeface="Tahoma" panose="020B0604030504040204" pitchFamily="34" charset="0"/>
                  <a:cs typeface="Tahoma" panose="020B0604030504040204" pitchFamily="34" charset="0"/>
                </a:rPr>
                <a:t>3</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6542601" y="3624590"/>
              <a:ext cx="478398" cy="261610"/>
            </a:xfrm>
            <a:prstGeom prst="rect">
              <a:avLst/>
            </a:prstGeom>
            <a:solidFill>
              <a:srgbClr val="FFC000"/>
            </a:solidFill>
            <a:ln w="12700">
              <a:solidFill>
                <a:schemeClr val="tx1"/>
              </a:solidFill>
            </a:ln>
          </p:spPr>
          <p:txBody>
            <a:bodyPr wrap="square" rtlCol="0">
              <a:spAutoFit/>
            </a:bodyPr>
            <a:lstStyle/>
            <a:p>
              <a:pPr algn="ctr"/>
              <a:r>
                <a:rPr lang="en-US" sz="1100" b="1" dirty="0">
                  <a:solidFill>
                    <a:srgbClr val="080808"/>
                  </a:solidFill>
                  <a:latin typeface="Tahoma" panose="020B0604030504040204" pitchFamily="34" charset="0"/>
                  <a:ea typeface="Tahoma" panose="020B0604030504040204" pitchFamily="34" charset="0"/>
                  <a:cs typeface="Tahoma" panose="020B0604030504040204" pitchFamily="34" charset="0"/>
                </a:rPr>
                <a:t>A</a:t>
              </a:r>
              <a:r>
                <a:rPr lang="en-US" sz="1100" b="1" dirty="0" smtClean="0">
                  <a:solidFill>
                    <a:srgbClr val="080808"/>
                  </a:solidFill>
                  <a:latin typeface="Tahoma" panose="020B0604030504040204" pitchFamily="34" charset="0"/>
                  <a:ea typeface="Tahoma" panose="020B0604030504040204" pitchFamily="34" charset="0"/>
                  <a:cs typeface="Tahoma" panose="020B0604030504040204" pitchFamily="34" charset="0"/>
                </a:rPr>
                <a:t>4</a:t>
              </a:r>
              <a:endParaRPr lang="en-US" sz="1100" b="1" dirty="0">
                <a:solidFill>
                  <a:srgbClr val="080808"/>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Rectangle 5"/>
          <p:cNvSpPr/>
          <p:nvPr/>
        </p:nvSpPr>
        <p:spPr>
          <a:xfrm>
            <a:off x="762000" y="6474023"/>
            <a:ext cx="7772400" cy="307777"/>
          </a:xfrm>
          <a:prstGeom prst="rect">
            <a:avLst/>
          </a:prstGeom>
          <a:solidFill>
            <a:srgbClr val="FFC000"/>
          </a:solidFill>
          <a:ln>
            <a:solidFill>
              <a:srgbClr val="00B050"/>
            </a:solidFill>
          </a:ln>
        </p:spPr>
        <p:txBody>
          <a:bodyPr wrap="square">
            <a:spAutoFit/>
          </a:bodyPr>
          <a:lstStyle/>
          <a:p>
            <a:pPr algn="ctr"/>
            <a:r>
              <a:rPr lang="en-US" sz="1400" dirty="0">
                <a:solidFill>
                  <a:srgbClr val="080808"/>
                </a:solidFill>
              </a:rPr>
              <a:t>Calculated area under NDVI curve for the four life cycle </a:t>
            </a:r>
            <a:r>
              <a:rPr lang="en-US" sz="1400" dirty="0" smtClean="0">
                <a:solidFill>
                  <a:srgbClr val="080808"/>
                </a:solidFill>
              </a:rPr>
              <a:t>periods; A1, A2, A3, A4</a:t>
            </a:r>
            <a:endParaRPr lang="en-US" sz="1400" dirty="0">
              <a:solidFill>
                <a:srgbClr val="080808"/>
              </a:solidFill>
            </a:endParaRPr>
          </a:p>
        </p:txBody>
      </p:sp>
      <p:pic>
        <p:nvPicPr>
          <p:cNvPr id="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77504"/>
            <a:ext cx="762000" cy="52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4435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7" y="990600"/>
            <a:ext cx="8950606" cy="503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152400" y="381000"/>
            <a:ext cx="8697940" cy="457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t>GIMMS 8-day </a:t>
            </a:r>
            <a:r>
              <a:rPr lang="en-US" sz="2000" dirty="0"/>
              <a:t>NDVI Composites </a:t>
            </a:r>
            <a:r>
              <a:rPr lang="en-US" sz="2000" dirty="0" smtClean="0"/>
              <a:t>of China Henan Province Wheat Region</a:t>
            </a:r>
            <a:endParaRPr lang="en-US" sz="2000"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882"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318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Some aspects of Model </a:t>
            </a:r>
            <a:r>
              <a:rPr lang="en-US" sz="3600" dirty="0"/>
              <a:t>D</a:t>
            </a:r>
            <a:r>
              <a:rPr lang="en-US" sz="3600" dirty="0" smtClean="0"/>
              <a:t>evelopment </a:t>
            </a:r>
            <a:endParaRPr lang="en-US" sz="3600" dirty="0"/>
          </a:p>
        </p:txBody>
      </p:sp>
      <p:sp>
        <p:nvSpPr>
          <p:cNvPr id="3" name="Content Placeholder 2"/>
          <p:cNvSpPr>
            <a:spLocks noGrp="1"/>
          </p:cNvSpPr>
          <p:nvPr>
            <p:ph idx="1"/>
          </p:nvPr>
        </p:nvSpPr>
        <p:spPr/>
        <p:txBody>
          <a:bodyPr>
            <a:normAutofit fontScale="70000" lnSpcReduction="20000"/>
          </a:bodyPr>
          <a:lstStyle/>
          <a:p>
            <a:r>
              <a:rPr lang="en-US" dirty="0" smtClean="0"/>
              <a:t>GIMMS NDVI data availability dated back to 2002</a:t>
            </a:r>
          </a:p>
          <a:p>
            <a:endParaRPr lang="en-US" dirty="0" smtClean="0"/>
          </a:p>
          <a:p>
            <a:pPr marL="342900" lvl="1" indent="-342900">
              <a:buFont typeface="Arial" panose="020B0604020202020204" pitchFamily="34" charset="0"/>
              <a:buChar char="•"/>
            </a:pPr>
            <a:r>
              <a:rPr lang="en-US" dirty="0"/>
              <a:t>Winter Wheat production </a:t>
            </a:r>
            <a:r>
              <a:rPr lang="en-US" dirty="0" smtClean="0"/>
              <a:t>historical data: National </a:t>
            </a:r>
            <a:r>
              <a:rPr lang="en-US" dirty="0"/>
              <a:t>Statistics Bureau of </a:t>
            </a:r>
            <a:r>
              <a:rPr lang="en-US" dirty="0" smtClean="0"/>
              <a:t>China, available to 2013/14 season.</a:t>
            </a:r>
          </a:p>
          <a:p>
            <a:pPr marL="342900" lvl="1" indent="-342900">
              <a:buFont typeface="Arial" panose="020B0604020202020204" pitchFamily="34" charset="0"/>
              <a:buChar char="•"/>
            </a:pPr>
            <a:endParaRPr lang="en-US" dirty="0"/>
          </a:p>
          <a:p>
            <a:pPr lvl="1"/>
            <a:r>
              <a:rPr lang="en-US" dirty="0" smtClean="0"/>
              <a:t>12 years of data (2002/03 – 2013/14) were used in the analysis</a:t>
            </a:r>
          </a:p>
          <a:p>
            <a:pPr lvl="1"/>
            <a:endParaRPr lang="en-US" dirty="0" smtClean="0"/>
          </a:p>
          <a:p>
            <a:pPr lvl="1"/>
            <a:r>
              <a:rPr lang="en-US" dirty="0" smtClean="0"/>
              <a:t>Over the study time period, winter wheat planting acreage varied from year to year, but general trend was increasing</a:t>
            </a:r>
          </a:p>
          <a:p>
            <a:pPr lvl="1"/>
            <a:endParaRPr lang="en-US" dirty="0" smtClean="0"/>
          </a:p>
          <a:p>
            <a:pPr lvl="1"/>
            <a:r>
              <a:rPr lang="en-US" dirty="0" smtClean="0"/>
              <a:t>NDVI data used to relate total greenness and total annual production or quantity.</a:t>
            </a:r>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6605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development </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85000" lnSpcReduction="10000"/>
              </a:bodyPr>
              <a:lstStyle/>
              <a:p>
                <a:r>
                  <a:rPr lang="en-US" dirty="0" smtClean="0"/>
                  <a:t>We employed a stepwise regression analysis with A1, A2, A3 and A4 as independent predictors (</a:t>
                </a:r>
                <a:r>
                  <a:rPr lang="en-US" i="1" dirty="0" smtClean="0"/>
                  <a:t>X</a:t>
                </a:r>
                <a:r>
                  <a:rPr lang="en-US" dirty="0" smtClean="0"/>
                  <a:t>)and production data as independent variable (</a:t>
                </a:r>
                <a:r>
                  <a:rPr lang="en-US" i="1" dirty="0" smtClean="0"/>
                  <a:t>y</a:t>
                </a:r>
                <a:r>
                  <a:rPr lang="en-US" dirty="0" smtClean="0"/>
                  <a:t>). </a:t>
                </a:r>
              </a:p>
              <a:p>
                <a:pPr marL="0" lvl="1" indent="0">
                  <a:buNone/>
                </a:pPr>
                <a:endParaRPr lang="en-US" sz="2400" i="1" dirty="0" smtClean="0">
                  <a:latin typeface="Cambria Math"/>
                </a:endParaRPr>
              </a:p>
              <a:p>
                <a:pPr marL="0" lvl="1" indent="0">
                  <a:buNone/>
                </a:pPr>
                <a14:m>
                  <m:oMathPara xmlns:m="http://schemas.openxmlformats.org/officeDocument/2006/math">
                    <m:oMathParaPr>
                      <m:jc m:val="centerGroup"/>
                    </m:oMathParaPr>
                    <m:oMath xmlns:m="http://schemas.openxmlformats.org/officeDocument/2006/math">
                      <m:r>
                        <a:rPr lang="en-US" sz="2400" i="1">
                          <a:latin typeface="Cambria Math"/>
                        </a:rPr>
                        <m:t>𝑃</m:t>
                      </m:r>
                      <m:r>
                        <a:rPr lang="en-US" sz="2400" i="1">
                          <a:latin typeface="Cambria Math"/>
                        </a:rPr>
                        <m:t>=</m:t>
                      </m:r>
                      <m:r>
                        <a:rPr lang="en-US" sz="2400" i="1">
                          <a:latin typeface="Cambria Math"/>
                        </a:rPr>
                        <m:t>𝑁𝐷𝑉𝐼</m:t>
                      </m:r>
                      <m:r>
                        <a:rPr lang="en-US" sz="2400" i="1">
                          <a:latin typeface="Cambria Math"/>
                        </a:rPr>
                        <m:t> </m:t>
                      </m:r>
                      <m:d>
                        <m:dPr>
                          <m:ctrlPr>
                            <a:rPr lang="en-US" sz="2400" i="1">
                              <a:latin typeface="Cambria Math"/>
                            </a:rPr>
                          </m:ctrlPr>
                        </m:dPr>
                        <m:e>
                          <m:r>
                            <a:rPr lang="en-US" sz="2400" b="1" i="1" smtClean="0">
                              <a:solidFill>
                                <a:srgbClr val="FF0000"/>
                              </a:solidFill>
                              <a:latin typeface="Cambria Math"/>
                            </a:rPr>
                            <m:t>𝑨</m:t>
                          </m:r>
                          <m:r>
                            <a:rPr lang="en-US" sz="2400" b="1" i="1" smtClean="0">
                              <a:solidFill>
                                <a:srgbClr val="FF0000"/>
                              </a:solidFill>
                              <a:latin typeface="Cambria Math"/>
                            </a:rPr>
                            <m:t>𝟏</m:t>
                          </m:r>
                        </m:e>
                      </m:d>
                      <m:r>
                        <a:rPr lang="en-US" sz="2400" i="1">
                          <a:latin typeface="Cambria Math"/>
                        </a:rPr>
                        <m:t>+</m:t>
                      </m:r>
                      <m:r>
                        <a:rPr lang="en-US" sz="2400" i="1">
                          <a:latin typeface="Cambria Math"/>
                        </a:rPr>
                        <m:t>𝑁𝐷𝑉𝐼</m:t>
                      </m:r>
                      <m:r>
                        <a:rPr lang="en-US" sz="2400" i="1">
                          <a:latin typeface="Cambria Math"/>
                        </a:rPr>
                        <m:t> </m:t>
                      </m:r>
                      <m:d>
                        <m:dPr>
                          <m:ctrlPr>
                            <a:rPr lang="en-US" sz="2400" i="1">
                              <a:latin typeface="Cambria Math"/>
                            </a:rPr>
                          </m:ctrlPr>
                        </m:dPr>
                        <m:e>
                          <m:r>
                            <a:rPr lang="en-US" sz="2400" b="1" i="1" smtClean="0">
                              <a:solidFill>
                                <a:srgbClr val="FF0000"/>
                              </a:solidFill>
                              <a:latin typeface="Cambria Math"/>
                            </a:rPr>
                            <m:t>𝑨</m:t>
                          </m:r>
                          <m:r>
                            <a:rPr lang="en-US" sz="2400" b="1" i="1" smtClean="0">
                              <a:solidFill>
                                <a:srgbClr val="FF0000"/>
                              </a:solidFill>
                              <a:latin typeface="Cambria Math"/>
                            </a:rPr>
                            <m:t>𝟐</m:t>
                          </m:r>
                        </m:e>
                      </m:d>
                      <m:r>
                        <a:rPr lang="en-US" sz="2400" i="1">
                          <a:latin typeface="Cambria Math"/>
                        </a:rPr>
                        <m:t>+</m:t>
                      </m:r>
                      <m:r>
                        <a:rPr lang="en-US" sz="2400" i="1">
                          <a:latin typeface="Cambria Math"/>
                        </a:rPr>
                        <m:t>𝑁𝐷𝑉𝐼</m:t>
                      </m:r>
                      <m:d>
                        <m:dPr>
                          <m:ctrlPr>
                            <a:rPr lang="en-US" sz="2400" i="1">
                              <a:latin typeface="Cambria Math"/>
                            </a:rPr>
                          </m:ctrlPr>
                        </m:dPr>
                        <m:e>
                          <m:r>
                            <a:rPr lang="en-US" sz="2400" b="1" i="1" smtClean="0">
                              <a:solidFill>
                                <a:srgbClr val="FF0000"/>
                              </a:solidFill>
                              <a:latin typeface="Cambria Math"/>
                            </a:rPr>
                            <m:t>𝑨</m:t>
                          </m:r>
                          <m:r>
                            <a:rPr lang="en-US" sz="2400" b="1" i="1" smtClean="0">
                              <a:solidFill>
                                <a:srgbClr val="FF0000"/>
                              </a:solidFill>
                              <a:latin typeface="Cambria Math"/>
                            </a:rPr>
                            <m:t>𝟑</m:t>
                          </m:r>
                        </m:e>
                      </m:d>
                      <m:r>
                        <a:rPr lang="en-US" sz="2400" i="1">
                          <a:latin typeface="Cambria Math"/>
                        </a:rPr>
                        <m:t>+</m:t>
                      </m:r>
                      <m:r>
                        <a:rPr lang="en-US" sz="2400" i="1">
                          <a:latin typeface="Cambria Math"/>
                        </a:rPr>
                        <m:t>𝑁𝐷𝑉𝐼</m:t>
                      </m:r>
                      <m:r>
                        <a:rPr lang="en-US" sz="2400" i="1">
                          <a:latin typeface="Cambria Math"/>
                        </a:rPr>
                        <m:t> (</m:t>
                      </m:r>
                      <m:r>
                        <a:rPr lang="en-US" sz="2400" b="1" i="1" smtClean="0">
                          <a:solidFill>
                            <a:srgbClr val="FF0000"/>
                          </a:solidFill>
                          <a:latin typeface="Cambria Math"/>
                        </a:rPr>
                        <m:t>𝑨</m:t>
                      </m:r>
                      <m:r>
                        <a:rPr lang="en-US" sz="2400" b="1" i="1" smtClean="0">
                          <a:solidFill>
                            <a:srgbClr val="FF0000"/>
                          </a:solidFill>
                          <a:latin typeface="Cambria Math"/>
                        </a:rPr>
                        <m:t>𝟒</m:t>
                      </m:r>
                      <m:r>
                        <a:rPr lang="en-US" sz="2400" i="1">
                          <a:latin typeface="Cambria Math"/>
                        </a:rPr>
                        <m:t>)</m:t>
                      </m:r>
                    </m:oMath>
                  </m:oMathPara>
                </a14:m>
                <a:endParaRPr lang="en-US" sz="2400" i="1" dirty="0"/>
              </a:p>
              <a:p>
                <a:endParaRPr lang="en-US" dirty="0"/>
              </a:p>
              <a:p>
                <a:r>
                  <a:rPr lang="en-US" dirty="0" smtClean="0"/>
                  <a:t>A Mallow’s </a:t>
                </a:r>
                <a:r>
                  <a:rPr lang="en-US" dirty="0" err="1" smtClean="0"/>
                  <a:t>Cp</a:t>
                </a:r>
                <a:r>
                  <a:rPr lang="en-US" dirty="0" smtClean="0"/>
                  <a:t> was used as the main criterion in model selection, with monitoring of the </a:t>
                </a:r>
                <a:r>
                  <a:rPr lang="en-US" dirty="0"/>
                  <a:t>Variance Inflation Factor (VIF</a:t>
                </a:r>
                <a:r>
                  <a:rPr lang="en-US" dirty="0" smtClean="0"/>
                  <a:t>) for controlling possible multi-collinearity.</a:t>
                </a:r>
              </a:p>
              <a:p>
                <a:pPr marL="457200" lvl="1" indent="0">
                  <a:buNone/>
                </a:pPr>
                <a:endParaRPr lang="en-US" sz="2400" b="0" i="1" dirty="0" smtClean="0">
                  <a:latin typeface="Cambria Math"/>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370" t="-2153" r="-3185"/>
                </a:stretch>
              </a:blipFill>
            </p:spPr>
            <p:txBody>
              <a:bodyPr/>
              <a:lstStyle/>
              <a:p>
                <a:r>
                  <a:rPr lang="en-US">
                    <a:noFill/>
                  </a:rPr>
                  <a:t> </a:t>
                </a:r>
              </a:p>
            </p:txBody>
          </p:sp>
        </mc:Fallback>
      </mc:AlternateContent>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653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152400"/>
            <a:ext cx="8229600" cy="381000"/>
          </a:xfrm>
        </p:spPr>
        <p:txBody>
          <a:bodyPr/>
          <a:lstStyle/>
          <a:p>
            <a:r>
              <a:rPr lang="en-US" sz="3200" dirty="0" smtClean="0">
                <a:solidFill>
                  <a:srgbClr val="080808"/>
                </a:solidFill>
              </a:rPr>
              <a:t>Model Results</a:t>
            </a:r>
            <a:endParaRPr lang="en-US" sz="3200" dirty="0">
              <a:solidFill>
                <a:srgbClr val="080808"/>
              </a:solidFill>
            </a:endParaRPr>
          </a:p>
        </p:txBody>
      </p:sp>
      <p:sp>
        <p:nvSpPr>
          <p:cNvPr id="3" name="Content Placeholder 2"/>
          <p:cNvSpPr>
            <a:spLocks noGrp="1"/>
          </p:cNvSpPr>
          <p:nvPr>
            <p:ph idx="4294967295"/>
          </p:nvPr>
        </p:nvSpPr>
        <p:spPr>
          <a:xfrm>
            <a:off x="0" y="914197"/>
            <a:ext cx="9144000" cy="4525963"/>
          </a:xfrm>
        </p:spPr>
        <p:txBody>
          <a:bodyPr/>
          <a:lstStyle/>
          <a:p>
            <a:r>
              <a:rPr lang="en-US" sz="2800" dirty="0" smtClean="0">
                <a:solidFill>
                  <a:srgbClr val="080808"/>
                </a:solidFill>
              </a:rPr>
              <a:t>The final model contains three life cycle periods     </a:t>
            </a:r>
          </a:p>
          <a:p>
            <a:pPr marL="0" indent="0">
              <a:buNone/>
            </a:pPr>
            <a:r>
              <a:rPr lang="en-US" sz="2800" dirty="0">
                <a:solidFill>
                  <a:srgbClr val="080808"/>
                </a:solidFill>
              </a:rPr>
              <a:t> </a:t>
            </a:r>
            <a:r>
              <a:rPr lang="en-US" sz="2800" dirty="0" smtClean="0">
                <a:solidFill>
                  <a:srgbClr val="080808"/>
                </a:solidFill>
              </a:rPr>
              <a:t>                   (Adj. R-</a:t>
            </a:r>
            <a:r>
              <a:rPr lang="en-US" sz="2800" dirty="0" err="1" smtClean="0">
                <a:solidFill>
                  <a:srgbClr val="080808"/>
                </a:solidFill>
              </a:rPr>
              <a:t>sq</a:t>
            </a:r>
            <a:r>
              <a:rPr lang="en-US" sz="2800" dirty="0" smtClean="0">
                <a:solidFill>
                  <a:srgbClr val="080808"/>
                </a:solidFill>
              </a:rPr>
              <a:t>=0.8710)</a:t>
            </a:r>
            <a:endParaRPr lang="en-US" sz="2800" dirty="0">
              <a:solidFill>
                <a:srgbClr val="080808"/>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590800"/>
            <a:ext cx="8832574"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953000" y="3048000"/>
            <a:ext cx="1143000" cy="2057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 name="Rectangle 5"/>
          <p:cNvSpPr/>
          <p:nvPr/>
        </p:nvSpPr>
        <p:spPr>
          <a:xfrm>
            <a:off x="304800" y="5477470"/>
            <a:ext cx="8153400" cy="923330"/>
          </a:xfrm>
          <a:prstGeom prst="rect">
            <a:avLst/>
          </a:prstGeom>
          <a:ln>
            <a:solidFill>
              <a:schemeClr val="tx2"/>
            </a:solidFill>
          </a:ln>
        </p:spPr>
        <p:txBody>
          <a:bodyPr wrap="square">
            <a:spAutoFit/>
          </a:bodyPr>
          <a:lstStyle/>
          <a:p>
            <a:pPr marL="0" lvl="1" algn="ctr" eaLnBrk="1" fontAlgn="auto" hangingPunct="1">
              <a:spcBef>
                <a:spcPts val="0"/>
              </a:spcBef>
              <a:spcAft>
                <a:spcPts val="0"/>
              </a:spcAft>
            </a:pPr>
            <a:r>
              <a:rPr lang="en-US" b="1" dirty="0" smtClean="0">
                <a:solidFill>
                  <a:srgbClr val="0000FF"/>
                </a:solidFill>
                <a:latin typeface="Calibri"/>
              </a:rPr>
              <a:t>A2</a:t>
            </a:r>
            <a:r>
              <a:rPr lang="en-US" dirty="0">
                <a:solidFill>
                  <a:prstClr val="black"/>
                </a:solidFill>
                <a:latin typeface="Calibri"/>
              </a:rPr>
              <a:t>: </a:t>
            </a:r>
            <a:r>
              <a:rPr lang="en-US" b="1" dirty="0">
                <a:solidFill>
                  <a:srgbClr val="0000FF"/>
                </a:solidFill>
                <a:latin typeface="Calibri"/>
              </a:rPr>
              <a:t>Winter hardening and </a:t>
            </a:r>
            <a:r>
              <a:rPr lang="en-US" b="1" dirty="0" smtClean="0">
                <a:solidFill>
                  <a:srgbClr val="0000FF"/>
                </a:solidFill>
                <a:latin typeface="Calibri"/>
              </a:rPr>
              <a:t>vernalization </a:t>
            </a:r>
            <a:r>
              <a:rPr lang="en-US" b="1" dirty="0">
                <a:solidFill>
                  <a:srgbClr val="0000FF"/>
                </a:solidFill>
                <a:latin typeface="Calibri"/>
              </a:rPr>
              <a:t>(P-value = </a:t>
            </a:r>
            <a:r>
              <a:rPr lang="en-US" b="1" dirty="0" smtClean="0">
                <a:solidFill>
                  <a:srgbClr val="0000FF"/>
                </a:solidFill>
                <a:latin typeface="Calibri"/>
              </a:rPr>
              <a:t>0.1100) </a:t>
            </a:r>
            <a:endParaRPr lang="en-US" b="1" dirty="0">
              <a:solidFill>
                <a:srgbClr val="0000FF"/>
              </a:solidFill>
              <a:latin typeface="Calibri"/>
            </a:endParaRPr>
          </a:p>
          <a:p>
            <a:pPr marL="0" lvl="1" algn="ctr" eaLnBrk="1" fontAlgn="auto" hangingPunct="1">
              <a:spcBef>
                <a:spcPts val="0"/>
              </a:spcBef>
              <a:spcAft>
                <a:spcPts val="0"/>
              </a:spcAft>
            </a:pPr>
            <a:r>
              <a:rPr lang="en-US" b="1" dirty="0">
                <a:solidFill>
                  <a:srgbClr val="00B050"/>
                </a:solidFill>
                <a:latin typeface="Calibri"/>
              </a:rPr>
              <a:t>A3</a:t>
            </a:r>
            <a:r>
              <a:rPr lang="en-US" dirty="0">
                <a:solidFill>
                  <a:prstClr val="black"/>
                </a:solidFill>
                <a:latin typeface="Calibri"/>
              </a:rPr>
              <a:t>: </a:t>
            </a:r>
            <a:r>
              <a:rPr lang="en-US" b="1" dirty="0">
                <a:solidFill>
                  <a:srgbClr val="00B050"/>
                </a:solidFill>
                <a:latin typeface="Calibri"/>
              </a:rPr>
              <a:t>Spring growth and development, yield </a:t>
            </a:r>
            <a:r>
              <a:rPr lang="en-US" b="1" dirty="0" smtClean="0">
                <a:solidFill>
                  <a:srgbClr val="00B050"/>
                </a:solidFill>
                <a:latin typeface="Calibri"/>
              </a:rPr>
              <a:t>formation </a:t>
            </a:r>
            <a:r>
              <a:rPr lang="en-US" b="1" dirty="0">
                <a:solidFill>
                  <a:srgbClr val="00B050"/>
                </a:solidFill>
                <a:latin typeface="Calibri"/>
              </a:rPr>
              <a:t>(P-value = </a:t>
            </a:r>
            <a:r>
              <a:rPr lang="en-US" b="1" dirty="0" smtClean="0">
                <a:solidFill>
                  <a:srgbClr val="00B050"/>
                </a:solidFill>
                <a:latin typeface="Calibri"/>
              </a:rPr>
              <a:t>0.0172) </a:t>
            </a:r>
            <a:endParaRPr lang="en-US" b="1" dirty="0">
              <a:solidFill>
                <a:srgbClr val="00B050"/>
              </a:solidFill>
              <a:latin typeface="Calibri"/>
            </a:endParaRPr>
          </a:p>
          <a:p>
            <a:pPr marL="0" lvl="1" algn="ctr" eaLnBrk="1" fontAlgn="auto" hangingPunct="1">
              <a:spcBef>
                <a:spcPts val="0"/>
              </a:spcBef>
              <a:spcAft>
                <a:spcPts val="0"/>
              </a:spcAft>
            </a:pPr>
            <a:r>
              <a:rPr lang="en-US" b="1" dirty="0">
                <a:solidFill>
                  <a:srgbClr val="FF6600"/>
                </a:solidFill>
                <a:latin typeface="Calibri"/>
              </a:rPr>
              <a:t>A4</a:t>
            </a:r>
            <a:r>
              <a:rPr lang="en-US" dirty="0">
                <a:solidFill>
                  <a:prstClr val="black"/>
                </a:solidFill>
                <a:latin typeface="Calibri"/>
              </a:rPr>
              <a:t>: </a:t>
            </a:r>
            <a:r>
              <a:rPr lang="en-US" b="1" dirty="0">
                <a:solidFill>
                  <a:srgbClr val="FF6600"/>
                </a:solidFill>
                <a:latin typeface="Calibri"/>
              </a:rPr>
              <a:t>Senescing, yield formation and physiological </a:t>
            </a:r>
            <a:r>
              <a:rPr lang="en-US" b="1" dirty="0" smtClean="0">
                <a:solidFill>
                  <a:srgbClr val="FF6600"/>
                </a:solidFill>
                <a:latin typeface="Calibri"/>
              </a:rPr>
              <a:t>maturity (P-value = 0.0039) </a:t>
            </a:r>
            <a:endParaRPr lang="en-US" b="1" dirty="0">
              <a:solidFill>
                <a:srgbClr val="FF6600"/>
              </a:solidFill>
              <a:latin typeface="Calibri"/>
            </a:endParaRPr>
          </a:p>
        </p:txBody>
      </p:sp>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2294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602421"/>
            <a:ext cx="5867400" cy="4545496"/>
          </a:xfrm>
        </p:spPr>
      </p:pic>
      <p:sp>
        <p:nvSpPr>
          <p:cNvPr id="9" name="TextBox 8"/>
          <p:cNvSpPr txBox="1"/>
          <p:nvPr/>
        </p:nvSpPr>
        <p:spPr>
          <a:xfrm>
            <a:off x="1676400" y="6138673"/>
            <a:ext cx="5867400" cy="369332"/>
          </a:xfrm>
          <a:prstGeom prst="rect">
            <a:avLst/>
          </a:prstGeom>
          <a:solidFill>
            <a:srgbClr val="FFC000"/>
          </a:solidFill>
        </p:spPr>
        <p:txBody>
          <a:bodyPr wrap="square" rtlCol="0">
            <a:spAutoFit/>
          </a:bodyPr>
          <a:lstStyle/>
          <a:p>
            <a:pPr eaLnBrk="1" fontAlgn="auto" hangingPunct="1">
              <a:spcBef>
                <a:spcPts val="0"/>
              </a:spcBef>
              <a:spcAft>
                <a:spcPts val="0"/>
              </a:spcAft>
            </a:pPr>
            <a:r>
              <a:rPr lang="en-US" b="1" dirty="0" smtClean="0">
                <a:solidFill>
                  <a:prstClr val="black"/>
                </a:solidFill>
                <a:latin typeface="Calibri"/>
              </a:rPr>
              <a:t>Predicted winter wheat production (10^4 M Ton) </a:t>
            </a:r>
            <a:endParaRPr lang="en-US" b="1" dirty="0">
              <a:solidFill>
                <a:prstClr val="black"/>
              </a:solidFill>
              <a:latin typeface="Calibri"/>
            </a:endParaRPr>
          </a:p>
        </p:txBody>
      </p:sp>
      <p:sp>
        <p:nvSpPr>
          <p:cNvPr id="2" name="Title 1"/>
          <p:cNvSpPr>
            <a:spLocks noGrp="1"/>
          </p:cNvSpPr>
          <p:nvPr>
            <p:ph type="title"/>
          </p:nvPr>
        </p:nvSpPr>
        <p:spPr>
          <a:xfrm>
            <a:off x="489467" y="1"/>
            <a:ext cx="8229600" cy="685800"/>
          </a:xfrm>
        </p:spPr>
        <p:txBody>
          <a:bodyPr/>
          <a:lstStyle/>
          <a:p>
            <a:r>
              <a:rPr lang="en-US" sz="4000" dirty="0" smtClean="0"/>
              <a:t>Model Results</a:t>
            </a:r>
            <a:endParaRPr lang="en-US" sz="4000" dirty="0"/>
          </a:p>
        </p:txBody>
      </p:sp>
      <p:sp>
        <p:nvSpPr>
          <p:cNvPr id="8" name="TextBox 7"/>
          <p:cNvSpPr txBox="1"/>
          <p:nvPr/>
        </p:nvSpPr>
        <p:spPr>
          <a:xfrm>
            <a:off x="1371600" y="609600"/>
            <a:ext cx="7234068" cy="461665"/>
          </a:xfrm>
          <a:prstGeom prst="rect">
            <a:avLst/>
          </a:prstGeom>
          <a:noFill/>
        </p:spPr>
        <p:txBody>
          <a:bodyPr wrap="square" rtlCol="0">
            <a:spAutoFit/>
          </a:bodyPr>
          <a:lstStyle/>
          <a:p>
            <a:pPr eaLnBrk="1" fontAlgn="auto" hangingPunct="1">
              <a:spcBef>
                <a:spcPts val="0"/>
              </a:spcBef>
              <a:spcAft>
                <a:spcPts val="0"/>
              </a:spcAft>
            </a:pPr>
            <a:r>
              <a:rPr lang="en-US" sz="2400" dirty="0" smtClean="0">
                <a:latin typeface="Calibri"/>
              </a:rPr>
              <a:t>Model Predicted </a:t>
            </a:r>
            <a:r>
              <a:rPr lang="en-US" sz="2400" dirty="0">
                <a:latin typeface="Calibri"/>
              </a:rPr>
              <a:t>P</a:t>
            </a:r>
            <a:r>
              <a:rPr lang="en-US" sz="2400" dirty="0" smtClean="0">
                <a:latin typeface="Calibri"/>
              </a:rPr>
              <a:t>roduction vs. Observed Production </a:t>
            </a:r>
            <a:endParaRPr lang="en-US" sz="2400" dirty="0">
              <a:latin typeface="Calibri"/>
            </a:endParaRPr>
          </a:p>
        </p:txBody>
      </p:sp>
      <p:sp>
        <p:nvSpPr>
          <p:cNvPr id="10" name="TextBox 9"/>
          <p:cNvSpPr txBox="1"/>
          <p:nvPr/>
        </p:nvSpPr>
        <p:spPr>
          <a:xfrm rot="16200000">
            <a:off x="-809000" y="3702190"/>
            <a:ext cx="4601466" cy="338554"/>
          </a:xfrm>
          <a:prstGeom prst="rect">
            <a:avLst/>
          </a:prstGeom>
          <a:solidFill>
            <a:srgbClr val="FFC000"/>
          </a:solidFill>
        </p:spPr>
        <p:txBody>
          <a:bodyPr wrap="square" rtlCol="0">
            <a:spAutoFit/>
          </a:bodyPr>
          <a:lstStyle/>
          <a:p>
            <a:pPr eaLnBrk="1" fontAlgn="auto" hangingPunct="1">
              <a:spcBef>
                <a:spcPts val="0"/>
              </a:spcBef>
              <a:spcAft>
                <a:spcPts val="0"/>
              </a:spcAft>
            </a:pPr>
            <a:r>
              <a:rPr lang="en-US" sz="1600" b="1" dirty="0" smtClean="0">
                <a:solidFill>
                  <a:prstClr val="black"/>
                </a:solidFill>
                <a:latin typeface="Calibri"/>
              </a:rPr>
              <a:t>Observed winter wheat production (10^4 M Ton) </a:t>
            </a:r>
            <a:endParaRPr lang="en-US" sz="1600" b="1" dirty="0">
              <a:solidFill>
                <a:prstClr val="black"/>
              </a:solidFill>
              <a:latin typeface="Calibri"/>
            </a:endParaRPr>
          </a:p>
        </p:txBody>
      </p:sp>
      <p:sp>
        <p:nvSpPr>
          <p:cNvPr id="11" name="TextBox 10"/>
          <p:cNvSpPr txBox="1"/>
          <p:nvPr/>
        </p:nvSpPr>
        <p:spPr>
          <a:xfrm>
            <a:off x="76200" y="1109069"/>
            <a:ext cx="8915400" cy="461665"/>
          </a:xfrm>
          <a:prstGeom prst="rect">
            <a:avLst/>
          </a:prstGeom>
          <a:noFill/>
          <a:ln w="22225">
            <a:solidFill>
              <a:schemeClr val="tx2"/>
            </a:solidFill>
          </a:ln>
        </p:spPr>
        <p:txBody>
          <a:bodyPr wrap="square" rtlCol="0">
            <a:spAutoFit/>
          </a:bodyPr>
          <a:lstStyle/>
          <a:p>
            <a:pPr eaLnBrk="1" fontAlgn="auto" hangingPunct="1">
              <a:spcBef>
                <a:spcPts val="0"/>
              </a:spcBef>
              <a:spcAft>
                <a:spcPts val="0"/>
              </a:spcAft>
            </a:pPr>
            <a:r>
              <a:rPr lang="en-US" sz="2400" i="1" dirty="0" smtClean="0">
                <a:latin typeface="Calibri"/>
              </a:rPr>
              <a:t>Predicted production </a:t>
            </a:r>
            <a:r>
              <a:rPr lang="en-US" sz="2400" dirty="0" smtClean="0">
                <a:latin typeface="Calibri"/>
              </a:rPr>
              <a:t>= </a:t>
            </a:r>
            <a:r>
              <a:rPr lang="en-US" sz="2400" i="1" dirty="0" smtClean="0">
                <a:latin typeface="Calibri"/>
              </a:rPr>
              <a:t>-1418.3+ 37.046*</a:t>
            </a:r>
            <a:r>
              <a:rPr lang="en-US" sz="2400" b="1" i="1" dirty="0" smtClean="0">
                <a:solidFill>
                  <a:srgbClr val="FF0000"/>
                </a:solidFill>
                <a:latin typeface="Calibri"/>
              </a:rPr>
              <a:t>A2</a:t>
            </a:r>
            <a:r>
              <a:rPr lang="en-US" sz="2400" i="1" dirty="0" smtClean="0">
                <a:latin typeface="Calibri"/>
              </a:rPr>
              <a:t> + 39.24*</a:t>
            </a:r>
            <a:r>
              <a:rPr lang="en-US" sz="2400" b="1" i="1" dirty="0" smtClean="0">
                <a:solidFill>
                  <a:srgbClr val="FF0000"/>
                </a:solidFill>
                <a:latin typeface="Calibri"/>
              </a:rPr>
              <a:t>A3 </a:t>
            </a:r>
            <a:r>
              <a:rPr lang="en-US" sz="2400" i="1" dirty="0" smtClean="0">
                <a:latin typeface="Calibri"/>
              </a:rPr>
              <a:t>+ 95.4386*</a:t>
            </a:r>
            <a:r>
              <a:rPr lang="en-US" sz="2400" b="1" i="1" dirty="0" smtClean="0">
                <a:solidFill>
                  <a:srgbClr val="FF0000"/>
                </a:solidFill>
                <a:latin typeface="Calibri"/>
              </a:rPr>
              <a:t>A4</a:t>
            </a:r>
            <a:endParaRPr lang="en-US" sz="2400" b="1" i="1" dirty="0">
              <a:solidFill>
                <a:srgbClr val="FF0000"/>
              </a:solidFill>
              <a:latin typeface="Calibri"/>
            </a:endParaRPr>
          </a:p>
        </p:txBody>
      </p:sp>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6698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657725"/>
            <a:ext cx="9143999" cy="1362075"/>
          </a:xfrm>
        </p:spPr>
        <p:txBody>
          <a:bodyPr/>
          <a:lstStyle/>
          <a:p>
            <a:r>
              <a:rPr lang="en-US" sz="2000" cap="none" dirty="0" smtClean="0"/>
              <a:t>Overview Of IPAD’s Operational Use Of Landsat Imagery for cropping area determination: exploring various band combinations, image enhancement technics, targeted image classification</a:t>
            </a:r>
            <a:endParaRPr lang="en-US" sz="2000" cap="none" dirty="0"/>
          </a:p>
        </p:txBody>
      </p:sp>
      <p:sp>
        <p:nvSpPr>
          <p:cNvPr id="3" name="Text Placeholder 2"/>
          <p:cNvSpPr>
            <a:spLocks noGrp="1"/>
          </p:cNvSpPr>
          <p:nvPr>
            <p:ph type="body" idx="1"/>
          </p:nvPr>
        </p:nvSpPr>
        <p:spPr/>
        <p:txBody>
          <a:bodyPr/>
          <a:lstStyle/>
          <a:p>
            <a:r>
              <a:rPr lang="en-US" dirty="0" smtClean="0"/>
              <a:t>In-Season Cropping Area Assessment</a:t>
            </a: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692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026"/>
          <p:cNvSpPr>
            <a:spLocks noChangeShapeType="1"/>
          </p:cNvSpPr>
          <p:nvPr/>
        </p:nvSpPr>
        <p:spPr bwMode="auto">
          <a:xfrm>
            <a:off x="4572000" y="3581400"/>
            <a:ext cx="0" cy="1295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80808"/>
              </a:solidFill>
            </a:endParaRPr>
          </a:p>
        </p:txBody>
      </p:sp>
      <p:sp>
        <p:nvSpPr>
          <p:cNvPr id="20483" name="Line 1027"/>
          <p:cNvSpPr>
            <a:spLocks noChangeShapeType="1"/>
          </p:cNvSpPr>
          <p:nvPr/>
        </p:nvSpPr>
        <p:spPr bwMode="auto">
          <a:xfrm>
            <a:off x="7391400" y="4419600"/>
            <a:ext cx="7938" cy="4572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484" name="Line 1028"/>
          <p:cNvSpPr>
            <a:spLocks noChangeShapeType="1"/>
          </p:cNvSpPr>
          <p:nvPr/>
        </p:nvSpPr>
        <p:spPr bwMode="auto">
          <a:xfrm>
            <a:off x="6049963" y="5397500"/>
            <a:ext cx="1587" cy="3302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485" name="Line 1029"/>
          <p:cNvSpPr>
            <a:spLocks noChangeShapeType="1"/>
          </p:cNvSpPr>
          <p:nvPr/>
        </p:nvSpPr>
        <p:spPr bwMode="auto">
          <a:xfrm>
            <a:off x="3230563" y="5397500"/>
            <a:ext cx="1587" cy="3302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486" name="Line 1030"/>
          <p:cNvSpPr>
            <a:spLocks noChangeShapeType="1"/>
          </p:cNvSpPr>
          <p:nvPr/>
        </p:nvSpPr>
        <p:spPr bwMode="auto">
          <a:xfrm>
            <a:off x="4640263" y="5397500"/>
            <a:ext cx="1587" cy="3302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487" name="Line 1031"/>
          <p:cNvSpPr>
            <a:spLocks noChangeShapeType="1"/>
          </p:cNvSpPr>
          <p:nvPr/>
        </p:nvSpPr>
        <p:spPr bwMode="auto">
          <a:xfrm>
            <a:off x="7459663" y="5397500"/>
            <a:ext cx="1587" cy="3302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488" name="Rectangle 1032"/>
          <p:cNvSpPr>
            <a:spLocks noChangeArrowheads="1"/>
          </p:cNvSpPr>
          <p:nvPr/>
        </p:nvSpPr>
        <p:spPr bwMode="auto">
          <a:xfrm>
            <a:off x="2438400" y="1828800"/>
            <a:ext cx="4267200" cy="365125"/>
          </a:xfrm>
          <a:prstGeom prst="rect">
            <a:avLst/>
          </a:prstGeom>
          <a:solidFill>
            <a:srgbClr val="FFFF66"/>
          </a:solidFill>
          <a:ln w="36513">
            <a:solidFill>
              <a:srgbClr val="808080"/>
            </a:solidFill>
            <a:miter lim="800000"/>
            <a:headEnd/>
            <a:tailEnd/>
          </a:ln>
        </p:spPr>
        <p:txBody>
          <a:bodyPr/>
          <a:lstStyle/>
          <a:p>
            <a:endParaRPr lang="en-US" sz="1400">
              <a:solidFill>
                <a:srgbClr val="080808"/>
              </a:solidFill>
            </a:endParaRPr>
          </a:p>
        </p:txBody>
      </p:sp>
      <p:sp>
        <p:nvSpPr>
          <p:cNvPr id="20489" name="Rectangle 1033"/>
          <p:cNvSpPr>
            <a:spLocks noChangeArrowheads="1"/>
          </p:cNvSpPr>
          <p:nvPr/>
        </p:nvSpPr>
        <p:spPr bwMode="auto">
          <a:xfrm>
            <a:off x="3067050" y="2516188"/>
            <a:ext cx="3022600" cy="369887"/>
          </a:xfrm>
          <a:prstGeom prst="rect">
            <a:avLst/>
          </a:prstGeom>
          <a:solidFill>
            <a:srgbClr val="FFFF66"/>
          </a:solidFill>
          <a:ln w="36513">
            <a:solidFill>
              <a:srgbClr val="808080"/>
            </a:solidFill>
            <a:miter lim="800000"/>
            <a:headEnd/>
            <a:tailEnd/>
          </a:ln>
        </p:spPr>
        <p:txBody>
          <a:bodyPr/>
          <a:lstStyle/>
          <a:p>
            <a:endParaRPr lang="en-US" sz="1400">
              <a:solidFill>
                <a:srgbClr val="080808"/>
              </a:solidFill>
            </a:endParaRPr>
          </a:p>
        </p:txBody>
      </p:sp>
      <p:sp>
        <p:nvSpPr>
          <p:cNvPr id="20490" name="Rectangle 1034"/>
          <p:cNvSpPr>
            <a:spLocks noChangeArrowheads="1"/>
          </p:cNvSpPr>
          <p:nvPr/>
        </p:nvSpPr>
        <p:spPr bwMode="auto">
          <a:xfrm>
            <a:off x="3048000" y="3200400"/>
            <a:ext cx="3022600" cy="371475"/>
          </a:xfrm>
          <a:prstGeom prst="rect">
            <a:avLst/>
          </a:prstGeom>
          <a:solidFill>
            <a:srgbClr val="FFFF66"/>
          </a:solidFill>
          <a:ln w="36513">
            <a:solidFill>
              <a:srgbClr val="808080"/>
            </a:solidFill>
            <a:miter lim="800000"/>
            <a:headEnd/>
            <a:tailEnd/>
          </a:ln>
        </p:spPr>
        <p:txBody>
          <a:bodyPr/>
          <a:lstStyle/>
          <a:p>
            <a:endParaRPr lang="en-US" sz="1400">
              <a:solidFill>
                <a:srgbClr val="080808"/>
              </a:solidFill>
            </a:endParaRPr>
          </a:p>
        </p:txBody>
      </p:sp>
      <p:sp>
        <p:nvSpPr>
          <p:cNvPr id="20491" name="Line 1035"/>
          <p:cNvSpPr>
            <a:spLocks noChangeShapeType="1"/>
          </p:cNvSpPr>
          <p:nvPr/>
        </p:nvSpPr>
        <p:spPr bwMode="auto">
          <a:xfrm>
            <a:off x="4572000" y="2193925"/>
            <a:ext cx="1588" cy="322263"/>
          </a:xfrm>
          <a:prstGeom prst="line">
            <a:avLst/>
          </a:prstGeom>
          <a:noFill/>
          <a:ln w="36513">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492" name="Line 1036"/>
          <p:cNvSpPr>
            <a:spLocks noChangeShapeType="1"/>
          </p:cNvSpPr>
          <p:nvPr/>
        </p:nvSpPr>
        <p:spPr bwMode="auto">
          <a:xfrm>
            <a:off x="4572000" y="2886075"/>
            <a:ext cx="1588" cy="323850"/>
          </a:xfrm>
          <a:prstGeom prst="line">
            <a:avLst/>
          </a:prstGeom>
          <a:noFill/>
          <a:ln w="36513">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493" name="Rectangle 1037"/>
          <p:cNvSpPr>
            <a:spLocks noChangeArrowheads="1"/>
          </p:cNvSpPr>
          <p:nvPr/>
        </p:nvSpPr>
        <p:spPr bwMode="auto">
          <a:xfrm>
            <a:off x="5600700" y="3886200"/>
            <a:ext cx="3302000" cy="430887"/>
          </a:xfrm>
          <a:prstGeom prst="rect">
            <a:avLst/>
          </a:prstGeom>
          <a:solidFill>
            <a:srgbClr val="FFFF66"/>
          </a:solidFill>
          <a:ln w="9525">
            <a:solidFill>
              <a:srgbClr val="080808"/>
            </a:solidFill>
            <a:miter lim="800000"/>
            <a:headEnd/>
            <a:tailEnd/>
          </a:ln>
        </p:spPr>
        <p:txBody>
          <a:bodyPr lIns="0" tIns="0" rIns="0" bIns="0">
            <a:spAutoFit/>
          </a:bodyPr>
          <a:lstStyle/>
          <a:p>
            <a:pPr algn="ctr" eaLnBrk="0" hangingPunct="0"/>
            <a:r>
              <a:rPr lang="en-US" altLang="en-US" sz="1400" dirty="0">
                <a:solidFill>
                  <a:srgbClr val="080808"/>
                </a:solidFill>
              </a:rPr>
              <a:t>Interagency Agricultural Projections Coordinator</a:t>
            </a:r>
          </a:p>
        </p:txBody>
      </p:sp>
      <p:sp>
        <p:nvSpPr>
          <p:cNvPr id="20494" name="Rectangle 1038"/>
          <p:cNvSpPr>
            <a:spLocks noChangeArrowheads="1"/>
          </p:cNvSpPr>
          <p:nvPr/>
        </p:nvSpPr>
        <p:spPr bwMode="auto">
          <a:xfrm>
            <a:off x="3067050" y="2516188"/>
            <a:ext cx="3022600" cy="369887"/>
          </a:xfrm>
          <a:prstGeom prst="rect">
            <a:avLst/>
          </a:prstGeom>
          <a:solidFill>
            <a:srgbClr val="FFFF66"/>
          </a:solidFill>
          <a:ln w="38100">
            <a:solidFill>
              <a:srgbClr val="000000"/>
            </a:solidFill>
            <a:miter lim="800000"/>
            <a:headEnd/>
            <a:tailEnd/>
          </a:ln>
          <a:extLst/>
        </p:spPr>
        <p:txBody>
          <a:bodyPr/>
          <a:lstStyle/>
          <a:p>
            <a:endParaRPr lang="en-US" sz="1400">
              <a:solidFill>
                <a:srgbClr val="080808"/>
              </a:solidFill>
            </a:endParaRPr>
          </a:p>
        </p:txBody>
      </p:sp>
      <p:sp>
        <p:nvSpPr>
          <p:cNvPr id="20495" name="Rectangle 1039"/>
          <p:cNvSpPr>
            <a:spLocks noChangeArrowheads="1"/>
          </p:cNvSpPr>
          <p:nvPr/>
        </p:nvSpPr>
        <p:spPr bwMode="auto">
          <a:xfrm>
            <a:off x="3762375" y="2552700"/>
            <a:ext cx="1625600" cy="21544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en-US" altLang="en-US" sz="1400">
                <a:solidFill>
                  <a:srgbClr val="080808"/>
                </a:solidFill>
              </a:rPr>
              <a:t>Chief Economist</a:t>
            </a:r>
          </a:p>
        </p:txBody>
      </p:sp>
      <p:sp>
        <p:nvSpPr>
          <p:cNvPr id="20496" name="Rectangle 1040"/>
          <p:cNvSpPr>
            <a:spLocks noChangeArrowheads="1"/>
          </p:cNvSpPr>
          <p:nvPr/>
        </p:nvSpPr>
        <p:spPr bwMode="auto">
          <a:xfrm>
            <a:off x="2438400" y="1828800"/>
            <a:ext cx="4267200" cy="365125"/>
          </a:xfrm>
          <a:prstGeom prst="rect">
            <a:avLst/>
          </a:prstGeom>
          <a:solidFill>
            <a:srgbClr val="FFFF66"/>
          </a:solidFill>
          <a:ln w="28575">
            <a:solidFill>
              <a:srgbClr val="000000"/>
            </a:solidFill>
            <a:miter lim="800000"/>
            <a:headEnd/>
            <a:tailEnd/>
          </a:ln>
          <a:extLst/>
        </p:spPr>
        <p:txBody>
          <a:bodyPr/>
          <a:lstStyle/>
          <a:p>
            <a:endParaRPr lang="en-US" sz="1400">
              <a:solidFill>
                <a:srgbClr val="080808"/>
              </a:solidFill>
            </a:endParaRPr>
          </a:p>
        </p:txBody>
      </p:sp>
      <p:sp>
        <p:nvSpPr>
          <p:cNvPr id="20497" name="Rectangle 1041"/>
          <p:cNvSpPr>
            <a:spLocks noChangeArrowheads="1"/>
          </p:cNvSpPr>
          <p:nvPr/>
        </p:nvSpPr>
        <p:spPr bwMode="auto">
          <a:xfrm>
            <a:off x="2989263" y="1854200"/>
            <a:ext cx="3167062" cy="21544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en-US" altLang="en-US" sz="1400" b="1">
                <a:solidFill>
                  <a:srgbClr val="080808"/>
                </a:solidFill>
              </a:rPr>
              <a:t>Secretary/Deputy Secretary</a:t>
            </a:r>
            <a:endParaRPr lang="en-US" altLang="en-US" sz="1400">
              <a:solidFill>
                <a:srgbClr val="080808"/>
              </a:solidFill>
            </a:endParaRPr>
          </a:p>
        </p:txBody>
      </p:sp>
      <p:sp>
        <p:nvSpPr>
          <p:cNvPr id="20517" name="Rectangle 1061" descr="Large confetti"/>
          <p:cNvSpPr>
            <a:spLocks noGrp="1" noChangeArrowheads="1"/>
          </p:cNvSpPr>
          <p:nvPr>
            <p:ph type="title"/>
          </p:nvPr>
        </p:nvSpPr>
        <p:spPr>
          <a:xfrm>
            <a:off x="152400" y="457200"/>
            <a:ext cx="8763000" cy="914400"/>
          </a:xfrm>
        </p:spPr>
        <p:txBody>
          <a:bodyPr>
            <a:normAutofit fontScale="90000"/>
          </a:bodyPr>
          <a:lstStyle/>
          <a:p>
            <a:r>
              <a:rPr lang="en-US" altLang="en-US" sz="3200"/>
              <a:t>USDA Situation and Outlook Organizational Structure</a:t>
            </a:r>
          </a:p>
        </p:txBody>
      </p:sp>
      <p:grpSp>
        <p:nvGrpSpPr>
          <p:cNvPr id="20499" name="Group 1043"/>
          <p:cNvGrpSpPr>
            <a:grpSpLocks/>
          </p:cNvGrpSpPr>
          <p:nvPr/>
        </p:nvGrpSpPr>
        <p:grpSpPr bwMode="auto">
          <a:xfrm>
            <a:off x="3079750" y="3213100"/>
            <a:ext cx="3022600" cy="371475"/>
            <a:chOff x="1932" y="1686"/>
            <a:chExt cx="1904" cy="234"/>
          </a:xfrm>
        </p:grpSpPr>
        <p:sp>
          <p:nvSpPr>
            <p:cNvPr id="20500" name="Rectangle 1044"/>
            <p:cNvSpPr>
              <a:spLocks noChangeArrowheads="1"/>
            </p:cNvSpPr>
            <p:nvPr/>
          </p:nvSpPr>
          <p:spPr bwMode="auto">
            <a:xfrm>
              <a:off x="1932" y="1686"/>
              <a:ext cx="1904" cy="23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400">
                <a:solidFill>
                  <a:srgbClr val="080808"/>
                </a:solidFill>
              </a:endParaRPr>
            </a:p>
          </p:txBody>
        </p:sp>
        <p:sp>
          <p:nvSpPr>
            <p:cNvPr id="20501" name="Rectangle 1045"/>
            <p:cNvSpPr>
              <a:spLocks noChangeArrowheads="1"/>
            </p:cNvSpPr>
            <p:nvPr/>
          </p:nvSpPr>
          <p:spPr bwMode="auto">
            <a:xfrm>
              <a:off x="2344" y="1712"/>
              <a:ext cx="1077" cy="136"/>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altLang="en-US" sz="1400" dirty="0">
                  <a:solidFill>
                    <a:srgbClr val="080808"/>
                  </a:solidFill>
                </a:rPr>
                <a:t>WAOB Chairperson</a:t>
              </a:r>
            </a:p>
          </p:txBody>
        </p:sp>
      </p:grpSp>
      <p:sp>
        <p:nvSpPr>
          <p:cNvPr id="20502" name="Rectangle 1046"/>
          <p:cNvSpPr>
            <a:spLocks noChangeArrowheads="1"/>
          </p:cNvSpPr>
          <p:nvPr/>
        </p:nvSpPr>
        <p:spPr bwMode="auto">
          <a:xfrm>
            <a:off x="228600" y="3886200"/>
            <a:ext cx="3276600" cy="430887"/>
          </a:xfrm>
          <a:prstGeom prst="rect">
            <a:avLst/>
          </a:prstGeom>
          <a:solidFill>
            <a:srgbClr val="FFFF66"/>
          </a:solidFill>
          <a:ln w="9525">
            <a:solidFill>
              <a:schemeClr val="tx1"/>
            </a:solidFill>
            <a:miter lim="800000"/>
            <a:headEnd/>
            <a:tailEnd/>
          </a:ln>
        </p:spPr>
        <p:txBody>
          <a:bodyPr lIns="0" tIns="0" rIns="0" bIns="0">
            <a:spAutoFit/>
          </a:bodyPr>
          <a:lstStyle/>
          <a:p>
            <a:pPr algn="ctr" eaLnBrk="0" hangingPunct="0"/>
            <a:r>
              <a:rPr lang="en-US" altLang="en-US" sz="1400">
                <a:solidFill>
                  <a:srgbClr val="080808"/>
                </a:solidFill>
              </a:rPr>
              <a:t>Chief Meteorologist/</a:t>
            </a:r>
          </a:p>
          <a:p>
            <a:pPr algn="ctr" eaLnBrk="0" hangingPunct="0"/>
            <a:r>
              <a:rPr lang="en-US" altLang="en-US" sz="1400">
                <a:solidFill>
                  <a:srgbClr val="080808"/>
                </a:solidFill>
              </a:rPr>
              <a:t>Joint Agricultural Weather Facility</a:t>
            </a:r>
          </a:p>
        </p:txBody>
      </p:sp>
      <p:grpSp>
        <p:nvGrpSpPr>
          <p:cNvPr id="20503" name="Group 1047"/>
          <p:cNvGrpSpPr>
            <a:grpSpLocks/>
          </p:cNvGrpSpPr>
          <p:nvPr/>
        </p:nvGrpSpPr>
        <p:grpSpPr bwMode="auto">
          <a:xfrm flipH="1">
            <a:off x="6108700" y="3429000"/>
            <a:ext cx="1143000" cy="457200"/>
            <a:chOff x="1200" y="1824"/>
            <a:chExt cx="720" cy="288"/>
          </a:xfrm>
        </p:grpSpPr>
        <p:sp>
          <p:nvSpPr>
            <p:cNvPr id="20504" name="Line 1048"/>
            <p:cNvSpPr>
              <a:spLocks noChangeShapeType="1"/>
            </p:cNvSpPr>
            <p:nvPr/>
          </p:nvSpPr>
          <p:spPr bwMode="auto">
            <a:xfrm flipH="1">
              <a:off x="1200" y="18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80808"/>
                </a:solidFill>
              </a:endParaRPr>
            </a:p>
          </p:txBody>
        </p:sp>
        <p:sp>
          <p:nvSpPr>
            <p:cNvPr id="20505" name="Line 1049"/>
            <p:cNvSpPr>
              <a:spLocks noChangeShapeType="1"/>
            </p:cNvSpPr>
            <p:nvPr/>
          </p:nvSpPr>
          <p:spPr bwMode="auto">
            <a:xfrm>
              <a:off x="1200" y="1824"/>
              <a:ext cx="0" cy="2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80808"/>
                </a:solidFill>
              </a:endParaRPr>
            </a:p>
          </p:txBody>
        </p:sp>
      </p:grpSp>
      <p:grpSp>
        <p:nvGrpSpPr>
          <p:cNvPr id="20506" name="Group 1050"/>
          <p:cNvGrpSpPr>
            <a:grpSpLocks/>
          </p:cNvGrpSpPr>
          <p:nvPr/>
        </p:nvGrpSpPr>
        <p:grpSpPr bwMode="auto">
          <a:xfrm>
            <a:off x="1905000" y="3429000"/>
            <a:ext cx="1143000" cy="457200"/>
            <a:chOff x="1200" y="1824"/>
            <a:chExt cx="720" cy="288"/>
          </a:xfrm>
        </p:grpSpPr>
        <p:sp>
          <p:nvSpPr>
            <p:cNvPr id="20507" name="Line 1051"/>
            <p:cNvSpPr>
              <a:spLocks noChangeShapeType="1"/>
            </p:cNvSpPr>
            <p:nvPr/>
          </p:nvSpPr>
          <p:spPr bwMode="auto">
            <a:xfrm flipH="1">
              <a:off x="1200" y="1824"/>
              <a:ext cx="72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80808"/>
                </a:solidFill>
              </a:endParaRPr>
            </a:p>
          </p:txBody>
        </p:sp>
        <p:sp>
          <p:nvSpPr>
            <p:cNvPr id="20508" name="Line 1052"/>
            <p:cNvSpPr>
              <a:spLocks noChangeShapeType="1"/>
            </p:cNvSpPr>
            <p:nvPr/>
          </p:nvSpPr>
          <p:spPr bwMode="auto">
            <a:xfrm>
              <a:off x="1200" y="1824"/>
              <a:ext cx="0" cy="2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080808"/>
                </a:solidFill>
              </a:endParaRPr>
            </a:p>
          </p:txBody>
        </p:sp>
      </p:grpSp>
      <p:sp>
        <p:nvSpPr>
          <p:cNvPr id="20509" name="Rectangle 1053"/>
          <p:cNvSpPr>
            <a:spLocks noChangeArrowheads="1"/>
          </p:cNvSpPr>
          <p:nvPr/>
        </p:nvSpPr>
        <p:spPr bwMode="auto">
          <a:xfrm>
            <a:off x="1130300" y="5734050"/>
            <a:ext cx="1371600" cy="273050"/>
          </a:xfrm>
          <a:prstGeom prst="rect">
            <a:avLst/>
          </a:prstGeom>
          <a:solidFill>
            <a:srgbClr val="FFFF66"/>
          </a:solidFill>
          <a:ln w="9525">
            <a:solidFill>
              <a:srgbClr val="080808"/>
            </a:solidFill>
            <a:miter lim="800000"/>
            <a:headEnd/>
            <a:tailEnd/>
          </a:ln>
        </p:spPr>
        <p:txBody>
          <a:bodyPr anchor="ctr" anchorCtr="1"/>
          <a:lstStyle/>
          <a:p>
            <a:pPr algn="ctr" eaLnBrk="0" hangingPunct="0"/>
            <a:r>
              <a:rPr lang="en-US" altLang="en-US" sz="1400">
                <a:solidFill>
                  <a:srgbClr val="080808"/>
                </a:solidFill>
              </a:rPr>
              <a:t>Grains</a:t>
            </a:r>
          </a:p>
        </p:txBody>
      </p:sp>
      <p:sp>
        <p:nvSpPr>
          <p:cNvPr id="20510" name="Rectangle 1054"/>
          <p:cNvSpPr>
            <a:spLocks noChangeArrowheads="1"/>
          </p:cNvSpPr>
          <p:nvPr/>
        </p:nvSpPr>
        <p:spPr bwMode="auto">
          <a:xfrm>
            <a:off x="5359400" y="5734050"/>
            <a:ext cx="1371600" cy="273050"/>
          </a:xfrm>
          <a:prstGeom prst="rect">
            <a:avLst/>
          </a:prstGeom>
          <a:solidFill>
            <a:srgbClr val="FFFF66"/>
          </a:solidFill>
          <a:ln w="9525">
            <a:solidFill>
              <a:schemeClr val="tx1"/>
            </a:solidFill>
            <a:miter lim="800000"/>
            <a:headEnd/>
            <a:tailEnd/>
          </a:ln>
        </p:spPr>
        <p:txBody>
          <a:bodyPr anchor="ctr" anchorCtr="1"/>
          <a:lstStyle/>
          <a:p>
            <a:pPr eaLnBrk="0" hangingPunct="0"/>
            <a:r>
              <a:rPr lang="en-US" altLang="en-US" sz="1400">
                <a:solidFill>
                  <a:srgbClr val="080808"/>
                </a:solidFill>
              </a:rPr>
              <a:t>Oilseeds</a:t>
            </a:r>
          </a:p>
        </p:txBody>
      </p:sp>
      <p:sp>
        <p:nvSpPr>
          <p:cNvPr id="20511" name="Rectangle 1055"/>
          <p:cNvSpPr>
            <a:spLocks noChangeArrowheads="1"/>
          </p:cNvSpPr>
          <p:nvPr/>
        </p:nvSpPr>
        <p:spPr bwMode="auto">
          <a:xfrm>
            <a:off x="2540000" y="5734050"/>
            <a:ext cx="1371600" cy="273050"/>
          </a:xfrm>
          <a:prstGeom prst="rect">
            <a:avLst/>
          </a:prstGeom>
          <a:solidFill>
            <a:srgbClr val="FFFF66"/>
          </a:solidFill>
          <a:ln w="9525">
            <a:solidFill>
              <a:schemeClr val="tx1"/>
            </a:solidFill>
            <a:miter lim="800000"/>
            <a:headEnd/>
            <a:tailEnd/>
          </a:ln>
        </p:spPr>
        <p:txBody>
          <a:bodyPr anchor="ctr" anchorCtr="1"/>
          <a:lstStyle/>
          <a:p>
            <a:pPr eaLnBrk="0" hangingPunct="0"/>
            <a:r>
              <a:rPr lang="en-US" altLang="en-US" sz="1400">
                <a:solidFill>
                  <a:srgbClr val="080808"/>
                </a:solidFill>
              </a:rPr>
              <a:t>Livestock</a:t>
            </a:r>
          </a:p>
        </p:txBody>
      </p:sp>
      <p:sp>
        <p:nvSpPr>
          <p:cNvPr id="20512" name="Rectangle 1056"/>
          <p:cNvSpPr>
            <a:spLocks noChangeArrowheads="1"/>
          </p:cNvSpPr>
          <p:nvPr/>
        </p:nvSpPr>
        <p:spPr bwMode="auto">
          <a:xfrm>
            <a:off x="3949700" y="5734050"/>
            <a:ext cx="1371600" cy="273050"/>
          </a:xfrm>
          <a:prstGeom prst="rect">
            <a:avLst/>
          </a:prstGeom>
          <a:solidFill>
            <a:srgbClr val="FFFF66"/>
          </a:solidFill>
          <a:ln w="9525">
            <a:solidFill>
              <a:srgbClr val="080808"/>
            </a:solidFill>
            <a:miter lim="800000"/>
            <a:headEnd/>
            <a:tailEnd/>
          </a:ln>
        </p:spPr>
        <p:txBody>
          <a:bodyPr anchor="ctr" anchorCtr="1"/>
          <a:lstStyle/>
          <a:p>
            <a:pPr eaLnBrk="0" hangingPunct="0"/>
            <a:r>
              <a:rPr lang="en-US" altLang="en-US" sz="1400">
                <a:solidFill>
                  <a:srgbClr val="080808"/>
                </a:solidFill>
              </a:rPr>
              <a:t>Fibers</a:t>
            </a:r>
          </a:p>
        </p:txBody>
      </p:sp>
      <p:sp>
        <p:nvSpPr>
          <p:cNvPr id="20513" name="Rectangle 1057"/>
          <p:cNvSpPr>
            <a:spLocks noChangeArrowheads="1"/>
          </p:cNvSpPr>
          <p:nvPr/>
        </p:nvSpPr>
        <p:spPr bwMode="auto">
          <a:xfrm>
            <a:off x="6769100" y="5734050"/>
            <a:ext cx="1371600" cy="273050"/>
          </a:xfrm>
          <a:prstGeom prst="rect">
            <a:avLst/>
          </a:prstGeom>
          <a:solidFill>
            <a:srgbClr val="FFFF66"/>
          </a:solidFill>
          <a:ln w="9525">
            <a:solidFill>
              <a:schemeClr val="tx1"/>
            </a:solidFill>
            <a:miter lim="800000"/>
            <a:headEnd/>
            <a:tailEnd/>
          </a:ln>
        </p:spPr>
        <p:txBody>
          <a:bodyPr anchor="ctr" anchorCtr="1"/>
          <a:lstStyle/>
          <a:p>
            <a:pPr eaLnBrk="0" hangingPunct="0"/>
            <a:r>
              <a:rPr lang="en-US" altLang="en-US" sz="1200" dirty="0">
                <a:solidFill>
                  <a:srgbClr val="080808"/>
                </a:solidFill>
              </a:rPr>
              <a:t>Specialty Crops</a:t>
            </a:r>
          </a:p>
        </p:txBody>
      </p:sp>
      <p:sp>
        <p:nvSpPr>
          <p:cNvPr id="20514" name="Line 1058"/>
          <p:cNvSpPr>
            <a:spLocks noChangeShapeType="1"/>
          </p:cNvSpPr>
          <p:nvPr/>
        </p:nvSpPr>
        <p:spPr bwMode="auto">
          <a:xfrm>
            <a:off x="1820863" y="5397500"/>
            <a:ext cx="1587" cy="3302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515" name="Line 1059"/>
          <p:cNvSpPr>
            <a:spLocks noChangeShapeType="1"/>
          </p:cNvSpPr>
          <p:nvPr/>
        </p:nvSpPr>
        <p:spPr bwMode="auto">
          <a:xfrm>
            <a:off x="1820863" y="4419600"/>
            <a:ext cx="7937" cy="4572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400">
              <a:solidFill>
                <a:srgbClr val="080808"/>
              </a:solidFill>
            </a:endParaRPr>
          </a:p>
        </p:txBody>
      </p:sp>
      <p:sp>
        <p:nvSpPr>
          <p:cNvPr id="20516" name="Rectangle 1060"/>
          <p:cNvSpPr>
            <a:spLocks noChangeArrowheads="1"/>
          </p:cNvSpPr>
          <p:nvPr/>
        </p:nvSpPr>
        <p:spPr bwMode="auto">
          <a:xfrm>
            <a:off x="1644650" y="4845050"/>
            <a:ext cx="6002338" cy="565150"/>
          </a:xfrm>
          <a:prstGeom prst="rect">
            <a:avLst/>
          </a:prstGeom>
          <a:solidFill>
            <a:srgbClr val="FFFF66"/>
          </a:solidFill>
          <a:ln w="9525">
            <a:solidFill>
              <a:schemeClr val="tx1"/>
            </a:solidFill>
            <a:miter lim="800000"/>
            <a:headEnd/>
            <a:tailEnd/>
          </a:ln>
        </p:spPr>
        <p:txBody>
          <a:bodyPr/>
          <a:lstStyle/>
          <a:p>
            <a:pPr algn="ctr" eaLnBrk="0" hangingPunct="0"/>
            <a:r>
              <a:rPr lang="en-US" altLang="en-US" sz="1400" dirty="0">
                <a:solidFill>
                  <a:srgbClr val="080808"/>
                </a:solidFill>
              </a:rPr>
              <a:t>Interagency Commodity Estimates Committees</a:t>
            </a:r>
          </a:p>
          <a:p>
            <a:pPr algn="ctr" eaLnBrk="0" hangingPunct="0"/>
            <a:r>
              <a:rPr lang="en-US" altLang="en-US" sz="1400" dirty="0">
                <a:solidFill>
                  <a:srgbClr val="080808"/>
                </a:solidFill>
              </a:rPr>
              <a:t>Chaired by WAOB Senior Analysts</a:t>
            </a:r>
          </a:p>
        </p:txBody>
      </p:sp>
      <p:sp>
        <p:nvSpPr>
          <p:cNvPr id="2" name="Rectangle 1"/>
          <p:cNvSpPr/>
          <p:nvPr/>
        </p:nvSpPr>
        <p:spPr bwMode="auto">
          <a:xfrm>
            <a:off x="3067050" y="3200400"/>
            <a:ext cx="3041650" cy="381000"/>
          </a:xfrm>
          <a:prstGeom prst="rect">
            <a:avLst/>
          </a:prstGeom>
          <a:noFill/>
          <a:ln w="57150" cap="flat" cmpd="sng" algn="ctr">
            <a:solidFill>
              <a:srgbClr val="08080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1644650" y="4800600"/>
            <a:ext cx="6002338" cy="609600"/>
          </a:xfrm>
          <a:prstGeom prst="rect">
            <a:avLst/>
          </a:prstGeom>
          <a:noFill/>
          <a:ln w="57150" cap="flat" cmpd="sng" algn="ctr">
            <a:solidFill>
              <a:srgbClr val="08080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4" name="Rectangle 3"/>
          <p:cNvSpPr/>
          <p:nvPr/>
        </p:nvSpPr>
        <p:spPr bwMode="auto">
          <a:xfrm>
            <a:off x="1130300" y="5727700"/>
            <a:ext cx="1371600" cy="279400"/>
          </a:xfrm>
          <a:prstGeom prst="rect">
            <a:avLst/>
          </a:prstGeom>
          <a:noFill/>
          <a:ln w="57150" cap="flat" cmpd="sng" algn="ctr">
            <a:solidFill>
              <a:srgbClr val="08080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5" name="Rectangle 4"/>
          <p:cNvSpPr/>
          <p:nvPr/>
        </p:nvSpPr>
        <p:spPr bwMode="auto">
          <a:xfrm>
            <a:off x="3949700" y="5734050"/>
            <a:ext cx="2781300" cy="273050"/>
          </a:xfrm>
          <a:prstGeom prst="rect">
            <a:avLst/>
          </a:prstGeom>
          <a:noFill/>
          <a:ln w="57150" cap="flat" cmpd="sng" algn="ctr">
            <a:solidFill>
              <a:srgbClr val="08080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6" name="Rectangle 5"/>
          <p:cNvSpPr/>
          <p:nvPr/>
        </p:nvSpPr>
        <p:spPr bwMode="auto">
          <a:xfrm>
            <a:off x="228600" y="3886200"/>
            <a:ext cx="3276600" cy="430887"/>
          </a:xfrm>
          <a:prstGeom prst="rect">
            <a:avLst/>
          </a:prstGeom>
          <a:noFill/>
          <a:ln w="38100"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pic>
        <p:nvPicPr>
          <p:cNvPr id="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208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381000" y="155575"/>
            <a:ext cx="8229600" cy="835025"/>
          </a:xfrm>
        </p:spPr>
        <p:txBody>
          <a:bodyPr/>
          <a:lstStyle/>
          <a:p>
            <a:r>
              <a:rPr lang="en-US" sz="2800" dirty="0"/>
              <a:t>In-season monitoring of </a:t>
            </a:r>
            <a:r>
              <a:rPr lang="en-US" sz="2800" b="1" dirty="0"/>
              <a:t>Planted Area</a:t>
            </a:r>
            <a:r>
              <a:rPr lang="en-US" sz="2800" dirty="0"/>
              <a:t> </a:t>
            </a:r>
            <a:br>
              <a:rPr lang="en-US" sz="2800" dirty="0"/>
            </a:br>
            <a:r>
              <a:rPr lang="en-US" sz="2800" dirty="0"/>
              <a:t>(optimum planting period) using Landsat </a:t>
            </a:r>
            <a:r>
              <a:rPr lang="en-US" sz="2800" dirty="0" smtClean="0"/>
              <a:t>Data</a:t>
            </a:r>
            <a:endParaRPr lang="en-US" sz="2800" dirty="0"/>
          </a:p>
        </p:txBody>
      </p:sp>
      <p:sp>
        <p:nvSpPr>
          <p:cNvPr id="86023" name="Text Box 7"/>
          <p:cNvSpPr txBox="1">
            <a:spLocks noChangeArrowheads="1"/>
          </p:cNvSpPr>
          <p:nvPr/>
        </p:nvSpPr>
        <p:spPr bwMode="auto">
          <a:xfrm>
            <a:off x="0" y="5942013"/>
            <a:ext cx="9144000" cy="915987"/>
          </a:xfrm>
          <a:prstGeom prst="rect">
            <a:avLst/>
          </a:prstGeom>
          <a:solidFill>
            <a:srgbClr val="008000"/>
          </a:solidFill>
          <a:ln w="9525">
            <a:noFill/>
            <a:miter lim="800000"/>
            <a:headEnd/>
            <a:tailEnd/>
          </a:ln>
          <a:effectLst/>
        </p:spPr>
        <p:txBody>
          <a:bodyPr>
            <a:spAutoFit/>
          </a:bodyPr>
          <a:lstStyle/>
          <a:p>
            <a:pPr eaLnBrk="1" hangingPunct="1">
              <a:spcBef>
                <a:spcPct val="50000"/>
              </a:spcBef>
            </a:pPr>
            <a:r>
              <a:rPr lang="en-US" b="1">
                <a:latin typeface="Arial" pitchFamily="34" charset="0"/>
              </a:rPr>
              <a:t>Change detection</a:t>
            </a:r>
            <a:r>
              <a:rPr lang="en-US">
                <a:latin typeface="Arial" pitchFamily="34" charset="0"/>
              </a:rPr>
              <a:t> on the basis of:  visual evidence or numerical difference  between 2 images collected on different dates by same sensor. Late planting or significant weather-related area shortfall</a:t>
            </a:r>
          </a:p>
        </p:txBody>
      </p:sp>
      <p:grpSp>
        <p:nvGrpSpPr>
          <p:cNvPr id="86027" name="Group 11"/>
          <p:cNvGrpSpPr>
            <a:grpSpLocks/>
          </p:cNvGrpSpPr>
          <p:nvPr/>
        </p:nvGrpSpPr>
        <p:grpSpPr bwMode="auto">
          <a:xfrm>
            <a:off x="3048000" y="1371600"/>
            <a:ext cx="5638800" cy="4343400"/>
            <a:chOff x="2064" y="720"/>
            <a:chExt cx="3456" cy="2670"/>
          </a:xfrm>
        </p:grpSpPr>
        <p:pic>
          <p:nvPicPr>
            <p:cNvPr id="86018" name="Picture 2" descr="07APR2003-2009_Al_Hasakah_fields"/>
            <p:cNvPicPr>
              <a:picLocks noChangeAspect="1" noChangeArrowheads="1"/>
            </p:cNvPicPr>
            <p:nvPr/>
          </p:nvPicPr>
          <p:blipFill>
            <a:blip r:embed="rId2" cstate="print"/>
            <a:srcRect/>
            <a:stretch>
              <a:fillRect/>
            </a:stretch>
          </p:blipFill>
          <p:spPr bwMode="auto">
            <a:xfrm>
              <a:off x="2064" y="720"/>
              <a:ext cx="3456" cy="2670"/>
            </a:xfrm>
            <a:prstGeom prst="rect">
              <a:avLst/>
            </a:prstGeom>
            <a:noFill/>
            <a:ln w="9525">
              <a:noFill/>
              <a:miter lim="800000"/>
              <a:headEnd/>
              <a:tailEnd/>
            </a:ln>
          </p:spPr>
        </p:pic>
        <p:sp>
          <p:nvSpPr>
            <p:cNvPr id="86021" name="Text Box 5"/>
            <p:cNvSpPr txBox="1">
              <a:spLocks noChangeArrowheads="1"/>
            </p:cNvSpPr>
            <p:nvPr/>
          </p:nvSpPr>
          <p:spPr bwMode="auto">
            <a:xfrm>
              <a:off x="2400" y="1104"/>
              <a:ext cx="1104" cy="225"/>
            </a:xfrm>
            <a:prstGeom prst="rect">
              <a:avLst/>
            </a:prstGeom>
            <a:noFill/>
            <a:ln w="9525">
              <a:noFill/>
              <a:miter lim="800000"/>
              <a:headEnd/>
              <a:tailEnd/>
            </a:ln>
            <a:effectLst/>
          </p:spPr>
          <p:txBody>
            <a:bodyPr>
              <a:spAutoFit/>
            </a:bodyPr>
            <a:lstStyle/>
            <a:p>
              <a:pPr eaLnBrk="1" hangingPunct="1">
                <a:spcBef>
                  <a:spcPct val="50000"/>
                </a:spcBef>
              </a:pPr>
              <a:r>
                <a:rPr lang="en-US">
                  <a:latin typeface="Arial" pitchFamily="34" charset="0"/>
                </a:rPr>
                <a:t>April 7, 2003</a:t>
              </a:r>
            </a:p>
          </p:txBody>
        </p:sp>
        <p:sp>
          <p:nvSpPr>
            <p:cNvPr id="86022" name="Text Box 6"/>
            <p:cNvSpPr txBox="1">
              <a:spLocks noChangeArrowheads="1"/>
            </p:cNvSpPr>
            <p:nvPr/>
          </p:nvSpPr>
          <p:spPr bwMode="auto">
            <a:xfrm>
              <a:off x="4176" y="1056"/>
              <a:ext cx="960" cy="225"/>
            </a:xfrm>
            <a:prstGeom prst="rect">
              <a:avLst/>
            </a:prstGeom>
            <a:noFill/>
            <a:ln w="9525">
              <a:noFill/>
              <a:miter lim="800000"/>
              <a:headEnd/>
              <a:tailEnd/>
            </a:ln>
            <a:effectLst/>
          </p:spPr>
          <p:txBody>
            <a:bodyPr>
              <a:spAutoFit/>
            </a:bodyPr>
            <a:lstStyle/>
            <a:p>
              <a:pPr eaLnBrk="1" hangingPunct="1">
                <a:spcBef>
                  <a:spcPct val="50000"/>
                </a:spcBef>
              </a:pPr>
              <a:r>
                <a:rPr lang="en-US">
                  <a:latin typeface="Arial" pitchFamily="34" charset="0"/>
                </a:rPr>
                <a:t>April 7, 2009</a:t>
              </a:r>
            </a:p>
          </p:txBody>
        </p:sp>
        <p:sp>
          <p:nvSpPr>
            <p:cNvPr id="86024" name="Text Box 8"/>
            <p:cNvSpPr txBox="1">
              <a:spLocks noChangeArrowheads="1"/>
            </p:cNvSpPr>
            <p:nvPr/>
          </p:nvSpPr>
          <p:spPr bwMode="auto">
            <a:xfrm>
              <a:off x="2111" y="768"/>
              <a:ext cx="1950" cy="189"/>
            </a:xfrm>
            <a:prstGeom prst="rect">
              <a:avLst/>
            </a:prstGeom>
            <a:noFill/>
            <a:ln w="9525">
              <a:noFill/>
              <a:miter lim="800000"/>
              <a:headEnd/>
              <a:tailEnd/>
            </a:ln>
            <a:effectLst/>
          </p:spPr>
          <p:txBody>
            <a:bodyPr wrap="none">
              <a:spAutoFit/>
            </a:bodyPr>
            <a:lstStyle/>
            <a:p>
              <a:r>
                <a:rPr lang="en-US" sz="1400" dirty="0">
                  <a:solidFill>
                    <a:srgbClr val="000000"/>
                  </a:solidFill>
                  <a:latin typeface="Arial" pitchFamily="34" charset="0"/>
                </a:rPr>
                <a:t>R</a:t>
              </a:r>
              <a:r>
                <a:rPr lang="en-US" sz="1400" dirty="0" smtClean="0">
                  <a:solidFill>
                    <a:srgbClr val="000000"/>
                  </a:solidFill>
                  <a:latin typeface="Arial" pitchFamily="34" charset="0"/>
                </a:rPr>
                <a:t>eference location + year (analogue) </a:t>
              </a:r>
              <a:endParaRPr lang="en-US" sz="1400" dirty="0">
                <a:solidFill>
                  <a:srgbClr val="000000"/>
                </a:solidFill>
                <a:latin typeface="Arial" pitchFamily="34" charset="0"/>
              </a:endParaRPr>
            </a:p>
          </p:txBody>
        </p:sp>
        <p:sp>
          <p:nvSpPr>
            <p:cNvPr id="86025" name="Text Box 9"/>
            <p:cNvSpPr txBox="1">
              <a:spLocks noChangeArrowheads="1"/>
            </p:cNvSpPr>
            <p:nvPr/>
          </p:nvSpPr>
          <p:spPr bwMode="auto">
            <a:xfrm>
              <a:off x="4272" y="768"/>
              <a:ext cx="860" cy="225"/>
            </a:xfrm>
            <a:prstGeom prst="rect">
              <a:avLst/>
            </a:prstGeom>
            <a:noFill/>
            <a:ln w="9525">
              <a:noFill/>
              <a:miter lim="800000"/>
              <a:headEnd/>
              <a:tailEnd/>
            </a:ln>
            <a:effectLst/>
          </p:spPr>
          <p:txBody>
            <a:bodyPr wrap="none">
              <a:spAutoFit/>
            </a:bodyPr>
            <a:lstStyle/>
            <a:p>
              <a:r>
                <a:rPr lang="en-US" dirty="0">
                  <a:solidFill>
                    <a:srgbClr val="000000"/>
                  </a:solidFill>
                  <a:latin typeface="Arial" pitchFamily="34" charset="0"/>
                </a:rPr>
                <a:t>current year</a:t>
              </a:r>
            </a:p>
          </p:txBody>
        </p:sp>
      </p:grpSp>
      <p:pic>
        <p:nvPicPr>
          <p:cNvPr id="86026" name="Picture 10" descr="calendar_syria"/>
          <p:cNvPicPr>
            <a:picLocks noChangeAspect="1" noChangeArrowheads="1"/>
          </p:cNvPicPr>
          <p:nvPr/>
        </p:nvPicPr>
        <p:blipFill>
          <a:blip r:embed="rId3" cstate="print"/>
          <a:srcRect/>
          <a:stretch>
            <a:fillRect/>
          </a:stretch>
        </p:blipFill>
        <p:spPr bwMode="auto">
          <a:xfrm>
            <a:off x="304800" y="1371600"/>
            <a:ext cx="2382838" cy="2141538"/>
          </a:xfrm>
          <a:prstGeom prst="rect">
            <a:avLst/>
          </a:prstGeom>
          <a:noFill/>
        </p:spPr>
      </p:pic>
      <p:sp>
        <p:nvSpPr>
          <p:cNvPr id="2" name="TextBox 1"/>
          <p:cNvSpPr txBox="1"/>
          <p:nvPr/>
        </p:nvSpPr>
        <p:spPr>
          <a:xfrm>
            <a:off x="23826" y="4110273"/>
            <a:ext cx="3177280" cy="830997"/>
          </a:xfrm>
          <a:prstGeom prst="rect">
            <a:avLst/>
          </a:prstGeom>
          <a:noFill/>
        </p:spPr>
        <p:txBody>
          <a:bodyPr wrap="none" rtlCol="0">
            <a:spAutoFit/>
          </a:bodyPr>
          <a:lstStyle/>
          <a:p>
            <a:pPr algn="ctr"/>
            <a:r>
              <a:rPr lang="en-US" sz="1600" dirty="0" smtClean="0"/>
              <a:t>Quick synopsis of</a:t>
            </a:r>
          </a:p>
          <a:p>
            <a:pPr algn="ctr"/>
            <a:r>
              <a:rPr lang="en-US" sz="1600" dirty="0" smtClean="0"/>
              <a:t>crop-of-interest classification</a:t>
            </a:r>
          </a:p>
          <a:p>
            <a:pPr algn="ctr"/>
            <a:r>
              <a:rPr lang="en-US" sz="1600" dirty="0" smtClean="0"/>
              <a:t>…for regional extrapolation</a:t>
            </a:r>
            <a:endParaRPr lang="en-US" sz="1600" dirty="0"/>
          </a:p>
        </p:txBody>
      </p:sp>
      <p:pic>
        <p:nvPicPr>
          <p:cNvPr id="1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76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117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mitad's Documents\IPAD OPERATIONS\A FORECASTING M2M\COUNTRY REPORTS\PAKISTAN\TATIANA\MY2014_15\BandComb\LS152_040_May2013_2014_SW1_NIR_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199"/>
            <a:ext cx="7844116" cy="60613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248400"/>
            <a:ext cx="9144000" cy="553998"/>
          </a:xfrm>
          <a:prstGeom prst="rect">
            <a:avLst/>
          </a:prstGeom>
          <a:solidFill>
            <a:srgbClr val="92D050"/>
          </a:solidFill>
          <a:ln>
            <a:solidFill>
              <a:schemeClr val="tx1"/>
            </a:solidFill>
          </a:ln>
        </p:spPr>
        <p:txBody>
          <a:bodyPr wrap="square" rtlCol="0">
            <a:spAutoFit/>
          </a:bodyPr>
          <a:lstStyle/>
          <a:p>
            <a:r>
              <a:rPr lang="en-US" sz="1000" b="1" dirty="0" smtClean="0">
                <a:solidFill>
                  <a:srgbClr val="080808"/>
                </a:solidFill>
              </a:rPr>
              <a:t>The SWIR-1, NIR and Green Landsat 8 band combination (false color) shows plants covered areas (crops) in bright green, water in black, and bare earth ranges from tan to pink, urban/built up areas in purple. The strongest vegetation spectral signature (NIR reflection) is assigned to green to easily distinguish cropping areas with active plant growth</a:t>
            </a:r>
            <a:endParaRPr lang="en-US" sz="1000" b="1" dirty="0">
              <a:solidFill>
                <a:srgbClr val="08080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2" y="55626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9081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mitad's Documents\IPAD OPERATIONS\A FORECASTING M2M\COUNTRY REPORTS\PAKISTAN\TATIANA\MY2014_15\BandComb\LS152_040_May2013_2014_NIR_R_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
            <a:ext cx="7848600" cy="60648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4600" y="5860256"/>
            <a:ext cx="1490793" cy="276999"/>
          </a:xfrm>
          <a:prstGeom prst="rect">
            <a:avLst/>
          </a:prstGeom>
          <a:noFill/>
        </p:spPr>
        <p:txBody>
          <a:bodyPr wrap="none" rtlCol="0">
            <a:spAutoFit/>
          </a:bodyPr>
          <a:lstStyle/>
          <a:p>
            <a:r>
              <a:rPr lang="en-US" sz="1200" b="1" dirty="0" smtClean="0"/>
              <a:t>[R-G-B color display]</a:t>
            </a:r>
            <a:endParaRPr lang="en-US" sz="1200" b="1" dirty="0"/>
          </a:p>
        </p:txBody>
      </p:sp>
      <p:sp>
        <p:nvSpPr>
          <p:cNvPr id="4" name="TextBox 3"/>
          <p:cNvSpPr txBox="1"/>
          <p:nvPr/>
        </p:nvSpPr>
        <p:spPr>
          <a:xfrm>
            <a:off x="0" y="6167735"/>
            <a:ext cx="9144000" cy="646331"/>
          </a:xfrm>
          <a:prstGeom prst="rect">
            <a:avLst/>
          </a:prstGeom>
          <a:solidFill>
            <a:srgbClr val="92D050"/>
          </a:solidFill>
          <a:ln>
            <a:solidFill>
              <a:schemeClr val="tx1"/>
            </a:solidFill>
          </a:ln>
        </p:spPr>
        <p:txBody>
          <a:bodyPr wrap="square" rtlCol="0">
            <a:spAutoFit/>
          </a:bodyPr>
          <a:lstStyle/>
          <a:p>
            <a:r>
              <a:rPr lang="en-US" sz="1200" b="1" dirty="0" smtClean="0">
                <a:solidFill>
                  <a:srgbClr val="080808"/>
                </a:solidFill>
              </a:rPr>
              <a:t>The NIR, Red and Green Landsat 8 band combination (false color) shows plants (crops) in dark red, quickly growing plants are bright red. The combination allows us to see how well plants (crops) are growing and how densely vegetated a specific area is</a:t>
            </a:r>
            <a:endParaRPr lang="en-US" sz="1200" b="1" dirty="0">
              <a:solidFill>
                <a:srgbClr val="08080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4864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24222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084" y="1465728"/>
            <a:ext cx="4338916" cy="4554071"/>
          </a:xfrm>
          <a:prstGeom prst="rect">
            <a:avLst/>
          </a:prstGeom>
        </p:spPr>
      </p:pic>
      <p:sp>
        <p:nvSpPr>
          <p:cNvPr id="4" name="TextBox 3"/>
          <p:cNvSpPr txBox="1"/>
          <p:nvPr/>
        </p:nvSpPr>
        <p:spPr>
          <a:xfrm>
            <a:off x="60512" y="381000"/>
            <a:ext cx="8915400" cy="369332"/>
          </a:xfrm>
          <a:prstGeom prst="rect">
            <a:avLst/>
          </a:prstGeom>
          <a:solidFill>
            <a:srgbClr val="FFC000"/>
          </a:solidFill>
        </p:spPr>
        <p:txBody>
          <a:bodyPr wrap="square" rtlCol="0">
            <a:spAutoFit/>
          </a:bodyPr>
          <a:lstStyle/>
          <a:p>
            <a:pPr algn="ctr"/>
            <a:r>
              <a:rPr lang="en-US" b="1" dirty="0">
                <a:solidFill>
                  <a:srgbClr val="080808"/>
                </a:solidFill>
              </a:rPr>
              <a:t>Xinjiang </a:t>
            </a:r>
            <a:r>
              <a:rPr lang="en-US" b="1" dirty="0" smtClean="0">
                <a:solidFill>
                  <a:srgbClr val="080808"/>
                </a:solidFill>
              </a:rPr>
              <a:t>2016 Cotton Planted Area Monitoring and Estimation </a:t>
            </a:r>
            <a:endParaRPr lang="en-US" b="1" dirty="0">
              <a:solidFill>
                <a:srgbClr val="08080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5" y="1465727"/>
            <a:ext cx="4634753" cy="4554073"/>
          </a:xfrm>
          <a:prstGeom prst="rect">
            <a:avLst/>
          </a:prstGeom>
        </p:spPr>
      </p:pic>
      <p:sp>
        <p:nvSpPr>
          <p:cNvPr id="3" name="TextBox 2"/>
          <p:cNvSpPr txBox="1"/>
          <p:nvPr/>
        </p:nvSpPr>
        <p:spPr>
          <a:xfrm>
            <a:off x="838200" y="1096396"/>
            <a:ext cx="2745432" cy="369332"/>
          </a:xfrm>
          <a:prstGeom prst="rect">
            <a:avLst/>
          </a:prstGeom>
          <a:noFill/>
        </p:spPr>
        <p:txBody>
          <a:bodyPr wrap="none" rtlCol="0">
            <a:spAutoFit/>
          </a:bodyPr>
          <a:lstStyle/>
          <a:p>
            <a:r>
              <a:rPr lang="en-US" dirty="0" smtClean="0"/>
              <a:t>Reference/Benchmark</a:t>
            </a:r>
            <a:endParaRPr lang="en-US" dirty="0"/>
          </a:p>
        </p:txBody>
      </p:sp>
      <p:sp>
        <p:nvSpPr>
          <p:cNvPr id="6" name="TextBox 5"/>
          <p:cNvSpPr txBox="1"/>
          <p:nvPr/>
        </p:nvSpPr>
        <p:spPr>
          <a:xfrm>
            <a:off x="6151368" y="1066800"/>
            <a:ext cx="1646348" cy="369332"/>
          </a:xfrm>
          <a:prstGeom prst="rect">
            <a:avLst/>
          </a:prstGeom>
          <a:noFill/>
        </p:spPr>
        <p:txBody>
          <a:bodyPr wrap="none" rtlCol="0">
            <a:spAutoFit/>
          </a:bodyPr>
          <a:lstStyle/>
          <a:p>
            <a:r>
              <a:rPr lang="en-US" dirty="0" smtClean="0"/>
              <a:t>Current Year</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2" y="6226175"/>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921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685800"/>
            <a:ext cx="8915400" cy="5399088"/>
            <a:chOff x="1524000" y="762000"/>
            <a:chExt cx="6148873" cy="601980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52" t="12222" r="25350"/>
            <a:stretch/>
          </p:blipFill>
          <p:spPr bwMode="auto">
            <a:xfrm>
              <a:off x="1524000" y="762000"/>
              <a:ext cx="6148873"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676400" y="2247900"/>
              <a:ext cx="1219200" cy="80010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grpSp>
      <p:sp>
        <p:nvSpPr>
          <p:cNvPr id="6" name="TextBox 5"/>
          <p:cNvSpPr txBox="1"/>
          <p:nvPr/>
        </p:nvSpPr>
        <p:spPr>
          <a:xfrm>
            <a:off x="76200" y="228600"/>
            <a:ext cx="9054220" cy="369332"/>
          </a:xfrm>
          <a:prstGeom prst="rect">
            <a:avLst/>
          </a:prstGeom>
          <a:solidFill>
            <a:srgbClr val="FF0000"/>
          </a:solidFill>
        </p:spPr>
        <p:txBody>
          <a:bodyPr wrap="square" rtlCol="0">
            <a:spAutoFit/>
          </a:bodyPr>
          <a:lstStyle/>
          <a:p>
            <a:r>
              <a:rPr lang="en-US" dirty="0" smtClean="0"/>
              <a:t>USDA                               Archive Explorer: Satellite Imagery Archive [SIA]</a:t>
            </a:r>
            <a:endParaRPr lang="en-US" dirty="0"/>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52600" y="6260068"/>
            <a:ext cx="6240884" cy="369332"/>
          </a:xfrm>
          <a:prstGeom prst="rect">
            <a:avLst/>
          </a:prstGeom>
        </p:spPr>
        <p:txBody>
          <a:bodyPr wrap="square">
            <a:spAutoFit/>
          </a:bodyPr>
          <a:lstStyle/>
          <a:p>
            <a:r>
              <a:rPr lang="en-US" dirty="0"/>
              <a:t>http://www.pecad.fas.usda.gov/archive_explorer/</a:t>
            </a:r>
          </a:p>
        </p:txBody>
      </p:sp>
    </p:spTree>
    <p:extLst>
      <p:ext uri="{BB962C8B-B14F-4D97-AF65-F5344CB8AC3E}">
        <p14:creationId xmlns:p14="http://schemas.microsoft.com/office/powerpoint/2010/main" val="38633602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381000"/>
            <a:ext cx="9144000" cy="381000"/>
          </a:xfrm>
          <a:noFill/>
        </p:spPr>
        <p:txBody>
          <a:bodyPr/>
          <a:lstStyle/>
          <a:p>
            <a:r>
              <a:rPr lang="en-US" altLang="en-US" sz="3600" b="1" smtClean="0"/>
              <a:t>Summary Satellites Used by FAS/IPAD</a:t>
            </a:r>
            <a:r>
              <a:rPr lang="en-US" altLang="en-US" smtClean="0"/>
              <a:t/>
            </a:r>
            <a:br>
              <a:rPr lang="en-US" altLang="en-US" smtClean="0"/>
            </a:br>
            <a:r>
              <a:rPr lang="en-US" altLang="en-US" sz="2800" smtClean="0"/>
              <a:t>(time-series data sets important for crop monitoring)</a:t>
            </a:r>
          </a:p>
        </p:txBody>
      </p:sp>
      <p:sp>
        <p:nvSpPr>
          <p:cNvPr id="52227" name="Rectangle 3"/>
          <p:cNvSpPr>
            <a:spLocks noGrp="1" noChangeArrowheads="1"/>
          </p:cNvSpPr>
          <p:nvPr>
            <p:ph type="body" idx="1"/>
          </p:nvPr>
        </p:nvSpPr>
        <p:spPr>
          <a:xfrm>
            <a:off x="228600" y="1143000"/>
            <a:ext cx="8458200" cy="5181600"/>
          </a:xfrm>
        </p:spPr>
        <p:txBody>
          <a:bodyPr/>
          <a:lstStyle/>
          <a:p>
            <a:pPr marL="609600" indent="-609600">
              <a:lnSpc>
                <a:spcPct val="80000"/>
              </a:lnSpc>
              <a:defRPr/>
            </a:pPr>
            <a:r>
              <a:rPr lang="en-US" sz="1600" b="1" i="1" u="sng" dirty="0"/>
              <a:t>Geo-stationary &amp; radar satellites</a:t>
            </a:r>
            <a:r>
              <a:rPr lang="en-US" sz="1600" dirty="0"/>
              <a:t> to monitor </a:t>
            </a:r>
            <a:r>
              <a:rPr lang="en-US" sz="1600" b="1" i="1" u="sng" dirty="0"/>
              <a:t>weather (rainfall &amp; temperature)</a:t>
            </a:r>
            <a:endParaRPr lang="en-US" sz="1600" dirty="0"/>
          </a:p>
          <a:p>
            <a:pPr marL="1371600" lvl="2" indent="-457200">
              <a:lnSpc>
                <a:spcPct val="80000"/>
              </a:lnSpc>
              <a:defRPr/>
            </a:pPr>
            <a:r>
              <a:rPr lang="en-US" sz="1600" dirty="0"/>
              <a:t>GOES (North &amp; South America), METEOSAT (Europe &amp; Africa), and </a:t>
            </a:r>
          </a:p>
          <a:p>
            <a:pPr marL="1371600" lvl="2" indent="-457200">
              <a:lnSpc>
                <a:spcPct val="80000"/>
              </a:lnSpc>
              <a:defRPr/>
            </a:pPr>
            <a:r>
              <a:rPr lang="en-US" sz="1600" dirty="0"/>
              <a:t>GMS (Asia and Australia)</a:t>
            </a:r>
          </a:p>
          <a:p>
            <a:pPr marL="1371600" lvl="2" indent="-457200">
              <a:lnSpc>
                <a:spcPct val="80000"/>
              </a:lnSpc>
              <a:defRPr/>
            </a:pPr>
            <a:r>
              <a:rPr lang="en-US" sz="1600" b="1" dirty="0">
                <a:solidFill>
                  <a:srgbClr val="FF0000"/>
                </a:solidFill>
              </a:rPr>
              <a:t>TRMM-MPA and GPM</a:t>
            </a:r>
            <a:r>
              <a:rPr lang="en-US" sz="1600" dirty="0"/>
              <a:t> </a:t>
            </a:r>
            <a:br>
              <a:rPr lang="en-US" sz="1600" dirty="0"/>
            </a:br>
            <a:endParaRPr lang="en-US" sz="1600" dirty="0"/>
          </a:p>
          <a:p>
            <a:pPr marL="609600" indent="-609600">
              <a:lnSpc>
                <a:spcPct val="80000"/>
              </a:lnSpc>
              <a:defRPr/>
            </a:pPr>
            <a:r>
              <a:rPr lang="en-US" sz="1600" b="1" i="1" u="sng" dirty="0"/>
              <a:t>Polar-orbiting satellites</a:t>
            </a:r>
            <a:r>
              <a:rPr lang="en-US" sz="1600" dirty="0"/>
              <a:t> to monitor:</a:t>
            </a:r>
          </a:p>
          <a:p>
            <a:pPr marL="990600" lvl="1" indent="-533400">
              <a:lnSpc>
                <a:spcPct val="80000"/>
              </a:lnSpc>
              <a:defRPr/>
            </a:pPr>
            <a:r>
              <a:rPr lang="en-US" sz="1600" dirty="0"/>
              <a:t> </a:t>
            </a:r>
            <a:r>
              <a:rPr lang="en-US" sz="1600" b="1" u="sng" dirty="0"/>
              <a:t>NDVI time-series analysis </a:t>
            </a:r>
            <a:r>
              <a:rPr lang="en-US" sz="1600" dirty="0"/>
              <a:t>during growing season</a:t>
            </a:r>
          </a:p>
          <a:p>
            <a:pPr marL="1371600" lvl="2" indent="-457200">
              <a:lnSpc>
                <a:spcPct val="80000"/>
              </a:lnSpc>
              <a:defRPr/>
            </a:pPr>
            <a:r>
              <a:rPr lang="en-US" sz="1600" b="1" dirty="0">
                <a:solidFill>
                  <a:srgbClr val="FF0000"/>
                </a:solidFill>
              </a:rPr>
              <a:t>NOAA-AVHRR</a:t>
            </a:r>
            <a:r>
              <a:rPr lang="en-US" sz="1600" dirty="0"/>
              <a:t> (8-km resolution), SPOT-VEG/</a:t>
            </a:r>
            <a:r>
              <a:rPr lang="en-US" sz="1600" dirty="0" err="1"/>
              <a:t>Proba</a:t>
            </a:r>
            <a:r>
              <a:rPr lang="en-US" sz="1600" dirty="0"/>
              <a:t>-V ( 1-km resolution), </a:t>
            </a:r>
          </a:p>
          <a:p>
            <a:pPr marL="1371600" lvl="2" indent="-457200">
              <a:lnSpc>
                <a:spcPct val="80000"/>
              </a:lnSpc>
              <a:defRPr/>
            </a:pPr>
            <a:r>
              <a:rPr lang="en-US" sz="1600" b="1" dirty="0">
                <a:solidFill>
                  <a:srgbClr val="FF0000"/>
                </a:solidFill>
              </a:rPr>
              <a:t>MODIS </a:t>
            </a:r>
            <a:r>
              <a:rPr lang="en-US" sz="1600" dirty="0"/>
              <a:t>sensor</a:t>
            </a:r>
            <a:r>
              <a:rPr lang="en-US" sz="1600" b="1" dirty="0">
                <a:solidFill>
                  <a:srgbClr val="FF0000"/>
                </a:solidFill>
              </a:rPr>
              <a:t> </a:t>
            </a:r>
            <a:r>
              <a:rPr lang="en-US" sz="1600" dirty="0"/>
              <a:t>on Terra/Aqua Satellites (250-meter resolution)</a:t>
            </a:r>
          </a:p>
          <a:p>
            <a:pPr marL="990600" lvl="1" indent="-533400">
              <a:lnSpc>
                <a:spcPct val="80000"/>
              </a:lnSpc>
              <a:defRPr/>
            </a:pPr>
            <a:r>
              <a:rPr lang="en-US" sz="1600" b="1" u="sng" dirty="0"/>
              <a:t>Classify crop types and crop area</a:t>
            </a:r>
            <a:r>
              <a:rPr lang="en-US" sz="1600" i="1" dirty="0"/>
              <a:t> </a:t>
            </a:r>
            <a:endParaRPr lang="en-US" sz="1600" dirty="0"/>
          </a:p>
          <a:p>
            <a:pPr marL="1371600" lvl="2" indent="-457200">
              <a:lnSpc>
                <a:spcPct val="80000"/>
              </a:lnSpc>
              <a:defRPr/>
            </a:pPr>
            <a:r>
              <a:rPr lang="en-US" sz="1600" b="1" dirty="0">
                <a:solidFill>
                  <a:srgbClr val="FF0000"/>
                </a:solidFill>
              </a:rPr>
              <a:t>Landsat-7/8 (30-m)  </a:t>
            </a:r>
            <a:r>
              <a:rPr lang="en-US" sz="1600" dirty="0"/>
              <a:t>and DMC (22-m) </a:t>
            </a:r>
          </a:p>
          <a:p>
            <a:pPr marL="990600" lvl="1" indent="-533400">
              <a:lnSpc>
                <a:spcPct val="80000"/>
              </a:lnSpc>
              <a:defRPr/>
            </a:pPr>
            <a:r>
              <a:rPr lang="en-US" sz="1600" b="1" u="sng" dirty="0"/>
              <a:t>Soil moisture</a:t>
            </a:r>
            <a:r>
              <a:rPr lang="en-US" sz="1600" dirty="0"/>
              <a:t> with passive microwave </a:t>
            </a:r>
          </a:p>
          <a:p>
            <a:pPr marL="1371600" lvl="2" indent="-457200">
              <a:lnSpc>
                <a:spcPct val="80000"/>
              </a:lnSpc>
              <a:defRPr/>
            </a:pPr>
            <a:r>
              <a:rPr lang="en-US" sz="1600" dirty="0"/>
              <a:t>Special Sensor Microwave Imager (SSM/I, 25-km) to measure surface wetness (good results in cloudy regions)</a:t>
            </a:r>
          </a:p>
          <a:p>
            <a:pPr marL="1371600" lvl="2" indent="-457200">
              <a:lnSpc>
                <a:spcPct val="80000"/>
              </a:lnSpc>
              <a:defRPr/>
            </a:pPr>
            <a:r>
              <a:rPr lang="en-US" sz="1600" b="1" dirty="0">
                <a:solidFill>
                  <a:srgbClr val="FF0000"/>
                </a:solidFill>
              </a:rPr>
              <a:t>SMOS (50-km) </a:t>
            </a:r>
            <a:r>
              <a:rPr lang="en-US" sz="1600" dirty="0"/>
              <a:t>to correct soil moisture water balance models</a:t>
            </a:r>
          </a:p>
          <a:p>
            <a:pPr marL="1371600" lvl="2" indent="-457200">
              <a:lnSpc>
                <a:spcPct val="80000"/>
              </a:lnSpc>
              <a:defRPr/>
            </a:pPr>
            <a:r>
              <a:rPr lang="en-US" sz="1600" b="1" dirty="0">
                <a:solidFill>
                  <a:srgbClr val="FF0000"/>
                </a:solidFill>
              </a:rPr>
              <a:t>SMAP </a:t>
            </a:r>
            <a:r>
              <a:rPr lang="en-US" sz="1600" dirty="0"/>
              <a:t>(NASA and USDA merged product)</a:t>
            </a:r>
          </a:p>
          <a:p>
            <a:pPr marL="971550" lvl="1" indent="-457200">
              <a:lnSpc>
                <a:spcPct val="80000"/>
              </a:lnSpc>
              <a:defRPr/>
            </a:pPr>
            <a:r>
              <a:rPr lang="en-US" sz="1600" b="1" u="sng" dirty="0"/>
              <a:t>Actual Evapotranspiration </a:t>
            </a:r>
            <a:r>
              <a:rPr lang="en-US" sz="1600" u="sng" dirty="0"/>
              <a:t>from thermal band on </a:t>
            </a:r>
            <a:r>
              <a:rPr lang="en-US" sz="1600" b="1" u="sng" dirty="0">
                <a:solidFill>
                  <a:srgbClr val="FF0000"/>
                </a:solidFill>
              </a:rPr>
              <a:t>MODIS/Landsat</a:t>
            </a:r>
            <a:r>
              <a:rPr lang="en-US" sz="1600" u="sng" dirty="0"/>
              <a:t/>
            </a:r>
            <a:br>
              <a:rPr lang="en-US" sz="1600" u="sng" dirty="0"/>
            </a:br>
            <a:endParaRPr lang="en-US" sz="1600" u="sng" dirty="0"/>
          </a:p>
          <a:p>
            <a:pPr marL="609600" indent="-609600">
              <a:lnSpc>
                <a:spcPct val="80000"/>
              </a:lnSpc>
              <a:defRPr/>
            </a:pPr>
            <a:r>
              <a:rPr lang="en-US" sz="1600" b="1" i="1" u="sng" dirty="0"/>
              <a:t>Radar satellite altimeters</a:t>
            </a:r>
            <a:r>
              <a:rPr lang="en-US" sz="1600" dirty="0"/>
              <a:t> monitor lake water-level variations (10-day overpass)</a:t>
            </a:r>
          </a:p>
          <a:p>
            <a:pPr marL="1371600" lvl="2" indent="-457200">
              <a:lnSpc>
                <a:spcPct val="80000"/>
              </a:lnSpc>
              <a:defRPr/>
            </a:pPr>
            <a:r>
              <a:rPr lang="en-US" sz="1600" b="1" dirty="0">
                <a:solidFill>
                  <a:srgbClr val="FF0000"/>
                </a:solidFill>
              </a:rPr>
              <a:t>TOPEX/Poseidon</a:t>
            </a:r>
            <a:r>
              <a:rPr lang="en-US" sz="1600" dirty="0"/>
              <a:t> (1992-2002), </a:t>
            </a:r>
            <a:r>
              <a:rPr lang="en-US" sz="1600" b="1" dirty="0">
                <a:solidFill>
                  <a:srgbClr val="FF0000"/>
                </a:solidFill>
              </a:rPr>
              <a:t>Jason-1</a:t>
            </a:r>
            <a:r>
              <a:rPr lang="en-US" sz="1600" dirty="0"/>
              <a:t> (2002-2009), </a:t>
            </a:r>
            <a:r>
              <a:rPr lang="en-US" sz="1600" b="1" dirty="0">
                <a:solidFill>
                  <a:srgbClr val="FF0000"/>
                </a:solidFill>
              </a:rPr>
              <a:t>OSTM/Jason-2</a:t>
            </a:r>
            <a:r>
              <a:rPr lang="en-US" sz="1600" dirty="0"/>
              <a:t> (Sept 2009-present), </a:t>
            </a:r>
            <a:r>
              <a:rPr lang="en-US" sz="1600" b="1" dirty="0">
                <a:solidFill>
                  <a:srgbClr val="FF0000"/>
                </a:solidFill>
              </a:rPr>
              <a:t>Jason-3</a:t>
            </a:r>
            <a:r>
              <a:rPr lang="en-US" sz="1600" dirty="0"/>
              <a:t> (2016-present)</a:t>
            </a:r>
          </a:p>
          <a:p>
            <a:pPr marL="1371600" lvl="2" indent="-457200">
              <a:lnSpc>
                <a:spcPct val="80000"/>
              </a:lnSpc>
              <a:defRPr/>
            </a:pPr>
            <a:r>
              <a:rPr lang="en-US" sz="1600" dirty="0"/>
              <a:t>ERS (1991-2001), ENVISAT (2001-present)</a:t>
            </a:r>
          </a:p>
        </p:txBody>
      </p:sp>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 y="6161088"/>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4"/>
          <p:cNvSpPr>
            <a:spLocks noGrp="1"/>
          </p:cNvSpPr>
          <p:nvPr>
            <p:ph type="ftr" sz="quarter" idx="12"/>
          </p:nvPr>
        </p:nvSpPr>
        <p:spPr/>
        <p:txBody>
          <a:bodyPr/>
          <a:lstStyle/>
          <a:p>
            <a:pPr>
              <a:defRPr/>
            </a:pPr>
            <a:r>
              <a:rPr lang="en-US" b="1" dirty="0">
                <a:solidFill>
                  <a:srgbClr val="000000"/>
                </a:solidFill>
              </a:rPr>
              <a:t>USDA/FAS/OGA/IPAD</a:t>
            </a:r>
          </a:p>
        </p:txBody>
      </p:sp>
    </p:spTree>
    <p:extLst>
      <p:ext uri="{BB962C8B-B14F-4D97-AF65-F5344CB8AC3E}">
        <p14:creationId xmlns:p14="http://schemas.microsoft.com/office/powerpoint/2010/main" val="18024949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FF"/>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533400"/>
            <a:ext cx="9144000" cy="684550"/>
          </a:xfrm>
        </p:spPr>
        <p:txBody>
          <a:bodyPr/>
          <a:lstStyle/>
          <a:p>
            <a:pPr algn="ctr"/>
            <a:r>
              <a:rPr lang="en-US" sz="3200" b="1" dirty="0" smtClean="0">
                <a:solidFill>
                  <a:srgbClr val="080808"/>
                </a:solidFill>
              </a:rPr>
              <a:t>Questions…..Comments……Thanks</a:t>
            </a:r>
          </a:p>
        </p:txBody>
      </p:sp>
      <p:sp>
        <p:nvSpPr>
          <p:cNvPr id="5" name="Rectangle 4"/>
          <p:cNvSpPr/>
          <p:nvPr/>
        </p:nvSpPr>
        <p:spPr>
          <a:xfrm>
            <a:off x="0" y="3964900"/>
            <a:ext cx="9067800" cy="2893100"/>
          </a:xfrm>
          <a:prstGeom prst="rect">
            <a:avLst/>
          </a:prstGeom>
        </p:spPr>
        <p:txBody>
          <a:bodyPr wrap="square">
            <a:spAutoFit/>
          </a:bodyPr>
          <a:lstStyle/>
          <a:p>
            <a:pPr algn="ctr"/>
            <a:r>
              <a:rPr lang="en-US" sz="1400" dirty="0"/>
              <a:t>http://www.pecad.fas.usda.gov/cropexplorer/</a:t>
            </a:r>
          </a:p>
          <a:p>
            <a:pPr algn="ctr"/>
            <a:endParaRPr lang="en-US" sz="1400" dirty="0"/>
          </a:p>
          <a:p>
            <a:pPr algn="ctr"/>
            <a:r>
              <a:rPr lang="en-US" sz="1400" dirty="0"/>
              <a:t>http://www.pecad.fas.usda.gov/archive_explorer/</a:t>
            </a:r>
          </a:p>
          <a:p>
            <a:pPr algn="ctr"/>
            <a:endParaRPr lang="en-US" sz="1400" dirty="0"/>
          </a:p>
          <a:p>
            <a:pPr algn="ctr"/>
            <a:r>
              <a:rPr lang="en-US" sz="1400" dirty="0"/>
              <a:t>http://glam1.gsfc.nasa.gov/</a:t>
            </a:r>
          </a:p>
          <a:p>
            <a:pPr algn="ctr"/>
            <a:endParaRPr lang="en-US" sz="1400" dirty="0"/>
          </a:p>
          <a:p>
            <a:pPr algn="ctr"/>
            <a:r>
              <a:rPr lang="en-US" sz="1400" dirty="0"/>
              <a:t>http://www.pecad.fas.usda.gov/cropexplorer/modis_ndvi/</a:t>
            </a:r>
          </a:p>
          <a:p>
            <a:pPr algn="ctr"/>
            <a:endParaRPr lang="en-US" sz="1400" dirty="0"/>
          </a:p>
          <a:p>
            <a:pPr algn="ctr"/>
            <a:r>
              <a:rPr lang="en-US" sz="1400" dirty="0"/>
              <a:t>http://gis.pecad.fas.usda.gov/WmoStationExplorer/</a:t>
            </a:r>
          </a:p>
          <a:p>
            <a:pPr algn="ctr"/>
            <a:endParaRPr lang="en-US" sz="1400" dirty="0"/>
          </a:p>
          <a:p>
            <a:pPr algn="ctr"/>
            <a:r>
              <a:rPr lang="en-US" sz="1400" dirty="0"/>
              <a:t>http://gis.pecad.fas.usda.gov/TropicalCycloneMonitor/</a:t>
            </a:r>
          </a:p>
          <a:p>
            <a:pPr algn="ctr"/>
            <a:endParaRPr lang="en-US" sz="1400" dirty="0"/>
          </a:p>
          <a:p>
            <a:pPr algn="ctr"/>
            <a:r>
              <a:rPr lang="en-US" sz="1400" dirty="0"/>
              <a:t>http://www.pecad.fas.usda.gov/cropexplorer/global_reservoir</a:t>
            </a:r>
          </a:p>
        </p:txBody>
      </p:sp>
      <p:sp>
        <p:nvSpPr>
          <p:cNvPr id="2" name="TextBox 1"/>
          <p:cNvSpPr txBox="1"/>
          <p:nvPr/>
        </p:nvSpPr>
        <p:spPr>
          <a:xfrm>
            <a:off x="2303547" y="2277070"/>
            <a:ext cx="4460708" cy="923330"/>
          </a:xfrm>
          <a:prstGeom prst="rect">
            <a:avLst/>
          </a:prstGeom>
          <a:noFill/>
        </p:spPr>
        <p:txBody>
          <a:bodyPr wrap="none" rtlCol="0">
            <a:spAutoFit/>
          </a:bodyPr>
          <a:lstStyle/>
          <a:p>
            <a:pPr algn="ctr"/>
            <a:r>
              <a:rPr lang="en-US" b="1" dirty="0"/>
              <a:t>Dath K. Mita, PhD</a:t>
            </a:r>
          </a:p>
          <a:p>
            <a:pPr algn="ctr"/>
            <a:r>
              <a:rPr lang="en-US" dirty="0"/>
              <a:t>Senior </a:t>
            </a:r>
            <a:r>
              <a:rPr lang="en-US" dirty="0" smtClean="0"/>
              <a:t>Global Analyst/Technical </a:t>
            </a:r>
            <a:r>
              <a:rPr lang="en-US" dirty="0"/>
              <a:t>Lead</a:t>
            </a:r>
          </a:p>
          <a:p>
            <a:pPr algn="ctr"/>
            <a:r>
              <a:rPr lang="en-US" dirty="0" smtClean="0"/>
              <a:t>dath.mita@fas.usda.gov</a:t>
            </a:r>
            <a:endParaRPr lang="en-US" dirty="0"/>
          </a:p>
        </p:txBody>
      </p:sp>
      <p:sp>
        <p:nvSpPr>
          <p:cNvPr id="4" name="TextBox 3"/>
          <p:cNvSpPr txBox="1"/>
          <p:nvPr/>
        </p:nvSpPr>
        <p:spPr>
          <a:xfrm>
            <a:off x="3478962" y="3593068"/>
            <a:ext cx="2109873" cy="369332"/>
          </a:xfrm>
          <a:prstGeom prst="rect">
            <a:avLst/>
          </a:prstGeom>
          <a:noFill/>
        </p:spPr>
        <p:txBody>
          <a:bodyPr wrap="none" rtlCol="0">
            <a:spAutoFit/>
          </a:bodyPr>
          <a:lstStyle/>
          <a:p>
            <a:r>
              <a:rPr lang="en-US" b="1" dirty="0" smtClean="0"/>
              <a:t>For more info: </a:t>
            </a:r>
            <a:endParaRPr lang="en-US" b="1" dirty="0"/>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104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28600" y="152400"/>
            <a:ext cx="8763000" cy="533400"/>
          </a:xfrm>
          <a:noFill/>
          <a:ln/>
        </p:spPr>
        <p:txBody>
          <a:bodyPr/>
          <a:lstStyle/>
          <a:p>
            <a:r>
              <a:rPr lang="en-US" sz="2800" b="1" dirty="0">
                <a:solidFill>
                  <a:srgbClr val="FF0000"/>
                </a:solidFill>
              </a:rPr>
              <a:t>USDA’s Economic Information System</a:t>
            </a:r>
          </a:p>
        </p:txBody>
      </p:sp>
      <p:sp>
        <p:nvSpPr>
          <p:cNvPr id="152579" name="Text Box 3"/>
          <p:cNvSpPr txBox="1">
            <a:spLocks noChangeArrowheads="1"/>
          </p:cNvSpPr>
          <p:nvPr/>
        </p:nvSpPr>
        <p:spPr bwMode="auto">
          <a:xfrm>
            <a:off x="457200" y="838200"/>
            <a:ext cx="8382000" cy="581025"/>
          </a:xfrm>
          <a:prstGeom prst="rect">
            <a:avLst/>
          </a:prstGeom>
          <a:noFill/>
          <a:ln w="9525">
            <a:noFill/>
            <a:miter lim="800000"/>
            <a:headEnd/>
            <a:tailEnd/>
          </a:ln>
          <a:effectLst/>
        </p:spPr>
        <p:txBody>
          <a:bodyPr>
            <a:spAutoFit/>
          </a:bodyPr>
          <a:lstStyle/>
          <a:p>
            <a:pPr algn="ctr">
              <a:spcBef>
                <a:spcPct val="50000"/>
              </a:spcBef>
            </a:pPr>
            <a:r>
              <a:rPr lang="en-US" sz="1600" b="1" dirty="0">
                <a:latin typeface="Arial" pitchFamily="34" charset="0"/>
              </a:rPr>
              <a:t>The WAOB chairs the </a:t>
            </a:r>
            <a:r>
              <a:rPr lang="en-US" sz="1600" b="1" i="1" dirty="0">
                <a:latin typeface="Arial" pitchFamily="34" charset="0"/>
              </a:rPr>
              <a:t>Interagency Commodity Estimates Committees</a:t>
            </a:r>
            <a:r>
              <a:rPr lang="en-US" sz="1600" b="1" dirty="0">
                <a:latin typeface="Arial" pitchFamily="34" charset="0"/>
              </a:rPr>
              <a:t> ICEC which is composed of the following agencies and their mandates:</a:t>
            </a:r>
          </a:p>
        </p:txBody>
      </p:sp>
      <p:grpSp>
        <p:nvGrpSpPr>
          <p:cNvPr id="152640" name="Group 64"/>
          <p:cNvGrpSpPr>
            <a:grpSpLocks/>
          </p:cNvGrpSpPr>
          <p:nvPr/>
        </p:nvGrpSpPr>
        <p:grpSpPr bwMode="auto">
          <a:xfrm>
            <a:off x="76200" y="1728788"/>
            <a:ext cx="8915400" cy="5053012"/>
            <a:chOff x="48" y="1089"/>
            <a:chExt cx="5616" cy="3183"/>
          </a:xfrm>
        </p:grpSpPr>
        <p:sp>
          <p:nvSpPr>
            <p:cNvPr id="152581" name="Rectangle 5"/>
            <p:cNvSpPr>
              <a:spLocks noChangeAspect="1" noChangeArrowheads="1"/>
            </p:cNvSpPr>
            <p:nvPr/>
          </p:nvSpPr>
          <p:spPr bwMode="auto">
            <a:xfrm>
              <a:off x="4512" y="1104"/>
              <a:ext cx="1152" cy="576"/>
            </a:xfrm>
            <a:prstGeom prst="rect">
              <a:avLst/>
            </a:prstGeom>
            <a:gradFill rotWithShape="1">
              <a:gsLst>
                <a:gs pos="0">
                  <a:srgbClr val="009900"/>
                </a:gs>
                <a:gs pos="50000">
                  <a:srgbClr val="FFFF00"/>
                </a:gs>
                <a:gs pos="100000">
                  <a:srgbClr val="009900"/>
                </a:gs>
              </a:gsLst>
              <a:lin ang="5400000" scaled="1"/>
            </a:gradFill>
            <a:ln w="9525">
              <a:solidFill>
                <a:srgbClr val="000000"/>
              </a:solidFill>
              <a:miter lim="800000"/>
              <a:headEnd/>
              <a:tailEnd/>
            </a:ln>
            <a:effectLst/>
          </p:spPr>
          <p:txBody>
            <a:bodyPr anchor="ctr"/>
            <a:lstStyle/>
            <a:p>
              <a:pPr algn="ctr"/>
              <a:r>
                <a:rPr lang="en-US" sz="1600" b="1">
                  <a:solidFill>
                    <a:srgbClr val="000000"/>
                  </a:solidFill>
                  <a:latin typeface="Times New Roman" pitchFamily="18" charset="0"/>
                </a:rPr>
                <a:t>ERS:</a:t>
              </a:r>
            </a:p>
            <a:p>
              <a:pPr algn="ctr"/>
              <a:r>
                <a:rPr lang="en-US" sz="1600">
                  <a:solidFill>
                    <a:srgbClr val="000000"/>
                  </a:solidFill>
                  <a:latin typeface="Times New Roman" pitchFamily="18" charset="0"/>
                </a:rPr>
                <a:t>Economic Research Service</a:t>
              </a:r>
            </a:p>
          </p:txBody>
        </p:sp>
        <p:sp>
          <p:nvSpPr>
            <p:cNvPr id="152582" name="AutoShape 6"/>
            <p:cNvSpPr>
              <a:spLocks noChangeArrowheads="1"/>
            </p:cNvSpPr>
            <p:nvPr/>
          </p:nvSpPr>
          <p:spPr bwMode="auto">
            <a:xfrm>
              <a:off x="48" y="1848"/>
              <a:ext cx="1056" cy="504"/>
            </a:xfrm>
            <a:prstGeom prst="flowChartPunchedTape">
              <a:avLst/>
            </a:prstGeom>
            <a:solidFill>
              <a:srgbClr val="FFFF99"/>
            </a:solidFill>
            <a:ln w="12700">
              <a:solidFill>
                <a:srgbClr val="FF0000"/>
              </a:solidFill>
              <a:miter lim="800000"/>
              <a:headEnd/>
              <a:tailEnd/>
            </a:ln>
            <a:effectLst/>
          </p:spPr>
          <p:txBody>
            <a:bodyPr wrap="none" anchor="ctr"/>
            <a:lstStyle/>
            <a:p>
              <a:pPr algn="ctr">
                <a:spcBef>
                  <a:spcPct val="50000"/>
                </a:spcBef>
              </a:pPr>
              <a:r>
                <a:rPr lang="en-US" sz="1000" b="1">
                  <a:solidFill>
                    <a:srgbClr val="000000"/>
                  </a:solidFill>
                  <a:latin typeface="Arial" pitchFamily="34" charset="0"/>
                </a:rPr>
                <a:t>Foreign Agricultural </a:t>
              </a:r>
            </a:p>
            <a:p>
              <a:pPr algn="ctr">
                <a:spcBef>
                  <a:spcPct val="50000"/>
                </a:spcBef>
              </a:pPr>
              <a:r>
                <a:rPr lang="en-US" sz="1000" b="1">
                  <a:solidFill>
                    <a:srgbClr val="000000"/>
                  </a:solidFill>
                  <a:latin typeface="Arial" pitchFamily="34" charset="0"/>
                </a:rPr>
                <a:t>Commodity Developments </a:t>
              </a:r>
            </a:p>
          </p:txBody>
        </p:sp>
        <p:sp>
          <p:nvSpPr>
            <p:cNvPr id="152583" name="AutoShape 7"/>
            <p:cNvSpPr>
              <a:spLocks noChangeArrowheads="1"/>
            </p:cNvSpPr>
            <p:nvPr/>
          </p:nvSpPr>
          <p:spPr bwMode="auto">
            <a:xfrm>
              <a:off x="4608" y="1800"/>
              <a:ext cx="1056" cy="504"/>
            </a:xfrm>
            <a:prstGeom prst="flowChartPunchedTape">
              <a:avLst/>
            </a:prstGeom>
            <a:solidFill>
              <a:srgbClr val="FFFF99"/>
            </a:solidFill>
            <a:ln w="12700">
              <a:solidFill>
                <a:srgbClr val="FF0000"/>
              </a:solidFill>
              <a:miter lim="800000"/>
              <a:headEnd/>
              <a:tailEnd/>
            </a:ln>
            <a:effectLst/>
          </p:spPr>
          <p:txBody>
            <a:bodyPr wrap="none" anchor="ctr"/>
            <a:lstStyle/>
            <a:p>
              <a:pPr algn="ctr">
                <a:spcBef>
                  <a:spcPct val="50000"/>
                </a:spcBef>
              </a:pPr>
              <a:endParaRPr lang="en-US" sz="1000" b="1">
                <a:solidFill>
                  <a:srgbClr val="000000"/>
                </a:solidFill>
                <a:latin typeface="Arial" pitchFamily="34" charset="0"/>
              </a:endParaRPr>
            </a:p>
            <a:p>
              <a:pPr algn="ctr">
                <a:spcBef>
                  <a:spcPct val="50000"/>
                </a:spcBef>
              </a:pPr>
              <a:r>
                <a:rPr lang="en-US" sz="1000" b="1">
                  <a:solidFill>
                    <a:srgbClr val="000000"/>
                  </a:solidFill>
                  <a:latin typeface="Arial" pitchFamily="34" charset="0"/>
                </a:rPr>
                <a:t>Domestic and Foreign</a:t>
              </a:r>
            </a:p>
            <a:p>
              <a:pPr algn="ctr">
                <a:spcBef>
                  <a:spcPct val="50000"/>
                </a:spcBef>
              </a:pPr>
              <a:r>
                <a:rPr lang="en-US" sz="1000" b="1">
                  <a:solidFill>
                    <a:srgbClr val="000000"/>
                  </a:solidFill>
                  <a:latin typeface="Arial" pitchFamily="34" charset="0"/>
                </a:rPr>
                <a:t>Regional Assessments </a:t>
              </a:r>
            </a:p>
            <a:p>
              <a:pPr algn="ctr">
                <a:spcBef>
                  <a:spcPct val="50000"/>
                </a:spcBef>
              </a:pPr>
              <a:endParaRPr lang="en-US" sz="1000" b="1">
                <a:solidFill>
                  <a:srgbClr val="000000"/>
                </a:solidFill>
                <a:latin typeface="Arial" pitchFamily="34" charset="0"/>
              </a:endParaRPr>
            </a:p>
          </p:txBody>
        </p:sp>
        <p:sp>
          <p:nvSpPr>
            <p:cNvPr id="152584" name="Rectangle 8"/>
            <p:cNvSpPr>
              <a:spLocks noChangeAspect="1" noChangeArrowheads="1"/>
            </p:cNvSpPr>
            <p:nvPr/>
          </p:nvSpPr>
          <p:spPr bwMode="auto">
            <a:xfrm>
              <a:off x="2208" y="1104"/>
              <a:ext cx="1152" cy="576"/>
            </a:xfrm>
            <a:prstGeom prst="rect">
              <a:avLst/>
            </a:prstGeom>
            <a:gradFill rotWithShape="1">
              <a:gsLst>
                <a:gs pos="0">
                  <a:srgbClr val="009900"/>
                </a:gs>
                <a:gs pos="50000">
                  <a:srgbClr val="FFFF00"/>
                </a:gs>
                <a:gs pos="100000">
                  <a:srgbClr val="009900"/>
                </a:gs>
              </a:gsLst>
              <a:lin ang="5400000" scaled="1"/>
            </a:gradFill>
            <a:ln w="9525">
              <a:solidFill>
                <a:srgbClr val="000000"/>
              </a:solidFill>
              <a:miter lim="800000"/>
              <a:headEnd/>
              <a:tailEnd/>
            </a:ln>
            <a:effectLst/>
          </p:spPr>
          <p:txBody>
            <a:bodyPr anchor="ctr"/>
            <a:lstStyle/>
            <a:p>
              <a:pPr algn="ctr"/>
              <a:r>
                <a:rPr lang="en-US" sz="1600" b="1">
                  <a:solidFill>
                    <a:srgbClr val="000000"/>
                  </a:solidFill>
                  <a:latin typeface="Times New Roman" pitchFamily="18" charset="0"/>
                </a:rPr>
                <a:t>FSA:</a:t>
              </a:r>
            </a:p>
            <a:p>
              <a:pPr algn="ctr"/>
              <a:r>
                <a:rPr lang="en-US" sz="1600">
                  <a:solidFill>
                    <a:srgbClr val="000000"/>
                  </a:solidFill>
                  <a:latin typeface="Times New Roman" pitchFamily="18" charset="0"/>
                </a:rPr>
                <a:t>Farm Service Agency</a:t>
              </a:r>
            </a:p>
          </p:txBody>
        </p:sp>
        <p:sp>
          <p:nvSpPr>
            <p:cNvPr id="152585" name="Rectangle 9"/>
            <p:cNvSpPr>
              <a:spLocks noChangeAspect="1" noChangeArrowheads="1"/>
            </p:cNvSpPr>
            <p:nvPr/>
          </p:nvSpPr>
          <p:spPr bwMode="auto">
            <a:xfrm>
              <a:off x="3483" y="1089"/>
              <a:ext cx="933" cy="639"/>
            </a:xfrm>
            <a:prstGeom prst="rect">
              <a:avLst/>
            </a:prstGeom>
            <a:gradFill rotWithShape="1">
              <a:gsLst>
                <a:gs pos="0">
                  <a:srgbClr val="009900"/>
                </a:gs>
                <a:gs pos="50000">
                  <a:srgbClr val="FFFF00"/>
                </a:gs>
                <a:gs pos="100000">
                  <a:srgbClr val="009900"/>
                </a:gs>
              </a:gsLst>
              <a:lin ang="5400000" scaled="1"/>
            </a:gradFill>
            <a:ln w="9525">
              <a:solidFill>
                <a:srgbClr val="000000"/>
              </a:solidFill>
              <a:miter lim="800000"/>
              <a:headEnd/>
              <a:tailEnd/>
            </a:ln>
            <a:effectLst/>
          </p:spPr>
          <p:txBody>
            <a:bodyPr anchor="ctr"/>
            <a:lstStyle/>
            <a:p>
              <a:pPr algn="ctr"/>
              <a:r>
                <a:rPr lang="en-US" sz="1600" b="1">
                  <a:solidFill>
                    <a:srgbClr val="000000"/>
                  </a:solidFill>
                  <a:latin typeface="Times New Roman" pitchFamily="18" charset="0"/>
                </a:rPr>
                <a:t>JAWF:</a:t>
              </a:r>
            </a:p>
            <a:p>
              <a:pPr algn="ctr"/>
              <a:r>
                <a:rPr lang="en-US" sz="1400">
                  <a:solidFill>
                    <a:srgbClr val="000000"/>
                  </a:solidFill>
                  <a:latin typeface="Times New Roman" pitchFamily="18" charset="0"/>
                </a:rPr>
                <a:t>Joint Agricultural Weather Facility</a:t>
              </a:r>
            </a:p>
            <a:p>
              <a:pPr algn="ctr"/>
              <a:r>
                <a:rPr lang="en-US" sz="1200">
                  <a:solidFill>
                    <a:srgbClr val="000000"/>
                  </a:solidFill>
                  <a:latin typeface="Times New Roman" pitchFamily="18" charset="0"/>
                </a:rPr>
                <a:t>NOAA-USDA</a:t>
              </a:r>
            </a:p>
          </p:txBody>
        </p:sp>
        <p:sp>
          <p:nvSpPr>
            <p:cNvPr id="152586" name="Rectangle 10"/>
            <p:cNvSpPr>
              <a:spLocks noChangeAspect="1" noChangeArrowheads="1"/>
            </p:cNvSpPr>
            <p:nvPr/>
          </p:nvSpPr>
          <p:spPr bwMode="auto">
            <a:xfrm>
              <a:off x="96" y="1104"/>
              <a:ext cx="950" cy="640"/>
            </a:xfrm>
            <a:prstGeom prst="rect">
              <a:avLst/>
            </a:prstGeom>
            <a:gradFill rotWithShape="1">
              <a:gsLst>
                <a:gs pos="0">
                  <a:srgbClr val="009900"/>
                </a:gs>
                <a:gs pos="50000">
                  <a:srgbClr val="FFFF00"/>
                </a:gs>
                <a:gs pos="100000">
                  <a:srgbClr val="009900"/>
                </a:gs>
              </a:gsLst>
              <a:lin ang="5400000" scaled="1"/>
            </a:gradFill>
            <a:ln w="9525">
              <a:solidFill>
                <a:srgbClr val="000000"/>
              </a:solidFill>
              <a:miter lim="800000"/>
              <a:headEnd/>
              <a:tailEnd/>
            </a:ln>
            <a:effectLst/>
          </p:spPr>
          <p:txBody>
            <a:bodyPr anchor="ctr"/>
            <a:lstStyle/>
            <a:p>
              <a:pPr algn="ctr"/>
              <a:r>
                <a:rPr lang="en-US" sz="1600" b="1">
                  <a:solidFill>
                    <a:srgbClr val="000000"/>
                  </a:solidFill>
                  <a:latin typeface="Times New Roman" pitchFamily="18" charset="0"/>
                </a:rPr>
                <a:t>FAS</a:t>
              </a:r>
              <a:r>
                <a:rPr lang="en-US" sz="1600">
                  <a:solidFill>
                    <a:srgbClr val="000000"/>
                  </a:solidFill>
                  <a:latin typeface="Times New Roman" pitchFamily="18" charset="0"/>
                </a:rPr>
                <a:t>:</a:t>
              </a:r>
            </a:p>
            <a:p>
              <a:pPr algn="ctr"/>
              <a:r>
                <a:rPr lang="en-US" sz="1600">
                  <a:solidFill>
                    <a:srgbClr val="000000"/>
                  </a:solidFill>
                  <a:latin typeface="Times New Roman" pitchFamily="18" charset="0"/>
                </a:rPr>
                <a:t>Foreign Agricultural Service</a:t>
              </a:r>
            </a:p>
          </p:txBody>
        </p:sp>
        <p:sp>
          <p:nvSpPr>
            <p:cNvPr id="152587" name="Rectangle 11"/>
            <p:cNvSpPr>
              <a:spLocks noChangeAspect="1" noChangeArrowheads="1"/>
            </p:cNvSpPr>
            <p:nvPr/>
          </p:nvSpPr>
          <p:spPr bwMode="auto">
            <a:xfrm>
              <a:off x="1164" y="1104"/>
              <a:ext cx="948" cy="642"/>
            </a:xfrm>
            <a:prstGeom prst="rect">
              <a:avLst/>
            </a:prstGeom>
            <a:gradFill rotWithShape="1">
              <a:gsLst>
                <a:gs pos="0">
                  <a:srgbClr val="009900"/>
                </a:gs>
                <a:gs pos="50000">
                  <a:srgbClr val="FFFF00"/>
                </a:gs>
                <a:gs pos="100000">
                  <a:srgbClr val="009900"/>
                </a:gs>
              </a:gsLst>
              <a:lin ang="5400000" scaled="1"/>
            </a:gradFill>
            <a:ln w="9525">
              <a:solidFill>
                <a:srgbClr val="000000"/>
              </a:solidFill>
              <a:miter lim="800000"/>
              <a:headEnd/>
              <a:tailEnd/>
            </a:ln>
            <a:effectLst/>
          </p:spPr>
          <p:txBody>
            <a:bodyPr anchor="ctr"/>
            <a:lstStyle/>
            <a:p>
              <a:pPr algn="ctr"/>
              <a:r>
                <a:rPr lang="en-US" sz="1600" b="1">
                  <a:solidFill>
                    <a:srgbClr val="000000"/>
                  </a:solidFill>
                  <a:latin typeface="Times New Roman" pitchFamily="18" charset="0"/>
                </a:rPr>
                <a:t>NASS:</a:t>
              </a:r>
            </a:p>
            <a:p>
              <a:pPr algn="ctr"/>
              <a:r>
                <a:rPr lang="en-US" sz="1400">
                  <a:solidFill>
                    <a:srgbClr val="000000"/>
                  </a:solidFill>
                  <a:latin typeface="Times New Roman" pitchFamily="18" charset="0"/>
                </a:rPr>
                <a:t>National Agricultural Statistics Service</a:t>
              </a:r>
            </a:p>
          </p:txBody>
        </p:sp>
        <p:sp>
          <p:nvSpPr>
            <p:cNvPr id="152588" name="AutoShape 12"/>
            <p:cNvSpPr>
              <a:spLocks noChangeArrowheads="1"/>
            </p:cNvSpPr>
            <p:nvPr/>
          </p:nvSpPr>
          <p:spPr bwMode="auto">
            <a:xfrm>
              <a:off x="1200" y="1920"/>
              <a:ext cx="1056" cy="504"/>
            </a:xfrm>
            <a:prstGeom prst="flowChartPunchedTape">
              <a:avLst/>
            </a:prstGeom>
            <a:solidFill>
              <a:srgbClr val="FFFF99"/>
            </a:solidFill>
            <a:ln w="12700">
              <a:solidFill>
                <a:srgbClr val="FF0000"/>
              </a:solidFill>
              <a:miter lim="800000"/>
              <a:headEnd/>
              <a:tailEnd/>
            </a:ln>
            <a:effectLst/>
          </p:spPr>
          <p:txBody>
            <a:bodyPr wrap="none" anchor="ctr"/>
            <a:lstStyle/>
            <a:p>
              <a:pPr algn="ctr">
                <a:spcBef>
                  <a:spcPct val="50000"/>
                </a:spcBef>
              </a:pPr>
              <a:r>
                <a:rPr lang="en-US" sz="1000" b="1">
                  <a:solidFill>
                    <a:srgbClr val="000000"/>
                  </a:solidFill>
                  <a:latin typeface="Arial" pitchFamily="34" charset="0"/>
                </a:rPr>
                <a:t>Domestic Production</a:t>
              </a:r>
            </a:p>
            <a:p>
              <a:pPr algn="ctr">
                <a:spcBef>
                  <a:spcPct val="50000"/>
                </a:spcBef>
              </a:pPr>
              <a:r>
                <a:rPr lang="en-US" sz="1000" b="1">
                  <a:solidFill>
                    <a:srgbClr val="000000"/>
                  </a:solidFill>
                  <a:latin typeface="Arial" pitchFamily="34" charset="0"/>
                </a:rPr>
                <a:t> Estimates</a:t>
              </a:r>
            </a:p>
          </p:txBody>
        </p:sp>
        <p:sp>
          <p:nvSpPr>
            <p:cNvPr id="152589" name="AutoShape 13"/>
            <p:cNvSpPr>
              <a:spLocks noChangeArrowheads="1"/>
            </p:cNvSpPr>
            <p:nvPr/>
          </p:nvSpPr>
          <p:spPr bwMode="auto">
            <a:xfrm>
              <a:off x="3456" y="1920"/>
              <a:ext cx="1056" cy="504"/>
            </a:xfrm>
            <a:prstGeom prst="flowChartPunchedTape">
              <a:avLst/>
            </a:prstGeom>
            <a:solidFill>
              <a:srgbClr val="FFFF99"/>
            </a:solidFill>
            <a:ln w="12700">
              <a:solidFill>
                <a:srgbClr val="FF0000"/>
              </a:solidFill>
              <a:miter lim="800000"/>
              <a:headEnd/>
              <a:tailEnd/>
            </a:ln>
            <a:effectLst/>
          </p:spPr>
          <p:txBody>
            <a:bodyPr wrap="none" anchor="ctr"/>
            <a:lstStyle/>
            <a:p>
              <a:pPr algn="ctr">
                <a:spcBef>
                  <a:spcPct val="50000"/>
                </a:spcBef>
              </a:pPr>
              <a:r>
                <a:rPr lang="en-US" sz="1000" b="1">
                  <a:solidFill>
                    <a:srgbClr val="000000"/>
                  </a:solidFill>
                  <a:latin typeface="Arial" pitchFamily="34" charset="0"/>
                </a:rPr>
                <a:t>Weekly Weather and</a:t>
              </a:r>
            </a:p>
            <a:p>
              <a:pPr algn="ctr">
                <a:spcBef>
                  <a:spcPct val="50000"/>
                </a:spcBef>
              </a:pPr>
              <a:r>
                <a:rPr lang="en-US" sz="1000" b="1">
                  <a:solidFill>
                    <a:srgbClr val="000000"/>
                  </a:solidFill>
                  <a:latin typeface="Arial" pitchFamily="34" charset="0"/>
                </a:rPr>
                <a:t>Crop Bulletin</a:t>
              </a:r>
            </a:p>
          </p:txBody>
        </p:sp>
        <p:sp>
          <p:nvSpPr>
            <p:cNvPr id="152590" name="AutoShape 14"/>
            <p:cNvSpPr>
              <a:spLocks noChangeArrowheads="1"/>
            </p:cNvSpPr>
            <p:nvPr/>
          </p:nvSpPr>
          <p:spPr bwMode="auto">
            <a:xfrm>
              <a:off x="2304" y="1800"/>
              <a:ext cx="1056" cy="504"/>
            </a:xfrm>
            <a:prstGeom prst="flowChartPunchedTape">
              <a:avLst/>
            </a:prstGeom>
            <a:solidFill>
              <a:srgbClr val="FFFF99"/>
            </a:solidFill>
            <a:ln w="12700">
              <a:solidFill>
                <a:srgbClr val="FF0000"/>
              </a:solidFill>
              <a:miter lim="800000"/>
              <a:headEnd/>
              <a:tailEnd/>
            </a:ln>
            <a:effectLst/>
          </p:spPr>
          <p:txBody>
            <a:bodyPr wrap="none" anchor="ctr"/>
            <a:lstStyle/>
            <a:p>
              <a:pPr algn="ctr">
                <a:spcBef>
                  <a:spcPct val="50000"/>
                </a:spcBef>
              </a:pPr>
              <a:r>
                <a:rPr lang="en-US" sz="1000" b="1">
                  <a:solidFill>
                    <a:srgbClr val="000000"/>
                  </a:solidFill>
                  <a:latin typeface="Arial" pitchFamily="34" charset="0"/>
                </a:rPr>
                <a:t>Domestic Policy and</a:t>
              </a:r>
            </a:p>
            <a:p>
              <a:pPr algn="ctr">
                <a:spcBef>
                  <a:spcPct val="50000"/>
                </a:spcBef>
              </a:pPr>
              <a:r>
                <a:rPr lang="en-US" sz="1000" b="1">
                  <a:solidFill>
                    <a:srgbClr val="000000"/>
                  </a:solidFill>
                  <a:latin typeface="Arial" pitchFamily="34" charset="0"/>
                </a:rPr>
                <a:t>market information</a:t>
              </a:r>
            </a:p>
          </p:txBody>
        </p:sp>
        <p:sp>
          <p:nvSpPr>
            <p:cNvPr id="152591" name="AutoShape 15"/>
            <p:cNvSpPr>
              <a:spLocks noChangeArrowheads="1"/>
            </p:cNvSpPr>
            <p:nvPr/>
          </p:nvSpPr>
          <p:spPr bwMode="auto">
            <a:xfrm>
              <a:off x="96" y="2976"/>
              <a:ext cx="912" cy="576"/>
            </a:xfrm>
            <a:prstGeom prst="flowChartDocument">
              <a:avLst/>
            </a:prstGeom>
            <a:gradFill rotWithShape="1">
              <a:gsLst>
                <a:gs pos="0">
                  <a:srgbClr val="33CC33"/>
                </a:gs>
                <a:gs pos="50000">
                  <a:srgbClr val="FFCC00"/>
                </a:gs>
                <a:gs pos="100000">
                  <a:srgbClr val="33CC33"/>
                </a:gs>
              </a:gsLst>
              <a:lin ang="5400000" scaled="1"/>
            </a:gradFill>
            <a:ln w="19050">
              <a:solidFill>
                <a:srgbClr val="000000"/>
              </a:solidFill>
              <a:miter lim="800000"/>
              <a:headEnd/>
              <a:tailEnd/>
            </a:ln>
            <a:effectLst/>
          </p:spPr>
          <p:txBody>
            <a:bodyPr wrap="none" anchor="ctr"/>
            <a:lstStyle/>
            <a:p>
              <a:pPr algn="ctr">
                <a:spcBef>
                  <a:spcPct val="50000"/>
                </a:spcBef>
              </a:pPr>
              <a:r>
                <a:rPr lang="en-US" sz="1200">
                  <a:solidFill>
                    <a:srgbClr val="080808"/>
                  </a:solidFill>
                  <a:latin typeface="Arial" pitchFamily="34" charset="0"/>
                </a:rPr>
                <a:t>FAS Commodity</a:t>
              </a:r>
            </a:p>
            <a:p>
              <a:pPr algn="ctr">
                <a:spcBef>
                  <a:spcPct val="50000"/>
                </a:spcBef>
              </a:pPr>
              <a:r>
                <a:rPr lang="en-US" sz="1200">
                  <a:solidFill>
                    <a:srgbClr val="080808"/>
                  </a:solidFill>
                  <a:latin typeface="Arial" pitchFamily="34" charset="0"/>
                </a:rPr>
                <a:t>Circulars</a:t>
              </a:r>
            </a:p>
            <a:p>
              <a:pPr algn="ctr">
                <a:spcBef>
                  <a:spcPct val="50000"/>
                </a:spcBef>
              </a:pPr>
              <a:r>
                <a:rPr lang="en-US" sz="1200">
                  <a:solidFill>
                    <a:srgbClr val="080808"/>
                  </a:solidFill>
                  <a:latin typeface="Arial" pitchFamily="34" charset="0"/>
                </a:rPr>
                <a:t>WAP</a:t>
              </a:r>
            </a:p>
          </p:txBody>
        </p:sp>
        <p:sp>
          <p:nvSpPr>
            <p:cNvPr id="152592" name="AutoShape 16"/>
            <p:cNvSpPr>
              <a:spLocks noChangeArrowheads="1"/>
            </p:cNvSpPr>
            <p:nvPr/>
          </p:nvSpPr>
          <p:spPr bwMode="auto">
            <a:xfrm>
              <a:off x="4608" y="3408"/>
              <a:ext cx="1008" cy="528"/>
            </a:xfrm>
            <a:prstGeom prst="flowChartDocument">
              <a:avLst/>
            </a:prstGeom>
            <a:gradFill rotWithShape="1">
              <a:gsLst>
                <a:gs pos="0">
                  <a:srgbClr val="33CC33"/>
                </a:gs>
                <a:gs pos="50000">
                  <a:srgbClr val="FFCC00"/>
                </a:gs>
                <a:gs pos="100000">
                  <a:srgbClr val="33CC33"/>
                </a:gs>
              </a:gsLst>
              <a:lin ang="5400000" scaled="1"/>
            </a:gradFill>
            <a:ln w="19050">
              <a:solidFill>
                <a:srgbClr val="000000"/>
              </a:solidFill>
              <a:miter lim="800000"/>
              <a:headEnd/>
              <a:tailEnd/>
            </a:ln>
            <a:effectLst/>
          </p:spPr>
          <p:txBody>
            <a:bodyPr wrap="none" anchor="ctr"/>
            <a:lstStyle/>
            <a:p>
              <a:pPr algn="ctr">
                <a:spcBef>
                  <a:spcPct val="50000"/>
                </a:spcBef>
              </a:pPr>
              <a:endParaRPr lang="en-US" sz="1200">
                <a:solidFill>
                  <a:srgbClr val="080808"/>
                </a:solidFill>
                <a:latin typeface="Arial" pitchFamily="34" charset="0"/>
              </a:endParaRPr>
            </a:p>
            <a:p>
              <a:pPr algn="ctr">
                <a:spcBef>
                  <a:spcPct val="50000"/>
                </a:spcBef>
              </a:pPr>
              <a:r>
                <a:rPr lang="en-US" sz="1200">
                  <a:solidFill>
                    <a:srgbClr val="080808"/>
                  </a:solidFill>
                  <a:latin typeface="Arial" pitchFamily="34" charset="0"/>
                </a:rPr>
                <a:t>ERS Situation </a:t>
              </a:r>
            </a:p>
            <a:p>
              <a:pPr algn="ctr">
                <a:spcBef>
                  <a:spcPct val="50000"/>
                </a:spcBef>
              </a:pPr>
              <a:r>
                <a:rPr lang="en-US" sz="1200">
                  <a:solidFill>
                    <a:srgbClr val="080808"/>
                  </a:solidFill>
                  <a:latin typeface="Arial" pitchFamily="34" charset="0"/>
                </a:rPr>
                <a:t>and Outlook Reports</a:t>
              </a:r>
            </a:p>
            <a:p>
              <a:pPr algn="ctr">
                <a:spcBef>
                  <a:spcPct val="50000"/>
                </a:spcBef>
              </a:pPr>
              <a:endParaRPr lang="en-US" sz="1200">
                <a:solidFill>
                  <a:srgbClr val="080808"/>
                </a:solidFill>
                <a:latin typeface="Arial" pitchFamily="34" charset="0"/>
              </a:endParaRPr>
            </a:p>
          </p:txBody>
        </p:sp>
        <p:sp>
          <p:nvSpPr>
            <p:cNvPr id="152593" name="AutoShape 17"/>
            <p:cNvSpPr>
              <a:spLocks noChangeArrowheads="1"/>
            </p:cNvSpPr>
            <p:nvPr/>
          </p:nvSpPr>
          <p:spPr bwMode="auto">
            <a:xfrm>
              <a:off x="4608" y="2736"/>
              <a:ext cx="1008" cy="528"/>
            </a:xfrm>
            <a:prstGeom prst="flowChartDocument">
              <a:avLst/>
            </a:prstGeom>
            <a:gradFill rotWithShape="1">
              <a:gsLst>
                <a:gs pos="0">
                  <a:srgbClr val="33CC33"/>
                </a:gs>
                <a:gs pos="50000">
                  <a:srgbClr val="FFCC00"/>
                </a:gs>
                <a:gs pos="100000">
                  <a:srgbClr val="33CC33"/>
                </a:gs>
              </a:gsLst>
              <a:lin ang="5400000" scaled="1"/>
            </a:gradFill>
            <a:ln w="19050">
              <a:solidFill>
                <a:srgbClr val="000000"/>
              </a:solidFill>
              <a:miter lim="800000"/>
              <a:headEnd/>
              <a:tailEnd/>
            </a:ln>
            <a:effectLst/>
          </p:spPr>
          <p:txBody>
            <a:bodyPr wrap="none" anchor="ctr"/>
            <a:lstStyle/>
            <a:p>
              <a:pPr algn="ctr">
                <a:spcBef>
                  <a:spcPct val="50000"/>
                </a:spcBef>
              </a:pPr>
              <a:r>
                <a:rPr lang="en-US" sz="1200">
                  <a:solidFill>
                    <a:srgbClr val="080808"/>
                  </a:solidFill>
                  <a:latin typeface="Arial" pitchFamily="34" charset="0"/>
                </a:rPr>
                <a:t>Long-term </a:t>
              </a:r>
            </a:p>
            <a:p>
              <a:pPr algn="ctr">
                <a:spcBef>
                  <a:spcPct val="50000"/>
                </a:spcBef>
              </a:pPr>
              <a:r>
                <a:rPr lang="en-US" sz="1200">
                  <a:solidFill>
                    <a:srgbClr val="080808"/>
                  </a:solidFill>
                  <a:latin typeface="Arial" pitchFamily="34" charset="0"/>
                </a:rPr>
                <a:t>Baseline Projections</a:t>
              </a:r>
            </a:p>
          </p:txBody>
        </p:sp>
        <p:sp>
          <p:nvSpPr>
            <p:cNvPr id="152594" name="AutoShape 18"/>
            <p:cNvSpPr>
              <a:spLocks noChangeArrowheads="1"/>
            </p:cNvSpPr>
            <p:nvPr/>
          </p:nvSpPr>
          <p:spPr bwMode="auto">
            <a:xfrm>
              <a:off x="3120" y="3696"/>
              <a:ext cx="1344" cy="576"/>
            </a:xfrm>
            <a:prstGeom prst="flowChartDocument">
              <a:avLst/>
            </a:prstGeom>
            <a:solidFill>
              <a:schemeClr val="hlink"/>
            </a:solidFill>
            <a:ln w="28575">
              <a:solidFill>
                <a:srgbClr val="FF0000"/>
              </a:solidFill>
              <a:miter lim="800000"/>
              <a:headEnd/>
              <a:tailEnd/>
            </a:ln>
            <a:effectLst/>
          </p:spPr>
          <p:txBody>
            <a:bodyPr wrap="none" anchor="ctr"/>
            <a:lstStyle/>
            <a:p>
              <a:pPr algn="ctr">
                <a:spcBef>
                  <a:spcPct val="50000"/>
                </a:spcBef>
              </a:pPr>
              <a:r>
                <a:rPr lang="en-US" sz="1200" b="1">
                  <a:solidFill>
                    <a:srgbClr val="080808"/>
                  </a:solidFill>
                  <a:latin typeface="Arial" pitchFamily="34" charset="0"/>
                </a:rPr>
                <a:t>World Agricultural Supply </a:t>
              </a:r>
            </a:p>
            <a:p>
              <a:pPr algn="ctr">
                <a:spcBef>
                  <a:spcPct val="50000"/>
                </a:spcBef>
              </a:pPr>
              <a:r>
                <a:rPr lang="en-US" sz="1200" b="1">
                  <a:solidFill>
                    <a:srgbClr val="080808"/>
                  </a:solidFill>
                  <a:latin typeface="Arial" pitchFamily="34" charset="0"/>
                </a:rPr>
                <a:t>and Demand Estimates</a:t>
              </a:r>
            </a:p>
            <a:p>
              <a:pPr algn="ctr">
                <a:spcBef>
                  <a:spcPct val="50000"/>
                </a:spcBef>
              </a:pPr>
              <a:r>
                <a:rPr lang="en-US" sz="1200" b="1">
                  <a:solidFill>
                    <a:srgbClr val="080808"/>
                  </a:solidFill>
                  <a:latin typeface="Arial" pitchFamily="34" charset="0"/>
                </a:rPr>
                <a:t>WASDE</a:t>
              </a:r>
            </a:p>
          </p:txBody>
        </p:sp>
        <p:sp>
          <p:nvSpPr>
            <p:cNvPr id="152595" name="AutoShape 19"/>
            <p:cNvSpPr>
              <a:spLocks noChangeArrowheads="1"/>
            </p:cNvSpPr>
            <p:nvPr/>
          </p:nvSpPr>
          <p:spPr bwMode="auto">
            <a:xfrm>
              <a:off x="1632" y="2592"/>
              <a:ext cx="2400" cy="912"/>
            </a:xfrm>
            <a:prstGeom prst="flowChartPredefinedProcess">
              <a:avLst/>
            </a:prstGeom>
            <a:gradFill rotWithShape="1">
              <a:gsLst>
                <a:gs pos="0">
                  <a:srgbClr val="FFFF00"/>
                </a:gs>
                <a:gs pos="50000">
                  <a:srgbClr val="33CC33"/>
                </a:gs>
                <a:gs pos="100000">
                  <a:srgbClr val="FFFF00"/>
                </a:gs>
              </a:gsLst>
              <a:lin ang="5400000" scaled="1"/>
            </a:gradFill>
            <a:ln w="9525">
              <a:solidFill>
                <a:srgbClr val="000000"/>
              </a:solidFill>
              <a:miter lim="800000"/>
              <a:headEnd/>
              <a:tailEnd/>
            </a:ln>
            <a:effectLst/>
          </p:spPr>
          <p:txBody>
            <a:bodyPr wrap="none" anchor="ctr"/>
            <a:lstStyle/>
            <a:p>
              <a:pPr algn="ctr">
                <a:spcBef>
                  <a:spcPct val="50000"/>
                </a:spcBef>
              </a:pPr>
              <a:r>
                <a:rPr lang="en-US" sz="1400" b="1">
                  <a:solidFill>
                    <a:srgbClr val="000000"/>
                  </a:solidFill>
                  <a:latin typeface="Arial" pitchFamily="34" charset="0"/>
                </a:rPr>
                <a:t>World Agricultural Outlook Board</a:t>
              </a:r>
            </a:p>
            <a:p>
              <a:pPr algn="ctr">
                <a:spcBef>
                  <a:spcPct val="50000"/>
                </a:spcBef>
              </a:pPr>
              <a:r>
                <a:rPr lang="en-US" sz="1400" b="1">
                  <a:solidFill>
                    <a:srgbClr val="000000"/>
                  </a:solidFill>
                  <a:latin typeface="Arial" pitchFamily="34" charset="0"/>
                </a:rPr>
                <a:t>WAOB</a:t>
              </a:r>
            </a:p>
            <a:p>
              <a:pPr algn="ctr">
                <a:spcBef>
                  <a:spcPct val="50000"/>
                </a:spcBef>
              </a:pPr>
              <a:r>
                <a:rPr lang="en-US" sz="1400">
                  <a:solidFill>
                    <a:srgbClr val="000000"/>
                  </a:solidFill>
                  <a:latin typeface="Arial" pitchFamily="34" charset="0"/>
                </a:rPr>
                <a:t>Cotton, Oilseeds, Rice, Grains</a:t>
              </a:r>
            </a:p>
          </p:txBody>
        </p:sp>
        <p:sp>
          <p:nvSpPr>
            <p:cNvPr id="152596" name="Line 20"/>
            <p:cNvSpPr>
              <a:spLocks noChangeShapeType="1"/>
            </p:cNvSpPr>
            <p:nvPr/>
          </p:nvSpPr>
          <p:spPr bwMode="auto">
            <a:xfrm>
              <a:off x="480" y="1776"/>
              <a:ext cx="0" cy="192"/>
            </a:xfrm>
            <a:prstGeom prst="line">
              <a:avLst/>
            </a:prstGeom>
            <a:noFill/>
            <a:ln w="38100">
              <a:solidFill>
                <a:schemeClr val="tx1"/>
              </a:solidFill>
              <a:round/>
              <a:headEnd/>
              <a:tailEnd type="triangle" w="med" len="med"/>
            </a:ln>
            <a:effectLst/>
          </p:spPr>
          <p:txBody>
            <a:bodyPr/>
            <a:lstStyle/>
            <a:p>
              <a:endParaRPr lang="en-US"/>
            </a:p>
          </p:txBody>
        </p:sp>
        <p:sp>
          <p:nvSpPr>
            <p:cNvPr id="152597" name="Line 21"/>
            <p:cNvSpPr>
              <a:spLocks noChangeShapeType="1"/>
            </p:cNvSpPr>
            <p:nvPr/>
          </p:nvSpPr>
          <p:spPr bwMode="auto">
            <a:xfrm>
              <a:off x="2928" y="2256"/>
              <a:ext cx="0" cy="336"/>
            </a:xfrm>
            <a:prstGeom prst="line">
              <a:avLst/>
            </a:prstGeom>
            <a:noFill/>
            <a:ln w="38100">
              <a:solidFill>
                <a:srgbClr val="FF0000"/>
              </a:solidFill>
              <a:round/>
              <a:headEnd/>
              <a:tailEnd type="triangle" w="med" len="med"/>
            </a:ln>
            <a:effectLst/>
          </p:spPr>
          <p:txBody>
            <a:bodyPr/>
            <a:lstStyle/>
            <a:p>
              <a:endParaRPr lang="en-US"/>
            </a:p>
          </p:txBody>
        </p:sp>
        <p:sp>
          <p:nvSpPr>
            <p:cNvPr id="152598" name="Line 22"/>
            <p:cNvSpPr>
              <a:spLocks noChangeShapeType="1"/>
            </p:cNvSpPr>
            <p:nvPr/>
          </p:nvSpPr>
          <p:spPr bwMode="auto">
            <a:xfrm>
              <a:off x="2016" y="2352"/>
              <a:ext cx="192" cy="240"/>
            </a:xfrm>
            <a:prstGeom prst="line">
              <a:avLst/>
            </a:prstGeom>
            <a:noFill/>
            <a:ln w="38100">
              <a:solidFill>
                <a:srgbClr val="FF0000"/>
              </a:solidFill>
              <a:round/>
              <a:headEnd/>
              <a:tailEnd type="triangle" w="med" len="med"/>
            </a:ln>
            <a:effectLst/>
          </p:spPr>
          <p:txBody>
            <a:bodyPr/>
            <a:lstStyle/>
            <a:p>
              <a:endParaRPr lang="en-US"/>
            </a:p>
          </p:txBody>
        </p:sp>
        <p:sp>
          <p:nvSpPr>
            <p:cNvPr id="152599" name="Line 23"/>
            <p:cNvSpPr>
              <a:spLocks noChangeShapeType="1"/>
            </p:cNvSpPr>
            <p:nvPr/>
          </p:nvSpPr>
          <p:spPr bwMode="auto">
            <a:xfrm>
              <a:off x="864" y="2352"/>
              <a:ext cx="768" cy="384"/>
            </a:xfrm>
            <a:prstGeom prst="line">
              <a:avLst/>
            </a:prstGeom>
            <a:noFill/>
            <a:ln w="38100">
              <a:solidFill>
                <a:srgbClr val="FF0000"/>
              </a:solidFill>
              <a:round/>
              <a:headEnd/>
              <a:tailEnd type="triangle" w="med" len="med"/>
            </a:ln>
            <a:effectLst/>
          </p:spPr>
          <p:txBody>
            <a:bodyPr/>
            <a:lstStyle/>
            <a:p>
              <a:endParaRPr lang="en-US"/>
            </a:p>
          </p:txBody>
        </p:sp>
        <p:sp>
          <p:nvSpPr>
            <p:cNvPr id="152600" name="Line 24"/>
            <p:cNvSpPr>
              <a:spLocks noChangeShapeType="1"/>
            </p:cNvSpPr>
            <p:nvPr/>
          </p:nvSpPr>
          <p:spPr bwMode="auto">
            <a:xfrm>
              <a:off x="384" y="2448"/>
              <a:ext cx="0" cy="480"/>
            </a:xfrm>
            <a:prstGeom prst="line">
              <a:avLst/>
            </a:prstGeom>
            <a:noFill/>
            <a:ln w="38100">
              <a:solidFill>
                <a:schemeClr val="tx1"/>
              </a:solidFill>
              <a:prstDash val="sysDot"/>
              <a:round/>
              <a:headEnd/>
              <a:tailEnd type="triangle" w="med" len="med"/>
            </a:ln>
            <a:effectLst/>
          </p:spPr>
          <p:txBody>
            <a:bodyPr/>
            <a:lstStyle/>
            <a:p>
              <a:endParaRPr lang="en-US"/>
            </a:p>
          </p:txBody>
        </p:sp>
        <p:sp>
          <p:nvSpPr>
            <p:cNvPr id="152601" name="Line 25"/>
            <p:cNvSpPr>
              <a:spLocks noChangeShapeType="1"/>
            </p:cNvSpPr>
            <p:nvPr/>
          </p:nvSpPr>
          <p:spPr bwMode="auto">
            <a:xfrm>
              <a:off x="1536" y="1776"/>
              <a:ext cx="0" cy="192"/>
            </a:xfrm>
            <a:prstGeom prst="line">
              <a:avLst/>
            </a:prstGeom>
            <a:noFill/>
            <a:ln w="38100">
              <a:solidFill>
                <a:schemeClr val="tx1"/>
              </a:solidFill>
              <a:round/>
              <a:headEnd/>
              <a:tailEnd type="triangle" w="med" len="med"/>
            </a:ln>
            <a:effectLst/>
          </p:spPr>
          <p:txBody>
            <a:bodyPr/>
            <a:lstStyle/>
            <a:p>
              <a:endParaRPr lang="en-US"/>
            </a:p>
          </p:txBody>
        </p:sp>
        <p:sp>
          <p:nvSpPr>
            <p:cNvPr id="152602" name="Line 26"/>
            <p:cNvSpPr>
              <a:spLocks noChangeShapeType="1"/>
            </p:cNvSpPr>
            <p:nvPr/>
          </p:nvSpPr>
          <p:spPr bwMode="auto">
            <a:xfrm>
              <a:off x="2640" y="1680"/>
              <a:ext cx="0" cy="192"/>
            </a:xfrm>
            <a:prstGeom prst="line">
              <a:avLst/>
            </a:prstGeom>
            <a:noFill/>
            <a:ln w="38100">
              <a:solidFill>
                <a:schemeClr val="tx1"/>
              </a:solidFill>
              <a:round/>
              <a:headEnd/>
              <a:tailEnd type="triangle" w="med" len="med"/>
            </a:ln>
            <a:effectLst/>
          </p:spPr>
          <p:txBody>
            <a:bodyPr/>
            <a:lstStyle/>
            <a:p>
              <a:endParaRPr lang="en-US"/>
            </a:p>
          </p:txBody>
        </p:sp>
        <p:sp>
          <p:nvSpPr>
            <p:cNvPr id="152603" name="Line 27"/>
            <p:cNvSpPr>
              <a:spLocks noChangeShapeType="1"/>
            </p:cNvSpPr>
            <p:nvPr/>
          </p:nvSpPr>
          <p:spPr bwMode="auto">
            <a:xfrm>
              <a:off x="3840" y="1776"/>
              <a:ext cx="0" cy="192"/>
            </a:xfrm>
            <a:prstGeom prst="line">
              <a:avLst/>
            </a:prstGeom>
            <a:noFill/>
            <a:ln w="38100">
              <a:solidFill>
                <a:schemeClr val="tx1"/>
              </a:solidFill>
              <a:round/>
              <a:headEnd/>
              <a:tailEnd type="triangle" w="med" len="med"/>
            </a:ln>
            <a:effectLst/>
          </p:spPr>
          <p:txBody>
            <a:bodyPr/>
            <a:lstStyle/>
            <a:p>
              <a:endParaRPr lang="en-US"/>
            </a:p>
          </p:txBody>
        </p:sp>
        <p:sp>
          <p:nvSpPr>
            <p:cNvPr id="152604" name="Line 28"/>
            <p:cNvSpPr>
              <a:spLocks noChangeShapeType="1"/>
            </p:cNvSpPr>
            <p:nvPr/>
          </p:nvSpPr>
          <p:spPr bwMode="auto">
            <a:xfrm>
              <a:off x="4992" y="1680"/>
              <a:ext cx="0" cy="192"/>
            </a:xfrm>
            <a:prstGeom prst="line">
              <a:avLst/>
            </a:prstGeom>
            <a:noFill/>
            <a:ln w="38100">
              <a:solidFill>
                <a:schemeClr val="tx1"/>
              </a:solidFill>
              <a:round/>
              <a:headEnd/>
              <a:tailEnd type="triangle" w="med" len="med"/>
            </a:ln>
            <a:effectLst/>
          </p:spPr>
          <p:txBody>
            <a:bodyPr/>
            <a:lstStyle/>
            <a:p>
              <a:endParaRPr lang="en-US"/>
            </a:p>
          </p:txBody>
        </p:sp>
        <p:sp>
          <p:nvSpPr>
            <p:cNvPr id="152605" name="Line 29"/>
            <p:cNvSpPr>
              <a:spLocks noChangeShapeType="1"/>
            </p:cNvSpPr>
            <p:nvPr/>
          </p:nvSpPr>
          <p:spPr bwMode="auto">
            <a:xfrm>
              <a:off x="2736" y="3504"/>
              <a:ext cx="0" cy="192"/>
            </a:xfrm>
            <a:prstGeom prst="line">
              <a:avLst/>
            </a:prstGeom>
            <a:noFill/>
            <a:ln w="38100">
              <a:solidFill>
                <a:schemeClr val="tx1"/>
              </a:solidFill>
              <a:prstDash val="sysDot"/>
              <a:round/>
              <a:headEnd/>
              <a:tailEnd type="triangle" w="med" len="med"/>
            </a:ln>
            <a:effectLst/>
          </p:spPr>
          <p:txBody>
            <a:bodyPr/>
            <a:lstStyle/>
            <a:p>
              <a:endParaRPr lang="en-US"/>
            </a:p>
          </p:txBody>
        </p:sp>
        <p:sp>
          <p:nvSpPr>
            <p:cNvPr id="152606" name="Line 30"/>
            <p:cNvSpPr>
              <a:spLocks noChangeShapeType="1"/>
            </p:cNvSpPr>
            <p:nvPr/>
          </p:nvSpPr>
          <p:spPr bwMode="auto">
            <a:xfrm flipH="1">
              <a:off x="3744" y="2400"/>
              <a:ext cx="144" cy="192"/>
            </a:xfrm>
            <a:prstGeom prst="line">
              <a:avLst/>
            </a:prstGeom>
            <a:noFill/>
            <a:ln w="38100">
              <a:solidFill>
                <a:srgbClr val="FF0000"/>
              </a:solidFill>
              <a:round/>
              <a:headEnd/>
              <a:tailEnd type="triangle" w="med" len="med"/>
            </a:ln>
            <a:effectLst/>
          </p:spPr>
          <p:txBody>
            <a:bodyPr/>
            <a:lstStyle/>
            <a:p>
              <a:endParaRPr lang="en-US"/>
            </a:p>
          </p:txBody>
        </p:sp>
        <p:sp>
          <p:nvSpPr>
            <p:cNvPr id="152607" name="Line 31"/>
            <p:cNvSpPr>
              <a:spLocks noChangeShapeType="1"/>
            </p:cNvSpPr>
            <p:nvPr/>
          </p:nvSpPr>
          <p:spPr bwMode="auto">
            <a:xfrm flipH="1">
              <a:off x="4032" y="2352"/>
              <a:ext cx="720" cy="240"/>
            </a:xfrm>
            <a:prstGeom prst="line">
              <a:avLst/>
            </a:prstGeom>
            <a:noFill/>
            <a:ln w="38100">
              <a:solidFill>
                <a:srgbClr val="FF0000"/>
              </a:solidFill>
              <a:round/>
              <a:headEnd/>
              <a:tailEnd type="triangle" w="med" len="med"/>
            </a:ln>
            <a:effectLst/>
          </p:spPr>
          <p:txBody>
            <a:bodyPr/>
            <a:lstStyle/>
            <a:p>
              <a:endParaRPr lang="en-US"/>
            </a:p>
          </p:txBody>
        </p:sp>
        <p:sp>
          <p:nvSpPr>
            <p:cNvPr id="152608" name="Line 32"/>
            <p:cNvSpPr>
              <a:spLocks noChangeShapeType="1"/>
            </p:cNvSpPr>
            <p:nvPr/>
          </p:nvSpPr>
          <p:spPr bwMode="auto">
            <a:xfrm>
              <a:off x="5040" y="2352"/>
              <a:ext cx="0" cy="384"/>
            </a:xfrm>
            <a:prstGeom prst="line">
              <a:avLst/>
            </a:prstGeom>
            <a:noFill/>
            <a:ln w="38100">
              <a:solidFill>
                <a:schemeClr val="tx1"/>
              </a:solidFill>
              <a:prstDash val="sysDot"/>
              <a:round/>
              <a:headEnd/>
              <a:tailEnd type="triangle" w="med" len="med"/>
            </a:ln>
            <a:effectLst/>
          </p:spPr>
          <p:txBody>
            <a:bodyPr/>
            <a:lstStyle/>
            <a:p>
              <a:endParaRPr lang="en-US"/>
            </a:p>
          </p:txBody>
        </p:sp>
      </p:grpSp>
      <p:sp>
        <p:nvSpPr>
          <p:cNvPr id="152638" name="AutoShape 62"/>
          <p:cNvSpPr>
            <a:spLocks noChangeArrowheads="1"/>
          </p:cNvSpPr>
          <p:nvPr/>
        </p:nvSpPr>
        <p:spPr bwMode="auto">
          <a:xfrm>
            <a:off x="1524000" y="5867400"/>
            <a:ext cx="2133600" cy="914400"/>
          </a:xfrm>
          <a:prstGeom prst="flowChartDocument">
            <a:avLst/>
          </a:prstGeom>
          <a:solidFill>
            <a:schemeClr val="hlink"/>
          </a:solidFill>
          <a:ln w="28575">
            <a:solidFill>
              <a:srgbClr val="FF0000"/>
            </a:solidFill>
            <a:miter lim="800000"/>
            <a:headEnd/>
            <a:tailEnd/>
          </a:ln>
          <a:effectLst/>
        </p:spPr>
        <p:txBody>
          <a:bodyPr wrap="none" anchor="ctr"/>
          <a:lstStyle/>
          <a:p>
            <a:pPr algn="ctr">
              <a:spcBef>
                <a:spcPct val="50000"/>
              </a:spcBef>
            </a:pPr>
            <a:r>
              <a:rPr lang="en-US" sz="1200" b="1">
                <a:solidFill>
                  <a:srgbClr val="080808"/>
                </a:solidFill>
                <a:latin typeface="Arial" pitchFamily="34" charset="0"/>
              </a:rPr>
              <a:t>NASS </a:t>
            </a:r>
          </a:p>
          <a:p>
            <a:pPr algn="ctr">
              <a:spcBef>
                <a:spcPct val="50000"/>
              </a:spcBef>
            </a:pPr>
            <a:r>
              <a:rPr lang="en-US" sz="1200" b="1">
                <a:solidFill>
                  <a:srgbClr val="080808"/>
                </a:solidFill>
                <a:latin typeface="Arial" pitchFamily="34" charset="0"/>
              </a:rPr>
              <a:t>Crop Production Report</a:t>
            </a:r>
          </a:p>
        </p:txBody>
      </p:sp>
      <p:sp>
        <p:nvSpPr>
          <p:cNvPr id="2" name="Oval 1"/>
          <p:cNvSpPr/>
          <p:nvPr/>
        </p:nvSpPr>
        <p:spPr bwMode="auto">
          <a:xfrm>
            <a:off x="-76200" y="2590800"/>
            <a:ext cx="762000" cy="304800"/>
          </a:xfrm>
          <a:prstGeom prst="ellipse">
            <a:avLst/>
          </a:prstGeom>
          <a:solidFill>
            <a:srgbClr val="FF0000"/>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66"/>
                </a:solidFill>
                <a:effectLst/>
                <a:latin typeface="Verdana" pitchFamily="34" charset="0"/>
              </a:rPr>
              <a:t>OGA</a:t>
            </a:r>
          </a:p>
        </p:txBody>
      </p:sp>
      <p:pic>
        <p:nvPicPr>
          <p:cNvPr id="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446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004" t="12261" r="18274"/>
          <a:stretch/>
        </p:blipFill>
        <p:spPr bwMode="auto">
          <a:xfrm>
            <a:off x="381000" y="304800"/>
            <a:ext cx="8382000" cy="632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227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7352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1"/>
          <p:cNvSpPr/>
          <p:nvPr/>
        </p:nvSpPr>
        <p:spPr>
          <a:xfrm>
            <a:off x="381000" y="4648200"/>
            <a:ext cx="1295400" cy="1371600"/>
          </a:xfrm>
          <a:prstGeom prst="flowChartMagneticDisk">
            <a:avLst/>
          </a:prstGeom>
          <a:gradFill>
            <a:gsLst>
              <a:gs pos="0">
                <a:schemeClr val="accent3"/>
              </a:gs>
              <a:gs pos="47000">
                <a:schemeClr val="bg2">
                  <a:lumMod val="25000"/>
                </a:schemeClr>
              </a:gs>
              <a:gs pos="100000">
                <a:schemeClr val="accent1">
                  <a:tint val="23500"/>
                  <a:satMod val="160000"/>
                </a:schemeClr>
              </a:gs>
            </a:gsLst>
            <a:lin ang="5400000" scaled="0"/>
          </a:gra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prstClr val="black"/>
                </a:solidFill>
              </a:rPr>
              <a:t>Data</a:t>
            </a:r>
            <a:r>
              <a:rPr lang="en-US" b="1" dirty="0">
                <a:solidFill>
                  <a:prstClr val="black"/>
                </a:solidFill>
              </a:rPr>
              <a:t>:</a:t>
            </a:r>
          </a:p>
          <a:p>
            <a:pPr algn="ctr" eaLnBrk="1" fontAlgn="auto" hangingPunct="1">
              <a:spcBef>
                <a:spcPts val="0"/>
              </a:spcBef>
              <a:spcAft>
                <a:spcPts val="0"/>
              </a:spcAft>
              <a:defRPr/>
            </a:pPr>
            <a:r>
              <a:rPr lang="en-US" b="1" dirty="0">
                <a:solidFill>
                  <a:prstClr val="black"/>
                </a:solidFill>
              </a:rPr>
              <a:t>Soils, Crop, Weather</a:t>
            </a:r>
          </a:p>
        </p:txBody>
      </p:sp>
      <p:sp>
        <p:nvSpPr>
          <p:cNvPr id="3" name="Flowchart: Punched Tape 2"/>
          <p:cNvSpPr/>
          <p:nvPr/>
        </p:nvSpPr>
        <p:spPr>
          <a:xfrm>
            <a:off x="1828800" y="2743200"/>
            <a:ext cx="1981200" cy="1143000"/>
          </a:xfrm>
          <a:prstGeom prst="flowChartPunchedTape">
            <a:avLst/>
          </a:prstGeom>
          <a:gradFill>
            <a:gsLst>
              <a:gs pos="0">
                <a:srgbClr val="FF6600"/>
              </a:gs>
              <a:gs pos="77000">
                <a:schemeClr val="accent1">
                  <a:tint val="44500"/>
                  <a:satMod val="160000"/>
                </a:schemeClr>
              </a:gs>
              <a:gs pos="100000">
                <a:schemeClr val="accent1">
                  <a:tint val="23500"/>
                  <a:satMod val="160000"/>
                </a:schemeClr>
              </a:gs>
            </a:gsLst>
            <a:lin ang="5400000" scaled="0"/>
          </a:gra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prstClr val="black"/>
                </a:solidFill>
              </a:rPr>
              <a:t>Information</a:t>
            </a:r>
          </a:p>
        </p:txBody>
      </p:sp>
      <p:sp>
        <p:nvSpPr>
          <p:cNvPr id="21508" name="TextBox 10"/>
          <p:cNvSpPr txBox="1">
            <a:spLocks noChangeArrowheads="1"/>
          </p:cNvSpPr>
          <p:nvPr/>
        </p:nvSpPr>
        <p:spPr bwMode="auto">
          <a:xfrm>
            <a:off x="1481138" y="4000500"/>
            <a:ext cx="3273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a:solidFill>
                  <a:srgbClr val="000000"/>
                </a:solidFill>
                <a:latin typeface="Calibri" pitchFamily="34" charset="0"/>
              </a:rPr>
              <a:t>Analysis, Interpretation, etc…: </a:t>
            </a:r>
          </a:p>
          <a:p>
            <a:pPr algn="ctr" eaLnBrk="1" hangingPunct="1"/>
            <a:r>
              <a:rPr lang="en-US" altLang="en-US">
                <a:solidFill>
                  <a:srgbClr val="000000"/>
                </a:solidFill>
                <a:latin typeface="Calibri" pitchFamily="34" charset="0"/>
              </a:rPr>
              <a:t>visual or automated</a:t>
            </a:r>
          </a:p>
          <a:p>
            <a:pPr algn="ctr" eaLnBrk="1" hangingPunct="1"/>
            <a:r>
              <a:rPr lang="en-US" altLang="en-US">
                <a:solidFill>
                  <a:srgbClr val="000000"/>
                </a:solidFill>
                <a:latin typeface="Calibri" pitchFamily="34" charset="0"/>
              </a:rPr>
              <a:t>serves the geospatial community</a:t>
            </a:r>
          </a:p>
          <a:p>
            <a:pPr algn="ctr" eaLnBrk="1" hangingPunct="1"/>
            <a:r>
              <a:rPr lang="en-US" altLang="en-US">
                <a:solidFill>
                  <a:srgbClr val="000000"/>
                </a:solidFill>
                <a:latin typeface="Calibri" pitchFamily="34" charset="0"/>
              </a:rPr>
              <a:t>and agricultural experts</a:t>
            </a:r>
          </a:p>
        </p:txBody>
      </p:sp>
      <p:sp>
        <p:nvSpPr>
          <p:cNvPr id="21509" name="TextBox 11"/>
          <p:cNvSpPr txBox="1">
            <a:spLocks noChangeArrowheads="1"/>
          </p:cNvSpPr>
          <p:nvPr/>
        </p:nvSpPr>
        <p:spPr bwMode="auto">
          <a:xfrm>
            <a:off x="0" y="6015038"/>
            <a:ext cx="2693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1200">
                <a:solidFill>
                  <a:srgbClr val="000000"/>
                </a:solidFill>
                <a:latin typeface="Calibri" pitchFamily="34" charset="0"/>
              </a:rPr>
              <a:t>e.g. satellite observations, </a:t>
            </a:r>
          </a:p>
          <a:p>
            <a:pPr algn="ctr" eaLnBrk="1" hangingPunct="1"/>
            <a:r>
              <a:rPr lang="en-US" altLang="en-US" sz="1200">
                <a:solidFill>
                  <a:srgbClr val="000000"/>
                </a:solidFill>
                <a:latin typeface="Calibri" pitchFamily="34" charset="0"/>
              </a:rPr>
              <a:t>direct field measurements, farm surveys</a:t>
            </a:r>
          </a:p>
        </p:txBody>
      </p:sp>
      <p:sp>
        <p:nvSpPr>
          <p:cNvPr id="21510" name="TextBox 12"/>
          <p:cNvSpPr txBox="1">
            <a:spLocks noChangeArrowheads="1"/>
          </p:cNvSpPr>
          <p:nvPr/>
        </p:nvSpPr>
        <p:spPr bwMode="auto">
          <a:xfrm>
            <a:off x="3771900" y="2536825"/>
            <a:ext cx="25781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a:solidFill>
                  <a:srgbClr val="000000"/>
                </a:solidFill>
                <a:latin typeface="Calibri" pitchFamily="34" charset="0"/>
              </a:rPr>
              <a:t>Domain specific…:</a:t>
            </a:r>
          </a:p>
          <a:p>
            <a:pPr algn="ctr" eaLnBrk="1" hangingPunct="1"/>
            <a:r>
              <a:rPr lang="en-US" altLang="en-US">
                <a:solidFill>
                  <a:srgbClr val="000000"/>
                </a:solidFill>
                <a:latin typeface="Calibri" pitchFamily="34" charset="0"/>
              </a:rPr>
              <a:t>meaning + understanding</a:t>
            </a:r>
          </a:p>
          <a:p>
            <a:pPr algn="ctr" eaLnBrk="1" hangingPunct="1"/>
            <a:r>
              <a:rPr lang="en-US" altLang="en-US">
                <a:solidFill>
                  <a:srgbClr val="000000"/>
                </a:solidFill>
                <a:latin typeface="Calibri" pitchFamily="34" charset="0"/>
              </a:rPr>
              <a:t>e.g. agricultural industry</a:t>
            </a:r>
          </a:p>
        </p:txBody>
      </p:sp>
      <p:sp>
        <p:nvSpPr>
          <p:cNvPr id="21511" name="TextBox 13"/>
          <p:cNvSpPr txBox="1">
            <a:spLocks noChangeArrowheads="1"/>
          </p:cNvSpPr>
          <p:nvPr/>
        </p:nvSpPr>
        <p:spPr bwMode="auto">
          <a:xfrm>
            <a:off x="6096000" y="1563688"/>
            <a:ext cx="3141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a:solidFill>
                  <a:srgbClr val="000000"/>
                </a:solidFill>
                <a:latin typeface="Calibri" pitchFamily="34" charset="0"/>
              </a:rPr>
              <a:t>Policy-Decision making</a:t>
            </a:r>
          </a:p>
          <a:p>
            <a:pPr algn="ctr" eaLnBrk="1" hangingPunct="1"/>
            <a:r>
              <a:rPr lang="en-US" altLang="en-US">
                <a:solidFill>
                  <a:srgbClr val="000000"/>
                </a:solidFill>
                <a:latin typeface="Calibri" pitchFamily="34" charset="0"/>
              </a:rPr>
              <a:t>e.g. farmers, traders, politicians</a:t>
            </a:r>
          </a:p>
        </p:txBody>
      </p:sp>
      <p:sp>
        <p:nvSpPr>
          <p:cNvPr id="21512" name="TextBox 15"/>
          <p:cNvSpPr txBox="1">
            <a:spLocks noChangeArrowheads="1"/>
          </p:cNvSpPr>
          <p:nvPr/>
        </p:nvSpPr>
        <p:spPr bwMode="auto">
          <a:xfrm>
            <a:off x="-1" y="76200"/>
            <a:ext cx="63706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2800" dirty="0" smtClean="0">
                <a:solidFill>
                  <a:srgbClr val="000000"/>
                </a:solidFill>
                <a:latin typeface="Calibri" pitchFamily="34" charset="0"/>
              </a:rPr>
              <a:t>The Concept of Developing </a:t>
            </a:r>
            <a:r>
              <a:rPr lang="en-US" altLang="en-US" sz="2800" dirty="0">
                <a:solidFill>
                  <a:srgbClr val="000000"/>
                </a:solidFill>
                <a:latin typeface="Calibri" pitchFamily="34" charset="0"/>
              </a:rPr>
              <a:t>Actionable Situation/Outlook Report</a:t>
            </a:r>
          </a:p>
        </p:txBody>
      </p:sp>
      <p:sp>
        <p:nvSpPr>
          <p:cNvPr id="6" name="Striped Right Arrow 5"/>
          <p:cNvSpPr/>
          <p:nvPr/>
        </p:nvSpPr>
        <p:spPr>
          <a:xfrm>
            <a:off x="495300" y="3657600"/>
            <a:ext cx="1333500" cy="461963"/>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5" name="Striped Right Arrow 14"/>
          <p:cNvSpPr/>
          <p:nvPr/>
        </p:nvSpPr>
        <p:spPr>
          <a:xfrm>
            <a:off x="2819400" y="2205038"/>
            <a:ext cx="1333500" cy="461962"/>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7" name="Striped Right Arrow 16"/>
          <p:cNvSpPr/>
          <p:nvPr/>
        </p:nvSpPr>
        <p:spPr>
          <a:xfrm>
            <a:off x="5943600" y="681038"/>
            <a:ext cx="1333500" cy="461962"/>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8" name="Not Equal 17"/>
          <p:cNvSpPr/>
          <p:nvPr/>
        </p:nvSpPr>
        <p:spPr>
          <a:xfrm rot="19419776">
            <a:off x="5386388" y="4010025"/>
            <a:ext cx="1112837" cy="547688"/>
          </a:xfrm>
          <a:prstGeom prst="mathNotEqual">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9" name="Striped Right Arrow 18"/>
          <p:cNvSpPr/>
          <p:nvPr/>
        </p:nvSpPr>
        <p:spPr>
          <a:xfrm rot="19439035">
            <a:off x="2895600" y="5027613"/>
            <a:ext cx="2595563" cy="842962"/>
          </a:xfrm>
          <a:prstGeom prst="striped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Statistical significance</a:t>
            </a:r>
          </a:p>
        </p:txBody>
      </p:sp>
      <p:sp>
        <p:nvSpPr>
          <p:cNvPr id="20" name="Striped Right Arrow 19"/>
          <p:cNvSpPr/>
          <p:nvPr/>
        </p:nvSpPr>
        <p:spPr>
          <a:xfrm rot="19439035">
            <a:off x="6396038" y="2587625"/>
            <a:ext cx="2595562" cy="842963"/>
          </a:xfrm>
          <a:prstGeom prst="striped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Practical significance</a:t>
            </a:r>
          </a:p>
        </p:txBody>
      </p:sp>
      <p:sp>
        <p:nvSpPr>
          <p:cNvPr id="21" name="Flowchart: Multidocument 20"/>
          <p:cNvSpPr/>
          <p:nvPr/>
        </p:nvSpPr>
        <p:spPr>
          <a:xfrm>
            <a:off x="4191000" y="1143000"/>
            <a:ext cx="1981200" cy="1371600"/>
          </a:xfrm>
          <a:prstGeom prst="flowChartMultidocument">
            <a:avLst/>
          </a:prstGeom>
          <a:solidFill>
            <a:srgbClr val="FFC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prstClr val="black"/>
                </a:solidFill>
              </a:rPr>
              <a:t>Knowledge</a:t>
            </a:r>
          </a:p>
        </p:txBody>
      </p:sp>
      <p:sp>
        <p:nvSpPr>
          <p:cNvPr id="22" name="Flowchart: Or 21"/>
          <p:cNvSpPr/>
          <p:nvPr/>
        </p:nvSpPr>
        <p:spPr>
          <a:xfrm>
            <a:off x="7315200" y="204788"/>
            <a:ext cx="1600200" cy="1447800"/>
          </a:xfrm>
          <a:prstGeom prst="flowChartOr">
            <a:avLst/>
          </a:prstGeom>
          <a:pattFill prst="solidDmnd">
            <a:fgClr>
              <a:srgbClr val="00B05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prstClr val="black"/>
                </a:solidFill>
              </a:rPr>
              <a:t>Insight</a:t>
            </a:r>
          </a:p>
        </p:txBody>
      </p:sp>
      <p:pic>
        <p:nvPicPr>
          <p:cNvPr id="21521" name="Picture 2"/>
          <p:cNvPicPr>
            <a:picLocks noChangeAspect="1" noChangeArrowheads="1"/>
          </p:cNvPicPr>
          <p:nvPr/>
        </p:nvPicPr>
        <p:blipFill>
          <a:blip r:embed="rId3">
            <a:extLst>
              <a:ext uri="{28A0092B-C50C-407E-A947-70E740481C1C}">
                <a14:useLocalDpi xmlns:a14="http://schemas.microsoft.com/office/drawing/2010/main" val="0"/>
              </a:ext>
            </a:extLst>
          </a:blip>
          <a:srcRect l="29707" t="19508" r="64861" b="73674"/>
          <a:stretch>
            <a:fillRect/>
          </a:stretch>
        </p:blipFill>
        <p:spPr bwMode="auto">
          <a:xfrm>
            <a:off x="8382000" y="6283325"/>
            <a:ext cx="706438" cy="49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triped Right Arrow 23"/>
          <p:cNvSpPr/>
          <p:nvPr/>
        </p:nvSpPr>
        <p:spPr>
          <a:xfrm rot="19439035">
            <a:off x="3600450" y="4619625"/>
            <a:ext cx="5540375" cy="842963"/>
          </a:xfrm>
          <a:prstGeom prst="striped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prstClr val="black"/>
                </a:solidFill>
              </a:rPr>
              <a:t>Acquisition---Analysis---Interpretation---Translation</a:t>
            </a:r>
          </a:p>
        </p:txBody>
      </p:sp>
      <p:sp>
        <p:nvSpPr>
          <p:cNvPr id="25" name="Striped Right Arrow 24"/>
          <p:cNvSpPr/>
          <p:nvPr/>
        </p:nvSpPr>
        <p:spPr>
          <a:xfrm rot="19439035">
            <a:off x="5313363" y="4930775"/>
            <a:ext cx="4073525" cy="814388"/>
          </a:xfrm>
          <a:prstGeom prst="striped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dirty="0">
                <a:solidFill>
                  <a:prstClr val="black"/>
                </a:solidFill>
              </a:rPr>
              <a:t>Increasing Certainty, Credibility, Legitimacy</a:t>
            </a:r>
          </a:p>
        </p:txBody>
      </p:sp>
    </p:spTree>
    <p:extLst>
      <p:ext uri="{BB962C8B-B14F-4D97-AF65-F5344CB8AC3E}">
        <p14:creationId xmlns:p14="http://schemas.microsoft.com/office/powerpoint/2010/main" val="3115048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55" t="16462" r="50000" b="1224"/>
          <a:stretch/>
        </p:blipFill>
        <p:spPr bwMode="auto">
          <a:xfrm>
            <a:off x="3705371" y="476310"/>
            <a:ext cx="5410200" cy="633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70352" y="4171890"/>
            <a:ext cx="3911648"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Insight: decision making</a:t>
            </a:r>
          </a:p>
        </p:txBody>
      </p:sp>
      <p:sp>
        <p:nvSpPr>
          <p:cNvPr id="6" name="Rectangle 5"/>
          <p:cNvSpPr/>
          <p:nvPr/>
        </p:nvSpPr>
        <p:spPr>
          <a:xfrm>
            <a:off x="4459069" y="5086290"/>
            <a:ext cx="3780202"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Information-Knowledge</a:t>
            </a:r>
          </a:p>
        </p:txBody>
      </p:sp>
      <p:sp>
        <p:nvSpPr>
          <p:cNvPr id="7" name="TextBox 15"/>
          <p:cNvSpPr txBox="1">
            <a:spLocks noChangeArrowheads="1"/>
          </p:cNvSpPr>
          <p:nvPr/>
        </p:nvSpPr>
        <p:spPr bwMode="auto">
          <a:xfrm>
            <a:off x="2362200" y="76200"/>
            <a:ext cx="533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2000" b="1" dirty="0">
                <a:latin typeface="Calibri" pitchFamily="34" charset="0"/>
              </a:rPr>
              <a:t>Developing Actionable Situation/Outlook Report</a:t>
            </a:r>
          </a:p>
        </p:txBody>
      </p:sp>
      <p:sp>
        <p:nvSpPr>
          <p:cNvPr id="3" name="TextBox 2"/>
          <p:cNvSpPr txBox="1"/>
          <p:nvPr/>
        </p:nvSpPr>
        <p:spPr>
          <a:xfrm>
            <a:off x="304800" y="1066800"/>
            <a:ext cx="2557110" cy="3139321"/>
          </a:xfrm>
          <a:prstGeom prst="rect">
            <a:avLst/>
          </a:prstGeom>
          <a:noFill/>
        </p:spPr>
        <p:txBody>
          <a:bodyPr wrap="none" rtlCol="0">
            <a:spAutoFit/>
          </a:bodyPr>
          <a:lstStyle/>
          <a:p>
            <a:r>
              <a:rPr lang="en-US" dirty="0" smtClean="0"/>
              <a:t>From:</a:t>
            </a:r>
          </a:p>
          <a:p>
            <a:endParaRPr lang="en-US" dirty="0" smtClean="0"/>
          </a:p>
          <a:p>
            <a:pPr lvl="2"/>
            <a:r>
              <a:rPr lang="en-US" dirty="0" smtClean="0"/>
              <a:t>Data,</a:t>
            </a:r>
          </a:p>
          <a:p>
            <a:pPr lvl="2"/>
            <a:endParaRPr lang="en-US" dirty="0" smtClean="0"/>
          </a:p>
          <a:p>
            <a:pPr lvl="2"/>
            <a:r>
              <a:rPr lang="en-US" dirty="0" smtClean="0"/>
              <a:t>Information,</a:t>
            </a:r>
          </a:p>
          <a:p>
            <a:pPr lvl="2"/>
            <a:r>
              <a:rPr lang="en-US" dirty="0" smtClean="0"/>
              <a:t> </a:t>
            </a:r>
          </a:p>
          <a:p>
            <a:pPr lvl="2"/>
            <a:r>
              <a:rPr lang="en-US" dirty="0" smtClean="0"/>
              <a:t>Knowledge,</a:t>
            </a:r>
          </a:p>
          <a:p>
            <a:pPr lvl="2"/>
            <a:endParaRPr lang="en-US" dirty="0"/>
          </a:p>
          <a:p>
            <a:pPr lvl="2"/>
            <a:r>
              <a:rPr lang="en-US" dirty="0" smtClean="0"/>
              <a:t>to</a:t>
            </a:r>
          </a:p>
          <a:p>
            <a:pPr lvl="2"/>
            <a:endParaRPr lang="en-US" dirty="0" smtClean="0"/>
          </a:p>
          <a:p>
            <a:pPr lvl="2"/>
            <a:r>
              <a:rPr lang="en-US" dirty="0" smtClean="0"/>
              <a:t>Insight</a:t>
            </a:r>
            <a:endParaRPr lang="en-US" dirty="0"/>
          </a:p>
        </p:txBody>
      </p:sp>
      <p:sp>
        <p:nvSpPr>
          <p:cNvPr id="4" name="Right Arrow 3"/>
          <p:cNvSpPr/>
          <p:nvPr/>
        </p:nvSpPr>
        <p:spPr bwMode="auto">
          <a:xfrm>
            <a:off x="2362200" y="3810000"/>
            <a:ext cx="990600" cy="409545"/>
          </a:xfrm>
          <a:prstGeom prst="rightArrow">
            <a:avLst/>
          </a:prstGeom>
          <a:solidFill>
            <a:srgbClr val="FF0000"/>
          </a:solidFill>
          <a:ln w="9525" cap="flat" cmpd="sng" algn="ctr">
            <a:solidFill>
              <a:srgbClr val="08080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ndParaRP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88" y="6172200"/>
            <a:ext cx="9144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065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12051</TotalTime>
  <Words>2541</Words>
  <Application>Microsoft Office PowerPoint</Application>
  <PresentationFormat>On-screen Show (4:3)</PresentationFormat>
  <Paragraphs>358</Paragraphs>
  <Slides>46</Slides>
  <Notes>8</Notes>
  <HiddenSlides>0</HiddenSlides>
  <MMClips>0</MMClips>
  <ScaleCrop>false</ScaleCrop>
  <HeadingPairs>
    <vt:vector size="4" baseType="variant">
      <vt:variant>
        <vt:lpstr>Theme</vt:lpstr>
      </vt:variant>
      <vt:variant>
        <vt:i4>7</vt:i4>
      </vt:variant>
      <vt:variant>
        <vt:lpstr>Slide Titles</vt:lpstr>
      </vt:variant>
      <vt:variant>
        <vt:i4>46</vt:i4>
      </vt:variant>
    </vt:vector>
  </HeadingPairs>
  <TitlesOfParts>
    <vt:vector size="53" baseType="lpstr">
      <vt:lpstr>Globe</vt:lpstr>
      <vt:lpstr>Default Design</vt:lpstr>
      <vt:lpstr>2_Default Design</vt:lpstr>
      <vt:lpstr>1_Globe</vt:lpstr>
      <vt:lpstr>2_Globe</vt:lpstr>
      <vt:lpstr>1_Default Design</vt:lpstr>
      <vt:lpstr>Office Theme</vt:lpstr>
      <vt:lpstr>USDA Office of  Global Analysis   International Production Assessment Division </vt:lpstr>
      <vt:lpstr>PowerPoint Presentation</vt:lpstr>
      <vt:lpstr>FAS OGA-IPAD Mission Statement</vt:lpstr>
      <vt:lpstr>USDA Situation and Outlook Organizational Structure</vt:lpstr>
      <vt:lpstr>USDA’s Economic Information System</vt:lpstr>
      <vt:lpstr>PowerPoint Presentation</vt:lpstr>
      <vt:lpstr>PowerPoint Presentation</vt:lpstr>
      <vt:lpstr>PowerPoint Presentation</vt:lpstr>
      <vt:lpstr>PowerPoint Presentation</vt:lpstr>
      <vt:lpstr>PowerPoint Presentation</vt:lpstr>
      <vt:lpstr>PowerPoint Presentation</vt:lpstr>
      <vt:lpstr>OGA/IPAD’s Major Crop Forecasting Parameters What we monitored during the crop season……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IPAD’s Operational Use Of GIMMS MODIS Global Agricultural Monitoring Production System and Other Decision Support Systems</vt:lpstr>
      <vt:lpstr>Global Agricultural Monitoring System (GLAM)</vt:lpstr>
      <vt:lpstr>PowerPoint Presentation</vt:lpstr>
      <vt:lpstr>PowerPoint Presentation</vt:lpstr>
      <vt:lpstr>GLAM/MODIS-NDVI (250-meter) Time Series Database for Relative Yield Analysis via 250-m Cropland Data Drilling: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aspects of Model Development </vt:lpstr>
      <vt:lpstr>………model development </vt:lpstr>
      <vt:lpstr>Model Results</vt:lpstr>
      <vt:lpstr>Model Results</vt:lpstr>
      <vt:lpstr>Overview Of IPAD’s Operational Use Of Landsat Imagery for cropping area determination: exploring various band combinations, image enhancement technics, targeted image classification</vt:lpstr>
      <vt:lpstr>In-season monitoring of Planted Area  (optimum planting period) using Landsat Data</vt:lpstr>
      <vt:lpstr>PowerPoint Presentation</vt:lpstr>
      <vt:lpstr>PowerPoint Presentation</vt:lpstr>
      <vt:lpstr>PowerPoint Presentation</vt:lpstr>
      <vt:lpstr>PowerPoint Presentation</vt:lpstr>
      <vt:lpstr>Summary Satellites Used by FAS/IPAD (time-series data sets important for crop monitoring)</vt:lpstr>
      <vt:lpstr>PowerPoint Presentation</vt:lpstr>
    </vt:vector>
  </TitlesOfParts>
  <Company>USDA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Crop Assessment Protocol</dc:title>
  <dc:creator>FAS</dc:creator>
  <cp:lastModifiedBy>Dath Mita</cp:lastModifiedBy>
  <cp:revision>863</cp:revision>
  <cp:lastPrinted>2016-06-17T17:38:09Z</cp:lastPrinted>
  <dcterms:created xsi:type="dcterms:W3CDTF">2010-02-25T15:04:38Z</dcterms:created>
  <dcterms:modified xsi:type="dcterms:W3CDTF">2016-06-21T21:44:11Z</dcterms:modified>
</cp:coreProperties>
</file>