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media1.gif" ContentType="vide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7" r:id="rId2"/>
    <p:sldMasterId id="2147483699" r:id="rId3"/>
    <p:sldMasterId id="2147483718" r:id="rId4"/>
  </p:sldMasterIdLst>
  <p:notesMasterIdLst>
    <p:notesMasterId r:id="rId71"/>
  </p:notesMasterIdLst>
  <p:sldIdLst>
    <p:sldId id="256" r:id="rId5"/>
    <p:sldId id="276" r:id="rId6"/>
    <p:sldId id="368" r:id="rId7"/>
    <p:sldId id="370" r:id="rId8"/>
    <p:sldId id="372" r:id="rId9"/>
    <p:sldId id="280" r:id="rId10"/>
    <p:sldId id="275" r:id="rId11"/>
    <p:sldId id="333" r:id="rId12"/>
    <p:sldId id="278" r:id="rId13"/>
    <p:sldId id="309" r:id="rId14"/>
    <p:sldId id="310" r:id="rId15"/>
    <p:sldId id="311" r:id="rId16"/>
    <p:sldId id="313" r:id="rId17"/>
    <p:sldId id="314" r:id="rId18"/>
    <p:sldId id="315" r:id="rId19"/>
    <p:sldId id="316" r:id="rId20"/>
    <p:sldId id="371" r:id="rId21"/>
    <p:sldId id="337" r:id="rId22"/>
    <p:sldId id="373" r:id="rId23"/>
    <p:sldId id="263" r:id="rId24"/>
    <p:sldId id="334" r:id="rId25"/>
    <p:sldId id="335" r:id="rId26"/>
    <p:sldId id="343" r:id="rId27"/>
    <p:sldId id="344" r:id="rId28"/>
    <p:sldId id="345" r:id="rId29"/>
    <p:sldId id="346" r:id="rId30"/>
    <p:sldId id="374" r:id="rId31"/>
    <p:sldId id="375" r:id="rId32"/>
    <p:sldId id="342" r:id="rId33"/>
    <p:sldId id="383" r:id="rId34"/>
    <p:sldId id="341" r:id="rId35"/>
    <p:sldId id="339" r:id="rId36"/>
    <p:sldId id="267" r:id="rId37"/>
    <p:sldId id="264" r:id="rId38"/>
    <p:sldId id="265" r:id="rId39"/>
    <p:sldId id="266" r:id="rId40"/>
    <p:sldId id="350" r:id="rId41"/>
    <p:sldId id="382" r:id="rId42"/>
    <p:sldId id="351" r:id="rId43"/>
    <p:sldId id="352" r:id="rId44"/>
    <p:sldId id="376" r:id="rId45"/>
    <p:sldId id="332" r:id="rId46"/>
    <p:sldId id="354" r:id="rId47"/>
    <p:sldId id="355" r:id="rId48"/>
    <p:sldId id="349" r:id="rId49"/>
    <p:sldId id="357" r:id="rId50"/>
    <p:sldId id="296" r:id="rId51"/>
    <p:sldId id="297" r:id="rId52"/>
    <p:sldId id="358" r:id="rId53"/>
    <p:sldId id="384" r:id="rId54"/>
    <p:sldId id="359" r:id="rId55"/>
    <p:sldId id="360" r:id="rId56"/>
    <p:sldId id="361" r:id="rId57"/>
    <p:sldId id="362" r:id="rId58"/>
    <p:sldId id="363" r:id="rId59"/>
    <p:sldId id="364" r:id="rId60"/>
    <p:sldId id="323" r:id="rId61"/>
    <p:sldId id="325" r:id="rId62"/>
    <p:sldId id="326" r:id="rId63"/>
    <p:sldId id="365" r:id="rId64"/>
    <p:sldId id="367" r:id="rId65"/>
    <p:sldId id="377" r:id="rId66"/>
    <p:sldId id="366" r:id="rId67"/>
    <p:sldId id="285" r:id="rId68"/>
    <p:sldId id="378" r:id="rId69"/>
    <p:sldId id="379"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5135" autoAdjust="0"/>
  </p:normalViewPr>
  <p:slideViewPr>
    <p:cSldViewPr snapToGrid="0" snapToObjects="1">
      <p:cViewPr varScale="1">
        <p:scale>
          <a:sx n="72" d="100"/>
          <a:sy n="72" d="100"/>
        </p:scale>
        <p:origin x="-124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slide" Target="slides/slide66.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E29E57-4437-7C48-974A-ED9E5F9EEEF0}" type="datetimeFigureOut">
              <a:rPr lang="en-US" smtClean="0"/>
              <a:t>6/22/16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419559-42D8-414A-8999-0096E124E8B7}" type="slidenum">
              <a:rPr lang="en-US" smtClean="0"/>
              <a:t>‹#›</a:t>
            </a:fld>
            <a:endParaRPr lang="en-US"/>
          </a:p>
        </p:txBody>
      </p:sp>
    </p:spTree>
    <p:extLst>
      <p:ext uri="{BB962C8B-B14F-4D97-AF65-F5344CB8AC3E}">
        <p14:creationId xmlns:p14="http://schemas.microsoft.com/office/powerpoint/2010/main" val="14870698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ln>
            <a:miter lim="800000"/>
            <a:headEnd/>
            <a:tailEnd/>
          </a:ln>
        </p:spPr>
        <p:txBody>
          <a:bodyPr/>
          <a:lstStyle/>
          <a:p>
            <a:fld id="{2541C558-AF3D-1848-992F-4CC089ABB103}" type="slidenum">
              <a:rPr lang="en-US">
                <a:solidFill>
                  <a:srgbClr val="000000"/>
                </a:solidFill>
              </a:rPr>
              <a:pPr/>
              <a:t>27</a:t>
            </a:fld>
            <a:endParaRPr lang="en-US">
              <a:solidFill>
                <a:srgbClr val="000000"/>
              </a:solidFill>
            </a:endParaRPr>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4"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3FA5D5-95A9-C346-ADDA-D5EC36381202}" type="slidenum">
              <a:rPr lang="en-US" sz="1200"/>
              <a:pPr eaLnBrk="1" hangingPunct="1"/>
              <a:t>44</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smtClean="0"/>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498D90C7-3E44-3D43-A943-CF1C610C7EA9}" type="datetimeFigureOut">
              <a:rPr lang="en-US" smtClean="0"/>
              <a:t>6/22/16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0802E-B9BD-EB43-9E0F-C8FB14A5E7A1}" type="slidenum">
              <a:rPr lang="en-US" smtClean="0"/>
              <a:t>‹#›</a:t>
            </a:fld>
            <a:endParaRPr lang="en-US"/>
          </a:p>
        </p:txBody>
      </p:sp>
      <p:pic>
        <p:nvPicPr>
          <p:cNvPr id="7" name="Picture 6" descr="MoleculeTracer.png"/>
          <p:cNvPicPr>
            <a:picLocks noChangeAspect="1"/>
          </p:cNvPicPr>
          <p:nvPr/>
        </p:nvPicPr>
        <p:blipFill>
          <a:blip r:embed="rId2"/>
          <a:stretch>
            <a:fillRect/>
          </a:stretch>
        </p:blipFill>
        <p:spPr>
          <a:xfrm>
            <a:off x="1674019" y="224679"/>
            <a:ext cx="5795963" cy="39433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498D90C7-3E44-3D43-A943-CF1C610C7EA9}" type="datetimeFigureOut">
              <a:rPr lang="en-US" smtClean="0"/>
              <a:t>6/22/16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0802E-B9BD-EB43-9E0F-C8FB14A5E7A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98D90C7-3E44-3D43-A943-CF1C610C7EA9}" type="datetimeFigureOut">
              <a:rPr lang="en-US" smtClean="0"/>
              <a:t>6/22/16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0802E-B9BD-EB43-9E0F-C8FB14A5E7A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smtClean="0"/>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98D90C7-3E44-3D43-A943-CF1C610C7EA9}" type="datetimeFigureOut">
              <a:rPr lang="en-US" smtClean="0"/>
              <a:t>6/22/16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0802E-B9BD-EB43-9E0F-C8FB14A5E7A1}"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atin typeface="Arial" charset="0"/>
              </a:defRPr>
            </a:lvl1pPr>
          </a:lstStyle>
          <a:p>
            <a:pPr>
              <a:defRPr/>
            </a:pPr>
            <a:endParaRPr lang="en-US"/>
          </a:p>
        </p:txBody>
      </p:sp>
      <p:sp>
        <p:nvSpPr>
          <p:cNvPr id="7" name="Footer Placeholder 6"/>
          <p:cNvSpPr>
            <a:spLocks noGrp="1"/>
          </p:cNvSpPr>
          <p:nvPr>
            <p:ph type="ftr" sz="quarter" idx="11"/>
          </p:nvPr>
        </p:nvSpPr>
        <p:spPr/>
        <p:txBody>
          <a:bodyPr/>
          <a:lstStyle>
            <a:lvl1pPr>
              <a:defRPr>
                <a:latin typeface="Arial" charset="0"/>
              </a:defRPr>
            </a:lvl1pPr>
          </a:lstStyle>
          <a:p>
            <a:pPr>
              <a:defRPr/>
            </a:pPr>
            <a:endParaRPr lang="en-US"/>
          </a:p>
        </p:txBody>
      </p:sp>
      <p:sp>
        <p:nvSpPr>
          <p:cNvPr id="8" name="Slide Number Placeholder 7"/>
          <p:cNvSpPr>
            <a:spLocks noGrp="1"/>
          </p:cNvSpPr>
          <p:nvPr>
            <p:ph type="sldNum" sz="quarter" idx="12"/>
          </p:nvPr>
        </p:nvSpPr>
        <p:spPr/>
        <p:txBody>
          <a:bodyPr/>
          <a:lstStyle>
            <a:lvl1pPr>
              <a:defRPr>
                <a:latin typeface="Arial" charset="0"/>
              </a:defRPr>
            </a:lvl1pPr>
          </a:lstStyle>
          <a:p>
            <a:pPr>
              <a:defRPr/>
            </a:pPr>
            <a:fld id="{4123B105-BC24-8749-988C-875957DCCAA4}" type="slidenum">
              <a:rPr lang="en-US"/>
              <a:pPr>
                <a:defRPr/>
              </a:pPr>
              <a:t>‹#›</a:t>
            </a:fld>
            <a:endParaRPr lang="en-US"/>
          </a:p>
        </p:txBody>
      </p:sp>
    </p:spTree>
    <p:extLst>
      <p:ext uri="{BB962C8B-B14F-4D97-AF65-F5344CB8AC3E}">
        <p14:creationId xmlns:p14="http://schemas.microsoft.com/office/powerpoint/2010/main" val="91491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892969" y="1151930"/>
            <a:ext cx="7358063" cy="2321719"/>
          </a:xfrm>
          <a:prstGeom prst="rect">
            <a:avLst/>
          </a:prstGeom>
        </p:spPr>
        <p:txBody>
          <a:bodyPr anchor="b"/>
          <a:lstStyle/>
          <a:p>
            <a:r>
              <a:t>Title Text</a:t>
            </a:r>
          </a:p>
        </p:txBody>
      </p:sp>
      <p:sp>
        <p:nvSpPr>
          <p:cNvPr id="12" name="Shape 12"/>
          <p:cNvSpPr>
            <a:spLocks noGrp="1"/>
          </p:cNvSpPr>
          <p:nvPr>
            <p:ph type="body" sz="quarter" idx="1"/>
          </p:nvPr>
        </p:nvSpPr>
        <p:spPr>
          <a:xfrm>
            <a:off x="892969" y="3536156"/>
            <a:ext cx="7358063" cy="794742"/>
          </a:xfrm>
          <a:prstGeom prst="rect">
            <a:avLst/>
          </a:prstGeom>
        </p:spPr>
        <p:txBody>
          <a:bodyPr anchor="t"/>
          <a:lstStyle>
            <a:lvl1pPr marL="0" indent="0" algn="ctr">
              <a:spcBef>
                <a:spcPts val="0"/>
              </a:spcBef>
              <a:buSzTx/>
              <a:buNone/>
              <a:defRPr sz="2500"/>
            </a:lvl1pPr>
            <a:lvl2pPr marL="0" indent="0" algn="ctr">
              <a:spcBef>
                <a:spcPts val="0"/>
              </a:spcBef>
              <a:buSzTx/>
              <a:buNone/>
              <a:defRPr sz="2500"/>
            </a:lvl2pPr>
            <a:lvl3pPr marL="0" indent="0" algn="ctr">
              <a:spcBef>
                <a:spcPts val="0"/>
              </a:spcBef>
              <a:buSzTx/>
              <a:buNone/>
              <a:defRPr sz="2500"/>
            </a:lvl3pPr>
            <a:lvl4pPr marL="0" indent="0" algn="ctr">
              <a:spcBef>
                <a:spcPts val="0"/>
              </a:spcBef>
              <a:buSzTx/>
              <a:buNone/>
              <a:defRPr sz="2500"/>
            </a:lvl4pPr>
            <a:lvl5pPr marL="0" indent="0" algn="ctr">
              <a:spcBef>
                <a:spcPts val="0"/>
              </a:spcBef>
              <a:buSzTx/>
              <a:buNone/>
              <a:defRPr sz="25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Gill Sans"/>
                <a:ea typeface="Gill Sans"/>
                <a:cs typeface="Gill Sans"/>
              </a:rPr>
              <a:pPr/>
              <a:t>‹#›</a:t>
            </a:fld>
            <a:endParaRPr>
              <a:latin typeface="Gill Sans"/>
              <a:ea typeface="Gill Sans"/>
              <a:cs typeface="Gill Sans"/>
            </a:endParaRPr>
          </a:p>
        </p:txBody>
      </p:sp>
    </p:spTree>
    <p:extLst>
      <p:ext uri="{BB962C8B-B14F-4D97-AF65-F5344CB8AC3E}">
        <p14:creationId xmlns:p14="http://schemas.microsoft.com/office/powerpoint/2010/main" val="4066492248"/>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xfrm>
            <a:off x="892969" y="1946672"/>
            <a:ext cx="7358063" cy="4018359"/>
          </a:xfrm>
          <a:prstGeom prst="rect">
            <a:avLst/>
          </a:prstGeom>
        </p:spPr>
        <p:txBody>
          <a:bodyPr/>
          <a:lstStyle>
            <a:lvl1pPr>
              <a:spcBef>
                <a:spcPts val="1687"/>
              </a:spcBef>
            </a:lvl1pPr>
            <a:lvl2pPr>
              <a:spcBef>
                <a:spcPts val="1687"/>
              </a:spcBef>
            </a:lvl2pPr>
            <a:lvl3pPr>
              <a:spcBef>
                <a:spcPts val="1687"/>
              </a:spcBef>
            </a:lvl3pPr>
            <a:lvl4pPr>
              <a:spcBef>
                <a:spcPts val="1687"/>
              </a:spcBef>
            </a:lvl4pPr>
            <a:lvl5pPr>
              <a:spcBef>
                <a:spcPts val="1687"/>
              </a:spcBef>
            </a:lvl5p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xfrm>
            <a:off x="4384063" y="6402586"/>
            <a:ext cx="366946" cy="364519"/>
          </a:xfrm>
          <a:prstGeom prst="rect">
            <a:avLst/>
          </a:prstGeom>
        </p:spPr>
        <p:txBody>
          <a:bodyPr/>
          <a:lstStyle>
            <a:lvl1pPr>
              <a:defRPr sz="1900"/>
            </a:lvl1pPr>
          </a:lstStyle>
          <a:p>
            <a:fld id="{86CB4B4D-7CA3-9044-876B-883B54F8677D}" type="slidenum">
              <a:rPr>
                <a:latin typeface="Gill Sans"/>
                <a:ea typeface="Gill Sans"/>
                <a:cs typeface="Gill Sans"/>
              </a:rPr>
              <a:pPr/>
              <a:t>‹#›</a:t>
            </a:fld>
            <a:endParaRPr>
              <a:latin typeface="Gill Sans"/>
              <a:ea typeface="Gill Sans"/>
              <a:cs typeface="Gill Sans"/>
            </a:endParaRPr>
          </a:p>
        </p:txBody>
      </p:sp>
    </p:spTree>
    <p:extLst>
      <p:ext uri="{BB962C8B-B14F-4D97-AF65-F5344CB8AC3E}">
        <p14:creationId xmlns:p14="http://schemas.microsoft.com/office/powerpoint/2010/main" val="2777217444"/>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idx="1"/>
          </p:nvPr>
        </p:nvSpPr>
        <p:spPr>
          <a:xfrm>
            <a:off x="892969" y="1946672"/>
            <a:ext cx="7358063" cy="4018359"/>
          </a:xfrm>
          <a:prstGeom prst="rect">
            <a:avLst/>
          </a:prstGeom>
        </p:spPr>
        <p:txBody>
          <a:bodyPr numCol="2" spcCol="367890" anchor="t"/>
          <a:lstStyle>
            <a:lvl1pPr marL="571002" indent="-347767">
              <a:spcBef>
                <a:spcPts val="2672"/>
              </a:spcBef>
              <a:defRPr sz="2200"/>
            </a:lvl1pPr>
            <a:lvl2pPr marL="883530" indent="-347767">
              <a:spcBef>
                <a:spcPts val="2672"/>
              </a:spcBef>
              <a:defRPr sz="2200"/>
            </a:lvl2pPr>
            <a:lvl3pPr marL="1196057" indent="-347767">
              <a:spcBef>
                <a:spcPts val="2672"/>
              </a:spcBef>
              <a:defRPr sz="2200"/>
            </a:lvl3pPr>
            <a:lvl4pPr marL="1508585" indent="-347767">
              <a:spcBef>
                <a:spcPts val="2672"/>
              </a:spcBef>
              <a:defRPr sz="2200"/>
            </a:lvl4pPr>
            <a:lvl5pPr marL="1821113" indent="-347767">
              <a:spcBef>
                <a:spcPts val="2672"/>
              </a:spcBef>
              <a:defRPr sz="2200"/>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Gill Sans"/>
                <a:ea typeface="Gill Sans"/>
                <a:cs typeface="Gill Sans"/>
              </a:rPr>
              <a:pPr/>
              <a:t>‹#›</a:t>
            </a:fld>
            <a:endParaRPr>
              <a:latin typeface="Gill Sans"/>
              <a:ea typeface="Gill Sans"/>
              <a:cs typeface="Gill Sans"/>
            </a:endParaRPr>
          </a:p>
        </p:txBody>
      </p:sp>
    </p:spTree>
    <p:extLst>
      <p:ext uri="{BB962C8B-B14F-4D97-AF65-F5344CB8AC3E}">
        <p14:creationId xmlns:p14="http://schemas.microsoft.com/office/powerpoint/2010/main" val="191231836"/>
      </p:ext>
    </p:extLst>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8" name="Shape 3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 name="Shape 39"/>
          <p:cNvSpPr>
            <a:spLocks noGrp="1"/>
          </p:cNvSpPr>
          <p:nvPr>
            <p:ph type="sldNum" sz="quarter" idx="2"/>
          </p:nvPr>
        </p:nvSpPr>
        <p:spPr>
          <a:prstGeom prst="rect">
            <a:avLst/>
          </a:prstGeom>
        </p:spPr>
        <p:txBody>
          <a:bodyPr/>
          <a:lstStyle/>
          <a:p>
            <a:fld id="{86CB4B4D-7CA3-9044-876B-883B54F8677D}" type="slidenum">
              <a:rPr>
                <a:latin typeface="Gill Sans"/>
                <a:ea typeface="Gill Sans"/>
                <a:cs typeface="Gill Sans"/>
              </a:rPr>
              <a:pPr/>
              <a:t>‹#›</a:t>
            </a:fld>
            <a:endParaRPr>
              <a:latin typeface="Gill Sans"/>
              <a:ea typeface="Gill Sans"/>
              <a:cs typeface="Gill Sans"/>
            </a:endParaRPr>
          </a:p>
        </p:txBody>
      </p:sp>
    </p:spTree>
    <p:extLst>
      <p:ext uri="{BB962C8B-B14F-4D97-AF65-F5344CB8AC3E}">
        <p14:creationId xmlns:p14="http://schemas.microsoft.com/office/powerpoint/2010/main" val="1842095331"/>
      </p:ext>
    </p:extLst>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hape 46"/>
          <p:cNvSpPr>
            <a:spLocks noGrp="1"/>
          </p:cNvSpPr>
          <p:nvPr>
            <p:ph type="sldNum" sz="quarter" idx="2"/>
          </p:nvPr>
        </p:nvSpPr>
        <p:spPr>
          <a:prstGeom prst="rect">
            <a:avLst/>
          </a:prstGeom>
        </p:spPr>
        <p:txBody>
          <a:bodyPr/>
          <a:lstStyle/>
          <a:p>
            <a:fld id="{86CB4B4D-7CA3-9044-876B-883B54F8677D}" type="slidenum">
              <a:rPr>
                <a:latin typeface="Gill Sans"/>
                <a:ea typeface="Gill Sans"/>
                <a:cs typeface="Gill Sans"/>
              </a:rPr>
              <a:pPr/>
              <a:t>‹#›</a:t>
            </a:fld>
            <a:endParaRPr>
              <a:latin typeface="Gill Sans"/>
              <a:ea typeface="Gill Sans"/>
              <a:cs typeface="Gill Sans"/>
            </a:endParaRPr>
          </a:p>
        </p:txBody>
      </p:sp>
    </p:spTree>
    <p:extLst>
      <p:ext uri="{BB962C8B-B14F-4D97-AF65-F5344CB8AC3E}">
        <p14:creationId xmlns:p14="http://schemas.microsoft.com/office/powerpoint/2010/main" val="560552123"/>
      </p:ext>
    </p:extLst>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r>
              <a:t>Title Text</a:t>
            </a:r>
          </a:p>
        </p:txBody>
      </p:sp>
      <p:sp>
        <p:nvSpPr>
          <p:cNvPr id="54" name="Shape 54"/>
          <p:cNvSpPr>
            <a:spLocks noGrp="1"/>
          </p:cNvSpPr>
          <p:nvPr>
            <p:ph type="sldNum" sz="quarter" idx="2"/>
          </p:nvPr>
        </p:nvSpPr>
        <p:spPr>
          <a:prstGeom prst="rect">
            <a:avLst/>
          </a:prstGeom>
        </p:spPr>
        <p:txBody>
          <a:bodyPr/>
          <a:lstStyle/>
          <a:p>
            <a:fld id="{86CB4B4D-7CA3-9044-876B-883B54F8677D}" type="slidenum">
              <a:rPr>
                <a:latin typeface="Gill Sans"/>
                <a:ea typeface="Gill Sans"/>
                <a:cs typeface="Gill Sans"/>
              </a:rPr>
              <a:pPr/>
              <a:t>‹#›</a:t>
            </a:fld>
            <a:endParaRPr>
              <a:latin typeface="Gill Sans"/>
              <a:ea typeface="Gill Sans"/>
              <a:cs typeface="Gill Sans"/>
            </a:endParaRPr>
          </a:p>
        </p:txBody>
      </p:sp>
    </p:spTree>
    <p:extLst>
      <p:ext uri="{BB962C8B-B14F-4D97-AF65-F5344CB8AC3E}">
        <p14:creationId xmlns:p14="http://schemas.microsoft.com/office/powerpoint/2010/main" val="2977818706"/>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98D90C7-3E44-3D43-A943-CF1C610C7EA9}" type="datetimeFigureOut">
              <a:rPr lang="en-US" smtClean="0"/>
              <a:t>6/22/16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0802E-B9BD-EB43-9E0F-C8FB14A5E7A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61" name="Shape 61"/>
          <p:cNvSpPr>
            <a:spLocks noGrp="1"/>
          </p:cNvSpPr>
          <p:nvPr>
            <p:ph type="title"/>
          </p:nvPr>
        </p:nvSpPr>
        <p:spPr>
          <a:xfrm>
            <a:off x="892969" y="2089547"/>
            <a:ext cx="7358063" cy="2678906"/>
          </a:xfrm>
          <a:prstGeom prst="rect">
            <a:avLst/>
          </a:prstGeom>
        </p:spPr>
        <p:txBody>
          <a:bodyPr/>
          <a:lstStyle/>
          <a:p>
            <a:r>
              <a:t>Title Text</a:t>
            </a:r>
          </a:p>
        </p:txBody>
      </p:sp>
      <p:sp>
        <p:nvSpPr>
          <p:cNvPr id="62" name="Shape 62"/>
          <p:cNvSpPr>
            <a:spLocks noGrp="1"/>
          </p:cNvSpPr>
          <p:nvPr>
            <p:ph type="sldNum" sz="quarter" idx="2"/>
          </p:nvPr>
        </p:nvSpPr>
        <p:spPr>
          <a:prstGeom prst="rect">
            <a:avLst/>
          </a:prstGeom>
        </p:spPr>
        <p:txBody>
          <a:bodyPr/>
          <a:lstStyle/>
          <a:p>
            <a:fld id="{86CB4B4D-7CA3-9044-876B-883B54F8677D}" type="slidenum">
              <a:rPr>
                <a:latin typeface="Gill Sans"/>
                <a:ea typeface="Gill Sans"/>
                <a:cs typeface="Gill Sans"/>
              </a:rPr>
              <a:pPr/>
              <a:t>‹#›</a:t>
            </a:fld>
            <a:endParaRPr>
              <a:latin typeface="Gill Sans"/>
              <a:ea typeface="Gill Sans"/>
              <a:cs typeface="Gill Sans"/>
            </a:endParaRPr>
          </a:p>
        </p:txBody>
      </p:sp>
    </p:spTree>
    <p:extLst>
      <p:ext uri="{BB962C8B-B14F-4D97-AF65-F5344CB8AC3E}">
        <p14:creationId xmlns:p14="http://schemas.microsoft.com/office/powerpoint/2010/main" val="2015930118"/>
      </p:ext>
    </p:extLst>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69" name="Shape 69"/>
          <p:cNvSpPr>
            <a:spLocks noGrp="1"/>
          </p:cNvSpPr>
          <p:nvPr>
            <p:ph type="pic" sz="half" idx="13"/>
          </p:nvPr>
        </p:nvSpPr>
        <p:spPr>
          <a:xfrm>
            <a:off x="2428875" y="1562695"/>
            <a:ext cx="4286250" cy="3214688"/>
          </a:xfrm>
          <a:prstGeom prst="rect">
            <a:avLst/>
          </a:prstGeom>
          <a:ln w="25400">
            <a:solidFill>
              <a:srgbClr val="FFFFFF"/>
            </a:solidFill>
          </a:ln>
        </p:spPr>
        <p:txBody>
          <a:bodyPr lIns="64291" tIns="32145" rIns="64291" bIns="32145" anchor="t"/>
          <a:lstStyle/>
          <a:p>
            <a:endParaRPr/>
          </a:p>
        </p:txBody>
      </p:sp>
      <p:sp>
        <p:nvSpPr>
          <p:cNvPr id="70" name="Shape 70"/>
          <p:cNvSpPr>
            <a:spLocks noGrp="1"/>
          </p:cNvSpPr>
          <p:nvPr>
            <p:ph type="title"/>
          </p:nvPr>
        </p:nvSpPr>
        <p:spPr>
          <a:xfrm>
            <a:off x="892969" y="5179219"/>
            <a:ext cx="7358063" cy="1196578"/>
          </a:xfrm>
          <a:prstGeom prst="rect">
            <a:avLst/>
          </a:prstGeom>
        </p:spPr>
        <p:txBody>
          <a:bodyPr/>
          <a:lstStyle/>
          <a:p>
            <a:r>
              <a:t>Title Text</a:t>
            </a:r>
          </a:p>
        </p:txBody>
      </p:sp>
      <p:sp>
        <p:nvSpPr>
          <p:cNvPr id="71" name="Shape 71"/>
          <p:cNvSpPr>
            <a:spLocks noGrp="1"/>
          </p:cNvSpPr>
          <p:nvPr>
            <p:ph type="sldNum" sz="quarter" idx="2"/>
          </p:nvPr>
        </p:nvSpPr>
        <p:spPr>
          <a:prstGeom prst="rect">
            <a:avLst/>
          </a:prstGeom>
        </p:spPr>
        <p:txBody>
          <a:bodyPr/>
          <a:lstStyle/>
          <a:p>
            <a:fld id="{86CB4B4D-7CA3-9044-876B-883B54F8677D}" type="slidenum">
              <a:rPr>
                <a:latin typeface="Gill Sans"/>
                <a:ea typeface="Gill Sans"/>
                <a:cs typeface="Gill Sans"/>
              </a:rPr>
              <a:pPr/>
              <a:t>‹#›</a:t>
            </a:fld>
            <a:endParaRPr>
              <a:latin typeface="Gill Sans"/>
              <a:ea typeface="Gill Sans"/>
              <a:cs typeface="Gill Sans"/>
            </a:endParaRPr>
          </a:p>
        </p:txBody>
      </p:sp>
    </p:spTree>
    <p:extLst>
      <p:ext uri="{BB962C8B-B14F-4D97-AF65-F5344CB8AC3E}">
        <p14:creationId xmlns:p14="http://schemas.microsoft.com/office/powerpoint/2010/main" val="1964536048"/>
      </p:ext>
    </p:extLst>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78" name="Shape 78"/>
          <p:cNvSpPr>
            <a:spLocks noGrp="1"/>
          </p:cNvSpPr>
          <p:nvPr>
            <p:ph type="pic" sz="half" idx="13"/>
          </p:nvPr>
        </p:nvSpPr>
        <p:spPr>
          <a:xfrm>
            <a:off x="2428875" y="1562695"/>
            <a:ext cx="4286250" cy="3214688"/>
          </a:xfrm>
          <a:prstGeom prst="rect">
            <a:avLst/>
          </a:prstGeom>
          <a:ln w="25400">
            <a:solidFill>
              <a:srgbClr val="FFFFFF"/>
            </a:solidFill>
          </a:ln>
          <a:effectLst>
            <a:reflection stA="50000" endPos="40000" dir="5400000" sy="-100000" algn="bl" rotWithShape="0"/>
          </a:effectLst>
        </p:spPr>
        <p:txBody>
          <a:bodyPr lIns="64291" tIns="32145" rIns="64291" bIns="32145" anchor="t"/>
          <a:lstStyle/>
          <a:p>
            <a:endParaRPr/>
          </a:p>
        </p:txBody>
      </p:sp>
      <p:sp>
        <p:nvSpPr>
          <p:cNvPr id="79" name="Shape 79"/>
          <p:cNvSpPr>
            <a:spLocks noGrp="1"/>
          </p:cNvSpPr>
          <p:nvPr>
            <p:ph type="title"/>
          </p:nvPr>
        </p:nvSpPr>
        <p:spPr>
          <a:xfrm>
            <a:off x="892969" y="5179219"/>
            <a:ext cx="7358063" cy="1196578"/>
          </a:xfrm>
          <a:prstGeom prst="rect">
            <a:avLst/>
          </a:prstGeom>
        </p:spPr>
        <p:txBody>
          <a:bodyPr/>
          <a:lstStyle/>
          <a:p>
            <a:r>
              <a:t>Title Text</a:t>
            </a:r>
          </a:p>
        </p:txBody>
      </p:sp>
      <p:sp>
        <p:nvSpPr>
          <p:cNvPr id="80" name="Shape 80"/>
          <p:cNvSpPr>
            <a:spLocks noGrp="1"/>
          </p:cNvSpPr>
          <p:nvPr>
            <p:ph type="sldNum" sz="quarter" idx="2"/>
          </p:nvPr>
        </p:nvSpPr>
        <p:spPr>
          <a:prstGeom prst="rect">
            <a:avLst/>
          </a:prstGeom>
        </p:spPr>
        <p:txBody>
          <a:bodyPr/>
          <a:lstStyle/>
          <a:p>
            <a:fld id="{86CB4B4D-7CA3-9044-876B-883B54F8677D}" type="slidenum">
              <a:rPr>
                <a:latin typeface="Gill Sans"/>
                <a:ea typeface="Gill Sans"/>
                <a:cs typeface="Gill Sans"/>
              </a:rPr>
              <a:pPr/>
              <a:t>‹#›</a:t>
            </a:fld>
            <a:endParaRPr>
              <a:latin typeface="Gill Sans"/>
              <a:ea typeface="Gill Sans"/>
              <a:cs typeface="Gill Sans"/>
            </a:endParaRPr>
          </a:p>
        </p:txBody>
      </p:sp>
    </p:spTree>
    <p:extLst>
      <p:ext uri="{BB962C8B-B14F-4D97-AF65-F5344CB8AC3E}">
        <p14:creationId xmlns:p14="http://schemas.microsoft.com/office/powerpoint/2010/main" val="3571056470"/>
      </p:ext>
    </p:extLst>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87" name="Shape 87"/>
          <p:cNvSpPr>
            <a:spLocks noGrp="1"/>
          </p:cNvSpPr>
          <p:nvPr>
            <p:ph type="pic" sz="half" idx="13"/>
          </p:nvPr>
        </p:nvSpPr>
        <p:spPr>
          <a:xfrm>
            <a:off x="4893469" y="1285875"/>
            <a:ext cx="3214688" cy="4286250"/>
          </a:xfrm>
          <a:prstGeom prst="rect">
            <a:avLst/>
          </a:prstGeom>
          <a:ln w="25400">
            <a:solidFill>
              <a:srgbClr val="FFFFFF"/>
            </a:solidFill>
          </a:ln>
        </p:spPr>
        <p:txBody>
          <a:bodyPr lIns="64291" tIns="32145" rIns="64291" bIns="32145" anchor="t"/>
          <a:lstStyle/>
          <a:p>
            <a:endParaRPr/>
          </a:p>
        </p:txBody>
      </p:sp>
      <p:sp>
        <p:nvSpPr>
          <p:cNvPr id="88" name="Shape 88"/>
          <p:cNvSpPr>
            <a:spLocks noGrp="1"/>
          </p:cNvSpPr>
          <p:nvPr>
            <p:ph type="title"/>
          </p:nvPr>
        </p:nvSpPr>
        <p:spPr>
          <a:xfrm>
            <a:off x="446484" y="1071562"/>
            <a:ext cx="4125516" cy="2321719"/>
          </a:xfrm>
          <a:prstGeom prst="rect">
            <a:avLst/>
          </a:prstGeom>
        </p:spPr>
        <p:txBody>
          <a:bodyPr anchor="b"/>
          <a:lstStyle>
            <a:lvl1pPr>
              <a:defRPr sz="4900"/>
            </a:lvl1pPr>
          </a:lstStyle>
          <a:p>
            <a:r>
              <a:t>Title Text</a:t>
            </a:r>
          </a:p>
        </p:txBody>
      </p:sp>
      <p:sp>
        <p:nvSpPr>
          <p:cNvPr id="89" name="Shape 89"/>
          <p:cNvSpPr>
            <a:spLocks noGrp="1"/>
          </p:cNvSpPr>
          <p:nvPr>
            <p:ph type="body" sz="quarter" idx="1"/>
          </p:nvPr>
        </p:nvSpPr>
        <p:spPr>
          <a:xfrm>
            <a:off x="446484" y="3446859"/>
            <a:ext cx="4125516" cy="2321719"/>
          </a:xfrm>
          <a:prstGeom prst="rect">
            <a:avLst/>
          </a:prstGeom>
        </p:spPr>
        <p:txBody>
          <a:bodyPr anchor="t"/>
          <a:lstStyle>
            <a:lvl1pPr marL="0" indent="0" algn="ctr">
              <a:spcBef>
                <a:spcPts val="0"/>
              </a:spcBef>
              <a:buSzTx/>
              <a:buNone/>
              <a:defRPr sz="2400"/>
            </a:lvl1pPr>
            <a:lvl2pPr marL="0" indent="0" algn="ctr">
              <a:spcBef>
                <a:spcPts val="0"/>
              </a:spcBef>
              <a:buSzTx/>
              <a:buNone/>
              <a:defRPr sz="2400"/>
            </a:lvl2pPr>
            <a:lvl3pPr marL="0" indent="0" algn="ctr">
              <a:spcBef>
                <a:spcPts val="0"/>
              </a:spcBef>
              <a:buSzTx/>
              <a:buNone/>
              <a:defRPr sz="2400"/>
            </a:lvl3pPr>
            <a:lvl4pPr marL="0" indent="0" algn="ctr">
              <a:spcBef>
                <a:spcPts val="0"/>
              </a:spcBef>
              <a:buSzTx/>
              <a:buNone/>
              <a:defRPr sz="2400"/>
            </a:lvl4pPr>
            <a:lvl5pPr marL="0" indent="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90" name="Shape 90"/>
          <p:cNvSpPr>
            <a:spLocks noGrp="1"/>
          </p:cNvSpPr>
          <p:nvPr>
            <p:ph type="sldNum" sz="quarter" idx="2"/>
          </p:nvPr>
        </p:nvSpPr>
        <p:spPr>
          <a:prstGeom prst="rect">
            <a:avLst/>
          </a:prstGeom>
        </p:spPr>
        <p:txBody>
          <a:bodyPr/>
          <a:lstStyle/>
          <a:p>
            <a:fld id="{86CB4B4D-7CA3-9044-876B-883B54F8677D}" type="slidenum">
              <a:rPr>
                <a:latin typeface="Gill Sans"/>
                <a:ea typeface="Gill Sans"/>
                <a:cs typeface="Gill Sans"/>
              </a:rPr>
              <a:pPr/>
              <a:t>‹#›</a:t>
            </a:fld>
            <a:endParaRPr>
              <a:latin typeface="Gill Sans"/>
              <a:ea typeface="Gill Sans"/>
              <a:cs typeface="Gill Sans"/>
            </a:endParaRPr>
          </a:p>
        </p:txBody>
      </p:sp>
    </p:spTree>
    <p:extLst>
      <p:ext uri="{BB962C8B-B14F-4D97-AF65-F5344CB8AC3E}">
        <p14:creationId xmlns:p14="http://schemas.microsoft.com/office/powerpoint/2010/main" val="1333844176"/>
      </p:ext>
    </p:extLst>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97" name="Shape 97"/>
          <p:cNvSpPr>
            <a:spLocks noGrp="1"/>
          </p:cNvSpPr>
          <p:nvPr>
            <p:ph type="pic" sz="half" idx="13"/>
          </p:nvPr>
        </p:nvSpPr>
        <p:spPr>
          <a:xfrm>
            <a:off x="4893469" y="1285875"/>
            <a:ext cx="3214688" cy="4286250"/>
          </a:xfrm>
          <a:prstGeom prst="rect">
            <a:avLst/>
          </a:prstGeom>
          <a:ln w="25400">
            <a:solidFill>
              <a:srgbClr val="FFFFFF"/>
            </a:solidFill>
          </a:ln>
          <a:effectLst>
            <a:reflection stA="50000" endPos="40000" dir="5400000" sy="-100000" algn="bl" rotWithShape="0"/>
          </a:effectLst>
        </p:spPr>
        <p:txBody>
          <a:bodyPr lIns="64291" tIns="32145" rIns="64291" bIns="32145" anchor="t"/>
          <a:lstStyle/>
          <a:p>
            <a:endParaRPr/>
          </a:p>
        </p:txBody>
      </p:sp>
      <p:sp>
        <p:nvSpPr>
          <p:cNvPr id="98" name="Shape 98"/>
          <p:cNvSpPr>
            <a:spLocks noGrp="1"/>
          </p:cNvSpPr>
          <p:nvPr>
            <p:ph type="title"/>
          </p:nvPr>
        </p:nvSpPr>
        <p:spPr>
          <a:xfrm>
            <a:off x="446484" y="1071562"/>
            <a:ext cx="4125516" cy="2321719"/>
          </a:xfrm>
          <a:prstGeom prst="rect">
            <a:avLst/>
          </a:prstGeom>
        </p:spPr>
        <p:txBody>
          <a:bodyPr anchor="b"/>
          <a:lstStyle>
            <a:lvl1pPr>
              <a:defRPr sz="4900"/>
            </a:lvl1pPr>
          </a:lstStyle>
          <a:p>
            <a:r>
              <a:t>Title Text</a:t>
            </a:r>
          </a:p>
        </p:txBody>
      </p:sp>
      <p:sp>
        <p:nvSpPr>
          <p:cNvPr id="99" name="Shape 99"/>
          <p:cNvSpPr>
            <a:spLocks noGrp="1"/>
          </p:cNvSpPr>
          <p:nvPr>
            <p:ph type="body" sz="quarter" idx="1"/>
          </p:nvPr>
        </p:nvSpPr>
        <p:spPr>
          <a:xfrm>
            <a:off x="446484" y="3446859"/>
            <a:ext cx="4125516" cy="2321719"/>
          </a:xfrm>
          <a:prstGeom prst="rect">
            <a:avLst/>
          </a:prstGeom>
        </p:spPr>
        <p:txBody>
          <a:bodyPr anchor="t"/>
          <a:lstStyle>
            <a:lvl1pPr marL="0" indent="0" algn="ctr">
              <a:spcBef>
                <a:spcPts val="0"/>
              </a:spcBef>
              <a:buSzTx/>
              <a:buNone/>
              <a:defRPr sz="2400"/>
            </a:lvl1pPr>
            <a:lvl2pPr marL="0" indent="0" algn="ctr">
              <a:spcBef>
                <a:spcPts val="0"/>
              </a:spcBef>
              <a:buSzTx/>
              <a:buNone/>
              <a:defRPr sz="2400"/>
            </a:lvl2pPr>
            <a:lvl3pPr marL="0" indent="0" algn="ctr">
              <a:spcBef>
                <a:spcPts val="0"/>
              </a:spcBef>
              <a:buSzTx/>
              <a:buNone/>
              <a:defRPr sz="2400"/>
            </a:lvl3pPr>
            <a:lvl4pPr marL="0" indent="0" algn="ctr">
              <a:spcBef>
                <a:spcPts val="0"/>
              </a:spcBef>
              <a:buSzTx/>
              <a:buNone/>
              <a:defRPr sz="2400"/>
            </a:lvl4pPr>
            <a:lvl5pPr marL="0" indent="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00" name="Shape 100"/>
          <p:cNvSpPr>
            <a:spLocks noGrp="1"/>
          </p:cNvSpPr>
          <p:nvPr>
            <p:ph type="sldNum" sz="quarter" idx="2"/>
          </p:nvPr>
        </p:nvSpPr>
        <p:spPr>
          <a:prstGeom prst="rect">
            <a:avLst/>
          </a:prstGeom>
        </p:spPr>
        <p:txBody>
          <a:bodyPr/>
          <a:lstStyle/>
          <a:p>
            <a:fld id="{86CB4B4D-7CA3-9044-876B-883B54F8677D}" type="slidenum">
              <a:rPr>
                <a:latin typeface="Gill Sans"/>
                <a:ea typeface="Gill Sans"/>
                <a:cs typeface="Gill Sans"/>
              </a:rPr>
              <a:pPr/>
              <a:t>‹#›</a:t>
            </a:fld>
            <a:endParaRPr>
              <a:latin typeface="Gill Sans"/>
              <a:ea typeface="Gill Sans"/>
              <a:cs typeface="Gill Sans"/>
            </a:endParaRPr>
          </a:p>
        </p:txBody>
      </p:sp>
    </p:spTree>
    <p:extLst>
      <p:ext uri="{BB962C8B-B14F-4D97-AF65-F5344CB8AC3E}">
        <p14:creationId xmlns:p14="http://schemas.microsoft.com/office/powerpoint/2010/main" val="75028129"/>
      </p:ext>
    </p:extLst>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07" name="Shape 107"/>
          <p:cNvSpPr>
            <a:spLocks noGrp="1"/>
          </p:cNvSpPr>
          <p:nvPr>
            <p:ph type="pic" sz="quarter" idx="13"/>
          </p:nvPr>
        </p:nvSpPr>
        <p:spPr>
          <a:xfrm>
            <a:off x="5116711" y="2035969"/>
            <a:ext cx="2884289" cy="3839766"/>
          </a:xfrm>
          <a:prstGeom prst="rect">
            <a:avLst/>
          </a:prstGeom>
          <a:ln w="25400">
            <a:solidFill>
              <a:srgbClr val="FFFFFF"/>
            </a:solidFill>
          </a:ln>
        </p:spPr>
        <p:txBody>
          <a:bodyPr lIns="64291" tIns="32145" rIns="64291" bIns="32145" anchor="t"/>
          <a:lstStyle/>
          <a:p>
            <a:endParaRPr/>
          </a:p>
        </p:txBody>
      </p:sp>
      <p:sp>
        <p:nvSpPr>
          <p:cNvPr id="108" name="Shape 108"/>
          <p:cNvSpPr>
            <a:spLocks noGrp="1"/>
          </p:cNvSpPr>
          <p:nvPr>
            <p:ph type="title"/>
          </p:nvPr>
        </p:nvSpPr>
        <p:spPr>
          <a:prstGeom prst="rect">
            <a:avLst/>
          </a:prstGeom>
        </p:spPr>
        <p:txBody>
          <a:bodyPr/>
          <a:lstStyle/>
          <a:p>
            <a:r>
              <a:t>Title Text</a:t>
            </a:r>
          </a:p>
        </p:txBody>
      </p:sp>
      <p:sp>
        <p:nvSpPr>
          <p:cNvPr id="109" name="Shape 109"/>
          <p:cNvSpPr>
            <a:spLocks noGrp="1"/>
          </p:cNvSpPr>
          <p:nvPr>
            <p:ph type="body" sz="half" idx="1"/>
          </p:nvPr>
        </p:nvSpPr>
        <p:spPr>
          <a:xfrm>
            <a:off x="892969" y="1946672"/>
            <a:ext cx="3545086" cy="4018359"/>
          </a:xfrm>
          <a:prstGeom prst="rect">
            <a:avLst/>
          </a:prstGeom>
        </p:spPr>
        <p:txBody>
          <a:bodyPr/>
          <a:lstStyle>
            <a:lvl1pPr marL="571002" indent="-347767">
              <a:spcBef>
                <a:spcPts val="2672"/>
              </a:spcBef>
              <a:defRPr sz="2200"/>
            </a:lvl1pPr>
            <a:lvl2pPr marL="883530" indent="-347767">
              <a:spcBef>
                <a:spcPts val="2672"/>
              </a:spcBef>
              <a:defRPr sz="2200"/>
            </a:lvl2pPr>
            <a:lvl3pPr marL="1196057" indent="-347767">
              <a:spcBef>
                <a:spcPts val="2672"/>
              </a:spcBef>
              <a:defRPr sz="2200"/>
            </a:lvl3pPr>
            <a:lvl4pPr marL="1508585" indent="-347767">
              <a:spcBef>
                <a:spcPts val="2672"/>
              </a:spcBef>
              <a:defRPr sz="2200"/>
            </a:lvl4pPr>
            <a:lvl5pPr marL="1821113" indent="-347767">
              <a:spcBef>
                <a:spcPts val="2672"/>
              </a:spcBef>
              <a:defRPr sz="2200"/>
            </a:lvl5pPr>
          </a:lstStyle>
          <a:p>
            <a:r>
              <a:t>Body Level One</a:t>
            </a:r>
          </a:p>
          <a:p>
            <a:pPr lvl="1"/>
            <a:r>
              <a:t>Body Level Two</a:t>
            </a:r>
          </a:p>
          <a:p>
            <a:pPr lvl="2"/>
            <a:r>
              <a:t>Body Level Three</a:t>
            </a:r>
          </a:p>
          <a:p>
            <a:pPr lvl="3"/>
            <a:r>
              <a:t>Body Level Four</a:t>
            </a:r>
          </a:p>
          <a:p>
            <a:pPr lvl="4"/>
            <a:r>
              <a:t>Body Level Five</a:t>
            </a:r>
          </a:p>
        </p:txBody>
      </p:sp>
      <p:sp>
        <p:nvSpPr>
          <p:cNvPr id="110" name="Shape 110"/>
          <p:cNvSpPr>
            <a:spLocks noGrp="1"/>
          </p:cNvSpPr>
          <p:nvPr>
            <p:ph type="sldNum" sz="quarter" idx="2"/>
          </p:nvPr>
        </p:nvSpPr>
        <p:spPr>
          <a:prstGeom prst="rect">
            <a:avLst/>
          </a:prstGeom>
        </p:spPr>
        <p:txBody>
          <a:bodyPr/>
          <a:lstStyle/>
          <a:p>
            <a:fld id="{86CB4B4D-7CA3-9044-876B-883B54F8677D}" type="slidenum">
              <a:rPr>
                <a:latin typeface="Gill Sans"/>
                <a:ea typeface="Gill Sans"/>
                <a:cs typeface="Gill Sans"/>
              </a:rPr>
              <a:pPr/>
              <a:t>‹#›</a:t>
            </a:fld>
            <a:endParaRPr>
              <a:latin typeface="Gill Sans"/>
              <a:ea typeface="Gill Sans"/>
              <a:cs typeface="Gill Sans"/>
            </a:endParaRPr>
          </a:p>
        </p:txBody>
      </p:sp>
    </p:spTree>
    <p:extLst>
      <p:ext uri="{BB962C8B-B14F-4D97-AF65-F5344CB8AC3E}">
        <p14:creationId xmlns:p14="http://schemas.microsoft.com/office/powerpoint/2010/main" val="2264978320"/>
      </p:ext>
    </p:extLst>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17" name="Shape 117"/>
          <p:cNvSpPr>
            <a:spLocks noGrp="1"/>
          </p:cNvSpPr>
          <p:nvPr>
            <p:ph type="title"/>
          </p:nvPr>
        </p:nvSpPr>
        <p:spPr>
          <a:prstGeom prst="rect">
            <a:avLst/>
          </a:prstGeom>
        </p:spPr>
        <p:txBody>
          <a:bodyPr/>
          <a:lstStyle/>
          <a:p>
            <a:r>
              <a:t>Title Text</a:t>
            </a:r>
          </a:p>
        </p:txBody>
      </p:sp>
      <p:sp>
        <p:nvSpPr>
          <p:cNvPr id="118" name="Shape 118"/>
          <p:cNvSpPr>
            <a:spLocks noGrp="1"/>
          </p:cNvSpPr>
          <p:nvPr>
            <p:ph type="body" sz="half" idx="1"/>
          </p:nvPr>
        </p:nvSpPr>
        <p:spPr>
          <a:xfrm>
            <a:off x="892969" y="1946672"/>
            <a:ext cx="3545086" cy="4018359"/>
          </a:xfrm>
          <a:prstGeom prst="rect">
            <a:avLst/>
          </a:prstGeom>
        </p:spPr>
        <p:txBody>
          <a:bodyPr/>
          <a:lstStyle>
            <a:lvl1pPr marL="571002" indent="-347767">
              <a:spcBef>
                <a:spcPts val="2672"/>
              </a:spcBef>
              <a:defRPr sz="2200"/>
            </a:lvl1pPr>
            <a:lvl2pPr marL="883530" indent="-347767">
              <a:spcBef>
                <a:spcPts val="2672"/>
              </a:spcBef>
              <a:defRPr sz="2200"/>
            </a:lvl2pPr>
            <a:lvl3pPr marL="1196057" indent="-347767">
              <a:spcBef>
                <a:spcPts val="2672"/>
              </a:spcBef>
              <a:defRPr sz="2200"/>
            </a:lvl3pPr>
            <a:lvl4pPr marL="1508585" indent="-347767">
              <a:spcBef>
                <a:spcPts val="2672"/>
              </a:spcBef>
              <a:defRPr sz="2200"/>
            </a:lvl4pPr>
            <a:lvl5pPr marL="1821113" indent="-347767">
              <a:spcBef>
                <a:spcPts val="2672"/>
              </a:spcBef>
              <a:defRPr sz="2200"/>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prstGeom prst="rect">
            <a:avLst/>
          </a:prstGeom>
        </p:spPr>
        <p:txBody>
          <a:bodyPr/>
          <a:lstStyle/>
          <a:p>
            <a:fld id="{86CB4B4D-7CA3-9044-876B-883B54F8677D}" type="slidenum">
              <a:rPr>
                <a:latin typeface="Gill Sans"/>
                <a:ea typeface="Gill Sans"/>
                <a:cs typeface="Gill Sans"/>
              </a:rPr>
              <a:pPr/>
              <a:t>‹#›</a:t>
            </a:fld>
            <a:endParaRPr>
              <a:latin typeface="Gill Sans"/>
              <a:ea typeface="Gill Sans"/>
              <a:cs typeface="Gill Sans"/>
            </a:endParaRPr>
          </a:p>
        </p:txBody>
      </p:sp>
    </p:spTree>
    <p:extLst>
      <p:ext uri="{BB962C8B-B14F-4D97-AF65-F5344CB8AC3E}">
        <p14:creationId xmlns:p14="http://schemas.microsoft.com/office/powerpoint/2010/main" val="2566794384"/>
      </p:ext>
    </p:extLst>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26" name="Shape 126"/>
          <p:cNvSpPr>
            <a:spLocks noGrp="1"/>
          </p:cNvSpPr>
          <p:nvPr>
            <p:ph type="title"/>
          </p:nvPr>
        </p:nvSpPr>
        <p:spPr>
          <a:prstGeom prst="rect">
            <a:avLst/>
          </a:prstGeom>
        </p:spPr>
        <p:txBody>
          <a:bodyPr/>
          <a:lstStyle/>
          <a:p>
            <a:r>
              <a:t>Title Text</a:t>
            </a:r>
          </a:p>
        </p:txBody>
      </p:sp>
      <p:sp>
        <p:nvSpPr>
          <p:cNvPr id="127" name="Shape 127"/>
          <p:cNvSpPr>
            <a:spLocks noGrp="1"/>
          </p:cNvSpPr>
          <p:nvPr>
            <p:ph type="body" sz="quarter" idx="1"/>
          </p:nvPr>
        </p:nvSpPr>
        <p:spPr>
          <a:xfrm>
            <a:off x="5464969" y="1946672"/>
            <a:ext cx="2786063" cy="4018359"/>
          </a:xfrm>
          <a:prstGeom prst="rect">
            <a:avLst/>
          </a:prstGeom>
        </p:spPr>
        <p:txBody>
          <a:bodyPr/>
          <a:lstStyle>
            <a:lvl1pPr marL="571002" indent="-347767">
              <a:spcBef>
                <a:spcPts val="2672"/>
              </a:spcBef>
              <a:defRPr sz="2200"/>
            </a:lvl1pPr>
            <a:lvl2pPr marL="883530" indent="-347767">
              <a:spcBef>
                <a:spcPts val="2672"/>
              </a:spcBef>
              <a:defRPr sz="2200"/>
            </a:lvl2pPr>
            <a:lvl3pPr marL="1196057" indent="-347767">
              <a:spcBef>
                <a:spcPts val="2672"/>
              </a:spcBef>
              <a:defRPr sz="2200"/>
            </a:lvl3pPr>
            <a:lvl4pPr marL="1508585" indent="-347767">
              <a:spcBef>
                <a:spcPts val="2672"/>
              </a:spcBef>
              <a:defRPr sz="2200"/>
            </a:lvl4pPr>
            <a:lvl5pPr marL="1821113" indent="-347767">
              <a:spcBef>
                <a:spcPts val="2672"/>
              </a:spcBef>
              <a:defRPr sz="2200"/>
            </a:lvl5pPr>
          </a:lstStyle>
          <a:p>
            <a:r>
              <a:t>Body Level One</a:t>
            </a:r>
          </a:p>
          <a:p>
            <a:pPr lvl="1"/>
            <a:r>
              <a:t>Body Level Two</a:t>
            </a:r>
          </a:p>
          <a:p>
            <a:pPr lvl="2"/>
            <a:r>
              <a:t>Body Level Three</a:t>
            </a:r>
          </a:p>
          <a:p>
            <a:pPr lvl="3"/>
            <a:r>
              <a:t>Body Level Four</a:t>
            </a:r>
          </a:p>
          <a:p>
            <a:pPr lvl="4"/>
            <a:r>
              <a:t>Body Level Five</a:t>
            </a:r>
          </a:p>
        </p:txBody>
      </p:sp>
      <p:sp>
        <p:nvSpPr>
          <p:cNvPr id="128" name="Shape 128"/>
          <p:cNvSpPr>
            <a:spLocks noGrp="1"/>
          </p:cNvSpPr>
          <p:nvPr>
            <p:ph type="sldNum" sz="quarter" idx="2"/>
          </p:nvPr>
        </p:nvSpPr>
        <p:spPr>
          <a:prstGeom prst="rect">
            <a:avLst/>
          </a:prstGeom>
        </p:spPr>
        <p:txBody>
          <a:bodyPr/>
          <a:lstStyle/>
          <a:p>
            <a:fld id="{86CB4B4D-7CA3-9044-876B-883B54F8677D}" type="slidenum">
              <a:rPr>
                <a:latin typeface="Gill Sans"/>
                <a:ea typeface="Gill Sans"/>
                <a:cs typeface="Gill Sans"/>
              </a:rPr>
              <a:pPr/>
              <a:t>‹#›</a:t>
            </a:fld>
            <a:endParaRPr>
              <a:latin typeface="Gill Sans"/>
              <a:ea typeface="Gill Sans"/>
              <a:cs typeface="Gill Sans"/>
            </a:endParaRPr>
          </a:p>
        </p:txBody>
      </p:sp>
    </p:spTree>
    <p:extLst>
      <p:ext uri="{BB962C8B-B14F-4D97-AF65-F5344CB8AC3E}">
        <p14:creationId xmlns:p14="http://schemas.microsoft.com/office/powerpoint/2010/main" val="227307777"/>
      </p:ext>
    </p:extLst>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Slide 0">
    <p:bg>
      <p:bgPr>
        <a:gradFill flip="none" rotWithShape="1">
          <a:gsLst>
            <a:gs pos="0">
              <a:srgbClr val="000000"/>
            </a:gs>
            <a:gs pos="31000">
              <a:srgbClr val="000000"/>
            </a:gs>
            <a:gs pos="62000">
              <a:srgbClr val="24213E"/>
            </a:gs>
            <a:gs pos="100000">
              <a:srgbClr val="51566E"/>
            </a:gs>
          </a:gsLst>
          <a:lin ang="5400000" scaled="0"/>
        </a:gradFill>
        <a:effectLst/>
      </p:bgPr>
    </p:bg>
    <p:spTree>
      <p:nvGrpSpPr>
        <p:cNvPr id="1" name=""/>
        <p:cNvGrpSpPr/>
        <p:nvPr/>
      </p:nvGrpSpPr>
      <p:grpSpPr>
        <a:xfrm>
          <a:off x="0" y="0"/>
          <a:ext cx="0" cy="0"/>
          <a:chOff x="0" y="0"/>
          <a:chExt cx="0" cy="0"/>
        </a:xfrm>
      </p:grpSpPr>
      <p:sp>
        <p:nvSpPr>
          <p:cNvPr id="135" name="Shape 135"/>
          <p:cNvSpPr>
            <a:spLocks noGrp="1"/>
          </p:cNvSpPr>
          <p:nvPr>
            <p:ph type="title"/>
          </p:nvPr>
        </p:nvSpPr>
        <p:spPr>
          <a:xfrm>
            <a:off x="685800" y="415925"/>
            <a:ext cx="7772401" cy="3184526"/>
          </a:xfrm>
          <a:prstGeom prst="rect">
            <a:avLst/>
          </a:prstGeom>
        </p:spPr>
        <p:txBody>
          <a:bodyPr lIns="45718" tIns="45718" rIns="45718" bIns="45718" anchor="b">
            <a:normAutofit/>
          </a:bodyPr>
          <a:lstStyle>
            <a:lvl1pPr defTabSz="642915">
              <a:defRPr sz="5300">
                <a:latin typeface="Helvetica Light"/>
                <a:ea typeface="Helvetica Light"/>
                <a:cs typeface="Helvetica Light"/>
                <a:sym typeface="Helvetica Light"/>
              </a:defRPr>
            </a:lvl1pPr>
          </a:lstStyle>
          <a:p>
            <a:r>
              <a:t>Title Text</a:t>
            </a:r>
          </a:p>
        </p:txBody>
      </p:sp>
      <p:sp>
        <p:nvSpPr>
          <p:cNvPr id="136" name="Shape 136"/>
          <p:cNvSpPr>
            <a:spLocks noGrp="1"/>
          </p:cNvSpPr>
          <p:nvPr>
            <p:ph type="body" sz="half" idx="1"/>
          </p:nvPr>
        </p:nvSpPr>
        <p:spPr>
          <a:xfrm>
            <a:off x="1371600" y="3886200"/>
            <a:ext cx="6400801" cy="2971801"/>
          </a:xfrm>
          <a:prstGeom prst="rect">
            <a:avLst/>
          </a:prstGeom>
        </p:spPr>
        <p:txBody>
          <a:bodyPr lIns="45718" tIns="45718" rIns="45718" bIns="45718" anchor="t">
            <a:normAutofit/>
          </a:bodyPr>
          <a:lstStyle>
            <a:lvl1pPr marL="0" indent="0" algn="ctr" defTabSz="642915">
              <a:lnSpc>
                <a:spcPct val="150000"/>
              </a:lnSpc>
              <a:spcBef>
                <a:spcPts val="422"/>
              </a:spcBef>
              <a:buSzTx/>
              <a:buNone/>
              <a:defRPr sz="2700">
                <a:solidFill>
                  <a:srgbClr val="E9EAF0"/>
                </a:solidFill>
                <a:latin typeface="Myriad Pro"/>
                <a:ea typeface="Myriad Pro"/>
                <a:cs typeface="Myriad Pro"/>
                <a:sym typeface="Myriad Pro"/>
              </a:defRPr>
            </a:lvl1pPr>
            <a:lvl2pPr marL="0" indent="321457" algn="ctr" defTabSz="642915">
              <a:lnSpc>
                <a:spcPct val="150000"/>
              </a:lnSpc>
              <a:spcBef>
                <a:spcPts val="422"/>
              </a:spcBef>
              <a:buSzTx/>
              <a:buNone/>
              <a:defRPr sz="2700">
                <a:solidFill>
                  <a:srgbClr val="E9EAF0"/>
                </a:solidFill>
                <a:latin typeface="Myriad Pro"/>
                <a:ea typeface="Myriad Pro"/>
                <a:cs typeface="Myriad Pro"/>
                <a:sym typeface="Myriad Pro"/>
              </a:defRPr>
            </a:lvl2pPr>
            <a:lvl3pPr marL="0" indent="642915" algn="ctr" defTabSz="642915">
              <a:lnSpc>
                <a:spcPct val="150000"/>
              </a:lnSpc>
              <a:spcBef>
                <a:spcPts val="422"/>
              </a:spcBef>
              <a:buSzTx/>
              <a:buNone/>
              <a:defRPr sz="2700">
                <a:solidFill>
                  <a:srgbClr val="E9EAF0"/>
                </a:solidFill>
                <a:latin typeface="Myriad Pro"/>
                <a:ea typeface="Myriad Pro"/>
                <a:cs typeface="Myriad Pro"/>
                <a:sym typeface="Myriad Pro"/>
              </a:defRPr>
            </a:lvl3pPr>
            <a:lvl4pPr marL="0" indent="964372" algn="ctr" defTabSz="642915">
              <a:lnSpc>
                <a:spcPct val="150000"/>
              </a:lnSpc>
              <a:spcBef>
                <a:spcPts val="422"/>
              </a:spcBef>
              <a:buSzTx/>
              <a:buNone/>
              <a:defRPr sz="2700">
                <a:solidFill>
                  <a:srgbClr val="E9EAF0"/>
                </a:solidFill>
                <a:latin typeface="Myriad Pro"/>
                <a:ea typeface="Myriad Pro"/>
                <a:cs typeface="Myriad Pro"/>
                <a:sym typeface="Myriad Pro"/>
              </a:defRPr>
            </a:lvl4pPr>
            <a:lvl5pPr marL="0" indent="1285829" algn="ctr" defTabSz="642915">
              <a:lnSpc>
                <a:spcPct val="150000"/>
              </a:lnSpc>
              <a:spcBef>
                <a:spcPts val="422"/>
              </a:spcBef>
              <a:buSzTx/>
              <a:buNone/>
              <a:defRPr sz="2700">
                <a:solidFill>
                  <a:srgbClr val="E9EAF0"/>
                </a:solidFill>
                <a:latin typeface="Myriad Pro"/>
                <a:ea typeface="Myriad Pro"/>
                <a:cs typeface="Myriad Pro"/>
                <a:sym typeface="Myriad Pro"/>
              </a:defRPr>
            </a:lvl5pPr>
          </a:lstStyle>
          <a:p>
            <a:r>
              <a:t>Body Level One</a:t>
            </a:r>
          </a:p>
          <a:p>
            <a:pPr lvl="1"/>
            <a:r>
              <a:t>Body Level Two</a:t>
            </a:r>
          </a:p>
          <a:p>
            <a:pPr lvl="2"/>
            <a:r>
              <a:t>Body Level Three</a:t>
            </a:r>
          </a:p>
          <a:p>
            <a:pPr lvl="3"/>
            <a:r>
              <a:t>Body Level Four</a:t>
            </a:r>
          </a:p>
          <a:p>
            <a:pPr lvl="4"/>
            <a:r>
              <a:t>Body Level Five</a:t>
            </a:r>
          </a:p>
        </p:txBody>
      </p:sp>
      <p:sp>
        <p:nvSpPr>
          <p:cNvPr id="137" name="Shape 137"/>
          <p:cNvSpPr>
            <a:spLocks noGrp="1"/>
          </p:cNvSpPr>
          <p:nvPr>
            <p:ph type="sldNum" sz="quarter" idx="2"/>
          </p:nvPr>
        </p:nvSpPr>
        <p:spPr>
          <a:xfrm>
            <a:off x="6553200" y="6392721"/>
            <a:ext cx="2133600" cy="292384"/>
          </a:xfrm>
          <a:prstGeom prst="rect">
            <a:avLst/>
          </a:prstGeom>
        </p:spPr>
        <p:txBody>
          <a:bodyPr wrap="square" lIns="45718" tIns="45718" rIns="45718" bIns="45718" anchor="ctr"/>
          <a:lstStyle>
            <a:lvl1pPr algn="r" defTabSz="642915">
              <a:defRPr>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681569704"/>
      </p:ext>
    </p:extLst>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000000"/>
            </a:gs>
            <a:gs pos="31000">
              <a:srgbClr val="000000"/>
            </a:gs>
            <a:gs pos="62000">
              <a:srgbClr val="24213E"/>
            </a:gs>
            <a:gs pos="100000">
              <a:srgbClr val="51566E"/>
            </a:gs>
          </a:gsLst>
          <a:lin ang="5400000" scaled="0"/>
        </a:gradFill>
        <a:effectLst/>
      </p:bgPr>
    </p:bg>
    <p:spTree>
      <p:nvGrpSpPr>
        <p:cNvPr id="1" name=""/>
        <p:cNvGrpSpPr/>
        <p:nvPr/>
      </p:nvGrpSpPr>
      <p:grpSpPr>
        <a:xfrm>
          <a:off x="0" y="0"/>
          <a:ext cx="0" cy="0"/>
          <a:chOff x="0" y="0"/>
          <a:chExt cx="0" cy="0"/>
        </a:xfrm>
      </p:grpSpPr>
      <p:sp>
        <p:nvSpPr>
          <p:cNvPr id="144" name="Shape 144"/>
          <p:cNvSpPr>
            <a:spLocks noGrp="1"/>
          </p:cNvSpPr>
          <p:nvPr>
            <p:ph type="title"/>
          </p:nvPr>
        </p:nvSpPr>
        <p:spPr>
          <a:xfrm>
            <a:off x="457200" y="427701"/>
            <a:ext cx="8229601" cy="731521"/>
          </a:xfrm>
          <a:prstGeom prst="rect">
            <a:avLst/>
          </a:prstGeom>
        </p:spPr>
        <p:txBody>
          <a:bodyPr lIns="45718" tIns="45718" rIns="45718" bIns="45718" anchor="t">
            <a:normAutofit/>
          </a:bodyPr>
          <a:lstStyle>
            <a:lvl1pPr algn="l" defTabSz="642915">
              <a:defRPr sz="3500">
                <a:latin typeface="Myriad Pro"/>
                <a:ea typeface="Myriad Pro"/>
                <a:cs typeface="Myriad Pro"/>
                <a:sym typeface="Myriad Pro"/>
              </a:defRPr>
            </a:lvl1pPr>
          </a:lstStyle>
          <a:p>
            <a:r>
              <a:t>Title Text</a:t>
            </a:r>
          </a:p>
        </p:txBody>
      </p:sp>
      <p:sp>
        <p:nvSpPr>
          <p:cNvPr id="145" name="Shape 145"/>
          <p:cNvSpPr>
            <a:spLocks noGrp="1"/>
          </p:cNvSpPr>
          <p:nvPr>
            <p:ph type="body" idx="1"/>
          </p:nvPr>
        </p:nvSpPr>
        <p:spPr>
          <a:xfrm>
            <a:off x="457200" y="1321132"/>
            <a:ext cx="8229601" cy="5257800"/>
          </a:xfrm>
          <a:prstGeom prst="rect">
            <a:avLst/>
          </a:prstGeom>
        </p:spPr>
        <p:txBody>
          <a:bodyPr lIns="45718" tIns="45718" rIns="45718" bIns="45718" anchor="t">
            <a:normAutofit/>
          </a:bodyPr>
          <a:lstStyle>
            <a:lvl1pPr marL="337529" indent="-337529" defTabSz="642915">
              <a:lnSpc>
                <a:spcPct val="150000"/>
              </a:lnSpc>
              <a:spcBef>
                <a:spcPts val="492"/>
              </a:spcBef>
              <a:buSzPct val="100000"/>
              <a:buFont typeface="Arial"/>
              <a:defRPr>
                <a:latin typeface="Myriad Pro"/>
                <a:ea typeface="Myriad Pro"/>
                <a:cs typeface="Myriad Pro"/>
                <a:sym typeface="Myriad Pro"/>
              </a:defRPr>
            </a:lvl1pPr>
            <a:lvl2pPr marL="642915" indent="-321457" defTabSz="642915">
              <a:lnSpc>
                <a:spcPct val="150000"/>
              </a:lnSpc>
              <a:spcBef>
                <a:spcPts val="492"/>
              </a:spcBef>
              <a:buSzPct val="100000"/>
              <a:buFont typeface="Arial"/>
              <a:buChar char="–"/>
              <a:defRPr>
                <a:latin typeface="Myriad Pro"/>
                <a:ea typeface="Myriad Pro"/>
                <a:cs typeface="Myriad Pro"/>
                <a:sym typeface="Myriad Pro"/>
              </a:defRPr>
            </a:lvl2pPr>
            <a:lvl3pPr marL="942941" indent="-300026" defTabSz="642915">
              <a:lnSpc>
                <a:spcPct val="150000"/>
              </a:lnSpc>
              <a:spcBef>
                <a:spcPts val="492"/>
              </a:spcBef>
              <a:buSzPct val="100000"/>
              <a:buFont typeface="Arial"/>
              <a:defRPr>
                <a:latin typeface="Myriad Pro"/>
                <a:ea typeface="Myriad Pro"/>
                <a:cs typeface="Myriad Pro"/>
                <a:sym typeface="Myriad Pro"/>
              </a:defRPr>
            </a:lvl3pPr>
            <a:lvl4pPr marL="1324403" indent="-360031" defTabSz="642915">
              <a:lnSpc>
                <a:spcPct val="150000"/>
              </a:lnSpc>
              <a:spcBef>
                <a:spcPts val="492"/>
              </a:spcBef>
              <a:buSzPct val="100000"/>
              <a:buFont typeface="Arial"/>
              <a:buChar char="–"/>
              <a:defRPr>
                <a:latin typeface="Myriad Pro"/>
                <a:ea typeface="Myriad Pro"/>
                <a:cs typeface="Myriad Pro"/>
                <a:sym typeface="Myriad Pro"/>
              </a:defRPr>
            </a:lvl4pPr>
            <a:lvl5pPr marL="1645861" indent="-360031" defTabSz="642915">
              <a:lnSpc>
                <a:spcPct val="150000"/>
              </a:lnSpc>
              <a:spcBef>
                <a:spcPts val="492"/>
              </a:spcBef>
              <a:buSzPct val="100000"/>
              <a:buFont typeface="Arial"/>
              <a:buChar char="»"/>
              <a:defRPr>
                <a:latin typeface="Myriad Pro"/>
                <a:ea typeface="Myriad Pro"/>
                <a:cs typeface="Myriad Pro"/>
                <a:sym typeface="Myriad Pro"/>
              </a:defRPr>
            </a:lvl5pPr>
          </a:lstStyle>
          <a:p>
            <a:r>
              <a:t>Body Level One</a:t>
            </a:r>
          </a:p>
          <a:p>
            <a:pPr lvl="1"/>
            <a:r>
              <a:t>Body Level Two</a:t>
            </a:r>
          </a:p>
          <a:p>
            <a:pPr lvl="2"/>
            <a:r>
              <a:t>Body Level Three</a:t>
            </a:r>
          </a:p>
          <a:p>
            <a:pPr lvl="3"/>
            <a:r>
              <a:t>Body Level Four</a:t>
            </a:r>
          </a:p>
          <a:p>
            <a:pPr lvl="4"/>
            <a:r>
              <a:t>Body Level Five</a:t>
            </a:r>
          </a:p>
        </p:txBody>
      </p:sp>
      <p:sp>
        <p:nvSpPr>
          <p:cNvPr id="146" name="Shape 146"/>
          <p:cNvSpPr>
            <a:spLocks noGrp="1"/>
          </p:cNvSpPr>
          <p:nvPr>
            <p:ph type="sldNum" sz="quarter" idx="2"/>
          </p:nvPr>
        </p:nvSpPr>
        <p:spPr>
          <a:xfrm>
            <a:off x="6934200" y="6507021"/>
            <a:ext cx="2133600" cy="292384"/>
          </a:xfrm>
          <a:prstGeom prst="rect">
            <a:avLst/>
          </a:prstGeom>
        </p:spPr>
        <p:txBody>
          <a:bodyPr wrap="square" lIns="45718" tIns="45718" rIns="45718" bIns="45718" anchor="ctr"/>
          <a:lstStyle>
            <a:lvl1pPr algn="r" defTabSz="642915">
              <a:defRPr>
                <a:latin typeface="Myriad Pro Semibold"/>
                <a:ea typeface="Myriad Pro Semibold"/>
                <a:cs typeface="Myriad Pro Semibold"/>
                <a:sym typeface="Myriad Pro Semibold"/>
              </a:defRPr>
            </a:lvl1pPr>
          </a:lstStyle>
          <a:p>
            <a:fld id="{86CB4B4D-7CA3-9044-876B-883B54F8677D}" type="slidenum">
              <a:rPr/>
              <a:pPr/>
              <a:t>‹#›</a:t>
            </a:fld>
            <a:endParaRPr/>
          </a:p>
        </p:txBody>
      </p:sp>
      <p:sp>
        <p:nvSpPr>
          <p:cNvPr id="147" name="Shape 147"/>
          <p:cNvSpPr/>
          <p:nvPr/>
        </p:nvSpPr>
        <p:spPr>
          <a:xfrm>
            <a:off x="167143" y="930194"/>
            <a:ext cx="8809715" cy="1"/>
          </a:xfrm>
          <a:prstGeom prst="line">
            <a:avLst/>
          </a:prstGeom>
          <a:ln w="25400">
            <a:solidFill>
              <a:srgbClr val="E8BC4A"/>
            </a:solidFill>
            <a:bevel/>
          </a:ln>
          <a:effectLst>
            <a:outerShdw blurRad="50800" dist="25400" dir="5400000" rotWithShape="0">
              <a:srgbClr val="000000">
                <a:alpha val="38000"/>
              </a:srgbClr>
            </a:outerShdw>
          </a:effectLst>
        </p:spPr>
        <p:txBody>
          <a:bodyPr lIns="45718" tIns="45718" rIns="45718" bIns="45718"/>
          <a:lstStyle/>
          <a:p>
            <a:pPr defTabSz="321457" hangingPunct="0">
              <a:defRPr sz="1600">
                <a:solidFill>
                  <a:srgbClr val="000000"/>
                </a:solidFill>
                <a:latin typeface="Helvetica"/>
                <a:ea typeface="Helvetica"/>
                <a:cs typeface="Helvetica"/>
                <a:sym typeface="Helvetica"/>
              </a:defRPr>
            </a:pPr>
            <a:endParaRPr sz="1600" kern="0">
              <a:solidFill>
                <a:srgbClr val="000000"/>
              </a:solidFill>
              <a:latin typeface="Helvetica"/>
              <a:ea typeface="Helvetica"/>
              <a:cs typeface="Helvetica"/>
              <a:sym typeface="Helvetica"/>
            </a:endParaRPr>
          </a:p>
        </p:txBody>
      </p:sp>
      <p:pic>
        <p:nvPicPr>
          <p:cNvPr id="148" name="SSEC_logo.png"/>
          <p:cNvPicPr>
            <a:picLocks noChangeAspect="1"/>
          </p:cNvPicPr>
          <p:nvPr/>
        </p:nvPicPr>
        <p:blipFill>
          <a:blip r:embed="rId2">
            <a:extLst/>
          </a:blip>
          <a:stretch>
            <a:fillRect/>
          </a:stretch>
        </p:blipFill>
        <p:spPr>
          <a:xfrm>
            <a:off x="7946224" y="100183"/>
            <a:ext cx="1036038" cy="731521"/>
          </a:xfrm>
          <a:prstGeom prst="rect">
            <a:avLst/>
          </a:prstGeom>
          <a:ln w="12700">
            <a:miter lim="400000"/>
          </a:ln>
        </p:spPr>
      </p:pic>
    </p:spTree>
    <p:extLst>
      <p:ext uri="{BB962C8B-B14F-4D97-AF65-F5344CB8AC3E}">
        <p14:creationId xmlns:p14="http://schemas.microsoft.com/office/powerpoint/2010/main" val="809205914"/>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8D90C7-3E44-3D43-A943-CF1C610C7EA9}" type="datetimeFigureOut">
              <a:rPr lang="en-US" smtClean="0"/>
              <a:t>6/22/16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0802E-B9BD-EB43-9E0F-C8FB14A5E7A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Title and Content">
    <p:bg>
      <p:bgPr>
        <a:gradFill flip="none" rotWithShape="1">
          <a:gsLst>
            <a:gs pos="0">
              <a:srgbClr val="000000"/>
            </a:gs>
            <a:gs pos="31000">
              <a:srgbClr val="000000"/>
            </a:gs>
            <a:gs pos="62000">
              <a:srgbClr val="24213E"/>
            </a:gs>
            <a:gs pos="100000">
              <a:srgbClr val="51566E"/>
            </a:gs>
          </a:gsLst>
          <a:lin ang="5400000" scaled="0"/>
        </a:gradFill>
        <a:effectLst/>
      </p:bgPr>
    </p:bg>
    <p:spTree>
      <p:nvGrpSpPr>
        <p:cNvPr id="1" name=""/>
        <p:cNvGrpSpPr/>
        <p:nvPr/>
      </p:nvGrpSpPr>
      <p:grpSpPr>
        <a:xfrm>
          <a:off x="0" y="0"/>
          <a:ext cx="0" cy="0"/>
          <a:chOff x="0" y="0"/>
          <a:chExt cx="0" cy="0"/>
        </a:xfrm>
      </p:grpSpPr>
      <p:pic>
        <p:nvPicPr>
          <p:cNvPr id="155" name="image1.png"/>
          <p:cNvPicPr>
            <a:picLocks noChangeAspect="1"/>
          </p:cNvPicPr>
          <p:nvPr/>
        </p:nvPicPr>
        <p:blipFill>
          <a:blip r:embed="rId2">
            <a:extLst/>
          </a:blip>
          <a:stretch>
            <a:fillRect/>
          </a:stretch>
        </p:blipFill>
        <p:spPr>
          <a:xfrm>
            <a:off x="8099771" y="49035"/>
            <a:ext cx="994300" cy="731521"/>
          </a:xfrm>
          <a:prstGeom prst="rect">
            <a:avLst/>
          </a:prstGeom>
          <a:ln w="12700">
            <a:miter lim="400000"/>
          </a:ln>
        </p:spPr>
      </p:pic>
      <p:sp>
        <p:nvSpPr>
          <p:cNvPr id="156" name="Shape 156"/>
          <p:cNvSpPr>
            <a:spLocks noGrp="1"/>
          </p:cNvSpPr>
          <p:nvPr>
            <p:ph type="title"/>
          </p:nvPr>
        </p:nvSpPr>
        <p:spPr>
          <a:xfrm>
            <a:off x="457200" y="457200"/>
            <a:ext cx="8229601" cy="1143001"/>
          </a:xfrm>
          <a:prstGeom prst="rect">
            <a:avLst/>
          </a:prstGeom>
        </p:spPr>
        <p:txBody>
          <a:bodyPr lIns="45718" tIns="45718" rIns="45718" bIns="45718" anchor="t">
            <a:normAutofit/>
          </a:bodyPr>
          <a:lstStyle>
            <a:lvl1pPr defTabSz="914367">
              <a:defRPr sz="3900">
                <a:latin typeface="Helvetica Light"/>
                <a:ea typeface="Helvetica Light"/>
                <a:cs typeface="Helvetica Light"/>
                <a:sym typeface="Helvetica Light"/>
              </a:defRPr>
            </a:lvl1pPr>
          </a:lstStyle>
          <a:p>
            <a:r>
              <a:t>Title Text</a:t>
            </a:r>
          </a:p>
        </p:txBody>
      </p:sp>
      <p:sp>
        <p:nvSpPr>
          <p:cNvPr id="157" name="Shape 157"/>
          <p:cNvSpPr>
            <a:spLocks noGrp="1"/>
          </p:cNvSpPr>
          <p:nvPr>
            <p:ph type="body" idx="1"/>
          </p:nvPr>
        </p:nvSpPr>
        <p:spPr>
          <a:xfrm>
            <a:off x="457200" y="1600200"/>
            <a:ext cx="8229601" cy="4525964"/>
          </a:xfrm>
          <a:prstGeom prst="rect">
            <a:avLst/>
          </a:prstGeom>
        </p:spPr>
        <p:txBody>
          <a:bodyPr lIns="45718" tIns="45718" rIns="45718" bIns="45718" anchor="t">
            <a:normAutofit/>
          </a:bodyPr>
          <a:lstStyle>
            <a:lvl1pPr marL="331503" indent="-331503" defTabSz="914367">
              <a:lnSpc>
                <a:spcPct val="150000"/>
              </a:lnSpc>
              <a:spcBef>
                <a:spcPts val="703"/>
              </a:spcBef>
              <a:buSzPct val="100000"/>
              <a:buFont typeface="Arial"/>
              <a:defRPr sz="3100">
                <a:latin typeface="Helvetica Light"/>
                <a:ea typeface="Helvetica Light"/>
                <a:cs typeface="Helvetica Light"/>
                <a:sym typeface="Helvetica Light"/>
              </a:defRPr>
            </a:lvl1pPr>
            <a:lvl2pPr marL="637174" indent="-315717" defTabSz="914367">
              <a:lnSpc>
                <a:spcPct val="150000"/>
              </a:lnSpc>
              <a:spcBef>
                <a:spcPts val="703"/>
              </a:spcBef>
              <a:buSzPct val="100000"/>
              <a:buFont typeface="Arial"/>
              <a:buChar char="–"/>
              <a:defRPr sz="3100">
                <a:latin typeface="Helvetica Light"/>
                <a:ea typeface="Helvetica Light"/>
                <a:cs typeface="Helvetica Light"/>
                <a:sym typeface="Helvetica Light"/>
              </a:defRPr>
            </a:lvl2pPr>
            <a:lvl3pPr marL="937584" indent="-294669" defTabSz="914367">
              <a:lnSpc>
                <a:spcPct val="150000"/>
              </a:lnSpc>
              <a:spcBef>
                <a:spcPts val="703"/>
              </a:spcBef>
              <a:buSzPct val="100000"/>
              <a:buFont typeface="Arial"/>
              <a:defRPr sz="3100">
                <a:latin typeface="Helvetica Light"/>
                <a:ea typeface="Helvetica Light"/>
                <a:cs typeface="Helvetica Light"/>
                <a:sym typeface="Helvetica Light"/>
              </a:defRPr>
            </a:lvl3pPr>
            <a:lvl4pPr marL="1317975" indent="-353603" defTabSz="914367">
              <a:lnSpc>
                <a:spcPct val="150000"/>
              </a:lnSpc>
              <a:spcBef>
                <a:spcPts val="703"/>
              </a:spcBef>
              <a:buSzPct val="100000"/>
              <a:buFont typeface="Arial"/>
              <a:buChar char="–"/>
              <a:defRPr sz="3100">
                <a:latin typeface="Helvetica Light"/>
                <a:ea typeface="Helvetica Light"/>
                <a:cs typeface="Helvetica Light"/>
                <a:sym typeface="Helvetica Light"/>
              </a:defRPr>
            </a:lvl4pPr>
            <a:lvl5pPr marL="1639432" indent="-353603" defTabSz="914367">
              <a:lnSpc>
                <a:spcPct val="150000"/>
              </a:lnSpc>
              <a:spcBef>
                <a:spcPts val="703"/>
              </a:spcBef>
              <a:buSzPct val="100000"/>
              <a:buFont typeface="Arial"/>
              <a:buChar char="»"/>
              <a:defRPr sz="31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58" name="Shape 158"/>
          <p:cNvSpPr>
            <a:spLocks noGrp="1"/>
          </p:cNvSpPr>
          <p:nvPr>
            <p:ph type="sldNum" sz="quarter" idx="2"/>
          </p:nvPr>
        </p:nvSpPr>
        <p:spPr>
          <a:xfrm>
            <a:off x="8372079" y="6392721"/>
            <a:ext cx="314721" cy="292384"/>
          </a:xfrm>
          <a:prstGeom prst="rect">
            <a:avLst/>
          </a:prstGeom>
        </p:spPr>
        <p:txBody>
          <a:bodyPr lIns="45718" tIns="45718" rIns="45718" bIns="45718" anchor="ctr"/>
          <a:lstStyle>
            <a:lvl1pPr algn="r" defTabSz="914367">
              <a:defRPr>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132248387"/>
      </p:ext>
    </p:extLst>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 name="Shape 165"/>
          <p:cNvSpPr>
            <a:spLocks noGrp="1"/>
          </p:cNvSpPr>
          <p:nvPr>
            <p:ph type="title"/>
          </p:nvPr>
        </p:nvSpPr>
        <p:spPr>
          <a:xfrm>
            <a:off x="669727" y="133945"/>
            <a:ext cx="7804547" cy="1491258"/>
          </a:xfrm>
          <a:prstGeom prst="rect">
            <a:avLst/>
          </a:prstGeom>
        </p:spPr>
        <p:txBody>
          <a:bodyPr>
            <a:normAutofit/>
          </a:bodyPr>
          <a:lstStyle>
            <a:lvl1pPr>
              <a:defRPr sz="3500">
                <a:latin typeface="Helvetica Light"/>
                <a:ea typeface="Helvetica Light"/>
                <a:cs typeface="Helvetica Light"/>
                <a:sym typeface="Helvetica Light"/>
              </a:defRPr>
            </a:lvl1pPr>
          </a:lstStyle>
          <a:p>
            <a:r>
              <a:t>Title Text</a:t>
            </a:r>
          </a:p>
        </p:txBody>
      </p:sp>
      <p:sp>
        <p:nvSpPr>
          <p:cNvPr id="166" name="Shape 166"/>
          <p:cNvSpPr>
            <a:spLocks noGrp="1"/>
          </p:cNvSpPr>
          <p:nvPr>
            <p:ph type="body" idx="1"/>
          </p:nvPr>
        </p:nvSpPr>
        <p:spPr>
          <a:xfrm>
            <a:off x="669727" y="1821656"/>
            <a:ext cx="7804547" cy="4420195"/>
          </a:xfrm>
          <a:prstGeom prst="rect">
            <a:avLst/>
          </a:prstGeom>
        </p:spPr>
        <p:txBody>
          <a:bodyPr>
            <a:normAutofit/>
          </a:bodyPr>
          <a:lstStyle>
            <a:lvl1pPr marL="321457" indent="-321457">
              <a:spcBef>
                <a:spcPts val="2953"/>
              </a:spcBef>
              <a:buSzPct val="75000"/>
              <a:defRPr sz="2700">
                <a:latin typeface="Helvetica Light"/>
                <a:ea typeface="Helvetica Light"/>
                <a:cs typeface="Helvetica Light"/>
                <a:sym typeface="Helvetica Light"/>
              </a:defRPr>
            </a:lvl1pPr>
            <a:lvl2pPr marL="642915" indent="-321457">
              <a:spcBef>
                <a:spcPts val="2953"/>
              </a:spcBef>
              <a:buSzPct val="75000"/>
              <a:defRPr sz="2700">
                <a:latin typeface="Helvetica Light"/>
                <a:ea typeface="Helvetica Light"/>
                <a:cs typeface="Helvetica Light"/>
                <a:sym typeface="Helvetica Light"/>
              </a:defRPr>
            </a:lvl2pPr>
            <a:lvl3pPr marL="964372" indent="-321457">
              <a:spcBef>
                <a:spcPts val="2953"/>
              </a:spcBef>
              <a:buSzPct val="75000"/>
              <a:defRPr sz="2700">
                <a:latin typeface="Helvetica Light"/>
                <a:ea typeface="Helvetica Light"/>
                <a:cs typeface="Helvetica Light"/>
                <a:sym typeface="Helvetica Light"/>
              </a:defRPr>
            </a:lvl3pPr>
            <a:lvl4pPr marL="1285829" indent="-321457">
              <a:spcBef>
                <a:spcPts val="2953"/>
              </a:spcBef>
              <a:buSzPct val="75000"/>
              <a:defRPr sz="2700">
                <a:latin typeface="Helvetica Light"/>
                <a:ea typeface="Helvetica Light"/>
                <a:cs typeface="Helvetica Light"/>
                <a:sym typeface="Helvetica Light"/>
              </a:defRPr>
            </a:lvl4pPr>
            <a:lvl5pPr marL="1607287" indent="-321457">
              <a:spcBef>
                <a:spcPts val="2953"/>
              </a:spcBef>
              <a:buSzPct val="75000"/>
              <a:defRPr sz="27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67" name="Shape 167"/>
          <p:cNvSpPr/>
          <p:nvPr/>
        </p:nvSpPr>
        <p:spPr>
          <a:xfrm>
            <a:off x="1895284" y="-155388"/>
            <a:ext cx="5353432" cy="68768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defRPr sz="2000">
                <a:latin typeface="Helvetica Light"/>
                <a:ea typeface="Helvetica Light"/>
                <a:cs typeface="Helvetica Light"/>
                <a:sym typeface="Helvetica Light"/>
              </a:defRPr>
            </a:lvl1pPr>
          </a:lstStyle>
          <a:p>
            <a:pPr algn="ctr" defTabSz="410751" hangingPunct="0"/>
            <a:r>
              <a:rPr kern="0">
                <a:solidFill>
                  <a:srgbClr val="FFFFFF"/>
                </a:solidFill>
              </a:rPr>
              <a:t>ESDIS SIPS Workshop Feb 2016: SNPP Atmosphere SIPS</a:t>
            </a:r>
          </a:p>
        </p:txBody>
      </p:sp>
      <p:sp>
        <p:nvSpPr>
          <p:cNvPr id="168" name="Shape 168"/>
          <p:cNvSpPr>
            <a:spLocks noGrp="1"/>
          </p:cNvSpPr>
          <p:nvPr>
            <p:ph type="sldNum" sz="quarter" idx="2"/>
          </p:nvPr>
        </p:nvSpPr>
        <p:spPr>
          <a:xfrm>
            <a:off x="4424739" y="6536531"/>
            <a:ext cx="294523" cy="272186"/>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4287009747"/>
      </p:ext>
    </p:extLst>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BD50468-80AC-4A45-A5CA-3C28B019382E}" type="slidenum">
              <a:rPr lang="en-US"/>
              <a:pPr/>
              <a:t>‹#›</a:t>
            </a:fld>
            <a:endParaRPr lang="en-US"/>
          </a:p>
        </p:txBody>
      </p:sp>
    </p:spTree>
    <p:extLst>
      <p:ext uri="{BB962C8B-B14F-4D97-AF65-F5344CB8AC3E}">
        <p14:creationId xmlns:p14="http://schemas.microsoft.com/office/powerpoint/2010/main" val="2095251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fld id="{A159199B-3551-BD4F-A1DD-1E5E1555FF63}" type="datetime1">
              <a:rPr lang="en-US"/>
              <a:pPr/>
              <a:t>6/22/16</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0EBCFC3B-0C02-4741-B3F4-AF8B8E55BF54}" type="slidenum">
              <a:rPr lang="en-US"/>
              <a:pPr/>
              <a:t>‹#›</a:t>
            </a:fld>
            <a:endParaRPr lang="en-US"/>
          </a:p>
        </p:txBody>
      </p:sp>
    </p:spTree>
    <p:extLst>
      <p:ext uri="{BB962C8B-B14F-4D97-AF65-F5344CB8AC3E}">
        <p14:creationId xmlns:p14="http://schemas.microsoft.com/office/powerpoint/2010/main" val="1107941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smtClean="0"/>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498D90C7-3E44-3D43-A943-CF1C610C7EA9}" type="datetimeFigureOut">
              <a:rPr lang="en-US" smtClean="0"/>
              <a:t>6/22/16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0802E-B9BD-EB43-9E0F-C8FB14A5E7A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498D90C7-3E44-3D43-A943-CF1C610C7EA9}" type="datetimeFigureOut">
              <a:rPr lang="en-US" smtClean="0"/>
              <a:t>6/22/16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A0802E-B9BD-EB43-9E0F-C8FB14A5E7A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98D90C7-3E44-3D43-A943-CF1C610C7EA9}" type="datetimeFigureOut">
              <a:rPr lang="en-US" smtClean="0"/>
              <a:t>6/22/16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A0802E-B9BD-EB43-9E0F-C8FB14A5E7A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8D90C7-3E44-3D43-A943-CF1C610C7EA9}" type="datetimeFigureOut">
              <a:rPr lang="en-US" smtClean="0"/>
              <a:t>6/22/16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A0802E-B9BD-EB43-9E0F-C8FB14A5E7A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8D90C7-3E44-3D43-A943-CF1C610C7EA9}" type="datetimeFigureOut">
              <a:rPr lang="en-US" smtClean="0"/>
              <a:t>6/22/16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0802E-B9BD-EB43-9E0F-C8FB14A5E7A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498D90C7-3E44-3D43-A943-CF1C610C7EA9}" type="datetimeFigureOut">
              <a:rPr lang="en-US" smtClean="0"/>
              <a:t>6/22/16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0802E-B9BD-EB43-9E0F-C8FB14A5E7A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2.xml"/><Relationship Id="rId20" Type="http://schemas.openxmlformats.org/officeDocument/2006/relationships/image" Target="../media/image7.jpeg"/><Relationship Id="rId10" Type="http://schemas.openxmlformats.org/officeDocument/2006/relationships/slideLayout" Target="../slideLayouts/slideLayout23.xml"/><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slideLayout" Target="../slideLayouts/slideLayout28.xml"/><Relationship Id="rId16" Type="http://schemas.openxmlformats.org/officeDocument/2006/relationships/slideLayout" Target="../slideLayouts/slideLayout29.xml"/><Relationship Id="rId17" Type="http://schemas.openxmlformats.org/officeDocument/2006/relationships/slideLayout" Target="../slideLayouts/slideLayout30.xml"/><Relationship Id="rId18" Type="http://schemas.openxmlformats.org/officeDocument/2006/relationships/slideLayout" Target="../slideLayouts/slideLayout31.xml"/><Relationship Id="rId19" Type="http://schemas.openxmlformats.org/officeDocument/2006/relationships/theme" Target="../theme/theme3.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498D90C7-3E44-3D43-A943-CF1C610C7EA9}" type="datetimeFigureOut">
              <a:rPr lang="en-US" smtClean="0"/>
              <a:t>6/22/16</a:t>
            </a:fld>
            <a:endParaRPr lang="en-US"/>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02A0802E-B9BD-EB43-9E0F-C8FB14A5E7A1}" type="slidenum">
              <a:rPr lang="en-US" smtClean="0"/>
              <a:t>‹#›</a:t>
            </a:fld>
            <a:endParaRPr lang="en-US"/>
          </a:p>
        </p:txBody>
      </p:sp>
      <p:pic>
        <p:nvPicPr>
          <p:cNvPr id="8" name="Picture 6" descr="SSEC_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56962" y="196147"/>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NASA_Logo.gif"/>
          <p:cNvPicPr>
            <a:picLocks noChangeAspect="1"/>
          </p:cNvPicPr>
          <p:nvPr userDrawn="1"/>
        </p:nvPicPr>
        <p:blipFill>
          <a:blip r:embed="rId16"/>
          <a:srcRect/>
          <a:stretch>
            <a:fillRect/>
          </a:stretch>
        </p:blipFill>
        <p:spPr bwMode="auto">
          <a:xfrm>
            <a:off x="8132880" y="165387"/>
            <a:ext cx="871568" cy="743198"/>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7"/>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7"/>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7"/>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7"/>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7"/>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7"/>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defRPr>
            </a:lvl1pPr>
          </a:lstStyle>
          <a:p>
            <a:pPr fontAlgn="base">
              <a:spcBef>
                <a:spcPct val="0"/>
              </a:spcBef>
              <a:spcAft>
                <a:spcPct val="0"/>
              </a:spcAft>
              <a:defRPr/>
            </a:pPr>
            <a:endParaRPr lang="en-US">
              <a:ea typeface="ＭＳ Ｐゴシック" charset="-128"/>
              <a:cs typeface="ＭＳ Ｐゴシック"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defRPr>
            </a:lvl1pPr>
          </a:lstStyle>
          <a:p>
            <a:pPr fontAlgn="base">
              <a:spcBef>
                <a:spcPct val="0"/>
              </a:spcBef>
              <a:spcAft>
                <a:spcPct val="0"/>
              </a:spcAft>
              <a:defRPr/>
            </a:pPr>
            <a:endParaRPr lang="en-US">
              <a:ea typeface="ＭＳ Ｐゴシック" charset="-128"/>
              <a:cs typeface="ＭＳ Ｐゴシック"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fontAlgn="base">
              <a:spcBef>
                <a:spcPct val="0"/>
              </a:spcBef>
              <a:spcAft>
                <a:spcPct val="0"/>
              </a:spcAft>
              <a:defRPr/>
            </a:pPr>
            <a:fld id="{4DD5110F-4D44-9742-9B3A-512C0E57DE93}" type="slidenum">
              <a:rPr lang="en-US">
                <a:ea typeface="ＭＳ Ｐゴシック" charset="-128"/>
                <a:cs typeface="ＭＳ Ｐゴシック" charset="-128"/>
              </a:rPr>
              <a:pPr fontAlgn="base">
                <a:spcBef>
                  <a:spcPct val="0"/>
                </a:spcBef>
                <a:spcAft>
                  <a:spcPct val="0"/>
                </a:spcAft>
                <a:defRPr/>
              </a:pPr>
              <a:t>‹#›</a:t>
            </a:fld>
            <a:endParaRPr lang="en-US">
              <a:ea typeface="ＭＳ Ｐゴシック" charset="-128"/>
              <a:cs typeface="ＭＳ Ｐゴシック" charset="-128"/>
            </a:endParaRPr>
          </a:p>
        </p:txBody>
      </p:sp>
    </p:spTree>
    <p:extLst>
      <p:ext uri="{BB962C8B-B14F-4D97-AF65-F5344CB8AC3E}">
        <p14:creationId xmlns:p14="http://schemas.microsoft.com/office/powerpoint/2010/main" val="1541770939"/>
      </p:ext>
    </p:extLst>
  </p:cSld>
  <p:clrMap bg1="lt1" tx1="dk1" bg2="lt2" tx2="dk2" accent1="accent1" accent2="accent2" accent3="accent3" accent4="accent4" accent5="accent5" accent6="accent6" hlink="hlink" folHlink="folHlink"/>
  <p:sldLayoutIdLst>
    <p:sldLayoutId id="214748369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20"/>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892969" y="892969"/>
            <a:ext cx="7358063" cy="5072063"/>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lstStyle/>
          <a:p>
            <a:r>
              <a:t>Body Level One</a:t>
            </a:r>
          </a:p>
          <a:p>
            <a:pPr lvl="1"/>
            <a:r>
              <a:t>Body Level Two</a:t>
            </a:r>
          </a:p>
          <a:p>
            <a:pPr lvl="2"/>
            <a:r>
              <a:t>Body Level Three</a:t>
            </a:r>
          </a:p>
          <a:p>
            <a:pPr lvl="3"/>
            <a:r>
              <a:t>Body Level Four</a:t>
            </a:r>
          </a:p>
          <a:p>
            <a:pPr lvl="4"/>
            <a:r>
              <a:t>Body Level Five</a:t>
            </a:r>
          </a:p>
        </p:txBody>
      </p:sp>
      <p:sp>
        <p:nvSpPr>
          <p:cNvPr id="3" name="Shape 3"/>
          <p:cNvSpPr>
            <a:spLocks noGrp="1"/>
          </p:cNvSpPr>
          <p:nvPr>
            <p:ph type="sldNum" sz="quarter" idx="2"/>
          </p:nvPr>
        </p:nvSpPr>
        <p:spPr>
          <a:xfrm>
            <a:off x="4428877" y="6509742"/>
            <a:ext cx="277316" cy="272186"/>
          </a:xfrm>
          <a:prstGeom prst="rect">
            <a:avLst/>
          </a:prstGeom>
          <a:ln w="12700">
            <a:miter lim="400000"/>
          </a:ln>
        </p:spPr>
        <p:txBody>
          <a:bodyPr wrap="none" lIns="35717" tIns="35717" rIns="35717" bIns="35717">
            <a:spAutoFit/>
          </a:bodyPr>
          <a:lstStyle>
            <a:lvl1pPr>
              <a:defRPr sz="1300"/>
            </a:lvl1pPr>
          </a:lstStyle>
          <a:p>
            <a:pPr algn="ctr" defTabSz="410751" hangingPunct="0"/>
            <a:fld id="{86CB4B4D-7CA3-9044-876B-883B54F8677D}" type="slidenum">
              <a:rPr kern="0">
                <a:solidFill>
                  <a:srgbClr val="FFFFFF"/>
                </a:solidFill>
                <a:latin typeface="Gill Sans"/>
                <a:ea typeface="Gill Sans"/>
                <a:cs typeface="Gill Sans"/>
                <a:sym typeface="Gill Sans"/>
              </a:rPr>
              <a:pPr algn="ctr" defTabSz="410751" hangingPunct="0"/>
              <a:t>‹#›</a:t>
            </a:fld>
            <a:endParaRPr kern="0">
              <a:solidFill>
                <a:srgbClr val="FFFFFF"/>
              </a:solidFill>
              <a:latin typeface="Gill Sans"/>
              <a:ea typeface="Gill Sans"/>
              <a:cs typeface="Gill Sans"/>
              <a:sym typeface="Gill Sans"/>
            </a:endParaRPr>
          </a:p>
        </p:txBody>
      </p:sp>
      <p:sp>
        <p:nvSpPr>
          <p:cNvPr id="4" name="Shape 4"/>
          <p:cNvSpPr>
            <a:spLocks noGrp="1"/>
          </p:cNvSpPr>
          <p:nvPr>
            <p:ph type="title"/>
          </p:nvPr>
        </p:nvSpPr>
        <p:spPr>
          <a:xfrm>
            <a:off x="892969" y="178594"/>
            <a:ext cx="7358063" cy="1714500"/>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lstStyle/>
          <a:p>
            <a:r>
              <a:t>Title Text</a:t>
            </a:r>
          </a:p>
        </p:txBody>
      </p:sp>
    </p:spTree>
    <p:extLst>
      <p:ext uri="{BB962C8B-B14F-4D97-AF65-F5344CB8AC3E}">
        <p14:creationId xmlns:p14="http://schemas.microsoft.com/office/powerpoint/2010/main" val="1581752763"/>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p:transition xmlns:p14="http://schemas.microsoft.com/office/powerpoint/2010/main" spd="med"/>
  <p:txStyles>
    <p:titleStyle>
      <a:lvl1pPr marL="0" marR="0" indent="0" algn="ctr" defTabSz="410751" rtl="0" latinLnBrk="0">
        <a:lnSpc>
          <a:spcPct val="100000"/>
        </a:lnSpc>
        <a:spcBef>
          <a:spcPts val="0"/>
        </a:spcBef>
        <a:spcAft>
          <a:spcPts val="0"/>
        </a:spcAft>
        <a:buClrTx/>
        <a:buSzTx/>
        <a:buFontTx/>
        <a:buNone/>
        <a:tabLst/>
        <a:defRPr sz="5900" b="0" i="0" u="none" strike="noStrike" cap="none" spc="0" baseline="0">
          <a:ln>
            <a:noFill/>
          </a:ln>
          <a:solidFill>
            <a:srgbClr val="FFFFFF"/>
          </a:solidFill>
          <a:uFillTx/>
          <a:latin typeface="+mn-lt"/>
          <a:ea typeface="+mn-ea"/>
          <a:cs typeface="+mn-cs"/>
          <a:sym typeface="Gill Sans"/>
        </a:defRPr>
      </a:lvl1pPr>
      <a:lvl2pPr marL="0" marR="0" indent="160729" algn="ctr" defTabSz="410751" rtl="0" latinLnBrk="0">
        <a:lnSpc>
          <a:spcPct val="100000"/>
        </a:lnSpc>
        <a:spcBef>
          <a:spcPts val="0"/>
        </a:spcBef>
        <a:spcAft>
          <a:spcPts val="0"/>
        </a:spcAft>
        <a:buClrTx/>
        <a:buSzTx/>
        <a:buFontTx/>
        <a:buNone/>
        <a:tabLst/>
        <a:defRPr sz="5900" b="0" i="0" u="none" strike="noStrike" cap="none" spc="0" baseline="0">
          <a:ln>
            <a:noFill/>
          </a:ln>
          <a:solidFill>
            <a:srgbClr val="FFFFFF"/>
          </a:solidFill>
          <a:uFillTx/>
          <a:latin typeface="+mn-lt"/>
          <a:ea typeface="+mn-ea"/>
          <a:cs typeface="+mn-cs"/>
          <a:sym typeface="Gill Sans"/>
        </a:defRPr>
      </a:lvl2pPr>
      <a:lvl3pPr marL="0" marR="0" indent="321457" algn="ctr" defTabSz="410751" rtl="0" latinLnBrk="0">
        <a:lnSpc>
          <a:spcPct val="100000"/>
        </a:lnSpc>
        <a:spcBef>
          <a:spcPts val="0"/>
        </a:spcBef>
        <a:spcAft>
          <a:spcPts val="0"/>
        </a:spcAft>
        <a:buClrTx/>
        <a:buSzTx/>
        <a:buFontTx/>
        <a:buNone/>
        <a:tabLst/>
        <a:defRPr sz="5900" b="0" i="0" u="none" strike="noStrike" cap="none" spc="0" baseline="0">
          <a:ln>
            <a:noFill/>
          </a:ln>
          <a:solidFill>
            <a:srgbClr val="FFFFFF"/>
          </a:solidFill>
          <a:uFillTx/>
          <a:latin typeface="+mn-lt"/>
          <a:ea typeface="+mn-ea"/>
          <a:cs typeface="+mn-cs"/>
          <a:sym typeface="Gill Sans"/>
        </a:defRPr>
      </a:lvl3pPr>
      <a:lvl4pPr marL="0" marR="0" indent="482186" algn="ctr" defTabSz="410751" rtl="0" latinLnBrk="0">
        <a:lnSpc>
          <a:spcPct val="100000"/>
        </a:lnSpc>
        <a:spcBef>
          <a:spcPts val="0"/>
        </a:spcBef>
        <a:spcAft>
          <a:spcPts val="0"/>
        </a:spcAft>
        <a:buClrTx/>
        <a:buSzTx/>
        <a:buFontTx/>
        <a:buNone/>
        <a:tabLst/>
        <a:defRPr sz="5900" b="0" i="0" u="none" strike="noStrike" cap="none" spc="0" baseline="0">
          <a:ln>
            <a:noFill/>
          </a:ln>
          <a:solidFill>
            <a:srgbClr val="FFFFFF"/>
          </a:solidFill>
          <a:uFillTx/>
          <a:latin typeface="+mn-lt"/>
          <a:ea typeface="+mn-ea"/>
          <a:cs typeface="+mn-cs"/>
          <a:sym typeface="Gill Sans"/>
        </a:defRPr>
      </a:lvl4pPr>
      <a:lvl5pPr marL="0" marR="0" indent="642915" algn="ctr" defTabSz="410751" rtl="0" latinLnBrk="0">
        <a:lnSpc>
          <a:spcPct val="100000"/>
        </a:lnSpc>
        <a:spcBef>
          <a:spcPts val="0"/>
        </a:spcBef>
        <a:spcAft>
          <a:spcPts val="0"/>
        </a:spcAft>
        <a:buClrTx/>
        <a:buSzTx/>
        <a:buFontTx/>
        <a:buNone/>
        <a:tabLst/>
        <a:defRPr sz="5900" b="0" i="0" u="none" strike="noStrike" cap="none" spc="0" baseline="0">
          <a:ln>
            <a:noFill/>
          </a:ln>
          <a:solidFill>
            <a:srgbClr val="FFFFFF"/>
          </a:solidFill>
          <a:uFillTx/>
          <a:latin typeface="+mn-lt"/>
          <a:ea typeface="+mn-ea"/>
          <a:cs typeface="+mn-cs"/>
          <a:sym typeface="Gill Sans"/>
        </a:defRPr>
      </a:lvl5pPr>
      <a:lvl6pPr marL="0" marR="0" indent="803643" algn="ctr" defTabSz="410751" rtl="0" latinLnBrk="0">
        <a:lnSpc>
          <a:spcPct val="100000"/>
        </a:lnSpc>
        <a:spcBef>
          <a:spcPts val="0"/>
        </a:spcBef>
        <a:spcAft>
          <a:spcPts val="0"/>
        </a:spcAft>
        <a:buClrTx/>
        <a:buSzTx/>
        <a:buFontTx/>
        <a:buNone/>
        <a:tabLst/>
        <a:defRPr sz="5900" b="0" i="0" u="none" strike="noStrike" cap="none" spc="0" baseline="0">
          <a:ln>
            <a:noFill/>
          </a:ln>
          <a:solidFill>
            <a:srgbClr val="FFFFFF"/>
          </a:solidFill>
          <a:uFillTx/>
          <a:latin typeface="+mn-lt"/>
          <a:ea typeface="+mn-ea"/>
          <a:cs typeface="+mn-cs"/>
          <a:sym typeface="Gill Sans"/>
        </a:defRPr>
      </a:lvl6pPr>
      <a:lvl7pPr marL="0" marR="0" indent="964372" algn="ctr" defTabSz="410751" rtl="0" latinLnBrk="0">
        <a:lnSpc>
          <a:spcPct val="100000"/>
        </a:lnSpc>
        <a:spcBef>
          <a:spcPts val="0"/>
        </a:spcBef>
        <a:spcAft>
          <a:spcPts val="0"/>
        </a:spcAft>
        <a:buClrTx/>
        <a:buSzTx/>
        <a:buFontTx/>
        <a:buNone/>
        <a:tabLst/>
        <a:defRPr sz="5900" b="0" i="0" u="none" strike="noStrike" cap="none" spc="0" baseline="0">
          <a:ln>
            <a:noFill/>
          </a:ln>
          <a:solidFill>
            <a:srgbClr val="FFFFFF"/>
          </a:solidFill>
          <a:uFillTx/>
          <a:latin typeface="+mn-lt"/>
          <a:ea typeface="+mn-ea"/>
          <a:cs typeface="+mn-cs"/>
          <a:sym typeface="Gill Sans"/>
        </a:defRPr>
      </a:lvl7pPr>
      <a:lvl8pPr marL="0" marR="0" indent="1125101" algn="ctr" defTabSz="410751" rtl="0" latinLnBrk="0">
        <a:lnSpc>
          <a:spcPct val="100000"/>
        </a:lnSpc>
        <a:spcBef>
          <a:spcPts val="0"/>
        </a:spcBef>
        <a:spcAft>
          <a:spcPts val="0"/>
        </a:spcAft>
        <a:buClrTx/>
        <a:buSzTx/>
        <a:buFontTx/>
        <a:buNone/>
        <a:tabLst/>
        <a:defRPr sz="5900" b="0" i="0" u="none" strike="noStrike" cap="none" spc="0" baseline="0">
          <a:ln>
            <a:noFill/>
          </a:ln>
          <a:solidFill>
            <a:srgbClr val="FFFFFF"/>
          </a:solidFill>
          <a:uFillTx/>
          <a:latin typeface="+mn-lt"/>
          <a:ea typeface="+mn-ea"/>
          <a:cs typeface="+mn-cs"/>
          <a:sym typeface="Gill Sans"/>
        </a:defRPr>
      </a:lvl8pPr>
      <a:lvl9pPr marL="0" marR="0" indent="1285829" algn="ctr" defTabSz="410751" rtl="0" latinLnBrk="0">
        <a:lnSpc>
          <a:spcPct val="100000"/>
        </a:lnSpc>
        <a:spcBef>
          <a:spcPts val="0"/>
        </a:spcBef>
        <a:spcAft>
          <a:spcPts val="0"/>
        </a:spcAft>
        <a:buClrTx/>
        <a:buSzTx/>
        <a:buFontTx/>
        <a:buNone/>
        <a:tabLst/>
        <a:defRPr sz="5900" b="0" i="0" u="none" strike="noStrike" cap="none" spc="0" baseline="0">
          <a:ln>
            <a:noFill/>
          </a:ln>
          <a:solidFill>
            <a:srgbClr val="FFFFFF"/>
          </a:solidFill>
          <a:uFillTx/>
          <a:latin typeface="+mn-lt"/>
          <a:ea typeface="+mn-ea"/>
          <a:cs typeface="+mn-cs"/>
          <a:sym typeface="Gill Sans"/>
        </a:defRPr>
      </a:lvl9pPr>
    </p:titleStyle>
    <p:bodyStyle>
      <a:lvl1pPr marL="625056" marR="0" indent="-401822" algn="l" defTabSz="410751" rtl="0" latinLnBrk="0">
        <a:lnSpc>
          <a:spcPct val="100000"/>
        </a:lnSpc>
        <a:spcBef>
          <a:spcPts val="3375"/>
        </a:spcBef>
        <a:spcAft>
          <a:spcPts val="0"/>
        </a:spcAft>
        <a:buClrTx/>
        <a:buSzPct val="171000"/>
        <a:buFontTx/>
        <a:buChar char="•"/>
        <a:tabLst/>
        <a:defRPr sz="3000" b="0" i="0" u="none" strike="noStrike" cap="none" spc="0" baseline="0">
          <a:ln>
            <a:noFill/>
          </a:ln>
          <a:solidFill>
            <a:srgbClr val="FFFFFF"/>
          </a:solidFill>
          <a:uFillTx/>
          <a:latin typeface="+mn-lt"/>
          <a:ea typeface="+mn-ea"/>
          <a:cs typeface="+mn-cs"/>
          <a:sym typeface="Gill Sans"/>
        </a:defRPr>
      </a:lvl1pPr>
      <a:lvl2pPr marL="937584" marR="0" indent="-401822" algn="l" defTabSz="410751" rtl="0" latinLnBrk="0">
        <a:lnSpc>
          <a:spcPct val="100000"/>
        </a:lnSpc>
        <a:spcBef>
          <a:spcPts val="3375"/>
        </a:spcBef>
        <a:spcAft>
          <a:spcPts val="0"/>
        </a:spcAft>
        <a:buClrTx/>
        <a:buSzPct val="171000"/>
        <a:buFontTx/>
        <a:buChar char="•"/>
        <a:tabLst/>
        <a:defRPr sz="3000" b="0" i="0" u="none" strike="noStrike" cap="none" spc="0" baseline="0">
          <a:ln>
            <a:noFill/>
          </a:ln>
          <a:solidFill>
            <a:srgbClr val="FFFFFF"/>
          </a:solidFill>
          <a:uFillTx/>
          <a:latin typeface="+mn-lt"/>
          <a:ea typeface="+mn-ea"/>
          <a:cs typeface="+mn-cs"/>
          <a:sym typeface="Gill Sans"/>
        </a:defRPr>
      </a:lvl2pPr>
      <a:lvl3pPr marL="1250112" marR="0" indent="-401822" algn="l" defTabSz="410751" rtl="0" latinLnBrk="0">
        <a:lnSpc>
          <a:spcPct val="100000"/>
        </a:lnSpc>
        <a:spcBef>
          <a:spcPts val="3375"/>
        </a:spcBef>
        <a:spcAft>
          <a:spcPts val="0"/>
        </a:spcAft>
        <a:buClrTx/>
        <a:buSzPct val="171000"/>
        <a:buFontTx/>
        <a:buChar char="•"/>
        <a:tabLst/>
        <a:defRPr sz="3000" b="0" i="0" u="none" strike="noStrike" cap="none" spc="0" baseline="0">
          <a:ln>
            <a:noFill/>
          </a:ln>
          <a:solidFill>
            <a:srgbClr val="FFFFFF"/>
          </a:solidFill>
          <a:uFillTx/>
          <a:latin typeface="+mn-lt"/>
          <a:ea typeface="+mn-ea"/>
          <a:cs typeface="+mn-cs"/>
          <a:sym typeface="Gill Sans"/>
        </a:defRPr>
      </a:lvl3pPr>
      <a:lvl4pPr marL="1562640" marR="0" indent="-401822" algn="l" defTabSz="410751" rtl="0" latinLnBrk="0">
        <a:lnSpc>
          <a:spcPct val="100000"/>
        </a:lnSpc>
        <a:spcBef>
          <a:spcPts val="3375"/>
        </a:spcBef>
        <a:spcAft>
          <a:spcPts val="0"/>
        </a:spcAft>
        <a:buClrTx/>
        <a:buSzPct val="171000"/>
        <a:buFontTx/>
        <a:buChar char="•"/>
        <a:tabLst/>
        <a:defRPr sz="3000" b="0" i="0" u="none" strike="noStrike" cap="none" spc="0" baseline="0">
          <a:ln>
            <a:noFill/>
          </a:ln>
          <a:solidFill>
            <a:srgbClr val="FFFFFF"/>
          </a:solidFill>
          <a:uFillTx/>
          <a:latin typeface="+mn-lt"/>
          <a:ea typeface="+mn-ea"/>
          <a:cs typeface="+mn-cs"/>
          <a:sym typeface="Gill Sans"/>
        </a:defRPr>
      </a:lvl4pPr>
      <a:lvl5pPr marL="1875168" marR="0" indent="-401822" algn="l" defTabSz="410751" rtl="0" latinLnBrk="0">
        <a:lnSpc>
          <a:spcPct val="100000"/>
        </a:lnSpc>
        <a:spcBef>
          <a:spcPts val="3375"/>
        </a:spcBef>
        <a:spcAft>
          <a:spcPts val="0"/>
        </a:spcAft>
        <a:buClrTx/>
        <a:buSzPct val="171000"/>
        <a:buFontTx/>
        <a:buChar char="•"/>
        <a:tabLst/>
        <a:defRPr sz="3000" b="0" i="0" u="none" strike="noStrike" cap="none" spc="0" baseline="0">
          <a:ln>
            <a:noFill/>
          </a:ln>
          <a:solidFill>
            <a:srgbClr val="FFFFFF"/>
          </a:solidFill>
          <a:uFillTx/>
          <a:latin typeface="+mn-lt"/>
          <a:ea typeface="+mn-ea"/>
          <a:cs typeface="+mn-cs"/>
          <a:sym typeface="Gill Sans"/>
        </a:defRPr>
      </a:lvl5pPr>
      <a:lvl6pPr marL="2125190" marR="0" indent="-401822" algn="l" defTabSz="410751" rtl="0" latinLnBrk="0">
        <a:lnSpc>
          <a:spcPct val="100000"/>
        </a:lnSpc>
        <a:spcBef>
          <a:spcPts val="3375"/>
        </a:spcBef>
        <a:spcAft>
          <a:spcPts val="0"/>
        </a:spcAft>
        <a:buClrTx/>
        <a:buSzPct val="171000"/>
        <a:buFontTx/>
        <a:buChar char="•"/>
        <a:tabLst/>
        <a:defRPr sz="3000" b="0" i="0" u="none" strike="noStrike" cap="none" spc="0" baseline="0">
          <a:ln>
            <a:noFill/>
          </a:ln>
          <a:solidFill>
            <a:srgbClr val="FFFFFF"/>
          </a:solidFill>
          <a:uFillTx/>
          <a:latin typeface="+mn-lt"/>
          <a:ea typeface="+mn-ea"/>
          <a:cs typeface="+mn-cs"/>
          <a:sym typeface="Gill Sans"/>
        </a:defRPr>
      </a:lvl6pPr>
      <a:lvl7pPr marL="2375212" marR="0" indent="-401822" algn="l" defTabSz="410751" rtl="0" latinLnBrk="0">
        <a:lnSpc>
          <a:spcPct val="100000"/>
        </a:lnSpc>
        <a:spcBef>
          <a:spcPts val="3375"/>
        </a:spcBef>
        <a:spcAft>
          <a:spcPts val="0"/>
        </a:spcAft>
        <a:buClrTx/>
        <a:buSzPct val="171000"/>
        <a:buFontTx/>
        <a:buChar char="•"/>
        <a:tabLst/>
        <a:defRPr sz="3000" b="0" i="0" u="none" strike="noStrike" cap="none" spc="0" baseline="0">
          <a:ln>
            <a:noFill/>
          </a:ln>
          <a:solidFill>
            <a:srgbClr val="FFFFFF"/>
          </a:solidFill>
          <a:uFillTx/>
          <a:latin typeface="+mn-lt"/>
          <a:ea typeface="+mn-ea"/>
          <a:cs typeface="+mn-cs"/>
          <a:sym typeface="Gill Sans"/>
        </a:defRPr>
      </a:lvl7pPr>
      <a:lvl8pPr marL="2625235" marR="0" indent="-401822" algn="l" defTabSz="410751" rtl="0" latinLnBrk="0">
        <a:lnSpc>
          <a:spcPct val="100000"/>
        </a:lnSpc>
        <a:spcBef>
          <a:spcPts val="3375"/>
        </a:spcBef>
        <a:spcAft>
          <a:spcPts val="0"/>
        </a:spcAft>
        <a:buClrTx/>
        <a:buSzPct val="171000"/>
        <a:buFontTx/>
        <a:buChar char="•"/>
        <a:tabLst/>
        <a:defRPr sz="3000" b="0" i="0" u="none" strike="noStrike" cap="none" spc="0" baseline="0">
          <a:ln>
            <a:noFill/>
          </a:ln>
          <a:solidFill>
            <a:srgbClr val="FFFFFF"/>
          </a:solidFill>
          <a:uFillTx/>
          <a:latin typeface="+mn-lt"/>
          <a:ea typeface="+mn-ea"/>
          <a:cs typeface="+mn-cs"/>
          <a:sym typeface="Gill Sans"/>
        </a:defRPr>
      </a:lvl8pPr>
      <a:lvl9pPr marL="2875257" marR="0" indent="-401822" algn="l" defTabSz="410751" rtl="0" latinLnBrk="0">
        <a:lnSpc>
          <a:spcPct val="100000"/>
        </a:lnSpc>
        <a:spcBef>
          <a:spcPts val="3375"/>
        </a:spcBef>
        <a:spcAft>
          <a:spcPts val="0"/>
        </a:spcAft>
        <a:buClrTx/>
        <a:buSzPct val="171000"/>
        <a:buFontTx/>
        <a:buChar char="•"/>
        <a:tabLst/>
        <a:defRPr sz="3000" b="0" i="0" u="none" strike="noStrike" cap="none" spc="0" baseline="0">
          <a:ln>
            <a:noFill/>
          </a:ln>
          <a:solidFill>
            <a:srgbClr val="FFFFFF"/>
          </a:solidFill>
          <a:uFillTx/>
          <a:latin typeface="+mn-lt"/>
          <a:ea typeface="+mn-ea"/>
          <a:cs typeface="+mn-cs"/>
          <a:sym typeface="Gill Sans"/>
        </a:defRPr>
      </a:lvl9pPr>
    </p:bodyStyle>
    <p:otherStyle>
      <a:lvl1pPr marL="0" marR="0" indent="0"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a:defRPr>
      </a:lvl1pPr>
      <a:lvl2pPr marL="0" marR="0" indent="160729"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a:defRPr>
      </a:lvl2pPr>
      <a:lvl3pPr marL="0" marR="0" indent="321457"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a:defRPr>
      </a:lvl3pPr>
      <a:lvl4pPr marL="0" marR="0" indent="482186"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a:defRPr>
      </a:lvl4pPr>
      <a:lvl5pPr marL="0" marR="0" indent="642915"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a:defRPr>
      </a:lvl5pPr>
      <a:lvl6pPr marL="0" marR="0" indent="803643"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a:defRPr>
      </a:lvl6pPr>
      <a:lvl7pPr marL="0" marR="0" indent="964372"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a:defRPr>
      </a:lvl7pPr>
      <a:lvl8pPr marL="0" marR="0" indent="1125101"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a:defRPr>
      </a:lvl8pPr>
      <a:lvl9pPr marL="0" marR="0" indent="1285829" algn="ctr" defTabSz="410751"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fontAlgn="base">
              <a:spcBef>
                <a:spcPct val="0"/>
              </a:spcBef>
              <a:spcAft>
                <a:spcPct val="0"/>
              </a:spcAft>
              <a:defRPr/>
            </a:pPr>
            <a:endParaRPr lang="en-US">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fontAlgn="base">
              <a:spcBef>
                <a:spcPct val="0"/>
              </a:spcBef>
              <a:spcAft>
                <a:spcPct val="0"/>
              </a:spcAft>
              <a:defRPr/>
            </a:pPr>
            <a:endParaRPr lang="en-US">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C0402E16-2B12-5C4F-9E71-63606F8E3E3F}" type="slidenum">
              <a:rPr lang="en-US" smtClean="0">
                <a:latin typeface="Arial" charset="0"/>
                <a:ea typeface="ＭＳ Ｐゴシック" charset="0"/>
                <a:cs typeface="ＭＳ Ｐゴシック" charset="0"/>
              </a:rPr>
              <a:pPr fontAlgn="base">
                <a:spcBef>
                  <a:spcPct val="0"/>
                </a:spcBef>
                <a:spcAft>
                  <a:spcPct val="0"/>
                </a:spcAft>
              </a:pPr>
              <a:t>‹#›</a:t>
            </a:fld>
            <a:endParaRPr lang="en-US" smtClean="0">
              <a:latin typeface="Arial" charset="0"/>
              <a:ea typeface="ＭＳ Ｐゴシック" charset="0"/>
              <a:cs typeface="ＭＳ Ｐゴシック" charset="0"/>
            </a:endParaRPr>
          </a:p>
        </p:txBody>
      </p:sp>
    </p:spTree>
    <p:extLst>
      <p:ext uri="{BB962C8B-B14F-4D97-AF65-F5344CB8AC3E}">
        <p14:creationId xmlns:p14="http://schemas.microsoft.com/office/powerpoint/2010/main" val="1145059534"/>
      </p:ext>
    </p:extLst>
  </p:cSld>
  <p:clrMap bg1="lt1" tx1="dk1" bg2="lt2" tx2="dk2" accent1="accent1" accent2="accent2" accent3="accent3" accent4="accent4" accent5="accent5" accent6="accent6" hlink="hlink" folHlink="folHlink"/>
  <p:sldLayoutIdLst>
    <p:sldLayoutId id="2147483719" r:id="rId1"/>
    <p:sldLayoutId id="2147483720"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imss.ssec.wisc.edu/db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9.xml"/><Relationship Id="rId2"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6.png"/><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13.xml"/><Relationship Id="rId2" Type="http://schemas.openxmlformats.org/officeDocument/2006/relationships/image" Target="../media/image3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3.xml"/><Relationship Id="rId4" Type="http://schemas.openxmlformats.org/officeDocument/2006/relationships/notesSlide" Target="../notesSlides/notesSlide2.xml"/><Relationship Id="rId5" Type="http://schemas.openxmlformats.org/officeDocument/2006/relationships/image" Target="../media/image43.png"/><Relationship Id="rId1" Type="http://schemas.microsoft.com/office/2007/relationships/media" Target="file://localhost/Users/kathys/Documents/PPT/IDEAI/traj_fx_20101019.gif" TargetMode="External"/><Relationship Id="rId2" Type="http://schemas.openxmlformats.org/officeDocument/2006/relationships/video" Target="file://localhost/Users/kathys/Documents/PPT/IDEAI/traj_fx_20101019.gif"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45.png"/><Relationship Id="rId1" Type="http://schemas.microsoft.com/office/2007/relationships/media" Target="../media/media1.gif"/><Relationship Id="rId2" Type="http://schemas.openxmlformats.org/officeDocument/2006/relationships/video" Target="../media/media1.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0483" y="3255179"/>
            <a:ext cx="7542212" cy="1013012"/>
          </a:xfrm>
        </p:spPr>
        <p:txBody>
          <a:bodyPr/>
          <a:lstStyle/>
          <a:p>
            <a:r>
              <a:rPr lang="en-US" dirty="0"/>
              <a:t>  </a:t>
            </a:r>
            <a:r>
              <a:rPr lang="en-US" dirty="0" smtClean="0"/>
              <a:t>IMAPP Training Workshops – From Theory to Applications</a:t>
            </a:r>
            <a:endParaRPr lang="en-US" dirty="0"/>
          </a:p>
        </p:txBody>
      </p:sp>
      <p:sp>
        <p:nvSpPr>
          <p:cNvPr id="3" name="Subtitle 2"/>
          <p:cNvSpPr>
            <a:spLocks noGrp="1"/>
          </p:cNvSpPr>
          <p:nvPr>
            <p:ph type="subTitle" idx="1"/>
          </p:nvPr>
        </p:nvSpPr>
        <p:spPr>
          <a:xfrm>
            <a:off x="0" y="4465194"/>
            <a:ext cx="9144000" cy="1976403"/>
          </a:xfrm>
        </p:spPr>
        <p:txBody>
          <a:bodyPr>
            <a:normAutofit fontScale="92500" lnSpcReduction="10000"/>
          </a:bodyPr>
          <a:lstStyle/>
          <a:p>
            <a:r>
              <a:rPr lang="en-US" dirty="0"/>
              <a:t>Kathleen </a:t>
            </a:r>
            <a:r>
              <a:rPr lang="en-US" dirty="0" err="1"/>
              <a:t>Strabala</a:t>
            </a:r>
            <a:r>
              <a:rPr lang="en-US" dirty="0"/>
              <a:t>, Liam </a:t>
            </a:r>
            <a:r>
              <a:rPr lang="en-US" dirty="0" err="1"/>
              <a:t>Gumley</a:t>
            </a:r>
            <a:r>
              <a:rPr lang="en-US" dirty="0"/>
              <a:t>, Allen Huang, Rebecca </a:t>
            </a:r>
            <a:r>
              <a:rPr lang="en-US" dirty="0" err="1" smtClean="0"/>
              <a:t>Cintineo</a:t>
            </a:r>
            <a:r>
              <a:rPr lang="en-US" dirty="0" smtClean="0"/>
              <a:t>, </a:t>
            </a:r>
          </a:p>
          <a:p>
            <a:r>
              <a:rPr lang="en-US" dirty="0" smtClean="0"/>
              <a:t>David </a:t>
            </a:r>
            <a:r>
              <a:rPr lang="en-US" dirty="0" err="1"/>
              <a:t>Hoese</a:t>
            </a:r>
            <a:r>
              <a:rPr lang="en-US" dirty="0"/>
              <a:t>, James Davies, Brad </a:t>
            </a:r>
            <a:r>
              <a:rPr lang="en-US" dirty="0" smtClean="0"/>
              <a:t>Pierce, Elisabeth </a:t>
            </a:r>
            <a:r>
              <a:rPr lang="en-US" dirty="0" err="1" smtClean="0"/>
              <a:t>Weisz</a:t>
            </a:r>
            <a:r>
              <a:rPr lang="en-US" dirty="0" smtClean="0"/>
              <a:t>, Jeff Key </a:t>
            </a:r>
          </a:p>
          <a:p>
            <a:r>
              <a:rPr lang="en-US" dirty="0" smtClean="0"/>
              <a:t>Cooperative </a:t>
            </a:r>
            <a:r>
              <a:rPr lang="en-US" dirty="0" smtClean="0"/>
              <a:t>Institute for Meteorological Satellite Studies</a:t>
            </a:r>
          </a:p>
          <a:p>
            <a:r>
              <a:rPr lang="en-US" dirty="0" smtClean="0"/>
              <a:t>Space Science and Engineering Center</a:t>
            </a:r>
          </a:p>
          <a:p>
            <a:r>
              <a:rPr lang="en-US" dirty="0" smtClean="0"/>
              <a:t>University of </a:t>
            </a:r>
            <a:r>
              <a:rPr lang="en-US" dirty="0" smtClean="0"/>
              <a:t>Wisconsin-Madison</a:t>
            </a:r>
          </a:p>
          <a:p>
            <a:r>
              <a:rPr lang="en-US" dirty="0"/>
              <a:t>	</a:t>
            </a:r>
            <a:r>
              <a:rPr lang="en-US" dirty="0" smtClean="0"/>
              <a:t>USA</a:t>
            </a:r>
            <a:endParaRPr lang="en-US" dirty="0" smtClean="0"/>
          </a:p>
          <a:p>
            <a:endParaRPr lang="en-US" dirty="0"/>
          </a:p>
        </p:txBody>
      </p:sp>
    </p:spTree>
    <p:extLst>
      <p:ext uri="{BB962C8B-B14F-4D97-AF65-F5344CB8AC3E}">
        <p14:creationId xmlns:p14="http://schemas.microsoft.com/office/powerpoint/2010/main" val="11623452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410741"/>
            <a:ext cx="7581901" cy="1653988"/>
          </a:xfrm>
        </p:spPr>
        <p:txBody>
          <a:bodyPr/>
          <a:lstStyle/>
          <a:p>
            <a:r>
              <a:rPr lang="en-US" dirty="0" smtClean="0"/>
              <a:t>Suite of Products</a:t>
            </a:r>
            <a:endParaRPr lang="en-US" dirty="0"/>
          </a:p>
        </p:txBody>
      </p:sp>
      <p:sp>
        <p:nvSpPr>
          <p:cNvPr id="3" name="Content Placeholder 2"/>
          <p:cNvSpPr>
            <a:spLocks noGrp="1"/>
          </p:cNvSpPr>
          <p:nvPr>
            <p:ph idx="1"/>
          </p:nvPr>
        </p:nvSpPr>
        <p:spPr>
          <a:xfrm>
            <a:off x="779462" y="868183"/>
            <a:ext cx="8032471" cy="5792208"/>
          </a:xfrm>
        </p:spPr>
        <p:txBody>
          <a:bodyPr>
            <a:normAutofit fontScale="92500" lnSpcReduction="10000"/>
          </a:bodyPr>
          <a:lstStyle/>
          <a:p>
            <a:pPr marL="0" indent="0">
              <a:buNone/>
            </a:pPr>
            <a:r>
              <a:rPr lang="en-US" sz="2800" dirty="0" smtClean="0"/>
              <a:t>MODIS Products (Terra and Aqua)</a:t>
            </a:r>
          </a:p>
          <a:p>
            <a:r>
              <a:rPr lang="en-US" dirty="0" smtClean="0"/>
              <a:t>Atmosphere Group Collect 6 – MODIS Science Team Software</a:t>
            </a:r>
          </a:p>
          <a:p>
            <a:pPr lvl="1"/>
            <a:r>
              <a:rPr lang="en-US" dirty="0"/>
              <a:t>Cloud </a:t>
            </a:r>
            <a:r>
              <a:rPr lang="en-US" dirty="0" smtClean="0"/>
              <a:t>mask (MOD35)</a:t>
            </a:r>
            <a:endParaRPr lang="en-US" dirty="0"/>
          </a:p>
          <a:p>
            <a:pPr lvl="1"/>
            <a:r>
              <a:rPr lang="en-US" dirty="0"/>
              <a:t>Cloud top pressure and </a:t>
            </a:r>
            <a:r>
              <a:rPr lang="en-US" dirty="0" smtClean="0"/>
              <a:t>temperature (MOD06CT)</a:t>
            </a:r>
            <a:endParaRPr lang="en-US" dirty="0"/>
          </a:p>
          <a:p>
            <a:pPr lvl="1"/>
            <a:r>
              <a:rPr lang="en-US" dirty="0"/>
              <a:t>Cloud effective radius and cloud optical </a:t>
            </a:r>
            <a:r>
              <a:rPr lang="en-US" dirty="0" smtClean="0"/>
              <a:t>thickness (MOD06OD)</a:t>
            </a:r>
            <a:endParaRPr lang="en-US" dirty="0"/>
          </a:p>
          <a:p>
            <a:pPr lvl="1"/>
            <a:r>
              <a:rPr lang="en-US" dirty="0"/>
              <a:t>Temperature and moisture </a:t>
            </a:r>
            <a:r>
              <a:rPr lang="en-US" dirty="0" smtClean="0"/>
              <a:t>profiles (MOD07)  </a:t>
            </a:r>
            <a:endParaRPr lang="en-US" dirty="0"/>
          </a:p>
          <a:p>
            <a:pPr lvl="1"/>
            <a:r>
              <a:rPr lang="en-US" dirty="0"/>
              <a:t>Total </a:t>
            </a:r>
            <a:r>
              <a:rPr lang="en-US" dirty="0" err="1"/>
              <a:t>precipitable</a:t>
            </a:r>
            <a:r>
              <a:rPr lang="en-US" dirty="0"/>
              <a:t> </a:t>
            </a:r>
            <a:r>
              <a:rPr lang="en-US" dirty="0" smtClean="0"/>
              <a:t>water  (MOD07)</a:t>
            </a:r>
            <a:endParaRPr lang="en-US" dirty="0"/>
          </a:p>
          <a:p>
            <a:pPr lvl="1"/>
            <a:r>
              <a:rPr lang="en-US" dirty="0"/>
              <a:t>Stability </a:t>
            </a:r>
            <a:r>
              <a:rPr lang="en-US" dirty="0" smtClean="0"/>
              <a:t>indices (MOD07)</a:t>
            </a:r>
            <a:endParaRPr lang="en-US" dirty="0"/>
          </a:p>
          <a:p>
            <a:pPr lvl="1"/>
            <a:r>
              <a:rPr lang="en-US" dirty="0"/>
              <a:t>Aerosol optical depth (3km and 10km</a:t>
            </a:r>
            <a:r>
              <a:rPr lang="en-US" dirty="0" smtClean="0"/>
              <a:t>)  (MOD04)</a:t>
            </a:r>
          </a:p>
          <a:p>
            <a:pPr lvl="1"/>
            <a:r>
              <a:rPr lang="en-US" dirty="0" smtClean="0"/>
              <a:t>Bright Target Aerosol Optical Depth (Deep Blue) (MOD04)</a:t>
            </a:r>
          </a:p>
          <a:p>
            <a:r>
              <a:rPr lang="en-US" dirty="0" smtClean="0"/>
              <a:t>Polar Products from Jeff Key (NOAA </a:t>
            </a:r>
            <a:r>
              <a:rPr lang="en-US" dirty="0" err="1" smtClean="0"/>
              <a:t>Cryosphere</a:t>
            </a:r>
            <a:r>
              <a:rPr lang="en-US" dirty="0" smtClean="0"/>
              <a:t>  Scientist)</a:t>
            </a:r>
            <a:endParaRPr lang="en-US" dirty="0"/>
          </a:p>
          <a:p>
            <a:pPr lvl="1"/>
            <a:r>
              <a:rPr lang="en-US" dirty="0"/>
              <a:t>Ice Surface Temperature</a:t>
            </a:r>
          </a:p>
          <a:p>
            <a:pPr lvl="1"/>
            <a:r>
              <a:rPr lang="en-US" dirty="0"/>
              <a:t>Snow Mask</a:t>
            </a:r>
          </a:p>
          <a:p>
            <a:pPr lvl="1"/>
            <a:r>
              <a:rPr lang="en-US" dirty="0"/>
              <a:t>Ice Cover and Ice Concentration</a:t>
            </a:r>
          </a:p>
          <a:p>
            <a:pPr lvl="1"/>
            <a:r>
              <a:rPr lang="en-US" dirty="0"/>
              <a:t>Inversion Strength and Inversion Depth</a:t>
            </a:r>
          </a:p>
          <a:p>
            <a:pPr lvl="2"/>
            <a:endParaRPr lang="en-US" dirty="0"/>
          </a:p>
        </p:txBody>
      </p:sp>
    </p:spTree>
    <p:extLst>
      <p:ext uri="{BB962C8B-B14F-4D97-AF65-F5344CB8AC3E}">
        <p14:creationId xmlns:p14="http://schemas.microsoft.com/office/powerpoint/2010/main" val="2349523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9462" y="1221015"/>
            <a:ext cx="8084306" cy="5439376"/>
          </a:xfrm>
        </p:spPr>
        <p:txBody>
          <a:bodyPr>
            <a:normAutofit/>
          </a:bodyPr>
          <a:lstStyle/>
          <a:p>
            <a:pPr marL="0" indent="0">
              <a:buNone/>
            </a:pPr>
            <a:r>
              <a:rPr lang="en-US" dirty="0"/>
              <a:t>MODIS </a:t>
            </a:r>
            <a:r>
              <a:rPr lang="en-US" dirty="0" smtClean="0"/>
              <a:t>Land Products </a:t>
            </a:r>
            <a:r>
              <a:rPr lang="en-US" dirty="0"/>
              <a:t>(Terra and Aqua</a:t>
            </a:r>
            <a:r>
              <a:rPr lang="en-US" dirty="0" smtClean="0"/>
              <a:t>)</a:t>
            </a:r>
          </a:p>
          <a:p>
            <a:pPr lvl="1"/>
            <a:r>
              <a:rPr lang="en-US" dirty="0" smtClean="0"/>
              <a:t>MODIS Surface Reflectance (MOD09)</a:t>
            </a:r>
          </a:p>
          <a:p>
            <a:pPr lvl="1"/>
            <a:r>
              <a:rPr lang="en-US" dirty="0" smtClean="0"/>
              <a:t>Nadir Bidirectional Reflectance Distribution Function (BRDF)  MCD43 - Working with Crystal </a:t>
            </a:r>
            <a:r>
              <a:rPr lang="en-US" dirty="0" err="1" smtClean="0"/>
              <a:t>Schaaf</a:t>
            </a:r>
            <a:r>
              <a:rPr lang="en-US" dirty="0" smtClean="0"/>
              <a:t> </a:t>
            </a:r>
            <a:endParaRPr lang="en-US" dirty="0"/>
          </a:p>
          <a:p>
            <a:pPr marL="0" indent="0">
              <a:buNone/>
            </a:pPr>
            <a:r>
              <a:rPr lang="en-US" dirty="0" smtClean="0"/>
              <a:t>MODIS Image Products</a:t>
            </a:r>
          </a:p>
          <a:p>
            <a:pPr lvl="1"/>
            <a:r>
              <a:rPr lang="en-US" dirty="0" smtClean="0"/>
              <a:t>Polar2Grid </a:t>
            </a:r>
            <a:r>
              <a:rPr lang="en-US" dirty="0" err="1" smtClean="0"/>
              <a:t>reprojection</a:t>
            </a:r>
            <a:r>
              <a:rPr lang="en-US" dirty="0" smtClean="0"/>
              <a:t> software</a:t>
            </a:r>
          </a:p>
          <a:p>
            <a:pPr lvl="1"/>
            <a:r>
              <a:rPr lang="en-US" dirty="0" smtClean="0"/>
              <a:t>True Color </a:t>
            </a:r>
            <a:r>
              <a:rPr lang="en-US" dirty="0" err="1" smtClean="0"/>
              <a:t>Reprojection</a:t>
            </a:r>
            <a:r>
              <a:rPr lang="en-US" dirty="0" smtClean="0"/>
              <a:t> for Display in Google Earth (DB Google Earth) – Full Resolution </a:t>
            </a:r>
            <a:endParaRPr lang="en-US" dirty="0"/>
          </a:p>
          <a:p>
            <a:pPr marL="0" indent="0">
              <a:buNone/>
            </a:pPr>
            <a:r>
              <a:rPr lang="en-US" dirty="0" smtClean="0"/>
              <a:t>AIRS and AMSU Products (Aqua) from NASA Jet Propulsion Lab (JPL) </a:t>
            </a:r>
          </a:p>
          <a:p>
            <a:pPr lvl="1"/>
            <a:r>
              <a:rPr lang="en-US" dirty="0" smtClean="0"/>
              <a:t>Calibrated and </a:t>
            </a:r>
            <a:r>
              <a:rPr lang="en-US" dirty="0" err="1" smtClean="0"/>
              <a:t>geolocated</a:t>
            </a:r>
            <a:r>
              <a:rPr lang="en-US" dirty="0" smtClean="0"/>
              <a:t> radiances (AIRS)</a:t>
            </a:r>
          </a:p>
          <a:p>
            <a:pPr lvl="1"/>
            <a:r>
              <a:rPr lang="en-US" dirty="0" smtClean="0"/>
              <a:t>Calibrated and </a:t>
            </a:r>
            <a:r>
              <a:rPr lang="en-US" dirty="0" err="1" smtClean="0"/>
              <a:t>geolocated</a:t>
            </a:r>
            <a:r>
              <a:rPr lang="en-US" dirty="0" smtClean="0"/>
              <a:t> antenna temperatures (AMSU)</a:t>
            </a:r>
          </a:p>
          <a:p>
            <a:endParaRPr lang="en-US" dirty="0"/>
          </a:p>
        </p:txBody>
      </p:sp>
      <p:sp>
        <p:nvSpPr>
          <p:cNvPr id="4" name="Title 1"/>
          <p:cNvSpPr txBox="1">
            <a:spLocks/>
          </p:cNvSpPr>
          <p:nvPr/>
        </p:nvSpPr>
        <p:spPr>
          <a:xfrm>
            <a:off x="779462" y="-410741"/>
            <a:ext cx="7581901" cy="16539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Suite of Products</a:t>
            </a:r>
            <a:endParaRPr lang="en-US" dirty="0"/>
          </a:p>
        </p:txBody>
      </p:sp>
    </p:spTree>
    <p:extLst>
      <p:ext uri="{BB962C8B-B14F-4D97-AF65-F5344CB8AC3E}">
        <p14:creationId xmlns:p14="http://schemas.microsoft.com/office/powerpoint/2010/main" val="80575270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9462" y="1246930"/>
            <a:ext cx="8084306" cy="6294602"/>
          </a:xfrm>
        </p:spPr>
        <p:txBody>
          <a:bodyPr>
            <a:normAutofit/>
          </a:bodyPr>
          <a:lstStyle/>
          <a:p>
            <a:pPr marL="0" indent="0">
              <a:buNone/>
            </a:pPr>
            <a:r>
              <a:rPr lang="en-US" dirty="0" smtClean="0"/>
              <a:t>AIRS and AMSU Products (Aqua)</a:t>
            </a:r>
          </a:p>
          <a:p>
            <a:pPr lvl="1"/>
            <a:r>
              <a:rPr lang="en-US" dirty="0" smtClean="0"/>
              <a:t>3x3 AIRS FOV retrievals – JPL (Collect 5)</a:t>
            </a:r>
          </a:p>
          <a:p>
            <a:pPr lvl="1"/>
            <a:r>
              <a:rPr lang="en-US" dirty="0" smtClean="0"/>
              <a:t>UW  Dual Regression single FOV retrievals (AIRS, </a:t>
            </a:r>
            <a:r>
              <a:rPr lang="en-US" dirty="0" err="1" smtClean="0"/>
              <a:t>CrIS</a:t>
            </a:r>
            <a:r>
              <a:rPr lang="en-US" dirty="0" smtClean="0"/>
              <a:t>, IASI)</a:t>
            </a:r>
          </a:p>
          <a:p>
            <a:pPr lvl="1"/>
            <a:r>
              <a:rPr lang="en-US" dirty="0" smtClean="0"/>
              <a:t>Collocated AIRS/MODIS </a:t>
            </a:r>
            <a:r>
              <a:rPr lang="en-US" dirty="0" smtClean="0"/>
              <a:t>FOV</a:t>
            </a:r>
            <a:r>
              <a:rPr lang="en-US" dirty="0"/>
              <a:t>s</a:t>
            </a:r>
            <a:endParaRPr lang="en-US" dirty="0" smtClean="0"/>
          </a:p>
          <a:p>
            <a:pPr lvl="1"/>
            <a:r>
              <a:rPr lang="en-US" dirty="0" smtClean="0"/>
              <a:t>AIRS/AMSU  HDF4 to BUFR Converter with UK Met Office (Meeting request from John Le Marshall at BOM)</a:t>
            </a:r>
          </a:p>
          <a:p>
            <a:pPr marL="0" indent="0">
              <a:buNone/>
            </a:pPr>
            <a:r>
              <a:rPr lang="en-US" dirty="0" smtClean="0"/>
              <a:t>AMSR-E Products</a:t>
            </a:r>
          </a:p>
          <a:p>
            <a:pPr lvl="1"/>
            <a:r>
              <a:rPr lang="en-US" dirty="0" smtClean="0"/>
              <a:t>Calibrated and </a:t>
            </a:r>
            <a:r>
              <a:rPr lang="en-US" dirty="0" err="1" smtClean="0"/>
              <a:t>Geolocated</a:t>
            </a:r>
            <a:r>
              <a:rPr lang="en-US" dirty="0" smtClean="0"/>
              <a:t> Antenna Temperatures</a:t>
            </a:r>
          </a:p>
          <a:p>
            <a:pPr lvl="1"/>
            <a:r>
              <a:rPr lang="en-US" dirty="0" smtClean="0"/>
              <a:t>Rain Rate</a:t>
            </a:r>
          </a:p>
          <a:p>
            <a:pPr lvl="1"/>
            <a:r>
              <a:rPr lang="en-US" dirty="0" smtClean="0"/>
              <a:t>Soil Moisture</a:t>
            </a:r>
          </a:p>
          <a:p>
            <a:pPr lvl="1"/>
            <a:r>
              <a:rPr lang="en-US" dirty="0" smtClean="0"/>
              <a:t>Snow Water Equivalent</a:t>
            </a:r>
          </a:p>
        </p:txBody>
      </p:sp>
      <p:sp>
        <p:nvSpPr>
          <p:cNvPr id="4" name="Title 1"/>
          <p:cNvSpPr txBox="1">
            <a:spLocks/>
          </p:cNvSpPr>
          <p:nvPr/>
        </p:nvSpPr>
        <p:spPr>
          <a:xfrm>
            <a:off x="779462" y="-410741"/>
            <a:ext cx="7581901" cy="16539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Suite of Products</a:t>
            </a:r>
            <a:endParaRPr lang="en-US" dirty="0"/>
          </a:p>
        </p:txBody>
      </p:sp>
    </p:spTree>
    <p:extLst>
      <p:ext uri="{BB962C8B-B14F-4D97-AF65-F5344CB8AC3E}">
        <p14:creationId xmlns:p14="http://schemas.microsoft.com/office/powerpoint/2010/main" val="99170008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9462" y="1221015"/>
            <a:ext cx="8084306" cy="5439376"/>
          </a:xfrm>
        </p:spPr>
        <p:txBody>
          <a:bodyPr>
            <a:normAutofit/>
          </a:bodyPr>
          <a:lstStyle/>
          <a:p>
            <a:pPr marL="0" indent="0">
              <a:buNone/>
            </a:pPr>
            <a:r>
              <a:rPr lang="en-US" dirty="0" smtClean="0"/>
              <a:t>HYDRA2 </a:t>
            </a:r>
            <a:r>
              <a:rPr lang="en-US" dirty="0"/>
              <a:t>Multispectral Data Analysis </a:t>
            </a:r>
            <a:r>
              <a:rPr lang="en-US" dirty="0" smtClean="0"/>
              <a:t>Toolkit - more later</a:t>
            </a:r>
          </a:p>
          <a:p>
            <a:pPr marL="0" indent="0">
              <a:buNone/>
            </a:pPr>
            <a:r>
              <a:rPr lang="en-US" dirty="0" smtClean="0"/>
              <a:t>Numerical Weather Prediction (NWP) Model DBCRAS</a:t>
            </a:r>
          </a:p>
          <a:p>
            <a:pPr lvl="1"/>
            <a:r>
              <a:rPr lang="en-US" dirty="0" smtClean="0"/>
              <a:t>Direct Broadcast CIMSS Regional Assimilation system (DBCRAS).</a:t>
            </a:r>
          </a:p>
          <a:p>
            <a:pPr lvl="1"/>
            <a:r>
              <a:rPr lang="en-US" dirty="0" smtClean="0"/>
              <a:t>Globally configurable NWP at 48 km resolution</a:t>
            </a:r>
          </a:p>
          <a:p>
            <a:pPr lvl="1"/>
            <a:r>
              <a:rPr lang="en-US" dirty="0" smtClean="0"/>
              <a:t>Nested grid at 16 km.</a:t>
            </a:r>
          </a:p>
          <a:p>
            <a:pPr lvl="1"/>
            <a:r>
              <a:rPr lang="en-US" dirty="0" smtClean="0"/>
              <a:t>72 hour forecast of gridded meteorological fields.</a:t>
            </a:r>
          </a:p>
          <a:p>
            <a:pPr lvl="1"/>
            <a:r>
              <a:rPr lang="en-US" dirty="0" smtClean="0"/>
              <a:t>Assimilates MODIS Cloud (MOD06) and Moisture (MOD07) Retrievals to improve initial conditions in the model.</a:t>
            </a:r>
          </a:p>
          <a:p>
            <a:pPr lvl="1"/>
            <a:r>
              <a:rPr lang="en-US" dirty="0" smtClean="0"/>
              <a:t>Output includes forecast IR and Water Vapor Satellite Imagery.</a:t>
            </a:r>
          </a:p>
          <a:p>
            <a:pPr lvl="1"/>
            <a:r>
              <a:rPr lang="en-US" dirty="0" smtClean="0"/>
              <a:t>Used in several sites around the world including ISRO India.</a:t>
            </a:r>
          </a:p>
          <a:p>
            <a:pPr lvl="1"/>
            <a:endParaRPr lang="en-US" dirty="0" smtClean="0"/>
          </a:p>
          <a:p>
            <a:pPr marL="0" indent="0">
              <a:buNone/>
            </a:pPr>
            <a:endParaRPr lang="en-US" dirty="0"/>
          </a:p>
        </p:txBody>
      </p:sp>
      <p:sp>
        <p:nvSpPr>
          <p:cNvPr id="4" name="Title 1"/>
          <p:cNvSpPr txBox="1">
            <a:spLocks/>
          </p:cNvSpPr>
          <p:nvPr/>
        </p:nvSpPr>
        <p:spPr>
          <a:xfrm>
            <a:off x="779462" y="-410741"/>
            <a:ext cx="7581901" cy="16539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dirty="0" smtClean="0"/>
              <a:t>Suite of Products</a:t>
            </a:r>
            <a:endParaRPr lang="en-US" dirty="0"/>
          </a:p>
        </p:txBody>
      </p:sp>
    </p:spTree>
    <p:extLst>
      <p:ext uri="{BB962C8B-B14F-4D97-AF65-F5344CB8AC3E}">
        <p14:creationId xmlns:p14="http://schemas.microsoft.com/office/powerpoint/2010/main" val="32189505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9462" y="1221014"/>
            <a:ext cx="8084306" cy="5636985"/>
          </a:xfrm>
        </p:spPr>
        <p:txBody>
          <a:bodyPr>
            <a:normAutofit fontScale="92500" lnSpcReduction="20000"/>
          </a:bodyPr>
          <a:lstStyle/>
          <a:p>
            <a:pPr marL="0" indent="0">
              <a:buNone/>
            </a:pPr>
            <a:r>
              <a:rPr lang="en-US" dirty="0" smtClean="0"/>
              <a:t>Web Mapping Service (WM) for display of local </a:t>
            </a:r>
            <a:r>
              <a:rPr lang="en-US" dirty="0" err="1" smtClean="0"/>
              <a:t>GeoTIFFs</a:t>
            </a:r>
            <a:r>
              <a:rPr lang="en-US" dirty="0" smtClean="0"/>
              <a:t> created by Polar2Grid  </a:t>
            </a:r>
          </a:p>
          <a:p>
            <a:pPr marL="0" indent="0">
              <a:buNone/>
            </a:pPr>
            <a:r>
              <a:rPr lang="en-US" dirty="0" smtClean="0"/>
              <a:t>Overshooting Tops Aviation Hazard Software</a:t>
            </a:r>
          </a:p>
          <a:p>
            <a:pPr lvl="1"/>
            <a:r>
              <a:rPr lang="en-US" dirty="0" smtClean="0"/>
              <a:t>Identifies potentially dangerous convection that protrudes into the stratosphere.</a:t>
            </a:r>
          </a:p>
          <a:p>
            <a:pPr lvl="1"/>
            <a:r>
              <a:rPr lang="en-US" dirty="0" smtClean="0"/>
              <a:t>Using NASA Scientist Dr. Kris </a:t>
            </a:r>
            <a:r>
              <a:rPr lang="en-US" dirty="0" err="1" smtClean="0"/>
              <a:t>Bedka</a:t>
            </a:r>
            <a:r>
              <a:rPr lang="en-US" dirty="0" smtClean="0"/>
              <a:t> algorithm applied to IR bands.</a:t>
            </a:r>
          </a:p>
          <a:p>
            <a:pPr lvl="1"/>
            <a:r>
              <a:rPr lang="en-US" dirty="0" smtClean="0"/>
              <a:t>Creates output product images that include areal coverage of danger of lightning and turbulence.</a:t>
            </a:r>
          </a:p>
          <a:p>
            <a:pPr marL="0" indent="0">
              <a:buNone/>
            </a:pPr>
            <a:r>
              <a:rPr lang="en-US" dirty="0" smtClean="0"/>
              <a:t>Infusing satellite Data into Environmental Applications – International (IDEA-I)</a:t>
            </a:r>
          </a:p>
          <a:p>
            <a:pPr lvl="1"/>
            <a:r>
              <a:rPr lang="en-US" dirty="0"/>
              <a:t>	</a:t>
            </a:r>
            <a:r>
              <a:rPr lang="en-US" dirty="0" smtClean="0"/>
              <a:t>Globally configurable package for Air Quality Forecasters</a:t>
            </a:r>
          </a:p>
          <a:p>
            <a:pPr lvl="2"/>
            <a:r>
              <a:rPr lang="en-US" dirty="0" smtClean="0">
                <a:solidFill>
                  <a:srgbClr val="FFFFFF"/>
                </a:solidFill>
              </a:rPr>
              <a:t>MODIS Aerosol Pollution forecast trajectories, using MOD04 products with web interface and control of animations.</a:t>
            </a:r>
          </a:p>
          <a:p>
            <a:pPr lvl="2"/>
            <a:r>
              <a:rPr lang="en-US" dirty="0" smtClean="0">
                <a:solidFill>
                  <a:srgbClr val="FFFFFF"/>
                </a:solidFill>
              </a:rPr>
              <a:t>AIRS Stratospheric Ozone intrusions trajectories, using AIRS upper tropospheric ozone retrievals with webs </a:t>
            </a:r>
            <a:r>
              <a:rPr lang="en-US" dirty="0" err="1" smtClean="0">
                <a:solidFill>
                  <a:srgbClr val="FFFFFF"/>
                </a:solidFill>
              </a:rPr>
              <a:t>inteface</a:t>
            </a:r>
            <a:r>
              <a:rPr lang="en-US" dirty="0" smtClean="0">
                <a:solidFill>
                  <a:srgbClr val="FFFFFF"/>
                </a:solidFill>
              </a:rPr>
              <a:t> and control of animations.</a:t>
            </a:r>
            <a:endParaRPr lang="en-US" dirty="0" smtClean="0"/>
          </a:p>
          <a:p>
            <a:pPr lvl="1"/>
            <a:endParaRPr lang="en-US" dirty="0" smtClean="0"/>
          </a:p>
          <a:p>
            <a:pPr marL="0" indent="0">
              <a:buNone/>
            </a:pPr>
            <a:endParaRPr lang="en-US" dirty="0"/>
          </a:p>
        </p:txBody>
      </p:sp>
      <p:sp>
        <p:nvSpPr>
          <p:cNvPr id="4" name="Title 1"/>
          <p:cNvSpPr txBox="1">
            <a:spLocks/>
          </p:cNvSpPr>
          <p:nvPr/>
        </p:nvSpPr>
        <p:spPr>
          <a:xfrm>
            <a:off x="779462" y="-410741"/>
            <a:ext cx="7581901" cy="16539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dirty="0" smtClean="0"/>
              <a:t>Suite of Products</a:t>
            </a:r>
            <a:endParaRPr lang="en-US" dirty="0"/>
          </a:p>
        </p:txBody>
      </p:sp>
    </p:spTree>
    <p:extLst>
      <p:ext uri="{BB962C8B-B14F-4D97-AF65-F5344CB8AC3E}">
        <p14:creationId xmlns:p14="http://schemas.microsoft.com/office/powerpoint/2010/main" val="396993739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9462" y="987771"/>
            <a:ext cx="8084306" cy="5960935"/>
          </a:xfrm>
        </p:spPr>
        <p:txBody>
          <a:bodyPr>
            <a:normAutofit/>
          </a:bodyPr>
          <a:lstStyle/>
          <a:p>
            <a:pPr marL="0" indent="0">
              <a:buNone/>
            </a:pPr>
            <a:r>
              <a:rPr lang="en-US" dirty="0" smtClean="0"/>
              <a:t>IMAPP Virtual Appliance</a:t>
            </a:r>
          </a:p>
          <a:p>
            <a:pPr marL="457200" indent="-457200"/>
            <a:r>
              <a:rPr lang="en-US" dirty="0"/>
              <a:t>A complete </a:t>
            </a:r>
            <a:r>
              <a:rPr lang="en-US" dirty="0" smtClean="0"/>
              <a:t>free Aqua </a:t>
            </a:r>
            <a:r>
              <a:rPr lang="en-US" dirty="0"/>
              <a:t>and Terra DB processing system (Level 0 to Level 2 products plus </a:t>
            </a:r>
            <a:r>
              <a:rPr lang="en-US" dirty="0" err="1"/>
              <a:t>quicklooks</a:t>
            </a:r>
            <a:r>
              <a:rPr lang="en-US" dirty="0"/>
              <a:t>) in the form of a Virtual Appliance  which can be installed and run on:</a:t>
            </a:r>
          </a:p>
          <a:p>
            <a:pPr lvl="3"/>
            <a:r>
              <a:rPr lang="en-US" dirty="0"/>
              <a:t>Microsoft </a:t>
            </a:r>
            <a:r>
              <a:rPr lang="en-US" dirty="0" smtClean="0"/>
              <a:t>Windows (7, Vista, XP)</a:t>
            </a:r>
            <a:endParaRPr lang="en-US" dirty="0"/>
          </a:p>
          <a:p>
            <a:pPr lvl="3"/>
            <a:r>
              <a:rPr lang="en-US" dirty="0"/>
              <a:t>Linux</a:t>
            </a:r>
          </a:p>
          <a:p>
            <a:pPr lvl="3"/>
            <a:r>
              <a:rPr lang="en-US" dirty="0"/>
              <a:t>Apple OS X </a:t>
            </a:r>
            <a:endParaRPr lang="en-US" dirty="0" smtClean="0"/>
          </a:p>
          <a:p>
            <a:r>
              <a:rPr lang="en-US" dirty="0" smtClean="0"/>
              <a:t>Uses </a:t>
            </a:r>
            <a:r>
              <a:rPr lang="en-US" dirty="0" smtClean="0"/>
              <a:t>most</a:t>
            </a:r>
            <a:r>
              <a:rPr lang="en-US" dirty="0" smtClean="0"/>
              <a:t> of the </a:t>
            </a:r>
            <a:r>
              <a:rPr lang="en-US" dirty="0" smtClean="0"/>
              <a:t> </a:t>
            </a:r>
            <a:r>
              <a:rPr lang="en-US" dirty="0" smtClean="0"/>
              <a:t>freely available software that is available from IMAPP, </a:t>
            </a:r>
            <a:r>
              <a:rPr lang="en-US" dirty="0" err="1" smtClean="0"/>
              <a:t>SeaDAS</a:t>
            </a:r>
            <a:r>
              <a:rPr lang="en-US" dirty="0" smtClean="0"/>
              <a:t> and NASA DRL</a:t>
            </a:r>
            <a:endParaRPr lang="en-US" dirty="0"/>
          </a:p>
          <a:p>
            <a:r>
              <a:rPr lang="en-US" dirty="0"/>
              <a:t>Easy to install and run full-featured processing </a:t>
            </a:r>
            <a:r>
              <a:rPr lang="en-US" dirty="0" smtClean="0"/>
              <a:t>system Level </a:t>
            </a:r>
            <a:r>
              <a:rPr lang="en-US" dirty="0"/>
              <a:t>0 – Level 2 plus browse </a:t>
            </a:r>
            <a:r>
              <a:rPr lang="en-US" dirty="0" smtClean="0"/>
              <a:t>images</a:t>
            </a:r>
            <a:endParaRPr lang="en-US" dirty="0"/>
          </a:p>
        </p:txBody>
      </p:sp>
      <p:sp>
        <p:nvSpPr>
          <p:cNvPr id="4" name="Title 1"/>
          <p:cNvSpPr txBox="1">
            <a:spLocks/>
          </p:cNvSpPr>
          <p:nvPr/>
        </p:nvSpPr>
        <p:spPr>
          <a:xfrm>
            <a:off x="779462" y="-410741"/>
            <a:ext cx="7581901" cy="16539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dirty="0" smtClean="0"/>
              <a:t>Suite of Products</a:t>
            </a:r>
            <a:endParaRPr lang="en-US" dirty="0"/>
          </a:p>
        </p:txBody>
      </p:sp>
    </p:spTree>
    <p:extLst>
      <p:ext uri="{BB962C8B-B14F-4D97-AF65-F5344CB8AC3E}">
        <p14:creationId xmlns:p14="http://schemas.microsoft.com/office/powerpoint/2010/main" val="392627198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IMAPP Training Workshops</a:t>
            </a:r>
            <a:endParaRPr lang="en-US" dirty="0"/>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289625527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98611"/>
            <a:ext cx="7581901" cy="1653988"/>
          </a:xfrm>
        </p:spPr>
        <p:txBody>
          <a:bodyPr/>
          <a:lstStyle/>
          <a:p>
            <a:r>
              <a:rPr lang="en-US" sz="4800" dirty="0" smtClean="0"/>
              <a:t>Global IMAPP Workshops</a:t>
            </a:r>
            <a:br>
              <a:rPr lang="en-US" sz="4800" dirty="0" smtClean="0"/>
            </a:br>
            <a:r>
              <a:rPr lang="en-US" sz="2400" dirty="0">
                <a:effectLst>
                  <a:outerShdw blurRad="38100" dist="38100" dir="2700000" algn="tl">
                    <a:srgbClr val="DDDDDD"/>
                  </a:outerShdw>
                </a:effectLst>
                <a:ea typeface="ＭＳ Ｐゴシック" charset="-128"/>
                <a:cs typeface="ＭＳ Ｐゴシック" charset="-128"/>
              </a:rPr>
              <a:t>Web site:  </a:t>
            </a:r>
            <a:r>
              <a:rPr lang="en-US" sz="2400" dirty="0">
                <a:solidFill>
                  <a:srgbClr val="EB641B"/>
                </a:solidFill>
                <a:effectLst>
                  <a:outerShdw blurRad="38100" dist="38100" dir="2700000" algn="tl">
                    <a:srgbClr val="DDDDDD"/>
                  </a:outerShdw>
                </a:effectLst>
                <a:ea typeface="ＭＳ Ｐゴシック" charset="-128"/>
                <a:cs typeface="ＭＳ Ｐゴシック" charset="-128"/>
              </a:rPr>
              <a:t>http://</a:t>
            </a:r>
            <a:r>
              <a:rPr lang="en-US" sz="2400" dirty="0" err="1">
                <a:solidFill>
                  <a:srgbClr val="EB641B"/>
                </a:solidFill>
                <a:effectLst>
                  <a:outerShdw blurRad="38100" dist="38100" dir="2700000" algn="tl">
                    <a:srgbClr val="DDDDDD"/>
                  </a:outerShdw>
                </a:effectLst>
                <a:ea typeface="ＭＳ Ｐゴシック" charset="-128"/>
                <a:cs typeface="ＭＳ Ｐゴシック" charset="-128"/>
              </a:rPr>
              <a:t>cimss.ssec.wisc.edu</a:t>
            </a:r>
            <a:r>
              <a:rPr lang="en-US" sz="2400" dirty="0">
                <a:solidFill>
                  <a:srgbClr val="EB641B"/>
                </a:solidFill>
                <a:effectLst>
                  <a:outerShdw blurRad="38100" dist="38100" dir="2700000" algn="tl">
                    <a:srgbClr val="DDDDDD"/>
                  </a:outerShdw>
                </a:effectLst>
                <a:ea typeface="ＭＳ Ｐゴシック" charset="-128"/>
                <a:cs typeface="ＭＳ Ｐゴシック" charset="-128"/>
              </a:rPr>
              <a:t>/</a:t>
            </a:r>
            <a:r>
              <a:rPr lang="en-US" sz="2400" dirty="0" err="1">
                <a:solidFill>
                  <a:srgbClr val="EB641B"/>
                </a:solidFill>
                <a:effectLst>
                  <a:outerShdw blurRad="38100" dist="38100" dir="2700000" algn="tl">
                    <a:srgbClr val="DDDDDD"/>
                  </a:outerShdw>
                </a:effectLst>
                <a:ea typeface="ＭＳ Ｐゴシック" charset="-128"/>
                <a:cs typeface="ＭＳ Ｐゴシック" charset="-128"/>
              </a:rPr>
              <a:t>dbs</a:t>
            </a:r>
            <a:r>
              <a:rPr lang="en-US" sz="2400" dirty="0">
                <a:solidFill>
                  <a:srgbClr val="EB641B"/>
                </a:solidFill>
                <a:effectLst>
                  <a:outerShdw blurRad="38100" dist="38100" dir="2700000" algn="tl">
                    <a:srgbClr val="DDDDDD"/>
                  </a:outerShdw>
                </a:effectLst>
                <a:ea typeface="ＭＳ Ｐゴシック" charset="-128"/>
                <a:cs typeface="ＭＳ Ｐゴシック" charset="-128"/>
              </a:rPr>
              <a:t>/ </a:t>
            </a:r>
            <a:r>
              <a:rPr lang="en-US" sz="2400" dirty="0">
                <a:solidFill>
                  <a:schemeClr val="accent2"/>
                </a:solidFill>
                <a:effectLst>
                  <a:outerShdw blurRad="38100" dist="38100" dir="2700000" algn="tl">
                    <a:srgbClr val="DDDDDD"/>
                  </a:outerShdw>
                </a:effectLst>
                <a:ea typeface="ＭＳ Ｐゴシック" charset="-128"/>
                <a:cs typeface="ＭＳ Ｐゴシック" charset="-128"/>
              </a:rPr>
              <a:t/>
            </a:r>
            <a:br>
              <a:rPr lang="en-US" sz="2400" dirty="0">
                <a:solidFill>
                  <a:schemeClr val="accent2"/>
                </a:solidFill>
                <a:effectLst>
                  <a:outerShdw blurRad="38100" dist="38100" dir="2700000" algn="tl">
                    <a:srgbClr val="DDDDDD"/>
                  </a:outerShdw>
                </a:effectLst>
                <a:ea typeface="ＭＳ Ｐゴシック" charset="-128"/>
                <a:cs typeface="ＭＳ Ｐゴシック" charset="-128"/>
              </a:rPr>
            </a:br>
            <a:endParaRPr lang="en-US" sz="2400" dirty="0"/>
          </a:p>
        </p:txBody>
      </p:sp>
      <p:sp>
        <p:nvSpPr>
          <p:cNvPr id="3" name="Content Placeholder 2"/>
          <p:cNvSpPr>
            <a:spLocks noGrp="1"/>
          </p:cNvSpPr>
          <p:nvPr>
            <p:ph idx="1"/>
          </p:nvPr>
        </p:nvSpPr>
        <p:spPr>
          <a:xfrm>
            <a:off x="348555" y="998050"/>
            <a:ext cx="8394305" cy="5692681"/>
          </a:xfrm>
        </p:spPr>
        <p:txBody>
          <a:bodyPr>
            <a:normAutofit fontScale="92500" lnSpcReduction="10000"/>
          </a:bodyPr>
          <a:lstStyle/>
          <a:p>
            <a:pPr>
              <a:lnSpc>
                <a:spcPct val="90000"/>
              </a:lnSpc>
              <a:spcBef>
                <a:spcPts val="100"/>
              </a:spcBef>
              <a:buFont typeface="Wingdings 3" charset="2"/>
              <a:buNone/>
              <a:defRPr/>
            </a:pPr>
            <a:r>
              <a:rPr lang="en-US" dirty="0" smtClean="0">
                <a:ea typeface="ＭＳ Ｐゴシック" charset="-128"/>
                <a:cs typeface="ＭＳ Ｐゴシック" charset="-128"/>
              </a:rPr>
              <a:t>	2004 </a:t>
            </a:r>
            <a:r>
              <a:rPr lang="en-US" dirty="0">
                <a:ea typeface="ＭＳ Ｐゴシック" charset="-128"/>
                <a:cs typeface="ＭＳ Ｐゴシック" charset="-128"/>
              </a:rPr>
              <a:t>– Nanjing, China</a:t>
            </a:r>
            <a:br>
              <a:rPr lang="en-US" dirty="0">
                <a:ea typeface="ＭＳ Ｐゴシック" charset="-128"/>
                <a:cs typeface="ＭＳ Ｐゴシック" charset="-128"/>
              </a:rPr>
            </a:br>
            <a:r>
              <a:rPr lang="en-US" dirty="0">
                <a:ea typeface="ＭＳ Ｐゴシック" charset="-128"/>
                <a:cs typeface="ＭＳ Ｐゴシック" charset="-128"/>
              </a:rPr>
              <a:t>2004 – Perth, Australia</a:t>
            </a:r>
            <a:br>
              <a:rPr lang="en-US" dirty="0">
                <a:ea typeface="ＭＳ Ｐゴシック" charset="-128"/>
                <a:cs typeface="ＭＳ Ｐゴシック" charset="-128"/>
              </a:rPr>
            </a:br>
            <a:r>
              <a:rPr lang="en-US" dirty="0">
                <a:ea typeface="ＭＳ Ｐゴシック" charset="-128"/>
                <a:cs typeface="ＭＳ Ｐゴシック" charset="-128"/>
              </a:rPr>
              <a:t>2005 – Taipei, Taiwan</a:t>
            </a:r>
            <a:br>
              <a:rPr lang="en-US" dirty="0">
                <a:ea typeface="ＭＳ Ｐゴシック" charset="-128"/>
                <a:cs typeface="ＭＳ Ｐゴシック" charset="-128"/>
              </a:rPr>
            </a:br>
            <a:r>
              <a:rPr lang="en-US" dirty="0">
                <a:ea typeface="ＭＳ Ｐゴシック" charset="-128"/>
                <a:cs typeface="ＭＳ Ｐゴシック" charset="-128"/>
              </a:rPr>
              <a:t>2005 – Beijing, China</a:t>
            </a:r>
            <a:br>
              <a:rPr lang="en-US" dirty="0">
                <a:ea typeface="ＭＳ Ｐゴシック" charset="-128"/>
                <a:cs typeface="ＭＳ Ｐゴシック" charset="-128"/>
              </a:rPr>
            </a:br>
            <a:r>
              <a:rPr lang="en-US" dirty="0">
                <a:ea typeface="ＭＳ Ｐゴシック" charset="-128"/>
                <a:cs typeface="ＭＳ Ｐゴシック" charset="-128"/>
              </a:rPr>
              <a:t>2006 – </a:t>
            </a:r>
            <a:r>
              <a:rPr lang="en-US" dirty="0" err="1">
                <a:ea typeface="ＭＳ Ｐゴシック" charset="-128"/>
                <a:cs typeface="ＭＳ Ｐゴシック" charset="-128"/>
              </a:rPr>
              <a:t>Andenes</a:t>
            </a:r>
            <a:r>
              <a:rPr lang="en-US" dirty="0">
                <a:ea typeface="ＭＳ Ｐゴシック" charset="-128"/>
                <a:cs typeface="ＭＳ Ｐゴシック" charset="-128"/>
              </a:rPr>
              <a:t>, Norway</a:t>
            </a:r>
            <a:br>
              <a:rPr lang="en-US" dirty="0">
                <a:ea typeface="ＭＳ Ｐゴシック" charset="-128"/>
                <a:cs typeface="ＭＳ Ｐゴシック" charset="-128"/>
              </a:rPr>
            </a:br>
            <a:r>
              <a:rPr lang="en-US" dirty="0">
                <a:ea typeface="ＭＳ Ｐゴシック" charset="-128"/>
                <a:cs typeface="ＭＳ Ｐゴシック" charset="-128"/>
              </a:rPr>
              <a:t>2006 – Pretoria, South Africa</a:t>
            </a:r>
            <a:br>
              <a:rPr lang="en-US" dirty="0">
                <a:ea typeface="ＭＳ Ｐゴシック" charset="-128"/>
                <a:cs typeface="ＭＳ Ｐゴシック" charset="-128"/>
              </a:rPr>
            </a:br>
            <a:r>
              <a:rPr lang="en-US" dirty="0">
                <a:ea typeface="ＭＳ Ｐゴシック" charset="-128"/>
                <a:cs typeface="ＭＳ Ｐゴシック" charset="-128"/>
              </a:rPr>
              <a:t>2007 - </a:t>
            </a:r>
            <a:r>
              <a:rPr lang="en-US" dirty="0" err="1">
                <a:ea typeface="ＭＳ Ｐゴシック" charset="-128"/>
                <a:cs typeface="ＭＳ Ｐゴシック" charset="-128"/>
              </a:rPr>
              <a:t>Cachoeira</a:t>
            </a:r>
            <a:r>
              <a:rPr lang="en-US" dirty="0">
                <a:ea typeface="ＭＳ Ｐゴシック" charset="-128"/>
                <a:cs typeface="ＭＳ Ｐゴシック" charset="-128"/>
              </a:rPr>
              <a:t> </a:t>
            </a:r>
            <a:r>
              <a:rPr lang="en-US" dirty="0" err="1">
                <a:ea typeface="ＭＳ Ｐゴシック" charset="-128"/>
                <a:cs typeface="ＭＳ Ｐゴシック" charset="-128"/>
              </a:rPr>
              <a:t>Paulista</a:t>
            </a:r>
            <a:r>
              <a:rPr lang="en-US" dirty="0">
                <a:ea typeface="ＭＳ Ｐゴシック" charset="-128"/>
                <a:cs typeface="ＭＳ Ｐゴシック" charset="-128"/>
              </a:rPr>
              <a:t>, Brazil as part of </a:t>
            </a:r>
            <a:r>
              <a:rPr lang="en-US" dirty="0">
                <a:solidFill>
                  <a:srgbClr val="FF0000"/>
                </a:solidFill>
                <a:ea typeface="ＭＳ Ｐゴシック" charset="-128"/>
                <a:cs typeface="ＭＳ Ｐゴシック" charset="-128"/>
              </a:rPr>
              <a:t>GEOSS</a:t>
            </a:r>
          </a:p>
          <a:p>
            <a:pPr>
              <a:lnSpc>
                <a:spcPct val="90000"/>
              </a:lnSpc>
              <a:spcBef>
                <a:spcPts val="100"/>
              </a:spcBef>
              <a:buFont typeface="Wingdings 3" charset="2"/>
              <a:buNone/>
              <a:defRPr/>
            </a:pPr>
            <a:r>
              <a:rPr lang="en-US" dirty="0">
                <a:ea typeface="ＭＳ Ｐゴシック" charset="-128"/>
                <a:cs typeface="ＭＳ Ｐゴシック" charset="-128"/>
              </a:rPr>
              <a:t>	2009 – Stellenbosch University, South Africa</a:t>
            </a:r>
          </a:p>
          <a:p>
            <a:pPr lvl="1">
              <a:spcBef>
                <a:spcPts val="100"/>
              </a:spcBef>
              <a:buFont typeface="Wingdings 3" charset="2"/>
              <a:buNone/>
              <a:defRPr/>
            </a:pPr>
            <a:r>
              <a:rPr lang="en-US" dirty="0">
                <a:solidFill>
                  <a:srgbClr val="FF0000"/>
                </a:solidFill>
                <a:ea typeface="ＭＳ Ｐゴシック" charset="-128"/>
                <a:cs typeface="ＭＳ Ｐゴシック" charset="-128"/>
              </a:rPr>
              <a:t>  </a:t>
            </a:r>
            <a:r>
              <a:rPr lang="en-US" sz="2000" dirty="0">
                <a:solidFill>
                  <a:srgbClr val="FF0000"/>
                </a:solidFill>
                <a:effectLst>
                  <a:outerShdw blurRad="50800" dist="38100" dir="2700000" algn="tl" rotWithShape="0">
                    <a:srgbClr val="000000">
                      <a:alpha val="43000"/>
                    </a:srgbClr>
                  </a:outerShdw>
                </a:effectLst>
                <a:ea typeface="ＭＳ Ｐゴシック" charset="-128"/>
                <a:cs typeface="ＭＳ Ｐゴシック" charset="-128"/>
              </a:rPr>
              <a:t>IGARSS Short Course 4</a:t>
            </a:r>
            <a:r>
              <a:rPr lang="en-US" sz="2000" dirty="0">
                <a:solidFill>
                  <a:schemeClr val="accent2"/>
                </a:solidFill>
                <a:effectLst>
                  <a:outerShdw blurRad="50800" dist="38100" dir="2700000" algn="tl" rotWithShape="0">
                    <a:srgbClr val="000000">
                      <a:alpha val="43000"/>
                    </a:srgbClr>
                  </a:outerShdw>
                </a:effectLst>
                <a:ea typeface="ＭＳ Ｐゴシック" charset="-128"/>
                <a:cs typeface="ＭＳ Ｐゴシック" charset="-128"/>
              </a:rPr>
              <a:t>: MODIS direct broadcast data for enhanced forecasting and real-time environmental decision making </a:t>
            </a:r>
          </a:p>
          <a:p>
            <a:pPr>
              <a:spcBef>
                <a:spcPts val="100"/>
              </a:spcBef>
              <a:buFont typeface="Wingdings 3" charset="2"/>
              <a:buNone/>
              <a:defRPr/>
            </a:pPr>
            <a:r>
              <a:rPr lang="en-US" dirty="0">
                <a:ea typeface="ＭＳ Ｐゴシック" charset="-128"/>
                <a:cs typeface="ＭＳ Ｐゴシック" charset="-128"/>
              </a:rPr>
              <a:t>    </a:t>
            </a:r>
            <a:r>
              <a:rPr lang="en-US" dirty="0" smtClean="0">
                <a:ea typeface="ＭＳ Ｐゴシック" charset="-128"/>
                <a:cs typeface="ＭＳ Ｐゴシック" charset="-128"/>
              </a:rPr>
              <a:t>   2011 </a:t>
            </a:r>
            <a:r>
              <a:rPr lang="en-US" dirty="0">
                <a:ea typeface="ＭＳ Ｐゴシック" charset="-128"/>
                <a:cs typeface="ＭＳ Ｐゴシック" charset="-128"/>
              </a:rPr>
              <a:t>June – Shanghai, </a:t>
            </a:r>
            <a:r>
              <a:rPr lang="en-US" dirty="0" smtClean="0">
                <a:ea typeface="ＭＳ Ｐゴシック" charset="-128"/>
                <a:cs typeface="ＭＳ Ｐゴシック" charset="-128"/>
              </a:rPr>
              <a:t>China</a:t>
            </a:r>
            <a:r>
              <a:rPr lang="en-US" sz="2000" dirty="0">
                <a:solidFill>
                  <a:schemeClr val="accent2"/>
                </a:solidFill>
                <a:effectLst>
                  <a:outerShdw blurRad="50800" dist="38100" dir="2700000" algn="tl" rotWithShape="0">
                    <a:srgbClr val="000000">
                      <a:alpha val="43000"/>
                    </a:srgbClr>
                  </a:outerShdw>
                </a:effectLst>
                <a:ea typeface="ＭＳ Ｐゴシック" charset="-128"/>
                <a:cs typeface="ＭＳ Ｐゴシック" charset="-128"/>
              </a:rPr>
              <a:t>	</a:t>
            </a:r>
            <a:endParaRPr lang="en-US" sz="2000" dirty="0">
              <a:effectLst>
                <a:outerShdw blurRad="50800" dist="38100" dir="2700000" algn="tl" rotWithShape="0">
                  <a:srgbClr val="000000">
                    <a:alpha val="43000"/>
                  </a:srgbClr>
                </a:outerShdw>
              </a:effectLst>
              <a:ea typeface="ＭＳ Ｐゴシック" charset="-128"/>
              <a:cs typeface="ＭＳ Ｐゴシック" charset="-128"/>
            </a:endParaRPr>
          </a:p>
          <a:p>
            <a:pPr>
              <a:spcBef>
                <a:spcPts val="100"/>
              </a:spcBef>
              <a:buFont typeface="Wingdings 3" charset="2"/>
              <a:buNone/>
              <a:defRPr/>
            </a:pPr>
            <a:r>
              <a:rPr lang="en-US" dirty="0">
                <a:ea typeface="ＭＳ Ｐゴシック" charset="-128"/>
                <a:cs typeface="ＭＳ Ｐゴシック" charset="-128"/>
              </a:rPr>
              <a:t> 	2011 September – Jakarta, Indonesia</a:t>
            </a:r>
          </a:p>
          <a:p>
            <a:pPr>
              <a:spcBef>
                <a:spcPts val="100"/>
              </a:spcBef>
              <a:buNone/>
              <a:defRPr/>
            </a:pPr>
            <a:r>
              <a:rPr lang="en-US" dirty="0">
                <a:ea typeface="ＭＳ Ｐゴシック" charset="-128"/>
                <a:cs typeface="ＭＳ Ｐゴシック" charset="-128"/>
              </a:rPr>
              <a:t>	  </a:t>
            </a:r>
            <a:r>
              <a:rPr lang="en-US" sz="2000" dirty="0">
                <a:solidFill>
                  <a:srgbClr val="FF0000"/>
                </a:solidFill>
                <a:ea typeface="ＭＳ Ｐゴシック" charset="-128"/>
                <a:cs typeface="ＭＳ Ｐゴシック" charset="-128"/>
              </a:rPr>
              <a:t>WMO Region V Training </a:t>
            </a:r>
            <a:r>
              <a:rPr lang="en-US" sz="2000" dirty="0">
                <a:solidFill>
                  <a:schemeClr val="accent2"/>
                </a:solidFill>
                <a:ea typeface="ＭＳ Ｐゴシック" charset="-128"/>
                <a:cs typeface="ＭＳ Ｐゴシック" charset="-128"/>
              </a:rPr>
              <a:t>workshop on satellite applications for </a:t>
            </a:r>
          </a:p>
          <a:p>
            <a:pPr>
              <a:spcBef>
                <a:spcPts val="100"/>
              </a:spcBef>
              <a:buNone/>
              <a:defRPr/>
            </a:pPr>
            <a:r>
              <a:rPr lang="en-US" sz="2000" dirty="0">
                <a:solidFill>
                  <a:schemeClr val="accent2"/>
                </a:solidFill>
                <a:ea typeface="ＭＳ Ｐゴシック" charset="-128"/>
                <a:cs typeface="ＭＳ Ｐゴシック" charset="-128"/>
              </a:rPr>
              <a:t>		meteorology and </a:t>
            </a:r>
            <a:r>
              <a:rPr lang="en-US" sz="2000" dirty="0" smtClean="0">
                <a:solidFill>
                  <a:schemeClr val="accent2"/>
                </a:solidFill>
                <a:ea typeface="ＭＳ Ｐゴシック" charset="-128"/>
                <a:cs typeface="ＭＳ Ｐゴシック" charset="-128"/>
              </a:rPr>
              <a:t>climatology</a:t>
            </a:r>
          </a:p>
          <a:p>
            <a:pPr>
              <a:spcBef>
                <a:spcPts val="100"/>
              </a:spcBef>
              <a:buNone/>
              <a:defRPr/>
            </a:pPr>
            <a:r>
              <a:rPr lang="en-US" sz="2000" dirty="0">
                <a:solidFill>
                  <a:schemeClr val="accent2"/>
                </a:solidFill>
                <a:ea typeface="ＭＳ Ｐゴシック" charset="-128"/>
                <a:cs typeface="ＭＳ Ｐゴシック" charset="-128"/>
              </a:rPr>
              <a:t>	</a:t>
            </a:r>
            <a:r>
              <a:rPr lang="en-US" sz="2000" dirty="0" smtClean="0">
                <a:ea typeface="ＭＳ Ｐゴシック" charset="-128"/>
                <a:cs typeface="ＭＳ Ｐゴシック" charset="-128"/>
              </a:rPr>
              <a:t>2013 </a:t>
            </a:r>
            <a:r>
              <a:rPr lang="en-US" sz="2000" dirty="0">
                <a:ea typeface="ＭＳ Ｐゴシック" charset="-128"/>
                <a:cs typeface="ＭＳ Ｐゴシック" charset="-128"/>
              </a:rPr>
              <a:t>September – </a:t>
            </a:r>
            <a:r>
              <a:rPr lang="en-US" sz="2000" dirty="0" smtClean="0">
                <a:ea typeface="ＭＳ Ｐゴシック" charset="-128"/>
                <a:cs typeface="ＭＳ Ｐゴシック" charset="-128"/>
              </a:rPr>
              <a:t>Honolulu, Hawaii</a:t>
            </a:r>
          </a:p>
          <a:p>
            <a:pPr>
              <a:spcBef>
                <a:spcPts val="100"/>
              </a:spcBef>
              <a:buNone/>
              <a:defRPr/>
            </a:pPr>
            <a:r>
              <a:rPr lang="en-US" sz="2000" dirty="0" smtClean="0"/>
              <a:t>		</a:t>
            </a:r>
            <a:r>
              <a:rPr lang="en-US" sz="2000" dirty="0" smtClean="0">
                <a:solidFill>
                  <a:schemeClr val="accent2"/>
                </a:solidFill>
              </a:rPr>
              <a:t>Hawaii VIIRS / MODIS </a:t>
            </a:r>
            <a:r>
              <a:rPr lang="en-US" sz="2000" dirty="0">
                <a:solidFill>
                  <a:schemeClr val="accent2"/>
                </a:solidFill>
              </a:rPr>
              <a:t>Direct </a:t>
            </a:r>
            <a:r>
              <a:rPr lang="en-US" sz="2000" dirty="0" smtClean="0">
                <a:solidFill>
                  <a:schemeClr val="accent2"/>
                </a:solidFill>
              </a:rPr>
              <a:t>Broadcast Applications Workshop</a:t>
            </a:r>
          </a:p>
          <a:p>
            <a:pPr>
              <a:spcBef>
                <a:spcPts val="100"/>
              </a:spcBef>
              <a:buNone/>
              <a:defRPr/>
            </a:pPr>
            <a:r>
              <a:rPr lang="en-US" sz="2000" dirty="0" smtClean="0">
                <a:ea typeface="ＭＳ Ｐゴシック" charset="-128"/>
                <a:cs typeface="ＭＳ Ｐゴシック" charset="-128"/>
              </a:rPr>
              <a:t>	2015 February – Miami, Florida </a:t>
            </a:r>
            <a:endParaRPr lang="en-US" sz="2000" dirty="0">
              <a:ea typeface="ＭＳ Ｐゴシック" charset="-128"/>
              <a:cs typeface="ＭＳ Ｐゴシック" charset="-128"/>
            </a:endParaRPr>
          </a:p>
          <a:p>
            <a:pPr>
              <a:spcBef>
                <a:spcPts val="100"/>
              </a:spcBef>
              <a:buNone/>
              <a:defRPr/>
            </a:pPr>
            <a:r>
              <a:rPr lang="en-US" sz="2000" dirty="0">
                <a:solidFill>
                  <a:srgbClr val="9DE61E"/>
                </a:solidFill>
              </a:rPr>
              <a:t>		</a:t>
            </a:r>
            <a:r>
              <a:rPr lang="en-US" sz="2000" dirty="0" smtClean="0">
                <a:solidFill>
                  <a:srgbClr val="9DE61E"/>
                </a:solidFill>
              </a:rPr>
              <a:t>AOML Miami VIIRS </a:t>
            </a:r>
            <a:r>
              <a:rPr lang="en-US" sz="2000" dirty="0">
                <a:solidFill>
                  <a:srgbClr val="9DE61E"/>
                </a:solidFill>
              </a:rPr>
              <a:t>/ MODIS Direct Broadcast Applications </a:t>
            </a:r>
            <a:r>
              <a:rPr lang="en-US" sz="2000" dirty="0" smtClean="0">
                <a:solidFill>
                  <a:srgbClr val="9DE61E"/>
                </a:solidFill>
              </a:rPr>
              <a:t>Workshop</a:t>
            </a:r>
          </a:p>
          <a:p>
            <a:pPr>
              <a:spcBef>
                <a:spcPts val="100"/>
              </a:spcBef>
              <a:buNone/>
              <a:defRPr/>
            </a:pPr>
            <a:r>
              <a:rPr lang="en-US" sz="2000" dirty="0" smtClean="0">
                <a:ea typeface="ＭＳ Ｐゴシック" charset="-128"/>
                <a:cs typeface="ＭＳ Ｐゴシック" charset="-128"/>
              </a:rPr>
              <a:t>	2016 </a:t>
            </a:r>
            <a:r>
              <a:rPr lang="en-US" sz="2000" dirty="0" smtClean="0">
                <a:ea typeface="ＭＳ Ｐゴシック" charset="-128"/>
                <a:cs typeface="ＭＳ Ｐゴシック" charset="-128"/>
              </a:rPr>
              <a:t>April</a:t>
            </a:r>
            <a:r>
              <a:rPr lang="en-US" sz="2000" dirty="0" smtClean="0">
                <a:ea typeface="ＭＳ Ｐゴシック" charset="-128"/>
                <a:cs typeface="ＭＳ Ｐゴシック" charset="-128"/>
              </a:rPr>
              <a:t> </a:t>
            </a:r>
            <a:r>
              <a:rPr lang="en-US" sz="2000" dirty="0">
                <a:ea typeface="ＭＳ Ｐゴシック" charset="-128"/>
                <a:cs typeface="ＭＳ Ｐゴシック" charset="-128"/>
              </a:rPr>
              <a:t>– </a:t>
            </a:r>
            <a:r>
              <a:rPr lang="en-US" sz="2000" dirty="0" smtClean="0">
                <a:ea typeface="ＭＳ Ｐゴシック" charset="-128"/>
                <a:cs typeface="ＭＳ Ｐゴシック" charset="-128"/>
              </a:rPr>
              <a:t>Mayaguez, Puerto Rico </a:t>
            </a:r>
            <a:endParaRPr lang="en-US" sz="2000" dirty="0">
              <a:ea typeface="ＭＳ Ｐゴシック" charset="-128"/>
              <a:cs typeface="ＭＳ Ｐゴシック" charset="-128"/>
            </a:endParaRPr>
          </a:p>
          <a:p>
            <a:pPr>
              <a:spcBef>
                <a:spcPts val="100"/>
              </a:spcBef>
              <a:buNone/>
              <a:defRPr/>
            </a:pPr>
            <a:r>
              <a:rPr lang="en-US" sz="2000" dirty="0">
                <a:solidFill>
                  <a:srgbClr val="9DE61E"/>
                </a:solidFill>
              </a:rPr>
              <a:t>		</a:t>
            </a:r>
            <a:r>
              <a:rPr lang="en-US" sz="2000" dirty="0" smtClean="0">
                <a:solidFill>
                  <a:srgbClr val="9DE61E"/>
                </a:solidFill>
              </a:rPr>
              <a:t>Mayaguez </a:t>
            </a:r>
            <a:r>
              <a:rPr lang="en-US" sz="2000" dirty="0">
                <a:solidFill>
                  <a:srgbClr val="9DE61E"/>
                </a:solidFill>
              </a:rPr>
              <a:t>Direct Broadcast Applications </a:t>
            </a:r>
            <a:r>
              <a:rPr lang="en-US" sz="2000" dirty="0" smtClean="0">
                <a:solidFill>
                  <a:srgbClr val="9DE61E"/>
                </a:solidFill>
              </a:rPr>
              <a:t>Workshop – </a:t>
            </a:r>
            <a:r>
              <a:rPr lang="en-US" sz="2000" dirty="0" smtClean="0">
                <a:solidFill>
                  <a:srgbClr val="FF0000"/>
                </a:solidFill>
              </a:rPr>
              <a:t>NOAA CREST</a:t>
            </a:r>
            <a:endParaRPr lang="en-US" sz="2000" dirty="0">
              <a:solidFill>
                <a:srgbClr val="FF0000"/>
              </a:solidFill>
            </a:endParaRPr>
          </a:p>
          <a:p>
            <a:pPr>
              <a:spcBef>
                <a:spcPts val="100"/>
              </a:spcBef>
              <a:buNone/>
              <a:defRPr/>
            </a:pPr>
            <a:endParaRPr lang="en-US" sz="2000" dirty="0" smtClean="0">
              <a:solidFill>
                <a:srgbClr val="9DE61E"/>
              </a:solidFill>
            </a:endParaRPr>
          </a:p>
          <a:p>
            <a:pPr>
              <a:spcBef>
                <a:spcPts val="100"/>
              </a:spcBef>
              <a:buNone/>
              <a:defRPr/>
            </a:pPr>
            <a:endParaRPr lang="en-US" sz="2000" dirty="0" smtClean="0">
              <a:solidFill>
                <a:srgbClr val="9DE61E"/>
              </a:solidFill>
            </a:endParaRPr>
          </a:p>
          <a:p>
            <a:pPr>
              <a:spcBef>
                <a:spcPts val="100"/>
              </a:spcBef>
              <a:buNone/>
              <a:defRPr/>
            </a:pPr>
            <a:endParaRPr lang="en-US" sz="2000" dirty="0" smtClean="0">
              <a:solidFill>
                <a:srgbClr val="9DE61E"/>
              </a:solidFill>
            </a:endParaRPr>
          </a:p>
          <a:p>
            <a:pPr>
              <a:spcBef>
                <a:spcPts val="100"/>
              </a:spcBef>
              <a:buNone/>
              <a:defRPr/>
            </a:pPr>
            <a:endParaRPr lang="en-US" sz="2000" dirty="0"/>
          </a:p>
          <a:p>
            <a:pPr>
              <a:spcBef>
                <a:spcPts val="100"/>
              </a:spcBef>
              <a:buNone/>
              <a:defRPr/>
            </a:pPr>
            <a:endParaRPr lang="en-US" sz="2000" dirty="0">
              <a:ea typeface="ＭＳ Ｐゴシック" charset="-128"/>
              <a:cs typeface="ＭＳ Ｐゴシック" charset="-128"/>
            </a:endParaRPr>
          </a:p>
          <a:p>
            <a:pPr>
              <a:spcBef>
                <a:spcPts val="100"/>
              </a:spcBef>
              <a:buNone/>
              <a:defRPr/>
            </a:pPr>
            <a:endParaRPr lang="en-US" sz="2000" dirty="0" smtClean="0">
              <a:solidFill>
                <a:schemeClr val="accent2"/>
              </a:solidFill>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36241962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9462" y="-400411"/>
            <a:ext cx="7581901" cy="1653988"/>
          </a:xfrm>
        </p:spPr>
        <p:txBody>
          <a:bodyPr/>
          <a:lstStyle/>
          <a:p>
            <a:r>
              <a:rPr lang="en-US" dirty="0" smtClean="0"/>
              <a:t>Motivation</a:t>
            </a:r>
            <a:endParaRPr lang="en-US" dirty="0"/>
          </a:p>
        </p:txBody>
      </p:sp>
      <p:sp>
        <p:nvSpPr>
          <p:cNvPr id="5" name="Content Placeholder 4"/>
          <p:cNvSpPr>
            <a:spLocks noGrp="1"/>
          </p:cNvSpPr>
          <p:nvPr>
            <p:ph idx="1"/>
          </p:nvPr>
        </p:nvSpPr>
        <p:spPr>
          <a:xfrm>
            <a:off x="779462" y="976923"/>
            <a:ext cx="7934692" cy="5373077"/>
          </a:xfrm>
        </p:spPr>
        <p:txBody>
          <a:bodyPr>
            <a:normAutofit/>
          </a:bodyPr>
          <a:lstStyle/>
          <a:p>
            <a:pPr>
              <a:buFont typeface="Arial"/>
              <a:buChar char="•"/>
            </a:pPr>
            <a:r>
              <a:rPr lang="en-US" dirty="0" smtClean="0">
                <a:ea typeface="ＭＳ Ｐゴシック" charset="-128"/>
                <a:cs typeface="ＭＳ Ｐゴシック" charset="-128"/>
              </a:rPr>
              <a:t>Promote </a:t>
            </a:r>
            <a:r>
              <a:rPr lang="en-US" dirty="0">
                <a:ea typeface="ＭＳ Ｐゴシック" charset="-128"/>
                <a:cs typeface="ＭＳ Ｐゴシック" charset="-128"/>
              </a:rPr>
              <a:t>the local  use of satellite data	</a:t>
            </a:r>
          </a:p>
          <a:p>
            <a:pPr lvl="1">
              <a:buFont typeface="Arial"/>
              <a:buChar char="•"/>
            </a:pPr>
            <a:r>
              <a:rPr lang="en-US" dirty="0"/>
              <a:t>Lectures and hands-on labs determined by student interest/needs </a:t>
            </a:r>
          </a:p>
          <a:p>
            <a:pPr lvl="1">
              <a:buFont typeface="Arial"/>
              <a:buChar char="•"/>
            </a:pPr>
            <a:r>
              <a:rPr lang="en-US" dirty="0"/>
              <a:t>Lectures, labs, data and software freely </a:t>
            </a:r>
            <a:r>
              <a:rPr lang="en-US" dirty="0" smtClean="0"/>
              <a:t>distributed</a:t>
            </a:r>
          </a:p>
          <a:p>
            <a:pPr marL="806450" lvl="2" indent="0">
              <a:buNone/>
            </a:pPr>
            <a:r>
              <a:rPr lang="en-US" dirty="0" smtClean="0">
                <a:ea typeface="ＭＳ Ｐゴシック" charset="-128"/>
                <a:cs typeface="ＭＳ Ｐゴシック" charset="-128"/>
                <a:hlinkClick r:id="rId2"/>
              </a:rPr>
              <a:t>http://cimss.ssec.wisc.edu/dbs</a:t>
            </a:r>
            <a:endParaRPr lang="en-US" dirty="0" smtClean="0">
              <a:ea typeface="ＭＳ Ｐゴシック" charset="-128"/>
              <a:cs typeface="ＭＳ Ｐゴシック" charset="-128"/>
            </a:endParaRPr>
          </a:p>
          <a:p>
            <a:pPr>
              <a:buFont typeface="Arial"/>
              <a:buChar char="•"/>
            </a:pPr>
            <a:r>
              <a:rPr lang="en-US" sz="2353" dirty="0" smtClean="0"/>
              <a:t>How </a:t>
            </a:r>
            <a:r>
              <a:rPr lang="en-US" sz="2353" dirty="0"/>
              <a:t>can the data </a:t>
            </a:r>
            <a:r>
              <a:rPr lang="en-US" sz="2353" dirty="0" smtClean="0"/>
              <a:t>inform decision making? </a:t>
            </a:r>
            <a:endParaRPr lang="en-US" sz="2353" dirty="0"/>
          </a:p>
          <a:p>
            <a:pPr lvl="1">
              <a:buFont typeface="Arial"/>
              <a:buChar char="•"/>
            </a:pPr>
            <a:r>
              <a:rPr lang="en-US" dirty="0"/>
              <a:t>Remote sensing complemented by local knowledge </a:t>
            </a:r>
          </a:p>
          <a:p>
            <a:pPr>
              <a:buFont typeface="Arial"/>
              <a:buChar char="•"/>
            </a:pPr>
            <a:r>
              <a:rPr lang="en-US" dirty="0">
                <a:ea typeface="ＭＳ Ｐゴシック" charset="-128"/>
                <a:cs typeface="ＭＳ Ｐゴシック" charset="-128"/>
              </a:rPr>
              <a:t>Encourages international </a:t>
            </a:r>
            <a:r>
              <a:rPr lang="en-US" dirty="0" smtClean="0">
                <a:ea typeface="ＭＳ Ｐゴシック" charset="-128"/>
                <a:cs typeface="ＭＳ Ｐゴシック" charset="-128"/>
              </a:rPr>
              <a:t>collaborations both between NASA/global </a:t>
            </a:r>
            <a:r>
              <a:rPr lang="en-US" dirty="0" smtClean="0">
                <a:ea typeface="ＭＳ Ｐゴシック" charset="-128"/>
                <a:cs typeface="ＭＳ Ｐゴシック" charset="-128"/>
              </a:rPr>
              <a:t>science </a:t>
            </a:r>
            <a:r>
              <a:rPr lang="en-US" dirty="0" smtClean="0">
                <a:ea typeface="ＭＳ Ｐゴシック" charset="-128"/>
                <a:cs typeface="ＭＳ Ｐゴシック" charset="-128"/>
              </a:rPr>
              <a:t>community as well as and community to community</a:t>
            </a:r>
            <a:endParaRPr lang="en-US" dirty="0">
              <a:ea typeface="ＭＳ Ｐゴシック" charset="-128"/>
              <a:cs typeface="ＭＳ Ｐゴシック" charset="-128"/>
            </a:endParaRPr>
          </a:p>
          <a:p>
            <a:pPr>
              <a:buFont typeface="Arial"/>
              <a:buChar char="•"/>
            </a:pPr>
            <a:r>
              <a:rPr lang="en-US" dirty="0" smtClean="0">
                <a:ea typeface="ＭＳ Ｐゴシック" charset="-128"/>
                <a:cs typeface="ＭＳ Ｐゴシック" charset="-128"/>
              </a:rPr>
              <a:t>Teach </a:t>
            </a:r>
            <a:r>
              <a:rPr lang="en-US" dirty="0">
                <a:ea typeface="ＭＳ Ｐゴシック" charset="-128"/>
                <a:cs typeface="ＭＳ Ｐゴシック" charset="-128"/>
              </a:rPr>
              <a:t>the principles of remote sensing to foster the next generation of </a:t>
            </a:r>
            <a:r>
              <a:rPr lang="en-US" dirty="0" smtClean="0">
                <a:ea typeface="ＭＳ Ｐゴシック" charset="-128"/>
                <a:cs typeface="ＭＳ Ｐゴシック" charset="-128"/>
              </a:rPr>
              <a:t>scientists</a:t>
            </a:r>
            <a:endParaRPr lang="en-US" dirty="0">
              <a:ea typeface="ＭＳ Ｐゴシック" charset="-128"/>
              <a:cs typeface="ＭＳ Ｐゴシック" charset="-128"/>
            </a:endParaRPr>
          </a:p>
        </p:txBody>
      </p:sp>
    </p:spTree>
    <p:extLst>
      <p:ext uri="{BB962C8B-B14F-4D97-AF65-F5344CB8AC3E}">
        <p14:creationId xmlns:p14="http://schemas.microsoft.com/office/powerpoint/2010/main" val="127809259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unique about this training?</a:t>
            </a:r>
            <a:endParaRPr lang="en-US" dirty="0"/>
          </a:p>
        </p:txBody>
      </p:sp>
      <p:sp>
        <p:nvSpPr>
          <p:cNvPr id="3" name="Content Placeholder 2"/>
          <p:cNvSpPr>
            <a:spLocks noGrp="1"/>
          </p:cNvSpPr>
          <p:nvPr>
            <p:ph idx="1"/>
          </p:nvPr>
        </p:nvSpPr>
        <p:spPr>
          <a:xfrm>
            <a:off x="779462" y="1882588"/>
            <a:ext cx="7581901" cy="4740950"/>
          </a:xfrm>
        </p:spPr>
        <p:txBody>
          <a:bodyPr>
            <a:normAutofit fontScale="92500" lnSpcReduction="10000"/>
          </a:bodyPr>
          <a:lstStyle/>
          <a:p>
            <a:r>
              <a:rPr lang="en-US" dirty="0" smtClean="0"/>
              <a:t>Course tailored specifically on local usage of direct broadcast data and products for local applications</a:t>
            </a:r>
          </a:p>
          <a:p>
            <a:r>
              <a:rPr lang="en-US" dirty="0" smtClean="0"/>
              <a:t>On </a:t>
            </a:r>
            <a:r>
              <a:rPr lang="en-US" dirty="0" smtClean="0"/>
              <a:t>site one-on-one student - instructor </a:t>
            </a:r>
            <a:r>
              <a:rPr lang="en-US" dirty="0" smtClean="0"/>
              <a:t>interaction </a:t>
            </a:r>
            <a:endParaRPr lang="en-US" dirty="0" smtClean="0"/>
          </a:p>
          <a:p>
            <a:r>
              <a:rPr lang="en-US" dirty="0" smtClean="0"/>
              <a:t>Partner with local organization</a:t>
            </a:r>
          </a:p>
          <a:p>
            <a:pPr lvl="1"/>
            <a:r>
              <a:rPr lang="en-US" dirty="0" smtClean="0"/>
              <a:t>Gather local user community</a:t>
            </a:r>
          </a:p>
          <a:p>
            <a:r>
              <a:rPr lang="en-US" dirty="0" smtClean="0"/>
              <a:t>Basic </a:t>
            </a:r>
            <a:r>
              <a:rPr lang="en-US" dirty="0" smtClean="0"/>
              <a:t>theory of </a:t>
            </a:r>
            <a:r>
              <a:rPr lang="en-US" dirty="0" err="1" smtClean="0"/>
              <a:t>Radiative</a:t>
            </a:r>
            <a:r>
              <a:rPr lang="en-US" dirty="0" smtClean="0"/>
              <a:t> Transfer and products so users can understand strength and weaknesses of products</a:t>
            </a:r>
          </a:p>
          <a:p>
            <a:r>
              <a:rPr lang="en-US" dirty="0" smtClean="0"/>
              <a:t>Hands on labs using local data </a:t>
            </a:r>
            <a:r>
              <a:rPr lang="en-US" dirty="0" smtClean="0"/>
              <a:t>and tool designed specifically for remote sensing training  - HYDRA</a:t>
            </a:r>
          </a:p>
          <a:p>
            <a:r>
              <a:rPr lang="en-US" dirty="0" smtClean="0"/>
              <a:t>Last </a:t>
            </a:r>
            <a:r>
              <a:rPr lang="en-US" dirty="0" smtClean="0"/>
              <a:t>day is student presentations based upon an examination in area of their choosing</a:t>
            </a:r>
            <a:endParaRPr lang="en-US" dirty="0"/>
          </a:p>
        </p:txBody>
      </p:sp>
    </p:spTree>
    <p:extLst>
      <p:ext uri="{BB962C8B-B14F-4D97-AF65-F5344CB8AC3E}">
        <p14:creationId xmlns:p14="http://schemas.microsoft.com/office/powerpoint/2010/main" val="13603977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74" y="-305780"/>
            <a:ext cx="7612063" cy="1417638"/>
          </a:xfrm>
        </p:spPr>
        <p:txBody>
          <a:bodyPr/>
          <a:lstStyle/>
          <a:p>
            <a:r>
              <a:rPr lang="en-US" dirty="0" smtClean="0"/>
              <a:t>Lots of Others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85861543"/>
              </p:ext>
            </p:extLst>
          </p:nvPr>
        </p:nvGraphicFramePr>
        <p:xfrm>
          <a:off x="356511" y="3538725"/>
          <a:ext cx="8433760" cy="3667760"/>
        </p:xfrm>
        <a:graphic>
          <a:graphicData uri="http://schemas.openxmlformats.org/drawingml/2006/table">
            <a:tbl>
              <a:tblPr firstRow="1" bandRow="1">
                <a:tableStyleId>{5C22544A-7EE6-4342-B048-85BDC9FD1C3A}</a:tableStyleId>
              </a:tblPr>
              <a:tblGrid>
                <a:gridCol w="4216880"/>
                <a:gridCol w="4216880"/>
              </a:tblGrid>
              <a:tr h="3038604">
                <a:tc>
                  <a:txBody>
                    <a:bodyPr/>
                    <a:lstStyle/>
                    <a:p>
                      <a:pPr marL="285750" indent="-285750">
                        <a:spcBef>
                          <a:spcPts val="800"/>
                        </a:spcBef>
                        <a:buFont typeface="Arial"/>
                        <a:buChar char="•"/>
                      </a:pPr>
                      <a:r>
                        <a:rPr lang="en-US" sz="1400" dirty="0" smtClean="0">
                          <a:solidFill>
                            <a:srgbClr val="000000"/>
                          </a:solidFill>
                        </a:rPr>
                        <a:t>UW SSEC</a:t>
                      </a:r>
                    </a:p>
                    <a:p>
                      <a:pPr marL="285750" indent="-285750">
                        <a:spcBef>
                          <a:spcPts val="800"/>
                        </a:spcBef>
                        <a:buFont typeface="Arial"/>
                        <a:buChar char="•"/>
                      </a:pPr>
                      <a:r>
                        <a:rPr lang="en-US" sz="1400" dirty="0" smtClean="0">
                          <a:solidFill>
                            <a:srgbClr val="000000"/>
                          </a:solidFill>
                        </a:rPr>
                        <a:t>NOAA/STAR</a:t>
                      </a:r>
                    </a:p>
                    <a:p>
                      <a:pPr marL="285750" indent="-285750">
                        <a:spcBef>
                          <a:spcPts val="800"/>
                        </a:spcBef>
                        <a:buFont typeface="Arial"/>
                        <a:buChar char="•"/>
                      </a:pPr>
                      <a:r>
                        <a:rPr lang="en-US" sz="1400" dirty="0" smtClean="0">
                          <a:solidFill>
                            <a:srgbClr val="000000"/>
                          </a:solidFill>
                        </a:rPr>
                        <a:t>Boston</a:t>
                      </a:r>
                      <a:r>
                        <a:rPr lang="en-US" sz="1400" baseline="0" dirty="0" smtClean="0">
                          <a:solidFill>
                            <a:srgbClr val="000000"/>
                          </a:solidFill>
                        </a:rPr>
                        <a:t> University</a:t>
                      </a:r>
                      <a:endParaRPr lang="en-US" sz="1400" dirty="0" smtClean="0">
                        <a:solidFill>
                          <a:srgbClr val="000000"/>
                        </a:solidFill>
                      </a:endParaRPr>
                    </a:p>
                    <a:p>
                      <a:pPr marL="285750" indent="-285750">
                        <a:spcBef>
                          <a:spcPts val="800"/>
                        </a:spcBef>
                        <a:buFont typeface="Arial"/>
                        <a:buChar char="•"/>
                      </a:pPr>
                      <a:r>
                        <a:rPr lang="en-US" sz="1400" dirty="0" smtClean="0">
                          <a:solidFill>
                            <a:srgbClr val="000000"/>
                          </a:solidFill>
                        </a:rPr>
                        <a:t>NASA Goddard Space Flight Center</a:t>
                      </a:r>
                    </a:p>
                    <a:p>
                      <a:pPr marL="285750" indent="-285750">
                        <a:spcBef>
                          <a:spcPts val="800"/>
                        </a:spcBef>
                        <a:buFont typeface="Arial"/>
                        <a:buChar char="•"/>
                      </a:pPr>
                      <a:r>
                        <a:rPr lang="en-US" sz="1400" dirty="0" smtClean="0">
                          <a:solidFill>
                            <a:srgbClr val="000000"/>
                          </a:solidFill>
                        </a:rPr>
                        <a:t>Instituted </a:t>
                      </a:r>
                      <a:r>
                        <a:rPr lang="en-US" sz="1400" dirty="0" err="1" smtClean="0">
                          <a:solidFill>
                            <a:srgbClr val="000000"/>
                          </a:solidFill>
                        </a:rPr>
                        <a:t>für</a:t>
                      </a:r>
                      <a:r>
                        <a:rPr lang="en-US" sz="1400" dirty="0" smtClean="0">
                          <a:solidFill>
                            <a:srgbClr val="000000"/>
                          </a:solidFill>
                        </a:rPr>
                        <a:t> </a:t>
                      </a:r>
                      <a:r>
                        <a:rPr lang="en-US" sz="1400" dirty="0" err="1" smtClean="0">
                          <a:solidFill>
                            <a:srgbClr val="000000"/>
                          </a:solidFill>
                        </a:rPr>
                        <a:t>Weltraumwissenschaften</a:t>
                      </a:r>
                      <a:r>
                        <a:rPr lang="en-US" sz="1400" dirty="0" smtClean="0">
                          <a:solidFill>
                            <a:srgbClr val="000000"/>
                          </a:solidFill>
                        </a:rPr>
                        <a:t>, </a:t>
                      </a:r>
                      <a:r>
                        <a:rPr lang="en-US" sz="1400" dirty="0" err="1" smtClean="0">
                          <a:solidFill>
                            <a:srgbClr val="000000"/>
                          </a:solidFill>
                        </a:rPr>
                        <a:t>Freie</a:t>
                      </a:r>
                      <a:r>
                        <a:rPr lang="en-US" sz="1400" dirty="0" smtClean="0">
                          <a:solidFill>
                            <a:srgbClr val="000000"/>
                          </a:solidFill>
                        </a:rPr>
                        <a:t> </a:t>
                      </a:r>
                      <a:r>
                        <a:rPr lang="en-US" sz="1400" dirty="0" err="1" smtClean="0">
                          <a:solidFill>
                            <a:srgbClr val="000000"/>
                          </a:solidFill>
                        </a:rPr>
                        <a:t>Universität</a:t>
                      </a:r>
                      <a:r>
                        <a:rPr lang="en-US" sz="1400" dirty="0" smtClean="0">
                          <a:solidFill>
                            <a:srgbClr val="000000"/>
                          </a:solidFill>
                        </a:rPr>
                        <a:t>, Berlin, Germany</a:t>
                      </a:r>
                    </a:p>
                    <a:p>
                      <a:pPr marL="285750" indent="-285750">
                        <a:spcBef>
                          <a:spcPts val="800"/>
                        </a:spcBef>
                        <a:buFont typeface="Arial"/>
                        <a:buChar char="•"/>
                      </a:pPr>
                      <a:r>
                        <a:rPr lang="en-US" sz="1400" dirty="0" smtClean="0">
                          <a:solidFill>
                            <a:srgbClr val="000000"/>
                          </a:solidFill>
                        </a:rPr>
                        <a:t>German Weather Service (DWD) </a:t>
                      </a:r>
                    </a:p>
                    <a:p>
                      <a:pPr marL="285750" indent="-285750">
                        <a:spcBef>
                          <a:spcPts val="800"/>
                        </a:spcBef>
                        <a:buFont typeface="Arial"/>
                        <a:buChar char="•"/>
                      </a:pPr>
                      <a:r>
                        <a:rPr lang="en-US" sz="1400" dirty="0" smtClean="0">
                          <a:solidFill>
                            <a:srgbClr val="000000"/>
                          </a:solidFill>
                        </a:rPr>
                        <a:t>NASA Langley</a:t>
                      </a:r>
                    </a:p>
                    <a:p>
                      <a:pPr marL="285750" indent="-285750">
                        <a:spcBef>
                          <a:spcPts val="800"/>
                        </a:spcBef>
                        <a:buFont typeface="Arial"/>
                        <a:buChar char="•"/>
                      </a:pPr>
                      <a:r>
                        <a:rPr lang="en-US" sz="1400" dirty="0" smtClean="0">
                          <a:solidFill>
                            <a:srgbClr val="000000"/>
                          </a:solidFill>
                        </a:rPr>
                        <a:t>NASA </a:t>
                      </a:r>
                      <a:r>
                        <a:rPr lang="en-US" sz="1400" dirty="0" err="1" smtClean="0">
                          <a:solidFill>
                            <a:srgbClr val="000000"/>
                          </a:solidFill>
                        </a:rPr>
                        <a:t>SPoRT</a:t>
                      </a:r>
                      <a:endParaRPr lang="en-US" sz="1400" dirty="0" smtClean="0">
                        <a:solidFill>
                          <a:srgbClr val="000000"/>
                        </a:solidFill>
                      </a:endParaRPr>
                    </a:p>
                    <a:p>
                      <a:pPr marL="285750" indent="-285750">
                        <a:spcBef>
                          <a:spcPts val="800"/>
                        </a:spcBef>
                        <a:buFont typeface="Arial"/>
                        <a:buChar char="•"/>
                      </a:pPr>
                      <a:r>
                        <a:rPr lang="en-US" sz="1400" dirty="0" smtClean="0">
                          <a:solidFill>
                            <a:srgbClr val="000000"/>
                          </a:solidFill>
                        </a:rPr>
                        <a:t>Met Office </a:t>
                      </a:r>
                    </a:p>
                    <a:p>
                      <a:pPr marL="285750" indent="-285750">
                        <a:spcBef>
                          <a:spcPts val="800"/>
                        </a:spcBef>
                        <a:buFont typeface="Arial"/>
                        <a:buChar char="•"/>
                      </a:pPr>
                      <a:r>
                        <a:rPr lang="en-US" sz="1400" dirty="0" smtClean="0">
                          <a:solidFill>
                            <a:srgbClr val="000000"/>
                          </a:solidFill>
                        </a:rPr>
                        <a:t>NWS</a:t>
                      </a:r>
                    </a:p>
                  </a:txBody>
                  <a:tcPr>
                    <a:solidFill>
                      <a:schemeClr val="bg2"/>
                    </a:solidFill>
                  </a:tcPr>
                </a:tc>
                <a:tc>
                  <a:txBody>
                    <a:bodyPr/>
                    <a:lstStyle/>
                    <a:p>
                      <a:pPr marL="285750" indent="-285750">
                        <a:spcBef>
                          <a:spcPts val="800"/>
                        </a:spcBef>
                        <a:buFont typeface="Arial"/>
                        <a:buChar char="•"/>
                      </a:pPr>
                      <a:r>
                        <a:rPr lang="en-US" sz="1400" dirty="0" smtClean="0">
                          <a:solidFill>
                            <a:schemeClr val="bg1"/>
                          </a:solidFill>
                        </a:rPr>
                        <a:t>Taiwan Central Weather Bureau, Taipei</a:t>
                      </a:r>
                    </a:p>
                    <a:p>
                      <a:pPr marL="285750" indent="-285750">
                        <a:spcBef>
                          <a:spcPts val="800"/>
                        </a:spcBef>
                        <a:buFont typeface="Arial"/>
                        <a:buChar char="•"/>
                      </a:pPr>
                      <a:r>
                        <a:rPr lang="en-US" sz="1400" dirty="0" smtClean="0">
                          <a:solidFill>
                            <a:schemeClr val="bg1"/>
                          </a:solidFill>
                        </a:rPr>
                        <a:t>Australian Bureau of Meteorology</a:t>
                      </a:r>
                    </a:p>
                    <a:p>
                      <a:pPr marL="285750" indent="-285750">
                        <a:spcBef>
                          <a:spcPts val="800"/>
                        </a:spcBef>
                        <a:buFont typeface="Arial"/>
                        <a:buChar char="•"/>
                      </a:pPr>
                      <a:r>
                        <a:rPr lang="en-US" sz="1400" dirty="0" err="1" smtClean="0">
                          <a:solidFill>
                            <a:schemeClr val="bg1"/>
                          </a:solidFill>
                        </a:rPr>
                        <a:t>Eötvös</a:t>
                      </a:r>
                      <a:r>
                        <a:rPr lang="en-US" sz="1400" dirty="0" smtClean="0">
                          <a:solidFill>
                            <a:schemeClr val="bg1"/>
                          </a:solidFill>
                        </a:rPr>
                        <a:t> </a:t>
                      </a:r>
                      <a:r>
                        <a:rPr lang="en-US" sz="1400" dirty="0" err="1" smtClean="0">
                          <a:solidFill>
                            <a:schemeClr val="bg1"/>
                          </a:solidFill>
                        </a:rPr>
                        <a:t>Loránd</a:t>
                      </a:r>
                      <a:r>
                        <a:rPr lang="en-US" sz="1400" dirty="0" smtClean="0">
                          <a:solidFill>
                            <a:schemeClr val="bg1"/>
                          </a:solidFill>
                        </a:rPr>
                        <a:t> University, Budapest, Hungary</a:t>
                      </a:r>
                    </a:p>
                    <a:p>
                      <a:pPr marL="285750" indent="-285750">
                        <a:spcBef>
                          <a:spcPts val="800"/>
                        </a:spcBef>
                        <a:buFont typeface="Arial"/>
                        <a:buChar char="•"/>
                      </a:pPr>
                      <a:r>
                        <a:rPr lang="en-US" sz="1400" dirty="0" smtClean="0">
                          <a:solidFill>
                            <a:schemeClr val="bg1"/>
                          </a:solidFill>
                        </a:rPr>
                        <a:t>East China Normal University, Shanghai, China</a:t>
                      </a:r>
                    </a:p>
                    <a:p>
                      <a:pPr marL="285750" indent="-285750">
                        <a:spcBef>
                          <a:spcPts val="800"/>
                        </a:spcBef>
                        <a:buFont typeface="Arial"/>
                        <a:buChar char="•"/>
                      </a:pPr>
                      <a:r>
                        <a:rPr lang="en-US" sz="1400" dirty="0" smtClean="0">
                          <a:solidFill>
                            <a:schemeClr val="bg1"/>
                          </a:solidFill>
                        </a:rPr>
                        <a:t>GINA Alaska</a:t>
                      </a:r>
                    </a:p>
                    <a:p>
                      <a:pPr marL="285750" indent="-285750">
                        <a:spcBef>
                          <a:spcPts val="800"/>
                        </a:spcBef>
                        <a:buFont typeface="Arial"/>
                        <a:buChar char="•"/>
                      </a:pPr>
                      <a:r>
                        <a:rPr lang="en-US" sz="1400" dirty="0" smtClean="0">
                          <a:solidFill>
                            <a:schemeClr val="bg1"/>
                          </a:solidFill>
                        </a:rPr>
                        <a:t>EUMETSAT</a:t>
                      </a:r>
                    </a:p>
                    <a:p>
                      <a:pPr marL="285750" indent="-285750">
                        <a:spcBef>
                          <a:spcPts val="800"/>
                        </a:spcBef>
                        <a:buFont typeface="Arial"/>
                        <a:buChar char="•"/>
                      </a:pPr>
                      <a:r>
                        <a:rPr lang="en-US" sz="1400" dirty="0" smtClean="0">
                          <a:solidFill>
                            <a:schemeClr val="bg1"/>
                          </a:solidFill>
                        </a:rPr>
                        <a:t>BMKG, Indonesian Agency for Meteorology, Climatology and Geophysics</a:t>
                      </a:r>
                    </a:p>
                    <a:p>
                      <a:pPr marL="285750" indent="-285750">
                        <a:spcBef>
                          <a:spcPts val="800"/>
                        </a:spcBef>
                        <a:buFont typeface="Arial"/>
                        <a:buChar char="•"/>
                      </a:pPr>
                      <a:r>
                        <a:rPr lang="en-US" sz="1400" dirty="0" smtClean="0">
                          <a:solidFill>
                            <a:schemeClr val="bg1"/>
                          </a:solidFill>
                        </a:rPr>
                        <a:t>CSIR South Africa</a:t>
                      </a:r>
                    </a:p>
                    <a:p>
                      <a:pPr marL="285750" indent="-285750">
                        <a:spcBef>
                          <a:spcPts val="800"/>
                        </a:spcBef>
                        <a:buFont typeface="Arial"/>
                        <a:buChar char="•"/>
                      </a:pPr>
                      <a:r>
                        <a:rPr lang="en-US" sz="1400" dirty="0" smtClean="0">
                          <a:solidFill>
                            <a:schemeClr val="bg1"/>
                          </a:solidFill>
                        </a:rPr>
                        <a:t>INPE/CPTEC</a:t>
                      </a:r>
                    </a:p>
                    <a:p>
                      <a:pPr marL="285750" indent="-285750">
                        <a:spcBef>
                          <a:spcPts val="800"/>
                        </a:spcBef>
                        <a:buFont typeface="Arial"/>
                        <a:buChar char="•"/>
                      </a:pPr>
                      <a:r>
                        <a:rPr lang="en-US" sz="1400" dirty="0" smtClean="0">
                          <a:solidFill>
                            <a:schemeClr val="bg1"/>
                          </a:solidFill>
                        </a:rPr>
                        <a:t>Jet Propulsion Lab (JPL)</a:t>
                      </a:r>
                    </a:p>
                    <a:p>
                      <a:pPr marL="285750" indent="-285750">
                        <a:spcBef>
                          <a:spcPts val="800"/>
                        </a:spcBef>
                        <a:buFont typeface="Arial"/>
                        <a:buChar char="•"/>
                      </a:pPr>
                      <a:endParaRPr lang="en-US" sz="1400" dirty="0" smtClean="0">
                        <a:solidFill>
                          <a:schemeClr val="bg1"/>
                        </a:solidFill>
                      </a:endParaRPr>
                    </a:p>
                  </a:txBody>
                  <a:tcPr>
                    <a:solidFill>
                      <a:schemeClr val="bg2"/>
                    </a:solidFill>
                  </a:tcPr>
                </a:tc>
              </a:tr>
            </a:tbl>
          </a:graphicData>
        </a:graphic>
      </p:graphicFrame>
      <p:sp>
        <p:nvSpPr>
          <p:cNvPr id="6" name="Rectangle 5"/>
          <p:cNvSpPr/>
          <p:nvPr/>
        </p:nvSpPr>
        <p:spPr>
          <a:xfrm>
            <a:off x="356512" y="689506"/>
            <a:ext cx="8556312" cy="2862323"/>
          </a:xfrm>
          <a:prstGeom prst="rect">
            <a:avLst/>
          </a:prstGeom>
        </p:spPr>
        <p:txBody>
          <a:bodyPr wrap="square">
            <a:spAutoFit/>
          </a:bodyPr>
          <a:lstStyle/>
          <a:p>
            <a:pPr>
              <a:spcBef>
                <a:spcPts val="800"/>
              </a:spcBef>
            </a:pPr>
            <a:r>
              <a:rPr lang="en-US" b="1" dirty="0"/>
              <a:t>James Davies, Brad Pierce, Elisabeth </a:t>
            </a:r>
            <a:r>
              <a:rPr lang="en-US" b="1" dirty="0" err="1"/>
              <a:t>Weisz</a:t>
            </a:r>
            <a:r>
              <a:rPr lang="en-US" b="1" dirty="0"/>
              <a:t>, Eva </a:t>
            </a:r>
            <a:r>
              <a:rPr lang="en-US" b="1" dirty="0" err="1"/>
              <a:t>Borbas</a:t>
            </a:r>
            <a:r>
              <a:rPr lang="en-US" b="1" dirty="0"/>
              <a:t>, </a:t>
            </a:r>
            <a:r>
              <a:rPr lang="en-US" b="1" dirty="0" smtClean="0"/>
              <a:t>Robert </a:t>
            </a:r>
            <a:r>
              <a:rPr lang="en-US" b="1" dirty="0" err="1" smtClean="0"/>
              <a:t>Aune</a:t>
            </a:r>
            <a:r>
              <a:rPr lang="en-US" b="1" dirty="0"/>
              <a:t>,</a:t>
            </a:r>
            <a:r>
              <a:rPr lang="en-US" b="1" dirty="0" smtClean="0"/>
              <a:t> William </a:t>
            </a:r>
            <a:r>
              <a:rPr lang="en-US" b="1" dirty="0" err="1"/>
              <a:t>Straka</a:t>
            </a:r>
            <a:r>
              <a:rPr lang="en-US" b="1" dirty="0"/>
              <a:t>, Scott </a:t>
            </a:r>
            <a:r>
              <a:rPr lang="en-US" b="1" dirty="0" err="1"/>
              <a:t>Mindock</a:t>
            </a:r>
            <a:r>
              <a:rPr lang="en-US" b="1" dirty="0"/>
              <a:t>, Ray Garcia, Graeme Martin, Nadia Smith, Rebecca </a:t>
            </a:r>
            <a:r>
              <a:rPr lang="en-US" b="1" dirty="0" err="1"/>
              <a:t>Cintineo</a:t>
            </a:r>
            <a:r>
              <a:rPr lang="en-US" b="1" dirty="0"/>
              <a:t>, Dave </a:t>
            </a:r>
            <a:r>
              <a:rPr lang="en-US" b="1" dirty="0" err="1"/>
              <a:t>Hoese</a:t>
            </a:r>
            <a:r>
              <a:rPr lang="en-US" b="1" dirty="0"/>
              <a:t>, Eva </a:t>
            </a:r>
            <a:r>
              <a:rPr lang="en-US" b="1" dirty="0" err="1"/>
              <a:t>Schiffer</a:t>
            </a:r>
            <a:r>
              <a:rPr lang="en-US" b="1" dirty="0"/>
              <a:t>, </a:t>
            </a:r>
            <a:r>
              <a:rPr lang="en-US" b="1" dirty="0" err="1"/>
              <a:t>Katja</a:t>
            </a:r>
            <a:r>
              <a:rPr lang="en-US" b="1" dirty="0"/>
              <a:t> </a:t>
            </a:r>
            <a:r>
              <a:rPr lang="en-US" b="1" dirty="0" err="1"/>
              <a:t>Hungershöfer</a:t>
            </a:r>
            <a:r>
              <a:rPr lang="en-US" b="1" dirty="0"/>
              <a:t>, Jeff Key</a:t>
            </a:r>
            <a:r>
              <a:rPr lang="en-US" b="1" dirty="0" smtClean="0"/>
              <a:t>, Jordan </a:t>
            </a:r>
            <a:r>
              <a:rPr lang="en-US" b="1" dirty="0" err="1" smtClean="0"/>
              <a:t>Gerth</a:t>
            </a:r>
            <a:r>
              <a:rPr lang="en-US" b="1" dirty="0" smtClean="0"/>
              <a:t>, Scott </a:t>
            </a:r>
            <a:r>
              <a:rPr lang="en-US" b="1" dirty="0" err="1" smtClean="0"/>
              <a:t>Bachmeieir</a:t>
            </a:r>
            <a:r>
              <a:rPr lang="en-US" b="1" dirty="0" smtClean="0"/>
              <a:t>, </a:t>
            </a:r>
            <a:r>
              <a:rPr lang="en-US" b="1" dirty="0"/>
              <a:t>Mike </a:t>
            </a:r>
            <a:r>
              <a:rPr lang="en-US" b="1" dirty="0" err="1"/>
              <a:t>Pavolonis</a:t>
            </a:r>
            <a:r>
              <a:rPr lang="en-US" b="1" dirty="0"/>
              <a:t>, Crystal </a:t>
            </a:r>
            <a:r>
              <a:rPr lang="en-US" b="1" dirty="0" err="1"/>
              <a:t>Schaaf</a:t>
            </a:r>
            <a:r>
              <a:rPr lang="en-US" b="1" dirty="0"/>
              <a:t>, </a:t>
            </a:r>
            <a:r>
              <a:rPr lang="en-US" b="1" dirty="0" err="1"/>
              <a:t>Yanmin</a:t>
            </a:r>
            <a:r>
              <a:rPr lang="en-US" b="1" dirty="0"/>
              <a:t> </a:t>
            </a:r>
            <a:r>
              <a:rPr lang="en-US" b="1" dirty="0" err="1"/>
              <a:t>Shuai</a:t>
            </a:r>
            <a:r>
              <a:rPr lang="en-US" b="1" dirty="0"/>
              <a:t>, Peter Albert, Kris </a:t>
            </a:r>
            <a:r>
              <a:rPr lang="en-US" b="1" dirty="0" err="1"/>
              <a:t>Bedka</a:t>
            </a:r>
            <a:r>
              <a:rPr lang="en-US" b="1" dirty="0"/>
              <a:t>, Nigel Atkinson, Denis Denis </a:t>
            </a:r>
            <a:r>
              <a:rPr lang="en-US" b="1" dirty="0" err="1"/>
              <a:t>Margetic</a:t>
            </a:r>
            <a:r>
              <a:rPr lang="en-US" b="1" dirty="0"/>
              <a:t>, Tom </a:t>
            </a:r>
            <a:r>
              <a:rPr lang="en-US" b="1" dirty="0" err="1"/>
              <a:t>Heinrichs</a:t>
            </a:r>
            <a:r>
              <a:rPr lang="en-US" b="1" dirty="0"/>
              <a:t>, </a:t>
            </a:r>
            <a:r>
              <a:rPr lang="en-US" b="1" dirty="0" err="1"/>
              <a:t>Dayne</a:t>
            </a:r>
            <a:r>
              <a:rPr lang="en-US" b="1" dirty="0"/>
              <a:t> </a:t>
            </a:r>
            <a:r>
              <a:rPr lang="en-US" b="1" dirty="0" err="1"/>
              <a:t>Broderson</a:t>
            </a:r>
            <a:r>
              <a:rPr lang="en-US" b="1" dirty="0"/>
              <a:t>, Peter (Kung-</a:t>
            </a:r>
            <a:r>
              <a:rPr lang="en-US" b="1" dirty="0" err="1"/>
              <a:t>Hwa</a:t>
            </a:r>
            <a:r>
              <a:rPr lang="en-US" b="1" dirty="0"/>
              <a:t>) Wang, </a:t>
            </a:r>
            <a:r>
              <a:rPr lang="en-US" b="1" dirty="0" err="1"/>
              <a:t>Aniko</a:t>
            </a:r>
            <a:r>
              <a:rPr lang="en-US" b="1" dirty="0"/>
              <a:t> Kern, </a:t>
            </a:r>
            <a:r>
              <a:rPr lang="en-US" b="1" dirty="0" err="1"/>
              <a:t>Christelle</a:t>
            </a:r>
            <a:r>
              <a:rPr lang="en-US" b="1" dirty="0"/>
              <a:t> </a:t>
            </a:r>
            <a:r>
              <a:rPr lang="en-US" b="1" dirty="0" err="1"/>
              <a:t>Ponsard</a:t>
            </a:r>
            <a:r>
              <a:rPr lang="en-US" b="1" dirty="0"/>
              <a:t>, Philip Frost, </a:t>
            </a:r>
            <a:r>
              <a:rPr lang="en-US" b="1" dirty="0" err="1"/>
              <a:t>Riris</a:t>
            </a:r>
            <a:r>
              <a:rPr lang="en-US" b="1" dirty="0"/>
              <a:t> </a:t>
            </a:r>
            <a:r>
              <a:rPr lang="en-US" b="1" dirty="0" err="1" smtClean="0"/>
              <a:t>Adriyanto</a:t>
            </a:r>
            <a:r>
              <a:rPr lang="en-US" b="1" dirty="0" smtClean="0"/>
              <a:t>, Wei </a:t>
            </a:r>
            <a:r>
              <a:rPr lang="en-US" b="1" dirty="0" err="1" smtClean="0"/>
              <a:t>Gao</a:t>
            </a:r>
            <a:r>
              <a:rPr lang="en-US" b="1" dirty="0" smtClean="0"/>
              <a:t>, Jerrold </a:t>
            </a:r>
            <a:r>
              <a:rPr lang="en-US" b="1" dirty="0" err="1" smtClean="0"/>
              <a:t>Robaidek</a:t>
            </a:r>
            <a:r>
              <a:rPr lang="en-US" b="1" dirty="0" smtClean="0"/>
              <a:t>, Rosie Spangler, Paul </a:t>
            </a:r>
            <a:r>
              <a:rPr lang="en-US" b="1" dirty="0" err="1" smtClean="0"/>
              <a:t>Menzel</a:t>
            </a:r>
            <a:r>
              <a:rPr lang="en-US" b="1" dirty="0" smtClean="0"/>
              <a:t>, Tom Rink, Maria </a:t>
            </a:r>
            <a:r>
              <a:rPr lang="en-US" b="1" dirty="0" err="1" smtClean="0"/>
              <a:t>Vasys</a:t>
            </a:r>
            <a:r>
              <a:rPr lang="en-US" b="1" dirty="0" smtClean="0"/>
              <a:t>, Jerrold </a:t>
            </a:r>
            <a:r>
              <a:rPr lang="en-US" b="1" dirty="0" err="1" smtClean="0"/>
              <a:t>Robaidek</a:t>
            </a:r>
            <a:r>
              <a:rPr lang="en-US" b="1" dirty="0" smtClean="0"/>
              <a:t>, Rosie Spangler, </a:t>
            </a:r>
            <a:r>
              <a:rPr lang="en-US" b="1" dirty="0" err="1" smtClean="0"/>
              <a:t>Janean</a:t>
            </a:r>
            <a:r>
              <a:rPr lang="en-US" b="1" dirty="0" smtClean="0"/>
              <a:t> Hill, Douglas Ratcliff, Kevin </a:t>
            </a:r>
            <a:r>
              <a:rPr lang="en-US" b="1" dirty="0" err="1" smtClean="0"/>
              <a:t>Hallock</a:t>
            </a:r>
            <a:r>
              <a:rPr lang="en-US" b="1" dirty="0" smtClean="0"/>
              <a:t>, Nick </a:t>
            </a:r>
            <a:r>
              <a:rPr lang="en-US" b="1" dirty="0" err="1" smtClean="0"/>
              <a:t>Bearson</a:t>
            </a:r>
            <a:r>
              <a:rPr lang="en-US" b="1" dirty="0" smtClean="0"/>
              <a:t>, Richard Frey, Chris Moeller, Steve Ackerman, Dave </a:t>
            </a:r>
            <a:r>
              <a:rPr lang="en-US" b="1" dirty="0" err="1" smtClean="0"/>
              <a:t>Santek</a:t>
            </a:r>
            <a:r>
              <a:rPr lang="en-US" b="1" dirty="0" smtClean="0"/>
              <a:t>, Russ </a:t>
            </a:r>
            <a:r>
              <a:rPr lang="en-US" b="1" dirty="0" err="1" smtClean="0"/>
              <a:t>Dengel</a:t>
            </a:r>
            <a:r>
              <a:rPr lang="en-US" b="1" dirty="0" smtClean="0"/>
              <a:t>, William Smith, Scott Nolin, John </a:t>
            </a:r>
            <a:r>
              <a:rPr lang="en-US" b="1" dirty="0" err="1" smtClean="0"/>
              <a:t>LaLande</a:t>
            </a:r>
            <a:r>
              <a:rPr lang="en-US" b="1" dirty="0" smtClean="0"/>
              <a:t>, Bill </a:t>
            </a:r>
            <a:r>
              <a:rPr lang="en-US" b="1" dirty="0" err="1" smtClean="0"/>
              <a:t>Bellon</a:t>
            </a:r>
            <a:r>
              <a:rPr lang="en-US" b="1" dirty="0" smtClean="0"/>
              <a:t> </a:t>
            </a:r>
            <a:endParaRPr lang="en-US" b="1" dirty="0"/>
          </a:p>
        </p:txBody>
      </p:sp>
    </p:spTree>
    <p:extLst>
      <p:ext uri="{BB962C8B-B14F-4D97-AF65-F5344CB8AC3E}">
        <p14:creationId xmlns:p14="http://schemas.microsoft.com/office/powerpoint/2010/main" val="183624576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48854"/>
            <a:ext cx="7581901" cy="1653988"/>
          </a:xfrm>
        </p:spPr>
        <p:txBody>
          <a:bodyPr/>
          <a:lstStyle/>
          <a:p>
            <a:r>
              <a:rPr lang="en-US" dirty="0" smtClean="0"/>
              <a:t>HYDRA2</a:t>
            </a:r>
            <a:endParaRPr lang="en-US" dirty="0"/>
          </a:p>
        </p:txBody>
      </p:sp>
      <p:sp>
        <p:nvSpPr>
          <p:cNvPr id="3" name="Content Placeholder 2"/>
          <p:cNvSpPr>
            <a:spLocks noGrp="1"/>
          </p:cNvSpPr>
          <p:nvPr>
            <p:ph idx="1"/>
          </p:nvPr>
        </p:nvSpPr>
        <p:spPr>
          <a:xfrm>
            <a:off x="679402" y="1379681"/>
            <a:ext cx="7581901" cy="4559776"/>
          </a:xfrm>
        </p:spPr>
        <p:txBody>
          <a:bodyPr>
            <a:normAutofit lnSpcReduction="10000"/>
          </a:bodyPr>
          <a:lstStyle/>
          <a:p>
            <a:pPr>
              <a:defRPr/>
            </a:pPr>
            <a:r>
              <a:rPr lang="en-US" dirty="0"/>
              <a:t>Allows interactive display of Level 1B and Level 2 products from multispectral imagers </a:t>
            </a:r>
            <a:r>
              <a:rPr lang="en-US" dirty="0" smtClean="0"/>
              <a:t>(MODIS, AIRS, AVHRR)</a:t>
            </a:r>
            <a:r>
              <a:rPr lang="en-US" dirty="0"/>
              <a:t>, high spectral resolution sounders </a:t>
            </a:r>
            <a:r>
              <a:rPr lang="en-US" dirty="0" smtClean="0"/>
              <a:t>(AIRS, </a:t>
            </a:r>
            <a:r>
              <a:rPr lang="en-US" dirty="0" err="1" smtClean="0"/>
              <a:t>CrIS</a:t>
            </a:r>
            <a:r>
              <a:rPr lang="en-US" dirty="0"/>
              <a:t>, </a:t>
            </a:r>
            <a:r>
              <a:rPr lang="en-US" dirty="0" smtClean="0"/>
              <a:t>IASI)</a:t>
            </a:r>
            <a:r>
              <a:rPr lang="en-US" dirty="0"/>
              <a:t>, and microwave sounders </a:t>
            </a:r>
            <a:r>
              <a:rPr lang="en-US" dirty="0" smtClean="0"/>
              <a:t>(AMSU, ATMS).</a:t>
            </a:r>
          </a:p>
          <a:p>
            <a:pPr>
              <a:defRPr/>
            </a:pPr>
            <a:r>
              <a:rPr lang="en-US" dirty="0" smtClean="0"/>
              <a:t>Different data sets can be collocated, compared, combined, and masked.</a:t>
            </a:r>
          </a:p>
          <a:p>
            <a:pPr>
              <a:defRPr/>
            </a:pPr>
            <a:r>
              <a:rPr lang="en-US" dirty="0" smtClean="0"/>
              <a:t>Data can be examined at the pixel level.</a:t>
            </a:r>
            <a:endParaRPr lang="en-US" dirty="0"/>
          </a:p>
          <a:p>
            <a:pPr>
              <a:defRPr/>
            </a:pPr>
            <a:r>
              <a:rPr lang="en-US" dirty="0"/>
              <a:t>Designed to be easy to learn and use, especially for students.</a:t>
            </a:r>
          </a:p>
          <a:p>
            <a:pPr>
              <a:defRPr/>
            </a:pPr>
            <a:r>
              <a:rPr lang="en-US" dirty="0"/>
              <a:t>Supported on Windows, </a:t>
            </a:r>
            <a:r>
              <a:rPr lang="en-US" dirty="0" smtClean="0"/>
              <a:t>Apple OS </a:t>
            </a:r>
            <a:r>
              <a:rPr lang="en-US" dirty="0"/>
              <a:t>X, and Linux</a:t>
            </a:r>
            <a:r>
              <a:rPr lang="en-US" dirty="0" smtClean="0"/>
              <a:t>.</a:t>
            </a:r>
            <a:endParaRPr lang="en-US" dirty="0"/>
          </a:p>
        </p:txBody>
      </p:sp>
    </p:spTree>
    <p:extLst>
      <p:ext uri="{BB962C8B-B14F-4D97-AF65-F5344CB8AC3E}">
        <p14:creationId xmlns:p14="http://schemas.microsoft.com/office/powerpoint/2010/main" val="416506238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p:cNvSpPr>
          <p:nvPr>
            <p:ph type="title"/>
          </p:nvPr>
        </p:nvSpPr>
        <p:spPr>
          <a:prstGeom prst="rect">
            <a:avLst/>
          </a:prstGeom>
        </p:spPr>
        <p:txBody>
          <a:bodyPr/>
          <a:lstStyle/>
          <a:p>
            <a:r>
              <a:t>Hydra Examples</a:t>
            </a:r>
          </a:p>
        </p:txBody>
      </p:sp>
      <p:sp>
        <p:nvSpPr>
          <p:cNvPr id="432" name="Shape 43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pPr/>
              <a:t>21</a:t>
            </a:fld>
            <a:endParaRPr/>
          </a:p>
        </p:txBody>
      </p:sp>
      <p:pic>
        <p:nvPicPr>
          <p:cNvPr id="433" name="pasted-image.pdf"/>
          <p:cNvPicPr>
            <a:picLocks noChangeAspect="1"/>
          </p:cNvPicPr>
          <p:nvPr/>
        </p:nvPicPr>
        <p:blipFill>
          <a:blip r:embed="rId2">
            <a:extLst/>
          </a:blip>
          <a:stretch>
            <a:fillRect/>
          </a:stretch>
        </p:blipFill>
        <p:spPr>
          <a:xfrm>
            <a:off x="337427" y="1417889"/>
            <a:ext cx="3363739" cy="2130368"/>
          </a:xfrm>
          <a:prstGeom prst="rect">
            <a:avLst/>
          </a:prstGeom>
          <a:ln w="12700">
            <a:miter lim="400000"/>
          </a:ln>
        </p:spPr>
      </p:pic>
      <p:pic>
        <p:nvPicPr>
          <p:cNvPr id="434" name="pasted-image.pdf"/>
          <p:cNvPicPr>
            <a:picLocks noChangeAspect="1"/>
          </p:cNvPicPr>
          <p:nvPr/>
        </p:nvPicPr>
        <p:blipFill>
          <a:blip r:embed="rId3">
            <a:extLst/>
          </a:blip>
          <a:stretch>
            <a:fillRect/>
          </a:stretch>
        </p:blipFill>
        <p:spPr>
          <a:xfrm>
            <a:off x="4048773" y="1417889"/>
            <a:ext cx="2133600" cy="2130368"/>
          </a:xfrm>
          <a:prstGeom prst="rect">
            <a:avLst/>
          </a:prstGeom>
          <a:ln w="12700">
            <a:miter lim="400000"/>
          </a:ln>
        </p:spPr>
      </p:pic>
      <p:pic>
        <p:nvPicPr>
          <p:cNvPr id="435" name="pasted-image.pdf"/>
          <p:cNvPicPr>
            <a:picLocks noChangeAspect="1"/>
          </p:cNvPicPr>
          <p:nvPr/>
        </p:nvPicPr>
        <p:blipFill>
          <a:blip r:embed="rId4">
            <a:extLst/>
          </a:blip>
          <a:stretch>
            <a:fillRect/>
          </a:stretch>
        </p:blipFill>
        <p:spPr>
          <a:xfrm>
            <a:off x="6529982" y="1417889"/>
            <a:ext cx="2246075" cy="2130368"/>
          </a:xfrm>
          <a:prstGeom prst="rect">
            <a:avLst/>
          </a:prstGeom>
          <a:ln w="12700">
            <a:miter lim="400000"/>
          </a:ln>
        </p:spPr>
      </p:pic>
      <p:pic>
        <p:nvPicPr>
          <p:cNvPr id="436" name="pasted-image.pdf"/>
          <p:cNvPicPr>
            <a:picLocks noChangeAspect="1"/>
          </p:cNvPicPr>
          <p:nvPr/>
        </p:nvPicPr>
        <p:blipFill>
          <a:blip r:embed="rId5">
            <a:extLst/>
          </a:blip>
          <a:stretch>
            <a:fillRect/>
          </a:stretch>
        </p:blipFill>
        <p:spPr>
          <a:xfrm>
            <a:off x="335281" y="3895823"/>
            <a:ext cx="8473438" cy="2819290"/>
          </a:xfrm>
          <a:prstGeom prst="rect">
            <a:avLst/>
          </a:prstGeom>
          <a:ln w="12700">
            <a:miter lim="400000"/>
          </a:ln>
        </p:spPr>
      </p:pic>
      <p:sp>
        <p:nvSpPr>
          <p:cNvPr id="437" name="Shape 437"/>
          <p:cNvSpPr/>
          <p:nvPr/>
        </p:nvSpPr>
        <p:spPr>
          <a:xfrm>
            <a:off x="974590" y="1071155"/>
            <a:ext cx="2310881" cy="430879"/>
          </a:xfrm>
          <a:prstGeom prst="rect">
            <a:avLst/>
          </a:prstGeom>
          <a:ln w="12700">
            <a:miter lim="400000"/>
          </a:ln>
          <a:extLst>
            <a:ext uri="{C572A759-6A51-4108-AA02-DFA0A04FC94B}">
              <ma14:wrappingTextBoxFlag xmlns:ma14="http://schemas.microsoft.com/office/mac/drawingml/2011/main" val="1"/>
            </a:ext>
          </a:extLst>
        </p:spPr>
        <p:txBody>
          <a:bodyPr wrap="none" lIns="45716" tIns="45716" rIns="45716" bIns="45716">
            <a:spAutoFit/>
          </a:bodyPr>
          <a:lstStyle>
            <a:lvl1pPr algn="l" defTabSz="914400">
              <a:defRPr sz="2200">
                <a:solidFill>
                  <a:srgbClr val="A7A7A7"/>
                </a:solidFill>
                <a:latin typeface="Myriad Pro"/>
                <a:ea typeface="Myriad Pro"/>
                <a:cs typeface="Myriad Pro"/>
                <a:sym typeface="Myriad Pro"/>
              </a:defRPr>
            </a:lvl1pPr>
          </a:lstStyle>
          <a:p>
            <a:pPr hangingPunct="0"/>
            <a:r>
              <a:rPr kern="0" dirty="0"/>
              <a:t>VIIRS Data Selector</a:t>
            </a:r>
          </a:p>
        </p:txBody>
      </p:sp>
      <p:sp>
        <p:nvSpPr>
          <p:cNvPr id="438" name="Shape 438"/>
          <p:cNvSpPr/>
          <p:nvPr/>
        </p:nvSpPr>
        <p:spPr>
          <a:xfrm>
            <a:off x="3656124" y="1032079"/>
            <a:ext cx="2823842" cy="400101"/>
          </a:xfrm>
          <a:prstGeom prst="rect">
            <a:avLst/>
          </a:prstGeom>
          <a:ln w="12700">
            <a:miter lim="400000"/>
          </a:ln>
          <a:extLst>
            <a:ext uri="{C572A759-6A51-4108-AA02-DFA0A04FC94B}">
              <ma14:wrappingTextBoxFlag xmlns:ma14="http://schemas.microsoft.com/office/mac/drawingml/2011/main" val="1"/>
            </a:ext>
          </a:extLst>
        </p:spPr>
        <p:txBody>
          <a:bodyPr wrap="none" lIns="45716" tIns="45716" rIns="45716" bIns="45716">
            <a:spAutoFit/>
          </a:bodyPr>
          <a:lstStyle>
            <a:lvl1pPr algn="l" defTabSz="914400">
              <a:defRPr sz="2200">
                <a:solidFill>
                  <a:srgbClr val="A7A7A7"/>
                </a:solidFill>
                <a:latin typeface="Myriad Pro"/>
                <a:ea typeface="Myriad Pro"/>
                <a:cs typeface="Myriad Pro"/>
                <a:sym typeface="Myriad Pro"/>
              </a:defRPr>
            </a:lvl1pPr>
          </a:lstStyle>
          <a:p>
            <a:pPr hangingPunct="0"/>
            <a:r>
              <a:rPr sz="2000" kern="0" dirty="0"/>
              <a:t>VIIRS M15 Image Window</a:t>
            </a:r>
          </a:p>
        </p:txBody>
      </p:sp>
      <p:sp>
        <p:nvSpPr>
          <p:cNvPr id="439" name="Shape 439"/>
          <p:cNvSpPr/>
          <p:nvPr/>
        </p:nvSpPr>
        <p:spPr>
          <a:xfrm>
            <a:off x="6576626" y="1012541"/>
            <a:ext cx="2542738" cy="400101"/>
          </a:xfrm>
          <a:prstGeom prst="rect">
            <a:avLst/>
          </a:prstGeom>
          <a:ln w="12700">
            <a:miter lim="400000"/>
          </a:ln>
          <a:extLst>
            <a:ext uri="{C572A759-6A51-4108-AA02-DFA0A04FC94B}">
              <ma14:wrappingTextBoxFlag xmlns:ma14="http://schemas.microsoft.com/office/mac/drawingml/2011/main" val="1"/>
            </a:ext>
          </a:extLst>
        </p:spPr>
        <p:txBody>
          <a:bodyPr wrap="none" lIns="45716" tIns="45716" rIns="45716" bIns="45716">
            <a:spAutoFit/>
          </a:bodyPr>
          <a:lstStyle>
            <a:lvl1pPr algn="l" defTabSz="914400">
              <a:defRPr sz="2200">
                <a:solidFill>
                  <a:srgbClr val="A7A7A7"/>
                </a:solidFill>
                <a:latin typeface="Myriad Pro"/>
                <a:ea typeface="Myriad Pro"/>
                <a:cs typeface="Myriad Pro"/>
                <a:sym typeface="Myriad Pro"/>
              </a:defRPr>
            </a:lvl1pPr>
          </a:lstStyle>
          <a:p>
            <a:pPr hangingPunct="0"/>
            <a:r>
              <a:rPr sz="2000" kern="0" dirty="0"/>
              <a:t>VIIRS I1 Image Window</a:t>
            </a:r>
          </a:p>
        </p:txBody>
      </p:sp>
      <p:sp>
        <p:nvSpPr>
          <p:cNvPr id="440" name="Shape 440"/>
          <p:cNvSpPr/>
          <p:nvPr/>
        </p:nvSpPr>
        <p:spPr>
          <a:xfrm>
            <a:off x="2964840" y="3551275"/>
            <a:ext cx="4417915" cy="430879"/>
          </a:xfrm>
          <a:prstGeom prst="rect">
            <a:avLst/>
          </a:prstGeom>
          <a:ln w="12700">
            <a:miter lim="400000"/>
          </a:ln>
          <a:extLst>
            <a:ext uri="{C572A759-6A51-4108-AA02-DFA0A04FC94B}">
              <ma14:wrappingTextBoxFlag xmlns:ma14="http://schemas.microsoft.com/office/mac/drawingml/2011/main" val="1"/>
            </a:ext>
          </a:extLst>
        </p:spPr>
        <p:txBody>
          <a:bodyPr wrap="none" lIns="45716" tIns="45716" rIns="45716" bIns="45716">
            <a:spAutoFit/>
          </a:bodyPr>
          <a:lstStyle>
            <a:lvl1pPr algn="l" defTabSz="914400">
              <a:defRPr sz="2200">
                <a:solidFill>
                  <a:srgbClr val="A7A7A7"/>
                </a:solidFill>
                <a:latin typeface="Myriad Pro"/>
                <a:ea typeface="Myriad Pro"/>
                <a:cs typeface="Myriad Pro"/>
                <a:sym typeface="Myriad Pro"/>
              </a:defRPr>
            </a:lvl1pPr>
          </a:lstStyle>
          <a:p>
            <a:pPr hangingPunct="0"/>
            <a:r>
              <a:rPr kern="0" dirty="0"/>
              <a:t>MODIS Band 6 vs. Band 1 Scatter Plot</a:t>
            </a:r>
          </a:p>
        </p:txBody>
      </p:sp>
      <p:sp>
        <p:nvSpPr>
          <p:cNvPr id="441" name="Shape 441"/>
          <p:cNvSpPr/>
          <p:nvPr/>
        </p:nvSpPr>
        <p:spPr>
          <a:xfrm>
            <a:off x="4500874" y="273895"/>
            <a:ext cx="3080322" cy="707878"/>
          </a:xfrm>
          <a:prstGeom prst="rect">
            <a:avLst/>
          </a:prstGeom>
          <a:ln w="12700">
            <a:miter lim="400000"/>
          </a:ln>
          <a:extLst>
            <a:ext uri="{C572A759-6A51-4108-AA02-DFA0A04FC94B}">
              <ma14:wrappingTextBoxFlag xmlns:ma14="http://schemas.microsoft.com/office/mac/drawingml/2011/main" val="1"/>
            </a:ext>
          </a:extLst>
        </p:spPr>
        <p:txBody>
          <a:bodyPr wrap="none" lIns="45716" tIns="45716" rIns="45716" bIns="45716">
            <a:spAutoFit/>
          </a:bodyPr>
          <a:lstStyle/>
          <a:p>
            <a:pPr defTabSz="642882" hangingPunct="0">
              <a:defRPr sz="2800">
                <a:latin typeface="Myriad Pro"/>
                <a:ea typeface="Myriad Pro"/>
                <a:cs typeface="Myriad Pro"/>
                <a:sym typeface="Myriad Pro"/>
              </a:defRPr>
            </a:pPr>
            <a:r>
              <a:rPr sz="2000" kern="0">
                <a:solidFill>
                  <a:srgbClr val="FFFFFF"/>
                </a:solidFill>
                <a:latin typeface="Myriad Pro"/>
                <a:ea typeface="Myriad Pro"/>
                <a:cs typeface="Myriad Pro"/>
                <a:sym typeface="Myriad Pro"/>
              </a:rPr>
              <a:t>SNPP 2015/01/30 18:40 UTC</a:t>
            </a:r>
          </a:p>
          <a:p>
            <a:pPr defTabSz="642882" hangingPunct="0">
              <a:defRPr sz="2800">
                <a:latin typeface="Myriad Pro"/>
                <a:ea typeface="Myriad Pro"/>
                <a:cs typeface="Myriad Pro"/>
                <a:sym typeface="Myriad Pro"/>
              </a:defRPr>
            </a:pPr>
            <a:r>
              <a:rPr sz="2000" kern="0">
                <a:solidFill>
                  <a:srgbClr val="FFFFFF"/>
                </a:solidFill>
                <a:latin typeface="Myriad Pro"/>
                <a:ea typeface="Myriad Pro"/>
                <a:cs typeface="Myriad Pro"/>
                <a:sym typeface="Myriad Pro"/>
              </a:rPr>
              <a:t>Terra 2014/06/19 06:05 UTC</a:t>
            </a:r>
          </a:p>
        </p:txBody>
      </p:sp>
    </p:spTree>
    <p:extLst>
      <p:ext uri="{BB962C8B-B14F-4D97-AF65-F5344CB8AC3E}">
        <p14:creationId xmlns:p14="http://schemas.microsoft.com/office/powerpoint/2010/main" val="268420314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creen Shot 2015-10-26 at 3.07.54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88" r="74"/>
          <a:stretch/>
        </p:blipFill>
        <p:spPr>
          <a:xfrm>
            <a:off x="2592153" y="0"/>
            <a:ext cx="4624333" cy="5632729"/>
          </a:xfrm>
        </p:spPr>
      </p:pic>
      <p:pic>
        <p:nvPicPr>
          <p:cNvPr id="8" name="Picture 7" descr="Screen Shot 2015-10-26 at 3.09.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8873" y="5626010"/>
            <a:ext cx="4624333" cy="1159619"/>
          </a:xfrm>
          <a:prstGeom prst="rect">
            <a:avLst/>
          </a:prstGeom>
        </p:spPr>
      </p:pic>
      <p:sp>
        <p:nvSpPr>
          <p:cNvPr id="9" name="TextBox 8"/>
          <p:cNvSpPr txBox="1"/>
          <p:nvPr/>
        </p:nvSpPr>
        <p:spPr>
          <a:xfrm>
            <a:off x="-57356" y="1826258"/>
            <a:ext cx="2828390" cy="2585323"/>
          </a:xfrm>
          <a:prstGeom prst="rect">
            <a:avLst/>
          </a:prstGeom>
          <a:noFill/>
        </p:spPr>
        <p:txBody>
          <a:bodyPr wrap="square" rtlCol="0">
            <a:spAutoFit/>
          </a:bodyPr>
          <a:lstStyle/>
          <a:p>
            <a:endParaRPr lang="en-US" b="1" dirty="0"/>
          </a:p>
          <a:p>
            <a:r>
              <a:rPr lang="en-US" dirty="0"/>
              <a:t>Rink, Tom, et al. "</a:t>
            </a:r>
            <a:r>
              <a:rPr lang="en-US" dirty="0" smtClean="0"/>
              <a:t>HYDRA2 -</a:t>
            </a:r>
          </a:p>
          <a:p>
            <a:r>
              <a:rPr lang="en-US" dirty="0" smtClean="0"/>
              <a:t>A Multispectral Data Analysis Toolkit for sensors on </a:t>
            </a:r>
            <a:r>
              <a:rPr lang="en-US" dirty="0" err="1" smtClean="0"/>
              <a:t>Suomi</a:t>
            </a:r>
            <a:r>
              <a:rPr lang="en-US" dirty="0" smtClean="0"/>
              <a:t>-NPP and other current satellite platforms." </a:t>
            </a:r>
            <a:r>
              <a:rPr lang="en-US" i="1" dirty="0" smtClean="0"/>
              <a:t>Bulletin of the American Meteorological Society</a:t>
            </a:r>
            <a:r>
              <a:rPr lang="en-US" dirty="0" smtClean="0"/>
              <a:t>, 2015. </a:t>
            </a:r>
            <a:endParaRPr lang="en-US" b="1" dirty="0" smtClean="0"/>
          </a:p>
          <a:p>
            <a:endParaRPr lang="en-US" dirty="0"/>
          </a:p>
        </p:txBody>
      </p:sp>
    </p:spTree>
    <p:extLst>
      <p:ext uri="{BB962C8B-B14F-4D97-AF65-F5344CB8AC3E}">
        <p14:creationId xmlns:p14="http://schemas.microsoft.com/office/powerpoint/2010/main" val="3660551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0635" y="-420172"/>
            <a:ext cx="7581901" cy="1653988"/>
          </a:xfrm>
        </p:spPr>
        <p:txBody>
          <a:bodyPr/>
          <a:lstStyle/>
          <a:p>
            <a:r>
              <a:rPr lang="en-US" sz="4800" dirty="0" smtClean="0"/>
              <a:t>Main </a:t>
            </a:r>
            <a:r>
              <a:rPr lang="en-US" sz="4800" dirty="0"/>
              <a:t>workshop website</a:t>
            </a:r>
            <a:br>
              <a:rPr lang="en-US" sz="4800" dirty="0"/>
            </a:br>
            <a:r>
              <a:rPr lang="en-US" sz="3200" dirty="0"/>
              <a:t>http://</a:t>
            </a:r>
            <a:r>
              <a:rPr lang="en-US" sz="3200" dirty="0" err="1"/>
              <a:t>cimss.ssec.wisc.edu</a:t>
            </a:r>
            <a:r>
              <a:rPr lang="en-US" sz="3200" dirty="0"/>
              <a:t>/</a:t>
            </a:r>
            <a:r>
              <a:rPr lang="en-US" sz="3200" dirty="0" err="1"/>
              <a:t>dbs</a:t>
            </a:r>
            <a:r>
              <a:rPr lang="en-US" sz="3200" dirty="0"/>
              <a:t>/</a:t>
            </a:r>
            <a:endParaRPr lang="en-US" sz="3200" dirty="0"/>
          </a:p>
        </p:txBody>
      </p:sp>
      <p:pic>
        <p:nvPicPr>
          <p:cNvPr id="6" name="Content Placeholder 5" descr="Screen Shot 2016-06-22 at 7.35.05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65" t="6785" r="-327"/>
          <a:stretch/>
        </p:blipFill>
        <p:spPr>
          <a:xfrm>
            <a:off x="1" y="1233815"/>
            <a:ext cx="9144000" cy="5434823"/>
          </a:xfrm>
          <a:ln>
            <a:solidFill>
              <a:schemeClr val="bg1"/>
            </a:solidFill>
          </a:ln>
        </p:spPr>
      </p:pic>
    </p:spTree>
    <p:extLst>
      <p:ext uri="{BB962C8B-B14F-4D97-AF65-F5344CB8AC3E}">
        <p14:creationId xmlns:p14="http://schemas.microsoft.com/office/powerpoint/2010/main" val="419624710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06-22 at 7.37.02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29" r="-87"/>
          <a:stretch/>
        </p:blipFill>
        <p:spPr>
          <a:xfrm>
            <a:off x="288897" y="66602"/>
            <a:ext cx="8412735" cy="6750423"/>
          </a:xfrm>
          <a:ln>
            <a:solidFill>
              <a:schemeClr val="bg1"/>
            </a:solidFill>
          </a:ln>
        </p:spPr>
      </p:pic>
    </p:spTree>
    <p:extLst>
      <p:ext uri="{BB962C8B-B14F-4D97-AF65-F5344CB8AC3E}">
        <p14:creationId xmlns:p14="http://schemas.microsoft.com/office/powerpoint/2010/main" val="36093048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06-22 at 7.39.35 AM.png"/>
          <p:cNvPicPr>
            <a:picLocks noGrp="1" noChangeAspect="1"/>
          </p:cNvPicPr>
          <p:nvPr>
            <p:ph idx="1"/>
          </p:nvPr>
        </p:nvPicPr>
        <p:blipFill>
          <a:blip r:embed="rId2">
            <a:extLst>
              <a:ext uri="{28A0092B-C50C-407E-A947-70E740481C1C}">
                <a14:useLocalDpi xmlns:a14="http://schemas.microsoft.com/office/drawing/2010/main" val="0"/>
              </a:ext>
            </a:extLst>
          </a:blip>
          <a:srcRect l="-29714" r="-29714"/>
          <a:stretch>
            <a:fillRect/>
          </a:stretch>
        </p:blipFill>
        <p:spPr>
          <a:xfrm>
            <a:off x="-2095230" y="107576"/>
            <a:ext cx="12945965" cy="6750424"/>
          </a:xfrm>
        </p:spPr>
      </p:pic>
    </p:spTree>
    <p:extLst>
      <p:ext uri="{BB962C8B-B14F-4D97-AF65-F5344CB8AC3E}">
        <p14:creationId xmlns:p14="http://schemas.microsoft.com/office/powerpoint/2010/main" val="308945718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06-22 at 7.41.20 AM.png"/>
          <p:cNvPicPr>
            <a:picLocks noGrp="1" noChangeAspect="1"/>
          </p:cNvPicPr>
          <p:nvPr>
            <p:ph idx="1"/>
          </p:nvPr>
        </p:nvPicPr>
        <p:blipFill>
          <a:blip r:embed="rId2">
            <a:extLst>
              <a:ext uri="{28A0092B-C50C-407E-A947-70E740481C1C}">
                <a14:useLocalDpi xmlns:a14="http://schemas.microsoft.com/office/drawing/2010/main" val="0"/>
              </a:ext>
            </a:extLst>
          </a:blip>
          <a:srcRect l="-28946" r="-28946"/>
          <a:stretch>
            <a:fillRect/>
          </a:stretch>
        </p:blipFill>
        <p:spPr>
          <a:xfrm>
            <a:off x="-1948492" y="52186"/>
            <a:ext cx="12995231" cy="6776112"/>
          </a:xfrm>
        </p:spPr>
      </p:pic>
    </p:spTree>
    <p:extLst>
      <p:ext uri="{BB962C8B-B14F-4D97-AF65-F5344CB8AC3E}">
        <p14:creationId xmlns:p14="http://schemas.microsoft.com/office/powerpoint/2010/main" val="404049055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4"/>
          <p:cNvSpPr txBox="1">
            <a:spLocks noChangeArrowheads="1"/>
          </p:cNvSpPr>
          <p:nvPr/>
        </p:nvSpPr>
        <p:spPr bwMode="auto">
          <a:xfrm>
            <a:off x="5715000" y="6553200"/>
            <a:ext cx="25146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solidFill>
                <a:srgbClr val="FFFFFF"/>
              </a:solidFill>
              <a:latin typeface="Times New Roman" charset="0"/>
            </a:endParaRPr>
          </a:p>
        </p:txBody>
      </p:sp>
      <p:pic>
        <p:nvPicPr>
          <p:cNvPr id="111620" name="Picture 5" descr="IMG_2055.jpg"/>
          <p:cNvPicPr>
            <a:picLocks noChangeAspect="1"/>
          </p:cNvPicPr>
          <p:nvPr/>
        </p:nvPicPr>
        <p:blipFill>
          <a:blip r:embed="rId3"/>
          <a:srcRect t="22221" b="10001"/>
          <a:stretch>
            <a:fillRect/>
          </a:stretch>
        </p:blipFill>
        <p:spPr bwMode="auto">
          <a:xfrm>
            <a:off x="457200" y="4046538"/>
            <a:ext cx="4930775" cy="2506662"/>
          </a:xfrm>
          <a:prstGeom prst="rect">
            <a:avLst/>
          </a:prstGeom>
          <a:noFill/>
          <a:ln w="9525">
            <a:noFill/>
            <a:miter lim="800000"/>
            <a:headEnd/>
            <a:tailEnd/>
          </a:ln>
        </p:spPr>
      </p:pic>
      <p:sp>
        <p:nvSpPr>
          <p:cNvPr id="6" name="Title 1"/>
          <p:cNvSpPr>
            <a:spLocks noGrp="1"/>
          </p:cNvSpPr>
          <p:nvPr>
            <p:ph type="title"/>
          </p:nvPr>
        </p:nvSpPr>
        <p:spPr>
          <a:xfrm>
            <a:off x="5387975" y="228600"/>
            <a:ext cx="3832225" cy="2544763"/>
          </a:xfrm>
        </p:spPr>
        <p:txBody>
          <a:bodyPr/>
          <a:lstStyle/>
          <a:p>
            <a:pPr>
              <a:defRPr/>
            </a:pPr>
            <a:r>
              <a:rPr lang="en-US" dirty="0" smtClean="0">
                <a:solidFill>
                  <a:srgbClr val="FFFFFF"/>
                </a:solidFill>
              </a:rPr>
              <a:t>Sao Paulo, Brazil 2008</a:t>
            </a:r>
            <a:endParaRPr lang="en-US" dirty="0">
              <a:solidFill>
                <a:srgbClr val="FFFFFF"/>
              </a:solidFill>
            </a:endParaRPr>
          </a:p>
        </p:txBody>
      </p:sp>
      <p:pic>
        <p:nvPicPr>
          <p:cNvPr id="111622" name="Picture 6" descr="IMG_2061.jpg"/>
          <p:cNvPicPr>
            <a:picLocks noChangeAspect="1"/>
          </p:cNvPicPr>
          <p:nvPr/>
        </p:nvPicPr>
        <p:blipFill>
          <a:blip r:embed="rId4"/>
          <a:srcRect/>
          <a:stretch>
            <a:fillRect/>
          </a:stretch>
        </p:blipFill>
        <p:spPr bwMode="auto">
          <a:xfrm>
            <a:off x="260350" y="788088"/>
            <a:ext cx="4352925" cy="3263900"/>
          </a:xfrm>
          <a:prstGeom prst="rect">
            <a:avLst/>
          </a:prstGeom>
          <a:noFill/>
          <a:ln w="9525">
            <a:noFill/>
            <a:miter lim="800000"/>
            <a:headEnd/>
            <a:tailEnd/>
          </a:ln>
        </p:spPr>
      </p:pic>
      <p:pic>
        <p:nvPicPr>
          <p:cNvPr id="111623" name="Picture 7" descr="IMG_2034.jpg"/>
          <p:cNvPicPr>
            <a:picLocks noChangeAspect="1"/>
          </p:cNvPicPr>
          <p:nvPr/>
        </p:nvPicPr>
        <p:blipFill>
          <a:blip r:embed="rId5"/>
          <a:srcRect/>
          <a:stretch>
            <a:fillRect/>
          </a:stretch>
        </p:blipFill>
        <p:spPr bwMode="auto">
          <a:xfrm>
            <a:off x="5018088" y="2359025"/>
            <a:ext cx="3900487" cy="2925763"/>
          </a:xfrm>
          <a:prstGeom prst="rect">
            <a:avLst/>
          </a:prstGeom>
          <a:noFill/>
          <a:ln w="9525">
            <a:noFill/>
            <a:miter lim="800000"/>
            <a:headEnd/>
            <a:tailEnd/>
          </a:ln>
        </p:spPr>
      </p:pic>
    </p:spTree>
    <p:extLst>
      <p:ext uri="{BB962C8B-B14F-4D97-AF65-F5344CB8AC3E}">
        <p14:creationId xmlns:p14="http://schemas.microsoft.com/office/powerpoint/2010/main" val="143643030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7349"/>
            <a:ext cx="7581901" cy="1653988"/>
          </a:xfrm>
        </p:spPr>
        <p:txBody>
          <a:bodyPr/>
          <a:lstStyle/>
          <a:p>
            <a:r>
              <a:rPr lang="en-US" dirty="0" smtClean="0"/>
              <a:t>MODIS IR Cloud Phase Product Example</a:t>
            </a:r>
            <a:endParaRPr lang="en-US" dirty="0"/>
          </a:p>
        </p:txBody>
      </p:sp>
      <p:pic>
        <p:nvPicPr>
          <p:cNvPr id="3" name="Picture 2" descr="Screen Shot 2016-06-23 at 7.46.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542" y="1603236"/>
            <a:ext cx="6986888" cy="5254763"/>
          </a:xfrm>
          <a:prstGeom prst="rect">
            <a:avLst/>
          </a:prstGeom>
        </p:spPr>
      </p:pic>
    </p:spTree>
    <p:extLst>
      <p:ext uri="{BB962C8B-B14F-4D97-AF65-F5344CB8AC3E}">
        <p14:creationId xmlns:p14="http://schemas.microsoft.com/office/powerpoint/2010/main" val="215977278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06-22 at 7.33.21 AM.png"/>
          <p:cNvPicPr>
            <a:picLocks noGrp="1" noChangeAspect="1"/>
          </p:cNvPicPr>
          <p:nvPr>
            <p:ph idx="1"/>
          </p:nvPr>
        </p:nvPicPr>
        <p:blipFill>
          <a:blip r:embed="rId2">
            <a:extLst>
              <a:ext uri="{28A0092B-C50C-407E-A947-70E740481C1C}">
                <a14:useLocalDpi xmlns:a14="http://schemas.microsoft.com/office/drawing/2010/main" val="0"/>
              </a:ext>
            </a:extLst>
          </a:blip>
          <a:srcRect l="-27886" r="-27886"/>
          <a:stretch>
            <a:fillRect/>
          </a:stretch>
        </p:blipFill>
        <p:spPr>
          <a:xfrm>
            <a:off x="-1905105" y="107576"/>
            <a:ext cx="12945964" cy="6750423"/>
          </a:xfrm>
        </p:spPr>
      </p:pic>
    </p:spTree>
    <p:extLst>
      <p:ext uri="{BB962C8B-B14F-4D97-AF65-F5344CB8AC3E}">
        <p14:creationId xmlns:p14="http://schemas.microsoft.com/office/powerpoint/2010/main" val="2028359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228600"/>
            <a:ext cx="7581901" cy="1653988"/>
          </a:xfrm>
        </p:spPr>
        <p:txBody>
          <a:bodyPr/>
          <a:lstStyle/>
          <a:p>
            <a:r>
              <a:rPr lang="en-US" dirty="0" smtClean="0"/>
              <a:t>What is IMAPP?</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latin typeface="Arial"/>
                <a:cs typeface="Arial"/>
              </a:rPr>
              <a:t>The International MODIS/AIRS Processing Package is </a:t>
            </a:r>
            <a:r>
              <a:rPr lang="en-US" dirty="0">
                <a:latin typeface="Arial"/>
                <a:cs typeface="Arial"/>
              </a:rPr>
              <a:t>a collection of software systems for processing data </a:t>
            </a:r>
            <a:r>
              <a:rPr lang="en-US" dirty="0" smtClean="0">
                <a:latin typeface="Arial"/>
                <a:cs typeface="Arial"/>
              </a:rPr>
              <a:t>from NASA Aqua and Terra </a:t>
            </a:r>
            <a:r>
              <a:rPr lang="en-US" dirty="0">
                <a:latin typeface="Arial"/>
                <a:cs typeface="Arial"/>
              </a:rPr>
              <a:t>satellites.  The primary goal of </a:t>
            </a:r>
            <a:r>
              <a:rPr lang="en-US" dirty="0" smtClean="0">
                <a:latin typeface="Arial"/>
                <a:cs typeface="Arial"/>
              </a:rPr>
              <a:t>IMAPP </a:t>
            </a:r>
            <a:r>
              <a:rPr lang="en-US" dirty="0">
                <a:latin typeface="Arial"/>
                <a:cs typeface="Arial"/>
              </a:rPr>
              <a:t>is to </a:t>
            </a:r>
            <a:r>
              <a:rPr lang="en-US" dirty="0" smtClean="0">
                <a:latin typeface="Arial"/>
                <a:cs typeface="Arial"/>
              </a:rPr>
              <a:t>facilitate and promote the use of  Level 1  and Level 2 products for environmental applications. Funding </a:t>
            </a:r>
            <a:r>
              <a:rPr lang="en-US" dirty="0">
                <a:latin typeface="Arial"/>
                <a:cs typeface="Arial"/>
              </a:rPr>
              <a:t>is supplied by </a:t>
            </a:r>
            <a:r>
              <a:rPr lang="en-US" dirty="0" smtClean="0">
                <a:latin typeface="Arial"/>
                <a:cs typeface="Arial"/>
              </a:rPr>
              <a:t>NASA.</a:t>
            </a:r>
            <a:endParaRPr lang="en-US" dirty="0"/>
          </a:p>
        </p:txBody>
      </p:sp>
    </p:spTree>
    <p:extLst>
      <p:ext uri="{BB962C8B-B14F-4D97-AF65-F5344CB8AC3E}">
        <p14:creationId xmlns:p14="http://schemas.microsoft.com/office/powerpoint/2010/main" val="156985397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06-23 at 11.45.43 AM.png"/>
          <p:cNvPicPr>
            <a:picLocks noGrp="1" noChangeAspect="1"/>
          </p:cNvPicPr>
          <p:nvPr>
            <p:ph idx="1"/>
          </p:nvPr>
        </p:nvPicPr>
        <p:blipFill>
          <a:blip r:embed="rId2">
            <a:extLst>
              <a:ext uri="{28A0092B-C50C-407E-A947-70E740481C1C}">
                <a14:useLocalDpi xmlns:a14="http://schemas.microsoft.com/office/drawing/2010/main" val="0"/>
              </a:ext>
            </a:extLst>
          </a:blip>
          <a:srcRect l="-36773" r="-36773"/>
          <a:stretch>
            <a:fillRect/>
          </a:stretch>
        </p:blipFill>
        <p:spPr>
          <a:xfrm>
            <a:off x="-1519987" y="244582"/>
            <a:ext cx="12308193" cy="6417870"/>
          </a:xfrm>
        </p:spPr>
      </p:pic>
    </p:spTree>
    <p:extLst>
      <p:ext uri="{BB962C8B-B14F-4D97-AF65-F5344CB8AC3E}">
        <p14:creationId xmlns:p14="http://schemas.microsoft.com/office/powerpoint/2010/main" val="412084466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descr="Screen Shot 2016-06-22 at 7.29.19 AM.png"/>
          <p:cNvPicPr>
            <a:picLocks noGrp="1" noChangeAspect="1"/>
          </p:cNvPicPr>
          <p:nvPr>
            <p:ph idx="1"/>
          </p:nvPr>
        </p:nvPicPr>
        <p:blipFill>
          <a:blip r:embed="rId2">
            <a:extLst>
              <a:ext uri="{28A0092B-C50C-407E-A947-70E740481C1C}">
                <a14:useLocalDpi xmlns:a14="http://schemas.microsoft.com/office/drawing/2010/main" val="0"/>
              </a:ext>
            </a:extLst>
          </a:blip>
          <a:srcRect l="-30907" r="-30907"/>
          <a:stretch>
            <a:fillRect/>
          </a:stretch>
        </p:blipFill>
        <p:spPr>
          <a:xfrm>
            <a:off x="-1869701" y="64874"/>
            <a:ext cx="13034035" cy="6796346"/>
          </a:xfrm>
        </p:spPr>
      </p:pic>
    </p:spTree>
    <p:extLst>
      <p:ext uri="{BB962C8B-B14F-4D97-AF65-F5344CB8AC3E}">
        <p14:creationId xmlns:p14="http://schemas.microsoft.com/office/powerpoint/2010/main" val="386453025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74" y="382646"/>
            <a:ext cx="7612063" cy="1417638"/>
          </a:xfrm>
        </p:spPr>
        <p:txBody>
          <a:bodyPr/>
          <a:lstStyle/>
          <a:p>
            <a:pPr>
              <a:defRPr/>
            </a:pPr>
            <a:r>
              <a:rPr lang="en-US" dirty="0" smtClean="0">
                <a:latin typeface="Lucida Sans"/>
                <a:cs typeface="Lucida Sans"/>
              </a:rPr>
              <a:t>Student Presentations</a:t>
            </a:r>
            <a:endParaRPr lang="en-US" dirty="0">
              <a:latin typeface="Lucida Sans"/>
              <a:cs typeface="Lucida Sans"/>
            </a:endParaRPr>
          </a:p>
        </p:txBody>
      </p:sp>
      <p:pic>
        <p:nvPicPr>
          <p:cNvPr id="107523" name="Content Placeholder 3" descr="IMG_2059.jpg"/>
          <p:cNvPicPr>
            <a:picLocks noGrp="1" noChangeAspect="1"/>
          </p:cNvPicPr>
          <p:nvPr>
            <p:ph idx="1"/>
          </p:nvPr>
        </p:nvPicPr>
        <p:blipFill>
          <a:blip r:embed="rId2"/>
          <a:srcRect l="-18187" r="-18187"/>
          <a:stretch>
            <a:fillRect/>
          </a:stretch>
        </p:blipFill>
        <p:spPr/>
      </p:pic>
      <p:sp>
        <p:nvSpPr>
          <p:cNvPr id="4" name="TextBox 3"/>
          <p:cNvSpPr txBox="1"/>
          <p:nvPr/>
        </p:nvSpPr>
        <p:spPr>
          <a:xfrm>
            <a:off x="0" y="2703871"/>
            <a:ext cx="1736143" cy="2585323"/>
          </a:xfrm>
          <a:prstGeom prst="rect">
            <a:avLst/>
          </a:prstGeom>
          <a:noFill/>
        </p:spPr>
        <p:txBody>
          <a:bodyPr wrap="square" rtlCol="0">
            <a:spAutoFit/>
          </a:bodyPr>
          <a:lstStyle/>
          <a:p>
            <a:r>
              <a:rPr lang="en-US" dirty="0" smtClean="0"/>
              <a:t>Students</a:t>
            </a:r>
          </a:p>
          <a:p>
            <a:r>
              <a:rPr lang="en-US" dirty="0" smtClean="0"/>
              <a:t>Present a</a:t>
            </a:r>
          </a:p>
          <a:p>
            <a:r>
              <a:rPr lang="en-US" dirty="0" smtClean="0"/>
              <a:t>Briefing</a:t>
            </a:r>
          </a:p>
          <a:p>
            <a:r>
              <a:rPr lang="en-US" dirty="0" smtClean="0"/>
              <a:t>Simulating</a:t>
            </a:r>
          </a:p>
          <a:p>
            <a:r>
              <a:rPr lang="en-US" dirty="0" smtClean="0"/>
              <a:t>Real-time</a:t>
            </a:r>
          </a:p>
          <a:p>
            <a:r>
              <a:rPr lang="en-US" dirty="0" smtClean="0"/>
              <a:t>Event or</a:t>
            </a:r>
          </a:p>
          <a:p>
            <a:r>
              <a:rPr lang="en-US" dirty="0" smtClean="0"/>
              <a:t>Present Results</a:t>
            </a:r>
          </a:p>
          <a:p>
            <a:r>
              <a:rPr lang="en-US" dirty="0" smtClean="0"/>
              <a:t>of their </a:t>
            </a:r>
          </a:p>
          <a:p>
            <a:r>
              <a:rPr lang="en-US" dirty="0" smtClean="0"/>
              <a:t>Research Topic</a:t>
            </a:r>
            <a:endParaRPr lang="en-US" dirty="0"/>
          </a:p>
        </p:txBody>
      </p:sp>
    </p:spTree>
    <p:extLst>
      <p:ext uri="{BB962C8B-B14F-4D97-AF65-F5344CB8AC3E}">
        <p14:creationId xmlns:p14="http://schemas.microsoft.com/office/powerpoint/2010/main" val="25593452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Screen Shot 2015-04-09 at 4.02.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6400"/>
            <a:ext cx="9144000" cy="6023309"/>
          </a:xfrm>
          <a:prstGeom prst="rect">
            <a:avLst/>
          </a:prstGeom>
        </p:spPr>
      </p:pic>
      <p:sp>
        <p:nvSpPr>
          <p:cNvPr id="4" name="TextBox 3"/>
          <p:cNvSpPr txBox="1"/>
          <p:nvPr/>
        </p:nvSpPr>
        <p:spPr>
          <a:xfrm>
            <a:off x="2373173" y="525983"/>
            <a:ext cx="4164045" cy="369332"/>
          </a:xfrm>
          <a:prstGeom prst="rect">
            <a:avLst/>
          </a:prstGeom>
          <a:noFill/>
        </p:spPr>
        <p:txBody>
          <a:bodyPr wrap="none" rtlCol="0">
            <a:spAutoFit/>
          </a:bodyPr>
          <a:lstStyle/>
          <a:p>
            <a:r>
              <a:rPr lang="en-US" dirty="0" smtClean="0"/>
              <a:t>Diana Rodriguez – Argentina Met Service </a:t>
            </a:r>
            <a:endParaRPr lang="en-US" dirty="0"/>
          </a:p>
        </p:txBody>
      </p:sp>
    </p:spTree>
    <p:extLst>
      <p:ext uri="{BB962C8B-B14F-4D97-AF65-F5344CB8AC3E}">
        <p14:creationId xmlns:p14="http://schemas.microsoft.com/office/powerpoint/2010/main" val="386610091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Picture 5" descr="Screen Shot 2015-04-09 at 3.59.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700" y="0"/>
            <a:ext cx="5051595" cy="6858000"/>
          </a:xfrm>
          <a:prstGeom prst="rect">
            <a:avLst/>
          </a:prstGeom>
        </p:spPr>
      </p:pic>
    </p:spTree>
    <p:extLst>
      <p:ext uri="{BB962C8B-B14F-4D97-AF65-F5344CB8AC3E}">
        <p14:creationId xmlns:p14="http://schemas.microsoft.com/office/powerpoint/2010/main" val="158728362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5-04-09 at 4.00.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600" y="0"/>
            <a:ext cx="4613980" cy="6858000"/>
          </a:xfrm>
          <a:prstGeom prst="rect">
            <a:avLst/>
          </a:prstGeom>
        </p:spPr>
      </p:pic>
    </p:spTree>
    <p:extLst>
      <p:ext uri="{BB962C8B-B14F-4D97-AF65-F5344CB8AC3E}">
        <p14:creationId xmlns:p14="http://schemas.microsoft.com/office/powerpoint/2010/main" val="344093218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5-04-09 at 4.01.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0"/>
            <a:ext cx="5933243" cy="6858000"/>
          </a:xfrm>
          <a:prstGeom prst="rect">
            <a:avLst/>
          </a:prstGeom>
        </p:spPr>
      </p:pic>
    </p:spTree>
    <p:extLst>
      <p:ext uri="{BB962C8B-B14F-4D97-AF65-F5344CB8AC3E}">
        <p14:creationId xmlns:p14="http://schemas.microsoft.com/office/powerpoint/2010/main" val="68548063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06-22 at 8.32.43 AM.png"/>
          <p:cNvPicPr>
            <a:picLocks noGrp="1" noChangeAspect="1"/>
          </p:cNvPicPr>
          <p:nvPr>
            <p:ph idx="1"/>
          </p:nvPr>
        </p:nvPicPr>
        <p:blipFill>
          <a:blip r:embed="rId2">
            <a:extLst>
              <a:ext uri="{28A0092B-C50C-407E-A947-70E740481C1C}">
                <a14:useLocalDpi xmlns:a14="http://schemas.microsoft.com/office/drawing/2010/main" val="0"/>
              </a:ext>
            </a:extLst>
          </a:blip>
          <a:srcRect l="-36274" r="-36274"/>
          <a:stretch>
            <a:fillRect/>
          </a:stretch>
        </p:blipFill>
        <p:spPr>
          <a:xfrm>
            <a:off x="-2103689" y="0"/>
            <a:ext cx="13152275" cy="6858000"/>
          </a:xfrm>
        </p:spPr>
      </p:pic>
    </p:spTree>
    <p:extLst>
      <p:ext uri="{BB962C8B-B14F-4D97-AF65-F5344CB8AC3E}">
        <p14:creationId xmlns:p14="http://schemas.microsoft.com/office/powerpoint/2010/main" val="85445754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06-23 at 8.53.28 AM.png"/>
          <p:cNvPicPr>
            <a:picLocks noGrp="1" noChangeAspect="1"/>
          </p:cNvPicPr>
          <p:nvPr>
            <p:ph idx="1"/>
          </p:nvPr>
        </p:nvPicPr>
        <p:blipFill>
          <a:blip r:embed="rId2">
            <a:extLst>
              <a:ext uri="{28A0092B-C50C-407E-A947-70E740481C1C}">
                <a14:useLocalDpi xmlns:a14="http://schemas.microsoft.com/office/drawing/2010/main" val="0"/>
              </a:ext>
            </a:extLst>
          </a:blip>
          <a:srcRect l="-19760" r="-19760"/>
          <a:stretch>
            <a:fillRect/>
          </a:stretch>
        </p:blipFill>
        <p:spPr>
          <a:xfrm>
            <a:off x="-1630253" y="107577"/>
            <a:ext cx="12405729" cy="6468728"/>
          </a:xfrm>
        </p:spPr>
      </p:pic>
    </p:spTree>
    <p:extLst>
      <p:ext uri="{BB962C8B-B14F-4D97-AF65-F5344CB8AC3E}">
        <p14:creationId xmlns:p14="http://schemas.microsoft.com/office/powerpoint/2010/main" val="363521482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creen Shot 2016-06-22 at 8.48.19 AM.png"/>
          <p:cNvPicPr>
            <a:picLocks noGrp="1" noChangeAspect="1"/>
          </p:cNvPicPr>
          <p:nvPr>
            <p:ph idx="1"/>
          </p:nvPr>
        </p:nvPicPr>
        <p:blipFill>
          <a:blip r:embed="rId2">
            <a:extLst>
              <a:ext uri="{28A0092B-C50C-407E-A947-70E740481C1C}">
                <a14:useLocalDpi xmlns:a14="http://schemas.microsoft.com/office/drawing/2010/main" val="0"/>
              </a:ext>
            </a:extLst>
          </a:blip>
          <a:srcRect l="-11032" r="-11032"/>
          <a:stretch>
            <a:fillRect/>
          </a:stretch>
        </p:blipFill>
        <p:spPr>
          <a:xfrm>
            <a:off x="-420891" y="943254"/>
            <a:ext cx="10234071" cy="5336359"/>
          </a:xfrm>
        </p:spPr>
      </p:pic>
    </p:spTree>
    <p:extLst>
      <p:ext uri="{BB962C8B-B14F-4D97-AF65-F5344CB8AC3E}">
        <p14:creationId xmlns:p14="http://schemas.microsoft.com/office/powerpoint/2010/main" val="8381704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Direct </a:t>
            </a:r>
            <a:br>
              <a:rPr lang="en-US" dirty="0"/>
            </a:br>
            <a:r>
              <a:rPr lang="en-US" dirty="0"/>
              <a:t>Broadcast Support</a:t>
            </a:r>
          </a:p>
        </p:txBody>
      </p:sp>
      <p:sp>
        <p:nvSpPr>
          <p:cNvPr id="3" name="Content Placeholder 2"/>
          <p:cNvSpPr>
            <a:spLocks noGrp="1"/>
          </p:cNvSpPr>
          <p:nvPr>
            <p:ph idx="1"/>
          </p:nvPr>
        </p:nvSpPr>
        <p:spPr>
          <a:xfrm>
            <a:off x="779462" y="1882587"/>
            <a:ext cx="7581901" cy="4880360"/>
          </a:xfrm>
        </p:spPr>
        <p:txBody>
          <a:bodyPr>
            <a:normAutofit fontScale="85000" lnSpcReduction="20000"/>
          </a:bodyPr>
          <a:lstStyle/>
          <a:p>
            <a:pPr marL="457200" indent="-457200">
              <a:buNone/>
            </a:pPr>
            <a:r>
              <a:rPr lang="en-US" sz="2800" dirty="0"/>
              <a:t>More than </a:t>
            </a:r>
            <a:r>
              <a:rPr lang="en-US" sz="2800" dirty="0" smtClean="0"/>
              <a:t>30</a:t>
            </a:r>
            <a:r>
              <a:rPr lang="en-US" sz="2800" dirty="0" smtClean="0"/>
              <a:t> </a:t>
            </a:r>
            <a:r>
              <a:rPr lang="en-US" sz="2800" dirty="0"/>
              <a:t>years of experience</a:t>
            </a:r>
          </a:p>
          <a:p>
            <a:r>
              <a:rPr lang="en-US" dirty="0"/>
              <a:t>IAPP (International TOVS Processing Package) since 1985</a:t>
            </a:r>
          </a:p>
          <a:p>
            <a:r>
              <a:rPr lang="en-US" dirty="0"/>
              <a:t>ITPP (International ATOVS Processing Package) since 1998</a:t>
            </a:r>
          </a:p>
          <a:p>
            <a:pPr marL="0" indent="0">
              <a:buNone/>
            </a:pPr>
            <a:r>
              <a:rPr lang="en-US" sz="2800" dirty="0"/>
              <a:t>Acquisition of </a:t>
            </a:r>
            <a:r>
              <a:rPr lang="en-US" sz="2800" dirty="0" err="1" smtClean="0"/>
              <a:t>TeraScan</a:t>
            </a:r>
            <a:r>
              <a:rPr lang="en-US" sz="2800" dirty="0" smtClean="0"/>
              <a:t> X Band </a:t>
            </a:r>
            <a:r>
              <a:rPr lang="en-US" sz="2800" dirty="0"/>
              <a:t>4.4 m Dish in 2000</a:t>
            </a:r>
          </a:p>
          <a:p>
            <a:r>
              <a:rPr lang="en-US" dirty="0"/>
              <a:t>NASA IMAPP (International MODIS/AIRS Processing Package) since </a:t>
            </a:r>
            <a:r>
              <a:rPr lang="en-US" dirty="0" smtClean="0"/>
              <a:t>2000</a:t>
            </a:r>
          </a:p>
          <a:p>
            <a:pPr marL="0" indent="0">
              <a:buNone/>
            </a:pPr>
            <a:r>
              <a:rPr lang="en-US" sz="2800" dirty="0"/>
              <a:t>Acquisition of </a:t>
            </a:r>
            <a:r>
              <a:rPr lang="en-US" sz="2800" dirty="0" smtClean="0"/>
              <a:t>Orbital Systems X/L Band 2.4 m Dish in September 2011</a:t>
            </a:r>
            <a:endParaRPr lang="en-US" sz="2800" dirty="0"/>
          </a:p>
          <a:p>
            <a:r>
              <a:rPr lang="en-US" dirty="0" smtClean="0"/>
              <a:t> JPSS </a:t>
            </a:r>
            <a:r>
              <a:rPr lang="en-US" dirty="0"/>
              <a:t>CSPP (Community Satellite Processing Package) 2011</a:t>
            </a:r>
          </a:p>
          <a:p>
            <a:pPr marL="457200" indent="-457200">
              <a:buNone/>
            </a:pPr>
            <a:r>
              <a:rPr lang="en-US" sz="2800" dirty="0">
                <a:solidFill>
                  <a:schemeClr val="accent1"/>
                </a:solidFill>
              </a:rPr>
              <a:t>The goal is to allow DB users the capability to create their own local products for local </a:t>
            </a:r>
            <a:r>
              <a:rPr lang="en-US" sz="2800" dirty="0" smtClean="0">
                <a:solidFill>
                  <a:schemeClr val="accent1"/>
                </a:solidFill>
              </a:rPr>
              <a:t>applications</a:t>
            </a:r>
            <a:endParaRPr lang="en-US" sz="2800" dirty="0">
              <a:solidFill>
                <a:schemeClr val="accent1"/>
              </a:solidFill>
            </a:endParaRPr>
          </a:p>
          <a:p>
            <a:pPr marL="0" indent="0">
              <a:buNone/>
            </a:pPr>
            <a:endParaRPr lang="en-US" dirty="0"/>
          </a:p>
        </p:txBody>
      </p:sp>
    </p:spTree>
    <p:extLst>
      <p:ext uri="{BB962C8B-B14F-4D97-AF65-F5344CB8AC3E}">
        <p14:creationId xmlns:p14="http://schemas.microsoft.com/office/powerpoint/2010/main" val="168843335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06-22 at 8.50.21 AM.png"/>
          <p:cNvPicPr>
            <a:picLocks noGrp="1" noChangeAspect="1"/>
          </p:cNvPicPr>
          <p:nvPr>
            <p:ph idx="1"/>
          </p:nvPr>
        </p:nvPicPr>
        <p:blipFill>
          <a:blip r:embed="rId2">
            <a:extLst>
              <a:ext uri="{28A0092B-C50C-407E-A947-70E740481C1C}">
                <a14:useLocalDpi xmlns:a14="http://schemas.microsoft.com/office/drawing/2010/main" val="0"/>
              </a:ext>
            </a:extLst>
          </a:blip>
          <a:srcRect l="-10897" r="-10897"/>
          <a:stretch>
            <a:fillRect/>
          </a:stretch>
        </p:blipFill>
        <p:spPr>
          <a:xfrm>
            <a:off x="-907464" y="916135"/>
            <a:ext cx="10962218" cy="5716037"/>
          </a:xfrm>
        </p:spPr>
      </p:pic>
    </p:spTree>
    <p:extLst>
      <p:ext uri="{BB962C8B-B14F-4D97-AF65-F5344CB8AC3E}">
        <p14:creationId xmlns:p14="http://schemas.microsoft.com/office/powerpoint/2010/main" val="68730685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DSCF1243_jpg.jpg"/>
          <p:cNvPicPr>
            <a:picLocks noGrp="1" noChangeAspect="1"/>
          </p:cNvPicPr>
          <p:nvPr>
            <p:ph idx="1"/>
          </p:nvPr>
        </p:nvPicPr>
        <p:blipFill>
          <a:blip r:embed="rId2">
            <a:extLst>
              <a:ext uri="{28A0092B-C50C-407E-A947-70E740481C1C}">
                <a14:useLocalDpi xmlns:a14="http://schemas.microsoft.com/office/drawing/2010/main" val="0"/>
              </a:ext>
            </a:extLst>
          </a:blip>
          <a:srcRect t="30449" b="30449"/>
          <a:stretch>
            <a:fillRect/>
          </a:stretch>
        </p:blipFill>
        <p:spPr>
          <a:xfrm>
            <a:off x="-412201" y="1103526"/>
            <a:ext cx="10342132" cy="5392705"/>
          </a:xfrm>
        </p:spPr>
      </p:pic>
    </p:spTree>
    <p:extLst>
      <p:ext uri="{BB962C8B-B14F-4D97-AF65-F5344CB8AC3E}">
        <p14:creationId xmlns:p14="http://schemas.microsoft.com/office/powerpoint/2010/main" val="294484607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a:xfrm>
            <a:off x="228600" y="0"/>
            <a:ext cx="4648200" cy="3011488"/>
          </a:xfrm>
        </p:spPr>
        <p:txBody>
          <a:bodyPr/>
          <a:lstStyle/>
          <a:p>
            <a:pPr algn="l" eaLnBrk="1" hangingPunct="1"/>
            <a:r>
              <a:rPr lang="en-US" sz="2400">
                <a:solidFill>
                  <a:schemeClr val="bg1"/>
                </a:solidFill>
                <a:latin typeface="Arial" charset="0"/>
              </a:rPr>
              <a:t>IDEA: NASA-EPA-NOAA partnership to improve air quality assessment, management, and prediction by infusing (NASA) satellite measurements into (EPA, NOAA) analyses for public benefit.</a:t>
            </a:r>
            <a:r>
              <a:rPr lang="en-US" sz="2400">
                <a:solidFill>
                  <a:schemeClr val="bg1"/>
                </a:solidFill>
                <a:latin typeface="Verdana" charset="0"/>
              </a:rPr>
              <a:t> </a:t>
            </a:r>
          </a:p>
        </p:txBody>
      </p:sp>
      <p:pic>
        <p:nvPicPr>
          <p:cNvPr id="38915" name="Picture 1027" descr="beach_smog2"/>
          <p:cNvPicPr>
            <a:picLocks noGrp="1" noChangeAspect="1" noChangeArrowheads="1"/>
          </p:cNvPicPr>
          <p:nvPr>
            <p:ph sz="quarter" idx="2"/>
          </p:nvPr>
        </p:nvPicPr>
        <p:blipFill>
          <a:blip r:embed="rId2"/>
          <a:srcRect/>
          <a:stretch>
            <a:fillRect/>
          </a:stretch>
        </p:blipFill>
        <p:spPr>
          <a:xfrm>
            <a:off x="4953000" y="228600"/>
            <a:ext cx="3957638" cy="2973388"/>
          </a:xfrm>
          <a:noFill/>
        </p:spPr>
      </p:pic>
      <p:pic>
        <p:nvPicPr>
          <p:cNvPr id="38916" name="Picture 1028" descr="bay_bridge_traffic"/>
          <p:cNvPicPr>
            <a:picLocks noGrp="1" noChangeAspect="1" noChangeArrowheads="1"/>
          </p:cNvPicPr>
          <p:nvPr>
            <p:ph sz="half" idx="1"/>
          </p:nvPr>
        </p:nvPicPr>
        <p:blipFill>
          <a:blip r:embed="rId3"/>
          <a:srcRect/>
          <a:stretch>
            <a:fillRect/>
          </a:stretch>
        </p:blipFill>
        <p:spPr>
          <a:xfrm>
            <a:off x="228600" y="2895600"/>
            <a:ext cx="3957638" cy="2973388"/>
          </a:xfrm>
          <a:noFill/>
        </p:spPr>
      </p:pic>
      <p:pic>
        <p:nvPicPr>
          <p:cNvPr id="38917" name="Picture 1029" descr="idea_logo"/>
          <p:cNvPicPr>
            <a:picLocks noGrp="1" noChangeAspect="1" noChangeArrowheads="1"/>
          </p:cNvPicPr>
          <p:nvPr>
            <p:ph sz="quarter" idx="3"/>
          </p:nvPr>
        </p:nvPicPr>
        <p:blipFill>
          <a:blip r:embed="rId4"/>
          <a:srcRect/>
          <a:stretch>
            <a:fillRect/>
          </a:stretch>
        </p:blipFill>
        <p:spPr>
          <a:xfrm>
            <a:off x="3352800" y="2438400"/>
            <a:ext cx="5183188" cy="2970213"/>
          </a:xfrm>
          <a:noFill/>
        </p:spPr>
      </p:pic>
      <p:sp>
        <p:nvSpPr>
          <p:cNvPr id="40966" name="Text Box 1030"/>
          <p:cNvSpPr txBox="1">
            <a:spLocks noChangeArrowheads="1"/>
          </p:cNvSpPr>
          <p:nvPr/>
        </p:nvSpPr>
        <p:spPr bwMode="auto">
          <a:xfrm>
            <a:off x="4419600" y="6400800"/>
            <a:ext cx="4572000" cy="366713"/>
          </a:xfrm>
          <a:prstGeom prst="rect">
            <a:avLst/>
          </a:prstGeom>
          <a:noFill/>
          <a:ln w="9525">
            <a:noFill/>
            <a:miter lim="800000"/>
            <a:headEnd/>
            <a:tailEnd/>
          </a:ln>
          <a:effectLst/>
        </p:spPr>
        <p:txBody>
          <a:bodyPr>
            <a:prstTxWarp prst="textNoShape">
              <a:avLst/>
            </a:prstTxWarp>
            <a:spAutoFit/>
          </a:bodyPr>
          <a:lstStyle/>
          <a:p>
            <a:pPr defTabSz="914400" fontAlgn="base">
              <a:spcBef>
                <a:spcPct val="50000"/>
              </a:spcBef>
              <a:spcAft>
                <a:spcPct val="0"/>
              </a:spcAft>
              <a:defRPr/>
            </a:pPr>
            <a:endParaRPr lang="en-US">
              <a:solidFill>
                <a:srgbClr val="000000"/>
              </a:solidFill>
              <a:latin typeface="Arial" charset="0"/>
              <a:ea typeface="ＭＳ Ｐゴシック" charset="-128"/>
              <a:cs typeface="ＭＳ Ｐゴシック" charset="-128"/>
            </a:endParaRPr>
          </a:p>
        </p:txBody>
      </p:sp>
      <p:sp>
        <p:nvSpPr>
          <p:cNvPr id="40967" name="Text Box 1031"/>
          <p:cNvSpPr txBox="1">
            <a:spLocks noChangeArrowheads="1"/>
          </p:cNvSpPr>
          <p:nvPr/>
        </p:nvSpPr>
        <p:spPr bwMode="auto">
          <a:xfrm>
            <a:off x="3200400" y="5410200"/>
            <a:ext cx="5791200" cy="246063"/>
          </a:xfrm>
          <a:prstGeom prst="rect">
            <a:avLst/>
          </a:prstGeom>
          <a:noFill/>
          <a:ln w="9525">
            <a:noFill/>
            <a:miter lim="800000"/>
            <a:headEnd/>
            <a:tailEnd/>
          </a:ln>
          <a:effectLst/>
        </p:spPr>
        <p:txBody>
          <a:bodyPr>
            <a:prstTxWarp prst="textNoShape">
              <a:avLst/>
            </a:prstTxWarp>
            <a:spAutoFit/>
          </a:bodyPr>
          <a:lstStyle/>
          <a:p>
            <a:pPr algn="r" defTabSz="914400" fontAlgn="base">
              <a:spcBef>
                <a:spcPct val="50000"/>
              </a:spcBef>
              <a:spcAft>
                <a:spcPct val="0"/>
              </a:spcAft>
              <a:defRPr/>
            </a:pPr>
            <a:r>
              <a:rPr lang="en-US" sz="1000">
                <a:solidFill>
                  <a:srgbClr val="FFFFFF"/>
                </a:solidFill>
                <a:latin typeface="Verdana" charset="0"/>
                <a:ea typeface="ＭＳ Ｐゴシック" charset="-128"/>
                <a:cs typeface="ＭＳ Ｐゴシック" charset="-128"/>
              </a:rPr>
              <a:t>IDEA (Infusing satellite data into environmental air quality applications)</a:t>
            </a:r>
          </a:p>
        </p:txBody>
      </p:sp>
      <p:sp>
        <p:nvSpPr>
          <p:cNvPr id="40968" name="Text Box 1032"/>
          <p:cNvSpPr txBox="1">
            <a:spLocks noChangeArrowheads="1"/>
          </p:cNvSpPr>
          <p:nvPr/>
        </p:nvSpPr>
        <p:spPr bwMode="auto">
          <a:xfrm>
            <a:off x="228600" y="5943600"/>
            <a:ext cx="8915400" cy="1190625"/>
          </a:xfrm>
          <a:prstGeom prst="rect">
            <a:avLst/>
          </a:prstGeom>
          <a:noFill/>
          <a:ln w="9525">
            <a:noFill/>
            <a:miter lim="800000"/>
            <a:headEnd/>
            <a:tailEnd/>
          </a:ln>
          <a:effectLst/>
        </p:spPr>
        <p:txBody>
          <a:bodyPr>
            <a:prstTxWarp prst="textNoShape">
              <a:avLst/>
            </a:prstTxWarp>
            <a:spAutoFit/>
          </a:bodyPr>
          <a:lstStyle/>
          <a:p>
            <a:pPr defTabSz="914400" eaLnBrk="0" fontAlgn="base" hangingPunct="0">
              <a:spcBef>
                <a:spcPct val="0"/>
              </a:spcBef>
              <a:spcAft>
                <a:spcPct val="0"/>
              </a:spcAft>
              <a:defRPr/>
            </a:pPr>
            <a:r>
              <a:rPr lang="en-US">
                <a:solidFill>
                  <a:srgbClr val="FFFFFF"/>
                </a:solidFill>
                <a:latin typeface="Arial" charset="0"/>
                <a:ea typeface="ＭＳ Ｐゴシック" charset="-128"/>
                <a:cs typeface="ＭＳ Ｐゴシック" charset="-128"/>
              </a:rPr>
              <a:t>Part of NASA Earth Science Enterprise (ESE) Applications Program strategy to demonstrate practical uses of NASA sponsored observations from remote sensing systems and predictions from scientific research. </a:t>
            </a:r>
          </a:p>
          <a:p>
            <a:pPr defTabSz="914400" eaLnBrk="0" fontAlgn="base" hangingPunct="0">
              <a:spcBef>
                <a:spcPct val="0"/>
              </a:spcBef>
              <a:spcAft>
                <a:spcPct val="0"/>
              </a:spcAft>
              <a:defRPr/>
            </a:pPr>
            <a:endParaRPr lang="en-US">
              <a:solidFill>
                <a:srgbClr val="FFFFFF"/>
              </a:solidFill>
              <a:latin typeface="Times New Roman"/>
              <a:ea typeface="ＭＳ Ｐゴシック" charset="-128"/>
              <a:cs typeface="ＭＳ Ｐゴシック" charset="-128"/>
            </a:endParaRPr>
          </a:p>
        </p:txBody>
      </p:sp>
    </p:spTree>
    <p:extLst>
      <p:ext uri="{BB962C8B-B14F-4D97-AF65-F5344CB8AC3E}">
        <p14:creationId xmlns:p14="http://schemas.microsoft.com/office/powerpoint/2010/main" val="248178168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ext Box 7"/>
          <p:cNvSpPr txBox="1">
            <a:spLocks noChangeArrowheads="1"/>
          </p:cNvSpPr>
          <p:nvPr/>
        </p:nvSpPr>
        <p:spPr bwMode="auto">
          <a:xfrm>
            <a:off x="1508125" y="265113"/>
            <a:ext cx="6492875" cy="457200"/>
          </a:xfrm>
          <a:prstGeom prst="rect">
            <a:avLst/>
          </a:prstGeom>
          <a:noFill/>
          <a:ln w="9525">
            <a:noFill/>
            <a:miter lim="800000"/>
            <a:headEnd/>
            <a:tailEnd/>
          </a:ln>
          <a:effectLst/>
        </p:spPr>
        <p:txBody>
          <a:bodyPr>
            <a:spAutoFit/>
          </a:bodyPr>
          <a:lstStyle/>
          <a:p>
            <a:pPr algn="ctr" defTabSz="914400" eaLnBrk="0" fontAlgn="base" hangingPunct="0">
              <a:spcBef>
                <a:spcPct val="0"/>
              </a:spcBef>
              <a:spcAft>
                <a:spcPct val="0"/>
              </a:spcAft>
              <a:defRPr/>
            </a:pPr>
            <a:r>
              <a:rPr lang="en-US" sz="2400">
                <a:solidFill>
                  <a:srgbClr val="FFFFFF"/>
                </a:solidFill>
                <a:latin typeface="Arial" charset="0"/>
                <a:ea typeface="ＭＳ Ｐゴシック" charset="0"/>
                <a:cs typeface="ＭＳ Ｐゴシック" charset="0"/>
              </a:rPr>
              <a:t>Trajectory Forecast</a:t>
            </a:r>
          </a:p>
        </p:txBody>
      </p:sp>
      <p:sp>
        <p:nvSpPr>
          <p:cNvPr id="4104" name="Text Box 8"/>
          <p:cNvSpPr txBox="1">
            <a:spLocks noChangeArrowheads="1"/>
          </p:cNvSpPr>
          <p:nvPr/>
        </p:nvSpPr>
        <p:spPr bwMode="auto">
          <a:xfrm>
            <a:off x="381000" y="381000"/>
            <a:ext cx="2514600" cy="6408738"/>
          </a:xfrm>
          <a:prstGeom prst="rect">
            <a:avLst/>
          </a:prstGeom>
          <a:noFill/>
          <a:ln w="9525">
            <a:noFill/>
            <a:miter lim="800000"/>
            <a:headEnd/>
            <a:tailEnd/>
          </a:ln>
          <a:effectLst/>
        </p:spPr>
        <p:txBody>
          <a:bodyPr>
            <a:spAutoFit/>
          </a:bodyPr>
          <a:lstStyle/>
          <a:p>
            <a:pPr defTabSz="914400" eaLnBrk="0" fontAlgn="base" hangingPunct="0">
              <a:spcBef>
                <a:spcPct val="0"/>
              </a:spcBef>
              <a:spcAft>
                <a:spcPct val="0"/>
              </a:spcAft>
              <a:buFontTx/>
              <a:buChar char="•"/>
              <a:defRPr/>
            </a:pPr>
            <a:r>
              <a:rPr lang="en-US">
                <a:solidFill>
                  <a:srgbClr val="FFFFFF"/>
                </a:solidFill>
                <a:latin typeface="Arial" charset="0"/>
                <a:ea typeface="ＭＳ Ｐゴシック" charset="0"/>
                <a:cs typeface="ＭＳ Ｐゴシック" charset="0"/>
              </a:rPr>
              <a:t>The trajectories are initialized at the high AOD values at 50mb, 100mb, 150mb, and 200mb above the surface</a:t>
            </a:r>
          </a:p>
          <a:p>
            <a:pPr defTabSz="914400" eaLnBrk="0" fontAlgn="base" hangingPunct="0">
              <a:spcBef>
                <a:spcPct val="0"/>
              </a:spcBef>
              <a:spcAft>
                <a:spcPct val="0"/>
              </a:spcAft>
              <a:buFontTx/>
              <a:buChar char="•"/>
              <a:defRPr/>
            </a:pPr>
            <a:endParaRPr lang="en-US">
              <a:solidFill>
                <a:srgbClr val="FFFFFF"/>
              </a:solidFill>
              <a:latin typeface="Arial" charset="0"/>
              <a:ea typeface="ＭＳ Ｐゴシック" charset="0"/>
              <a:cs typeface="ＭＳ Ｐゴシック" charset="0"/>
            </a:endParaRPr>
          </a:p>
          <a:p>
            <a:pPr defTabSz="914400" eaLnBrk="0" fontAlgn="base" hangingPunct="0">
              <a:spcBef>
                <a:spcPct val="0"/>
              </a:spcBef>
              <a:spcAft>
                <a:spcPct val="0"/>
              </a:spcAft>
              <a:buFontTx/>
              <a:buChar char="•"/>
              <a:defRPr/>
            </a:pPr>
            <a:r>
              <a:rPr lang="en-US">
                <a:solidFill>
                  <a:srgbClr val="FFFFFF"/>
                </a:solidFill>
                <a:latin typeface="Arial" charset="0"/>
                <a:ea typeface="ＭＳ Ｐゴシック" charset="0"/>
                <a:cs typeface="ＭＳ Ｐゴシック" charset="0"/>
              </a:rPr>
              <a:t>The air parcel trajectories are run using the 12Z NOAA/NCEP GFS forecast data providing a 48hr forecast via trajectories</a:t>
            </a:r>
          </a:p>
          <a:p>
            <a:pPr defTabSz="914400" eaLnBrk="0" fontAlgn="base" hangingPunct="0">
              <a:spcBef>
                <a:spcPct val="0"/>
              </a:spcBef>
              <a:spcAft>
                <a:spcPct val="0"/>
              </a:spcAft>
              <a:buFontTx/>
              <a:buChar char="•"/>
              <a:defRPr/>
            </a:pPr>
            <a:endParaRPr lang="en-US">
              <a:solidFill>
                <a:srgbClr val="FFFFFF"/>
              </a:solidFill>
              <a:latin typeface="Arial" charset="0"/>
              <a:ea typeface="ＭＳ Ｐゴシック" charset="0"/>
              <a:cs typeface="ＭＳ Ｐゴシック" charset="0"/>
            </a:endParaRPr>
          </a:p>
          <a:p>
            <a:pPr defTabSz="914400" eaLnBrk="0" fontAlgn="base" hangingPunct="0">
              <a:spcBef>
                <a:spcPct val="0"/>
              </a:spcBef>
              <a:spcAft>
                <a:spcPct val="0"/>
              </a:spcAft>
              <a:buFontTx/>
              <a:buChar char="•"/>
              <a:defRPr/>
            </a:pPr>
            <a:r>
              <a:rPr lang="en-US">
                <a:solidFill>
                  <a:srgbClr val="FFFFFF"/>
                </a:solidFill>
                <a:latin typeface="Arial" charset="0"/>
                <a:ea typeface="ＭＳ Ｐゴシック" charset="0"/>
                <a:cs typeface="ＭＳ Ｐゴシック" charset="0"/>
              </a:rPr>
              <a:t>The pressure levels of the trajectories are plotted in mb and colored to a magenta-white scale. White indicates that the air parcel no longer affects the surface</a:t>
            </a:r>
          </a:p>
        </p:txBody>
      </p:sp>
      <p:pic>
        <p:nvPicPr>
          <p:cNvPr id="119812" name="Picture 9" descr="traj_fx_2010073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822450"/>
            <a:ext cx="5484813"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53049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traj_fx_20101019.gif" descr="/Users/kathys/Documents/PPT/IDEAI/traj_fx_20101019.gif">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1198563" y="1060113"/>
            <a:ext cx="6699250" cy="5359400"/>
          </a:xfrm>
        </p:spPr>
      </p:pic>
      <p:sp>
        <p:nvSpPr>
          <p:cNvPr id="38914" name="Title 1"/>
          <p:cNvSpPr>
            <a:spLocks noGrp="1"/>
          </p:cNvSpPr>
          <p:nvPr>
            <p:ph type="title"/>
          </p:nvPr>
        </p:nvSpPr>
        <p:spPr>
          <a:xfrm>
            <a:off x="457200" y="42503"/>
            <a:ext cx="8229600" cy="1143000"/>
          </a:xfrm>
        </p:spPr>
        <p:txBody>
          <a:bodyPr>
            <a:normAutofit fontScale="90000"/>
          </a:bodyPr>
          <a:lstStyle/>
          <a:p>
            <a:pPr eaLnBrk="1" fontAlgn="auto" hangingPunct="1">
              <a:spcAft>
                <a:spcPts val="0"/>
              </a:spcAft>
              <a:defRPr/>
            </a:pPr>
            <a:r>
              <a:rPr lang="en-US" dirty="0" smtClean="0">
                <a:solidFill>
                  <a:srgbClr val="FFFFFF"/>
                </a:solidFill>
                <a:ea typeface="+mj-ea"/>
                <a:cs typeface="+mj-cs"/>
              </a:rPr>
              <a:t>IDEA-I Trajectory 48 hour forecast </a:t>
            </a:r>
            <a:endParaRPr lang="en-US" dirty="0">
              <a:solidFill>
                <a:srgbClr val="FFFFFF"/>
              </a:solidFill>
              <a:ea typeface="+mj-ea"/>
              <a:cs typeface="+mj-cs"/>
            </a:endParaRPr>
          </a:p>
        </p:txBody>
      </p:sp>
    </p:spTree>
    <p:extLst>
      <p:ext uri="{BB962C8B-B14F-4D97-AF65-F5344CB8AC3E}">
        <p14:creationId xmlns:p14="http://schemas.microsoft.com/office/powerpoint/2010/main" val="16877915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50" fill="hold"/>
                                        <p:tgtEl>
                                          <p:spTgt spid="12390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23906"/>
                </p:tgtEl>
              </p:cMediaNode>
            </p:video>
            <p:seq concurrent="1" nextAc="seek">
              <p:cTn id="8" restart="whenNotActive" fill="hold" evtFilter="cancelBubble" nodeType="interactiveSeq">
                <p:stCondLst>
                  <p:cond evt="onClick" delay="0">
                    <p:tgtEl>
                      <p:spTgt spid="12390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23906"/>
                                        </p:tgtEl>
                                      </p:cBhvr>
                                    </p:cmd>
                                  </p:childTnLst>
                                </p:cTn>
                              </p:par>
                            </p:childTnLst>
                          </p:cTn>
                        </p:par>
                      </p:childTnLst>
                    </p:cTn>
                  </p:par>
                </p:childTnLst>
              </p:cTn>
              <p:nextCondLst>
                <p:cond evt="onClick" delay="0">
                  <p:tgtEl>
                    <p:spTgt spid="123906"/>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t>Academic Degrees Based Upon IMAPP Software at ECNU (2013)</a:t>
            </a:r>
            <a:endParaRPr lang="en-US" sz="4000" dirty="0"/>
          </a:p>
        </p:txBody>
      </p:sp>
      <p:sp>
        <p:nvSpPr>
          <p:cNvPr id="4" name="Content Placeholder 3"/>
          <p:cNvSpPr>
            <a:spLocks noGrp="1"/>
          </p:cNvSpPr>
          <p:nvPr>
            <p:ph idx="1"/>
          </p:nvPr>
        </p:nvSpPr>
        <p:spPr>
          <a:xfrm>
            <a:off x="779462" y="1882586"/>
            <a:ext cx="7581901" cy="4975413"/>
          </a:xfrm>
        </p:spPr>
        <p:txBody>
          <a:bodyPr>
            <a:normAutofit/>
          </a:bodyPr>
          <a:lstStyle/>
          <a:p>
            <a:r>
              <a:rPr lang="en-US" sz="2800" dirty="0" err="1" smtClean="0">
                <a:effectLst/>
              </a:rPr>
              <a:t>Xiaoyun</a:t>
            </a:r>
            <a:r>
              <a:rPr lang="en-US" sz="2800" dirty="0" smtClean="0">
                <a:effectLst/>
              </a:rPr>
              <a:t> </a:t>
            </a:r>
            <a:r>
              <a:rPr lang="en-US" sz="2800" dirty="0" err="1">
                <a:effectLst/>
              </a:rPr>
              <a:t>Zhuang</a:t>
            </a:r>
            <a:r>
              <a:rPr lang="en-US" sz="2800" dirty="0">
                <a:effectLst/>
              </a:rPr>
              <a:t> : Localization of temperature profile retrieval (IMAPP Dual Regression)</a:t>
            </a:r>
            <a:r>
              <a:rPr lang="en-US" sz="2800" dirty="0" smtClean="0">
                <a:effectLst/>
              </a:rPr>
              <a:t>.</a:t>
            </a:r>
          </a:p>
          <a:p>
            <a:r>
              <a:rPr lang="en-US" sz="2800" dirty="0" err="1" smtClean="0">
                <a:effectLst/>
              </a:rPr>
              <a:t>Yunzhu</a:t>
            </a:r>
            <a:r>
              <a:rPr lang="en-US" sz="2800" dirty="0" smtClean="0">
                <a:effectLst/>
              </a:rPr>
              <a:t> </a:t>
            </a:r>
            <a:r>
              <a:rPr lang="en-US" sz="2800" dirty="0">
                <a:effectLst/>
              </a:rPr>
              <a:t>Chen : Data fusion of aerosol optical depth. (IMAPP MOD04 products). </a:t>
            </a:r>
            <a:endParaRPr lang="en-US" sz="2800" dirty="0" smtClean="0">
              <a:effectLst/>
            </a:endParaRPr>
          </a:p>
          <a:p>
            <a:r>
              <a:rPr lang="en-US" sz="2800" dirty="0" smtClean="0">
                <a:effectLst/>
              </a:rPr>
              <a:t>Cong </a:t>
            </a:r>
            <a:r>
              <a:rPr lang="en-US" sz="2800" dirty="0">
                <a:effectLst/>
              </a:rPr>
              <a:t>Zhou : Research on CO2 (IMAPP Dual Regression Retrievals). </a:t>
            </a:r>
            <a:endParaRPr lang="en-US" sz="2800" dirty="0"/>
          </a:p>
          <a:p>
            <a:r>
              <a:rPr lang="en-US" sz="2800" dirty="0" err="1">
                <a:effectLst/>
              </a:rPr>
              <a:t>Yuanyuan</a:t>
            </a:r>
            <a:r>
              <a:rPr lang="en-US" sz="2800" dirty="0">
                <a:effectLst/>
              </a:rPr>
              <a:t> Chen : PM 10 forecast (IMAPP IDEA-I products). </a:t>
            </a:r>
            <a:endParaRPr lang="en-US" sz="2800" dirty="0"/>
          </a:p>
          <a:p>
            <a:endParaRPr lang="en-US" dirty="0"/>
          </a:p>
        </p:txBody>
      </p:sp>
    </p:spTree>
    <p:extLst>
      <p:ext uri="{BB962C8B-B14F-4D97-AF65-F5344CB8AC3E}">
        <p14:creationId xmlns:p14="http://schemas.microsoft.com/office/powerpoint/2010/main" val="157912187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619" y="-158330"/>
            <a:ext cx="7581901" cy="1653988"/>
          </a:xfrm>
        </p:spPr>
        <p:txBody>
          <a:bodyPr>
            <a:normAutofit fontScale="90000"/>
          </a:bodyPr>
          <a:lstStyle/>
          <a:p>
            <a:r>
              <a:rPr lang="en-US" dirty="0"/>
              <a:t>IMAPP Implementation </a:t>
            </a:r>
            <a:r>
              <a:rPr lang="en-US" dirty="0" smtClean="0"/>
              <a:t/>
            </a:r>
            <a:br>
              <a:rPr lang="en-US" dirty="0" smtClean="0"/>
            </a:br>
            <a:r>
              <a:rPr lang="en-US" dirty="0" smtClean="0"/>
              <a:t>of </a:t>
            </a:r>
            <a:r>
              <a:rPr lang="en-US" dirty="0"/>
              <a:t> </a:t>
            </a:r>
            <a:r>
              <a:rPr lang="en-US" dirty="0" smtClean="0"/>
              <a:t>IDEA</a:t>
            </a:r>
            <a:r>
              <a:rPr lang="en-US" dirty="0" smtClean="0"/>
              <a:t>-I Ozone</a:t>
            </a:r>
            <a:endParaRPr lang="en-US" dirty="0"/>
          </a:p>
        </p:txBody>
      </p:sp>
      <p:sp>
        <p:nvSpPr>
          <p:cNvPr id="4" name="Content Placeholder 3"/>
          <p:cNvSpPr>
            <a:spLocks noGrp="1"/>
          </p:cNvSpPr>
          <p:nvPr>
            <p:ph idx="1"/>
          </p:nvPr>
        </p:nvSpPr>
        <p:spPr>
          <a:xfrm>
            <a:off x="339826" y="1950935"/>
            <a:ext cx="8567190" cy="5813763"/>
          </a:xfrm>
        </p:spPr>
        <p:txBody>
          <a:bodyPr>
            <a:normAutofit/>
          </a:bodyPr>
          <a:lstStyle/>
          <a:p>
            <a:r>
              <a:rPr lang="en-US" dirty="0" smtClean="0"/>
              <a:t>Uses UW Dual Regression Retrievals from </a:t>
            </a:r>
            <a:r>
              <a:rPr lang="en-US" dirty="0" err="1" smtClean="0"/>
              <a:t>Hyperspectral</a:t>
            </a:r>
            <a:r>
              <a:rPr lang="en-US" dirty="0" smtClean="0"/>
              <a:t> Sounders (AIRS, </a:t>
            </a:r>
            <a:r>
              <a:rPr lang="en-US" dirty="0" err="1" smtClean="0"/>
              <a:t>CrIS</a:t>
            </a:r>
            <a:r>
              <a:rPr lang="en-US" dirty="0" smtClean="0"/>
              <a:t> and IASI) to identify regions of high ozone concentrations in the upper troposphere</a:t>
            </a:r>
          </a:p>
          <a:p>
            <a:r>
              <a:rPr lang="en-US" dirty="0" smtClean="0"/>
              <a:t>Trajectory model is run using GFS forecast grids to predict movement of ozone in 3 dimensions</a:t>
            </a:r>
          </a:p>
          <a:p>
            <a:r>
              <a:rPr lang="en-US" dirty="0" smtClean="0"/>
              <a:t>Trajectories color coded to help identify when the ozone may affect humans at the surface (</a:t>
            </a:r>
            <a:r>
              <a:rPr lang="en-US" dirty="0"/>
              <a:t>S</a:t>
            </a:r>
            <a:r>
              <a:rPr lang="en-US" dirty="0" smtClean="0"/>
              <a:t>tratospheric Intrusions). </a:t>
            </a:r>
          </a:p>
          <a:p>
            <a:r>
              <a:rPr lang="en-US" dirty="0" smtClean="0"/>
              <a:t>Especially important to Air Quality Forecasters in Western US Mountain States (exceptional events).</a:t>
            </a:r>
          </a:p>
          <a:p>
            <a:endParaRPr lang="en-US" dirty="0"/>
          </a:p>
        </p:txBody>
      </p:sp>
      <p:sp>
        <p:nvSpPr>
          <p:cNvPr id="3" name="TextBox 2"/>
          <p:cNvSpPr txBox="1"/>
          <p:nvPr/>
        </p:nvSpPr>
        <p:spPr>
          <a:xfrm>
            <a:off x="-2970858" y="2604372"/>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2891774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6-23 at 12.16.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979" y="0"/>
            <a:ext cx="6524305" cy="6858000"/>
          </a:xfrm>
          <a:prstGeom prst="rect">
            <a:avLst/>
          </a:prstGeom>
          <a:ln>
            <a:solidFill>
              <a:schemeClr val="bg1"/>
            </a:solidFill>
          </a:ln>
        </p:spPr>
      </p:pic>
      <p:sp>
        <p:nvSpPr>
          <p:cNvPr id="4" name="TextBox 3"/>
          <p:cNvSpPr txBox="1"/>
          <p:nvPr/>
        </p:nvSpPr>
        <p:spPr>
          <a:xfrm>
            <a:off x="2692234" y="745763"/>
            <a:ext cx="4301177" cy="369332"/>
          </a:xfrm>
          <a:prstGeom prst="rect">
            <a:avLst/>
          </a:prstGeom>
          <a:noFill/>
        </p:spPr>
        <p:txBody>
          <a:bodyPr wrap="none" rtlCol="0">
            <a:spAutoFit/>
          </a:bodyPr>
          <a:lstStyle/>
          <a:p>
            <a:r>
              <a:rPr lang="en-US" dirty="0" smtClean="0">
                <a:solidFill>
                  <a:schemeClr val="bg1"/>
                </a:solidFill>
              </a:rPr>
              <a:t>http://</a:t>
            </a:r>
            <a:r>
              <a:rPr lang="en-US" dirty="0" err="1" smtClean="0">
                <a:solidFill>
                  <a:schemeClr val="bg1"/>
                </a:solidFill>
              </a:rPr>
              <a:t>cimss.ssec.wisc.edu</a:t>
            </a:r>
            <a:r>
              <a:rPr lang="en-US" dirty="0" smtClean="0">
                <a:solidFill>
                  <a:schemeClr val="bg1"/>
                </a:solidFill>
              </a:rPr>
              <a:t>/idea-</a:t>
            </a:r>
            <a:r>
              <a:rPr lang="en-US" dirty="0" err="1" smtClean="0">
                <a:solidFill>
                  <a:schemeClr val="bg1"/>
                </a:solidFill>
              </a:rPr>
              <a:t>i</a:t>
            </a:r>
            <a:r>
              <a:rPr lang="en-US" dirty="0" smtClean="0">
                <a:solidFill>
                  <a:schemeClr val="bg1"/>
                </a:solidFill>
              </a:rPr>
              <a:t>/</a:t>
            </a:r>
            <a:r>
              <a:rPr lang="en-US" dirty="0" err="1" smtClean="0">
                <a:solidFill>
                  <a:schemeClr val="bg1"/>
                </a:solidFill>
              </a:rPr>
              <a:t>USozone</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90757970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AIRSozoneD_traj_48hr_20160618.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82" y="0"/>
            <a:ext cx="9118517" cy="6839489"/>
          </a:xfrm>
          <a:prstGeom prst="rect">
            <a:avLst/>
          </a:prstGeom>
        </p:spPr>
      </p:pic>
    </p:spTree>
    <p:extLst>
      <p:ext uri="{BB962C8B-B14F-4D97-AF65-F5344CB8AC3E}">
        <p14:creationId xmlns:p14="http://schemas.microsoft.com/office/powerpoint/2010/main" val="21505778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79104"/>
            <a:ext cx="7581901" cy="1653988"/>
          </a:xfrm>
        </p:spPr>
        <p:txBody>
          <a:bodyPr/>
          <a:lstStyle/>
          <a:p>
            <a:r>
              <a:rPr lang="en-US" dirty="0" smtClean="0"/>
              <a:t>Is it really useful?</a:t>
            </a:r>
            <a:endParaRPr lang="en-US" dirty="0"/>
          </a:p>
        </p:txBody>
      </p:sp>
      <p:sp>
        <p:nvSpPr>
          <p:cNvPr id="3" name="Content Placeholder 2"/>
          <p:cNvSpPr>
            <a:spLocks noGrp="1"/>
          </p:cNvSpPr>
          <p:nvPr>
            <p:ph idx="1"/>
          </p:nvPr>
        </p:nvSpPr>
        <p:spPr>
          <a:xfrm>
            <a:off x="584571" y="1229502"/>
            <a:ext cx="8143677" cy="5628498"/>
          </a:xfrm>
        </p:spPr>
        <p:txBody>
          <a:bodyPr>
            <a:normAutofit/>
          </a:bodyPr>
          <a:lstStyle/>
          <a:p>
            <a:r>
              <a:rPr lang="en-US" dirty="0" smtClean="0"/>
              <a:t>Found to be especially useful for Western United States who have to be concerned with </a:t>
            </a:r>
            <a:r>
              <a:rPr lang="en-US" dirty="0" smtClean="0"/>
              <a:t>ozone concentrations </a:t>
            </a:r>
            <a:r>
              <a:rPr lang="en-US" dirty="0" smtClean="0"/>
              <a:t>exceeding EPA health standards.</a:t>
            </a:r>
            <a:endParaRPr lang="en-US" dirty="0" smtClean="0"/>
          </a:p>
          <a:p>
            <a:r>
              <a:rPr lang="en-US" dirty="0" smtClean="0"/>
              <a:t>EPA </a:t>
            </a:r>
            <a:r>
              <a:rPr lang="en-US" dirty="0"/>
              <a:t>may designate areas as failing to meet the ozone levels standard, necessitating the development of plans for improvement in air </a:t>
            </a:r>
            <a:r>
              <a:rPr lang="en-US" dirty="0" smtClean="0"/>
              <a:t>quality</a:t>
            </a:r>
            <a:r>
              <a:rPr lang="en-US" dirty="0"/>
              <a:t> </a:t>
            </a:r>
            <a:r>
              <a:rPr lang="en-US" dirty="0" smtClean="0"/>
              <a:t>($$$$$).</a:t>
            </a:r>
          </a:p>
          <a:p>
            <a:r>
              <a:rPr lang="en-US" dirty="0" smtClean="0"/>
              <a:t>However</a:t>
            </a:r>
            <a:r>
              <a:rPr lang="en-US" dirty="0"/>
              <a:t>, heightened ozone levels caused by exceptional events (usually from natural sources) can be excluded if explained by appropriate documentation</a:t>
            </a:r>
            <a:r>
              <a:rPr lang="en-US" dirty="0" smtClean="0"/>
              <a:t>.</a:t>
            </a:r>
          </a:p>
          <a:p>
            <a:r>
              <a:rPr lang="en-US" dirty="0"/>
              <a:t>Air Quality forecasters can use IDEA-I to prepare for elevated ozone levels, and gather evidence that the event was due </a:t>
            </a:r>
            <a:r>
              <a:rPr lang="en-US" dirty="0" smtClean="0"/>
              <a:t>to a  </a:t>
            </a:r>
            <a:r>
              <a:rPr lang="en-US" dirty="0"/>
              <a:t>natural </a:t>
            </a:r>
            <a:r>
              <a:rPr lang="en-US" dirty="0" err="1" smtClean="0"/>
              <a:t>occurance</a:t>
            </a:r>
            <a:r>
              <a:rPr lang="en-US" dirty="0" smtClean="0"/>
              <a:t>.</a:t>
            </a:r>
            <a:endParaRPr lang="en-US" dirty="0"/>
          </a:p>
        </p:txBody>
      </p:sp>
    </p:spTree>
    <p:extLst>
      <p:ext uri="{BB962C8B-B14F-4D97-AF65-F5344CB8AC3E}">
        <p14:creationId xmlns:p14="http://schemas.microsoft.com/office/powerpoint/2010/main" val="37785311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dirty="0" smtClean="0">
                <a:latin typeface="Calibri" charset="0"/>
                <a:ea typeface="ＭＳ Ｐゴシック" charset="0"/>
                <a:cs typeface="ＭＳ Ｐゴシック" charset="0"/>
              </a:rPr>
              <a:t>IMAPP</a:t>
            </a:r>
            <a:r>
              <a:rPr lang="en-US" dirty="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Software </a:t>
            </a:r>
            <a:r>
              <a:rPr lang="en-US" dirty="0">
                <a:latin typeface="Calibri" charset="0"/>
                <a:ea typeface="ＭＳ Ｐゴシック" charset="0"/>
                <a:cs typeface="ＭＳ Ｐゴシック" charset="0"/>
              </a:rPr>
              <a:t>Philosophy</a:t>
            </a:r>
          </a:p>
        </p:txBody>
      </p:sp>
      <p:sp>
        <p:nvSpPr>
          <p:cNvPr id="3" name="Content Placeholder 2"/>
          <p:cNvSpPr>
            <a:spLocks noGrp="1"/>
          </p:cNvSpPr>
          <p:nvPr>
            <p:ph idx="1"/>
          </p:nvPr>
        </p:nvSpPr>
        <p:spPr>
          <a:xfrm>
            <a:off x="779462" y="1882588"/>
            <a:ext cx="7581901" cy="4740950"/>
          </a:xfrm>
        </p:spPr>
        <p:txBody>
          <a:bodyPr>
            <a:normAutofit lnSpcReduction="10000"/>
          </a:bodyPr>
          <a:lstStyle/>
          <a:p>
            <a:pPr marL="39687" indent="0">
              <a:spcBef>
                <a:spcPts val="1200"/>
              </a:spcBef>
              <a:buSzPct val="100000"/>
              <a:buFont typeface="Arial" charset="0"/>
              <a:buNone/>
              <a:defRPr/>
            </a:pPr>
            <a:r>
              <a:rPr lang="en-US" dirty="0" smtClean="0">
                <a:cs typeface="Calibri" charset="0"/>
              </a:rPr>
              <a:t>Released software must:</a:t>
            </a:r>
          </a:p>
          <a:p>
            <a:pPr marL="496887" indent="-457200">
              <a:spcBef>
                <a:spcPts val="1200"/>
              </a:spcBef>
              <a:buSzPct val="100000"/>
              <a:defRPr/>
            </a:pPr>
            <a:r>
              <a:rPr lang="en-US" dirty="0" smtClean="0">
                <a:cs typeface="Calibri" charset="0"/>
              </a:rPr>
              <a:t>Create useful products for the DB community,</a:t>
            </a:r>
          </a:p>
          <a:p>
            <a:pPr marL="496887" indent="-457200">
              <a:spcBef>
                <a:spcPts val="1200"/>
              </a:spcBef>
              <a:buSzPct val="100000"/>
              <a:defRPr/>
            </a:pPr>
            <a:r>
              <a:rPr lang="en-US" dirty="0" smtClean="0">
                <a:cs typeface="Calibri" charset="0"/>
              </a:rPr>
              <a:t>Include up-to-date algorithms,</a:t>
            </a:r>
          </a:p>
          <a:p>
            <a:pPr marL="496887" indent="-457200">
              <a:spcBef>
                <a:spcPts val="1200"/>
              </a:spcBef>
              <a:buSzPct val="100000"/>
              <a:defRPr/>
            </a:pPr>
            <a:r>
              <a:rPr lang="en-US" dirty="0" smtClean="0">
                <a:cs typeface="Calibri" charset="0"/>
              </a:rPr>
              <a:t>Be pre-compiled for </a:t>
            </a:r>
            <a:r>
              <a:rPr lang="en-US" dirty="0" smtClean="0">
                <a:cs typeface="Calibri" charset="0"/>
              </a:rPr>
              <a:t>32 and/or 64</a:t>
            </a:r>
            <a:r>
              <a:rPr lang="en-US" dirty="0" smtClean="0">
                <a:cs typeface="Calibri" charset="0"/>
              </a:rPr>
              <a:t>-bit Linux</a:t>
            </a:r>
            <a:r>
              <a:rPr lang="en-US" dirty="0" smtClean="0">
                <a:cs typeface="Calibri" charset="0"/>
              </a:rPr>
              <a:t>,</a:t>
            </a:r>
          </a:p>
          <a:p>
            <a:pPr marL="496887" indent="-457200">
              <a:spcBef>
                <a:spcPts val="1200"/>
              </a:spcBef>
              <a:buSzPct val="100000"/>
              <a:defRPr/>
            </a:pPr>
            <a:r>
              <a:rPr lang="en-US" dirty="0" smtClean="0">
                <a:cs typeface="Calibri" charset="0"/>
              </a:rPr>
              <a:t>Include source code whenever possible, </a:t>
            </a:r>
            <a:endParaRPr lang="en-US" dirty="0" smtClean="0">
              <a:cs typeface="Calibri" charset="0"/>
            </a:endParaRPr>
          </a:p>
          <a:p>
            <a:pPr marL="496887" indent="-457200">
              <a:spcBef>
                <a:spcPts val="1200"/>
              </a:spcBef>
              <a:buSzPct val="100000"/>
              <a:defRPr/>
            </a:pPr>
            <a:r>
              <a:rPr lang="en-US" dirty="0" smtClean="0">
                <a:cs typeface="Calibri" charset="0"/>
              </a:rPr>
              <a:t>Be easy to install and </a:t>
            </a:r>
            <a:r>
              <a:rPr lang="en-US" dirty="0" smtClean="0">
                <a:cs typeface="Calibri" charset="0"/>
              </a:rPr>
              <a:t>operate (simple bash script implementations),</a:t>
            </a:r>
            <a:endParaRPr lang="en-US" dirty="0" smtClean="0">
              <a:cs typeface="Calibri" charset="0"/>
            </a:endParaRPr>
          </a:p>
          <a:p>
            <a:pPr marL="496887" indent="-457200">
              <a:spcBef>
                <a:spcPts val="1200"/>
              </a:spcBef>
              <a:buSzPct val="100000"/>
              <a:defRPr/>
            </a:pPr>
            <a:r>
              <a:rPr lang="en-US" dirty="0" smtClean="0">
                <a:cs typeface="Calibri" charset="0"/>
              </a:rPr>
              <a:t>Include test data for verification,</a:t>
            </a:r>
          </a:p>
          <a:p>
            <a:pPr marL="496887" indent="-457200">
              <a:spcBef>
                <a:spcPts val="1200"/>
              </a:spcBef>
              <a:buSzPct val="100000"/>
              <a:defRPr/>
            </a:pPr>
            <a:r>
              <a:rPr lang="en-US" dirty="0" smtClean="0">
                <a:cs typeface="Calibri" charset="0"/>
              </a:rPr>
              <a:t>Have prompt user support,</a:t>
            </a:r>
          </a:p>
          <a:p>
            <a:pPr marL="496887" indent="-457200">
              <a:spcBef>
                <a:spcPts val="1200"/>
              </a:spcBef>
              <a:buSzPct val="100000"/>
              <a:defRPr/>
            </a:pPr>
            <a:r>
              <a:rPr lang="en-US" dirty="0" smtClean="0">
                <a:cs typeface="Calibri" charset="0"/>
              </a:rPr>
              <a:t>Run efficiently on modest hardware.</a:t>
            </a:r>
          </a:p>
        </p:txBody>
      </p:sp>
    </p:spTree>
    <p:extLst>
      <p:ext uri="{BB962C8B-B14F-4D97-AF65-F5344CB8AC3E}">
        <p14:creationId xmlns:p14="http://schemas.microsoft.com/office/powerpoint/2010/main" val="150718349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1994"/>
            <a:ext cx="7581901" cy="1653988"/>
          </a:xfrm>
        </p:spPr>
        <p:txBody>
          <a:bodyPr/>
          <a:lstStyle/>
          <a:p>
            <a:r>
              <a:rPr lang="en-US" dirty="0" smtClean="0"/>
              <a:t>Case Study</a:t>
            </a:r>
            <a:br>
              <a:rPr lang="en-US" dirty="0" smtClean="0"/>
            </a:br>
            <a:r>
              <a:rPr lang="en-US" sz="4000" dirty="0" smtClean="0"/>
              <a:t>6 June 2012</a:t>
            </a:r>
            <a:endParaRPr lang="en-US" sz="4000" dirty="0"/>
          </a:p>
        </p:txBody>
      </p:sp>
      <p:sp>
        <p:nvSpPr>
          <p:cNvPr id="3" name="Content Placeholder 2"/>
          <p:cNvSpPr>
            <a:spLocks noGrp="1"/>
          </p:cNvSpPr>
          <p:nvPr>
            <p:ph idx="1"/>
          </p:nvPr>
        </p:nvSpPr>
        <p:spPr>
          <a:xfrm>
            <a:off x="161261" y="1753554"/>
            <a:ext cx="8761005" cy="5285850"/>
          </a:xfrm>
        </p:spPr>
        <p:txBody>
          <a:bodyPr>
            <a:normAutofit/>
          </a:bodyPr>
          <a:lstStyle/>
          <a:p>
            <a:r>
              <a:rPr lang="en-US" dirty="0"/>
              <a:t>Surface monitors in Wyoming showed that the concentration of ozone in the air reached nearly 100 parts per billion (ppb), with 8 hour averages registering above the 75 ppb public health standard established by the Environmental Protection Agency (EPA)</a:t>
            </a:r>
          </a:p>
          <a:p>
            <a:r>
              <a:rPr lang="en-US" dirty="0" smtClean="0"/>
              <a:t>The </a:t>
            </a:r>
            <a:r>
              <a:rPr lang="en-US" dirty="0"/>
              <a:t>State of Wyoming needed to prove that the elevated ozone readings for June 6th were caused by an intrusion of stratospheric air rather than pollution, otherwise they would be in violation of the Clean Air Act</a:t>
            </a:r>
            <a:r>
              <a:rPr lang="en-US" dirty="0" smtClean="0"/>
              <a:t>.</a:t>
            </a:r>
          </a:p>
          <a:p>
            <a:r>
              <a:rPr lang="en-US" dirty="0" smtClean="0"/>
              <a:t>IDEA-I was a tool that the team started with to determine the possible source of the elevated ozone levels were due to stratospheric ozone intrusion (exception event).</a:t>
            </a:r>
            <a:endParaRPr lang="en-US" dirty="0"/>
          </a:p>
        </p:txBody>
      </p:sp>
    </p:spTree>
    <p:extLst>
      <p:ext uri="{BB962C8B-B14F-4D97-AF65-F5344CB8AC3E}">
        <p14:creationId xmlns:p14="http://schemas.microsoft.com/office/powerpoint/2010/main" val="153122114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dea_AIRS_565_524.jpg"/>
          <p:cNvPicPr>
            <a:picLocks noGrp="1" noChangeAspect="1"/>
          </p:cNvPicPr>
          <p:nvPr>
            <p:ph idx="1"/>
          </p:nvPr>
        </p:nvPicPr>
        <p:blipFill>
          <a:blip r:embed="rId2">
            <a:extLst>
              <a:ext uri="{28A0092B-C50C-407E-A947-70E740481C1C}">
                <a14:useLocalDpi xmlns:a14="http://schemas.microsoft.com/office/drawing/2010/main" val="0"/>
              </a:ext>
            </a:extLst>
          </a:blip>
          <a:srcRect l="-38932" r="-38932"/>
          <a:stretch>
            <a:fillRect/>
          </a:stretch>
        </p:blipFill>
        <p:spPr>
          <a:xfrm>
            <a:off x="-1533882" y="189525"/>
            <a:ext cx="12357055" cy="6443348"/>
          </a:xfrm>
        </p:spPr>
      </p:pic>
    </p:spTree>
    <p:extLst>
      <p:ext uri="{BB962C8B-B14F-4D97-AF65-F5344CB8AC3E}">
        <p14:creationId xmlns:p14="http://schemas.microsoft.com/office/powerpoint/2010/main" val="382053839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246380"/>
            <a:ext cx="7581901" cy="1653988"/>
          </a:xfrm>
        </p:spPr>
        <p:txBody>
          <a:bodyPr/>
          <a:lstStyle/>
          <a:p>
            <a:r>
              <a:rPr lang="en-US" dirty="0" smtClean="0"/>
              <a:t>Publications</a:t>
            </a:r>
            <a:endParaRPr lang="en-US" dirty="0"/>
          </a:p>
        </p:txBody>
      </p:sp>
      <p:pic>
        <p:nvPicPr>
          <p:cNvPr id="5" name="Content Placeholder 4" descr="Screen Shot 2016-06-23 at 8.00.20 AM.png"/>
          <p:cNvPicPr>
            <a:picLocks noGrp="1" noChangeAspect="1"/>
          </p:cNvPicPr>
          <p:nvPr>
            <p:ph idx="1"/>
          </p:nvPr>
        </p:nvPicPr>
        <p:blipFill>
          <a:blip r:embed="rId2">
            <a:extLst>
              <a:ext uri="{28A0092B-C50C-407E-A947-70E740481C1C}">
                <a14:useLocalDpi xmlns:a14="http://schemas.microsoft.com/office/drawing/2010/main" val="0"/>
              </a:ext>
            </a:extLst>
          </a:blip>
          <a:srcRect l="-14267" r="-14267"/>
          <a:stretch>
            <a:fillRect/>
          </a:stretch>
        </p:blipFill>
        <p:spPr>
          <a:xfrm>
            <a:off x="-665795" y="1049739"/>
            <a:ext cx="10405350" cy="5425669"/>
          </a:xfrm>
        </p:spPr>
      </p:pic>
    </p:spTree>
    <p:extLst>
      <p:ext uri="{BB962C8B-B14F-4D97-AF65-F5344CB8AC3E}">
        <p14:creationId xmlns:p14="http://schemas.microsoft.com/office/powerpoint/2010/main" val="361626272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06-22 at 10.30.08 AM.png"/>
          <p:cNvPicPr>
            <a:picLocks noGrp="1" noChangeAspect="1"/>
          </p:cNvPicPr>
          <p:nvPr>
            <p:ph idx="1"/>
          </p:nvPr>
        </p:nvPicPr>
        <p:blipFill>
          <a:blip r:embed="rId2">
            <a:extLst>
              <a:ext uri="{28A0092B-C50C-407E-A947-70E740481C1C}">
                <a14:useLocalDpi xmlns:a14="http://schemas.microsoft.com/office/drawing/2010/main" val="0"/>
              </a:ext>
            </a:extLst>
          </a:blip>
          <a:srcRect l="-24326" r="-24326"/>
          <a:stretch>
            <a:fillRect/>
          </a:stretch>
        </p:blipFill>
        <p:spPr>
          <a:xfrm>
            <a:off x="-1778429" y="107576"/>
            <a:ext cx="12637382" cy="6589519"/>
          </a:xfrm>
        </p:spPr>
      </p:pic>
    </p:spTree>
    <p:extLst>
      <p:ext uri="{BB962C8B-B14F-4D97-AF65-F5344CB8AC3E}">
        <p14:creationId xmlns:p14="http://schemas.microsoft.com/office/powerpoint/2010/main" val="333564831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06-22 at 10.31.24 AM.png"/>
          <p:cNvPicPr>
            <a:picLocks noGrp="1" noChangeAspect="1"/>
          </p:cNvPicPr>
          <p:nvPr>
            <p:ph idx="1"/>
          </p:nvPr>
        </p:nvPicPr>
        <p:blipFill>
          <a:blip r:embed="rId2">
            <a:extLst>
              <a:ext uri="{28A0092B-C50C-407E-A947-70E740481C1C}">
                <a14:useLocalDpi xmlns:a14="http://schemas.microsoft.com/office/drawing/2010/main" val="0"/>
              </a:ext>
            </a:extLst>
          </a:blip>
          <a:srcRect l="-32940" r="-32940"/>
          <a:stretch>
            <a:fillRect/>
          </a:stretch>
        </p:blipFill>
        <p:spPr>
          <a:xfrm>
            <a:off x="-1535311" y="166567"/>
            <a:ext cx="12309929" cy="6418775"/>
          </a:xfrm>
        </p:spPr>
      </p:pic>
    </p:spTree>
    <p:extLst>
      <p:ext uri="{BB962C8B-B14F-4D97-AF65-F5344CB8AC3E}">
        <p14:creationId xmlns:p14="http://schemas.microsoft.com/office/powerpoint/2010/main" val="24173493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a:t>
            </a:r>
            <a:endParaRPr lang="en-US" dirty="0"/>
          </a:p>
        </p:txBody>
      </p:sp>
      <p:sp>
        <p:nvSpPr>
          <p:cNvPr id="3" name="Content Placeholder 2"/>
          <p:cNvSpPr>
            <a:spLocks noGrp="1"/>
          </p:cNvSpPr>
          <p:nvPr>
            <p:ph idx="1"/>
          </p:nvPr>
        </p:nvSpPr>
        <p:spPr/>
        <p:txBody>
          <a:bodyPr/>
          <a:lstStyle/>
          <a:p>
            <a:r>
              <a:rPr lang="en-US" sz="3200" dirty="0" err="1" smtClean="0"/>
              <a:t>Kaldunski</a:t>
            </a:r>
            <a:r>
              <a:rPr lang="en-US" sz="3200" dirty="0" smtClean="0"/>
              <a:t>, B., Pierce, B. and T. </a:t>
            </a:r>
            <a:r>
              <a:rPr lang="en-US" sz="3200" dirty="0"/>
              <a:t>Holloway, 2016: </a:t>
            </a:r>
            <a:r>
              <a:rPr lang="en-US" sz="3200" i="1" dirty="0">
                <a:solidFill>
                  <a:schemeClr val="accent4"/>
                </a:solidFill>
              </a:rPr>
              <a:t>When Stratospheric Ozone Hits Ground-level Regulation – Exceptional Events in </a:t>
            </a:r>
            <a:r>
              <a:rPr lang="en-US" sz="3200" i="1" dirty="0" smtClean="0">
                <a:solidFill>
                  <a:schemeClr val="accent4"/>
                </a:solidFill>
              </a:rPr>
              <a:t>Wyoming</a:t>
            </a:r>
            <a:r>
              <a:rPr lang="en-US" sz="3200" dirty="0" smtClean="0">
                <a:solidFill>
                  <a:schemeClr val="accent4"/>
                </a:solidFill>
              </a:rPr>
              <a:t>.  </a:t>
            </a:r>
            <a:r>
              <a:rPr lang="en-US" sz="3200" dirty="0" smtClean="0"/>
              <a:t>Accepted for publication to the Bulletin of the American </a:t>
            </a:r>
            <a:r>
              <a:rPr lang="en-US" sz="3200" dirty="0" err="1" smtClean="0"/>
              <a:t>Meterological</a:t>
            </a:r>
            <a:r>
              <a:rPr lang="en-US" sz="3200" dirty="0" smtClean="0"/>
              <a:t> Society (BAMS).</a:t>
            </a:r>
            <a:endParaRPr lang="en-US" sz="3200" dirty="0"/>
          </a:p>
          <a:p>
            <a:endParaRPr lang="en-US" dirty="0"/>
          </a:p>
        </p:txBody>
      </p:sp>
    </p:spTree>
    <p:extLst>
      <p:ext uri="{BB962C8B-B14F-4D97-AF65-F5344CB8AC3E}">
        <p14:creationId xmlns:p14="http://schemas.microsoft.com/office/powerpoint/2010/main" val="361489513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 for US NWS</a:t>
            </a:r>
            <a:endParaRPr lang="en-US" dirty="0"/>
          </a:p>
        </p:txBody>
      </p:sp>
      <p:sp>
        <p:nvSpPr>
          <p:cNvPr id="3" name="Content Placeholder 2"/>
          <p:cNvSpPr>
            <a:spLocks noGrp="1"/>
          </p:cNvSpPr>
          <p:nvPr>
            <p:ph idx="1"/>
          </p:nvPr>
        </p:nvSpPr>
        <p:spPr>
          <a:xfrm>
            <a:off x="779462" y="1728598"/>
            <a:ext cx="7581901" cy="4735184"/>
          </a:xfrm>
        </p:spPr>
        <p:txBody>
          <a:bodyPr>
            <a:normAutofit/>
          </a:bodyPr>
          <a:lstStyle/>
          <a:p>
            <a:r>
              <a:rPr lang="en-US" dirty="0" smtClean="0"/>
              <a:t>US Domestic </a:t>
            </a:r>
            <a:r>
              <a:rPr lang="en-US" dirty="0" smtClean="0"/>
              <a:t>workshops </a:t>
            </a:r>
            <a:r>
              <a:rPr lang="en-US" dirty="0" smtClean="0"/>
              <a:t>include National Weather Service </a:t>
            </a:r>
            <a:r>
              <a:rPr lang="en-US" dirty="0" smtClean="0"/>
              <a:t>personnel</a:t>
            </a:r>
          </a:p>
          <a:p>
            <a:r>
              <a:rPr lang="en-US" dirty="0" smtClean="0"/>
              <a:t>SSEC has been providing </a:t>
            </a:r>
            <a:r>
              <a:rPr lang="en-US" dirty="0" smtClean="0"/>
              <a:t>MODIS direct broadcast data to NWS since 2006.</a:t>
            </a:r>
          </a:p>
          <a:p>
            <a:r>
              <a:rPr lang="en-US" dirty="0" smtClean="0"/>
              <a:t>Early, forecasters did not see how the products could be useful in operations.</a:t>
            </a:r>
          </a:p>
          <a:p>
            <a:r>
              <a:rPr lang="en-US" dirty="0" smtClean="0"/>
              <a:t>Now we support 59 forecast offices in the US</a:t>
            </a:r>
          </a:p>
          <a:p>
            <a:pPr lvl="1"/>
            <a:r>
              <a:rPr lang="en-US" dirty="0" smtClean="0"/>
              <a:t>Polar2Grid used for AWIPS </a:t>
            </a:r>
            <a:r>
              <a:rPr lang="en-US" dirty="0" err="1" smtClean="0"/>
              <a:t>reprojections</a:t>
            </a:r>
            <a:endParaRPr lang="en-US" dirty="0" smtClean="0"/>
          </a:p>
          <a:p>
            <a:pPr lvl="1"/>
            <a:r>
              <a:rPr lang="en-US" dirty="0" smtClean="0"/>
              <a:t>This software supporting Hawaii, Alaska and Puerto Rico regions too.</a:t>
            </a:r>
          </a:p>
          <a:p>
            <a:pPr lvl="1"/>
            <a:endParaRPr lang="en-US" dirty="0" smtClean="0"/>
          </a:p>
        </p:txBody>
      </p:sp>
    </p:spTree>
    <p:extLst>
      <p:ext uri="{BB962C8B-B14F-4D97-AF65-F5344CB8AC3E}">
        <p14:creationId xmlns:p14="http://schemas.microsoft.com/office/powerpoint/2010/main" val="274775098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Supporting CONUS NWS since 2006</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18281907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642" y="-331150"/>
            <a:ext cx="7581901" cy="1653988"/>
          </a:xfrm>
        </p:spPr>
        <p:txBody>
          <a:bodyPr/>
          <a:lstStyle/>
          <a:p>
            <a:r>
              <a:rPr lang="en-US" sz="3200" dirty="0" smtClean="0"/>
              <a:t>Support National Weather Service Forecasters</a:t>
            </a:r>
            <a:endParaRPr lang="en-US" sz="3200" dirty="0"/>
          </a:p>
        </p:txBody>
      </p:sp>
      <p:pic>
        <p:nvPicPr>
          <p:cNvPr id="4" name="Content Placeholder 3" descr="cwas.png"/>
          <p:cNvPicPr>
            <a:picLocks noGrp="1" noChangeAspect="1"/>
          </p:cNvPicPr>
          <p:nvPr>
            <p:ph idx="1"/>
          </p:nvPr>
        </p:nvPicPr>
        <p:blipFill>
          <a:blip r:embed="rId2">
            <a:extLst>
              <a:ext uri="{28A0092B-C50C-407E-A947-70E740481C1C}">
                <a14:useLocalDpi xmlns:a14="http://schemas.microsoft.com/office/drawing/2010/main" val="0"/>
              </a:ext>
            </a:extLst>
          </a:blip>
          <a:srcRect l="-21918" r="-21918"/>
          <a:stretch>
            <a:fillRect/>
          </a:stretch>
        </p:blipFill>
        <p:spPr>
          <a:xfrm>
            <a:off x="-993190" y="958273"/>
            <a:ext cx="10938087" cy="5703454"/>
          </a:xfrm>
        </p:spPr>
      </p:pic>
    </p:spTree>
    <p:extLst>
      <p:ext uri="{BB962C8B-B14F-4D97-AF65-F5344CB8AC3E}">
        <p14:creationId xmlns:p14="http://schemas.microsoft.com/office/powerpoint/2010/main" val="278987628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modis_afd_2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508000"/>
            <a:ext cx="8582025" cy="5838825"/>
          </a:xfrm>
          <a:prstGeom prst="rect">
            <a:avLst/>
          </a:prstGeom>
        </p:spPr>
      </p:pic>
    </p:spTree>
    <p:extLst>
      <p:ext uri="{BB962C8B-B14F-4D97-AF65-F5344CB8AC3E}">
        <p14:creationId xmlns:p14="http://schemas.microsoft.com/office/powerpoint/2010/main" val="37991252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19"/>
            <a:ext cx="7581901" cy="1653988"/>
          </a:xfrm>
        </p:spPr>
        <p:txBody>
          <a:bodyPr/>
          <a:lstStyle/>
          <a:p>
            <a:r>
              <a:rPr lang="en-US" dirty="0" smtClean="0"/>
              <a:t>IMAPP</a:t>
            </a:r>
            <a:br>
              <a:rPr lang="en-US" dirty="0" smtClean="0"/>
            </a:br>
            <a:r>
              <a:rPr lang="en-US" sz="2800" dirty="0" smtClean="0">
                <a:solidFill>
                  <a:schemeClr val="bg1"/>
                </a:solidFill>
              </a:rPr>
              <a:t>International MODIS/AIRS Processing Package</a:t>
            </a:r>
            <a:endParaRPr lang="en-US" sz="2800" dirty="0">
              <a:solidFill>
                <a:schemeClr val="bg1"/>
              </a:solidFill>
            </a:endParaRPr>
          </a:p>
        </p:txBody>
      </p:sp>
      <p:sp>
        <p:nvSpPr>
          <p:cNvPr id="3" name="Content Placeholder 2"/>
          <p:cNvSpPr>
            <a:spLocks noGrp="1"/>
          </p:cNvSpPr>
          <p:nvPr>
            <p:ph idx="1"/>
          </p:nvPr>
        </p:nvSpPr>
        <p:spPr>
          <a:xfrm>
            <a:off x="779462" y="1764206"/>
            <a:ext cx="8045702" cy="4789770"/>
          </a:xfrm>
        </p:spPr>
        <p:txBody>
          <a:bodyPr>
            <a:normAutofit fontScale="92500" lnSpcReduction="10000"/>
          </a:bodyPr>
          <a:lstStyle/>
          <a:p>
            <a:pPr>
              <a:buNone/>
            </a:pPr>
            <a:r>
              <a:rPr lang="en-US" dirty="0"/>
              <a:t>Funded by NASA since 2000  </a:t>
            </a:r>
          </a:p>
          <a:p>
            <a:pPr>
              <a:buNone/>
            </a:pPr>
            <a:r>
              <a:rPr lang="en-US" sz="3027" dirty="0">
                <a:solidFill>
                  <a:schemeClr val="accent1"/>
                </a:solidFill>
              </a:rPr>
              <a:t>http://</a:t>
            </a:r>
            <a:r>
              <a:rPr lang="en-US" sz="3027" dirty="0" err="1">
                <a:solidFill>
                  <a:schemeClr val="accent1"/>
                </a:solidFill>
              </a:rPr>
              <a:t>cimss.ssec.wisc.edu</a:t>
            </a:r>
            <a:r>
              <a:rPr lang="en-US" sz="3027" dirty="0">
                <a:solidFill>
                  <a:schemeClr val="accent1"/>
                </a:solidFill>
              </a:rPr>
              <a:t>/</a:t>
            </a:r>
            <a:r>
              <a:rPr lang="en-US" sz="3027" dirty="0" err="1">
                <a:solidFill>
                  <a:schemeClr val="accent1"/>
                </a:solidFill>
              </a:rPr>
              <a:t>imapp</a:t>
            </a:r>
            <a:r>
              <a:rPr lang="en-US" sz="3027" dirty="0">
                <a:solidFill>
                  <a:schemeClr val="accent1"/>
                </a:solidFill>
              </a:rPr>
              <a:t>/</a:t>
            </a:r>
          </a:p>
          <a:p>
            <a:r>
              <a:rPr lang="en-US" dirty="0" smtClean="0"/>
              <a:t>65 </a:t>
            </a:r>
            <a:r>
              <a:rPr lang="en-US" dirty="0"/>
              <a:t>software packages released in </a:t>
            </a:r>
            <a:r>
              <a:rPr lang="en-US" dirty="0" smtClean="0"/>
              <a:t>15+ </a:t>
            </a:r>
            <a:r>
              <a:rPr lang="en-US" dirty="0"/>
              <a:t>years</a:t>
            </a:r>
          </a:p>
          <a:p>
            <a:r>
              <a:rPr lang="en-US" dirty="0"/>
              <a:t>More than </a:t>
            </a:r>
            <a:r>
              <a:rPr lang="en-US" dirty="0" smtClean="0"/>
              <a:t>2300 </a:t>
            </a:r>
            <a:r>
              <a:rPr lang="en-US" dirty="0"/>
              <a:t>registrants from </a:t>
            </a:r>
            <a:r>
              <a:rPr lang="en-US" dirty="0" smtClean="0"/>
              <a:t>76 </a:t>
            </a:r>
            <a:r>
              <a:rPr lang="en-US" dirty="0"/>
              <a:t>different countries</a:t>
            </a:r>
          </a:p>
          <a:p>
            <a:r>
              <a:rPr lang="en-US" dirty="0" smtClean="0"/>
              <a:t>13 </a:t>
            </a:r>
            <a:r>
              <a:rPr lang="en-US" dirty="0"/>
              <a:t>direct broadcast workshops held on </a:t>
            </a:r>
            <a:r>
              <a:rPr lang="en-US" dirty="0" smtClean="0"/>
              <a:t>6 continents serving students from more than 60 countries</a:t>
            </a:r>
            <a:endParaRPr lang="en-US" dirty="0"/>
          </a:p>
          <a:p>
            <a:r>
              <a:rPr lang="en-US" dirty="0" smtClean="0"/>
              <a:t>19 </a:t>
            </a:r>
            <a:r>
              <a:rPr lang="en-US" dirty="0"/>
              <a:t>MODIS related software packages</a:t>
            </a:r>
          </a:p>
          <a:p>
            <a:r>
              <a:rPr lang="en-US" dirty="0"/>
              <a:t>6</a:t>
            </a:r>
            <a:r>
              <a:rPr lang="en-US" dirty="0" smtClean="0"/>
              <a:t> </a:t>
            </a:r>
            <a:r>
              <a:rPr lang="en-US" dirty="0"/>
              <a:t>AIRS related software packages</a:t>
            </a:r>
          </a:p>
          <a:p>
            <a:r>
              <a:rPr lang="en-US" dirty="0"/>
              <a:t>4 AMSR-E software packages</a:t>
            </a:r>
          </a:p>
          <a:p>
            <a:pPr marL="0" indent="0">
              <a:buNone/>
            </a:pPr>
            <a:endParaRPr lang="en-US" dirty="0"/>
          </a:p>
        </p:txBody>
      </p:sp>
      <p:pic>
        <p:nvPicPr>
          <p:cNvPr id="4" name="Picture 3" descr="NASA_Logo.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685" y="139541"/>
            <a:ext cx="894277" cy="762583"/>
          </a:xfrm>
          <a:prstGeom prst="rect">
            <a:avLst/>
          </a:prstGeom>
        </p:spPr>
      </p:pic>
    </p:spTree>
    <p:extLst>
      <p:ext uri="{BB962C8B-B14F-4D97-AF65-F5344CB8AC3E}">
        <p14:creationId xmlns:p14="http://schemas.microsoft.com/office/powerpoint/2010/main" val="10685033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3663"/>
            <a:ext cx="8229600" cy="1143001"/>
          </a:xfrm>
        </p:spPr>
        <p:txBody>
          <a:bodyPr/>
          <a:lstStyle/>
          <a:p>
            <a:pPr>
              <a:defRPr/>
            </a:pPr>
            <a:r>
              <a:rPr lang="en-US" sz="3200" dirty="0">
                <a:effectLst>
                  <a:outerShdw blurRad="38100" dist="38100" dir="2700000" algn="tl">
                    <a:srgbClr val="DDDDDD"/>
                  </a:outerShdw>
                </a:effectLst>
                <a:latin typeface="Lucida Sans Unicode" charset="0"/>
                <a:ea typeface="ＭＳ Ｐゴシック" charset="0"/>
                <a:cs typeface="ＭＳ Ｐゴシック" charset="0"/>
              </a:rPr>
              <a:t>Support for Short Term Forecasts</a:t>
            </a:r>
          </a:p>
        </p:txBody>
      </p:sp>
      <p:sp>
        <p:nvSpPr>
          <p:cNvPr id="70658" name="TextBox 4"/>
          <p:cNvSpPr txBox="1">
            <a:spLocks noChangeArrowheads="1"/>
          </p:cNvSpPr>
          <p:nvPr/>
        </p:nvSpPr>
        <p:spPr bwMode="auto">
          <a:xfrm>
            <a:off x="350838" y="1216025"/>
            <a:ext cx="8229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dirty="0"/>
              <a:t>AREA FORECAST DISCUSSION</a:t>
            </a:r>
          </a:p>
          <a:p>
            <a:pPr eaLnBrk="1" hangingPunct="1"/>
            <a:r>
              <a:rPr lang="en-US" sz="1200" b="1" dirty="0"/>
              <a:t>NATIONAL WEATHER SERVICE STATE COLLEGE PA</a:t>
            </a:r>
          </a:p>
          <a:p>
            <a:pPr eaLnBrk="1" hangingPunct="1"/>
            <a:r>
              <a:rPr lang="en-US" sz="1200" b="1" dirty="0"/>
              <a:t>442 AM EDT SUN MAR 27 2011</a:t>
            </a:r>
          </a:p>
          <a:p>
            <a:pPr eaLnBrk="1" hangingPunct="1"/>
            <a:endParaRPr lang="en-US" sz="1200" b="1" dirty="0"/>
          </a:p>
          <a:p>
            <a:pPr eaLnBrk="1" hangingPunct="1"/>
            <a:r>
              <a:rPr lang="en-US" sz="1200" b="1" dirty="0"/>
              <a:t>.SHORT TERM /6 PM THIS EVENING THROUGH 6 PM MONDAY/...ANOTHER VERY CHILLY NIGHT IN STORE FOR THE REGION WITH MINS ARND 15F BLW NORMAL. RIDGE OF HIGH PRESSURE WILL PROVIDE THE CLEARSKIES...</a:t>
            </a:r>
            <a:r>
              <a:rPr lang="en-US" sz="1200" b="1" i="1" dirty="0">
                <a:solidFill>
                  <a:srgbClr val="FF0000"/>
                </a:solidFill>
              </a:rPr>
              <a:t>LGT WINDS AND DRY AIR TO ALLOW FOR GOOD RADIATIONAL COOLING. LOWS SHOULD RANGE FROM THE SINGLE DIGITS ACROSS THE SNOW COVERED N MTNS /MODIS BAND 7 IMAGERY SHOWS EXTENT OF SNOW COVER BEAUTIFULLY/</a:t>
            </a:r>
            <a:r>
              <a:rPr lang="en-US" sz="1200" b="1" dirty="0"/>
              <a:t>...TO ARND 20F IN THE SOUTH.</a:t>
            </a:r>
          </a:p>
        </p:txBody>
      </p:sp>
      <p:pic>
        <p:nvPicPr>
          <p:cNvPr id="70661" name="Content Placeholder 7" descr="Picture 6.png"/>
          <p:cNvPicPr>
            <a:picLocks noGrp="1" noChangeAspect="1"/>
          </p:cNvPicPr>
          <p:nvPr>
            <p:ph idx="1"/>
          </p:nvPr>
        </p:nvPicPr>
        <p:blipFill>
          <a:blip r:embed="rId2">
            <a:extLst>
              <a:ext uri="{28A0092B-C50C-407E-A947-70E740481C1C}">
                <a14:useLocalDpi xmlns:a14="http://schemas.microsoft.com/office/drawing/2010/main" val="0"/>
              </a:ext>
            </a:extLst>
          </a:blip>
          <a:srcRect t="-24219" b="-24219"/>
          <a:stretch>
            <a:fillRect/>
          </a:stretch>
        </p:blipFill>
        <p:spPr>
          <a:xfrm>
            <a:off x="71438" y="2395538"/>
            <a:ext cx="8997950" cy="4948237"/>
          </a:xfrm>
        </p:spPr>
      </p:pic>
    </p:spTree>
    <p:extLst>
      <p:ext uri="{BB962C8B-B14F-4D97-AF65-F5344CB8AC3E}">
        <p14:creationId xmlns:p14="http://schemas.microsoft.com/office/powerpoint/2010/main" val="392969535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064" y="-151180"/>
            <a:ext cx="8229600" cy="1143000"/>
          </a:xfrm>
        </p:spPr>
        <p:txBody>
          <a:bodyPr/>
          <a:lstStyle/>
          <a:p>
            <a:r>
              <a:rPr lang="en-US" dirty="0" smtClean="0"/>
              <a:t>Fine Scale </a:t>
            </a:r>
            <a:r>
              <a:rPr lang="en-US" smtClean="0"/>
              <a:t>Water Features</a:t>
            </a:r>
            <a:endParaRPr lang="en-US" dirty="0"/>
          </a:p>
        </p:txBody>
      </p:sp>
      <p:sp>
        <p:nvSpPr>
          <p:cNvPr id="4" name="TextBox 3"/>
          <p:cNvSpPr txBox="1"/>
          <p:nvPr/>
        </p:nvSpPr>
        <p:spPr>
          <a:xfrm>
            <a:off x="6637105" y="1008364"/>
            <a:ext cx="2458857" cy="4370428"/>
          </a:xfrm>
          <a:prstGeom prst="rect">
            <a:avLst/>
          </a:prstGeom>
          <a:noFill/>
        </p:spPr>
        <p:txBody>
          <a:bodyPr wrap="square" rtlCol="0">
            <a:spAutoFit/>
          </a:bodyPr>
          <a:lstStyle/>
          <a:p>
            <a:r>
              <a:rPr lang="en-US" sz="1200" b="1" dirty="0"/>
              <a:t>AREA FORECAST DISCUSSION</a:t>
            </a:r>
          </a:p>
          <a:p>
            <a:r>
              <a:rPr lang="en-US" sz="1200" b="1" dirty="0" smtClean="0"/>
              <a:t>NATIONAL </a:t>
            </a:r>
            <a:r>
              <a:rPr lang="en-US" sz="1200" b="1" dirty="0"/>
              <a:t>WEATHER SERVICE GRAND RAPIDS MI</a:t>
            </a:r>
          </a:p>
          <a:p>
            <a:r>
              <a:rPr lang="en-US" sz="1200" b="1" dirty="0" smtClean="0"/>
              <a:t>326 </a:t>
            </a:r>
            <a:r>
              <a:rPr lang="en-US" sz="1200" b="1" dirty="0"/>
              <a:t>PM EDT THU JUL 2 </a:t>
            </a:r>
            <a:r>
              <a:rPr lang="en-US" sz="1200" b="1" dirty="0" smtClean="0"/>
              <a:t>2015</a:t>
            </a:r>
            <a:endParaRPr lang="en-US" sz="1200" b="1" dirty="0"/>
          </a:p>
          <a:p>
            <a:endParaRPr lang="en-US" sz="1200" b="1" dirty="0"/>
          </a:p>
          <a:p>
            <a:r>
              <a:rPr lang="en-US" sz="1200" dirty="0"/>
              <a:t>LATEST UPDATE...</a:t>
            </a:r>
          </a:p>
          <a:p>
            <a:endParaRPr lang="en-US" sz="1200" dirty="0"/>
          </a:p>
          <a:p>
            <a:r>
              <a:rPr lang="en-US" sz="1200" dirty="0"/>
              <a:t>SYNOPSIS/SHORT TERM/LONG TERM/MARINE</a:t>
            </a:r>
          </a:p>
          <a:p>
            <a:endParaRPr lang="en-US" sz="1200" dirty="0" smtClean="0"/>
          </a:p>
          <a:p>
            <a:r>
              <a:rPr lang="en-US" sz="1200" dirty="0"/>
              <a:t>.MARINE...</a:t>
            </a:r>
          </a:p>
          <a:p>
            <a:endParaRPr lang="en-US" sz="1200" dirty="0"/>
          </a:p>
          <a:p>
            <a:r>
              <a:rPr lang="en-US" sz="1200" dirty="0"/>
              <a:t>ISSUED AT 326 PM EDT THU JUL 2 2015</a:t>
            </a:r>
          </a:p>
          <a:p>
            <a:r>
              <a:rPr lang="en-US" sz="1100" dirty="0" smtClean="0"/>
              <a:t>….</a:t>
            </a:r>
            <a:endParaRPr lang="en-US" sz="1100" dirty="0"/>
          </a:p>
          <a:p>
            <a:r>
              <a:rPr lang="en-US" sz="1100" b="1" i="1" dirty="0">
                <a:solidFill>
                  <a:srgbClr val="FF0000"/>
                </a:solidFill>
              </a:rPr>
              <a:t>ON ANOTHER NOTE...SOME UPWELLING HAS OCCURRED AT THE SHORELINE WITH </a:t>
            </a:r>
            <a:r>
              <a:rPr lang="en-US" sz="1100" b="1" i="1" dirty="0" smtClean="0">
                <a:solidFill>
                  <a:srgbClr val="FF0000"/>
                </a:solidFill>
              </a:rPr>
              <a:t>THE </a:t>
            </a:r>
            <a:r>
              <a:rPr lang="en-US" sz="1100" b="1" i="1" dirty="0">
                <a:solidFill>
                  <a:srgbClr val="FF0000"/>
                </a:solidFill>
              </a:rPr>
              <a:t>NNE WINDS OVER THE LAST DAY. SOME WATER TEMPS HAVE DROPPED TO </a:t>
            </a:r>
            <a:r>
              <a:rPr lang="en-US" sz="1100" b="1" i="1" dirty="0" smtClean="0">
                <a:solidFill>
                  <a:srgbClr val="FF0000"/>
                </a:solidFill>
              </a:rPr>
              <a:t> NEAR </a:t>
            </a:r>
            <a:r>
              <a:rPr lang="en-US" sz="1100" b="1" i="1" dirty="0">
                <a:solidFill>
                  <a:srgbClr val="FF0000"/>
                </a:solidFill>
              </a:rPr>
              <a:t>40F ALONG THE SHORE PER LATEST WATER OBSERVATIONS FROM THE </a:t>
            </a:r>
            <a:r>
              <a:rPr lang="en-US" sz="1100" b="1" i="1" dirty="0" smtClean="0">
                <a:solidFill>
                  <a:srgbClr val="FF0000"/>
                </a:solidFill>
              </a:rPr>
              <a:t>SITES </a:t>
            </a:r>
            <a:r>
              <a:rPr lang="en-US" sz="1100" b="1" i="1" dirty="0">
                <a:solidFill>
                  <a:srgbClr val="FF0000"/>
                </a:solidFill>
              </a:rPr>
              <a:t>ALONG THE COAST THIS MORNING AND MODIS SATELLITE IMAGERY</a:t>
            </a:r>
            <a:r>
              <a:rPr lang="en-US" sz="1100" b="1" i="1" dirty="0" smtClean="0">
                <a:solidFill>
                  <a:srgbClr val="FF0000"/>
                </a:solidFill>
              </a:rPr>
              <a:t>.  </a:t>
            </a:r>
            <a:endParaRPr lang="en-US" sz="1100" b="1" i="1" dirty="0">
              <a:solidFill>
                <a:srgbClr val="FF0000"/>
              </a:solidFill>
            </a:endParaRPr>
          </a:p>
        </p:txBody>
      </p:sp>
      <p:sp>
        <p:nvSpPr>
          <p:cNvPr id="8" name="TextBox 7"/>
          <p:cNvSpPr txBox="1"/>
          <p:nvPr/>
        </p:nvSpPr>
        <p:spPr>
          <a:xfrm>
            <a:off x="5523993" y="6240566"/>
            <a:ext cx="184666" cy="369332"/>
          </a:xfrm>
          <a:prstGeom prst="rect">
            <a:avLst/>
          </a:prstGeom>
          <a:noFill/>
        </p:spPr>
        <p:txBody>
          <a:bodyPr wrap="none" rtlCol="0">
            <a:spAutoFit/>
          </a:bodyPr>
          <a:lstStyle/>
          <a:p>
            <a:endParaRPr lang="en-US" dirty="0"/>
          </a:p>
        </p:txBody>
      </p:sp>
      <p:pic>
        <p:nvPicPr>
          <p:cNvPr id="3" name="Picture 2" descr="Screen Shot 2015-07-02 at 4.34.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35" y="844494"/>
            <a:ext cx="6218767" cy="5935217"/>
          </a:xfrm>
          <a:prstGeom prst="rect">
            <a:avLst/>
          </a:prstGeom>
        </p:spPr>
      </p:pic>
    </p:spTree>
    <p:extLst>
      <p:ext uri="{BB962C8B-B14F-4D97-AF65-F5344CB8AC3E}">
        <p14:creationId xmlns:p14="http://schemas.microsoft.com/office/powerpoint/2010/main" val="89580714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779462" y="1340824"/>
            <a:ext cx="8069555" cy="4247317"/>
          </a:xfrm>
          <a:prstGeom prst="rect">
            <a:avLst/>
          </a:prstGeom>
        </p:spPr>
        <p:txBody>
          <a:bodyPr wrap="square">
            <a:spAutoFit/>
          </a:bodyPr>
          <a:lstStyle/>
          <a:p>
            <a:r>
              <a:rPr lang="en-US" dirty="0"/>
              <a:t>AREA FORECAST DISCUSSION</a:t>
            </a:r>
          </a:p>
          <a:p>
            <a:r>
              <a:rPr lang="en-US" dirty="0"/>
              <a:t>NATIONAL WEATHER SERVICE GRAND RAPIDS MI</a:t>
            </a:r>
          </a:p>
          <a:p>
            <a:r>
              <a:rPr lang="en-US" dirty="0"/>
              <a:t>1156 AM EST MON FEB 24 </a:t>
            </a:r>
            <a:r>
              <a:rPr lang="en-US" dirty="0" smtClean="0"/>
              <a:t>2014</a:t>
            </a:r>
          </a:p>
          <a:p>
            <a:endParaRPr lang="en-US" dirty="0"/>
          </a:p>
          <a:p>
            <a:endParaRPr lang="en-US" dirty="0"/>
          </a:p>
          <a:p>
            <a:r>
              <a:rPr lang="en-US" b="1" dirty="0">
                <a:solidFill>
                  <a:srgbClr val="FF0000"/>
                </a:solidFill>
              </a:rPr>
              <a:t>ON A SIDE NOTE IT WILL BE INTERESTING TO SEE THE MODIS SAT PIC</a:t>
            </a:r>
          </a:p>
          <a:p>
            <a:r>
              <a:rPr lang="en-US" b="1" dirty="0">
                <a:solidFill>
                  <a:srgbClr val="FF0000"/>
                </a:solidFill>
              </a:rPr>
              <a:t>FROM TODAY AS THERE APPEARS TO BE SOME THIN ICE AGAIN IN PLACE</a:t>
            </a:r>
          </a:p>
          <a:p>
            <a:r>
              <a:rPr lang="en-US" b="1" dirty="0">
                <a:solidFill>
                  <a:srgbClr val="FF0000"/>
                </a:solidFill>
              </a:rPr>
              <a:t>ACROSS THE FAR SOUTH PART OF THE LAKE AND UP THE WESTERN SHORE</a:t>
            </a:r>
          </a:p>
          <a:p>
            <a:r>
              <a:rPr lang="en-US" b="1" dirty="0">
                <a:solidFill>
                  <a:srgbClr val="FF0000"/>
                </a:solidFill>
              </a:rPr>
              <a:t>TOWARDS MILWAUKEE. THIS WILL HAVE SOME AFFECT ON FETCH LENGTH IN A</a:t>
            </a:r>
          </a:p>
          <a:p>
            <a:r>
              <a:rPr lang="en-US" b="1" dirty="0">
                <a:solidFill>
                  <a:srgbClr val="FF0000"/>
                </a:solidFill>
              </a:rPr>
              <a:t>SOUTHWEST FLOW. OBVIOUSLY THE LAKE IS MUCH MORE OPEN THAN IT WAS A</a:t>
            </a:r>
          </a:p>
          <a:p>
            <a:r>
              <a:rPr lang="en-US" b="1" dirty="0">
                <a:solidFill>
                  <a:srgbClr val="FF0000"/>
                </a:solidFill>
              </a:rPr>
              <a:t>WEEK OR SO AGO. THE MODIS PASSES OVER LAKE MICHIGAN AT 1710Z TODAY</a:t>
            </a:r>
          </a:p>
          <a:p>
            <a:r>
              <a:rPr lang="en-US" b="1" dirty="0">
                <a:solidFill>
                  <a:srgbClr val="FF0000"/>
                </a:solidFill>
              </a:rPr>
              <a:t>OR IN ABOUT 15 MINS.</a:t>
            </a:r>
          </a:p>
          <a:p>
            <a:endParaRPr lang="en-US" dirty="0" smtClean="0"/>
          </a:p>
          <a:p>
            <a:endParaRPr lang="en-US" dirty="0"/>
          </a:p>
          <a:p>
            <a:endParaRPr lang="en-US" dirty="0"/>
          </a:p>
        </p:txBody>
      </p:sp>
      <p:sp>
        <p:nvSpPr>
          <p:cNvPr id="4" name="TextBox 3"/>
          <p:cNvSpPr txBox="1"/>
          <p:nvPr/>
        </p:nvSpPr>
        <p:spPr>
          <a:xfrm>
            <a:off x="999505" y="5350005"/>
            <a:ext cx="7081686" cy="923330"/>
          </a:xfrm>
          <a:prstGeom prst="rect">
            <a:avLst/>
          </a:prstGeom>
          <a:noFill/>
        </p:spPr>
        <p:txBody>
          <a:bodyPr wrap="none" rtlCol="0">
            <a:spAutoFit/>
          </a:bodyPr>
          <a:lstStyle/>
          <a:p>
            <a:r>
              <a:rPr lang="en-US" dirty="0" smtClean="0"/>
              <a:t>So we have gone from “Can Research Satellite be Used in Operations?”</a:t>
            </a:r>
          </a:p>
          <a:p>
            <a:r>
              <a:rPr lang="en-US" dirty="0" smtClean="0"/>
              <a:t>to forecasters knowing the MODIS orbit overpass times, and expecting</a:t>
            </a:r>
          </a:p>
          <a:p>
            <a:r>
              <a:rPr lang="en-US" dirty="0"/>
              <a:t>t</a:t>
            </a:r>
            <a:r>
              <a:rPr lang="en-US" dirty="0" smtClean="0"/>
              <a:t>he data to be useful.</a:t>
            </a:r>
          </a:p>
        </p:txBody>
      </p:sp>
    </p:spTree>
    <p:extLst>
      <p:ext uri="{BB962C8B-B14F-4D97-AF65-F5344CB8AC3E}">
        <p14:creationId xmlns:p14="http://schemas.microsoft.com/office/powerpoint/2010/main" val="13750250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a:xfrm>
            <a:off x="1347568" y="250673"/>
            <a:ext cx="7581901" cy="6400522"/>
          </a:xfrm>
        </p:spPr>
        <p:txBody>
          <a:bodyPr>
            <a:normAutofit fontScale="92500"/>
          </a:bodyPr>
          <a:lstStyle/>
          <a:p>
            <a:pPr marL="0" indent="0">
              <a:spcBef>
                <a:spcPts val="800"/>
              </a:spcBef>
              <a:buNone/>
            </a:pPr>
            <a:r>
              <a:rPr lang="en-US" dirty="0"/>
              <a:t>Area Forecast </a:t>
            </a:r>
            <a:r>
              <a:rPr lang="en-US" dirty="0" smtClean="0"/>
              <a:t>Discussion</a:t>
            </a:r>
          </a:p>
          <a:p>
            <a:pPr marL="0" indent="0">
              <a:spcBef>
                <a:spcPts val="800"/>
              </a:spcBef>
              <a:buNone/>
            </a:pPr>
            <a:r>
              <a:rPr lang="en-US" dirty="0" smtClean="0"/>
              <a:t>National </a:t>
            </a:r>
            <a:r>
              <a:rPr lang="en-US" dirty="0"/>
              <a:t>Weather Service Milwaukee/Sullivan WI</a:t>
            </a:r>
          </a:p>
          <a:p>
            <a:pPr marL="0" indent="0">
              <a:spcBef>
                <a:spcPts val="800"/>
              </a:spcBef>
              <a:buNone/>
            </a:pPr>
            <a:r>
              <a:rPr lang="en-US" dirty="0"/>
              <a:t>336 AM CDT SAT JUN 11 </a:t>
            </a:r>
            <a:r>
              <a:rPr lang="en-US" dirty="0" smtClean="0"/>
              <a:t>2016</a:t>
            </a:r>
            <a:endParaRPr lang="en-US" dirty="0"/>
          </a:p>
          <a:p>
            <a:pPr marL="0" indent="0">
              <a:buNone/>
            </a:pPr>
            <a:r>
              <a:rPr lang="en-US" dirty="0"/>
              <a:t>…</a:t>
            </a:r>
            <a:r>
              <a:rPr lang="en-US" dirty="0" smtClean="0"/>
              <a:t>.</a:t>
            </a:r>
            <a:endParaRPr lang="en-US" dirty="0"/>
          </a:p>
          <a:p>
            <a:pPr marL="0" indent="0">
              <a:buNone/>
            </a:pPr>
            <a:r>
              <a:rPr lang="en-US" dirty="0"/>
              <a:t>.Marine … </a:t>
            </a:r>
          </a:p>
          <a:p>
            <a:pPr marL="0" indent="0">
              <a:buNone/>
            </a:pPr>
            <a:r>
              <a:rPr lang="en-US" dirty="0"/>
              <a:t>Webcams not indicated any fog near the shore early this morning, however threat for dense fog will persist today into this evening as warm, humid air flows across cooler Lake MI.  </a:t>
            </a:r>
            <a:r>
              <a:rPr lang="en-US" dirty="0">
                <a:solidFill>
                  <a:srgbClr val="FF0000"/>
                </a:solidFill>
              </a:rPr>
              <a:t>Recent buoys and MODIS imagery indicating Lake MI water temp in the low to mid 50s while surface </a:t>
            </a:r>
            <a:r>
              <a:rPr lang="en-US" dirty="0" err="1">
                <a:solidFill>
                  <a:srgbClr val="FF0000"/>
                </a:solidFill>
              </a:rPr>
              <a:t>dewpoints</a:t>
            </a:r>
            <a:r>
              <a:rPr lang="en-US" dirty="0">
                <a:solidFill>
                  <a:srgbClr val="FF0000"/>
                </a:solidFill>
              </a:rPr>
              <a:t> rise into the mid 60s to lower 70s today.  </a:t>
            </a:r>
          </a:p>
          <a:p>
            <a:pPr marL="0" indent="0">
              <a:buNone/>
            </a:pPr>
            <a:r>
              <a:rPr lang="en-US" dirty="0"/>
              <a:t>SW winds will likely back to the south to southeast over the near shore waters later this morning and afternoon.  However the lake breeze should be held close to the shore by the expected WSW breezes over the land.</a:t>
            </a:r>
          </a:p>
          <a:p>
            <a:endParaRPr lang="en-US" dirty="0"/>
          </a:p>
        </p:txBody>
      </p:sp>
    </p:spTree>
    <p:extLst>
      <p:ext uri="{BB962C8B-B14F-4D97-AF65-F5344CB8AC3E}">
        <p14:creationId xmlns:p14="http://schemas.microsoft.com/office/powerpoint/2010/main" val="82006480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575377"/>
            <a:ext cx="7581901" cy="1653988"/>
          </a:xfrm>
        </p:spPr>
        <p:txBody>
          <a:bodyPr/>
          <a:lstStyle/>
          <a:p>
            <a:r>
              <a:rPr lang="en-US" dirty="0" smtClean="0"/>
              <a:t>Future </a:t>
            </a:r>
            <a:r>
              <a:rPr lang="en-US" dirty="0" smtClean="0"/>
              <a:t>IMAPP Plans</a:t>
            </a:r>
            <a:endParaRPr lang="en-US" dirty="0"/>
          </a:p>
        </p:txBody>
      </p:sp>
      <p:sp>
        <p:nvSpPr>
          <p:cNvPr id="3" name="Content Placeholder 2"/>
          <p:cNvSpPr>
            <a:spLocks noGrp="1"/>
          </p:cNvSpPr>
          <p:nvPr>
            <p:ph idx="1"/>
          </p:nvPr>
        </p:nvSpPr>
        <p:spPr>
          <a:xfrm>
            <a:off x="779462" y="837368"/>
            <a:ext cx="8025204" cy="5688478"/>
          </a:xfrm>
        </p:spPr>
        <p:txBody>
          <a:bodyPr>
            <a:normAutofit/>
          </a:bodyPr>
          <a:lstStyle/>
          <a:p>
            <a:pPr marL="0" indent="0">
              <a:buNone/>
            </a:pPr>
            <a:r>
              <a:rPr lang="en-US" dirty="0" smtClean="0"/>
              <a:t>Current funding </a:t>
            </a:r>
            <a:r>
              <a:rPr lang="en-US" dirty="0" smtClean="0"/>
              <a:t>through </a:t>
            </a:r>
            <a:r>
              <a:rPr lang="en-US" dirty="0" smtClean="0"/>
              <a:t>mid-2017</a:t>
            </a:r>
            <a:endParaRPr lang="en-US" dirty="0" smtClean="0"/>
          </a:p>
          <a:p>
            <a:pPr lvl="1"/>
            <a:r>
              <a:rPr lang="en-US" dirty="0" smtClean="0"/>
              <a:t>No funding  beyond that as of now. </a:t>
            </a:r>
            <a:endParaRPr lang="en-US" dirty="0"/>
          </a:p>
          <a:p>
            <a:pPr marL="0" indent="0">
              <a:buNone/>
            </a:pPr>
            <a:r>
              <a:rPr lang="en-US" dirty="0" smtClean="0"/>
              <a:t>Coming </a:t>
            </a:r>
            <a:r>
              <a:rPr lang="en-US" dirty="0" smtClean="0"/>
              <a:t>Soon:</a:t>
            </a:r>
          </a:p>
          <a:p>
            <a:r>
              <a:rPr lang="en-US" dirty="0" smtClean="0"/>
              <a:t>Aviation </a:t>
            </a:r>
            <a:r>
              <a:rPr lang="en-US" dirty="0" smtClean="0"/>
              <a:t>Hazard </a:t>
            </a:r>
            <a:r>
              <a:rPr lang="en-US" dirty="0" smtClean="0"/>
              <a:t>Products</a:t>
            </a:r>
            <a:endParaRPr lang="en-US" dirty="0" smtClean="0"/>
          </a:p>
          <a:p>
            <a:pPr lvl="1"/>
            <a:r>
              <a:rPr lang="en-US" dirty="0" smtClean="0"/>
              <a:t>Aerosol Visibility</a:t>
            </a:r>
            <a:endParaRPr lang="en-US" dirty="0" smtClean="0"/>
          </a:p>
          <a:p>
            <a:pPr lvl="1"/>
            <a:r>
              <a:rPr lang="en-US" dirty="0" smtClean="0"/>
              <a:t>Fog/Low Stratus (Identifies LIFR/IFR/MVFR probabilities) working with Mike </a:t>
            </a:r>
            <a:r>
              <a:rPr lang="en-US" dirty="0" err="1" smtClean="0"/>
              <a:t>Pavolonis</a:t>
            </a:r>
            <a:r>
              <a:rPr lang="en-US" dirty="0" smtClean="0"/>
              <a:t>/Corey Calvert</a:t>
            </a:r>
            <a:endParaRPr lang="en-US" dirty="0" smtClean="0"/>
          </a:p>
          <a:p>
            <a:r>
              <a:rPr lang="en-US" dirty="0" smtClean="0"/>
              <a:t>Update to BRDF </a:t>
            </a:r>
            <a:r>
              <a:rPr lang="en-US" dirty="0" smtClean="0"/>
              <a:t>Collect 6 package </a:t>
            </a:r>
            <a:r>
              <a:rPr lang="en-US" dirty="0" smtClean="0"/>
              <a:t>– with Crystal </a:t>
            </a:r>
            <a:r>
              <a:rPr lang="en-US" dirty="0" err="1" smtClean="0"/>
              <a:t>Schaaf</a:t>
            </a:r>
            <a:endParaRPr lang="en-US" dirty="0" smtClean="0"/>
          </a:p>
          <a:p>
            <a:r>
              <a:rPr lang="en-US" dirty="0"/>
              <a:t>AIRS L1 and L2 Jet Propulsion Lab (JPL)  </a:t>
            </a:r>
          </a:p>
          <a:p>
            <a:pPr lvl="1"/>
            <a:r>
              <a:rPr lang="en-US" dirty="0"/>
              <a:t>Collect 6 Software for Direct </a:t>
            </a:r>
            <a:r>
              <a:rPr lang="en-US" dirty="0" smtClean="0"/>
              <a:t>Broadcast</a:t>
            </a:r>
          </a:p>
          <a:p>
            <a:r>
              <a:rPr lang="en-US" dirty="0" smtClean="0"/>
              <a:t>Training – Moscow in November?</a:t>
            </a:r>
            <a:endParaRPr lang="en-US" dirty="0"/>
          </a:p>
          <a:p>
            <a:pPr marL="0" indent="0">
              <a:buNone/>
            </a:pPr>
            <a:endParaRPr lang="en-US" dirty="0"/>
          </a:p>
        </p:txBody>
      </p:sp>
    </p:spTree>
    <p:extLst>
      <p:ext uri="{BB962C8B-B14F-4D97-AF65-F5344CB8AC3E}">
        <p14:creationId xmlns:p14="http://schemas.microsoft.com/office/powerpoint/2010/main" val="341678441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erosolVisibility_MODIS_Aqua.2016173.2202.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3445" r="2428"/>
          <a:stretch/>
        </p:blipFill>
        <p:spPr>
          <a:xfrm>
            <a:off x="1942261" y="107577"/>
            <a:ext cx="5229141" cy="6115808"/>
          </a:xfrm>
        </p:spPr>
      </p:pic>
      <p:sp>
        <p:nvSpPr>
          <p:cNvPr id="5" name="Rectangle 4"/>
          <p:cNvSpPr/>
          <p:nvPr/>
        </p:nvSpPr>
        <p:spPr>
          <a:xfrm>
            <a:off x="541592" y="6211669"/>
            <a:ext cx="8366632" cy="646331"/>
          </a:xfrm>
          <a:prstGeom prst="rect">
            <a:avLst/>
          </a:prstGeom>
        </p:spPr>
        <p:txBody>
          <a:bodyPr wrap="square">
            <a:spAutoFit/>
          </a:bodyPr>
          <a:lstStyle/>
          <a:p>
            <a:r>
              <a:rPr lang="en-US" dirty="0"/>
              <a:t>Brunner, J., R. B. Pierce, and A. </a:t>
            </a:r>
            <a:r>
              <a:rPr lang="en-US" dirty="0" err="1"/>
              <a:t>Lenzen</a:t>
            </a:r>
            <a:r>
              <a:rPr lang="en-US" dirty="0"/>
              <a:t>, “Development and validation of satellite-based estimates of surface visibility”, Atmos. Meas. Tech., 9, 409–422, 2016.</a:t>
            </a:r>
            <a:r>
              <a:rPr lang="en-US" dirty="0"/>
              <a:t> </a:t>
            </a:r>
          </a:p>
        </p:txBody>
      </p:sp>
    </p:spTree>
    <p:extLst>
      <p:ext uri="{BB962C8B-B14F-4D97-AF65-F5344CB8AC3E}">
        <p14:creationId xmlns:p14="http://schemas.microsoft.com/office/powerpoint/2010/main" val="345614211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LS_LIFR_MODIS_Aqua.2016175.0724.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1045" r="15538" b="12647"/>
          <a:stretch/>
        </p:blipFill>
        <p:spPr>
          <a:xfrm>
            <a:off x="1587419" y="107577"/>
            <a:ext cx="5640006" cy="5826480"/>
          </a:xfrm>
        </p:spPr>
      </p:pic>
      <p:sp>
        <p:nvSpPr>
          <p:cNvPr id="6" name="TextBox 5"/>
          <p:cNvSpPr txBox="1"/>
          <p:nvPr/>
        </p:nvSpPr>
        <p:spPr>
          <a:xfrm>
            <a:off x="1873556" y="6267197"/>
            <a:ext cx="3748029" cy="369332"/>
          </a:xfrm>
          <a:prstGeom prst="rect">
            <a:avLst/>
          </a:prstGeom>
          <a:noFill/>
        </p:spPr>
        <p:txBody>
          <a:bodyPr wrap="none" rtlCol="0">
            <a:spAutoFit/>
          </a:bodyPr>
          <a:lstStyle/>
          <a:p>
            <a:r>
              <a:rPr lang="en-US" dirty="0" smtClean="0"/>
              <a:t>MODIS Fog and Low Stratus Product  </a:t>
            </a:r>
            <a:endParaRPr lang="en-US" dirty="0"/>
          </a:p>
        </p:txBody>
      </p:sp>
    </p:spTree>
    <p:extLst>
      <p:ext uri="{BB962C8B-B14F-4D97-AF65-F5344CB8AC3E}">
        <p14:creationId xmlns:p14="http://schemas.microsoft.com/office/powerpoint/2010/main" val="8175945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067" y="-474767"/>
            <a:ext cx="7581901" cy="1653988"/>
          </a:xfrm>
        </p:spPr>
        <p:txBody>
          <a:bodyPr/>
          <a:lstStyle/>
          <a:p>
            <a:r>
              <a:rPr lang="en-US" dirty="0"/>
              <a:t>IMAPP Global Users</a:t>
            </a:r>
          </a:p>
        </p:txBody>
      </p:sp>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245224497"/>
              </p:ext>
            </p:extLst>
          </p:nvPr>
        </p:nvGraphicFramePr>
        <p:xfrm>
          <a:off x="282229" y="1259947"/>
          <a:ext cx="8634376" cy="5577840"/>
        </p:xfrm>
        <a:graphic>
          <a:graphicData uri="http://schemas.openxmlformats.org/drawingml/2006/table">
            <a:tbl>
              <a:tblPr firstRow="1" bandRow="1">
                <a:tableStyleId>{5C22544A-7EE6-4342-B048-85BDC9FD1C3A}</a:tableStyleId>
              </a:tblPr>
              <a:tblGrid>
                <a:gridCol w="2158594"/>
                <a:gridCol w="2158594"/>
                <a:gridCol w="2158594"/>
                <a:gridCol w="2158594"/>
              </a:tblGrid>
              <a:tr h="4868518">
                <a:tc>
                  <a:txBody>
                    <a:bodyPr/>
                    <a:lstStyle/>
                    <a:p>
                      <a:r>
                        <a:rPr lang="en-US" sz="1800" b="1" kern="1200" dirty="0" smtClean="0">
                          <a:solidFill>
                            <a:schemeClr val="bg1"/>
                          </a:solidFill>
                          <a:effectLst/>
                          <a:latin typeface="+mn-lt"/>
                          <a:ea typeface="+mn-ea"/>
                          <a:cs typeface="+mn-cs"/>
                        </a:rPr>
                        <a:t>Italy</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Argentina</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Brazil</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Kazakhstan</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Ukraine</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Indonesia</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China</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Denmark</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South Africa</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Taiwan</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Japan</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Morocco</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Iran</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Singapore</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India</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Germany</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United Kingdom</a:t>
                      </a:r>
                    </a:p>
                    <a:p>
                      <a:r>
                        <a:rPr lang="en-US" sz="1800" b="1" kern="1200" dirty="0" smtClean="0">
                          <a:solidFill>
                            <a:schemeClr val="bg1"/>
                          </a:solidFill>
                          <a:effectLst/>
                          <a:latin typeface="+mn-lt"/>
                          <a:ea typeface="+mn-ea"/>
                          <a:cs typeface="+mn-cs"/>
                        </a:rPr>
                        <a:t>Iceland</a:t>
                      </a:r>
                    </a:p>
                    <a:p>
                      <a:r>
                        <a:rPr lang="en-US" sz="1800" b="1" kern="1200" dirty="0" smtClean="0">
                          <a:solidFill>
                            <a:schemeClr val="bg1"/>
                          </a:solidFill>
                          <a:effectLst/>
                          <a:latin typeface="+mn-lt"/>
                          <a:ea typeface="+mn-ea"/>
                          <a:cs typeface="+mn-cs"/>
                        </a:rPr>
                        <a:t>Slovenia</a:t>
                      </a:r>
                    </a:p>
                    <a:p>
                      <a:r>
                        <a:rPr lang="en-US" sz="1800" b="1" kern="1200" dirty="0" smtClean="0">
                          <a:solidFill>
                            <a:schemeClr val="bg1"/>
                          </a:solidFill>
                          <a:effectLst/>
                          <a:latin typeface="+mn-lt"/>
                          <a:ea typeface="+mn-ea"/>
                          <a:cs typeface="+mn-cs"/>
                        </a:rPr>
                        <a:t>Uganda</a:t>
                      </a:r>
                    </a:p>
                  </a:txBody>
                  <a:tcPr>
                    <a:solidFill>
                      <a:schemeClr val="tx2"/>
                    </a:solidFill>
                  </a:tcPr>
                </a:tc>
                <a:tc>
                  <a:txBody>
                    <a:bodyPr/>
                    <a:lstStyle/>
                    <a:p>
                      <a:r>
                        <a:rPr lang="en-US" sz="1800" b="1" kern="1200" dirty="0" smtClean="0">
                          <a:solidFill>
                            <a:schemeClr val="bg1"/>
                          </a:solidFill>
                          <a:effectLst/>
                          <a:latin typeface="+mn-lt"/>
                          <a:ea typeface="+mn-ea"/>
                          <a:cs typeface="+mn-cs"/>
                        </a:rPr>
                        <a:t>Australia</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Czech Republic</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Canada</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Spain</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Chile</a:t>
                      </a:r>
                      <a:endParaRPr lang="en-US" sz="1800" kern="1200" dirty="0" smtClean="0">
                        <a:solidFill>
                          <a:schemeClr val="bg1"/>
                        </a:solidFill>
                        <a:effectLst/>
                        <a:latin typeface="+mn-lt"/>
                        <a:ea typeface="+mn-ea"/>
                        <a:cs typeface="+mn-cs"/>
                      </a:endParaRPr>
                    </a:p>
                    <a:p>
                      <a:r>
                        <a:rPr lang="pt-BR" sz="1800" b="1" kern="1200" dirty="0" smtClean="0">
                          <a:solidFill>
                            <a:schemeClr val="bg1"/>
                          </a:solidFill>
                          <a:effectLst/>
                          <a:latin typeface="+mn-lt"/>
                          <a:ea typeface="+mn-ea"/>
                          <a:cs typeface="+mn-cs"/>
                        </a:rPr>
                        <a:t>Pakistan</a:t>
                      </a:r>
                      <a:endParaRPr lang="en-US" sz="1800" kern="1200" dirty="0" smtClean="0">
                        <a:solidFill>
                          <a:schemeClr val="bg1"/>
                        </a:solidFill>
                        <a:effectLst/>
                        <a:latin typeface="+mn-lt"/>
                        <a:ea typeface="+mn-ea"/>
                        <a:cs typeface="+mn-cs"/>
                      </a:endParaRPr>
                    </a:p>
                    <a:p>
                      <a:r>
                        <a:rPr lang="pt-BR" sz="1800" b="1" kern="1200" dirty="0" smtClean="0">
                          <a:solidFill>
                            <a:schemeClr val="bg1"/>
                          </a:solidFill>
                          <a:effectLst/>
                          <a:latin typeface="+mn-lt"/>
                          <a:ea typeface="+mn-ea"/>
                          <a:cs typeface="+mn-cs"/>
                        </a:rPr>
                        <a:t>Nepal</a:t>
                      </a:r>
                      <a:endParaRPr lang="en-US" sz="1800" kern="1200" dirty="0" smtClean="0">
                        <a:solidFill>
                          <a:schemeClr val="bg1"/>
                        </a:solidFill>
                        <a:effectLst/>
                        <a:latin typeface="+mn-lt"/>
                        <a:ea typeface="+mn-ea"/>
                        <a:cs typeface="+mn-cs"/>
                      </a:endParaRPr>
                    </a:p>
                    <a:p>
                      <a:r>
                        <a:rPr lang="pt-BR" sz="1800" b="1" kern="1200" dirty="0" smtClean="0">
                          <a:solidFill>
                            <a:schemeClr val="bg1"/>
                          </a:solidFill>
                          <a:effectLst/>
                          <a:latin typeface="+mn-lt"/>
                          <a:ea typeface="+mn-ea"/>
                          <a:cs typeface="+mn-cs"/>
                        </a:rPr>
                        <a:t>Portugal</a:t>
                      </a:r>
                      <a:endParaRPr lang="en-US" sz="1800" kern="1200" dirty="0" smtClean="0">
                        <a:solidFill>
                          <a:schemeClr val="bg1"/>
                        </a:solidFill>
                        <a:effectLst/>
                        <a:latin typeface="+mn-lt"/>
                        <a:ea typeface="+mn-ea"/>
                        <a:cs typeface="+mn-cs"/>
                      </a:endParaRPr>
                    </a:p>
                    <a:p>
                      <a:r>
                        <a:rPr lang="pt-BR" sz="1800" b="1" kern="1200" dirty="0" smtClean="0">
                          <a:solidFill>
                            <a:schemeClr val="bg1"/>
                          </a:solidFill>
                          <a:effectLst/>
                          <a:latin typeface="+mn-lt"/>
                          <a:ea typeface="+mn-ea"/>
                          <a:cs typeface="+mn-cs"/>
                        </a:rPr>
                        <a:t>Poland</a:t>
                      </a:r>
                      <a:endParaRPr lang="en-US" sz="1800" kern="1200" dirty="0" smtClean="0">
                        <a:solidFill>
                          <a:schemeClr val="bg1"/>
                        </a:solidFill>
                        <a:effectLst/>
                        <a:latin typeface="+mn-lt"/>
                        <a:ea typeface="+mn-ea"/>
                        <a:cs typeface="+mn-cs"/>
                      </a:endParaRPr>
                    </a:p>
                    <a:p>
                      <a:r>
                        <a:rPr lang="pt-BR" sz="1800" b="1" kern="1200" dirty="0" smtClean="0">
                          <a:solidFill>
                            <a:schemeClr val="bg1"/>
                          </a:solidFill>
                          <a:effectLst/>
                          <a:latin typeface="+mn-lt"/>
                          <a:ea typeface="+mn-ea"/>
                          <a:cs typeface="+mn-cs"/>
                        </a:rPr>
                        <a:t>Saudi Arabia</a:t>
                      </a:r>
                      <a:endParaRPr lang="en-US" sz="1800" kern="1200" dirty="0" smtClean="0">
                        <a:solidFill>
                          <a:schemeClr val="bg1"/>
                        </a:solidFill>
                        <a:effectLst/>
                        <a:latin typeface="+mn-lt"/>
                        <a:ea typeface="+mn-ea"/>
                        <a:cs typeface="+mn-cs"/>
                      </a:endParaRPr>
                    </a:p>
                    <a:p>
                      <a:r>
                        <a:rPr lang="pt-BR" sz="1800" b="1" kern="1200" dirty="0" smtClean="0">
                          <a:solidFill>
                            <a:schemeClr val="bg1"/>
                          </a:solidFill>
                          <a:effectLst/>
                          <a:latin typeface="+mn-lt"/>
                          <a:ea typeface="+mn-ea"/>
                          <a:cs typeface="+mn-cs"/>
                        </a:rPr>
                        <a:t>El Salvador</a:t>
                      </a:r>
                      <a:endParaRPr lang="en-US" sz="1800" kern="1200" dirty="0" smtClean="0">
                        <a:solidFill>
                          <a:schemeClr val="bg1"/>
                        </a:solidFill>
                        <a:effectLst/>
                        <a:latin typeface="+mn-lt"/>
                        <a:ea typeface="+mn-ea"/>
                        <a:cs typeface="+mn-cs"/>
                      </a:endParaRPr>
                    </a:p>
                    <a:p>
                      <a:r>
                        <a:rPr lang="pt-BR" sz="1800" b="1" kern="1200" dirty="0" smtClean="0">
                          <a:solidFill>
                            <a:schemeClr val="bg1"/>
                          </a:solidFill>
                          <a:effectLst/>
                          <a:latin typeface="+mn-lt"/>
                          <a:ea typeface="+mn-ea"/>
                          <a:cs typeface="+mn-cs"/>
                        </a:rPr>
                        <a:t>Colômbia</a:t>
                      </a:r>
                      <a:endParaRPr lang="en-US" sz="1800" kern="1200" dirty="0" smtClean="0">
                        <a:solidFill>
                          <a:schemeClr val="bg1"/>
                        </a:solidFill>
                        <a:effectLst/>
                        <a:latin typeface="+mn-lt"/>
                        <a:ea typeface="+mn-ea"/>
                        <a:cs typeface="+mn-cs"/>
                      </a:endParaRPr>
                    </a:p>
                    <a:p>
                      <a:r>
                        <a:rPr lang="pt-BR" sz="1800" b="1" kern="1200" dirty="0" smtClean="0">
                          <a:solidFill>
                            <a:schemeClr val="bg1"/>
                          </a:solidFill>
                          <a:effectLst/>
                          <a:latin typeface="+mn-lt"/>
                          <a:ea typeface="+mn-ea"/>
                          <a:cs typeface="+mn-cs"/>
                        </a:rPr>
                        <a:t>Serbia</a:t>
                      </a:r>
                      <a:endParaRPr lang="en-US" sz="1800" kern="1200" dirty="0" smtClean="0">
                        <a:solidFill>
                          <a:schemeClr val="bg1"/>
                        </a:solidFill>
                        <a:effectLst/>
                        <a:latin typeface="+mn-lt"/>
                        <a:ea typeface="+mn-ea"/>
                        <a:cs typeface="+mn-cs"/>
                      </a:endParaRPr>
                    </a:p>
                    <a:p>
                      <a:r>
                        <a:rPr lang="pt-BR" sz="1800" b="1" kern="1200" dirty="0" smtClean="0">
                          <a:solidFill>
                            <a:schemeClr val="bg1"/>
                          </a:solidFill>
                          <a:effectLst/>
                          <a:latin typeface="+mn-lt"/>
                          <a:ea typeface="+mn-ea"/>
                          <a:cs typeface="+mn-cs"/>
                        </a:rPr>
                        <a:t>Kenya</a:t>
                      </a:r>
                      <a:endParaRPr lang="en-US" sz="1800" kern="1200" dirty="0" smtClean="0">
                        <a:solidFill>
                          <a:schemeClr val="bg1"/>
                        </a:solidFill>
                        <a:effectLst/>
                        <a:latin typeface="+mn-lt"/>
                        <a:ea typeface="+mn-ea"/>
                        <a:cs typeface="+mn-cs"/>
                      </a:endParaRPr>
                    </a:p>
                    <a:p>
                      <a:r>
                        <a:rPr lang="pt-BR" sz="1800" b="1" kern="1200" dirty="0" smtClean="0">
                          <a:solidFill>
                            <a:schemeClr val="bg1"/>
                          </a:solidFill>
                          <a:effectLst/>
                          <a:latin typeface="+mn-lt"/>
                          <a:ea typeface="+mn-ea"/>
                          <a:cs typeface="+mn-cs"/>
                        </a:rPr>
                        <a:t>Oman</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Sweden</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Uzbekistan</a:t>
                      </a:r>
                      <a:r>
                        <a:rPr lang="en-US" dirty="0" smtClean="0">
                          <a:solidFill>
                            <a:schemeClr val="bg1"/>
                          </a:solidFill>
                          <a:effectLst/>
                        </a:rPr>
                        <a:t> </a:t>
                      </a:r>
                    </a:p>
                    <a:p>
                      <a:r>
                        <a:rPr lang="en-US" dirty="0" smtClean="0">
                          <a:solidFill>
                            <a:schemeClr val="bg1"/>
                          </a:solidFill>
                          <a:effectLst/>
                        </a:rPr>
                        <a:t>Switzerland</a:t>
                      </a:r>
                    </a:p>
                    <a:p>
                      <a:r>
                        <a:rPr lang="en-US" dirty="0" smtClean="0">
                          <a:solidFill>
                            <a:schemeClr val="bg1"/>
                          </a:solidFill>
                          <a:effectLst/>
                        </a:rPr>
                        <a:t>Peru</a:t>
                      </a:r>
                    </a:p>
                    <a:p>
                      <a:r>
                        <a:rPr lang="en-US" dirty="0" smtClean="0">
                          <a:solidFill>
                            <a:schemeClr val="bg1"/>
                          </a:solidFill>
                          <a:effectLst/>
                        </a:rPr>
                        <a:t>Ethiopia</a:t>
                      </a:r>
                      <a:endParaRPr lang="en-US" dirty="0">
                        <a:solidFill>
                          <a:schemeClr val="bg1"/>
                        </a:solidFill>
                      </a:endParaRPr>
                    </a:p>
                  </a:txBody>
                  <a:tcPr>
                    <a:solidFill>
                      <a:schemeClr val="tx2"/>
                    </a:solidFill>
                  </a:tcPr>
                </a:tc>
                <a:tc>
                  <a:txBody>
                    <a:bodyPr/>
                    <a:lstStyle/>
                    <a:p>
                      <a:r>
                        <a:rPr lang="pt-BR" sz="1800" b="1" kern="1200" dirty="0" smtClean="0">
                          <a:solidFill>
                            <a:schemeClr val="bg1"/>
                          </a:solidFill>
                          <a:effectLst/>
                          <a:latin typeface="+mn-lt"/>
                          <a:ea typeface="+mn-ea"/>
                          <a:cs typeface="+mn-cs"/>
                        </a:rPr>
                        <a:t>Mexico </a:t>
                      </a:r>
                      <a:endParaRPr lang="en-US" sz="1800" kern="1200" dirty="0" smtClean="0">
                        <a:solidFill>
                          <a:schemeClr val="bg1"/>
                        </a:solidFill>
                        <a:effectLst/>
                        <a:latin typeface="+mn-lt"/>
                        <a:ea typeface="+mn-ea"/>
                        <a:cs typeface="+mn-cs"/>
                      </a:endParaRPr>
                    </a:p>
                    <a:p>
                      <a:r>
                        <a:rPr lang="pt-BR" sz="1800" b="1" kern="1200" dirty="0" smtClean="0">
                          <a:solidFill>
                            <a:schemeClr val="bg1"/>
                          </a:solidFill>
                          <a:effectLst/>
                          <a:latin typeface="+mn-lt"/>
                          <a:ea typeface="+mn-ea"/>
                          <a:cs typeface="+mn-cs"/>
                        </a:rPr>
                        <a:t>Hungary</a:t>
                      </a:r>
                      <a:endParaRPr lang="en-US" sz="1800" kern="1200" dirty="0" smtClean="0">
                        <a:solidFill>
                          <a:schemeClr val="bg1"/>
                        </a:solidFill>
                        <a:effectLst/>
                        <a:latin typeface="+mn-lt"/>
                        <a:ea typeface="+mn-ea"/>
                        <a:cs typeface="+mn-cs"/>
                      </a:endParaRPr>
                    </a:p>
                    <a:p>
                      <a:r>
                        <a:rPr lang="pt-BR" sz="1800" b="1" kern="1200" dirty="0" smtClean="0">
                          <a:solidFill>
                            <a:schemeClr val="bg1"/>
                          </a:solidFill>
                          <a:effectLst/>
                          <a:latin typeface="+mn-lt"/>
                          <a:ea typeface="+mn-ea"/>
                          <a:cs typeface="+mn-cs"/>
                        </a:rPr>
                        <a:t>Belgium</a:t>
                      </a:r>
                      <a:endParaRPr lang="en-US" sz="1800" kern="1200" dirty="0" smtClean="0">
                        <a:solidFill>
                          <a:schemeClr val="bg1"/>
                        </a:solidFill>
                        <a:effectLst/>
                        <a:latin typeface="+mn-lt"/>
                        <a:ea typeface="+mn-ea"/>
                        <a:cs typeface="+mn-cs"/>
                      </a:endParaRPr>
                    </a:p>
                    <a:p>
                      <a:r>
                        <a:rPr lang="pt-BR" sz="1800" b="1" kern="1200" dirty="0" smtClean="0">
                          <a:solidFill>
                            <a:schemeClr val="bg1"/>
                          </a:solidFill>
                          <a:effectLst/>
                          <a:latin typeface="+mn-lt"/>
                          <a:ea typeface="+mn-ea"/>
                          <a:cs typeface="+mn-cs"/>
                        </a:rPr>
                        <a:t>Norway</a:t>
                      </a:r>
                      <a:endParaRPr lang="en-US" sz="1800" kern="1200" dirty="0" smtClean="0">
                        <a:solidFill>
                          <a:schemeClr val="bg1"/>
                        </a:solidFill>
                        <a:effectLst/>
                        <a:latin typeface="+mn-lt"/>
                        <a:ea typeface="+mn-ea"/>
                        <a:cs typeface="+mn-cs"/>
                      </a:endParaRPr>
                    </a:p>
                    <a:p>
                      <a:r>
                        <a:rPr lang="pt-BR" sz="1800" b="1" kern="1200" dirty="0" smtClean="0">
                          <a:solidFill>
                            <a:schemeClr val="bg1"/>
                          </a:solidFill>
                          <a:effectLst/>
                          <a:latin typeface="+mn-lt"/>
                          <a:ea typeface="+mn-ea"/>
                          <a:cs typeface="+mn-cs"/>
                        </a:rPr>
                        <a:t>Venezuela</a:t>
                      </a:r>
                      <a:endParaRPr lang="en-US" sz="1800" kern="1200" dirty="0" smtClean="0">
                        <a:solidFill>
                          <a:schemeClr val="bg1"/>
                        </a:solidFill>
                        <a:effectLst/>
                        <a:latin typeface="+mn-lt"/>
                        <a:ea typeface="+mn-ea"/>
                        <a:cs typeface="+mn-cs"/>
                      </a:endParaRPr>
                    </a:p>
                    <a:p>
                      <a:r>
                        <a:rPr lang="pt-BR" sz="1800" b="1" kern="1200" dirty="0" smtClean="0">
                          <a:solidFill>
                            <a:schemeClr val="bg1"/>
                          </a:solidFill>
                          <a:effectLst/>
                          <a:latin typeface="+mn-lt"/>
                          <a:ea typeface="+mn-ea"/>
                          <a:cs typeface="+mn-cs"/>
                        </a:rPr>
                        <a:t>Sri Lanka</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France</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Russia</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Vietnam</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Mongolia</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Turkey</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South Korea</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UAE</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Lithuania</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United States</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Thailand</a:t>
                      </a:r>
                    </a:p>
                    <a:p>
                      <a:r>
                        <a:rPr lang="en-US" sz="1800" b="1" kern="1200" dirty="0" smtClean="0">
                          <a:solidFill>
                            <a:schemeClr val="bg1"/>
                          </a:solidFill>
                          <a:effectLst/>
                          <a:latin typeface="+mn-lt"/>
                          <a:ea typeface="+mn-ea"/>
                          <a:cs typeface="+mn-cs"/>
                        </a:rPr>
                        <a:t>Philippines</a:t>
                      </a:r>
                    </a:p>
                    <a:p>
                      <a:r>
                        <a:rPr lang="en-US" sz="1800" b="1" kern="1200" dirty="0" smtClean="0">
                          <a:solidFill>
                            <a:schemeClr val="bg1"/>
                          </a:solidFill>
                          <a:effectLst/>
                          <a:latin typeface="+mn-lt"/>
                          <a:ea typeface="+mn-ea"/>
                          <a:cs typeface="+mn-cs"/>
                        </a:rPr>
                        <a:t>Ethiopia</a:t>
                      </a:r>
                    </a:p>
                    <a:p>
                      <a:r>
                        <a:rPr lang="en-US" sz="1800" b="1" kern="1200" dirty="0" smtClean="0">
                          <a:solidFill>
                            <a:schemeClr val="bg1"/>
                          </a:solidFill>
                          <a:effectLst/>
                          <a:latin typeface="+mn-lt"/>
                          <a:ea typeface="+mn-ea"/>
                          <a:cs typeface="+mn-cs"/>
                        </a:rPr>
                        <a:t>Suriname</a:t>
                      </a:r>
                    </a:p>
                    <a:p>
                      <a:r>
                        <a:rPr lang="en-US" sz="1800" b="1" kern="1200" dirty="0" smtClean="0">
                          <a:solidFill>
                            <a:schemeClr val="bg1"/>
                          </a:solidFill>
                          <a:effectLst/>
                          <a:latin typeface="+mn-lt"/>
                          <a:ea typeface="+mn-ea"/>
                          <a:cs typeface="+mn-cs"/>
                        </a:rPr>
                        <a:t>Netherlands</a:t>
                      </a:r>
                      <a:endParaRPr lang="en-US" sz="1800" kern="1200" dirty="0" smtClean="0">
                        <a:solidFill>
                          <a:schemeClr val="bg1"/>
                        </a:solidFill>
                        <a:effectLst/>
                        <a:latin typeface="+mn-lt"/>
                        <a:ea typeface="+mn-ea"/>
                        <a:cs typeface="+mn-cs"/>
                      </a:endParaRPr>
                    </a:p>
                  </a:txBody>
                  <a:tcPr>
                    <a:solidFill>
                      <a:schemeClr val="tx2"/>
                    </a:solidFill>
                  </a:tcPr>
                </a:tc>
                <a:tc>
                  <a:txBody>
                    <a:bodyPr/>
                    <a:lstStyle/>
                    <a:p>
                      <a:r>
                        <a:rPr lang="en-US" sz="1800" b="1" kern="1200" dirty="0" smtClean="0">
                          <a:solidFill>
                            <a:schemeClr val="bg1"/>
                          </a:solidFill>
                          <a:effectLst/>
                          <a:latin typeface="+mn-lt"/>
                          <a:ea typeface="+mn-ea"/>
                          <a:cs typeface="+mn-cs"/>
                        </a:rPr>
                        <a:t>Romania</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Malaysia</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Algeria</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Reunion</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Austria</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Finland</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Czech Republic</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New Zealand</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Guatemala</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Uruguay</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Israel</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Azerbaijan</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Cuba</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Kuwait</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Syria</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Dominican</a:t>
                      </a:r>
                    </a:p>
                    <a:p>
                      <a:r>
                        <a:rPr lang="en-US" sz="1800" b="1" kern="1200" dirty="0" smtClean="0">
                          <a:solidFill>
                            <a:schemeClr val="bg1"/>
                          </a:solidFill>
                          <a:effectLst/>
                          <a:latin typeface="+mn-lt"/>
                          <a:ea typeface="+mn-ea"/>
                          <a:cs typeface="+mn-cs"/>
                        </a:rPr>
                        <a:t>     Republic</a:t>
                      </a:r>
                      <a:endParaRPr lang="en-US" sz="1800" kern="1200" dirty="0" smtClean="0">
                        <a:solidFill>
                          <a:schemeClr val="bg1"/>
                        </a:solidFill>
                        <a:effectLst/>
                        <a:latin typeface="+mn-lt"/>
                        <a:ea typeface="+mn-ea"/>
                        <a:cs typeface="+mn-cs"/>
                      </a:endParaRPr>
                    </a:p>
                    <a:p>
                      <a:r>
                        <a:rPr lang="en-US" sz="1800" b="1" kern="1200" dirty="0" smtClean="0">
                          <a:solidFill>
                            <a:schemeClr val="bg1"/>
                          </a:solidFill>
                          <a:effectLst/>
                          <a:latin typeface="+mn-lt"/>
                          <a:ea typeface="+mn-ea"/>
                          <a:cs typeface="+mn-cs"/>
                        </a:rPr>
                        <a:t>Belarus</a:t>
                      </a:r>
                      <a:r>
                        <a:rPr lang="en-US" dirty="0" smtClean="0">
                          <a:solidFill>
                            <a:schemeClr val="bg1"/>
                          </a:solidFill>
                          <a:effectLst/>
                        </a:rPr>
                        <a:t> </a:t>
                      </a:r>
                    </a:p>
                    <a:p>
                      <a:r>
                        <a:rPr lang="en-US" dirty="0" smtClean="0">
                          <a:solidFill>
                            <a:schemeClr val="bg1"/>
                          </a:solidFill>
                          <a:effectLst/>
                        </a:rPr>
                        <a:t>Laos</a:t>
                      </a:r>
                      <a:endParaRPr lang="en-US" dirty="0">
                        <a:solidFill>
                          <a:schemeClr val="bg1"/>
                        </a:solidFill>
                      </a:endParaRPr>
                    </a:p>
                  </a:txBody>
                  <a:tcPr>
                    <a:solidFill>
                      <a:schemeClr val="tx2"/>
                    </a:solidFill>
                  </a:tcPr>
                </a:tc>
              </a:tr>
            </a:tbl>
          </a:graphicData>
        </a:graphic>
      </p:graphicFrame>
      <p:sp>
        <p:nvSpPr>
          <p:cNvPr id="5" name="TextBox 4"/>
          <p:cNvSpPr txBox="1"/>
          <p:nvPr/>
        </p:nvSpPr>
        <p:spPr>
          <a:xfrm>
            <a:off x="792758" y="692711"/>
            <a:ext cx="7343677" cy="523220"/>
          </a:xfrm>
          <a:prstGeom prst="rect">
            <a:avLst/>
          </a:prstGeom>
          <a:noFill/>
        </p:spPr>
        <p:txBody>
          <a:bodyPr wrap="none" rtlCol="0">
            <a:spAutoFit/>
          </a:bodyPr>
          <a:lstStyle/>
          <a:p>
            <a:r>
              <a:rPr lang="en-US" sz="2800" b="1" dirty="0" smtClean="0"/>
              <a:t>76 Different Countries (&gt; 1/3 of the world total)      </a:t>
            </a:r>
            <a:endParaRPr lang="en-US" sz="2800" b="1" dirty="0"/>
          </a:p>
        </p:txBody>
      </p:sp>
    </p:spTree>
    <p:extLst>
      <p:ext uri="{BB962C8B-B14F-4D97-AF65-F5344CB8AC3E}">
        <p14:creationId xmlns:p14="http://schemas.microsoft.com/office/powerpoint/2010/main" val="86973749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205031"/>
            <a:ext cx="7581901" cy="1653988"/>
          </a:xfrm>
        </p:spPr>
        <p:txBody>
          <a:bodyPr/>
          <a:lstStyle/>
          <a:p>
            <a:r>
              <a:rPr lang="en-US" dirty="0" smtClean="0"/>
              <a:t>IMAPP Global Users</a:t>
            </a:r>
            <a:endParaRPr lang="en-US" dirty="0"/>
          </a:p>
        </p:txBody>
      </p:sp>
      <p:pic>
        <p:nvPicPr>
          <p:cNvPr id="4" name="Content Placeholder 3" descr="IMAPPregistrantmap_new_01_05_2016.png"/>
          <p:cNvPicPr>
            <a:picLocks noGrp="1" noChangeAspect="1"/>
          </p:cNvPicPr>
          <p:nvPr>
            <p:ph idx="1"/>
          </p:nvPr>
        </p:nvPicPr>
        <p:blipFill>
          <a:blip r:embed="rId2">
            <a:extLst>
              <a:ext uri="{28A0092B-C50C-407E-A947-70E740481C1C}">
                <a14:useLocalDpi xmlns:a14="http://schemas.microsoft.com/office/drawing/2010/main" val="0"/>
              </a:ext>
            </a:extLst>
          </a:blip>
          <a:srcRect t="-7440" b="-7440"/>
          <a:stretch>
            <a:fillRect/>
          </a:stretch>
        </p:blipFill>
        <p:spPr>
          <a:xfrm>
            <a:off x="143458" y="1122746"/>
            <a:ext cx="8813552" cy="4847114"/>
          </a:xfrm>
        </p:spPr>
      </p:pic>
      <p:sp>
        <p:nvSpPr>
          <p:cNvPr id="5" name="TextBox 4"/>
          <p:cNvSpPr txBox="1"/>
          <p:nvPr/>
        </p:nvSpPr>
        <p:spPr>
          <a:xfrm>
            <a:off x="-250377" y="5944491"/>
            <a:ext cx="9666514" cy="954107"/>
          </a:xfrm>
          <a:prstGeom prst="rect">
            <a:avLst/>
          </a:prstGeom>
          <a:noFill/>
        </p:spPr>
        <p:txBody>
          <a:bodyPr wrap="square" rtlCol="0">
            <a:spAutoFit/>
          </a:bodyPr>
          <a:lstStyle/>
          <a:p>
            <a:pPr algn="ctr"/>
            <a:r>
              <a:rPr lang="en-US" sz="2800" dirty="0" smtClean="0"/>
              <a:t>&gt;2300 Individuals have registered AND downloaded software from the IMAPP suite since 2007</a:t>
            </a:r>
            <a:endParaRPr lang="en-US" sz="2800" dirty="0"/>
          </a:p>
        </p:txBody>
      </p:sp>
    </p:spTree>
    <p:extLst>
      <p:ext uri="{BB962C8B-B14F-4D97-AF65-F5344CB8AC3E}">
        <p14:creationId xmlns:p14="http://schemas.microsoft.com/office/powerpoint/2010/main" val="23973174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Rectangle 2"/>
          <p:cNvSpPr/>
          <p:nvPr/>
        </p:nvSpPr>
        <p:spPr>
          <a:xfrm>
            <a:off x="2539869" y="6466022"/>
            <a:ext cx="3480440" cy="369332"/>
          </a:xfrm>
          <a:prstGeom prst="rect">
            <a:avLst/>
          </a:prstGeom>
        </p:spPr>
        <p:txBody>
          <a:bodyPr wrap="none">
            <a:spAutoFit/>
          </a:bodyPr>
          <a:lstStyle/>
          <a:p>
            <a:r>
              <a:rPr lang="en-US" b="1" dirty="0"/>
              <a:t>http://</a:t>
            </a:r>
            <a:r>
              <a:rPr lang="en-US" b="1" dirty="0" err="1"/>
              <a:t>cimss.ssec.wisc.edu</a:t>
            </a:r>
            <a:r>
              <a:rPr lang="en-US" b="1" dirty="0"/>
              <a:t>/</a:t>
            </a:r>
            <a:r>
              <a:rPr lang="en-US" b="1" dirty="0" err="1"/>
              <a:t>imapp</a:t>
            </a:r>
            <a:r>
              <a:rPr lang="en-US" b="1" dirty="0"/>
              <a:t>/</a:t>
            </a:r>
          </a:p>
        </p:txBody>
      </p:sp>
      <p:pic>
        <p:nvPicPr>
          <p:cNvPr id="2" name="Picture 1" descr="Screen Shot 2016-06-23 at 7.11.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0"/>
            <a:ext cx="5446652" cy="6559295"/>
          </a:xfrm>
          <a:prstGeom prst="rect">
            <a:avLst/>
          </a:prstGeom>
        </p:spPr>
      </p:pic>
    </p:spTree>
    <p:extLst>
      <p:ext uri="{BB962C8B-B14F-4D97-AF65-F5344CB8AC3E}">
        <p14:creationId xmlns:p14="http://schemas.microsoft.com/office/powerpoint/2010/main" val="422621496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a:ea typeface="Gill Sans"/>
        <a:cs typeface="Gill Sans"/>
      </a:majorFont>
      <a:minorFont>
        <a:latin typeface="Gill Sans"/>
        <a:ea typeface="Gill Sans"/>
        <a:cs typeface="Gill Sans"/>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2"/>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001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Orbit.thmx</Template>
  <TotalTime>2365</TotalTime>
  <Words>2800</Words>
  <Application>Microsoft Macintosh PowerPoint</Application>
  <PresentationFormat>On-screen Show (4:3)</PresentationFormat>
  <Paragraphs>376</Paragraphs>
  <Slides>66</Slides>
  <Notes>2</Notes>
  <HiddenSlides>0</HiddenSlides>
  <MMClips>2</MMClips>
  <ScaleCrop>false</ScaleCrop>
  <HeadingPairs>
    <vt:vector size="4" baseType="variant">
      <vt:variant>
        <vt:lpstr>Theme</vt:lpstr>
      </vt:variant>
      <vt:variant>
        <vt:i4>4</vt:i4>
      </vt:variant>
      <vt:variant>
        <vt:lpstr>Slide Titles</vt:lpstr>
      </vt:variant>
      <vt:variant>
        <vt:i4>66</vt:i4>
      </vt:variant>
    </vt:vector>
  </HeadingPairs>
  <TitlesOfParts>
    <vt:vector size="70" baseType="lpstr">
      <vt:lpstr>Orbit</vt:lpstr>
      <vt:lpstr>Default Design</vt:lpstr>
      <vt:lpstr>Gradient</vt:lpstr>
      <vt:lpstr>1_Default Design</vt:lpstr>
      <vt:lpstr>  IMAPP Training Workshops – From Theory to Applications</vt:lpstr>
      <vt:lpstr>Lots of Others</vt:lpstr>
      <vt:lpstr>What is IMAPP?</vt:lpstr>
      <vt:lpstr>History of Direct  Broadcast Support</vt:lpstr>
      <vt:lpstr>IMAPP Software Philosophy</vt:lpstr>
      <vt:lpstr>IMAPP International MODIS/AIRS Processing Package</vt:lpstr>
      <vt:lpstr>IMAPP Global Users</vt:lpstr>
      <vt:lpstr>IMAPP Global Users</vt:lpstr>
      <vt:lpstr>PowerPoint Presentation</vt:lpstr>
      <vt:lpstr>Suite of Products</vt:lpstr>
      <vt:lpstr>PowerPoint Presentation</vt:lpstr>
      <vt:lpstr>PowerPoint Presentation</vt:lpstr>
      <vt:lpstr>PowerPoint Presentation</vt:lpstr>
      <vt:lpstr>PowerPoint Presentation</vt:lpstr>
      <vt:lpstr>PowerPoint Presentation</vt:lpstr>
      <vt:lpstr>IMAPP Training Workshops</vt:lpstr>
      <vt:lpstr>Global IMAPP Workshops Web site:  http://cimss.ssec.wisc.edu/dbs/  </vt:lpstr>
      <vt:lpstr>Motivation</vt:lpstr>
      <vt:lpstr>What is unique about this training?</vt:lpstr>
      <vt:lpstr>HYDRA2</vt:lpstr>
      <vt:lpstr>Hydra Examples</vt:lpstr>
      <vt:lpstr>PowerPoint Presentation</vt:lpstr>
      <vt:lpstr>Main workshop website http://cimss.ssec.wisc.edu/dbs/</vt:lpstr>
      <vt:lpstr>PowerPoint Presentation</vt:lpstr>
      <vt:lpstr>PowerPoint Presentation</vt:lpstr>
      <vt:lpstr>PowerPoint Presentation</vt:lpstr>
      <vt:lpstr>Sao Paulo, Brazil 2008</vt:lpstr>
      <vt:lpstr>MODIS IR Cloud Phase Product Example</vt:lpstr>
      <vt:lpstr>PowerPoint Presentation</vt:lpstr>
      <vt:lpstr>PowerPoint Presentation</vt:lpstr>
      <vt:lpstr>PowerPoint Presentation</vt:lpstr>
      <vt:lpstr>Student Presentations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IDEA: NASA-EPA-NOAA partnership to improve air quality assessment, management, and prediction by infusing (NASA) satellite measurements into (EPA, NOAA) analyses for public benefit. </vt:lpstr>
      <vt:lpstr>PowerPoint Presentation</vt:lpstr>
      <vt:lpstr>IDEA-I Trajectory 48 hour forecast </vt:lpstr>
      <vt:lpstr>Academic Degrees Based Upon IMAPP Software at ECNU (2013)</vt:lpstr>
      <vt:lpstr>IMAPP Implementation  of  IDEA-I Ozone</vt:lpstr>
      <vt:lpstr>PowerPoint Presentation</vt:lpstr>
      <vt:lpstr>PowerPoint Presentation</vt:lpstr>
      <vt:lpstr>Is it really useful?</vt:lpstr>
      <vt:lpstr>Case Study 6 June 2012</vt:lpstr>
      <vt:lpstr>PowerPoint Presentation</vt:lpstr>
      <vt:lpstr>Publications</vt:lpstr>
      <vt:lpstr>PowerPoint Presentation</vt:lpstr>
      <vt:lpstr>PowerPoint Presentation</vt:lpstr>
      <vt:lpstr>Publications</vt:lpstr>
      <vt:lpstr>Support for US NWS</vt:lpstr>
      <vt:lpstr>Supporting CONUS NWS since 2006</vt:lpstr>
      <vt:lpstr>Support National Weather Service Forecasters</vt:lpstr>
      <vt:lpstr>PowerPoint Presentation</vt:lpstr>
      <vt:lpstr>Support for Short Term Forecasts</vt:lpstr>
      <vt:lpstr>Fine Scale Water Features</vt:lpstr>
      <vt:lpstr>PowerPoint Presentation</vt:lpstr>
      <vt:lpstr>PowerPoint Presentation</vt:lpstr>
      <vt:lpstr>Future IMAPP Plans</vt:lpstr>
      <vt:lpstr>PowerPoint Presentation</vt:lpstr>
      <vt:lpstr>PowerPoint Presentation</vt:lpstr>
    </vt:vector>
  </TitlesOfParts>
  <Company>UW 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IMAPP: Supporting Aqua and Terra Direct Broadcast Users for 15 Years</dc:title>
  <dc:creator>Office 2004 Test Drive User</dc:creator>
  <cp:lastModifiedBy>Office 2004 Test Drive User</cp:lastModifiedBy>
  <cp:revision>198</cp:revision>
  <dcterms:created xsi:type="dcterms:W3CDTF">2015-04-09T19:10:35Z</dcterms:created>
  <dcterms:modified xsi:type="dcterms:W3CDTF">2016-06-23T20:30:05Z</dcterms:modified>
</cp:coreProperties>
</file>