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9" r:id="rId5"/>
    <p:sldId id="264" r:id="rId6"/>
    <p:sldId id="297" r:id="rId7"/>
    <p:sldId id="281" r:id="rId8"/>
    <p:sldId id="289" r:id="rId9"/>
    <p:sldId id="292" r:id="rId10"/>
    <p:sldId id="290" r:id="rId11"/>
    <p:sldId id="276" r:id="rId12"/>
    <p:sldId id="272" r:id="rId13"/>
    <p:sldId id="273" r:id="rId14"/>
    <p:sldId id="293" r:id="rId15"/>
    <p:sldId id="282" r:id="rId16"/>
    <p:sldId id="261" r:id="rId17"/>
    <p:sldId id="295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FF"/>
    <a:srgbClr val="3333FF"/>
    <a:srgbClr val="595959"/>
    <a:srgbClr val="7F7F7F"/>
    <a:srgbClr val="003300"/>
    <a:srgbClr val="000000"/>
    <a:srgbClr val="FFFF66"/>
    <a:srgbClr val="66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8"/>
          <p:cNvSpPr>
            <a:spLocks noChangeArrowheads="1"/>
          </p:cNvSpPr>
          <p:nvPr userDrawn="1"/>
        </p:nvSpPr>
        <p:spPr bwMode="auto">
          <a:xfrm>
            <a:off x="4285343" y="6477000"/>
            <a:ext cx="47062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NASA </a:t>
            </a:r>
            <a:r>
              <a:rPr lang="en-US" sz="1000" dirty="0">
                <a:solidFill>
                  <a:schemeClr val="bg1"/>
                </a:solidFill>
              </a:rPr>
              <a:t>Goddard Space Flight Center  </a:t>
            </a:r>
            <a:r>
              <a:rPr lang="en-US" sz="1000" i="1" dirty="0">
                <a:solidFill>
                  <a:schemeClr val="bg1"/>
                </a:solidFill>
              </a:rPr>
              <a:t>Direct Readout </a:t>
            </a:r>
            <a:r>
              <a:rPr lang="en-US" sz="1000" i="1" dirty="0" smtClean="0">
                <a:solidFill>
                  <a:schemeClr val="bg1"/>
                </a:solidFill>
              </a:rPr>
              <a:t>Laboratory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11" name="Picture 10" descr="BlueMarble Watermark.png"/>
          <p:cNvPicPr>
            <a:picLocks noChangeAspect="1"/>
          </p:cNvPicPr>
          <p:nvPr userDrawn="1"/>
        </p:nvPicPr>
        <p:blipFill>
          <a:blip r:embed="rId2" cstate="print"/>
          <a:srcRect b="21821"/>
          <a:stretch>
            <a:fillRect/>
          </a:stretch>
        </p:blipFill>
        <p:spPr>
          <a:xfrm>
            <a:off x="609600" y="6398376"/>
            <a:ext cx="609600" cy="459623"/>
          </a:xfrm>
          <a:prstGeom prst="rect">
            <a:avLst/>
          </a:prstGeom>
        </p:spPr>
      </p:pic>
      <p:pic>
        <p:nvPicPr>
          <p:cNvPr id="12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400800"/>
            <a:ext cx="534987" cy="43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78"/>
          <p:cNvSpPr>
            <a:spLocks noChangeArrowheads="1"/>
          </p:cNvSpPr>
          <p:nvPr userDrawn="1"/>
        </p:nvSpPr>
        <p:spPr bwMode="auto">
          <a:xfrm>
            <a:off x="4285343" y="6477000"/>
            <a:ext cx="47062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NASA </a:t>
            </a:r>
            <a:r>
              <a:rPr lang="en-US" sz="1000" dirty="0">
                <a:solidFill>
                  <a:schemeClr val="bg1"/>
                </a:solidFill>
              </a:rPr>
              <a:t>Goddard Space Flight Center  </a:t>
            </a:r>
            <a:r>
              <a:rPr lang="en-US" sz="1000" i="1" dirty="0">
                <a:solidFill>
                  <a:schemeClr val="bg1"/>
                </a:solidFill>
              </a:rPr>
              <a:t>Direct Readout </a:t>
            </a:r>
            <a:r>
              <a:rPr lang="en-US" sz="1000" i="1" dirty="0" smtClean="0">
                <a:solidFill>
                  <a:schemeClr val="bg1"/>
                </a:solidFill>
              </a:rPr>
              <a:t>Laboratory</a:t>
            </a:r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BlueMarble Watermark.png"/>
          <p:cNvPicPr>
            <a:picLocks noChangeAspect="1"/>
          </p:cNvPicPr>
          <p:nvPr userDrawn="1"/>
        </p:nvPicPr>
        <p:blipFill>
          <a:blip r:embed="rId2" cstate="print"/>
          <a:srcRect b="21821"/>
          <a:stretch>
            <a:fillRect/>
          </a:stretch>
        </p:blipFill>
        <p:spPr>
          <a:xfrm>
            <a:off x="609600" y="6398376"/>
            <a:ext cx="609600" cy="459623"/>
          </a:xfrm>
          <a:prstGeom prst="rect">
            <a:avLst/>
          </a:prstGeom>
        </p:spPr>
      </p:pic>
      <p:pic>
        <p:nvPicPr>
          <p:cNvPr id="8" name="Picture 64" descr="Macintosh HD:Users:kagammage:Documents:Customer work:JOBS ON REVIEW:B1999-simms:Diversity_templates:PowerPoint:Meatball_CMYK_1inch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400800"/>
            <a:ext cx="534987" cy="43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1C19-408B-445A-ACBC-ADE5A145173E}" type="datetimeFigureOut">
              <a:rPr lang="en-US" smtClean="0"/>
              <a:pPr/>
              <a:t>6/16/2016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E9524-CD8B-4D59-A4CB-D79970945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://directreadout.sci.gsfc.nasa.gov/?id=for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rectreadout.sci.gsfc.nasa.gov/?id=softwar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tiff"/><Relationship Id="rId4" Type="http://schemas.openxmlformats.org/officeDocument/2006/relationships/image" Target="../media/image20.png"/><Relationship Id="rId9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directreadout.sci.gsfc.nasa.gov/?id=dspContent&amp;cid=228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earthdata.nasa.gov/files/MODIS_True_Color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L Title Slide_notx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76200"/>
            <a:ext cx="9144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19" name="Rectangle 18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495800" y="32766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Bridging Science to Applications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31" name="Picture 30" descr="DAILY_TRUECOLOR_16075_roi2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4800600"/>
            <a:ext cx="1905000" cy="1905000"/>
          </a:xfrm>
          <a:prstGeom prst="rect">
            <a:avLst/>
          </a:prstGeom>
        </p:spPr>
      </p:pic>
      <p:pic>
        <p:nvPicPr>
          <p:cNvPr id="33" name="Picture 32" descr="DAILY_TRUECOLOR_16075_roi2_transparen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707070"/>
              </a:clrFrom>
              <a:clrTo>
                <a:srgbClr val="7070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4800600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 descr="DRL Logo_BlkBkgrd_FIN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5943600"/>
            <a:ext cx="838200" cy="7229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28014" y="2429470"/>
            <a:ext cx="483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BLUEMARBLE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10200" y="5867400"/>
            <a:ext cx="3581400" cy="83820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Direct Readout Laboratory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directreadout.sci.gsfc.nasa.gov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12" name="Picture 11" descr="DAILY_NIGHTNCC_16054_roi4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10100"/>
              </a:clrFrom>
              <a:clrTo>
                <a:srgbClr val="0101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4800600"/>
            <a:ext cx="1905000" cy="1905000"/>
          </a:xfrm>
          <a:prstGeom prst="rect">
            <a:avLst/>
          </a:prstGeom>
        </p:spPr>
      </p:pic>
      <p:pic>
        <p:nvPicPr>
          <p:cNvPr id="13" name="Picture 12" descr="DAILY_NATURALCOLOR_16158_roi4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10100"/>
              </a:clrFrom>
              <a:clrTo>
                <a:srgbClr val="0101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48006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38200" y="1143000"/>
            <a:ext cx="7315200" cy="4954286"/>
            <a:chOff x="152400" y="1065514"/>
            <a:chExt cx="7315200" cy="4954286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" y="1065514"/>
              <a:ext cx="4045714" cy="4954286"/>
              <a:chOff x="304800" y="990600"/>
              <a:chExt cx="4045714" cy="4954286"/>
            </a:xfrm>
          </p:grpSpPr>
          <p:pic>
            <p:nvPicPr>
              <p:cNvPr id="9" name="Picture 8" descr="BEFORE_MOSAIC_VNCCO_d20151025_t1833227_d20151025_e1839097_OVERLAY_LINEWIDTH10_RESIZE12PRC_CROPPED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04800" y="990600"/>
                <a:ext cx="4045714" cy="495428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90356" y="1079754"/>
                <a:ext cx="1133644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BEFORE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  <p:pic>
          <p:nvPicPr>
            <p:cNvPr id="24" name="Picture 23" descr="before_dayside-highre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2334" y="1219200"/>
              <a:ext cx="1905266" cy="2143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8" name="Rectangle 17"/>
          <p:cNvSpPr/>
          <p:nvPr/>
        </p:nvSpPr>
        <p:spPr>
          <a:xfrm>
            <a:off x="304800" y="228600"/>
            <a:ext cx="84582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14600" y="304800"/>
            <a:ext cx="19812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763000" cy="1219200"/>
          </a:xfrm>
          <a:noFill/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Helvetica" pitchFamily="34" charset="0"/>
              </a:rPr>
              <a:t>ENCC Twilight Enhancement</a:t>
            </a:r>
            <a:endParaRPr lang="en-US" sz="40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5410200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October 25 2015; 18:33 UTC; VIIRS;  Arctic Ocean Region 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3886200"/>
            <a:ext cx="2286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38200" y="1143000"/>
            <a:ext cx="7315200" cy="4953000"/>
            <a:chOff x="304800" y="1676400"/>
            <a:chExt cx="7315200" cy="4953000"/>
          </a:xfrm>
        </p:grpSpPr>
        <p:grpSp>
          <p:nvGrpSpPr>
            <p:cNvPr id="21" name="Group 20"/>
            <p:cNvGrpSpPr/>
            <p:nvPr/>
          </p:nvGrpSpPr>
          <p:grpSpPr>
            <a:xfrm>
              <a:off x="304800" y="1676400"/>
              <a:ext cx="4039257" cy="4953000"/>
              <a:chOff x="4571343" y="991886"/>
              <a:chExt cx="4039257" cy="4953000"/>
            </a:xfrm>
          </p:grpSpPr>
          <p:pic>
            <p:nvPicPr>
              <p:cNvPr id="8" name="Picture 7" descr="AFTER_MOSAIC_VNCCO_d20151025_t1833227_d20151025_e1839097_OVERLAY_LINEWIDTH10_RESIZE12PRC_CROPPED_WITHLOGO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71343" y="991886"/>
                <a:ext cx="4039257" cy="4953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572000" y="1068086"/>
                <a:ext cx="941283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AFTER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38800" y="3733800"/>
                <a:ext cx="228600" cy="2286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2" descr="after_dayside-highre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4734" y="1828800"/>
              <a:ext cx="1905266" cy="2143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118554"/>
            <a:ext cx="6994625" cy="380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8" r="3044" b="18932"/>
          <a:stretch/>
        </p:blipFill>
        <p:spPr>
          <a:xfrm>
            <a:off x="152400" y="1219200"/>
            <a:ext cx="3505200" cy="214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2922333"/>
            <a:ext cx="2514600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Before: Standard Product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158425"/>
            <a:ext cx="28956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After: OMPS SO</a:t>
            </a:r>
            <a:r>
              <a:rPr lang="en-US" sz="1600" baseline="-25000" dirty="0" smtClean="0">
                <a:solidFill>
                  <a:schemeClr val="bg1"/>
                </a:solidFill>
                <a:latin typeface="Helvetica" pitchFamily="34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 overlay on VIIRS Sharpened True Color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5986046"/>
            <a:ext cx="701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 pitchFamily="34" charset="0"/>
              </a:rPr>
              <a:t>Volcano Pavlov Eruption; Alaska, 14 </a:t>
            </a:r>
            <a:r>
              <a:rPr lang="en-US" sz="1600" dirty="0">
                <a:latin typeface="Helvetica" pitchFamily="34" charset="0"/>
              </a:rPr>
              <a:t>NOV 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228600"/>
            <a:ext cx="8839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6200" y="381000"/>
            <a:ext cx="35814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304800"/>
            <a:ext cx="7696200" cy="12192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OMPS SO</a:t>
            </a:r>
            <a:r>
              <a:rPr kumimoji="0" lang="en-US" sz="44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 Overlays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OMPS_SO2_LEGEN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675" y="5334000"/>
            <a:ext cx="2143125" cy="5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228600"/>
            <a:ext cx="88392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71800" y="457200"/>
            <a:ext cx="47244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96200" cy="12192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OMPS Aerosol Overlays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Picture 6" descr="FortMcMurray_Wildfires_2016-05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447800"/>
            <a:ext cx="4695092" cy="4477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OMPS_AEROSOL_LEGEN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5410200"/>
            <a:ext cx="1942743" cy="4856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5400" y="5943600"/>
            <a:ext cx="701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 pitchFamily="34" charset="0"/>
              </a:rPr>
              <a:t>Fort McMurray Fire, Alberta, Canada, May 4, 2016</a:t>
            </a:r>
            <a:endParaRPr lang="en-US" sz="1600" dirty="0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228600"/>
            <a:ext cx="8839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48400" y="304800"/>
            <a:ext cx="25908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Fire Pixel &amp; Perimeter Overlays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Picture 6" descr="fire_circ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2489" y="1247775"/>
            <a:ext cx="4467225" cy="446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fire_squa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47775"/>
            <a:ext cx="4467225" cy="446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fire_perime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1219200"/>
            <a:ext cx="4467225" cy="4467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7400" y="5678269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VIIRS True Color with Fire Overlays: </a:t>
            </a:r>
          </a:p>
          <a:p>
            <a:pPr algn="ctr"/>
            <a:r>
              <a:rPr lang="en-US" dirty="0" smtClean="0">
                <a:latin typeface="Helvetica" pitchFamily="34" charset="0"/>
              </a:rPr>
              <a:t>March 23 2016; 19:48 UTC; Oklahoma/Kansas, USA</a:t>
            </a:r>
            <a:endParaRPr lang="en-US" dirty="0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304800"/>
            <a:ext cx="190500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1342202"/>
            <a:ext cx="17526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04002"/>
            <a:ext cx="1905000" cy="2590800"/>
          </a:xfrm>
          <a:noFill/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Helvetica" pitchFamily="34" charset="0"/>
              </a:rPr>
              <a:t>Shapefile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</a:rPr>
              <a:t> Overlays</a:t>
            </a:r>
            <a:endParaRPr lang="en-US" sz="28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Picture 6" descr="shapefil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04800"/>
            <a:ext cx="6839905" cy="589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52400" y="3048000"/>
            <a:ext cx="1905000" cy="3124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799" y="3475802"/>
            <a:ext cx="1676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Choice of </a:t>
            </a:r>
            <a:r>
              <a:rPr lang="en-US" dirty="0" err="1" smtClean="0">
                <a:latin typeface="Helvetica" pitchFamily="34" charset="0"/>
              </a:rPr>
              <a:t>shapefiles</a:t>
            </a:r>
            <a:endParaRPr lang="en-US" dirty="0" smtClean="0">
              <a:latin typeface="Helvetica" pitchFamily="34" charset="0"/>
            </a:endParaRPr>
          </a:p>
          <a:p>
            <a:endParaRPr lang="en-US" dirty="0" smtClean="0">
              <a:latin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</a:rPr>
              <a:t>Choice of colors &amp; </a:t>
            </a:r>
            <a:r>
              <a:rPr lang="en-US" dirty="0" err="1" smtClean="0">
                <a:latin typeface="Helvetica" pitchFamily="34" charset="0"/>
              </a:rPr>
              <a:t>linewidths</a:t>
            </a:r>
            <a:endParaRPr lang="en-US" dirty="0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381000"/>
            <a:ext cx="88392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81200" y="609600"/>
            <a:ext cx="54102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096000" cy="12192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Change Detection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9" name="Picture 8" descr="USA-MISSISSIPPI-FLOOD_BEFORE_MOSAIC_VNCLR_d20151219_t1744113_d20151219_e193759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0"/>
            <a:ext cx="441960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USA-MISSISSIPPI-FLOOD_AFTER_MOSAIC_VNCLR_d20160103_t1806120_d20160103_e195418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24000"/>
            <a:ext cx="441960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1524000"/>
            <a:ext cx="162095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Dec 19</a:t>
            </a:r>
            <a:r>
              <a:rPr lang="en-US" baseline="30000" dirty="0" smtClean="0">
                <a:latin typeface="Helvetica" pitchFamily="34" charset="0"/>
              </a:rPr>
              <a:t>th</a:t>
            </a:r>
            <a:r>
              <a:rPr lang="en-US" dirty="0" smtClean="0">
                <a:latin typeface="Helvetica" pitchFamily="34" charset="0"/>
              </a:rPr>
              <a:t> 2015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524000"/>
            <a:ext cx="152638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Jan 3</a:t>
            </a:r>
            <a:r>
              <a:rPr lang="en-US" baseline="30000" dirty="0" smtClean="0">
                <a:latin typeface="Helvetica" pitchFamily="34" charset="0"/>
              </a:rPr>
              <a:t>rd</a:t>
            </a:r>
            <a:r>
              <a:rPr lang="en-US" dirty="0" smtClean="0">
                <a:latin typeface="Helvetica" pitchFamily="34" charset="0"/>
              </a:rPr>
              <a:t>  2016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3743" y="5943600"/>
            <a:ext cx="423705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Floods in River Mississippi, USA; VIIRS</a:t>
            </a:r>
            <a:endParaRPr lang="en-US" dirty="0">
              <a:latin typeface="Helvetic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152400"/>
            <a:ext cx="9144000" cy="6172200"/>
            <a:chOff x="0" y="152400"/>
            <a:chExt cx="9144000" cy="6172200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152400"/>
              <a:ext cx="9144000" cy="6172200"/>
              <a:chOff x="0" y="152400"/>
              <a:chExt cx="9144000" cy="61722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152400"/>
                <a:ext cx="9144000" cy="6172200"/>
              </a:xfrm>
              <a:prstGeom prst="rect">
                <a:avLst/>
              </a:prstGeom>
              <a:solidFill>
                <a:srgbClr val="7F7F7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FloodDetectUSA.t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57400" y="685800"/>
                <a:ext cx="5095238" cy="5095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581400" y="4724400"/>
              <a:ext cx="2287742" cy="369332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Flood Locations in Red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8600" y="152400"/>
            <a:ext cx="8763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4876800" y="304800"/>
            <a:ext cx="28194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600200"/>
          </a:xfrm>
          <a:noFill/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latin typeface="Helvetica" pitchFamily="34" charset="0"/>
              </a:rPr>
              <a:t>BlueMarble</a:t>
            </a:r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  Summary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28600" y="1524000"/>
            <a:ext cx="2743200" cy="3581400"/>
            <a:chOff x="304800" y="1676400"/>
            <a:chExt cx="2743200" cy="3581400"/>
          </a:xfrm>
        </p:grpSpPr>
        <p:grpSp>
          <p:nvGrpSpPr>
            <p:cNvPr id="41" name="Group 40"/>
            <p:cNvGrpSpPr/>
            <p:nvPr/>
          </p:nvGrpSpPr>
          <p:grpSpPr>
            <a:xfrm>
              <a:off x="304800" y="1676400"/>
              <a:ext cx="2743200" cy="3581400"/>
              <a:chOff x="6096000" y="1752600"/>
              <a:chExt cx="2743200" cy="358140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096000" y="1752600"/>
                <a:ext cx="2743200" cy="3581400"/>
                <a:chOff x="228600" y="2057400"/>
                <a:chExt cx="2743200" cy="358140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228600" y="2057400"/>
                  <a:ext cx="2743200" cy="3581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62000" y="4419600"/>
                  <a:ext cx="19050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Region-of-Interest  &amp; Swath Imagery</a:t>
                  </a:r>
                  <a:endParaRPr lang="en-US" sz="1600" dirty="0">
                    <a:latin typeface="Helvetica" pitchFamily="34" charset="0"/>
                  </a:endParaRPr>
                </a:p>
              </p:txBody>
            </p:sp>
          </p:grpSp>
          <p:sp>
            <p:nvSpPr>
              <p:cNvPr id="50" name="Rectangle 49"/>
              <p:cNvSpPr/>
              <p:nvPr/>
            </p:nvSpPr>
            <p:spPr>
              <a:xfrm>
                <a:off x="6400800" y="1981200"/>
                <a:ext cx="2209800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dk1"/>
                    </a:solidFill>
                    <a:latin typeface="Helvetica" pitchFamily="34" charset="0"/>
                  </a:rPr>
                  <a:t>Empowers Users</a:t>
                </a:r>
                <a:endParaRPr lang="en-US" sz="1600" dirty="0">
                  <a:solidFill>
                    <a:schemeClr val="dk1"/>
                  </a:solidFill>
                  <a:latin typeface="Helvetica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53200" y="3581400"/>
                <a:ext cx="1981200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dk1"/>
                    </a:solidFill>
                    <a:latin typeface="Helvetica" pitchFamily="34" charset="0"/>
                  </a:rPr>
                  <a:t>Enhanced Imagery</a:t>
                </a:r>
                <a:endParaRPr lang="en-US" sz="1600" dirty="0">
                  <a:solidFill>
                    <a:schemeClr val="dk1"/>
                  </a:solidFill>
                  <a:latin typeface="Helvetica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553200" y="2844225"/>
                <a:ext cx="2057400" cy="5847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dk1"/>
                    </a:solidFill>
                    <a:latin typeface="Helvetica" pitchFamily="34" charset="0"/>
                  </a:rPr>
                  <a:t>Applications focused products &amp; utilities</a:t>
                </a:r>
                <a:endParaRPr lang="en-US" sz="1600" dirty="0">
                  <a:solidFill>
                    <a:schemeClr val="dk1"/>
                  </a:solidFill>
                  <a:latin typeface="Helvetica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705600" y="2404646"/>
                <a:ext cx="1676400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dk1"/>
                    </a:solidFill>
                    <a:latin typeface="Helvetica" pitchFamily="34" charset="0"/>
                  </a:rPr>
                  <a:t>Easy to Use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685800" y="2286000"/>
              <a:ext cx="198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85800" y="2743200"/>
              <a:ext cx="198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" y="3429000"/>
              <a:ext cx="198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62000" y="3962400"/>
              <a:ext cx="198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38200" y="4648200"/>
              <a:ext cx="1981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/>
          <p:cNvSpPr/>
          <p:nvPr/>
        </p:nvSpPr>
        <p:spPr>
          <a:xfrm>
            <a:off x="3200400" y="1524000"/>
            <a:ext cx="2743200" cy="3581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 pitchFamily="34" charset="0"/>
              </a:rPr>
              <a:t>user community feedback driven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 pitchFamily="34" charset="0"/>
                <a:hlinkClick r:id="rId2"/>
              </a:rPr>
              <a:t>http://directreadout.sci.gsfc.nasa.gov/?id=forum</a:t>
            </a:r>
            <a:endParaRPr lang="en-US" sz="2000" dirty="0" smtClean="0">
              <a:solidFill>
                <a:schemeClr val="bg1"/>
              </a:solidFill>
              <a:latin typeface="Helvetica" pitchFamily="34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Helvetica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81" name="Picture 80" descr="DAILY_TRUECOLOR_16075_roi2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495800"/>
            <a:ext cx="1905000" cy="1905000"/>
          </a:xfrm>
          <a:prstGeom prst="rect">
            <a:avLst/>
          </a:prstGeom>
        </p:spPr>
      </p:pic>
      <p:pic>
        <p:nvPicPr>
          <p:cNvPr id="82" name="Picture 81" descr="DAILY_NIGHTNCC_16054_roi4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10100"/>
              </a:clrFrom>
              <a:clrTo>
                <a:srgbClr val="0101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4419600"/>
            <a:ext cx="1905000" cy="190500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6248400" y="1524000"/>
            <a:ext cx="2743200" cy="4800600"/>
            <a:chOff x="6019800" y="1524000"/>
            <a:chExt cx="2743200" cy="4800600"/>
          </a:xfrm>
        </p:grpSpPr>
        <p:pic>
          <p:nvPicPr>
            <p:cNvPr id="85" name="Picture 84" descr="DAILY_TRUECOLOR_16075_roi2_transparent.pn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707070"/>
                </a:clrFrom>
                <a:clrTo>
                  <a:srgbClr val="70707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00800" y="4419600"/>
              <a:ext cx="1905000" cy="1905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0" name="Rectangle 79"/>
            <p:cNvSpPr/>
            <p:nvPr/>
          </p:nvSpPr>
          <p:spPr>
            <a:xfrm>
              <a:off x="6019800" y="1524000"/>
              <a:ext cx="27432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Helvetica" pitchFamily="34" charset="0"/>
                </a:rPr>
                <a:t>Download </a:t>
              </a:r>
              <a:r>
                <a:rPr lang="en-US" dirty="0" err="1" smtClean="0">
                  <a:solidFill>
                    <a:schemeClr val="tx1"/>
                  </a:solidFill>
                  <a:latin typeface="Helvetica" pitchFamily="34" charset="0"/>
                </a:rPr>
                <a:t>BlueMarble</a:t>
              </a:r>
              <a:r>
                <a:rPr lang="en-US" dirty="0" smtClean="0">
                  <a:solidFill>
                    <a:schemeClr val="tx1"/>
                  </a:solidFill>
                  <a:latin typeface="Helvetica" pitchFamily="34" charset="0"/>
                </a:rPr>
                <a:t> </a:t>
              </a:r>
              <a:r>
                <a:rPr lang="en-US" b="1" dirty="0" smtClean="0">
                  <a:latin typeface="Helvetica" pitchFamily="34" charset="0"/>
                  <a:hlinkClick r:id="rId6"/>
                </a:rPr>
                <a:t>http://directreadout.sci.gsfc.nasa.gov/?id=software</a:t>
              </a:r>
              <a:r>
                <a:rPr lang="en-US" b="1" dirty="0" smtClean="0">
                  <a:latin typeface="Helvetica" pitchFamily="34" charset="0"/>
                </a:rPr>
                <a:t> </a:t>
              </a:r>
              <a:endParaRPr lang="en-US" dirty="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pic>
          <p:nvPicPr>
            <p:cNvPr id="83" name="Picture 82" descr="DAILY_NATURALCOLOR_16158_roi4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10100"/>
                </a:clrFrom>
                <a:clrTo>
                  <a:srgbClr val="0101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00800" y="4419600"/>
              <a:ext cx="1905000" cy="1905000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>
              <a:off x="6858000" y="1752600"/>
              <a:ext cx="1066800" cy="99060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Down Arrow 86"/>
            <p:cNvSpPr/>
            <p:nvPr/>
          </p:nvSpPr>
          <p:spPr>
            <a:xfrm>
              <a:off x="7086600" y="1905000"/>
              <a:ext cx="609600" cy="53340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flipV="1">
              <a:off x="7162800" y="2514599"/>
              <a:ext cx="4572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400" y="228600"/>
            <a:ext cx="8763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14600" y="304800"/>
            <a:ext cx="55626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" y="482025"/>
            <a:ext cx="88392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 pitchFamily="34" charset="0"/>
              </a:rPr>
              <a:t>ENCC    Night Imagery Enhancement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152400" y="6096000"/>
            <a:ext cx="86868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Spain, Portugal, Morocco;  Feb 17, 2016. 02:36 UTC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4" name="Picture 13" descr="newmo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1466535" cy="1476581"/>
          </a:xfrm>
          <a:prstGeom prst="ellipse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31" name="Oval 30"/>
          <p:cNvSpPr/>
          <p:nvPr/>
        </p:nvSpPr>
        <p:spPr>
          <a:xfrm>
            <a:off x="0" y="1600200"/>
            <a:ext cx="1447800" cy="1371600"/>
          </a:xfrm>
          <a:prstGeom prst="ellipse">
            <a:avLst/>
          </a:prstGeom>
          <a:noFill/>
          <a:ln w="190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2"/>
          <p:cNvGrpSpPr/>
          <p:nvPr/>
        </p:nvGrpSpPr>
        <p:grpSpPr>
          <a:xfrm>
            <a:off x="1599934" y="1514176"/>
            <a:ext cx="6477266" cy="4353224"/>
            <a:chOff x="1676400" y="1514176"/>
            <a:chExt cx="6477266" cy="4353224"/>
          </a:xfrm>
        </p:grpSpPr>
        <p:grpSp>
          <p:nvGrpSpPr>
            <p:cNvPr id="3" name="Group 31"/>
            <p:cNvGrpSpPr/>
            <p:nvPr/>
          </p:nvGrpSpPr>
          <p:grpSpPr>
            <a:xfrm>
              <a:off x="1676400" y="1514176"/>
              <a:ext cx="6477266" cy="4353224"/>
              <a:chOff x="1676400" y="1524000"/>
              <a:chExt cx="6477266" cy="4353224"/>
            </a:xfrm>
          </p:grpSpPr>
          <p:pic>
            <p:nvPicPr>
              <p:cNvPr id="19" name="Picture 18" descr="city-highres-ncc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48400" y="3733800"/>
                <a:ext cx="1905266" cy="21434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solidFill>
                  <a:srgbClr val="FFFF66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grpSp>
            <p:nvGrpSpPr>
              <p:cNvPr id="4" name="Group 25"/>
              <p:cNvGrpSpPr/>
              <p:nvPr/>
            </p:nvGrpSpPr>
            <p:grpSpPr>
              <a:xfrm>
                <a:off x="1676400" y="1524000"/>
                <a:ext cx="6477266" cy="3257550"/>
                <a:chOff x="1676400" y="1524000"/>
                <a:chExt cx="6477266" cy="3257550"/>
              </a:xfrm>
            </p:grpSpPr>
            <p:pic>
              <p:nvPicPr>
                <p:cNvPr id="7" name="Picture 6" descr="MOSAIC_VNCCO_d20131209_t1937200_d20131209_e2125557.tif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676400" y="1524000"/>
                  <a:ext cx="4343400" cy="3257550"/>
                </a:xfrm>
                <a:prstGeom prst="rect">
                  <a:avLst/>
                </a:prstGeom>
                <a:ln w="28575">
                  <a:solidFill>
                    <a:srgbClr val="00FFFF"/>
                  </a:solidFill>
                </a:ln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5079261" y="1600200"/>
                  <a:ext cx="864339" cy="369332"/>
                </a:xfrm>
                <a:prstGeom prst="rect">
                  <a:avLst/>
                </a:pr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Helvetica" pitchFamily="34" charset="0"/>
                    </a:rPr>
                    <a:t>Before</a:t>
                  </a:r>
                  <a:endParaRPr lang="en-US" dirty="0">
                    <a:solidFill>
                      <a:schemeClr val="bg1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362200" y="3124200"/>
                  <a:ext cx="76200" cy="762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9" name="Picture 28" descr="Swath-edge-highres-ncc.pn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248400" y="1524000"/>
                  <a:ext cx="1905266" cy="2143424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28575" cap="sq">
                  <a:solidFill>
                    <a:srgbClr val="FF0000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</p:grpSp>
        </p:grpSp>
        <p:sp>
          <p:nvSpPr>
            <p:cNvPr id="24" name="Rectangle 23"/>
            <p:cNvSpPr/>
            <p:nvPr/>
          </p:nvSpPr>
          <p:spPr>
            <a:xfrm>
              <a:off x="4191000" y="2514600"/>
              <a:ext cx="76200" cy="76200"/>
            </a:xfrm>
            <a:prstGeom prst="rect">
              <a:avLst/>
            </a:prstGeom>
            <a:noFill/>
            <a:ln w="28575"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1600200" y="1524000"/>
            <a:ext cx="6477000" cy="4343400"/>
            <a:chOff x="1600200" y="1524000"/>
            <a:chExt cx="6477000" cy="4343400"/>
          </a:xfrm>
        </p:grpSpPr>
        <p:pic>
          <p:nvPicPr>
            <p:cNvPr id="30" name="Picture 29" descr="SwathEdge-HighRes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1934" y="1524000"/>
              <a:ext cx="1905266" cy="2143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 descr="CITY-HIGHRES-ENCC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1934" y="3723976"/>
              <a:ext cx="1905266" cy="2143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66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 descr="MOSAIC_VNCCO_d20131209_t1937200_d20131209_e2125557.t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0200" y="1524000"/>
              <a:ext cx="4343400" cy="3257550"/>
            </a:xfrm>
            <a:prstGeom prst="rect">
              <a:avLst/>
            </a:prstGeom>
            <a:ln w="28575">
              <a:solidFill>
                <a:srgbClr val="00FFFF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029200" y="1600200"/>
              <a:ext cx="864339" cy="369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After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14800" y="2514600"/>
              <a:ext cx="76200" cy="76200"/>
            </a:xfrm>
            <a:prstGeom prst="rect">
              <a:avLst/>
            </a:prstGeom>
            <a:noFill/>
            <a:ln w="28575"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86000" y="3124200"/>
              <a:ext cx="76200" cy="76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" y="228600"/>
            <a:ext cx="89916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1981200" y="381000"/>
            <a:ext cx="14478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5410200" y="2819400"/>
            <a:ext cx="35814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228600" y="2819400"/>
            <a:ext cx="35814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105400" y="2667000"/>
            <a:ext cx="1830288" cy="1905000"/>
            <a:chOff x="5791200" y="3810000"/>
            <a:chExt cx="1830288" cy="1447800"/>
          </a:xfrm>
        </p:grpSpPr>
        <p:sp>
          <p:nvSpPr>
            <p:cNvPr id="9" name="Rectangle 8"/>
            <p:cNvSpPr/>
            <p:nvPr/>
          </p:nvSpPr>
          <p:spPr>
            <a:xfrm>
              <a:off x="5943600" y="3810000"/>
              <a:ext cx="1676400" cy="14478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91200" y="4267200"/>
              <a:ext cx="6858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51828" y="4876800"/>
              <a:ext cx="1569660" cy="280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rPr>
                <a:t>Applications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28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Parallel Processing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066800"/>
          </a:xfrm>
          <a:noFill/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Why</a:t>
            </a:r>
            <a:r>
              <a:rPr lang="en-US" dirty="0" smtClean="0">
                <a:latin typeface="Helvetica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Helvetica" pitchFamily="34" charset="0"/>
              </a:rPr>
              <a:t>BlueMarble</a:t>
            </a:r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?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8200" y="3505200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IPOPP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28194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Land Atmosphere Ocean</a:t>
            </a:r>
            <a:endParaRPr lang="en-US" sz="1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48006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Science Processing Algorithms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" y="3962400"/>
            <a:ext cx="165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Cross Granule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47800" y="45720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Multi Granule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05000" y="2667000"/>
            <a:ext cx="2057400" cy="1905000"/>
            <a:chOff x="1295400" y="3810000"/>
            <a:chExt cx="2057400" cy="1447800"/>
          </a:xfrm>
          <a:solidFill>
            <a:schemeClr val="accent2">
              <a:lumMod val="75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447800" y="3810000"/>
              <a:ext cx="1676400" cy="14478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667000" y="4267200"/>
              <a:ext cx="6858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5400" y="4803422"/>
              <a:ext cx="1994227" cy="280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rPr>
                <a:t>Science Data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276600" y="2667000"/>
            <a:ext cx="2514600" cy="1905000"/>
            <a:chOff x="3276600" y="3810000"/>
            <a:chExt cx="2514600" cy="1447800"/>
          </a:xfrm>
        </p:grpSpPr>
        <p:sp>
          <p:nvSpPr>
            <p:cNvPr id="11" name="Rectangle 10"/>
            <p:cNvSpPr/>
            <p:nvPr/>
          </p:nvSpPr>
          <p:spPr>
            <a:xfrm>
              <a:off x="3657600" y="3810000"/>
              <a:ext cx="1676400" cy="1447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76600" y="4273296"/>
              <a:ext cx="6858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105400" y="4279392"/>
              <a:ext cx="6858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90862" y="4876800"/>
              <a:ext cx="1428596" cy="280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rPr>
                <a:t>BlueMarble</a:t>
              </a:r>
              <a:endPara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04800" y="4572000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Ancillaries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400" y="4876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Archive Reprocessing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77000" y="22098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Fires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34200" y="2743200"/>
            <a:ext cx="1912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Air Quality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05600" y="4572000"/>
            <a:ext cx="165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Aviation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62800" y="5029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Floods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34200" y="33528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Disaster Response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67400" y="4953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Earthquakes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86600" y="4267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Storms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04800" y="22098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Direct Broadcast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914400" y="2667000"/>
            <a:ext cx="728918" cy="21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RT-STPS</a:t>
            </a:r>
            <a:endParaRPr lang="en-US" sz="1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0" y="1447800"/>
            <a:ext cx="9144000" cy="4876800"/>
            <a:chOff x="0" y="1447800"/>
            <a:chExt cx="9144000" cy="4876800"/>
          </a:xfrm>
        </p:grpSpPr>
        <p:sp>
          <p:nvSpPr>
            <p:cNvPr id="69" name="Rectangle 68"/>
            <p:cNvSpPr/>
            <p:nvPr/>
          </p:nvSpPr>
          <p:spPr>
            <a:xfrm>
              <a:off x="0" y="1447800"/>
              <a:ext cx="9144000" cy="4876800"/>
            </a:xfrm>
            <a:prstGeom prst="rect">
              <a:avLst/>
            </a:prstGeom>
            <a:solidFill>
              <a:srgbClr val="59595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2819400" y="1828800"/>
              <a:ext cx="3505200" cy="3352800"/>
              <a:chOff x="8763000" y="1828800"/>
              <a:chExt cx="3505200" cy="33528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8915400" y="4419600"/>
                <a:ext cx="190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Weather Forecasting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763000" y="4114800"/>
                <a:ext cx="16546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 Antiqua" pitchFamily="18" charset="0"/>
                  </a:rPr>
                  <a:t>Volcano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 Antiqua" pitchFamily="18" charset="0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8915400" y="1828800"/>
                <a:ext cx="3352800" cy="3352800"/>
                <a:chOff x="2819400" y="1524000"/>
                <a:chExt cx="3352800" cy="335280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2819400" y="1524000"/>
                  <a:ext cx="3352800" cy="3352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895600" y="1600200"/>
                  <a:ext cx="3200400" cy="38100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  <a:latin typeface="Helvetica" pitchFamily="34" charset="0"/>
                    </a:rPr>
                    <a:t>motivation</a:t>
                  </a:r>
                  <a:endParaRPr lang="en-US" sz="1600" dirty="0">
                    <a:solidFill>
                      <a:schemeClr val="bg1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352800" y="2057400"/>
                  <a:ext cx="2286000" cy="533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Science algorithms &amp; enabling technologies</a:t>
                  </a:r>
                  <a:endParaRPr lang="en-US" sz="1600" dirty="0">
                    <a:latin typeface="Helvetica" pitchFamily="34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200400" y="3810000"/>
                  <a:ext cx="2743200" cy="6096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continuous improvement of algorithms and technologies</a:t>
                  </a:r>
                  <a:endParaRPr lang="en-US" sz="1600" dirty="0">
                    <a:latin typeface="Helvetica" pitchFamily="34" charset="0"/>
                  </a:endParaRPr>
                </a:p>
              </p:txBody>
            </p:sp>
          </p:grpSp>
          <p:sp>
            <p:nvSpPr>
              <p:cNvPr id="61" name="Rectangle 60"/>
              <p:cNvSpPr/>
              <p:nvPr/>
            </p:nvSpPr>
            <p:spPr>
              <a:xfrm>
                <a:off x="9372600" y="3200400"/>
                <a:ext cx="2286000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community feedback</a:t>
                </a:r>
                <a:endParaRPr lang="en-US" sz="1600" dirty="0">
                  <a:latin typeface="Helvetica" pitchFamily="34" charset="0"/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10591800" y="2895600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10591800" y="3657600"/>
                <a:ext cx="0" cy="4572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6200" y="228600"/>
            <a:ext cx="89154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381000"/>
            <a:ext cx="25908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33400" y="304800"/>
            <a:ext cx="7924800" cy="1219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BlueMarble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 Overview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bmposter_smaller_nofeaturetex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74576"/>
            <a:ext cx="9144000" cy="355002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0" y="1371600"/>
            <a:ext cx="9144000" cy="4953000"/>
          </a:xfrm>
          <a:prstGeom prst="rect">
            <a:avLst/>
          </a:prstGeom>
          <a:solidFill>
            <a:schemeClr val="tx1">
              <a:lumMod val="65000"/>
              <a:lumOff val="3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286000" y="1219200"/>
            <a:ext cx="4572000" cy="5257800"/>
            <a:chOff x="2590800" y="1219200"/>
            <a:chExt cx="4572000" cy="5257800"/>
          </a:xfrm>
        </p:grpSpPr>
        <p:sp>
          <p:nvSpPr>
            <p:cNvPr id="68" name="Rectangle 67"/>
            <p:cNvSpPr/>
            <p:nvPr/>
          </p:nvSpPr>
          <p:spPr>
            <a:xfrm>
              <a:off x="2590800" y="1219200"/>
              <a:ext cx="4572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717074" y="1324841"/>
              <a:ext cx="4319451" cy="52820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" pitchFamily="34" charset="0"/>
                </a:rPr>
                <a:t>applications focus</a:t>
              </a:r>
              <a:endParaRPr lang="en-US" sz="16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069771" y="24384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069771" y="30480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069771" y="36576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069771" y="41910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743200" y="1905000"/>
              <a:ext cx="41910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multi-sensor image products &amp; utilities</a:t>
              </a:r>
              <a:endParaRPr lang="en-US" sz="1600" dirty="0">
                <a:latin typeface="Helvetic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71800" y="2514600"/>
              <a:ext cx="3733800" cy="381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Helvetica" pitchFamily="34" charset="0"/>
                </a:rPr>
                <a:t>enhanced, high quality image products</a:t>
              </a:r>
              <a:endParaRPr lang="en-US" sz="1600" dirty="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48000" y="3048000"/>
              <a:ext cx="35052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projected GIS ingestible </a:t>
              </a:r>
              <a:r>
                <a:rPr lang="en-US" sz="1600" dirty="0" err="1" smtClean="0">
                  <a:latin typeface="Helvetica" pitchFamily="34" charset="0"/>
                </a:rPr>
                <a:t>geotiffs</a:t>
              </a:r>
              <a:endParaRPr lang="en-US" sz="1600" dirty="0">
                <a:latin typeface="Helvetica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19400" y="4191000"/>
              <a:ext cx="4114800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Region-Of-Interest imagery (</a:t>
              </a:r>
              <a:r>
                <a:rPr lang="en-US" sz="1600" dirty="0" smtClean="0">
                  <a:solidFill>
                    <a:schemeClr val="tx1"/>
                  </a:solidFill>
                  <a:latin typeface="Helvetica" pitchFamily="34" charset="0"/>
                </a:rPr>
                <a:t>automated input data search, </a:t>
              </a:r>
              <a:r>
                <a:rPr lang="en-US" sz="1600" dirty="0" err="1" smtClean="0">
                  <a:solidFill>
                    <a:schemeClr val="tx1"/>
                  </a:solidFill>
                  <a:latin typeface="Helvetica" pitchFamily="34" charset="0"/>
                </a:rPr>
                <a:t>subsetting</a:t>
              </a:r>
              <a:r>
                <a:rPr lang="en-US" sz="1600" dirty="0" smtClean="0">
                  <a:solidFill>
                    <a:schemeClr val="tx1"/>
                  </a:solidFill>
                  <a:latin typeface="Helvetica" pitchFamily="34" charset="0"/>
                </a:rPr>
                <a:t> &amp; mosaicing)</a:t>
              </a:r>
            </a:p>
            <a:p>
              <a:pPr algn="ctr"/>
              <a:endParaRPr lang="en-US" sz="1600" dirty="0">
                <a:latin typeface="Helvetica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76600" y="4876800"/>
              <a:ext cx="33528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Standalone or as IPOPP plug-in, easy interface, interoperable</a:t>
              </a:r>
              <a:endParaRPr lang="en-US" sz="1600" dirty="0">
                <a:latin typeface="Helvetica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24200" y="3657600"/>
              <a:ext cx="35052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swath imagery</a:t>
              </a:r>
              <a:endParaRPr lang="en-US" sz="1600" dirty="0">
                <a:latin typeface="Helvetica" pitchFamily="34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069771" y="48768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069771" y="5486400"/>
              <a:ext cx="3483429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2819400" y="5486400"/>
              <a:ext cx="42672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Open source (Java/python/bash), </a:t>
              </a:r>
            </a:p>
            <a:p>
              <a:pPr algn="ctr"/>
              <a:r>
                <a:rPr lang="en-US" sz="1600" dirty="0" smtClean="0">
                  <a:latin typeface="Helvetica" pitchFamily="34" charset="0"/>
                </a:rPr>
                <a:t>user collaboration/contributions encouraged</a:t>
              </a:r>
              <a:endParaRPr lang="en-US" sz="1600" dirty="0">
                <a:latin typeface="Helvetica" pitchFamily="34" charset="0"/>
              </a:endParaRPr>
            </a:p>
          </p:txBody>
        </p:sp>
      </p:grpSp>
      <p:pic>
        <p:nvPicPr>
          <p:cNvPr id="26" name="Picture 25" descr="GoogleEar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676400"/>
            <a:ext cx="8010172" cy="40386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457200" y="1219200"/>
            <a:ext cx="8534400" cy="5257800"/>
            <a:chOff x="304800" y="533400"/>
            <a:chExt cx="8534400" cy="5257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/>
            <p:cNvSpPr/>
            <p:nvPr/>
          </p:nvSpPr>
          <p:spPr>
            <a:xfrm>
              <a:off x="304800" y="533400"/>
              <a:ext cx="8534400" cy="52578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41"/>
            <p:cNvGrpSpPr/>
            <p:nvPr/>
          </p:nvGrpSpPr>
          <p:grpSpPr>
            <a:xfrm>
              <a:off x="457200" y="880670"/>
              <a:ext cx="6507853" cy="3567735"/>
              <a:chOff x="1318074" y="1918665"/>
              <a:chExt cx="6507853" cy="3567735"/>
            </a:xfrm>
          </p:grpSpPr>
          <p:pic>
            <p:nvPicPr>
              <p:cNvPr id="35" name="Picture 34" descr="VTCLR_d20160323_t1805559_e1807200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72012" y="3471632"/>
                <a:ext cx="3024188" cy="1071563"/>
              </a:xfrm>
              <a:prstGeom prst="rect">
                <a:avLst/>
              </a:prstGeom>
            </p:spPr>
          </p:pic>
          <p:pic>
            <p:nvPicPr>
              <p:cNvPr id="36" name="Picture 35" descr="VTCLR_d20160323_t1807213_e1808454.pn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519612" y="2823932"/>
                <a:ext cx="3028950" cy="1109663"/>
              </a:xfrm>
              <a:prstGeom prst="rect">
                <a:avLst/>
              </a:prstGeom>
            </p:spPr>
          </p:pic>
          <p:pic>
            <p:nvPicPr>
              <p:cNvPr id="38" name="Picture 37" descr="VTCLR_d20160323_t1808467_e1810108.pn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62450" y="2166707"/>
                <a:ext cx="3028950" cy="1157288"/>
              </a:xfrm>
              <a:prstGeom prst="rect">
                <a:avLst/>
              </a:prstGeom>
            </p:spPr>
          </p:pic>
          <p:pic>
            <p:nvPicPr>
              <p:cNvPr id="39" name="Picture 38" descr="VTCLR_d20160323_t1945306_e1946548.png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00212" y="4109807"/>
                <a:ext cx="3028950" cy="1042988"/>
              </a:xfrm>
              <a:prstGeom prst="rect">
                <a:avLst/>
              </a:prstGeom>
            </p:spPr>
          </p:pic>
          <p:pic>
            <p:nvPicPr>
              <p:cNvPr id="40" name="Picture 39" descr="VTCLR_d20160323_t1948214_e1949456.pn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5412" y="2757257"/>
                <a:ext cx="3028950" cy="1100138"/>
              </a:xfrm>
              <a:prstGeom prst="rect">
                <a:avLst/>
              </a:prstGeom>
            </p:spPr>
          </p:pic>
          <p:pic>
            <p:nvPicPr>
              <p:cNvPr id="41" name="Picture 40" descr="VTCLR_d20160323_t1949469_e1951110.png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47812" y="3404957"/>
                <a:ext cx="3028950" cy="1138238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 rot="20936102">
                <a:off x="1318074" y="2452065"/>
                <a:ext cx="2926454" cy="519735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0936102">
                <a:off x="4289874" y="1918665"/>
                <a:ext cx="2926454" cy="519735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0936102">
                <a:off x="1927674" y="4966665"/>
                <a:ext cx="2926454" cy="519735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20936102">
                <a:off x="4899473" y="4314595"/>
                <a:ext cx="2926454" cy="519735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Multiply 49"/>
              <p:cNvSpPr/>
              <p:nvPr/>
            </p:nvSpPr>
            <p:spPr>
              <a:xfrm>
                <a:off x="2590800" y="2485795"/>
                <a:ext cx="533400" cy="457200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Multiply 53"/>
              <p:cNvSpPr/>
              <p:nvPr/>
            </p:nvSpPr>
            <p:spPr>
              <a:xfrm>
                <a:off x="5486400" y="1952395"/>
                <a:ext cx="533400" cy="457200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Multiply 55"/>
              <p:cNvSpPr/>
              <p:nvPr/>
            </p:nvSpPr>
            <p:spPr>
              <a:xfrm>
                <a:off x="3200400" y="4953000"/>
                <a:ext cx="533400" cy="457200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Multiply 56"/>
              <p:cNvSpPr/>
              <p:nvPr/>
            </p:nvSpPr>
            <p:spPr>
              <a:xfrm>
                <a:off x="6172200" y="4314595"/>
                <a:ext cx="533400" cy="457200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20902183">
                <a:off x="2475264" y="2910227"/>
                <a:ext cx="2593272" cy="1385797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30" descr="MOSAIC_VTCLR_d20160323_t1805559_d20160323_e1954018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3000" y="3733800"/>
              <a:ext cx="3819525" cy="191452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3200400" y="3200400"/>
              <a:ext cx="0" cy="16002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200400" y="4800600"/>
              <a:ext cx="17526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81000" y="5105400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Region-of-interest imagery: 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Automated search/</a:t>
              </a:r>
              <a:r>
                <a:rPr lang="en-US" dirty="0" err="1" smtClean="0">
                  <a:solidFill>
                    <a:schemeClr val="bg1"/>
                  </a:solidFill>
                  <a:latin typeface="Helvetica" pitchFamily="34" charset="0"/>
                </a:rPr>
                <a:t>subsetting</a:t>
              </a:r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/mosaicing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74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uststor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0" y="3671096"/>
            <a:ext cx="16002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 descr="duststor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9842" y="1915398"/>
            <a:ext cx="1630445" cy="16304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duststor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3197" y="1905000"/>
            <a:ext cx="1630445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152400" y="228600"/>
            <a:ext cx="88392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14800" y="457200"/>
            <a:ext cx="43434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9601200" cy="1219200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Helvetica" pitchFamily="34" charset="0"/>
              </a:rPr>
              <a:t>BlueMarble’s</a:t>
            </a:r>
            <a:r>
              <a:rPr lang="en-US" sz="3600" b="1" dirty="0" smtClean="0">
                <a:solidFill>
                  <a:schemeClr val="bg1"/>
                </a:solidFill>
                <a:latin typeface="Helvetica" pitchFamily="34" charset="0"/>
              </a:rPr>
              <a:t>       Products &amp; Utilities</a:t>
            </a:r>
            <a:endParaRPr lang="en-US" sz="36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021975" y="152400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Current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3505200" y="762000"/>
            <a:ext cx="2286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733800" y="762000"/>
            <a:ext cx="2286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duststor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905000"/>
            <a:ext cx="1676400" cy="1676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/>
          <p:cNvSpPr txBox="1"/>
          <p:nvPr/>
        </p:nvSpPr>
        <p:spPr>
          <a:xfrm>
            <a:off x="152400" y="304800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VIIRS/MODIS </a:t>
            </a:r>
          </a:p>
          <a:p>
            <a:pPr algn="ctr"/>
            <a:r>
              <a:rPr lang="en-US" sz="1400" b="1" dirty="0" smtClean="0">
                <a:latin typeface="Helvetica" pitchFamily="34" charset="0"/>
              </a:rPr>
              <a:t>True Color</a:t>
            </a:r>
            <a:endParaRPr lang="en-US" sz="1400" b="1" dirty="0">
              <a:latin typeface="Helvetica" pitchFamily="34" charset="0"/>
            </a:endParaRPr>
          </a:p>
        </p:txBody>
      </p:sp>
      <p:pic>
        <p:nvPicPr>
          <p:cNvPr id="74" name="Picture 73" descr="duststorm.png"/>
          <p:cNvPicPr>
            <a:picLocks noChangeAspect="1"/>
          </p:cNvPicPr>
          <p:nvPr/>
        </p:nvPicPr>
        <p:blipFill>
          <a:blip r:embed="rId6" cstate="print"/>
          <a:srcRect l="3028" r="47505"/>
          <a:stretch>
            <a:fillRect/>
          </a:stretch>
        </p:blipFill>
        <p:spPr>
          <a:xfrm>
            <a:off x="152400" y="3660648"/>
            <a:ext cx="1651782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" name="Picture 76" descr="duststor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5000" y="1905000"/>
            <a:ext cx="1673352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" name="Picture 79" descr="duststor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8048" y="3657600"/>
            <a:ext cx="1673352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" name="Picture 98" descr="duststorm.png"/>
          <p:cNvPicPr>
            <a:picLocks noChangeAspect="1"/>
          </p:cNvPicPr>
          <p:nvPr/>
        </p:nvPicPr>
        <p:blipFill>
          <a:blip r:embed="rId9" cstate="print"/>
          <a:srcRect l="43725" r="15483"/>
          <a:stretch>
            <a:fillRect/>
          </a:stretch>
        </p:blipFill>
        <p:spPr>
          <a:xfrm>
            <a:off x="3657600" y="1905000"/>
            <a:ext cx="1638725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" name="Picture 101" descr="duststorm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57600" y="3657600"/>
            <a:ext cx="1673352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6" name="TextBox 155"/>
          <p:cNvSpPr txBox="1"/>
          <p:nvPr/>
        </p:nvSpPr>
        <p:spPr>
          <a:xfrm>
            <a:off x="1905000" y="480060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VIIRS-DNB </a:t>
            </a:r>
          </a:p>
          <a:p>
            <a:pPr algn="ctr"/>
            <a:r>
              <a:rPr lang="en-US" sz="1400" b="1" dirty="0" smtClean="0">
                <a:latin typeface="Helvetica" pitchFamily="34" charset="0"/>
              </a:rPr>
              <a:t>E-NCC Nighttime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657600" y="3058180"/>
            <a:ext cx="1676400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OMPS SO</a:t>
            </a:r>
            <a:r>
              <a:rPr lang="en-US" sz="1400" b="1" baseline="-25000" dirty="0" smtClean="0">
                <a:latin typeface="Helvetica" pitchFamily="34" charset="0"/>
              </a:rPr>
              <a:t>2</a:t>
            </a:r>
            <a:r>
              <a:rPr lang="en-US" sz="1400" b="1" dirty="0" smtClean="0">
                <a:latin typeface="Helvetica" pitchFamily="34" charset="0"/>
              </a:rPr>
              <a:t> on True Color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905000" y="2971800"/>
            <a:ext cx="1676400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Helvetica" pitchFamily="34" charset="0"/>
              </a:rPr>
              <a:t>VIIRS-DNB </a:t>
            </a:r>
          </a:p>
          <a:p>
            <a:pPr algn="ctr"/>
            <a:r>
              <a:rPr lang="en-US" sz="1600" b="1" dirty="0" smtClean="0">
                <a:latin typeface="Helvetica" pitchFamily="34" charset="0"/>
              </a:rPr>
              <a:t>E-NCC </a:t>
            </a:r>
            <a:r>
              <a:rPr lang="en-US" sz="1400" b="1" dirty="0" smtClean="0">
                <a:latin typeface="Helvetica" pitchFamily="34" charset="0"/>
              </a:rPr>
              <a:t>Daytime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52400" y="481078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VIIRS/MODIS </a:t>
            </a:r>
          </a:p>
          <a:p>
            <a:pPr algn="ctr"/>
            <a:r>
              <a:rPr lang="en-US" sz="1400" b="1" dirty="0" smtClean="0">
                <a:latin typeface="Helvetica" pitchFamily="34" charset="0"/>
              </a:rPr>
              <a:t>Natural Color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657600" y="480060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OMPS Aerosol on True Color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7389842" y="2971800"/>
            <a:ext cx="16002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Fire Perimeter Overlays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637242" y="2996625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Fire Pixel Overlays</a:t>
            </a:r>
            <a:endParaRPr lang="en-US" sz="1400" b="1" dirty="0">
              <a:latin typeface="Helvetica" pitchFamily="34" charset="0"/>
            </a:endParaRPr>
          </a:p>
        </p:txBody>
      </p:sp>
      <p:cxnSp>
        <p:nvCxnSpPr>
          <p:cNvPr id="192" name="Straight Connector 191"/>
          <p:cNvCxnSpPr/>
          <p:nvPr/>
        </p:nvCxnSpPr>
        <p:spPr>
          <a:xfrm>
            <a:off x="5486400" y="1676400"/>
            <a:ext cx="0" cy="4267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uststorm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3197" y="3657600"/>
            <a:ext cx="1630445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0" name="TextBox 189"/>
          <p:cNvSpPr txBox="1"/>
          <p:nvPr/>
        </p:nvSpPr>
        <p:spPr>
          <a:xfrm>
            <a:off x="5637242" y="473458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Helvetica" pitchFamily="34" charset="0"/>
              </a:rPr>
              <a:t>Shapefile</a:t>
            </a:r>
            <a:r>
              <a:rPr lang="en-US" sz="1400" b="1" dirty="0" smtClean="0">
                <a:latin typeface="Helvetica" pitchFamily="34" charset="0"/>
              </a:rPr>
              <a:t> Overlays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315200" y="4724400"/>
            <a:ext cx="1676400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 pitchFamily="34" charset="0"/>
              </a:rPr>
              <a:t>Change Detection</a:t>
            </a:r>
            <a:endParaRPr lang="en-US" sz="1400" b="1" dirty="0"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228600"/>
            <a:ext cx="8839200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10200" y="381000"/>
            <a:ext cx="29718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2192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VIIRS Sharpened True Color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2" name="Picture 11" descr="AFTER_VTCLR_d20130323_t1851552_e1853194_RESIZE20PRC_W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52600"/>
            <a:ext cx="8729338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04800" y="4819785"/>
            <a:ext cx="78278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VIIRS Sharpened True Color: March 23 2013; 18:51 UTC;  Gulf of Mexico 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2209800"/>
            <a:ext cx="838200" cy="609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400" y="4038600"/>
            <a:ext cx="8382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115141"/>
            <a:ext cx="9144000" cy="620945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83321" y="76200"/>
            <a:ext cx="8908279" cy="6572785"/>
            <a:chOff x="131740" y="152400"/>
            <a:chExt cx="8908279" cy="6572785"/>
          </a:xfrm>
        </p:grpSpPr>
        <p:grpSp>
          <p:nvGrpSpPr>
            <p:cNvPr id="23" name="Group 22"/>
            <p:cNvGrpSpPr/>
            <p:nvPr/>
          </p:nvGrpSpPr>
          <p:grpSpPr>
            <a:xfrm>
              <a:off x="131740" y="152400"/>
              <a:ext cx="5763430" cy="3839111"/>
              <a:chOff x="131740" y="152400"/>
              <a:chExt cx="5763430" cy="3839111"/>
            </a:xfrm>
          </p:grpSpPr>
          <p:pic>
            <p:nvPicPr>
              <p:cNvPr id="16" name="Picture 15" descr="BEFORE_VTCLR_d20130323_t1851552_e1853194_ZOOMIN_1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1740" y="152400"/>
                <a:ext cx="5763430" cy="3839111"/>
              </a:xfrm>
              <a:prstGeom prst="rect">
                <a:avLst/>
              </a:prstGeom>
              <a:ln w="38100">
                <a:solidFill>
                  <a:srgbClr val="FFFF00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572000" y="228600"/>
                <a:ext cx="1133644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BEFORE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352800" y="2895600"/>
              <a:ext cx="5687219" cy="3829585"/>
              <a:chOff x="3352800" y="2895600"/>
              <a:chExt cx="5687219" cy="3829585"/>
            </a:xfrm>
          </p:grpSpPr>
          <p:pic>
            <p:nvPicPr>
              <p:cNvPr id="19" name="Picture 18" descr="AFTER_VTCLR_d20130323_t1851552_e1853194_ZOOMIN_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52800" y="2895600"/>
                <a:ext cx="5687219" cy="3829585"/>
              </a:xfrm>
              <a:prstGeom prst="rect">
                <a:avLst/>
              </a:prstGeom>
              <a:ln w="28575">
                <a:solidFill>
                  <a:srgbClr val="FFFF00"/>
                </a:solidFill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050317" y="2971800"/>
                <a:ext cx="941283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AFTER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</p:grpSp>
      <p:grpSp>
        <p:nvGrpSpPr>
          <p:cNvPr id="29" name="Group 24"/>
          <p:cNvGrpSpPr/>
          <p:nvPr/>
        </p:nvGrpSpPr>
        <p:grpSpPr>
          <a:xfrm>
            <a:off x="76200" y="76200"/>
            <a:ext cx="8746854" cy="6496585"/>
            <a:chOff x="168546" y="19585"/>
            <a:chExt cx="8746854" cy="6496585"/>
          </a:xfrm>
        </p:grpSpPr>
        <p:grpSp>
          <p:nvGrpSpPr>
            <p:cNvPr id="30" name="Group 22"/>
            <p:cNvGrpSpPr/>
            <p:nvPr/>
          </p:nvGrpSpPr>
          <p:grpSpPr>
            <a:xfrm>
              <a:off x="168546" y="19585"/>
              <a:ext cx="4487727" cy="3839111"/>
              <a:chOff x="168546" y="19585"/>
              <a:chExt cx="4487727" cy="3839111"/>
            </a:xfrm>
          </p:grpSpPr>
          <p:pic>
            <p:nvPicPr>
              <p:cNvPr id="34" name="Picture 33" descr="BEFORE_VTCLR_d20130323_t1851552_e1853194_ZOOMIN_1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8546" y="19585"/>
                <a:ext cx="4487727" cy="3839111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200400" y="95785"/>
                <a:ext cx="1133644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BEFORE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31" name="Group 23"/>
            <p:cNvGrpSpPr/>
            <p:nvPr/>
          </p:nvGrpSpPr>
          <p:grpSpPr>
            <a:xfrm>
              <a:off x="4535044" y="2686585"/>
              <a:ext cx="4380356" cy="3829585"/>
              <a:chOff x="4535044" y="2686585"/>
              <a:chExt cx="4380356" cy="3829585"/>
            </a:xfrm>
          </p:grpSpPr>
          <p:pic>
            <p:nvPicPr>
              <p:cNvPr id="32" name="Picture 31" descr="AFTER_VTCLR_d20130323_t1851552_e1853194_ZOOMIN_1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35044" y="2686585"/>
                <a:ext cx="4380356" cy="382958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897917" y="2762785"/>
                <a:ext cx="941283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" pitchFamily="34" charset="0"/>
                  </a:rPr>
                  <a:t>AFTER</a:t>
                </a:r>
                <a:endParaRPr lang="en-US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552700" y="1432932"/>
            <a:ext cx="4572000" cy="4648200"/>
            <a:chOff x="2552700" y="1432932"/>
            <a:chExt cx="4572000" cy="4648200"/>
          </a:xfrm>
        </p:grpSpPr>
        <p:grpSp>
          <p:nvGrpSpPr>
            <p:cNvPr id="25" name="Group 24"/>
            <p:cNvGrpSpPr/>
            <p:nvPr/>
          </p:nvGrpSpPr>
          <p:grpSpPr>
            <a:xfrm>
              <a:off x="2552700" y="1432932"/>
              <a:ext cx="4572000" cy="4648200"/>
              <a:chOff x="2590800" y="1600200"/>
              <a:chExt cx="4572000" cy="4648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590800" y="1600200"/>
                <a:ext cx="4572000" cy="4648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17074" y="1705841"/>
                <a:ext cx="4319451" cy="528205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latin typeface="Helvetica" pitchFamily="34" charset="0"/>
                  </a:rPr>
                  <a:t>VIIRS  Sharpened True Color</a:t>
                </a:r>
                <a:endParaRPr lang="en-US" sz="1600" dirty="0">
                  <a:solidFill>
                    <a:schemeClr val="bg1"/>
                  </a:solidFill>
                  <a:latin typeface="Helvetica" pitchFamily="34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3069771" y="3367668"/>
                <a:ext cx="3483429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069771" y="4282068"/>
                <a:ext cx="3483429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2705100" y="2377069"/>
                <a:ext cx="4191000" cy="8313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Red: I1 (0.64 µm); 375m</a:t>
                </a:r>
              </a:p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Green: M4 (0.555 µm); 750m</a:t>
                </a:r>
              </a:p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Blue: M3 (0.488 µm); 750m</a:t>
                </a:r>
                <a:endParaRPr lang="en-US" sz="1600" dirty="0">
                  <a:latin typeface="Helvetica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57502" y="3367668"/>
                <a:ext cx="4038598" cy="838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Sharpening</a:t>
                </a:r>
                <a:r>
                  <a:rPr lang="en-US" sz="1600" baseline="30000" dirty="0" smtClean="0">
                    <a:latin typeface="Helvetica" pitchFamily="34" charset="0"/>
                  </a:rPr>
                  <a:t>1,2</a:t>
                </a:r>
                <a:r>
                  <a:rPr lang="en-US" sz="1600" dirty="0" smtClean="0">
                    <a:latin typeface="Helvetica" pitchFamily="34" charset="0"/>
                  </a:rPr>
                  <a:t>: resampling technique that captures sub-pixel </a:t>
                </a:r>
                <a:r>
                  <a:rPr lang="en-US" sz="1600" dirty="0">
                    <a:latin typeface="Helvetica" pitchFamily="34" charset="0"/>
                  </a:rPr>
                  <a:t>variations </a:t>
                </a:r>
                <a:endParaRPr lang="en-US" sz="1600" dirty="0" smtClean="0">
                  <a:latin typeface="Helvetica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2667000" y="4572000"/>
              <a:ext cx="4445725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used to visualize features and phenomenon and as background images for other earth science data</a:t>
              </a:r>
            </a:p>
            <a:p>
              <a:pPr algn="ctr"/>
              <a:endParaRPr lang="en-US" sz="1600" dirty="0" smtClean="0">
                <a:latin typeface="Helvetica" pitchFamily="34" charset="0"/>
              </a:endParaRPr>
            </a:p>
            <a:p>
              <a:pPr algn="ctr"/>
              <a:r>
                <a:rPr lang="en-US" sz="1000" baseline="30000" dirty="0" smtClean="0">
                  <a:latin typeface="Helvetica" pitchFamily="34" charset="0"/>
                </a:rPr>
                <a:t>1</a:t>
              </a:r>
              <a:r>
                <a:rPr lang="en-US" sz="1000" dirty="0" smtClean="0">
                  <a:latin typeface="Helvetica" pitchFamily="34" charset="0"/>
                </a:rPr>
                <a:t>Gumley</a:t>
              </a:r>
              <a:r>
                <a:rPr lang="en-US" sz="1000" dirty="0">
                  <a:latin typeface="Helvetica" pitchFamily="34" charset="0"/>
                </a:rPr>
                <a:t>, </a:t>
              </a:r>
              <a:r>
                <a:rPr lang="en-US" sz="1000" dirty="0" err="1" smtClean="0">
                  <a:latin typeface="Helvetica" pitchFamily="34" charset="0"/>
                </a:rPr>
                <a:t>Descloitres</a:t>
              </a:r>
              <a:r>
                <a:rPr lang="en-US" sz="1000" dirty="0" smtClean="0">
                  <a:latin typeface="Helvetica" pitchFamily="34" charset="0"/>
                </a:rPr>
                <a:t> &amp; Schmaltz. “Creating </a:t>
              </a:r>
              <a:r>
                <a:rPr lang="en-US" sz="1000" dirty="0" err="1" smtClean="0">
                  <a:latin typeface="Helvetica" pitchFamily="34" charset="0"/>
                </a:rPr>
                <a:t>Reprojected</a:t>
              </a:r>
              <a:r>
                <a:rPr lang="en-US" sz="1000" dirty="0" smtClean="0">
                  <a:latin typeface="Helvetica" pitchFamily="34" charset="0"/>
                </a:rPr>
                <a:t> True Color MODIS </a:t>
              </a:r>
              <a:r>
                <a:rPr lang="en-US" sz="1000" dirty="0">
                  <a:latin typeface="Helvetica" pitchFamily="34" charset="0"/>
                </a:rPr>
                <a:t>Images”, </a:t>
              </a:r>
              <a:r>
                <a:rPr lang="en-US" sz="1000" dirty="0">
                  <a:latin typeface="Helvetica" pitchFamily="34" charset="0"/>
                  <a:hlinkClick r:id="rId7"/>
                </a:rPr>
                <a:t>https://</a:t>
              </a:r>
              <a:r>
                <a:rPr lang="en-US" sz="1000" dirty="0" smtClean="0">
                  <a:latin typeface="Helvetica" pitchFamily="34" charset="0"/>
                  <a:hlinkClick r:id="rId7"/>
                </a:rPr>
                <a:t>earthdata.nasa.gov/files/MODIS_True_Color.pdf</a:t>
              </a:r>
              <a:endParaRPr lang="en-US" sz="1000" dirty="0" smtClean="0">
                <a:latin typeface="Helvetica" pitchFamily="34" charset="0"/>
              </a:endParaRPr>
            </a:p>
            <a:p>
              <a:pPr algn="ctr"/>
              <a:endParaRPr lang="en-US" sz="1000" dirty="0" smtClean="0">
                <a:latin typeface="Helvetica" pitchFamily="34" charset="0"/>
              </a:endParaRPr>
            </a:p>
            <a:p>
              <a:pPr algn="ctr"/>
              <a:r>
                <a:rPr lang="en-US" sz="1000" baseline="30000" dirty="0">
                  <a:latin typeface="Helvetica" pitchFamily="34" charset="0"/>
                </a:rPr>
                <a:t>2</a:t>
              </a:r>
              <a:r>
                <a:rPr lang="en-US" sz="1000" dirty="0">
                  <a:latin typeface="Helvetica" pitchFamily="34" charset="0"/>
                </a:rPr>
                <a:t>Direct Readout Lab, “Creating </a:t>
              </a:r>
              <a:r>
                <a:rPr lang="en-US" sz="1000" dirty="0" err="1">
                  <a:latin typeface="Helvetica" pitchFamily="34" charset="0"/>
                </a:rPr>
                <a:t>Reprojected</a:t>
              </a:r>
              <a:r>
                <a:rPr lang="en-US" sz="1000" dirty="0">
                  <a:latin typeface="Helvetica" pitchFamily="34" charset="0"/>
                </a:rPr>
                <a:t> True Color </a:t>
              </a:r>
              <a:r>
                <a:rPr lang="en-US" sz="1000" dirty="0" smtClean="0">
                  <a:latin typeface="Helvetica" pitchFamily="34" charset="0"/>
                </a:rPr>
                <a:t>VIIRS Images”, </a:t>
              </a:r>
              <a:r>
                <a:rPr lang="en-US" sz="1000" dirty="0" smtClean="0">
                  <a:latin typeface="Helvetica" pitchFamily="34" charset="0"/>
                  <a:hlinkClick r:id="rId8"/>
                </a:rPr>
                <a:t>http://directreadout.sci.gsfc.nasa.gov/?id=dspContent&amp;cid=228</a:t>
              </a:r>
              <a:r>
                <a:rPr lang="en-US" sz="1000" dirty="0" smtClean="0">
                  <a:latin typeface="Helvetica" pitchFamily="34" charset="0"/>
                </a:rPr>
                <a:t> </a:t>
              </a:r>
              <a:endParaRPr lang="en-US" sz="1600" dirty="0">
                <a:latin typeface="Helvetica" pitchFamily="34" charset="0"/>
              </a:endParaRPr>
            </a:p>
            <a:p>
              <a:pPr algn="ctr"/>
              <a:endParaRPr lang="en-US" sz="1600" dirty="0"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MODTCLR.2015252.0845_SHARP_5PR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371600"/>
            <a:ext cx="5286375" cy="45624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67200" y="2819400"/>
            <a:ext cx="228600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77000" y="2209800"/>
            <a:ext cx="228600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2400" y="228600"/>
            <a:ext cx="88392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359193"/>
            <a:ext cx="2956312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12192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MODIS Sharpened True Color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5955268"/>
            <a:ext cx="763548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MODIS Sharpened True Color: Sep 9</a:t>
            </a:r>
            <a:r>
              <a:rPr lang="en-US" baseline="30000" dirty="0" smtClean="0">
                <a:latin typeface="Helvetica" pitchFamily="34" charset="0"/>
              </a:rPr>
              <a:t>th</a:t>
            </a:r>
            <a:r>
              <a:rPr lang="en-US" dirty="0" smtClean="0">
                <a:latin typeface="Helvetica" pitchFamily="34" charset="0"/>
              </a:rPr>
              <a:t> 2015; 08:45 UTC; Mediterranean 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52400"/>
            <a:ext cx="9144000" cy="620945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57606" y="0"/>
            <a:ext cx="5914794" cy="6858000"/>
            <a:chOff x="0" y="0"/>
            <a:chExt cx="5914794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r="28077"/>
            <a:stretch/>
          </p:blipFill>
          <p:spPr>
            <a:xfrm>
              <a:off x="0" y="0"/>
              <a:ext cx="2832411" cy="6858000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8" r="26540"/>
            <a:stretch/>
          </p:blipFill>
          <p:spPr>
            <a:xfrm>
              <a:off x="2971800" y="0"/>
              <a:ext cx="2942994" cy="6858000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2996386" y="76200"/>
              <a:ext cx="941283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AFTER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200" y="76200"/>
              <a:ext cx="1133644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BEFORE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05000" y="0"/>
            <a:ext cx="5880411" cy="6858000"/>
            <a:chOff x="63189" y="0"/>
            <a:chExt cx="5880411" cy="6858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34"/>
            <a:stretch/>
          </p:blipFill>
          <p:spPr>
            <a:xfrm>
              <a:off x="63189" y="0"/>
              <a:ext cx="2832411" cy="6858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152400" y="76200"/>
              <a:ext cx="1133644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BEFORE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496"/>
            <a:stretch/>
          </p:blipFill>
          <p:spPr>
            <a:xfrm>
              <a:off x="3048000" y="0"/>
              <a:ext cx="2895600" cy="6858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3124200" y="76200"/>
              <a:ext cx="941283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AFTER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228600"/>
            <a:ext cx="88392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33600" y="381000"/>
            <a:ext cx="25908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696200" cy="121920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itchFamily="34" charset="0"/>
              </a:rPr>
              <a:t>Natural Color</a:t>
            </a:r>
            <a:endParaRPr lang="en-US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7" name="Picture 6" descr="FLOOD_VNCLR_d20140601_t0612599_e0614240_BEFOR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295400"/>
            <a:ext cx="8971439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1295400"/>
            <a:ext cx="157447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June 1</a:t>
            </a:r>
            <a:r>
              <a:rPr lang="en-US" baseline="30000" dirty="0" smtClean="0">
                <a:latin typeface="Helvetica" pitchFamily="34" charset="0"/>
              </a:rPr>
              <a:t>st</a:t>
            </a:r>
            <a:r>
              <a:rPr lang="en-US" dirty="0" smtClean="0">
                <a:latin typeface="Helvetica" pitchFamily="34" charset="0"/>
              </a:rPr>
              <a:t> 2014</a:t>
            </a:r>
            <a:endParaRPr lang="en-US" dirty="0">
              <a:latin typeface="Helvetica" pitchFamily="34" charset="0"/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152400" y="1295400"/>
            <a:ext cx="8971439" cy="4495800"/>
            <a:chOff x="152400" y="1447800"/>
            <a:chExt cx="8971439" cy="4495800"/>
          </a:xfrm>
        </p:grpSpPr>
        <p:pic>
          <p:nvPicPr>
            <p:cNvPr id="9" name="Picture 8" descr="FLOOD_VNCLR_d20140829_t0644272_d20140829_e0650076_AFTER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447800"/>
              <a:ext cx="8971439" cy="4495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52400" y="1524000"/>
              <a:ext cx="1685077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 pitchFamily="34" charset="0"/>
                </a:rPr>
                <a:t>Aug 29th 2014</a:t>
              </a:r>
              <a:endParaRPr lang="en-US" dirty="0">
                <a:latin typeface="Helvetic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1673" y="5879068"/>
            <a:ext cx="726352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</a:rPr>
              <a:t>VIIRS Natural Color: Aug; 2014; Floods in River Brahmaputra, India </a:t>
            </a:r>
            <a:endParaRPr lang="en-US" dirty="0">
              <a:latin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5141"/>
            <a:ext cx="9144000" cy="6209459"/>
            <a:chOff x="0" y="115141"/>
            <a:chExt cx="9144000" cy="6209459"/>
          </a:xfrm>
        </p:grpSpPr>
        <p:sp>
          <p:nvSpPr>
            <p:cNvPr id="13" name="Rectangle 12"/>
            <p:cNvSpPr/>
            <p:nvPr/>
          </p:nvSpPr>
          <p:spPr>
            <a:xfrm>
              <a:off x="0" y="115141"/>
              <a:ext cx="9144000" cy="6209459"/>
            </a:xfrm>
            <a:prstGeom prst="rect">
              <a:avLst/>
            </a:prstGeom>
            <a:solidFill>
              <a:srgbClr val="000000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552700" y="1432932"/>
              <a:ext cx="4572000" cy="2681868"/>
              <a:chOff x="2552700" y="1432932"/>
              <a:chExt cx="4572000" cy="268186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52700" y="1432932"/>
                <a:ext cx="4572000" cy="2681868"/>
                <a:chOff x="2590800" y="1600200"/>
                <a:chExt cx="4572000" cy="2681868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2590800" y="1600200"/>
                  <a:ext cx="4572000" cy="26818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17074" y="1705841"/>
                  <a:ext cx="4319451" cy="528205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  <a:latin typeface="Helvetica" pitchFamily="34" charset="0"/>
                    </a:rPr>
                    <a:t>VIIRS Natural Color</a:t>
                  </a:r>
                  <a:endParaRPr lang="en-US" sz="1600" dirty="0">
                    <a:solidFill>
                      <a:schemeClr val="bg1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069771" y="3367668"/>
                  <a:ext cx="3483429" cy="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2705100" y="2377069"/>
                  <a:ext cx="4191000" cy="83134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Red: I3 (1.61 µm); 375m</a:t>
                  </a:r>
                </a:p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Green: I2 (0.865 µm); 375m</a:t>
                  </a:r>
                </a:p>
                <a:p>
                  <a:pPr algn="ctr"/>
                  <a:r>
                    <a:rPr lang="en-US" sz="1600" dirty="0" smtClean="0">
                      <a:latin typeface="Helvetica" pitchFamily="34" charset="0"/>
                    </a:rPr>
                    <a:t>Blue: I1 (0.64 µm); 375m</a:t>
                  </a:r>
                  <a:endParaRPr lang="en-US" sz="1600" dirty="0">
                    <a:latin typeface="Helvetica" pitchFamily="34" charset="0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2667000" y="3352800"/>
                <a:ext cx="4445725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" pitchFamily="34" charset="0"/>
                  </a:rPr>
                  <a:t>can be used for flood and snow mapping</a:t>
                </a:r>
                <a:endParaRPr lang="en-US" sz="1600" dirty="0">
                  <a:latin typeface="Helvetica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0"/>
            <a:ext cx="88392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VIIRS-DNB Enhanced NCC Product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333500"/>
            <a:ext cx="4800600" cy="3543300"/>
            <a:chOff x="2286000" y="1295400"/>
            <a:chExt cx="4800600" cy="3543300"/>
          </a:xfrm>
        </p:grpSpPr>
        <p:sp>
          <p:nvSpPr>
            <p:cNvPr id="6" name="Rectangle 5"/>
            <p:cNvSpPr/>
            <p:nvPr/>
          </p:nvSpPr>
          <p:spPr>
            <a:xfrm>
              <a:off x="2286000" y="1295400"/>
              <a:ext cx="4800600" cy="354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54300" y="1828800"/>
              <a:ext cx="4008966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enhancements to the official NCC product</a:t>
              </a:r>
              <a:r>
                <a:rPr lang="en-US" sz="1600" dirty="0">
                  <a:latin typeface="Helvetica" pitchFamily="34" charset="0"/>
                </a:rPr>
                <a:t>, in collaboration with Dr. Miguel </a:t>
              </a:r>
              <a:r>
                <a:rPr lang="en-US" sz="1600" dirty="0" err="1" smtClean="0">
                  <a:latin typeface="Helvetica" pitchFamily="34" charset="0"/>
                </a:rPr>
                <a:t>Román</a:t>
              </a:r>
              <a:r>
                <a:rPr lang="en-US" sz="1600" dirty="0" smtClean="0">
                  <a:latin typeface="Helvetica" pitchFamily="34" charset="0"/>
                </a:rPr>
                <a:t> (NASA </a:t>
              </a:r>
              <a:r>
                <a:rPr lang="en-US" sz="1600" dirty="0">
                  <a:latin typeface="Helvetica" pitchFamily="34" charset="0"/>
                </a:rPr>
                <a:t>Science </a:t>
              </a:r>
              <a:r>
                <a:rPr lang="en-US" sz="1600" dirty="0" smtClean="0">
                  <a:latin typeface="Helvetica" pitchFamily="34" charset="0"/>
                </a:rPr>
                <a:t>Team)</a:t>
              </a:r>
              <a:endParaRPr lang="en-US" sz="1600" dirty="0">
                <a:latin typeface="Helvetica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971800" y="3581400"/>
              <a:ext cx="3276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633133" y="1371600"/>
              <a:ext cx="4030133" cy="4572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" pitchFamily="34" charset="0"/>
                </a:rPr>
                <a:t>VIIRS Enhanced Near Constant Contrast</a:t>
              </a:r>
              <a:endParaRPr lang="en-US" sz="16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895600" y="2895600"/>
              <a:ext cx="3429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819400" y="2895600"/>
              <a:ext cx="35814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Helvetica" pitchFamily="34" charset="0"/>
                </a:rPr>
                <a:t>daytime and nighttime (all lunar phases) imagery</a:t>
              </a:r>
              <a:endParaRPr lang="en-US" sz="1600" dirty="0">
                <a:solidFill>
                  <a:schemeClr val="tx1"/>
                </a:solidFill>
                <a:latin typeface="Helvetica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56330" y="3733800"/>
              <a:ext cx="4356099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latin typeface="Helvetica" pitchFamily="34" charset="0"/>
                </a:rPr>
                <a:t>Can be used for nighttime operational analysis, weather, mapping infrastructure.</a:t>
              </a:r>
              <a:endParaRPr lang="en-US" sz="1600" dirty="0">
                <a:latin typeface="Helvetica" pitchFamily="34" charset="0"/>
              </a:endParaRPr>
            </a:p>
          </p:txBody>
        </p:sp>
      </p:grpSp>
      <p:pic>
        <p:nvPicPr>
          <p:cNvPr id="18" name="Picture 17" descr="MOSAIC_VNCCO_d20131120_t1854164_d20131120_e2042521_OVERLAY_NE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1219200"/>
            <a:ext cx="3657600" cy="508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105400" y="1219200"/>
            <a:ext cx="3657600" cy="64633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pitchFamily="34" charset="0"/>
              </a:rPr>
              <a:t>Nov 20 2013; VIIRS-ENCC; </a:t>
            </a:r>
          </a:p>
          <a:p>
            <a:pPr algn="ctr"/>
            <a:r>
              <a:rPr lang="en-US" dirty="0" smtClean="0">
                <a:latin typeface="Helvetica" pitchFamily="34" charset="0"/>
              </a:rPr>
              <a:t>Cyclone Helen at Indian Coast </a:t>
            </a:r>
            <a:endParaRPr lang="en-US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400" y="228600"/>
            <a:ext cx="8763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14600" y="457200"/>
            <a:ext cx="55626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" y="467380"/>
            <a:ext cx="88392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" pitchFamily="34" charset="0"/>
              </a:rPr>
              <a:t>ENCC    Night Imagery Enhancement</a:t>
            </a:r>
            <a:endParaRPr 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09800" y="2590800"/>
            <a:ext cx="4451556" cy="2475147"/>
            <a:chOff x="2209800" y="2590800"/>
            <a:chExt cx="4451556" cy="2475147"/>
          </a:xfrm>
        </p:grpSpPr>
        <p:pic>
          <p:nvPicPr>
            <p:cNvPr id="7" name="Picture 6" descr="MOSAIC_VNCCO_d20131209_t1937200_d20131209_e2125557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9800" y="2590800"/>
              <a:ext cx="4451556" cy="2475147"/>
            </a:xfrm>
            <a:prstGeom prst="rect">
              <a:avLst/>
            </a:prstGeom>
            <a:ln>
              <a:solidFill>
                <a:srgbClr val="00FFFF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670756" y="2678668"/>
              <a:ext cx="864339" cy="369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Before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2400" y="5528846"/>
            <a:ext cx="86868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Cyclone </a:t>
            </a:r>
            <a:r>
              <a:rPr lang="en-US" sz="1600" dirty="0" err="1" smtClean="0">
                <a:solidFill>
                  <a:schemeClr val="bg1"/>
                </a:solidFill>
                <a:latin typeface="Helvetica" pitchFamily="34" charset="0"/>
              </a:rPr>
              <a:t>Madi</a:t>
            </a: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; Indian coast, Bay of Bengal;  Dec 9, 2013. 19:40 UTC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09800" y="2590800"/>
            <a:ext cx="4449702" cy="2475147"/>
            <a:chOff x="6324600" y="2971800"/>
            <a:chExt cx="4449702" cy="2475147"/>
          </a:xfrm>
        </p:grpSpPr>
        <p:pic>
          <p:nvPicPr>
            <p:cNvPr id="8" name="Picture 7" descr="MOSAIC_VNCCO_d20131209_t1937200_d20131209_e2125557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600" y="2971800"/>
              <a:ext cx="4449702" cy="2475147"/>
            </a:xfrm>
            <a:prstGeom prst="rect">
              <a:avLst/>
            </a:prstGeom>
            <a:ln>
              <a:solidFill>
                <a:srgbClr val="00FFFF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9829800" y="3048000"/>
              <a:ext cx="864339" cy="369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" pitchFamily="34" charset="0"/>
                </a:rPr>
                <a:t>After</a:t>
              </a:r>
              <a:endParaRPr lang="en-US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0"/>
            <a:ext cx="990600" cy="109077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5518</TotalTime>
  <Words>591</Words>
  <Application>Microsoft Office PowerPoint</Application>
  <PresentationFormat>On-screen Show (4:3)</PresentationFormat>
  <Paragraphs>139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Batang</vt:lpstr>
      <vt:lpstr>Arial</vt:lpstr>
      <vt:lpstr>Arial Narrow</vt:lpstr>
      <vt:lpstr>Book Antiqua</vt:lpstr>
      <vt:lpstr>Calibri</vt:lpstr>
      <vt:lpstr>Candara</vt:lpstr>
      <vt:lpstr>Helvetica</vt:lpstr>
      <vt:lpstr>Impact</vt:lpstr>
      <vt:lpstr>Monotype Corsiva</vt:lpstr>
      <vt:lpstr>Office Theme</vt:lpstr>
      <vt:lpstr>PowerPoint Presentation</vt:lpstr>
      <vt:lpstr>Why BlueMarble?</vt:lpstr>
      <vt:lpstr>PowerPoint Presentation</vt:lpstr>
      <vt:lpstr>BlueMarble’s       Products &amp; Utilities</vt:lpstr>
      <vt:lpstr>VIIRS Sharpened True Color</vt:lpstr>
      <vt:lpstr>MODIS Sharpened True Color</vt:lpstr>
      <vt:lpstr>Natural Color</vt:lpstr>
      <vt:lpstr>The VIIRS-DNB Enhanced NCC Product</vt:lpstr>
      <vt:lpstr>PowerPoint Presentation</vt:lpstr>
      <vt:lpstr>ENCC Twilight Enhancement</vt:lpstr>
      <vt:lpstr>PowerPoint Presentation</vt:lpstr>
      <vt:lpstr>OMPS Aerosol Overlays</vt:lpstr>
      <vt:lpstr>Fire Pixel &amp; Perimeter Overlays</vt:lpstr>
      <vt:lpstr>Shapefile Overlays</vt:lpstr>
      <vt:lpstr>Change Detection</vt:lpstr>
      <vt:lpstr>BlueMarble  Summary</vt:lpstr>
      <vt:lpstr>Extra slides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ipopp</dc:creator>
  <cp:lastModifiedBy>Dasgupta, Swarvanu (GSFC-606.3)[GLOBAL SCIENCE &amp; TECHNOLOGY INC]</cp:lastModifiedBy>
  <cp:revision>362</cp:revision>
  <dcterms:created xsi:type="dcterms:W3CDTF">2016-06-02T13:52:30Z</dcterms:created>
  <dcterms:modified xsi:type="dcterms:W3CDTF">2016-06-16T18:02:45Z</dcterms:modified>
</cp:coreProperties>
</file>