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54"/>
  </p:notesMasterIdLst>
  <p:handoutMasterIdLst>
    <p:handoutMasterId r:id="rId55"/>
  </p:handoutMasterIdLst>
  <p:sldIdLst>
    <p:sldId id="589" r:id="rId2"/>
    <p:sldId id="587" r:id="rId3"/>
    <p:sldId id="595" r:id="rId4"/>
    <p:sldId id="596" r:id="rId5"/>
    <p:sldId id="597" r:id="rId6"/>
    <p:sldId id="598" r:id="rId7"/>
    <p:sldId id="599" r:id="rId8"/>
    <p:sldId id="600" r:id="rId9"/>
    <p:sldId id="611" r:id="rId10"/>
    <p:sldId id="601" r:id="rId11"/>
    <p:sldId id="606" r:id="rId12"/>
    <p:sldId id="607" r:id="rId13"/>
    <p:sldId id="618" r:id="rId14"/>
    <p:sldId id="603" r:id="rId15"/>
    <p:sldId id="608" r:id="rId16"/>
    <p:sldId id="609" r:id="rId17"/>
    <p:sldId id="610" r:id="rId18"/>
    <p:sldId id="617" r:id="rId19"/>
    <p:sldId id="630" r:id="rId20"/>
    <p:sldId id="619" r:id="rId21"/>
    <p:sldId id="613" r:id="rId22"/>
    <p:sldId id="614" r:id="rId23"/>
    <p:sldId id="615" r:id="rId24"/>
    <p:sldId id="616" r:id="rId25"/>
    <p:sldId id="629" r:id="rId26"/>
    <p:sldId id="605" r:id="rId27"/>
    <p:sldId id="620" r:id="rId28"/>
    <p:sldId id="623" r:id="rId29"/>
    <p:sldId id="622" r:id="rId30"/>
    <p:sldId id="625" r:id="rId31"/>
    <p:sldId id="626" r:id="rId32"/>
    <p:sldId id="627" r:id="rId33"/>
    <p:sldId id="628" r:id="rId34"/>
    <p:sldId id="624" r:id="rId35"/>
    <p:sldId id="631" r:id="rId36"/>
    <p:sldId id="632" r:id="rId37"/>
    <p:sldId id="639" r:id="rId38"/>
    <p:sldId id="640" r:id="rId39"/>
    <p:sldId id="634" r:id="rId40"/>
    <p:sldId id="635" r:id="rId41"/>
    <p:sldId id="636" r:id="rId42"/>
    <p:sldId id="637" r:id="rId43"/>
    <p:sldId id="638" r:id="rId44"/>
    <p:sldId id="642" r:id="rId45"/>
    <p:sldId id="643" r:id="rId46"/>
    <p:sldId id="644" r:id="rId47"/>
    <p:sldId id="646" r:id="rId48"/>
    <p:sldId id="647" r:id="rId49"/>
    <p:sldId id="648" r:id="rId50"/>
    <p:sldId id="649" r:id="rId51"/>
    <p:sldId id="650" r:id="rId52"/>
    <p:sldId id="651" r:id="rId53"/>
  </p:sldIdLst>
  <p:sldSz cx="9906000" cy="6858000" type="A4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00FF00"/>
    <a:srgbClr val="FFFFFF"/>
    <a:srgbClr val="000000"/>
    <a:srgbClr val="E7FAFF"/>
    <a:srgbClr val="E7EFFF"/>
    <a:srgbClr val="CCFFFF"/>
    <a:srgbClr val="FF99FF"/>
    <a:srgbClr val="00B5E2"/>
    <a:srgbClr val="00205B"/>
    <a:srgbClr val="FE5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14" autoAdjust="0"/>
    <p:restoredTop sz="90299" autoAdjust="0"/>
  </p:normalViewPr>
  <p:slideViewPr>
    <p:cSldViewPr snapToGrid="0">
      <p:cViewPr varScale="1">
        <p:scale>
          <a:sx n="45" d="100"/>
          <a:sy n="45" d="100"/>
        </p:scale>
        <p:origin x="-708" y="-108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196"/>
        <p:guide pos="1552"/>
        <p:guide pos="4879"/>
        <p:guide pos="5556"/>
        <p:guide pos="2235"/>
        <p:guide pos="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5430"/>
    </p:cViewPr>
  </p:sorterViewPr>
  <p:notesViewPr>
    <p:cSldViewPr snapToGrid="0">
      <p:cViewPr varScale="1">
        <p:scale>
          <a:sx n="82" d="100"/>
          <a:sy n="82" d="100"/>
        </p:scale>
        <p:origin x="-3954" y="-78"/>
      </p:cViewPr>
      <p:guideLst>
        <p:guide orient="horz" pos="4525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74738" y="1074738"/>
            <a:ext cx="7781925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A1F0CEA1-E696-42A4-B3CF-E6074414E57E}" type="slidenum">
              <a:rPr lang="de-DE" smtClean="0"/>
              <a:pPr defTabSz="1333500"/>
              <a:t>2</a:t>
            </a:fld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A1F0CEA1-E696-42A4-B3CF-E6074414E57E}" type="slidenum">
              <a:rPr lang="de-DE" smtClean="0"/>
              <a:pPr defTabSz="1333500"/>
              <a:t>12</a:t>
            </a:fld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A1F0CEA1-E696-42A4-B3CF-E6074414E57E}" type="slidenum">
              <a:rPr lang="de-DE" smtClean="0"/>
              <a:pPr defTabSz="1333500"/>
              <a:t>35</a:t>
            </a:fld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7.emf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 cstate="print">
            <a:lum/>
          </a:blip>
          <a:srcRect/>
          <a:stretch>
            <a:fillRect t="-4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575729" y="230586"/>
            <a:ext cx="3330271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3558" y="532564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 userDrawn="1"/>
        </p:nvGrpSpPr>
        <p:grpSpPr>
          <a:xfrm>
            <a:off x="6579303" y="5858397"/>
            <a:ext cx="3135008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p:oleObj spid="_x0000_s365570" name="Clip" r:id="rId5" imgW="3809524" imgH="2619048" progId="">
                <p:embed/>
              </p:oleObj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p:oleObj spid="_x0000_s365571" name="Clip" r:id="rId6" imgW="2835360" imgH="1920600" progId="">
                <p:embed/>
              </p:oleObj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pic>
        <p:nvPicPr>
          <p:cNvPr id="243" name="Picture 3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54066" y="6319135"/>
            <a:ext cx="164978" cy="10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" name="Rectangle 244"/>
          <p:cNvSpPr/>
          <p:nvPr userDrawn="1"/>
        </p:nvSpPr>
        <p:spPr bwMode="auto">
          <a:xfrm>
            <a:off x="8817935" y="6613451"/>
            <a:ext cx="921488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46" name="Picture 245" descr="30years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230493" y="108058"/>
            <a:ext cx="1045419" cy="13875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4" name="Picture 3" descr="30year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259808" y="0"/>
            <a:ext cx="646192" cy="857693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278679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992188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91588" y="6646528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324039" y="6652878"/>
            <a:ext cx="12503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FF9CC606-8418-49EA-9DB7-3FFD72983DD3}" type="slidenum">
              <a:rPr lang="de-DE" sz="800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‹N°›</a:t>
            </a:fld>
            <a:endParaRPr lang="de-DE" sz="800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1"/>
          <p:cNvSpPr>
            <a:spLocks noChangeArrowheads="1"/>
          </p:cNvSpPr>
          <p:nvPr/>
        </p:nvSpPr>
        <p:spPr bwMode="auto">
          <a:xfrm>
            <a:off x="627063" y="6652878"/>
            <a:ext cx="76864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800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EUMETSAT operational </a:t>
            </a:r>
            <a:r>
              <a:rPr lang="de-DE" sz="800" b="0" baseline="0" dirty="0" err="1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hyperspectral</a:t>
            </a:r>
            <a:r>
              <a:rPr lang="de-DE" sz="800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 Level 2 </a:t>
            </a:r>
            <a:r>
              <a:rPr lang="de-DE" sz="800" b="0" baseline="0" dirty="0" err="1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products</a:t>
            </a:r>
            <a:r>
              <a:rPr lang="de-DE" sz="800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800" b="0" baseline="0" dirty="0" err="1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de-DE" sz="800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 global </a:t>
            </a:r>
            <a:r>
              <a:rPr lang="de-DE" sz="800" b="0" baseline="0" dirty="0" err="1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800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 regional </a:t>
            </a:r>
            <a:r>
              <a:rPr lang="de-DE" sz="800" b="0" baseline="0" dirty="0" err="1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service</a:t>
            </a:r>
            <a:r>
              <a:rPr lang="de-DE" sz="800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 – 9th NASA </a:t>
            </a:r>
            <a:r>
              <a:rPr lang="de-DE" sz="800" b="0" baseline="0" dirty="0" err="1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direct</a:t>
            </a:r>
            <a:r>
              <a:rPr lang="de-DE" sz="800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0" baseline="0" dirty="0" err="1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read</a:t>
            </a:r>
            <a:r>
              <a:rPr lang="de-DE" sz="800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-out </a:t>
            </a:r>
            <a:r>
              <a:rPr lang="de-DE" sz="800" b="0" baseline="0" dirty="0" err="1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conference</a:t>
            </a:r>
            <a:r>
              <a:rPr lang="de-DE" sz="800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, 21-24 June 2016 – Valladolid, Spain</a:t>
            </a:r>
            <a:endParaRPr lang="de-DE" sz="800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64" r:id="rId2"/>
    <p:sldLayoutId id="2147487671" r:id="rId3"/>
  </p:sldLayoutIdLst>
  <p:transition/>
  <p:txStyles>
    <p:titleStyle>
      <a:lvl1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r.nesdis.noaa.gov/smcd/opdb/poes/NPROVS.php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Thomas\EUMETSAT\OPSWG-39%20EARS-IASI%20L2\transect3D.W.eastAsia_.avi" TargetMode="External"/><Relationship Id="rId1" Type="http://schemas.openxmlformats.org/officeDocument/2006/relationships/video" Target="file:///D:\Thomas\EUMETSAT\OPSWG-39%20EARS-IASI%20L2\20130929002000.estAsia.W.3Dsmooth.rotation.avi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Thomas\EUMETSAT\NDRC-9\material\WV@500hPa.eastAsia.avi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 txBox="1">
            <a:spLocks noChangeArrowheads="1"/>
          </p:cNvSpPr>
          <p:nvPr/>
        </p:nvSpPr>
        <p:spPr>
          <a:xfrm>
            <a:off x="4529470" y="3224519"/>
            <a:ext cx="5147930" cy="1701799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3400"/>
              </a:lnSpc>
              <a:buNone/>
              <a:defRPr sz="2400" b="0" cap="none" baseline="0">
                <a:solidFill>
                  <a:srgbClr val="00205B"/>
                </a:solidFill>
              </a:defRPr>
            </a:lvl1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T.August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A.Sorensen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T.Hultberg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M.Crapeau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D.Klaes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 err="1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E.Rojo</a:t>
            </a:r>
            <a:r>
              <a:rPr lang="en-US" kern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kern="0" dirty="0" err="1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C.Cabanas</a:t>
            </a:r>
            <a:r>
              <a:rPr lang="en-US" kern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kern="0" dirty="0" err="1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T.Heinemann</a:t>
            </a:r>
            <a:endParaRPr kumimoji="0" lang="en-GB" sz="2400" b="0" i="0" strike="noStrike" kern="0" cap="none" spc="0" normalizeH="0" baseline="0" noProof="0" dirty="0" smtClean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itle 247"/>
          <p:cNvSpPr txBox="1">
            <a:spLocks/>
          </p:cNvSpPr>
          <p:nvPr/>
        </p:nvSpPr>
        <p:spPr>
          <a:xfrm>
            <a:off x="1679944" y="1103029"/>
            <a:ext cx="7997456" cy="1981200"/>
          </a:xfrm>
          <a:prstGeom prst="rect">
            <a:avLst/>
          </a:prstGeom>
        </p:spPr>
        <p:txBody>
          <a:bodyPr anchor="b"/>
          <a:lstStyle>
            <a:lvl1pPr algn="r">
              <a:defRPr>
                <a:solidFill>
                  <a:srgbClr val="00B5E2"/>
                </a:solidFill>
              </a:defRPr>
            </a:lvl1pPr>
          </a:lstStyle>
          <a:p>
            <a:pPr marL="179388" lvl="0">
              <a:defRPr/>
            </a:pPr>
            <a:r>
              <a:rPr lang="en-US" sz="2800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EUMETSAT Operational </a:t>
            </a:r>
          </a:p>
          <a:p>
            <a:pPr marL="179388" lvl="0">
              <a:defRPr/>
            </a:pPr>
            <a:r>
              <a:rPr lang="en-US" sz="2800" kern="0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Hyperspectral</a:t>
            </a:r>
            <a:r>
              <a:rPr lang="en-US" sz="2800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Level 2 Products</a:t>
            </a:r>
            <a:br>
              <a:rPr lang="en-US" sz="2800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sz="2800" kern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from Global to Regional Services 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Spatial and temporal </a:t>
            </a:r>
            <a:r>
              <a:rPr lang="fr-FR" dirty="0" err="1" smtClean="0"/>
              <a:t>coverage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Due to the nature of </a:t>
            </a:r>
            <a:r>
              <a:rPr lang="fr-FR" sz="3200" dirty="0" err="1" smtClean="0"/>
              <a:t>its</a:t>
            </a:r>
            <a:r>
              <a:rPr lang="fr-FR" sz="3200" dirty="0" smtClean="0"/>
              <a:t> </a:t>
            </a:r>
            <a:r>
              <a:rPr lang="fr-FR" sz="3200" dirty="0" err="1" smtClean="0"/>
              <a:t>low</a:t>
            </a:r>
            <a:r>
              <a:rPr lang="fr-FR" sz="3200" dirty="0" smtClean="0"/>
              <a:t> </a:t>
            </a:r>
            <a:r>
              <a:rPr lang="fr-FR" sz="3200" dirty="0" err="1" smtClean="0"/>
              <a:t>Earth</a:t>
            </a:r>
            <a:r>
              <a:rPr lang="fr-FR" sz="3200" dirty="0" smtClean="0"/>
              <a:t> Polar </a:t>
            </a:r>
            <a:r>
              <a:rPr lang="fr-FR" sz="3200" dirty="0" err="1" smtClean="0"/>
              <a:t>orbit</a:t>
            </a:r>
            <a:r>
              <a:rPr lang="fr-FR" sz="3200" dirty="0" smtClean="0"/>
              <a:t>, a </a:t>
            </a:r>
            <a:r>
              <a:rPr lang="fr-FR" sz="3200" dirty="0" err="1" smtClean="0"/>
              <a:t>Metop</a:t>
            </a:r>
            <a:r>
              <a:rPr lang="fr-FR" sz="3200" dirty="0" smtClean="0"/>
              <a:t> </a:t>
            </a:r>
            <a:r>
              <a:rPr lang="fr-FR" sz="3200" dirty="0" err="1" smtClean="0"/>
              <a:t>platform</a:t>
            </a:r>
            <a:r>
              <a:rPr lang="fr-FR" sz="3200" dirty="0" smtClean="0"/>
              <a:t> </a:t>
            </a:r>
            <a:r>
              <a:rPr lang="fr-FR" sz="3200" dirty="0" err="1" smtClean="0"/>
              <a:t>provides</a:t>
            </a:r>
            <a:r>
              <a:rPr lang="fr-FR" sz="3200" dirty="0" smtClean="0"/>
              <a:t> full </a:t>
            </a:r>
            <a:r>
              <a:rPr lang="fr-FR" sz="3200" dirty="0" err="1" smtClean="0"/>
              <a:t>Earth</a:t>
            </a:r>
            <a:r>
              <a:rPr lang="fr-FR" sz="3200" dirty="0" smtClean="0"/>
              <a:t> </a:t>
            </a:r>
            <a:r>
              <a:rPr lang="fr-FR" sz="3200" dirty="0" err="1" smtClean="0"/>
              <a:t>coverage</a:t>
            </a:r>
            <a:r>
              <a:rPr lang="fr-FR" sz="3200" dirty="0" smtClean="0"/>
              <a:t> </a:t>
            </a:r>
            <a:r>
              <a:rPr lang="fr-FR" sz="3200" dirty="0" err="1" smtClean="0"/>
              <a:t>twice</a:t>
            </a:r>
            <a:r>
              <a:rPr lang="fr-FR" sz="3200" dirty="0" smtClean="0"/>
              <a:t> a </a:t>
            </a:r>
            <a:r>
              <a:rPr lang="fr-FR" sz="3200" dirty="0" err="1" smtClean="0"/>
              <a:t>day</a:t>
            </a:r>
            <a:r>
              <a:rPr lang="fr-FR" sz="3200" dirty="0" smtClean="0"/>
              <a:t>, </a:t>
            </a:r>
            <a:r>
              <a:rPr lang="fr-FR" sz="3200" dirty="0" err="1" smtClean="0"/>
              <a:t>with</a:t>
            </a:r>
            <a:r>
              <a:rPr lang="fr-FR" sz="3200" dirty="0" smtClean="0"/>
              <a:t> more </a:t>
            </a:r>
            <a:r>
              <a:rPr lang="fr-FR" sz="3200" dirty="0" err="1" smtClean="0"/>
              <a:t>frequent</a:t>
            </a:r>
            <a:r>
              <a:rPr lang="fr-FR" sz="3200" dirty="0" smtClean="0"/>
              <a:t> </a:t>
            </a:r>
            <a:r>
              <a:rPr lang="fr-FR" sz="3200" dirty="0" err="1" smtClean="0"/>
              <a:t>overpasses</a:t>
            </a:r>
            <a:r>
              <a:rPr lang="fr-FR" sz="3200" dirty="0" smtClean="0"/>
              <a:t> over an area of </a:t>
            </a:r>
            <a:r>
              <a:rPr lang="fr-FR" sz="3200" dirty="0" err="1" smtClean="0"/>
              <a:t>interest</a:t>
            </a:r>
            <a:r>
              <a:rPr lang="fr-FR" sz="3200" dirty="0" smtClean="0"/>
              <a:t> </a:t>
            </a:r>
            <a:r>
              <a:rPr lang="fr-FR" sz="3200" dirty="0" err="1" smtClean="0"/>
              <a:t>at</a:t>
            </a:r>
            <a:r>
              <a:rPr lang="fr-FR" sz="3200" dirty="0" smtClean="0"/>
              <a:t> </a:t>
            </a:r>
            <a:r>
              <a:rPr lang="fr-FR" sz="3200" dirty="0" err="1" smtClean="0"/>
              <a:t>high</a:t>
            </a:r>
            <a:r>
              <a:rPr lang="fr-FR" sz="3200" dirty="0" smtClean="0"/>
              <a:t> latitudes.</a:t>
            </a:r>
          </a:p>
          <a:p>
            <a:pPr algn="just">
              <a:buNone/>
            </a:pPr>
            <a:endParaRPr lang="fr-FR" sz="3200" dirty="0" smtClean="0"/>
          </a:p>
          <a:p>
            <a:pPr algn="just"/>
            <a:r>
              <a:rPr lang="fr-FR" sz="3200" dirty="0" smtClean="0"/>
              <a:t>The </a:t>
            </a:r>
            <a:r>
              <a:rPr lang="fr-FR" sz="3200" dirty="0" err="1" smtClean="0"/>
              <a:t>operation</a:t>
            </a:r>
            <a:r>
              <a:rPr lang="fr-FR" sz="3200" dirty="0" smtClean="0"/>
              <a:t> of </a:t>
            </a:r>
            <a:r>
              <a:rPr lang="fr-FR" sz="3200" dirty="0" err="1" smtClean="0"/>
              <a:t>two</a:t>
            </a:r>
            <a:r>
              <a:rPr lang="fr-FR" sz="3200" dirty="0" smtClean="0"/>
              <a:t> </a:t>
            </a:r>
            <a:r>
              <a:rPr lang="fr-FR" sz="3200" dirty="0" err="1" smtClean="0"/>
              <a:t>platforms</a:t>
            </a:r>
            <a:r>
              <a:rPr lang="fr-FR" sz="3200" dirty="0" smtClean="0"/>
              <a:t> </a:t>
            </a:r>
            <a:r>
              <a:rPr lang="fr-FR" sz="3200" dirty="0" err="1" smtClean="0"/>
              <a:t>provides</a:t>
            </a:r>
            <a:r>
              <a:rPr lang="fr-FR" sz="3200" dirty="0" smtClean="0"/>
              <a:t> </a:t>
            </a:r>
            <a:r>
              <a:rPr lang="fr-FR" sz="3200" dirty="0" err="1" smtClean="0"/>
              <a:t>two</a:t>
            </a:r>
            <a:r>
              <a:rPr lang="fr-FR" sz="3200" dirty="0" smtClean="0"/>
              <a:t> </a:t>
            </a:r>
            <a:r>
              <a:rPr lang="fr-FR" sz="3200" dirty="0" err="1" smtClean="0"/>
              <a:t>consective</a:t>
            </a:r>
            <a:r>
              <a:rPr lang="fr-FR" sz="3200" dirty="0" smtClean="0"/>
              <a:t> sets of information </a:t>
            </a:r>
            <a:r>
              <a:rPr lang="fr-FR" sz="3200" dirty="0" err="1" smtClean="0"/>
              <a:t>separated</a:t>
            </a:r>
            <a:r>
              <a:rPr lang="fr-FR" sz="3200" dirty="0" smtClean="0"/>
              <a:t> by ~50’ for a </a:t>
            </a:r>
            <a:r>
              <a:rPr lang="fr-FR" sz="3200" dirty="0" err="1" smtClean="0"/>
              <a:t>given</a:t>
            </a:r>
            <a:r>
              <a:rPr lang="fr-FR" sz="3200" dirty="0" smtClean="0"/>
              <a:t> area.</a:t>
            </a:r>
            <a:endParaRPr lang="fr-FR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IASI data </a:t>
            </a:r>
            <a:r>
              <a:rPr lang="fr-FR" dirty="0" err="1" smtClean="0"/>
              <a:t>reception</a:t>
            </a:r>
            <a:r>
              <a:rPr lang="fr-FR" dirty="0" smtClean="0"/>
              <a:t> and </a:t>
            </a:r>
            <a:r>
              <a:rPr lang="fr-FR" dirty="0" err="1" smtClean="0"/>
              <a:t>dissemination</a:t>
            </a:r>
            <a:endParaRPr lang="fr-FR" dirty="0"/>
          </a:p>
        </p:txBody>
      </p:sp>
      <p:pic>
        <p:nvPicPr>
          <p:cNvPr id="385026" name="Picture 2" descr="D:\Thomas\EUMETSAT\NDRC-9\material\DataAcquisition.png"/>
          <p:cNvPicPr>
            <a:picLocks noChangeAspect="1" noChangeArrowheads="1"/>
          </p:cNvPicPr>
          <p:nvPr/>
        </p:nvPicPr>
        <p:blipFill>
          <a:blip r:embed="rId2" cstate="print"/>
          <a:srcRect b="4299"/>
          <a:stretch>
            <a:fillRect/>
          </a:stretch>
        </p:blipFill>
        <p:spPr bwMode="auto">
          <a:xfrm>
            <a:off x="434015" y="2147353"/>
            <a:ext cx="9028962" cy="4402303"/>
          </a:xfrm>
          <a:prstGeom prst="rect">
            <a:avLst/>
          </a:prstGeom>
          <a:noFill/>
        </p:spPr>
      </p:pic>
      <p:pic>
        <p:nvPicPr>
          <p:cNvPr id="5" name="Picture 2" descr="Overview of Data Dumps via Svalbard and McMurdo S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9834" y="1096852"/>
            <a:ext cx="3134905" cy="313490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 bwMode="auto">
          <a:xfrm>
            <a:off x="2721934" y="1956391"/>
            <a:ext cx="2573079" cy="123337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2913321" y="3019648"/>
            <a:ext cx="2232838" cy="1818150"/>
            <a:chOff x="2913321" y="3083443"/>
            <a:chExt cx="2232838" cy="1818150"/>
          </a:xfrm>
        </p:grpSpPr>
        <p:sp>
          <p:nvSpPr>
            <p:cNvPr id="6" name="Parenthèse fermante 5"/>
            <p:cNvSpPr/>
            <p:nvPr/>
          </p:nvSpPr>
          <p:spPr bwMode="auto">
            <a:xfrm>
              <a:off x="4316820" y="3083443"/>
              <a:ext cx="379220" cy="1208566"/>
            </a:xfrm>
            <a:prstGeom prst="rightBracket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9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" name="Parenthèse fermante 7"/>
            <p:cNvSpPr/>
            <p:nvPr/>
          </p:nvSpPr>
          <p:spPr bwMode="auto">
            <a:xfrm flipH="1">
              <a:off x="3363440" y="3086988"/>
              <a:ext cx="379220" cy="1208566"/>
            </a:xfrm>
            <a:prstGeom prst="rightBracket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9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913321" y="4316818"/>
              <a:ext cx="2232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tx1"/>
                  </a:solidFill>
                </a:rPr>
                <a:t>Under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development</a:t>
              </a:r>
              <a:r>
                <a:rPr lang="fr-FR" sz="1600" dirty="0" smtClean="0">
                  <a:solidFill>
                    <a:schemeClr val="tx1"/>
                  </a:solidFill>
                </a:rPr>
                <a:t> for IASI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Level</a:t>
              </a:r>
              <a:r>
                <a:rPr lang="fr-FR" sz="1600" dirty="0" smtClean="0">
                  <a:solidFill>
                    <a:schemeClr val="tx1"/>
                  </a:solidFill>
                </a:rPr>
                <a:t> 2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2126512" y="5890437"/>
            <a:ext cx="3168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>
                <a:solidFill>
                  <a:schemeClr val="tx1"/>
                </a:solidFill>
              </a:rPr>
              <a:t>Global :: NRT &lt; 2h</a:t>
            </a:r>
            <a:endParaRPr lang="fr-FR" sz="2200" dirty="0">
              <a:solidFill>
                <a:schemeClr val="tx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342168" y="3023189"/>
            <a:ext cx="1442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err="1" smtClean="0">
                <a:solidFill>
                  <a:schemeClr val="tx1"/>
                </a:solidFill>
              </a:rPr>
              <a:t>Regional</a:t>
            </a:r>
            <a:endParaRPr lang="fr-FR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Outlook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1813" indent="-531813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3000" b="1" dirty="0" smtClean="0">
                <a:solidFill>
                  <a:schemeClr val="bg1">
                    <a:lumMod val="65000"/>
                  </a:schemeClr>
                </a:solidFill>
              </a:rPr>
              <a:t>IASI within EUMETSAT Polar System</a:t>
            </a:r>
          </a:p>
          <a:p>
            <a:pPr marL="531813" indent="-531813">
              <a:spcBef>
                <a:spcPts val="600"/>
              </a:spcBef>
              <a:buFont typeface="+mj-lt"/>
              <a:buAutoNum type="arabicPeriod"/>
            </a:pPr>
            <a:r>
              <a:rPr lang="en-GB" sz="3000" b="1" dirty="0" smtClean="0"/>
              <a:t>IASI Sounding Products</a:t>
            </a:r>
          </a:p>
          <a:p>
            <a:pPr marL="1339850" indent="0">
              <a:spcAft>
                <a:spcPts val="1200"/>
              </a:spcAft>
              <a:buNone/>
            </a:pPr>
            <a:r>
              <a:rPr lang="en-GB" sz="3000" b="1" i="1" dirty="0" smtClean="0"/>
              <a:t>Processor and performance overview</a:t>
            </a:r>
          </a:p>
          <a:p>
            <a:pPr marL="531813" indent="-531813" algn="just">
              <a:spcBef>
                <a:spcPts val="600"/>
              </a:spcBef>
              <a:buFont typeface="+mj-lt"/>
              <a:buAutoNum type="arabicPeriod" startAt="3"/>
            </a:pPr>
            <a:r>
              <a:rPr lang="en-GB" sz="3000" b="1" dirty="0" smtClean="0">
                <a:solidFill>
                  <a:schemeClr val="bg1">
                    <a:lumMod val="65000"/>
                  </a:schemeClr>
                </a:solidFill>
              </a:rPr>
              <a:t>EARS-IASI Level 2</a:t>
            </a:r>
          </a:p>
          <a:p>
            <a:pPr marL="1339850" indent="0" algn="just">
              <a:buNone/>
            </a:pPr>
            <a:r>
              <a:rPr lang="en-GB" sz="3000" b="1" i="1" dirty="0" smtClean="0">
                <a:solidFill>
                  <a:schemeClr val="bg1">
                    <a:lumMod val="65000"/>
                  </a:schemeClr>
                </a:solidFill>
              </a:rPr>
              <a:t>From global to regional (direct read-out) service, in support to regional applications</a:t>
            </a:r>
          </a:p>
          <a:p>
            <a:pPr marL="742950" indent="-742950">
              <a:buNone/>
            </a:pPr>
            <a:endParaRPr lang="en-GB" sz="3200" dirty="0">
              <a:solidFill>
                <a:schemeClr val="bg1">
                  <a:lumMod val="65000"/>
                </a:schemeClr>
              </a:solidFill>
            </a:endParaRPr>
          </a:p>
          <a:p>
            <a:pPr marL="742950" indent="-742950">
              <a:buNone/>
            </a:pPr>
            <a:endParaRPr lang="en-GB" sz="32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 bwMode="auto">
          <a:xfrm>
            <a:off x="1569522" y="4198919"/>
            <a:ext cx="7650678" cy="551214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r>
              <a:rPr lang="fr-FR" sz="2300" dirty="0" smtClean="0">
                <a:solidFill>
                  <a:srgbClr val="000000"/>
                </a:solidFill>
              </a:rPr>
              <a:t>O</a:t>
            </a:r>
            <a:r>
              <a:rPr lang="fr-FR" sz="2300" baseline="-25000" dirty="0" smtClean="0">
                <a:solidFill>
                  <a:srgbClr val="000000"/>
                </a:solidFill>
              </a:rPr>
              <a:t>3</a:t>
            </a:r>
            <a:r>
              <a:rPr lang="fr-FR" sz="2300" dirty="0" smtClean="0">
                <a:solidFill>
                  <a:srgbClr val="000000"/>
                </a:solidFill>
              </a:rPr>
              <a:t> profiles  (+ </a:t>
            </a:r>
            <a:r>
              <a:rPr lang="fr-FR" sz="2300" dirty="0" err="1" smtClean="0">
                <a:solidFill>
                  <a:srgbClr val="000000"/>
                </a:solidFill>
              </a:rPr>
              <a:t>Averaging</a:t>
            </a:r>
            <a:r>
              <a:rPr lang="fr-FR" sz="2300" dirty="0" smtClean="0">
                <a:solidFill>
                  <a:srgbClr val="000000"/>
                </a:solidFill>
              </a:rPr>
              <a:t> </a:t>
            </a:r>
            <a:r>
              <a:rPr lang="fr-FR" sz="2300" dirty="0" err="1" smtClean="0">
                <a:solidFill>
                  <a:srgbClr val="000000"/>
                </a:solidFill>
              </a:rPr>
              <a:t>Kernels</a:t>
            </a:r>
            <a:r>
              <a:rPr lang="fr-FR" sz="2300" dirty="0" smtClean="0">
                <a:solidFill>
                  <a:srgbClr val="000000"/>
                </a:solidFill>
              </a:rPr>
              <a:t>)</a:t>
            </a:r>
            <a:endParaRPr lang="fr-FR" sz="2300" dirty="0" smtClean="0"/>
          </a:p>
        </p:txBody>
      </p:sp>
      <p:grpSp>
        <p:nvGrpSpPr>
          <p:cNvPr id="29" name="Groupe 28"/>
          <p:cNvGrpSpPr/>
          <p:nvPr/>
        </p:nvGrpSpPr>
        <p:grpSpPr>
          <a:xfrm>
            <a:off x="439738" y="3035419"/>
            <a:ext cx="8770938" cy="457381"/>
            <a:chOff x="439738" y="3035419"/>
            <a:chExt cx="8770938" cy="457381"/>
          </a:xfrm>
        </p:grpSpPr>
        <p:sp>
          <p:nvSpPr>
            <p:cNvPr id="7189" name="Rectangle 15"/>
            <p:cNvSpPr>
              <a:spLocks noChangeArrowheads="1"/>
            </p:cNvSpPr>
            <p:nvPr/>
          </p:nvSpPr>
          <p:spPr bwMode="auto">
            <a:xfrm>
              <a:off x="1581151" y="3046534"/>
              <a:ext cx="7629525" cy="446266"/>
            </a:xfrm>
            <a:prstGeom prst="rect">
              <a:avLst/>
            </a:prstGeom>
            <a:solidFill>
              <a:srgbClr val="FF99FF"/>
            </a:solidFill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fr-FR" sz="2300" dirty="0">
                  <a:solidFill>
                    <a:srgbClr val="000000"/>
                  </a:solidFill>
                </a:rPr>
                <a:t>Surface </a:t>
              </a:r>
              <a:r>
                <a:rPr lang="fr-FR" sz="2300" dirty="0" err="1">
                  <a:solidFill>
                    <a:srgbClr val="000000"/>
                  </a:solidFill>
                </a:rPr>
                <a:t>emissivity</a:t>
              </a:r>
              <a:endParaRPr lang="fr-FR" sz="2300" dirty="0">
                <a:solidFill>
                  <a:srgbClr val="000000"/>
                </a:solidFill>
              </a:endParaRPr>
            </a:p>
          </p:txBody>
        </p:sp>
        <p:sp>
          <p:nvSpPr>
            <p:cNvPr id="7190" name="Rectangle 15"/>
            <p:cNvSpPr>
              <a:spLocks noChangeArrowheads="1"/>
            </p:cNvSpPr>
            <p:nvPr/>
          </p:nvSpPr>
          <p:spPr bwMode="auto">
            <a:xfrm>
              <a:off x="439738" y="3035419"/>
              <a:ext cx="976312" cy="446266"/>
            </a:xfrm>
            <a:prstGeom prst="rect">
              <a:avLst/>
            </a:prstGeom>
            <a:solidFill>
              <a:srgbClr val="FF99FF"/>
            </a:solidFill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fr-FR" sz="2300" dirty="0">
                  <a:solidFill>
                    <a:srgbClr val="000000"/>
                  </a:solidFill>
                </a:rPr>
                <a:t>EMS</a:t>
              </a:r>
            </a:p>
          </p:txBody>
        </p:sp>
      </p:grpSp>
      <p:sp>
        <p:nvSpPr>
          <p:cNvPr id="22" name="ZoneTexte 5"/>
          <p:cNvSpPr txBox="1"/>
          <p:nvPr/>
        </p:nvSpPr>
        <p:spPr bwMode="auto">
          <a:xfrm>
            <a:off x="1581150" y="3633812"/>
            <a:ext cx="7629526" cy="4462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429" tIns="45715" rIns="91429" bIns="45715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fr-FR" sz="2300" dirty="0">
                <a:solidFill>
                  <a:srgbClr val="000000"/>
                </a:solidFill>
              </a:rPr>
              <a:t>Cloud </a:t>
            </a:r>
            <a:r>
              <a:rPr lang="fr-FR" sz="2300" dirty="0" err="1" smtClean="0">
                <a:solidFill>
                  <a:srgbClr val="000000"/>
                </a:solidFill>
              </a:rPr>
              <a:t>detection</a:t>
            </a:r>
            <a:r>
              <a:rPr lang="fr-FR" sz="2300" dirty="0" smtClean="0">
                <a:solidFill>
                  <a:srgbClr val="000000"/>
                </a:solidFill>
              </a:rPr>
              <a:t>, </a:t>
            </a:r>
            <a:r>
              <a:rPr lang="fr-FR" sz="2300" dirty="0" err="1" smtClean="0">
                <a:solidFill>
                  <a:srgbClr val="000000"/>
                </a:solidFill>
              </a:rPr>
              <a:t>cloud</a:t>
            </a:r>
            <a:r>
              <a:rPr lang="fr-FR" sz="2300" dirty="0" smtClean="0">
                <a:solidFill>
                  <a:srgbClr val="000000"/>
                </a:solidFill>
              </a:rPr>
              <a:t> fraction &amp; top </a:t>
            </a:r>
            <a:r>
              <a:rPr lang="fr-FR" sz="2300" dirty="0" err="1" smtClean="0">
                <a:solidFill>
                  <a:srgbClr val="000000"/>
                </a:solidFill>
              </a:rPr>
              <a:t>height</a:t>
            </a:r>
            <a:endParaRPr lang="fr-FR" sz="2300" dirty="0">
              <a:solidFill>
                <a:srgbClr val="000000"/>
              </a:solidFill>
            </a:endParaRPr>
          </a:p>
        </p:txBody>
      </p:sp>
      <p:sp>
        <p:nvSpPr>
          <p:cNvPr id="33" name="ZoneTexte 16"/>
          <p:cNvSpPr txBox="1"/>
          <p:nvPr/>
        </p:nvSpPr>
        <p:spPr bwMode="auto">
          <a:xfrm>
            <a:off x="439738" y="3633811"/>
            <a:ext cx="976312" cy="4462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fr-FR" sz="2300" dirty="0">
                <a:solidFill>
                  <a:srgbClr val="000000"/>
                </a:solidFill>
              </a:rPr>
              <a:t>CLD</a:t>
            </a:r>
          </a:p>
        </p:txBody>
      </p:sp>
      <p:sp>
        <p:nvSpPr>
          <p:cNvPr id="7186" name="Rectangle 8"/>
          <p:cNvSpPr>
            <a:spLocks noChangeArrowheads="1"/>
          </p:cNvSpPr>
          <p:nvPr/>
        </p:nvSpPr>
        <p:spPr bwMode="auto">
          <a:xfrm>
            <a:off x="439738" y="4206816"/>
            <a:ext cx="975660" cy="44626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sz="2300" dirty="0">
                <a:solidFill>
                  <a:srgbClr val="000000"/>
                </a:solidFill>
              </a:rPr>
              <a:t>OZO</a:t>
            </a: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1581150" y="4786231"/>
            <a:ext cx="7629526" cy="5022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lIns="36000" tIns="36000" rIns="36000" bIns="36000"/>
          <a:lstStyle/>
          <a:p>
            <a:pPr>
              <a:spcBef>
                <a:spcPts val="0"/>
              </a:spcBef>
              <a:defRPr/>
            </a:pPr>
            <a:r>
              <a:rPr lang="fr-FR" sz="2300" dirty="0">
                <a:solidFill>
                  <a:srgbClr val="000000"/>
                </a:solidFill>
              </a:rPr>
              <a:t> CO, N</a:t>
            </a:r>
            <a:r>
              <a:rPr lang="fr-FR" sz="2300" baseline="-25000" dirty="0">
                <a:solidFill>
                  <a:srgbClr val="000000"/>
                </a:solidFill>
              </a:rPr>
              <a:t>2</a:t>
            </a:r>
            <a:r>
              <a:rPr lang="fr-FR" sz="2300" dirty="0">
                <a:solidFill>
                  <a:srgbClr val="000000"/>
                </a:solidFill>
              </a:rPr>
              <a:t>O, CH</a:t>
            </a:r>
            <a:r>
              <a:rPr lang="fr-FR" sz="2300" baseline="-25000" dirty="0">
                <a:solidFill>
                  <a:srgbClr val="000000"/>
                </a:solidFill>
              </a:rPr>
              <a:t>4</a:t>
            </a:r>
            <a:r>
              <a:rPr lang="fr-FR" sz="2300" dirty="0">
                <a:solidFill>
                  <a:srgbClr val="000000"/>
                </a:solidFill>
              </a:rPr>
              <a:t>, CO</a:t>
            </a:r>
            <a:r>
              <a:rPr lang="fr-FR" sz="2300" baseline="-25000" dirty="0">
                <a:solidFill>
                  <a:srgbClr val="000000"/>
                </a:solidFill>
              </a:rPr>
              <a:t>2</a:t>
            </a:r>
            <a:r>
              <a:rPr lang="fr-FR" sz="2300" dirty="0">
                <a:solidFill>
                  <a:srgbClr val="000000"/>
                </a:solidFill>
              </a:rPr>
              <a:t> Total </a:t>
            </a:r>
            <a:r>
              <a:rPr lang="fr-FR" sz="2300" dirty="0" err="1">
                <a:solidFill>
                  <a:srgbClr val="000000"/>
                </a:solidFill>
              </a:rPr>
              <a:t>columns</a:t>
            </a:r>
            <a:endParaRPr lang="fr-FR" sz="2300" dirty="0">
              <a:solidFill>
                <a:srgbClr val="000000"/>
              </a:solidFill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439738" y="4779880"/>
            <a:ext cx="976312" cy="4462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fr-FR" sz="2300" dirty="0">
                <a:solidFill>
                  <a:srgbClr val="000000"/>
                </a:solidFill>
              </a:rPr>
              <a:t>TRG</a:t>
            </a:r>
          </a:p>
        </p:txBody>
      </p:sp>
      <p:sp>
        <p:nvSpPr>
          <p:cNvPr id="7176" name="ZoneTexte 18"/>
          <p:cNvSpPr txBox="1">
            <a:spLocks noChangeArrowheads="1"/>
          </p:cNvSpPr>
          <p:nvPr/>
        </p:nvSpPr>
        <p:spPr bwMode="auto">
          <a:xfrm>
            <a:off x="1679945" y="1014999"/>
            <a:ext cx="7187608" cy="44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09" rIns="91419" bIns="45709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sz="2300" dirty="0" err="1">
                <a:solidFill>
                  <a:srgbClr val="000000"/>
                </a:solidFill>
              </a:rPr>
              <a:t>Disseminated</a:t>
            </a:r>
            <a:r>
              <a:rPr lang="fr-FR" sz="2300" dirty="0">
                <a:solidFill>
                  <a:srgbClr val="000000"/>
                </a:solidFill>
              </a:rPr>
              <a:t> in </a:t>
            </a:r>
            <a:r>
              <a:rPr lang="fr-FR" sz="2300" dirty="0" err="1" smtClean="0">
                <a:solidFill>
                  <a:srgbClr val="000000"/>
                </a:solidFill>
              </a:rPr>
              <a:t>near</a:t>
            </a:r>
            <a:r>
              <a:rPr lang="fr-FR" sz="2300" dirty="0" smtClean="0">
                <a:solidFill>
                  <a:srgbClr val="000000"/>
                </a:solidFill>
              </a:rPr>
              <a:t>-real time (&lt;2h Global)</a:t>
            </a:r>
            <a:endParaRPr lang="fr-FR" sz="2300" dirty="0">
              <a:solidFill>
                <a:srgbClr val="000000"/>
              </a:solidFill>
            </a:endParaRPr>
          </a:p>
        </p:txBody>
      </p:sp>
      <p:sp>
        <p:nvSpPr>
          <p:cNvPr id="7179" name="Rectangle 13"/>
          <p:cNvSpPr>
            <a:spLocks noChangeArrowheads="1"/>
          </p:cNvSpPr>
          <p:nvPr/>
        </p:nvSpPr>
        <p:spPr bwMode="auto">
          <a:xfrm>
            <a:off x="1584091" y="5290938"/>
            <a:ext cx="7629675" cy="5200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lIns="36000" tIns="36000" rIns="36000" bIns="36000"/>
          <a:lstStyle/>
          <a:p>
            <a:pPr>
              <a:spcBef>
                <a:spcPct val="0"/>
              </a:spcBef>
            </a:pPr>
            <a:r>
              <a:rPr lang="fr-FR" sz="2300" dirty="0">
                <a:solidFill>
                  <a:srgbClr val="000000"/>
                </a:solidFill>
              </a:rPr>
              <a:t> CO </a:t>
            </a:r>
            <a:r>
              <a:rPr lang="fr-FR" sz="2300" dirty="0" smtClean="0">
                <a:solidFill>
                  <a:srgbClr val="000000"/>
                </a:solidFill>
              </a:rPr>
              <a:t>profiles </a:t>
            </a:r>
            <a:r>
              <a:rPr lang="fr-FR" sz="2300" dirty="0">
                <a:solidFill>
                  <a:srgbClr val="000000"/>
                </a:solidFill>
              </a:rPr>
              <a:t>+ </a:t>
            </a:r>
            <a:r>
              <a:rPr lang="fr-FR" sz="2300" dirty="0" err="1" smtClean="0">
                <a:solidFill>
                  <a:srgbClr val="000000"/>
                </a:solidFill>
              </a:rPr>
              <a:t>Averaging</a:t>
            </a:r>
            <a:r>
              <a:rPr lang="fr-FR" sz="2300" dirty="0" smtClean="0">
                <a:solidFill>
                  <a:srgbClr val="000000"/>
                </a:solidFill>
              </a:rPr>
              <a:t> </a:t>
            </a:r>
            <a:r>
              <a:rPr lang="fr-FR" sz="2300" dirty="0" err="1" smtClean="0">
                <a:solidFill>
                  <a:srgbClr val="000000"/>
                </a:solidFill>
              </a:rPr>
              <a:t>Kernels</a:t>
            </a:r>
            <a:r>
              <a:rPr lang="fr-FR" sz="2300" dirty="0" smtClean="0">
                <a:solidFill>
                  <a:srgbClr val="000000"/>
                </a:solidFill>
              </a:rPr>
              <a:t>, (SO</a:t>
            </a:r>
            <a:r>
              <a:rPr lang="fr-FR" sz="2300" baseline="-25000" dirty="0" smtClean="0">
                <a:solidFill>
                  <a:srgbClr val="000000"/>
                </a:solidFill>
              </a:rPr>
              <a:t>2</a:t>
            </a:r>
            <a:r>
              <a:rPr lang="fr-FR" sz="2300" dirty="0">
                <a:solidFill>
                  <a:srgbClr val="000000"/>
                </a:solidFill>
              </a:rPr>
              <a:t>, </a:t>
            </a:r>
            <a:r>
              <a:rPr lang="fr-FR" sz="2300" dirty="0" smtClean="0">
                <a:solidFill>
                  <a:srgbClr val="000000"/>
                </a:solidFill>
              </a:rPr>
              <a:t>HNO</a:t>
            </a:r>
            <a:r>
              <a:rPr lang="fr-FR" sz="2300" baseline="-25000" dirty="0" smtClean="0">
                <a:solidFill>
                  <a:srgbClr val="000000"/>
                </a:solidFill>
              </a:rPr>
              <a:t>3</a:t>
            </a:r>
            <a:r>
              <a:rPr lang="fr-FR" sz="2300" dirty="0" smtClean="0">
                <a:solidFill>
                  <a:srgbClr val="000000"/>
                </a:solidFill>
              </a:rPr>
              <a:t>)</a:t>
            </a:r>
            <a:endParaRPr lang="fr-FR" sz="2300" dirty="0">
              <a:solidFill>
                <a:srgbClr val="000000"/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439739" y="1671941"/>
            <a:ext cx="8771106" cy="1157336"/>
            <a:chOff x="439739" y="1671941"/>
            <a:chExt cx="8771106" cy="1157336"/>
          </a:xfrm>
        </p:grpSpPr>
        <p:sp>
          <p:nvSpPr>
            <p:cNvPr id="21" name="ZoneTexte 4"/>
            <p:cNvSpPr txBox="1"/>
            <p:nvPr/>
          </p:nvSpPr>
          <p:spPr>
            <a:xfrm>
              <a:off x="1581151" y="1675137"/>
              <a:ext cx="7629525" cy="115414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</p:spPr>
          <p:txBody>
            <a:bodyPr lIns="91419" tIns="45709" rIns="91419" bIns="45709">
              <a:spAutoFit/>
            </a:bodyPr>
            <a:lstStyle/>
            <a:p>
              <a:pPr>
                <a:spcBef>
                  <a:spcPts val="0"/>
                </a:spcBef>
                <a:defRPr/>
              </a:pPr>
              <a:r>
                <a:rPr lang="fr-FR" sz="2300" dirty="0" err="1" smtClean="0">
                  <a:solidFill>
                    <a:srgbClr val="000000"/>
                  </a:solidFill>
                </a:rPr>
                <a:t>Temperature</a:t>
              </a:r>
              <a:r>
                <a:rPr lang="fr-FR" sz="2300" dirty="0" smtClean="0">
                  <a:solidFill>
                    <a:srgbClr val="000000"/>
                  </a:solidFill>
                </a:rPr>
                <a:t> </a:t>
              </a:r>
              <a:r>
                <a:rPr lang="fr-FR" sz="2300" dirty="0">
                  <a:solidFill>
                    <a:srgbClr val="000000"/>
                  </a:solidFill>
                </a:rPr>
                <a:t>(vertical profiles)</a:t>
              </a:r>
            </a:p>
            <a:p>
              <a:pPr>
                <a:spcBef>
                  <a:spcPts val="0"/>
                </a:spcBef>
                <a:defRPr/>
              </a:pPr>
              <a:r>
                <a:rPr lang="fr-FR" sz="2300" dirty="0" err="1">
                  <a:solidFill>
                    <a:srgbClr val="000000"/>
                  </a:solidFill>
                </a:rPr>
                <a:t>Humidity</a:t>
              </a:r>
              <a:r>
                <a:rPr lang="fr-FR" sz="2300" dirty="0">
                  <a:solidFill>
                    <a:srgbClr val="000000"/>
                  </a:solidFill>
                </a:rPr>
                <a:t> (vertical profiles)</a:t>
              </a:r>
            </a:p>
            <a:p>
              <a:pPr>
                <a:spcBef>
                  <a:spcPts val="0"/>
                </a:spcBef>
                <a:defRPr/>
              </a:pPr>
              <a:r>
                <a:rPr lang="fr-FR" sz="2300" dirty="0">
                  <a:solidFill>
                    <a:srgbClr val="000000"/>
                  </a:solidFill>
                </a:rPr>
                <a:t>Surface </a:t>
              </a:r>
              <a:r>
                <a:rPr lang="fr-FR" sz="2300" dirty="0" err="1">
                  <a:solidFill>
                    <a:srgbClr val="000000"/>
                  </a:solidFill>
                </a:rPr>
                <a:t>Temperature</a:t>
              </a:r>
              <a:r>
                <a:rPr lang="fr-FR" sz="2300" dirty="0">
                  <a:solidFill>
                    <a:srgbClr val="000000"/>
                  </a:solidFill>
                </a:rPr>
                <a:t> (Land &amp; </a:t>
              </a:r>
              <a:r>
                <a:rPr lang="fr-FR" sz="2300" dirty="0" err="1">
                  <a:solidFill>
                    <a:srgbClr val="000000"/>
                  </a:solidFill>
                </a:rPr>
                <a:t>Sea</a:t>
              </a:r>
              <a:r>
                <a:rPr lang="fr-FR" sz="2300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31" name="ZoneTexte 14"/>
            <p:cNvSpPr txBox="1"/>
            <p:nvPr/>
          </p:nvSpPr>
          <p:spPr>
            <a:xfrm>
              <a:off x="439739" y="1998986"/>
              <a:ext cx="976312" cy="446254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</p:spPr>
          <p:txBody>
            <a:bodyPr lIns="91419" tIns="45709" rIns="91419" bIns="45709">
              <a:spAutoFit/>
            </a:bodyPr>
            <a:lstStyle/>
            <a:p>
              <a:pPr algn="ctr">
                <a:spcBef>
                  <a:spcPts val="0"/>
                </a:spcBef>
                <a:defRPr/>
              </a:pPr>
              <a:r>
                <a:rPr lang="fr-FR" sz="2300" dirty="0">
                  <a:solidFill>
                    <a:srgbClr val="000000"/>
                  </a:solidFill>
                </a:rPr>
                <a:t>TWT</a:t>
              </a:r>
            </a:p>
          </p:txBody>
        </p:sp>
        <p:sp>
          <p:nvSpPr>
            <p:cNvPr id="7182" name="Rectangle 13"/>
            <p:cNvSpPr>
              <a:spLocks noChangeArrowheads="1"/>
            </p:cNvSpPr>
            <p:nvPr/>
          </p:nvSpPr>
          <p:spPr bwMode="auto">
            <a:xfrm>
              <a:off x="6911162" y="1671941"/>
              <a:ext cx="2299683" cy="861463"/>
            </a:xfrm>
            <a:prstGeom prst="rect">
              <a:avLst/>
            </a:prstGeom>
            <a:solidFill>
              <a:schemeClr val="accent4">
                <a:lumMod val="10000"/>
                <a:lumOff val="9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spcBef>
                  <a:spcPct val="0"/>
                </a:spcBef>
              </a:pPr>
              <a:r>
                <a:rPr lang="fr-FR" sz="2300" dirty="0" smtClean="0">
                  <a:solidFill>
                    <a:srgbClr val="000000"/>
                  </a:solidFill>
                </a:rPr>
                <a:t>+ </a:t>
              </a:r>
              <a:r>
                <a:rPr lang="fr-FR" sz="2300" dirty="0" err="1" smtClean="0">
                  <a:solidFill>
                    <a:srgbClr val="000000"/>
                  </a:solidFill>
                </a:rPr>
                <a:t>Averaging</a:t>
              </a:r>
              <a:endParaRPr lang="fr-FR" sz="2300" dirty="0" smtClean="0">
                <a:solidFill>
                  <a:srgbClr val="000000"/>
                </a:solidFill>
              </a:endParaRPr>
            </a:p>
            <a:p>
              <a:pPr algn="ctr">
                <a:spcBef>
                  <a:spcPct val="0"/>
                </a:spcBef>
              </a:pPr>
              <a:r>
                <a:rPr lang="fr-FR" sz="2300" dirty="0" err="1" smtClean="0">
                  <a:solidFill>
                    <a:srgbClr val="000000"/>
                  </a:solidFill>
                </a:rPr>
                <a:t>Kernels</a:t>
              </a:r>
              <a:endParaRPr lang="fr-FR" sz="23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8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9906000" cy="839788"/>
          </a:xfrm>
        </p:spPr>
        <p:txBody>
          <a:bodyPr/>
          <a:lstStyle/>
          <a:p>
            <a:pPr marL="79366">
              <a:tabLst>
                <a:tab pos="9058275" algn="r"/>
                <a:tab pos="10418763" algn="r"/>
              </a:tabLst>
            </a:pPr>
            <a:r>
              <a:rPr lang="fr-FR" dirty="0" smtClean="0"/>
              <a:t>The IASI L2 </a:t>
            </a:r>
            <a:r>
              <a:rPr lang="fr-FR" dirty="0" err="1" smtClean="0"/>
              <a:t>products</a:t>
            </a:r>
            <a:r>
              <a:rPr lang="fr-FR" dirty="0" smtClean="0"/>
              <a:t>	</a:t>
            </a:r>
            <a:endParaRPr lang="fr-FR" sz="2300" dirty="0" smtClean="0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3227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33" grpId="0" animBg="1"/>
      <p:bldP spid="7186" grpId="0" animBg="1"/>
      <p:bldP spid="25" grpId="0" animBg="1"/>
      <p:bldP spid="35" grpId="0" animBg="1"/>
      <p:bldP spid="717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26"/>
          <p:cNvGrpSpPr/>
          <p:nvPr/>
        </p:nvGrpSpPr>
        <p:grpSpPr>
          <a:xfrm>
            <a:off x="7604057" y="3244487"/>
            <a:ext cx="1611923" cy="1762125"/>
            <a:chOff x="7391400" y="3095625"/>
            <a:chExt cx="1611923" cy="1762125"/>
          </a:xfrm>
        </p:grpSpPr>
        <p:sp>
          <p:nvSpPr>
            <p:cNvPr id="6" name="Rectangle 32"/>
            <p:cNvSpPr>
              <a:spLocks noChangeArrowheads="1"/>
            </p:cNvSpPr>
            <p:nvPr/>
          </p:nvSpPr>
          <p:spPr bwMode="auto">
            <a:xfrm>
              <a:off x="7410450" y="3115439"/>
              <a:ext cx="1572359" cy="1723261"/>
            </a:xfrm>
            <a:prstGeom prst="rect">
              <a:avLst/>
            </a:prstGeom>
            <a:solidFill>
              <a:srgbClr val="00B050"/>
            </a:solidFill>
            <a:ln w="9525" algn="ctr">
              <a:noFill/>
              <a:round/>
              <a:headEnd/>
              <a:tailEnd/>
            </a:ln>
          </p:spPr>
          <p:txBody>
            <a:bodyPr lIns="30679" tIns="30679" rIns="30679" bIns="30679" anchor="ctr"/>
            <a:lstStyle/>
            <a:p>
              <a:pPr algn="ctr"/>
              <a:endParaRPr lang="en-GB" sz="1700" dirty="0"/>
            </a:p>
            <a:p>
              <a:pPr algn="ctr"/>
              <a:r>
                <a:rPr lang="en-GB" sz="2000" dirty="0"/>
                <a:t>IASI L2</a:t>
              </a:r>
            </a:p>
          </p:txBody>
        </p:sp>
        <p:sp>
          <p:nvSpPr>
            <p:cNvPr id="7" name="Rectangle 33"/>
            <p:cNvSpPr>
              <a:spLocks noChangeArrowheads="1"/>
            </p:cNvSpPr>
            <p:nvPr/>
          </p:nvSpPr>
          <p:spPr bwMode="auto">
            <a:xfrm>
              <a:off x="7391400" y="3095625"/>
              <a:ext cx="1611923" cy="176212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30679" tIns="30679" rIns="30679" bIns="30679"/>
            <a:lstStyle/>
            <a:p>
              <a:endParaRPr lang="en-US"/>
            </a:p>
          </p:txBody>
        </p:sp>
      </p:grp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363585" y="3415930"/>
            <a:ext cx="1494692" cy="2390776"/>
            <a:chOff x="269823" y="4324665"/>
            <a:chExt cx="1618938" cy="1524816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292310" y="5381708"/>
              <a:ext cx="1568966" cy="451344"/>
            </a:xfrm>
            <a:prstGeom prst="rect">
              <a:avLst/>
            </a:prstGeom>
            <a:solidFill>
              <a:srgbClr val="BDDA82"/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 anchor="ctr"/>
            <a:lstStyle/>
            <a:p>
              <a:pPr algn="ctr">
                <a:spcBef>
                  <a:spcPct val="0"/>
                </a:spcBef>
              </a:pPr>
              <a:r>
                <a:rPr lang="en-GB" sz="1700" dirty="0"/>
                <a:t>Conf. data</a:t>
              </a:r>
            </a:p>
            <a:p>
              <a:pPr algn="ctr">
                <a:spcBef>
                  <a:spcPct val="0"/>
                </a:spcBef>
              </a:pPr>
              <a:r>
                <a:rPr lang="en-GB" sz="1700" dirty="0"/>
                <a:t>Static db</a:t>
              </a: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294810" y="4350394"/>
              <a:ext cx="1568966" cy="344844"/>
            </a:xfrm>
            <a:prstGeom prst="rect">
              <a:avLst/>
            </a:prstGeom>
            <a:solidFill>
              <a:srgbClr val="00B050"/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 anchor="ctr"/>
            <a:lstStyle/>
            <a:p>
              <a:pPr algn="ctr"/>
              <a:r>
                <a:rPr lang="en-GB" sz="1700" dirty="0"/>
                <a:t>IASI L1C</a:t>
              </a: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289815" y="4711179"/>
              <a:ext cx="1568966" cy="658379"/>
            </a:xfrm>
            <a:prstGeom prst="rect">
              <a:avLst/>
            </a:prstGeom>
            <a:solidFill>
              <a:srgbClr val="92D050"/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 anchor="ctr"/>
            <a:lstStyle/>
            <a:p>
              <a:pPr algn="ctr">
                <a:spcBef>
                  <a:spcPct val="0"/>
                </a:spcBef>
              </a:pPr>
              <a:r>
                <a:rPr lang="en-GB" sz="1700" dirty="0"/>
                <a:t>NWP</a:t>
              </a:r>
            </a:p>
            <a:p>
              <a:pPr algn="ctr">
                <a:spcBef>
                  <a:spcPct val="0"/>
                </a:spcBef>
              </a:pPr>
              <a:r>
                <a:rPr lang="en-GB" sz="1700" dirty="0" smtClean="0"/>
                <a:t>AMSU/MHS</a:t>
              </a:r>
            </a:p>
            <a:p>
              <a:pPr algn="ctr">
                <a:spcBef>
                  <a:spcPct val="0"/>
                </a:spcBef>
              </a:pPr>
              <a:r>
                <a:rPr lang="en-GB" sz="1700" dirty="0" smtClean="0"/>
                <a:t>AVHRR</a:t>
              </a:r>
              <a:endParaRPr lang="en-GB" sz="1700" dirty="0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269823" y="4324665"/>
              <a:ext cx="1618938" cy="152481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36000" tIns="36000" rIns="36000" bIns="36000"/>
            <a:lstStyle/>
            <a:p>
              <a:endParaRPr lang="en-US"/>
            </a:p>
          </p:txBody>
        </p:sp>
      </p:grpSp>
      <p:grpSp>
        <p:nvGrpSpPr>
          <p:cNvPr id="13" name="Groupe 46"/>
          <p:cNvGrpSpPr/>
          <p:nvPr/>
        </p:nvGrpSpPr>
        <p:grpSpPr>
          <a:xfrm>
            <a:off x="1925685" y="4115549"/>
            <a:ext cx="2552778" cy="1541296"/>
            <a:chOff x="1931988" y="4014319"/>
            <a:chExt cx="2765505" cy="1541296"/>
          </a:xfrm>
        </p:grpSpPr>
        <p:grpSp>
          <p:nvGrpSpPr>
            <p:cNvPr id="14" name="Group 36"/>
            <p:cNvGrpSpPr>
              <a:grpSpLocks/>
            </p:cNvGrpSpPr>
            <p:nvPr/>
          </p:nvGrpSpPr>
          <p:grpSpPr bwMode="auto">
            <a:xfrm>
              <a:off x="3265572" y="4014319"/>
              <a:ext cx="1431921" cy="1541296"/>
              <a:chOff x="2020255" y="4326171"/>
              <a:chExt cx="1432417" cy="1308544"/>
            </a:xfrm>
          </p:grpSpPr>
          <p:sp>
            <p:nvSpPr>
              <p:cNvPr id="16" name="Rectangle 8"/>
              <p:cNvSpPr>
                <a:spLocks noChangeArrowheads="1"/>
              </p:cNvSpPr>
              <p:nvPr/>
            </p:nvSpPr>
            <p:spPr bwMode="auto">
              <a:xfrm>
                <a:off x="2020255" y="4333579"/>
                <a:ext cx="1432417" cy="1301136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36000" tIns="36000" rIns="36000" bIns="36000"/>
              <a:lstStyle/>
              <a:p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2049968" y="5026065"/>
                <a:ext cx="1380013" cy="587629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36000" tIns="36000" rIns="36000" bIns="36000"/>
              <a:lstStyle/>
              <a:p>
                <a:pPr>
                  <a:defRPr/>
                </a:pPr>
                <a:endParaRPr lang="en-GB"/>
              </a:p>
            </p:txBody>
          </p:sp>
          <p:pic>
            <p:nvPicPr>
              <p:cNvPr id="18" name="Picture 2" descr="H:\MY DOCUMENTS\My Pictures\clear-cloudySky\sun_bigClouds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2786" r="30203" b="31639"/>
              <a:stretch>
                <a:fillRect/>
              </a:stretch>
            </p:blipFill>
            <p:spPr bwMode="auto">
              <a:xfrm>
                <a:off x="2051561" y="4977544"/>
                <a:ext cx="1329623" cy="646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Rectangle 18"/>
              <p:cNvSpPr/>
              <p:nvPr/>
            </p:nvSpPr>
            <p:spPr bwMode="auto">
              <a:xfrm>
                <a:off x="2048372" y="4346789"/>
                <a:ext cx="1378423" cy="679276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36000" tIns="36000" rIns="36000" bIns="36000"/>
              <a:lstStyle/>
              <a:p>
                <a:pPr>
                  <a:defRPr/>
                </a:pPr>
                <a:endParaRPr lang="en-GB"/>
              </a:p>
            </p:txBody>
          </p:sp>
          <p:pic>
            <p:nvPicPr>
              <p:cNvPr id="20" name="Picture 3" descr="H:\MY DOCUMENTS\My Pictures\clear-cloudySky\sun_noClouds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699" t="2982" r="48145" b="35442"/>
              <a:stretch>
                <a:fillRect/>
              </a:stretch>
            </p:blipFill>
            <p:spPr bwMode="auto">
              <a:xfrm>
                <a:off x="2279349" y="4326171"/>
                <a:ext cx="903689" cy="7076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Right Arrow 47"/>
            <p:cNvSpPr>
              <a:spLocks noChangeArrowheads="1"/>
            </p:cNvSpPr>
            <p:nvPr/>
          </p:nvSpPr>
          <p:spPr bwMode="auto">
            <a:xfrm>
              <a:off x="1931988" y="4219574"/>
              <a:ext cx="1336145" cy="323851"/>
            </a:xfrm>
            <a:prstGeom prst="rightArrow">
              <a:avLst>
                <a:gd name="adj1" fmla="val 50000"/>
                <a:gd name="adj2" fmla="val 50200"/>
              </a:avLst>
            </a:prstGeom>
            <a:solidFill>
              <a:schemeClr val="tx2"/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endParaRPr lang="en-US"/>
            </a:p>
          </p:txBody>
        </p:sp>
      </p:grpSp>
      <p:grpSp>
        <p:nvGrpSpPr>
          <p:cNvPr id="21" name="Group 57"/>
          <p:cNvGrpSpPr/>
          <p:nvPr/>
        </p:nvGrpSpPr>
        <p:grpSpPr>
          <a:xfrm>
            <a:off x="3930352" y="4581059"/>
            <a:ext cx="5252166" cy="1797887"/>
            <a:chOff x="4027509" y="4432170"/>
            <a:chExt cx="5689846" cy="1797886"/>
          </a:xfrm>
        </p:grpSpPr>
        <p:sp>
          <p:nvSpPr>
            <p:cNvPr id="22" name="Virage 61"/>
            <p:cNvSpPr/>
            <p:nvPr/>
          </p:nvSpPr>
          <p:spPr bwMode="auto">
            <a:xfrm flipV="1">
              <a:off x="4027509" y="5505899"/>
              <a:ext cx="4716439" cy="724157"/>
            </a:xfrm>
            <a:prstGeom prst="bentArrow">
              <a:avLst>
                <a:gd name="adj1" fmla="val 25452"/>
                <a:gd name="adj2" fmla="val 24343"/>
                <a:gd name="adj3" fmla="val 0"/>
                <a:gd name="adj4" fmla="val 43750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defTabSz="779252" eaLnBrk="0" hangingPunct="0">
                <a:spcBef>
                  <a:spcPct val="50000"/>
                </a:spcBef>
              </a:pPr>
              <a:endParaRPr lang="fr-FR" dirty="0" smtClean="0"/>
            </a:p>
          </p:txBody>
        </p:sp>
        <p:grpSp>
          <p:nvGrpSpPr>
            <p:cNvPr id="23" name="Groupe 76"/>
            <p:cNvGrpSpPr/>
            <p:nvPr/>
          </p:nvGrpSpPr>
          <p:grpSpPr>
            <a:xfrm>
              <a:off x="8725005" y="4432170"/>
              <a:ext cx="992350" cy="1712921"/>
              <a:chOff x="8763105" y="5241795"/>
              <a:chExt cx="992350" cy="1712921"/>
            </a:xfrm>
          </p:grpSpPr>
          <p:sp>
            <p:nvSpPr>
              <p:cNvPr id="24" name="ZoneTexte 16"/>
              <p:cNvSpPr txBox="1"/>
              <p:nvPr/>
            </p:nvSpPr>
            <p:spPr>
              <a:xfrm>
                <a:off x="8953498" y="5241795"/>
                <a:ext cx="801957" cy="4000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lIns="91429" tIns="45715" rIns="91429" bIns="45715">
                <a:spAutoFit/>
              </a:bodyPr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lang="fr-FR" sz="2000" dirty="0">
                    <a:solidFill>
                      <a:srgbClr val="000000"/>
                    </a:solidFill>
                  </a:rPr>
                  <a:t>CLD</a:t>
                </a:r>
              </a:p>
            </p:txBody>
          </p:sp>
          <p:sp>
            <p:nvSpPr>
              <p:cNvPr id="25" name="Virage 61"/>
              <p:cNvSpPr/>
              <p:nvPr/>
            </p:nvSpPr>
            <p:spPr bwMode="auto">
              <a:xfrm rot="16200000" flipV="1">
                <a:off x="8520193" y="5910286"/>
                <a:ext cx="1287342" cy="801517"/>
              </a:xfrm>
              <a:prstGeom prst="bentArrow">
                <a:avLst>
                  <a:gd name="adj1" fmla="val 22665"/>
                  <a:gd name="adj2" fmla="val 18317"/>
                  <a:gd name="adj3" fmla="val 26288"/>
                  <a:gd name="adj4" fmla="val 45037"/>
                </a:avLst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79252" eaLnBrk="0" hangingPunct="0">
                  <a:spcBef>
                    <a:spcPct val="50000"/>
                  </a:spcBef>
                </a:pPr>
                <a:endParaRPr lang="fr-FR" dirty="0" smtClean="0"/>
              </a:p>
            </p:txBody>
          </p:sp>
        </p:grpSp>
      </p:grpSp>
      <p:sp>
        <p:nvSpPr>
          <p:cNvPr id="26" name="ZoneTexte 16"/>
          <p:cNvSpPr txBox="1"/>
          <p:nvPr/>
        </p:nvSpPr>
        <p:spPr>
          <a:xfrm>
            <a:off x="7632502" y="4581054"/>
            <a:ext cx="809755" cy="400099"/>
          </a:xfrm>
          <a:prstGeom prst="rect">
            <a:avLst/>
          </a:prstGeom>
          <a:solidFill>
            <a:srgbClr val="FF99FF"/>
          </a:solidFill>
        </p:spPr>
        <p:txBody>
          <a:bodyPr wrap="square" lIns="91429" tIns="45715" rIns="91429" bIns="45715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fr-FR" sz="2000" dirty="0" smtClean="0">
                <a:solidFill>
                  <a:srgbClr val="000000"/>
                </a:solidFill>
              </a:rPr>
              <a:t>EMS</a:t>
            </a:r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28" name="ZoneTexte 16"/>
          <p:cNvSpPr txBox="1">
            <a:spLocks noChangeArrowheads="1"/>
          </p:cNvSpPr>
          <p:nvPr/>
        </p:nvSpPr>
        <p:spPr bwMode="auto">
          <a:xfrm>
            <a:off x="8442251" y="3656059"/>
            <a:ext cx="753138" cy="4000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sz="2000" dirty="0">
                <a:solidFill>
                  <a:srgbClr val="000000"/>
                </a:solidFill>
              </a:rPr>
              <a:t>OZO</a:t>
            </a:r>
          </a:p>
        </p:txBody>
      </p:sp>
      <p:grpSp>
        <p:nvGrpSpPr>
          <p:cNvPr id="29" name="Group 56"/>
          <p:cNvGrpSpPr/>
          <p:nvPr/>
        </p:nvGrpSpPr>
        <p:grpSpPr>
          <a:xfrm>
            <a:off x="1836598" y="2265686"/>
            <a:ext cx="6596128" cy="2296882"/>
            <a:chOff x="1759277" y="2116830"/>
            <a:chExt cx="7145805" cy="2296882"/>
          </a:xfrm>
        </p:grpSpPr>
        <p:grpSp>
          <p:nvGrpSpPr>
            <p:cNvPr id="30" name="Group 84"/>
            <p:cNvGrpSpPr/>
            <p:nvPr/>
          </p:nvGrpSpPr>
          <p:grpSpPr>
            <a:xfrm>
              <a:off x="1759277" y="2116830"/>
              <a:ext cx="6872342" cy="2296882"/>
              <a:chOff x="1759277" y="2116830"/>
              <a:chExt cx="6872343" cy="2296882"/>
            </a:xfrm>
          </p:grpSpPr>
          <p:grpSp>
            <p:nvGrpSpPr>
              <p:cNvPr id="32" name="Groupe 44"/>
              <p:cNvGrpSpPr/>
              <p:nvPr/>
            </p:nvGrpSpPr>
            <p:grpSpPr>
              <a:xfrm>
                <a:off x="1759277" y="2116830"/>
                <a:ext cx="1880690" cy="2296882"/>
                <a:chOff x="1782367" y="2053614"/>
                <a:chExt cx="1880689" cy="2296883"/>
              </a:xfrm>
            </p:grpSpPr>
            <p:sp>
              <p:nvSpPr>
                <p:cNvPr id="34" name="ZoneTexte 57"/>
                <p:cNvSpPr txBox="1"/>
                <p:nvPr/>
              </p:nvSpPr>
              <p:spPr>
                <a:xfrm>
                  <a:off x="1974352" y="2053614"/>
                  <a:ext cx="1688704" cy="13234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0"/>
                    </a:spcBef>
                  </a:pPr>
                  <a:r>
                    <a:rPr lang="fr-FR" sz="2000" dirty="0" smtClean="0">
                      <a:solidFill>
                        <a:schemeClr val="tx1"/>
                      </a:solidFill>
                    </a:rPr>
                    <a:t>All-</a:t>
                  </a:r>
                  <a:r>
                    <a:rPr lang="fr-FR" sz="2000" dirty="0" err="1" smtClean="0">
                      <a:solidFill>
                        <a:schemeClr val="tx1"/>
                      </a:solidFill>
                    </a:rPr>
                    <a:t>sky</a:t>
                  </a:r>
                  <a:endParaRPr lang="fr-FR" sz="2000" dirty="0" smtClean="0">
                    <a:solidFill>
                      <a:schemeClr val="tx1"/>
                    </a:solidFill>
                  </a:endParaRPr>
                </a:p>
                <a:p>
                  <a:pPr algn="ctr">
                    <a:spcBef>
                      <a:spcPts val="0"/>
                    </a:spcBef>
                  </a:pPr>
                  <a:r>
                    <a:rPr lang="fr-FR" sz="2000" dirty="0" smtClean="0">
                      <a:solidFill>
                        <a:schemeClr val="tx1"/>
                      </a:solidFill>
                    </a:rPr>
                    <a:t>MW+IR</a:t>
                  </a:r>
                </a:p>
                <a:p>
                  <a:pPr algn="ctr">
                    <a:spcBef>
                      <a:spcPts val="0"/>
                    </a:spcBef>
                  </a:pPr>
                  <a:r>
                    <a:rPr lang="fr-FR" sz="2000" dirty="0" smtClean="0">
                      <a:solidFill>
                        <a:schemeClr val="tx1"/>
                      </a:solidFill>
                    </a:rPr>
                    <a:t>PWLR</a:t>
                  </a:r>
                  <a:r>
                    <a:rPr lang="fr-FR" sz="2000" baseline="30000" dirty="0" smtClean="0">
                      <a:solidFill>
                        <a:schemeClr val="tx1"/>
                      </a:solidFill>
                    </a:rPr>
                    <a:t>3</a:t>
                  </a:r>
                  <a:r>
                    <a:rPr lang="fr-FR" sz="2000" dirty="0" smtClean="0">
                      <a:solidFill>
                        <a:schemeClr val="tx1"/>
                      </a:solidFill>
                    </a:rPr>
                    <a:t> </a:t>
                  </a:r>
                  <a:r>
                    <a:rPr lang="fr-FR" sz="2000" dirty="0" err="1" smtClean="0">
                      <a:solidFill>
                        <a:schemeClr val="tx1"/>
                      </a:solidFill>
                    </a:rPr>
                    <a:t>regression</a:t>
                  </a:r>
                  <a:endParaRPr lang="fr-FR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Virage 43"/>
                <p:cNvSpPr/>
                <p:nvPr/>
              </p:nvSpPr>
              <p:spPr bwMode="auto">
                <a:xfrm rot="16200000" flipV="1">
                  <a:off x="1853690" y="3275410"/>
                  <a:ext cx="1003764" cy="1146410"/>
                </a:xfrm>
                <a:prstGeom prst="bentArrow">
                  <a:avLst>
                    <a:gd name="adj1" fmla="val 16345"/>
                    <a:gd name="adj2" fmla="val 15966"/>
                    <a:gd name="adj3" fmla="val 19613"/>
                    <a:gd name="adj4" fmla="val 43750"/>
                  </a:avLst>
                </a:prstGeom>
                <a:solidFill>
                  <a:schemeClr val="tx2"/>
                </a:solidFill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000" tIns="36000" rIns="3600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779252" eaLnBrk="0" hangingPunct="0">
                    <a:spcBef>
                      <a:spcPct val="50000"/>
                    </a:spcBef>
                  </a:pPr>
                  <a:endParaRPr lang="fr-FR" dirty="0" smtClean="0"/>
                </a:p>
              </p:txBody>
            </p:sp>
          </p:grpSp>
          <p:sp>
            <p:nvSpPr>
              <p:cNvPr id="33" name="Virage 68"/>
              <p:cNvSpPr/>
              <p:nvPr/>
            </p:nvSpPr>
            <p:spPr bwMode="auto">
              <a:xfrm rot="16200000" flipH="1" flipV="1">
                <a:off x="5778257" y="276098"/>
                <a:ext cx="738023" cy="4968703"/>
              </a:xfrm>
              <a:prstGeom prst="bentArrow">
                <a:avLst>
                  <a:gd name="adj1" fmla="val 26690"/>
                  <a:gd name="adj2" fmla="val 27565"/>
                  <a:gd name="adj3" fmla="val 42556"/>
                  <a:gd name="adj4" fmla="val 37868"/>
                </a:avLst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79252" eaLnBrk="0" hangingPunct="0">
                  <a:spcBef>
                    <a:spcPct val="50000"/>
                  </a:spcBef>
                </a:pPr>
                <a:endParaRPr lang="fr-FR" dirty="0" smtClean="0"/>
              </a:p>
            </p:txBody>
          </p:sp>
        </p:grpSp>
        <p:sp>
          <p:nvSpPr>
            <p:cNvPr id="31" name="ZoneTexte 16"/>
            <p:cNvSpPr txBox="1"/>
            <p:nvPr/>
          </p:nvSpPr>
          <p:spPr>
            <a:xfrm>
              <a:off x="8038307" y="3121573"/>
              <a:ext cx="866775" cy="769431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lIns="91429" tIns="45715" rIns="91429" bIns="45715">
              <a:spAutoFit/>
            </a:bodyPr>
            <a:lstStyle/>
            <a:p>
              <a:pPr algn="ctr">
                <a:spcBef>
                  <a:spcPts val="0"/>
                </a:spcBef>
                <a:defRPr/>
              </a:pPr>
              <a:endParaRPr lang="fr-FR" sz="1200" dirty="0" smtClean="0">
                <a:solidFill>
                  <a:srgbClr val="000000"/>
                </a:solidFill>
              </a:endParaRPr>
            </a:p>
            <a:p>
              <a:pPr algn="ctr">
                <a:spcBef>
                  <a:spcPts val="0"/>
                </a:spcBef>
                <a:defRPr/>
              </a:pPr>
              <a:r>
                <a:rPr lang="fr-FR" sz="2000" dirty="0" smtClean="0">
                  <a:solidFill>
                    <a:srgbClr val="000000"/>
                  </a:solidFill>
                </a:rPr>
                <a:t>TWT</a:t>
              </a:r>
            </a:p>
            <a:p>
              <a:pPr algn="ctr">
                <a:spcBef>
                  <a:spcPts val="0"/>
                </a:spcBef>
                <a:defRPr/>
              </a:pPr>
              <a:endParaRPr lang="fr-FR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5" name="Group 83"/>
          <p:cNvGrpSpPr/>
          <p:nvPr/>
        </p:nvGrpSpPr>
        <p:grpSpPr>
          <a:xfrm>
            <a:off x="1030334" y="1331235"/>
            <a:ext cx="8166864" cy="2335570"/>
            <a:chOff x="885824" y="1182380"/>
            <a:chExt cx="8847436" cy="2335570"/>
          </a:xfrm>
        </p:grpSpPr>
        <p:grpSp>
          <p:nvGrpSpPr>
            <p:cNvPr id="46" name="Group 58"/>
            <p:cNvGrpSpPr/>
            <p:nvPr/>
          </p:nvGrpSpPr>
          <p:grpSpPr>
            <a:xfrm>
              <a:off x="7071401" y="1182380"/>
              <a:ext cx="2661859" cy="2335570"/>
              <a:chOff x="7071386" y="1182379"/>
              <a:chExt cx="2661859" cy="2335569"/>
            </a:xfrm>
          </p:grpSpPr>
          <p:sp>
            <p:nvSpPr>
              <p:cNvPr id="49" name="ZoneTexte 16"/>
              <p:cNvSpPr txBox="1"/>
              <p:nvPr/>
            </p:nvSpPr>
            <p:spPr>
              <a:xfrm>
                <a:off x="8922278" y="3117849"/>
                <a:ext cx="810967" cy="40009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lIns="91429" tIns="45715" rIns="91429" bIns="45715">
                <a:spAutoFit/>
              </a:bodyPr>
              <a:lstStyle/>
              <a:p>
                <a:pPr algn="ctr">
                  <a:spcBef>
                    <a:spcPts val="0"/>
                  </a:spcBef>
                  <a:defRPr/>
                </a:pPr>
                <a:r>
                  <a:rPr lang="fr-FR" sz="2000" dirty="0">
                    <a:solidFill>
                      <a:srgbClr val="000000"/>
                    </a:solidFill>
                  </a:rPr>
                  <a:t>TRG</a:t>
                </a:r>
              </a:p>
            </p:txBody>
          </p:sp>
          <p:sp>
            <p:nvSpPr>
              <p:cNvPr id="50" name="ZoneTexte 65"/>
              <p:cNvSpPr txBox="1"/>
              <p:nvPr/>
            </p:nvSpPr>
            <p:spPr>
              <a:xfrm>
                <a:off x="7071386" y="1182379"/>
                <a:ext cx="1947081" cy="6771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fr-FR" sz="1900" dirty="0" err="1" smtClean="0">
                    <a:solidFill>
                      <a:schemeClr val="tx1"/>
                    </a:solidFill>
                  </a:rPr>
                  <a:t>Atmospheric</a:t>
                </a:r>
                <a:r>
                  <a:rPr lang="fr-FR" sz="1900" dirty="0" smtClean="0">
                    <a:solidFill>
                      <a:schemeClr val="tx1"/>
                    </a:solidFill>
                  </a:rPr>
                  <a:t> Composition</a:t>
                </a:r>
              </a:p>
            </p:txBody>
          </p:sp>
          <p:sp>
            <p:nvSpPr>
              <p:cNvPr id="51" name="Virage 68"/>
              <p:cNvSpPr/>
              <p:nvPr/>
            </p:nvSpPr>
            <p:spPr bwMode="auto">
              <a:xfrm rot="16200000" flipH="1" flipV="1">
                <a:off x="8442812" y="2091826"/>
                <a:ext cx="1601107" cy="427362"/>
              </a:xfrm>
              <a:prstGeom prst="bentArrow">
                <a:avLst>
                  <a:gd name="adj1" fmla="val 35066"/>
                  <a:gd name="adj2" fmla="val 29148"/>
                  <a:gd name="adj3" fmla="val 40334"/>
                  <a:gd name="adj4" fmla="val 37868"/>
                </a:avLst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79252" eaLnBrk="0" hangingPunct="0">
                  <a:spcBef>
                    <a:spcPct val="50000"/>
                  </a:spcBef>
                </a:pPr>
                <a:endParaRPr lang="fr-FR" dirty="0" smtClean="0"/>
              </a:p>
            </p:txBody>
          </p:sp>
        </p:grpSp>
        <p:sp>
          <p:nvSpPr>
            <p:cNvPr id="47" name="Right Arrow 47"/>
            <p:cNvSpPr>
              <a:spLocks noChangeArrowheads="1"/>
            </p:cNvSpPr>
            <p:nvPr/>
          </p:nvSpPr>
          <p:spPr bwMode="auto">
            <a:xfrm rot="16200000">
              <a:off x="7269392" y="1970768"/>
              <a:ext cx="616403" cy="332467"/>
            </a:xfrm>
            <a:prstGeom prst="rightArrow">
              <a:avLst>
                <a:gd name="adj1" fmla="val 50000"/>
                <a:gd name="adj2" fmla="val 50200"/>
              </a:avLst>
            </a:prstGeom>
            <a:solidFill>
              <a:schemeClr val="tx2"/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endParaRPr lang="en-US"/>
            </a:p>
          </p:txBody>
        </p:sp>
        <p:sp>
          <p:nvSpPr>
            <p:cNvPr id="48" name="Virage 61"/>
            <p:cNvSpPr/>
            <p:nvPr/>
          </p:nvSpPr>
          <p:spPr bwMode="auto">
            <a:xfrm>
              <a:off x="885824" y="1333500"/>
              <a:ext cx="6181725" cy="1943099"/>
            </a:xfrm>
            <a:prstGeom prst="bentArrow">
              <a:avLst>
                <a:gd name="adj1" fmla="val 10543"/>
                <a:gd name="adj2" fmla="val 8759"/>
                <a:gd name="adj3" fmla="val 9970"/>
                <a:gd name="adj4" fmla="val 45037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defTabSz="779252" eaLnBrk="0" hangingPunct="0">
                <a:spcBef>
                  <a:spcPct val="50000"/>
                </a:spcBef>
              </a:pPr>
              <a:endParaRPr lang="fr-FR" dirty="0" smtClean="0"/>
            </a:p>
          </p:txBody>
        </p:sp>
      </p:grpSp>
      <p:grpSp>
        <p:nvGrpSpPr>
          <p:cNvPr id="36" name="Group 62"/>
          <p:cNvGrpSpPr/>
          <p:nvPr/>
        </p:nvGrpSpPr>
        <p:grpSpPr>
          <a:xfrm>
            <a:off x="4504137" y="2450622"/>
            <a:ext cx="2402777" cy="2174199"/>
            <a:chOff x="4649111" y="2301766"/>
            <a:chExt cx="2603008" cy="2174199"/>
          </a:xfrm>
        </p:grpSpPr>
        <p:sp>
          <p:nvSpPr>
            <p:cNvPr id="37" name="TextBox 48"/>
            <p:cNvSpPr txBox="1"/>
            <p:nvPr/>
          </p:nvSpPr>
          <p:spPr>
            <a:xfrm>
              <a:off x="5179637" y="3657601"/>
              <a:ext cx="2072482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256"/>
                </a:spcAft>
              </a:pPr>
              <a:r>
                <a:rPr lang="en-GB" sz="1200" dirty="0" smtClean="0">
                  <a:solidFill>
                    <a:schemeClr val="tx1"/>
                  </a:solidFill>
                  <a:latin typeface="Arial Black" pitchFamily="34" charset="0"/>
                </a:rPr>
                <a:t>(x-</a:t>
              </a:r>
              <a:r>
                <a:rPr lang="en-GB" sz="1200" dirty="0" err="1" smtClean="0">
                  <a:solidFill>
                    <a:schemeClr val="tx1"/>
                  </a:solidFill>
                  <a:latin typeface="Arial Black" pitchFamily="34" charset="0"/>
                </a:rPr>
                <a:t>x</a:t>
              </a:r>
              <a:r>
                <a:rPr lang="en-GB" sz="1200" baseline="-25000" dirty="0" err="1" smtClean="0">
                  <a:solidFill>
                    <a:schemeClr val="tx1"/>
                  </a:solidFill>
                  <a:latin typeface="Arial Black" pitchFamily="34" charset="0"/>
                </a:rPr>
                <a:t>a</a:t>
              </a:r>
              <a:r>
                <a:rPr lang="en-GB" sz="1200" dirty="0" smtClean="0">
                  <a:solidFill>
                    <a:schemeClr val="tx1"/>
                  </a:solidFill>
                  <a:latin typeface="Arial Black" pitchFamily="34" charset="0"/>
                </a:rPr>
                <a:t>)</a:t>
              </a:r>
              <a:r>
                <a:rPr lang="en-GB" sz="1200" baseline="30000" dirty="0" smtClean="0">
                  <a:solidFill>
                    <a:schemeClr val="tx1"/>
                  </a:solidFill>
                  <a:latin typeface="Arial Black" pitchFamily="34" charset="0"/>
                </a:rPr>
                <a:t>T</a:t>
              </a:r>
              <a:r>
                <a:rPr lang="en-GB" sz="1200" dirty="0" smtClean="0">
                  <a:solidFill>
                    <a:schemeClr val="tx1"/>
                  </a:solidFill>
                  <a:latin typeface="Arial Black" pitchFamily="34" charset="0"/>
                </a:rPr>
                <a:t>.S</a:t>
              </a:r>
              <a:r>
                <a:rPr lang="en-GB" sz="1200" baseline="-25000" dirty="0" smtClean="0">
                  <a:solidFill>
                    <a:schemeClr val="tx1"/>
                  </a:solidFill>
                  <a:latin typeface="Arial Black" pitchFamily="34" charset="0"/>
                </a:rPr>
                <a:t>x</a:t>
              </a:r>
              <a:r>
                <a:rPr lang="en-GB" sz="1200" baseline="30000" dirty="0" smtClean="0">
                  <a:solidFill>
                    <a:schemeClr val="tx1"/>
                  </a:solidFill>
                  <a:latin typeface="Arial Black" pitchFamily="34" charset="0"/>
                </a:rPr>
                <a:t>-1</a:t>
              </a:r>
              <a:r>
                <a:rPr lang="en-GB" sz="1200" dirty="0" smtClean="0">
                  <a:solidFill>
                    <a:schemeClr val="tx1"/>
                  </a:solidFill>
                  <a:latin typeface="Arial Black" pitchFamily="34" charset="0"/>
                </a:rPr>
                <a:t>.(x-</a:t>
              </a:r>
              <a:r>
                <a:rPr lang="en-GB" sz="1200" dirty="0" err="1" smtClean="0">
                  <a:solidFill>
                    <a:schemeClr val="tx1"/>
                  </a:solidFill>
                  <a:latin typeface="Arial Black" pitchFamily="34" charset="0"/>
                </a:rPr>
                <a:t>x</a:t>
              </a:r>
              <a:r>
                <a:rPr lang="en-GB" sz="1200" baseline="-25000" dirty="0" err="1" smtClean="0">
                  <a:solidFill>
                    <a:schemeClr val="tx1"/>
                  </a:solidFill>
                  <a:latin typeface="Arial Black" pitchFamily="34" charset="0"/>
                </a:rPr>
                <a:t>a</a:t>
              </a:r>
              <a:r>
                <a:rPr lang="en-GB" sz="1200" dirty="0" smtClean="0">
                  <a:solidFill>
                    <a:schemeClr val="tx1"/>
                  </a:solidFill>
                  <a:latin typeface="Arial Black" pitchFamily="34" charset="0"/>
                </a:rPr>
                <a:t>)</a:t>
              </a:r>
            </a:p>
            <a:p>
              <a:pPr algn="ctr">
                <a:spcAft>
                  <a:spcPts val="256"/>
                </a:spcAft>
              </a:pPr>
              <a:r>
                <a:rPr lang="en-GB" sz="1200" dirty="0" smtClean="0">
                  <a:solidFill>
                    <a:schemeClr val="tx1"/>
                  </a:solidFill>
                  <a:latin typeface="Arial Black" pitchFamily="34" charset="0"/>
                </a:rPr>
                <a:t>+</a:t>
              </a:r>
            </a:p>
            <a:p>
              <a:pPr algn="ctr">
                <a:spcAft>
                  <a:spcPts val="256"/>
                </a:spcAft>
              </a:pPr>
              <a:r>
                <a:rPr lang="en-GB" sz="1200" dirty="0" smtClean="0">
                  <a:solidFill>
                    <a:schemeClr val="tx1"/>
                  </a:solidFill>
                  <a:latin typeface="Arial Black" pitchFamily="34" charset="0"/>
                </a:rPr>
                <a:t>(F(x)-y)</a:t>
              </a:r>
              <a:r>
                <a:rPr lang="en-GB" sz="1200" baseline="30000" dirty="0" smtClean="0">
                  <a:solidFill>
                    <a:schemeClr val="tx1"/>
                  </a:solidFill>
                  <a:latin typeface="Arial Black" pitchFamily="34" charset="0"/>
                </a:rPr>
                <a:t>T</a:t>
              </a:r>
              <a:r>
                <a:rPr lang="en-GB" sz="1200" dirty="0" smtClean="0">
                  <a:solidFill>
                    <a:schemeClr val="tx1"/>
                  </a:solidFill>
                  <a:latin typeface="Arial Black" pitchFamily="34" charset="0"/>
                </a:rPr>
                <a:t>.S</a:t>
              </a:r>
              <a:r>
                <a:rPr lang="en-GB" sz="1200" baseline="-25000" dirty="0" smtClean="0">
                  <a:solidFill>
                    <a:schemeClr val="tx1"/>
                  </a:solidFill>
                  <a:latin typeface="Arial Black" pitchFamily="34" charset="0"/>
                </a:rPr>
                <a:t>y</a:t>
              </a:r>
              <a:r>
                <a:rPr lang="en-GB" sz="1200" baseline="30000" dirty="0" smtClean="0">
                  <a:solidFill>
                    <a:schemeClr val="tx1"/>
                  </a:solidFill>
                  <a:latin typeface="Arial Black" pitchFamily="34" charset="0"/>
                </a:rPr>
                <a:t>-1</a:t>
              </a:r>
              <a:r>
                <a:rPr lang="en-GB" sz="1200" dirty="0" smtClean="0">
                  <a:solidFill>
                    <a:schemeClr val="tx1"/>
                  </a:solidFill>
                  <a:latin typeface="Arial Black" pitchFamily="34" charset="0"/>
                </a:rPr>
                <a:t>.(F(x)-y)</a:t>
              </a:r>
            </a:p>
          </p:txBody>
        </p:sp>
        <p:grpSp>
          <p:nvGrpSpPr>
            <p:cNvPr id="38" name="Group 61"/>
            <p:cNvGrpSpPr/>
            <p:nvPr/>
          </p:nvGrpSpPr>
          <p:grpSpPr>
            <a:xfrm>
              <a:off x="4649111" y="2301766"/>
              <a:ext cx="2505226" cy="2174199"/>
              <a:chOff x="4649111" y="2301766"/>
              <a:chExt cx="2505226" cy="2174199"/>
            </a:xfrm>
          </p:grpSpPr>
          <p:grpSp>
            <p:nvGrpSpPr>
              <p:cNvPr id="39" name="Groupe 77"/>
              <p:cNvGrpSpPr/>
              <p:nvPr/>
            </p:nvGrpSpPr>
            <p:grpSpPr>
              <a:xfrm>
                <a:off x="4649111" y="3127376"/>
                <a:ext cx="2505226" cy="1348589"/>
                <a:chOff x="4687210" y="3936999"/>
                <a:chExt cx="2505226" cy="1348589"/>
              </a:xfrm>
            </p:grpSpPr>
            <p:grpSp>
              <p:nvGrpSpPr>
                <p:cNvPr id="41" name="Group 38"/>
                <p:cNvGrpSpPr>
                  <a:grpSpLocks/>
                </p:cNvGrpSpPr>
                <p:nvPr/>
              </p:nvGrpSpPr>
              <p:grpSpPr bwMode="auto">
                <a:xfrm>
                  <a:off x="5305578" y="3936999"/>
                  <a:ext cx="1886858" cy="1348589"/>
                  <a:chOff x="6052671" y="4357140"/>
                  <a:chExt cx="1492230" cy="1144593"/>
                </a:xfrm>
              </p:grpSpPr>
              <p:sp>
                <p:nvSpPr>
                  <p:cNvPr id="43" name="Rectangle 42"/>
                  <p:cNvSpPr/>
                  <p:nvPr/>
                </p:nvSpPr>
                <p:spPr bwMode="auto">
                  <a:xfrm>
                    <a:off x="6077540" y="4376003"/>
                    <a:ext cx="1442487" cy="398820"/>
                  </a:xfrm>
                  <a:prstGeom prst="rect">
                    <a:avLst/>
                  </a:prstGeom>
                  <a:solidFill>
                    <a:srgbClr val="B9DFE9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36000" tIns="36000" rIns="36000" bIns="36000" anchor="ctr"/>
                  <a:lstStyle/>
                  <a:p>
                    <a:pPr algn="ctr">
                      <a:spcBef>
                        <a:spcPts val="0"/>
                      </a:spcBef>
                      <a:defRPr/>
                    </a:pPr>
                    <a:r>
                      <a:rPr lang="en-GB" sz="2400" dirty="0"/>
                      <a:t>OEM</a:t>
                    </a:r>
                  </a:p>
                </p:txBody>
              </p:sp>
              <p:sp>
                <p:nvSpPr>
                  <p:cNvPr id="44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6052671" y="4357140"/>
                    <a:ext cx="1492230" cy="1144593"/>
                  </a:xfrm>
                  <a:prstGeom prst="rect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36000" tIns="36000" rIns="36000" bIns="36000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" name="Right Arrow 47"/>
                <p:cNvSpPr>
                  <a:spLocks noChangeArrowheads="1"/>
                </p:cNvSpPr>
                <p:nvPr/>
              </p:nvSpPr>
              <p:spPr bwMode="auto">
                <a:xfrm>
                  <a:off x="4687210" y="4969326"/>
                  <a:ext cx="628650" cy="285750"/>
                </a:xfrm>
                <a:prstGeom prst="rightArrow">
                  <a:avLst>
                    <a:gd name="adj1" fmla="val 50000"/>
                    <a:gd name="adj2" fmla="val 50200"/>
                  </a:avLst>
                </a:prstGeom>
                <a:solidFill>
                  <a:schemeClr val="tx2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lIns="36000" tIns="36000" rIns="36000" bIns="36000"/>
                <a:lstStyle/>
                <a:p>
                  <a:endParaRPr lang="en-US"/>
                </a:p>
              </p:txBody>
            </p:sp>
          </p:grpSp>
          <p:sp>
            <p:nvSpPr>
              <p:cNvPr id="40" name="Virage 43"/>
              <p:cNvSpPr/>
              <p:nvPr/>
            </p:nvSpPr>
            <p:spPr bwMode="auto">
              <a:xfrm>
                <a:off x="5975130" y="2301766"/>
                <a:ext cx="610233" cy="809734"/>
              </a:xfrm>
              <a:prstGeom prst="bentArrow">
                <a:avLst>
                  <a:gd name="adj1" fmla="val 27971"/>
                  <a:gd name="adj2" fmla="val 27960"/>
                  <a:gd name="adj3" fmla="val 49544"/>
                  <a:gd name="adj4" fmla="val 43750"/>
                </a:avLst>
              </a:prstGeom>
              <a:solidFill>
                <a:schemeClr val="tx2"/>
              </a:solidFill>
              <a:ln w="1905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79252" eaLnBrk="0" hangingPunct="0">
                  <a:spcBef>
                    <a:spcPct val="50000"/>
                  </a:spcBef>
                </a:pPr>
                <a:endParaRPr lang="fr-FR" dirty="0" smtClean="0"/>
              </a:p>
            </p:txBody>
          </p:sp>
        </p:grpSp>
      </p:grpSp>
      <p:sp>
        <p:nvSpPr>
          <p:cNvPr id="52" name="ZoneTexte 51"/>
          <p:cNvSpPr txBox="1"/>
          <p:nvPr/>
        </p:nvSpPr>
        <p:spPr>
          <a:xfrm>
            <a:off x="6124353" y="978196"/>
            <a:ext cx="3781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 smtClean="0">
                <a:solidFill>
                  <a:schemeClr val="accent5">
                    <a:lumMod val="50000"/>
                  </a:schemeClr>
                </a:solidFill>
              </a:rPr>
              <a:t>See</a:t>
            </a:r>
            <a:r>
              <a:rPr lang="fr-FR" sz="1400" i="1" dirty="0" smtClean="0">
                <a:solidFill>
                  <a:schemeClr val="accent5">
                    <a:lumMod val="50000"/>
                  </a:schemeClr>
                </a:solidFill>
              </a:rPr>
              <a:t> talk by C. </a:t>
            </a:r>
            <a:r>
              <a:rPr lang="fr-FR" sz="1400" i="1" dirty="0" err="1" smtClean="0">
                <a:solidFill>
                  <a:schemeClr val="accent5">
                    <a:lumMod val="50000"/>
                  </a:schemeClr>
                </a:solidFill>
              </a:rPr>
              <a:t>Retscher</a:t>
            </a:r>
            <a:r>
              <a:rPr lang="fr-FR" sz="1400" i="1" dirty="0" smtClean="0">
                <a:solidFill>
                  <a:schemeClr val="accent5">
                    <a:lumMod val="50000"/>
                  </a:schemeClr>
                </a:solidFill>
              </a:rPr>
              <a:t> on Friday</a:t>
            </a:r>
            <a:endParaRPr lang="fr-FR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3" name="Rectangle à coins arrondis 52"/>
          <p:cNvSpPr/>
          <p:nvPr/>
        </p:nvSpPr>
        <p:spPr bwMode="auto">
          <a:xfrm>
            <a:off x="1020726" y="935665"/>
            <a:ext cx="3381153" cy="1254642"/>
          </a:xfrm>
          <a:prstGeom prst="roundRect">
            <a:avLst/>
          </a:prstGeom>
          <a:solidFill>
            <a:srgbClr val="FFFFFF">
              <a:alpha val="69804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200" dirty="0" err="1" smtClean="0">
                <a:solidFill>
                  <a:srgbClr val="FF0000"/>
                </a:solidFill>
              </a:rPr>
              <a:t>Extremely</a:t>
            </a:r>
            <a:r>
              <a:rPr lang="fr-FR" sz="2200" dirty="0" smtClean="0">
                <a:solidFill>
                  <a:srgbClr val="FF0000"/>
                </a:solidFill>
              </a:rPr>
              <a:t> </a:t>
            </a:r>
            <a:r>
              <a:rPr lang="fr-FR" sz="2200" dirty="0" err="1" smtClean="0">
                <a:solidFill>
                  <a:srgbClr val="FF0000"/>
                </a:solidFill>
              </a:rPr>
              <a:t>Fast</a:t>
            </a:r>
            <a:endParaRPr lang="fr-FR" sz="2200" dirty="0" smtClean="0">
              <a:solidFill>
                <a:srgbClr val="FF0000"/>
              </a:solidFill>
            </a:endParaRPr>
          </a:p>
          <a:p>
            <a:pPr algn="ctr"/>
            <a:r>
              <a:rPr lang="fr-FR" sz="2200" dirty="0" smtClean="0">
                <a:solidFill>
                  <a:srgbClr val="FF0000"/>
                </a:solidFill>
              </a:rPr>
              <a:t>MW+IR (</a:t>
            </a:r>
            <a:r>
              <a:rPr lang="fr-FR" sz="2200" dirty="0" err="1" smtClean="0">
                <a:solidFill>
                  <a:srgbClr val="FF0000"/>
                </a:solidFill>
              </a:rPr>
              <a:t>nominally</a:t>
            </a:r>
            <a:r>
              <a:rPr lang="fr-FR" sz="2200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fr-FR" sz="2200" dirty="0" smtClean="0">
                <a:solidFill>
                  <a:srgbClr val="FF0000"/>
                </a:solidFill>
              </a:rPr>
              <a:t>IR-</a:t>
            </a:r>
            <a:r>
              <a:rPr lang="fr-FR" sz="2200" dirty="0" err="1" smtClean="0">
                <a:solidFill>
                  <a:srgbClr val="FF0000"/>
                </a:solidFill>
              </a:rPr>
              <a:t>only</a:t>
            </a:r>
            <a:r>
              <a:rPr lang="fr-FR" sz="2200" dirty="0" smtClean="0">
                <a:solidFill>
                  <a:srgbClr val="FF0000"/>
                </a:solidFill>
              </a:rPr>
              <a:t> (</a:t>
            </a:r>
            <a:r>
              <a:rPr lang="fr-FR" sz="2200" dirty="0" err="1" smtClean="0">
                <a:solidFill>
                  <a:srgbClr val="FF0000"/>
                </a:solidFill>
              </a:rPr>
              <a:t>fall-back</a:t>
            </a:r>
            <a:r>
              <a:rPr lang="fr-FR" sz="2200" dirty="0" smtClean="0">
                <a:solidFill>
                  <a:srgbClr val="FF0000"/>
                </a:solidFill>
              </a:rPr>
              <a:t>)</a:t>
            </a:r>
            <a:endParaRPr lang="fr-FR" sz="2200" dirty="0">
              <a:solidFill>
                <a:srgbClr val="FF0000"/>
              </a:solidFill>
            </a:endParaRPr>
          </a:p>
        </p:txBody>
      </p:sp>
      <p:sp>
        <p:nvSpPr>
          <p:cNvPr id="54" name="Rectangle à coins arrondis 53"/>
          <p:cNvSpPr/>
          <p:nvPr/>
        </p:nvSpPr>
        <p:spPr bwMode="auto">
          <a:xfrm>
            <a:off x="4890978" y="4724401"/>
            <a:ext cx="2151321" cy="91085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Slow</a:t>
            </a:r>
          </a:p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IR-</a:t>
            </a:r>
            <a:r>
              <a:rPr lang="fr-FR" sz="2000" dirty="0" err="1" smtClean="0">
                <a:solidFill>
                  <a:srgbClr val="FF0000"/>
                </a:solidFill>
              </a:rPr>
              <a:t>only</a:t>
            </a:r>
            <a:r>
              <a:rPr lang="fr-FR" sz="2000" dirty="0" smtClean="0">
                <a:solidFill>
                  <a:srgbClr val="FF0000"/>
                </a:solidFill>
              </a:rPr>
              <a:t> (</a:t>
            </a:r>
            <a:r>
              <a:rPr lang="fr-FR" sz="2000" dirty="0" err="1" smtClean="0">
                <a:solidFill>
                  <a:srgbClr val="FF0000"/>
                </a:solidFill>
              </a:rPr>
              <a:t>so</a:t>
            </a:r>
            <a:r>
              <a:rPr lang="fr-FR" sz="2000" dirty="0" smtClean="0">
                <a:solidFill>
                  <a:srgbClr val="FF0000"/>
                </a:solidFill>
              </a:rPr>
              <a:t> far)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55" name="Titre 1"/>
          <p:cNvSpPr txBox="1">
            <a:spLocks/>
          </p:cNvSpPr>
          <p:nvPr/>
        </p:nvSpPr>
        <p:spPr bwMode="auto">
          <a:xfrm>
            <a:off x="0" y="-9525"/>
            <a:ext cx="9906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9058275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2. IASI L2 v6 processor 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Very high-level overview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52" grpId="0"/>
      <p:bldP spid="53" grpId="0" animBg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247189" y="1212112"/>
            <a:ext cx="9321496" cy="4782892"/>
            <a:chOff x="183394" y="1696185"/>
            <a:chExt cx="9321496" cy="4212452"/>
          </a:xfrm>
        </p:grpSpPr>
        <p:pic>
          <p:nvPicPr>
            <p:cNvPr id="70657" name="Picture 1" descr="O:\My Documents\Conf-Paper-Workshops-Meeting\TSS Quarterly\Images\iasicloudy_hyperspectral[1]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3394" y="1703999"/>
              <a:ext cx="4601002" cy="3680800"/>
            </a:xfrm>
            <a:prstGeom prst="rect">
              <a:avLst/>
            </a:prstGeom>
            <a:noFill/>
          </p:spPr>
        </p:pic>
        <p:pic>
          <p:nvPicPr>
            <p:cNvPr id="70658" name="Picture 2" descr="O:\My Documents\Conf-Paper-Workshops-Meeting\TSS Quarterly\Images\iasicloudy_microwave[1]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03888" y="1696185"/>
              <a:ext cx="4601002" cy="3680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195388" y="1727206"/>
              <a:ext cx="2289904" cy="271069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IR Sounding with IASI</a:t>
              </a:r>
              <a:endParaRPr lang="en-GB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39324" y="1715482"/>
              <a:ext cx="2602524" cy="243962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MW Sounding with AMSU/MHS</a:t>
              </a:r>
              <a:endParaRPr lang="en-GB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35570" y="3829549"/>
              <a:ext cx="1524001" cy="731887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IASI can’t profile atmospheric layers in and below  the clouds</a:t>
              </a:r>
              <a:endParaRPr lang="en-GB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39724" y="3614633"/>
              <a:ext cx="1359877" cy="894528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AMSU/MHS profile atmospheric layers in and below  clouds</a:t>
              </a:r>
              <a:endParaRPr lang="en-GB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73600" y="5502033"/>
              <a:ext cx="4814278" cy="406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b="0" i="1" dirty="0" smtClean="0">
                  <a:solidFill>
                    <a:schemeClr val="tx1"/>
                  </a:solidFill>
                </a:rPr>
                <a:t>Adapted from </a:t>
              </a:r>
              <a:r>
                <a:rPr lang="en-GB" sz="1200" b="0" i="1" dirty="0" err="1" smtClean="0">
                  <a:solidFill>
                    <a:schemeClr val="tx1"/>
                  </a:solidFill>
                </a:rPr>
                <a:t>MetEd</a:t>
              </a:r>
              <a:r>
                <a:rPr lang="en-GB" sz="1200" b="0" i="1" dirty="0" smtClean="0">
                  <a:solidFill>
                    <a:schemeClr val="tx1"/>
                  </a:solidFill>
                </a:rPr>
                <a:t> UCAR material</a:t>
              </a:r>
            </a:p>
            <a:p>
              <a:pPr algn="r"/>
              <a:r>
                <a:rPr lang="en-GB" sz="1200" b="0" i="1" dirty="0" smtClean="0">
                  <a:solidFill>
                    <a:schemeClr val="tx1"/>
                  </a:solidFill>
                </a:rPr>
                <a:t>(</a:t>
              </a:r>
              <a:r>
                <a:rPr lang="en-IE" sz="1200" b="0" i="1" dirty="0" smtClean="0">
                  <a:solidFill>
                    <a:schemeClr val="tx1"/>
                  </a:solidFill>
                </a:rPr>
                <a:t>University Corporation for Atmospheric Research, Boulder CO, US)</a:t>
              </a:r>
              <a:endParaRPr lang="en-GB" sz="1200" b="0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242888" y="6477003"/>
            <a:ext cx="711200" cy="266700"/>
          </a:xfrm>
          <a:prstGeom prst="rect">
            <a:avLst/>
          </a:prstGeom>
        </p:spPr>
        <p:txBody>
          <a:bodyPr lIns="91387" tIns="45694" rIns="91387" bIns="45694"/>
          <a:lstStyle/>
          <a:p>
            <a:pPr>
              <a:defRPr/>
            </a:pPr>
            <a:r>
              <a:rPr lang="en-GB" smtClean="0"/>
              <a:t>Slide: </a:t>
            </a:r>
            <a:fld id="{B2797AB9-3EC1-4EAF-B8B2-42F57F124A50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14" name="Titre 1"/>
          <p:cNvSpPr txBox="1">
            <a:spLocks/>
          </p:cNvSpPr>
          <p:nvPr/>
        </p:nvSpPr>
        <p:spPr bwMode="auto">
          <a:xfrm>
            <a:off x="0" y="-9525"/>
            <a:ext cx="9906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8974138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2. IASI L2 v6 processor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Synergy MW + IR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1390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2" descr="D:\Thomas\EUMETSAT\Taf___20151023\ITSC-20\material\t_day_clear_conv_500hpa_M01_05deg.png"/>
          <p:cNvPicPr>
            <a:picLocks noChangeAspect="1" noChangeArrowheads="1"/>
          </p:cNvPicPr>
          <p:nvPr/>
        </p:nvPicPr>
        <p:blipFill>
          <a:blip r:embed="rId2" cstate="print"/>
          <a:srcRect b="15770"/>
          <a:stretch>
            <a:fillRect/>
          </a:stretch>
        </p:blipFill>
        <p:spPr bwMode="auto">
          <a:xfrm>
            <a:off x="515517" y="971550"/>
            <a:ext cx="8566458" cy="5411624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5942763" y="1181100"/>
            <a:ext cx="3043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1"/>
                </a:solidFill>
              </a:rPr>
              <a:t>Clear-sky OEM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366595" name="Picture 3" descr="D:\Thomas\EUMETSAT\Taf___20151023\ITSC-20\material\fg_t_day_good_500hPa_M01_05deg.png"/>
          <p:cNvPicPr>
            <a:picLocks noChangeAspect="1" noChangeArrowheads="1"/>
          </p:cNvPicPr>
          <p:nvPr/>
        </p:nvPicPr>
        <p:blipFill>
          <a:blip r:embed="rId3" cstate="print"/>
          <a:srcRect b="16158"/>
          <a:stretch>
            <a:fillRect/>
          </a:stretch>
        </p:blipFill>
        <p:spPr bwMode="auto">
          <a:xfrm>
            <a:off x="515517" y="971550"/>
            <a:ext cx="8566458" cy="538672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5993277" y="1181100"/>
            <a:ext cx="249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1"/>
                </a:solidFill>
              </a:rPr>
              <a:t>All-sky PWLR</a:t>
            </a:r>
            <a:r>
              <a:rPr lang="en-GB" sz="2400" baseline="30000" dirty="0" smtClean="0">
                <a:solidFill>
                  <a:schemeClr val="tx1"/>
                </a:solidFill>
              </a:rPr>
              <a:t>3</a:t>
            </a:r>
            <a:endParaRPr lang="en-GB" sz="2400" baseline="30000" dirty="0">
              <a:solidFill>
                <a:schemeClr val="tx1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0" y="-9525"/>
            <a:ext cx="9906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8974138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2. IASI L2 v6 processor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Typical useful yield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156716" y="969467"/>
            <a:ext cx="2463296" cy="17728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grpSp>
        <p:nvGrpSpPr>
          <p:cNvPr id="2" name="Groupe 158"/>
          <p:cNvGrpSpPr/>
          <p:nvPr/>
        </p:nvGrpSpPr>
        <p:grpSpPr>
          <a:xfrm>
            <a:off x="390742" y="990249"/>
            <a:ext cx="2106234" cy="1728192"/>
            <a:chOff x="251520" y="4941168"/>
            <a:chExt cx="1944216" cy="1728192"/>
          </a:xfrm>
          <a:solidFill>
            <a:srgbClr val="FFFF00"/>
          </a:solidFill>
        </p:grpSpPr>
        <p:sp>
          <p:nvSpPr>
            <p:cNvPr id="6" name="Ellipse 5"/>
            <p:cNvSpPr/>
            <p:nvPr/>
          </p:nvSpPr>
          <p:spPr>
            <a:xfrm>
              <a:off x="251520" y="4941168"/>
              <a:ext cx="648072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7" name="Ellipse 6"/>
            <p:cNvSpPr/>
            <p:nvPr/>
          </p:nvSpPr>
          <p:spPr>
            <a:xfrm>
              <a:off x="899592" y="4941168"/>
              <a:ext cx="648072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8" name="Ellipse 7"/>
            <p:cNvSpPr/>
            <p:nvPr/>
          </p:nvSpPr>
          <p:spPr>
            <a:xfrm>
              <a:off x="1547664" y="4941168"/>
              <a:ext cx="648072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9" name="Ellipse 8"/>
            <p:cNvSpPr/>
            <p:nvPr/>
          </p:nvSpPr>
          <p:spPr>
            <a:xfrm>
              <a:off x="251520" y="5517232"/>
              <a:ext cx="648072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/>
          </p:nvSpPr>
          <p:spPr>
            <a:xfrm>
              <a:off x="899592" y="5517232"/>
              <a:ext cx="648072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547664" y="5517232"/>
              <a:ext cx="648072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/>
          </p:nvSpPr>
          <p:spPr>
            <a:xfrm>
              <a:off x="251520" y="6093296"/>
              <a:ext cx="648072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899592" y="6093296"/>
              <a:ext cx="648072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>
              <a:off x="1547664" y="6093296"/>
              <a:ext cx="648072" cy="57606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</p:grpSp>
      <p:grpSp>
        <p:nvGrpSpPr>
          <p:cNvPr id="3" name="Groupe 159"/>
          <p:cNvGrpSpPr/>
          <p:nvPr/>
        </p:nvGrpSpPr>
        <p:grpSpPr>
          <a:xfrm>
            <a:off x="780786" y="1206273"/>
            <a:ext cx="1326148" cy="1224136"/>
            <a:chOff x="539552" y="5229200"/>
            <a:chExt cx="1224136" cy="1224136"/>
          </a:xfrm>
          <a:solidFill>
            <a:srgbClr val="FFFF00"/>
          </a:solidFill>
        </p:grpSpPr>
        <p:sp>
          <p:nvSpPr>
            <p:cNvPr id="16" name="Ellipse 15"/>
            <p:cNvSpPr/>
            <p:nvPr/>
          </p:nvSpPr>
          <p:spPr>
            <a:xfrm>
              <a:off x="539552" y="5229200"/>
              <a:ext cx="504056" cy="504056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2800" b="1" dirty="0" smtClean="0">
                  <a:solidFill>
                    <a:srgbClr val="000000"/>
                  </a:solidFill>
                </a:rPr>
                <a:t>1</a:t>
              </a:r>
              <a:endParaRPr lang="fr-FR" b="1" dirty="0">
                <a:solidFill>
                  <a:srgbClr val="000000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1259632" y="5229200"/>
              <a:ext cx="504056" cy="504056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2800" b="1" dirty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8" name="Ellipse 17"/>
            <p:cNvSpPr/>
            <p:nvPr/>
          </p:nvSpPr>
          <p:spPr>
            <a:xfrm>
              <a:off x="539552" y="5949280"/>
              <a:ext cx="504056" cy="504056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2800" b="1" dirty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9" name="Ellipse 18"/>
            <p:cNvSpPr/>
            <p:nvPr/>
          </p:nvSpPr>
          <p:spPr>
            <a:xfrm>
              <a:off x="1259632" y="5949280"/>
              <a:ext cx="504056" cy="504056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2800" b="1" dirty="0">
                  <a:solidFill>
                    <a:srgbClr val="000000"/>
                  </a:solidFill>
                </a:rPr>
                <a:t>3</a:t>
              </a:r>
            </a:p>
          </p:txBody>
        </p:sp>
      </p:grpSp>
      <p:grpSp>
        <p:nvGrpSpPr>
          <p:cNvPr id="5" name="Group 135"/>
          <p:cNvGrpSpPr/>
          <p:nvPr/>
        </p:nvGrpSpPr>
        <p:grpSpPr>
          <a:xfrm>
            <a:off x="0" y="2202944"/>
            <a:ext cx="9794811" cy="4278916"/>
            <a:chOff x="0" y="2202944"/>
            <a:chExt cx="9794811" cy="4278916"/>
          </a:xfrm>
        </p:grpSpPr>
        <p:sp>
          <p:nvSpPr>
            <p:cNvPr id="21" name="Rectangle 20"/>
            <p:cNvSpPr/>
            <p:nvPr/>
          </p:nvSpPr>
          <p:spPr>
            <a:xfrm>
              <a:off x="3776783" y="5578719"/>
              <a:ext cx="6018028" cy="800816"/>
            </a:xfrm>
            <a:prstGeom prst="rect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2400" b="1" dirty="0" smtClean="0">
                  <a:solidFill>
                    <a:srgbClr val="000000"/>
                  </a:solidFill>
                </a:rPr>
                <a:t>T, q, </a:t>
              </a:r>
              <a:r>
                <a:rPr lang="fr-FR" sz="2400" b="1" dirty="0" err="1" smtClean="0">
                  <a:solidFill>
                    <a:srgbClr val="000000"/>
                  </a:solidFill>
                </a:rPr>
                <a:t>Ts</a:t>
              </a:r>
              <a:r>
                <a:rPr lang="fr-FR" sz="2400" b="1" dirty="0" smtClean="0">
                  <a:solidFill>
                    <a:srgbClr val="000000"/>
                  </a:solidFill>
                </a:rPr>
                <a:t>, O</a:t>
              </a:r>
              <a:r>
                <a:rPr lang="fr-FR" sz="2400" b="1" baseline="-25000" dirty="0" smtClean="0">
                  <a:solidFill>
                    <a:srgbClr val="000000"/>
                  </a:solidFill>
                </a:rPr>
                <a:t>3</a:t>
              </a:r>
              <a:r>
                <a:rPr lang="fr-FR" sz="2400" b="1" dirty="0" smtClean="0">
                  <a:solidFill>
                    <a:srgbClr val="000000"/>
                  </a:solidFill>
                </a:rPr>
                <a:t>, surface </a:t>
              </a:r>
              <a:r>
                <a:rPr lang="fr-FR" sz="2400" b="1" dirty="0" err="1" smtClean="0">
                  <a:solidFill>
                    <a:srgbClr val="000000"/>
                  </a:solidFill>
                </a:rPr>
                <a:t>emissivity</a:t>
              </a:r>
              <a:r>
                <a:rPr lang="fr-FR" sz="2400" b="1" dirty="0" smtClean="0">
                  <a:solidFill>
                    <a:srgbClr val="000000"/>
                  </a:solidFill>
                </a:rPr>
                <a:t>, </a:t>
              </a:r>
              <a:r>
                <a:rPr lang="fr-FR" sz="2400" b="1" dirty="0" err="1" smtClean="0">
                  <a:solidFill>
                    <a:srgbClr val="000000"/>
                  </a:solidFill>
                </a:rPr>
                <a:t>cloud</a:t>
              </a:r>
              <a:endParaRPr lang="fr-FR" sz="2400" b="1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fr-FR" sz="2400" i="1" dirty="0" smtClean="0">
                  <a:solidFill>
                    <a:schemeClr val="tx1"/>
                  </a:solidFill>
                </a:rPr>
                <a:t>for </a:t>
              </a:r>
              <a:r>
                <a:rPr lang="fr-FR" sz="2400" i="1" dirty="0" err="1" smtClean="0">
                  <a:solidFill>
                    <a:schemeClr val="tx1"/>
                  </a:solidFill>
                </a:rPr>
                <a:t>every</a:t>
              </a:r>
              <a:r>
                <a:rPr lang="fr-FR" sz="2400" i="1" dirty="0" smtClean="0">
                  <a:solidFill>
                    <a:schemeClr val="tx1"/>
                  </a:solidFill>
                </a:rPr>
                <a:t> IASI pixel </a:t>
              </a:r>
              <a:r>
                <a:rPr lang="fr-FR" sz="2400" i="1" dirty="0" err="1" smtClean="0">
                  <a:solidFill>
                    <a:schemeClr val="tx1"/>
                  </a:solidFill>
                </a:rPr>
                <a:t>separately</a:t>
              </a:r>
              <a:endParaRPr lang="fr-FR" sz="2400" i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22" name="ZoneTexte 61"/>
            <p:cNvSpPr txBox="1"/>
            <p:nvPr/>
          </p:nvSpPr>
          <p:spPr>
            <a:xfrm>
              <a:off x="4603210" y="6081750"/>
              <a:ext cx="43684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/>
              <a:endParaRPr lang="fr-FR" sz="2000" b="1" i="1" dirty="0">
                <a:solidFill>
                  <a:schemeClr val="tx1"/>
                </a:solidFill>
              </a:endParaRPr>
            </a:p>
          </p:txBody>
        </p:sp>
        <p:sp>
          <p:nvSpPr>
            <p:cNvPr id="23" name="ZoneTexte 63"/>
            <p:cNvSpPr txBox="1"/>
            <p:nvPr/>
          </p:nvSpPr>
          <p:spPr>
            <a:xfrm>
              <a:off x="0" y="2909217"/>
              <a:ext cx="4179899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600"/>
                </a:spcAft>
              </a:pPr>
              <a:r>
                <a:rPr lang="fr-FR" sz="2800" b="1" dirty="0" smtClean="0">
                  <a:solidFill>
                    <a:schemeClr val="tx1"/>
                  </a:solidFill>
                </a:rPr>
                <a:t>PWLR</a:t>
              </a:r>
              <a:r>
                <a:rPr lang="fr-FR" sz="2800" b="1" baseline="30000" dirty="0" smtClean="0">
                  <a:solidFill>
                    <a:schemeClr val="tx1"/>
                  </a:solidFill>
                </a:rPr>
                <a:t>3</a:t>
              </a:r>
              <a:endParaRPr lang="fr-FR" sz="2800" b="1" dirty="0" smtClean="0">
                <a:solidFill>
                  <a:schemeClr val="tx1"/>
                </a:solidFill>
              </a:endParaRPr>
            </a:p>
            <a:p>
              <a:pPr algn="ctr">
                <a:spcAft>
                  <a:spcPts val="600"/>
                </a:spcAft>
              </a:pPr>
              <a:r>
                <a:rPr lang="fr-FR" sz="2000" b="1" dirty="0" smtClean="0">
                  <a:solidFill>
                    <a:schemeClr val="tx1"/>
                  </a:solidFill>
                </a:rPr>
                <a:t>3D </a:t>
              </a:r>
              <a:r>
                <a:rPr lang="fr-FR" sz="2000" b="1" dirty="0" err="1" smtClean="0">
                  <a:solidFill>
                    <a:schemeClr val="tx1"/>
                  </a:solidFill>
                </a:rPr>
                <a:t>Piece</a:t>
              </a:r>
              <a:r>
                <a:rPr lang="fr-FR" sz="2000" b="1" dirty="0" smtClean="0">
                  <a:solidFill>
                    <a:schemeClr val="tx1"/>
                  </a:solidFill>
                </a:rPr>
                <a:t>-Wise </a:t>
              </a:r>
              <a:r>
                <a:rPr lang="fr-FR" sz="2000" b="1" dirty="0" err="1" smtClean="0">
                  <a:solidFill>
                    <a:schemeClr val="tx1"/>
                  </a:solidFill>
                </a:rPr>
                <a:t>Linear</a:t>
              </a:r>
              <a:r>
                <a:rPr lang="fr-FR" sz="2000" b="1" dirty="0" smtClean="0">
                  <a:solidFill>
                    <a:schemeClr val="tx1"/>
                  </a:solidFill>
                </a:rPr>
                <a:t> </a:t>
              </a:r>
              <a:r>
                <a:rPr lang="fr-FR" sz="2000" b="1" dirty="0" err="1" smtClean="0">
                  <a:solidFill>
                    <a:schemeClr val="tx1"/>
                  </a:solidFill>
                </a:rPr>
                <a:t>Regression</a:t>
              </a:r>
              <a:endParaRPr lang="fr-FR" sz="2000" b="1" dirty="0" smtClean="0">
                <a:solidFill>
                  <a:schemeClr val="tx1"/>
                </a:solidFill>
              </a:endParaRPr>
            </a:p>
            <a:p>
              <a:pPr marL="354013" indent="-166688">
                <a:spcAft>
                  <a:spcPts val="600"/>
                </a:spcAft>
                <a:buFont typeface="Arial" charset="0"/>
                <a:buChar char="•"/>
              </a:pPr>
              <a:r>
                <a:rPr lang="fr-FR" sz="2000" b="0" dirty="0" smtClean="0">
                  <a:solidFill>
                    <a:schemeClr val="tx1"/>
                  </a:solidFill>
                </a:rPr>
                <a:t>K-</a:t>
              </a:r>
              <a:r>
                <a:rPr lang="fr-FR" sz="2000" b="0" dirty="0" err="1" smtClean="0">
                  <a:solidFill>
                    <a:schemeClr val="tx1"/>
                  </a:solidFill>
                </a:rPr>
                <a:t>mean</a:t>
              </a:r>
              <a:r>
                <a:rPr lang="fr-FR" sz="2000" b="0" dirty="0" smtClean="0">
                  <a:solidFill>
                    <a:schemeClr val="tx1"/>
                  </a:solidFill>
                </a:rPr>
                <a:t> </a:t>
              </a:r>
              <a:r>
                <a:rPr lang="fr-FR" sz="2000" b="0" dirty="0" err="1">
                  <a:solidFill>
                    <a:schemeClr val="tx1"/>
                  </a:solidFill>
                </a:rPr>
                <a:t>clustering</a:t>
              </a:r>
              <a:r>
                <a:rPr lang="fr-FR" sz="2000" b="0" dirty="0">
                  <a:solidFill>
                    <a:schemeClr val="tx1"/>
                  </a:solidFill>
                </a:rPr>
                <a:t> </a:t>
              </a:r>
              <a:r>
                <a:rPr lang="fr-FR" sz="2000" b="0" dirty="0" smtClean="0">
                  <a:solidFill>
                    <a:schemeClr val="tx1"/>
                  </a:solidFill>
                </a:rPr>
                <a:t>to </a:t>
              </a:r>
              <a:r>
                <a:rPr lang="fr-FR" sz="2000" b="0" dirty="0" err="1" smtClean="0">
                  <a:solidFill>
                    <a:schemeClr val="tx1"/>
                  </a:solidFill>
                </a:rPr>
                <a:t>define</a:t>
              </a:r>
              <a:r>
                <a:rPr lang="fr-FR" sz="2000" b="0" dirty="0" smtClean="0">
                  <a:solidFill>
                    <a:schemeClr val="tx1"/>
                  </a:solidFill>
                </a:rPr>
                <a:t> </a:t>
              </a:r>
              <a:r>
                <a:rPr lang="fr-FR" sz="2000" b="0" dirty="0" err="1">
                  <a:solidFill>
                    <a:schemeClr val="tx1"/>
                  </a:solidFill>
                </a:rPr>
                <a:t>regression</a:t>
              </a:r>
              <a:r>
                <a:rPr lang="fr-FR" sz="2000" b="0" dirty="0">
                  <a:solidFill>
                    <a:schemeClr val="tx1"/>
                  </a:solidFill>
                </a:rPr>
                <a:t> classes</a:t>
              </a:r>
            </a:p>
            <a:p>
              <a:pPr marL="354013" indent="-166688">
                <a:spcAft>
                  <a:spcPts val="600"/>
                </a:spcAft>
                <a:buFont typeface="Arial" charset="0"/>
                <a:buChar char="•"/>
              </a:pPr>
              <a:r>
                <a:rPr lang="fr-FR" sz="2000" b="0" dirty="0" smtClean="0">
                  <a:solidFill>
                    <a:schemeClr val="tx1"/>
                  </a:solidFill>
                </a:rPr>
                <a:t>Ensemble </a:t>
              </a:r>
              <a:r>
                <a:rPr lang="fr-FR" sz="2000" b="0" dirty="0" err="1" smtClean="0">
                  <a:solidFill>
                    <a:schemeClr val="tx1"/>
                  </a:solidFill>
                </a:rPr>
                <a:t>retrieval</a:t>
              </a:r>
              <a:r>
                <a:rPr lang="fr-FR" sz="2000" b="0" dirty="0">
                  <a:solidFill>
                    <a:schemeClr val="tx1"/>
                  </a:solidFill>
                </a:rPr>
                <a:t> </a:t>
              </a:r>
              <a:r>
                <a:rPr lang="fr-FR" sz="2000" b="0" dirty="0" err="1" smtClean="0">
                  <a:solidFill>
                    <a:schemeClr val="tx1"/>
                  </a:solidFill>
                </a:rPr>
                <a:t>with</a:t>
              </a:r>
              <a:r>
                <a:rPr lang="fr-FR" sz="2000" b="0" dirty="0" smtClean="0">
                  <a:solidFill>
                    <a:schemeClr val="tx1"/>
                  </a:solidFill>
                </a:rPr>
                <a:t> </a:t>
              </a:r>
              <a:r>
                <a:rPr lang="fr-FR" sz="2000" b="0" dirty="0" err="1" smtClean="0">
                  <a:solidFill>
                    <a:schemeClr val="tx1"/>
                  </a:solidFill>
                </a:rPr>
                <a:t>different</a:t>
              </a:r>
              <a:r>
                <a:rPr lang="fr-FR" sz="2000" b="0" dirty="0" smtClean="0">
                  <a:solidFill>
                    <a:schemeClr val="tx1"/>
                  </a:solidFill>
                </a:rPr>
                <a:t> </a:t>
              </a:r>
              <a:r>
                <a:rPr lang="fr-FR" sz="2000" b="0" dirty="0" err="1" smtClean="0">
                  <a:solidFill>
                    <a:schemeClr val="tx1"/>
                  </a:solidFill>
                </a:rPr>
                <a:t>clustering</a:t>
              </a:r>
              <a:r>
                <a:rPr lang="fr-FR" sz="2000" b="0" dirty="0" smtClean="0">
                  <a:solidFill>
                    <a:schemeClr val="tx1"/>
                  </a:solidFill>
                </a:rPr>
                <a:t> </a:t>
              </a:r>
            </a:p>
            <a:p>
              <a:pPr marL="354013" indent="-166688">
                <a:spcAft>
                  <a:spcPts val="600"/>
                </a:spcAft>
                <a:buFont typeface="Arial" charset="0"/>
                <a:buChar char="•"/>
              </a:pPr>
              <a:r>
                <a:rPr lang="fr-FR" sz="2000" b="0" dirty="0" err="1" smtClean="0">
                  <a:solidFill>
                    <a:schemeClr val="tx1"/>
                  </a:solidFill>
                </a:rPr>
                <a:t>Simultaneous</a:t>
              </a:r>
              <a:r>
                <a:rPr lang="fr-FR" sz="2000" b="0" dirty="0" smtClean="0">
                  <a:solidFill>
                    <a:schemeClr val="tx1"/>
                  </a:solidFill>
                </a:rPr>
                <a:t> </a:t>
              </a:r>
              <a:r>
                <a:rPr lang="fr-FR" sz="2000" b="0" dirty="0" err="1" smtClean="0">
                  <a:solidFill>
                    <a:schemeClr val="tx1"/>
                  </a:solidFill>
                </a:rPr>
                <a:t>retrieval</a:t>
              </a:r>
              <a:r>
                <a:rPr lang="fr-FR" sz="2000" b="0" dirty="0" smtClean="0">
                  <a:solidFill>
                    <a:schemeClr val="tx1"/>
                  </a:solidFill>
                </a:rPr>
                <a:t> in adjacent pixels</a:t>
              </a:r>
              <a:endParaRPr lang="fr-FR" sz="2000" b="0" dirty="0">
                <a:solidFill>
                  <a:schemeClr val="tx1"/>
                </a:solidFill>
              </a:endParaRPr>
            </a:p>
          </p:txBody>
        </p:sp>
        <p:grpSp>
          <p:nvGrpSpPr>
            <p:cNvPr id="15" name="Groupe 163"/>
            <p:cNvGrpSpPr/>
            <p:nvPr/>
          </p:nvGrpSpPr>
          <p:grpSpPr>
            <a:xfrm>
              <a:off x="4163364" y="2809452"/>
              <a:ext cx="5538615" cy="2088232"/>
              <a:chOff x="3419872" y="2780928"/>
              <a:chExt cx="5112568" cy="2088232"/>
            </a:xfrm>
          </p:grpSpPr>
          <p:grpSp>
            <p:nvGrpSpPr>
              <p:cNvPr id="20" name="Groupe 177"/>
              <p:cNvGrpSpPr/>
              <p:nvPr/>
            </p:nvGrpSpPr>
            <p:grpSpPr>
              <a:xfrm>
                <a:off x="3419872" y="2780928"/>
                <a:ext cx="4680520" cy="1656184"/>
                <a:chOff x="3347864" y="2996952"/>
                <a:chExt cx="4680520" cy="1944216"/>
              </a:xfrm>
            </p:grpSpPr>
            <p:sp>
              <p:nvSpPr>
                <p:cNvPr id="103" name="Rectangle 102"/>
                <p:cNvSpPr/>
                <p:nvPr/>
              </p:nvSpPr>
              <p:spPr>
                <a:xfrm>
                  <a:off x="3347864" y="2996952"/>
                  <a:ext cx="4680520" cy="194421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grpSp>
              <p:nvGrpSpPr>
                <p:cNvPr id="24" name="Groupe 243"/>
                <p:cNvGrpSpPr/>
                <p:nvPr/>
              </p:nvGrpSpPr>
              <p:grpSpPr>
                <a:xfrm>
                  <a:off x="4788024" y="3068960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132" name="Rectangle 131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133" name="Connecteur droit 132"/>
                  <p:cNvCxnSpPr/>
                  <p:nvPr/>
                </p:nvCxnSpPr>
                <p:spPr>
                  <a:xfrm flipV="1">
                    <a:off x="2771800" y="5157192"/>
                    <a:ext cx="432048" cy="36004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e 244"/>
                <p:cNvGrpSpPr/>
                <p:nvPr/>
              </p:nvGrpSpPr>
              <p:grpSpPr>
                <a:xfrm>
                  <a:off x="7092280" y="4005064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130" name="Rectangle 129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131" name="Connecteur droit 130"/>
                  <p:cNvCxnSpPr>
                    <a:stCxn id="124" idx="3"/>
                  </p:cNvCxnSpPr>
                  <p:nvPr/>
                </p:nvCxnSpPr>
                <p:spPr>
                  <a:xfrm>
                    <a:off x="2843808" y="5265204"/>
                    <a:ext cx="360040" cy="18002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upe 245"/>
                <p:cNvGrpSpPr/>
                <p:nvPr/>
              </p:nvGrpSpPr>
              <p:grpSpPr>
                <a:xfrm>
                  <a:off x="4283968" y="3501008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128" name="Rectangle 127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129" name="Connecteur droit 128"/>
                  <p:cNvCxnSpPr/>
                  <p:nvPr/>
                </p:nvCxnSpPr>
                <p:spPr>
                  <a:xfrm flipV="1">
                    <a:off x="2915816" y="5157192"/>
                    <a:ext cx="216024" cy="36004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Groupe 246"/>
                <p:cNvGrpSpPr/>
                <p:nvPr/>
              </p:nvGrpSpPr>
              <p:grpSpPr>
                <a:xfrm>
                  <a:off x="5292080" y="3501008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126" name="Rectangle 125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127" name="Connecteur droit 126"/>
                  <p:cNvCxnSpPr/>
                  <p:nvPr/>
                </p:nvCxnSpPr>
                <p:spPr>
                  <a:xfrm>
                    <a:off x="2843808" y="5229200"/>
                    <a:ext cx="360040" cy="216024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" name="Groupe 247"/>
                <p:cNvGrpSpPr/>
                <p:nvPr/>
              </p:nvGrpSpPr>
              <p:grpSpPr>
                <a:xfrm>
                  <a:off x="5868144" y="3933056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124" name="Rectangle 123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125" name="Connecteur droit 124"/>
                  <p:cNvCxnSpPr/>
                  <p:nvPr/>
                </p:nvCxnSpPr>
                <p:spPr>
                  <a:xfrm flipV="1">
                    <a:off x="2771800" y="5157192"/>
                    <a:ext cx="432048" cy="36004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Groupe 248"/>
                <p:cNvGrpSpPr/>
                <p:nvPr/>
              </p:nvGrpSpPr>
              <p:grpSpPr>
                <a:xfrm>
                  <a:off x="6732240" y="3573016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122" name="Rectangle 121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123" name="Connecteur droit 122"/>
                  <p:cNvCxnSpPr/>
                  <p:nvPr/>
                </p:nvCxnSpPr>
                <p:spPr>
                  <a:xfrm>
                    <a:off x="2771800" y="5301208"/>
                    <a:ext cx="432048" cy="72008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" name="Groupe 249"/>
                <p:cNvGrpSpPr/>
                <p:nvPr/>
              </p:nvGrpSpPr>
              <p:grpSpPr>
                <a:xfrm>
                  <a:off x="5004048" y="4005064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120" name="Rectangle 119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121" name="Connecteur droit 120"/>
                  <p:cNvCxnSpPr/>
                  <p:nvPr/>
                </p:nvCxnSpPr>
                <p:spPr>
                  <a:xfrm>
                    <a:off x="2843808" y="5187636"/>
                    <a:ext cx="288032" cy="288032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Groupe 250"/>
                <p:cNvGrpSpPr/>
                <p:nvPr/>
              </p:nvGrpSpPr>
              <p:grpSpPr>
                <a:xfrm>
                  <a:off x="3491880" y="4149080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118" name="Rectangle 117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119" name="Connecteur droit 118"/>
                  <p:cNvCxnSpPr/>
                  <p:nvPr/>
                </p:nvCxnSpPr>
                <p:spPr>
                  <a:xfrm flipV="1">
                    <a:off x="2771800" y="5301208"/>
                    <a:ext cx="432048" cy="144016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" name="Groupe 251"/>
                <p:cNvGrpSpPr/>
                <p:nvPr/>
              </p:nvGrpSpPr>
              <p:grpSpPr>
                <a:xfrm>
                  <a:off x="6300192" y="3501008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116" name="Rectangle 115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117" name="Connecteur droit 116"/>
                  <p:cNvCxnSpPr/>
                  <p:nvPr/>
                </p:nvCxnSpPr>
                <p:spPr>
                  <a:xfrm flipV="1">
                    <a:off x="2771800" y="5301208"/>
                    <a:ext cx="432048" cy="72008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" name="Groupe 252"/>
                <p:cNvGrpSpPr/>
                <p:nvPr/>
              </p:nvGrpSpPr>
              <p:grpSpPr>
                <a:xfrm>
                  <a:off x="3923928" y="3861048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114" name="Rectangle 113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115" name="Connecteur droit 114"/>
                  <p:cNvCxnSpPr/>
                  <p:nvPr/>
                </p:nvCxnSpPr>
                <p:spPr>
                  <a:xfrm flipV="1">
                    <a:off x="2771800" y="5157192"/>
                    <a:ext cx="432048" cy="36004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6" name="Groupe 178"/>
              <p:cNvGrpSpPr/>
              <p:nvPr/>
            </p:nvGrpSpPr>
            <p:grpSpPr>
              <a:xfrm>
                <a:off x="3635896" y="2996952"/>
                <a:ext cx="4680520" cy="1656184"/>
                <a:chOff x="3347864" y="2996952"/>
                <a:chExt cx="4680520" cy="1944216"/>
              </a:xfrm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3347864" y="2996952"/>
                  <a:ext cx="4680520" cy="1944216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grpSp>
              <p:nvGrpSpPr>
                <p:cNvPr id="47" name="Groupe 212"/>
                <p:cNvGrpSpPr/>
                <p:nvPr/>
              </p:nvGrpSpPr>
              <p:grpSpPr>
                <a:xfrm>
                  <a:off x="4788024" y="3068960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101" name="Rectangle 100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102" name="Connecteur droit 101"/>
                  <p:cNvCxnSpPr/>
                  <p:nvPr/>
                </p:nvCxnSpPr>
                <p:spPr>
                  <a:xfrm flipV="1">
                    <a:off x="2771800" y="5157192"/>
                    <a:ext cx="432048" cy="36004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Groupe 213"/>
                <p:cNvGrpSpPr/>
                <p:nvPr/>
              </p:nvGrpSpPr>
              <p:grpSpPr>
                <a:xfrm>
                  <a:off x="7092280" y="4005064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99" name="Rectangle 98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100" name="Connecteur droit 99"/>
                  <p:cNvCxnSpPr>
                    <a:stCxn id="93" idx="3"/>
                  </p:cNvCxnSpPr>
                  <p:nvPr/>
                </p:nvCxnSpPr>
                <p:spPr>
                  <a:xfrm>
                    <a:off x="2843808" y="5265204"/>
                    <a:ext cx="360040" cy="18002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" name="Groupe 214"/>
                <p:cNvGrpSpPr/>
                <p:nvPr/>
              </p:nvGrpSpPr>
              <p:grpSpPr>
                <a:xfrm>
                  <a:off x="4283968" y="3501008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97" name="Rectangle 96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98" name="Connecteur droit 97"/>
                  <p:cNvCxnSpPr/>
                  <p:nvPr/>
                </p:nvCxnSpPr>
                <p:spPr>
                  <a:xfrm flipV="1">
                    <a:off x="2915816" y="5157192"/>
                    <a:ext cx="216024" cy="36004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" name="Groupe 215"/>
                <p:cNvGrpSpPr/>
                <p:nvPr/>
              </p:nvGrpSpPr>
              <p:grpSpPr>
                <a:xfrm>
                  <a:off x="5292080" y="3501008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95" name="Rectangle 94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96" name="Connecteur droit 95"/>
                  <p:cNvCxnSpPr/>
                  <p:nvPr/>
                </p:nvCxnSpPr>
                <p:spPr>
                  <a:xfrm>
                    <a:off x="2843808" y="5229200"/>
                    <a:ext cx="360040" cy="216024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e 216"/>
                <p:cNvGrpSpPr/>
                <p:nvPr/>
              </p:nvGrpSpPr>
              <p:grpSpPr>
                <a:xfrm>
                  <a:off x="5868144" y="3933056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93" name="Rectangle 92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94" name="Connecteur droit 93"/>
                  <p:cNvCxnSpPr/>
                  <p:nvPr/>
                </p:nvCxnSpPr>
                <p:spPr>
                  <a:xfrm flipV="1">
                    <a:off x="2771800" y="5157192"/>
                    <a:ext cx="432048" cy="36004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3" name="Groupe 217"/>
                <p:cNvGrpSpPr/>
                <p:nvPr/>
              </p:nvGrpSpPr>
              <p:grpSpPr>
                <a:xfrm>
                  <a:off x="6732240" y="3573016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91" name="Rectangle 90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92" name="Connecteur droit 91"/>
                  <p:cNvCxnSpPr/>
                  <p:nvPr/>
                </p:nvCxnSpPr>
                <p:spPr>
                  <a:xfrm>
                    <a:off x="2771800" y="5301208"/>
                    <a:ext cx="432048" cy="72008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4" name="Groupe 218"/>
                <p:cNvGrpSpPr/>
                <p:nvPr/>
              </p:nvGrpSpPr>
              <p:grpSpPr>
                <a:xfrm>
                  <a:off x="5004048" y="4005064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89" name="Rectangle 88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90" name="Connecteur droit 89"/>
                  <p:cNvCxnSpPr/>
                  <p:nvPr/>
                </p:nvCxnSpPr>
                <p:spPr>
                  <a:xfrm>
                    <a:off x="2843808" y="5187636"/>
                    <a:ext cx="288032" cy="288032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5" name="Groupe 219"/>
                <p:cNvGrpSpPr/>
                <p:nvPr/>
              </p:nvGrpSpPr>
              <p:grpSpPr>
                <a:xfrm>
                  <a:off x="3491880" y="4149080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87" name="Rectangle 86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88" name="Connecteur droit 87"/>
                  <p:cNvCxnSpPr/>
                  <p:nvPr/>
                </p:nvCxnSpPr>
                <p:spPr>
                  <a:xfrm flipV="1">
                    <a:off x="2771800" y="5301208"/>
                    <a:ext cx="432048" cy="144016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6" name="Groupe 220"/>
                <p:cNvGrpSpPr/>
                <p:nvPr/>
              </p:nvGrpSpPr>
              <p:grpSpPr>
                <a:xfrm>
                  <a:off x="6300192" y="3501008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85" name="Rectangle 84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86" name="Connecteur droit 85"/>
                  <p:cNvCxnSpPr/>
                  <p:nvPr/>
                </p:nvCxnSpPr>
                <p:spPr>
                  <a:xfrm flipV="1">
                    <a:off x="2771800" y="5301208"/>
                    <a:ext cx="432048" cy="72008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7" name="Groupe 221"/>
                <p:cNvGrpSpPr/>
                <p:nvPr/>
              </p:nvGrpSpPr>
              <p:grpSpPr>
                <a:xfrm>
                  <a:off x="3923928" y="3861048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84" name="Connecteur droit 83"/>
                  <p:cNvCxnSpPr/>
                  <p:nvPr/>
                </p:nvCxnSpPr>
                <p:spPr>
                  <a:xfrm flipV="1">
                    <a:off x="2771800" y="5157192"/>
                    <a:ext cx="432048" cy="36004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8" name="Groupe 179"/>
              <p:cNvGrpSpPr/>
              <p:nvPr/>
            </p:nvGrpSpPr>
            <p:grpSpPr>
              <a:xfrm>
                <a:off x="3851920" y="3212976"/>
                <a:ext cx="4680520" cy="1656184"/>
                <a:chOff x="3347864" y="2996952"/>
                <a:chExt cx="4680520" cy="1944216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3347864" y="2996952"/>
                  <a:ext cx="4680520" cy="1944216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GB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9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grpSp>
              <p:nvGrpSpPr>
                <p:cNvPr id="79" name="Groupe 181"/>
                <p:cNvGrpSpPr/>
                <p:nvPr/>
              </p:nvGrpSpPr>
              <p:grpSpPr>
                <a:xfrm>
                  <a:off x="4788024" y="3068960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70" name="Rectangle 69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71" name="Connecteur droit 70"/>
                  <p:cNvCxnSpPr/>
                  <p:nvPr/>
                </p:nvCxnSpPr>
                <p:spPr>
                  <a:xfrm flipV="1">
                    <a:off x="2771800" y="5157192"/>
                    <a:ext cx="432048" cy="36004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0" name="Groupe 182"/>
                <p:cNvGrpSpPr/>
                <p:nvPr/>
              </p:nvGrpSpPr>
              <p:grpSpPr>
                <a:xfrm>
                  <a:off x="7092280" y="4005064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68" name="Rectangle 67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69" name="Connecteur droit 68"/>
                  <p:cNvCxnSpPr>
                    <a:stCxn id="62" idx="3"/>
                  </p:cNvCxnSpPr>
                  <p:nvPr/>
                </p:nvCxnSpPr>
                <p:spPr>
                  <a:xfrm>
                    <a:off x="2843808" y="5265204"/>
                    <a:ext cx="360040" cy="18002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1" name="Groupe 183"/>
                <p:cNvGrpSpPr/>
                <p:nvPr/>
              </p:nvGrpSpPr>
              <p:grpSpPr>
                <a:xfrm>
                  <a:off x="4283968" y="3501008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66" name="Rectangle 65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67" name="Connecteur droit 66"/>
                  <p:cNvCxnSpPr/>
                  <p:nvPr/>
                </p:nvCxnSpPr>
                <p:spPr>
                  <a:xfrm flipV="1">
                    <a:off x="2915816" y="5157192"/>
                    <a:ext cx="216024" cy="36004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2" name="Groupe 184"/>
                <p:cNvGrpSpPr/>
                <p:nvPr/>
              </p:nvGrpSpPr>
              <p:grpSpPr>
                <a:xfrm>
                  <a:off x="5292080" y="3501008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64" name="Rectangle 63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65" name="Connecteur droit 64"/>
                  <p:cNvCxnSpPr/>
                  <p:nvPr/>
                </p:nvCxnSpPr>
                <p:spPr>
                  <a:xfrm>
                    <a:off x="2843808" y="5229200"/>
                    <a:ext cx="360040" cy="216024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" name="Groupe 185"/>
                <p:cNvGrpSpPr/>
                <p:nvPr/>
              </p:nvGrpSpPr>
              <p:grpSpPr>
                <a:xfrm>
                  <a:off x="5868144" y="3933056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62" name="Rectangle 61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63" name="Connecteur droit 62"/>
                  <p:cNvCxnSpPr/>
                  <p:nvPr/>
                </p:nvCxnSpPr>
                <p:spPr>
                  <a:xfrm flipV="1">
                    <a:off x="2771800" y="5157192"/>
                    <a:ext cx="432048" cy="36004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" name="Groupe 186"/>
                <p:cNvGrpSpPr/>
                <p:nvPr/>
              </p:nvGrpSpPr>
              <p:grpSpPr>
                <a:xfrm>
                  <a:off x="6732240" y="3573016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60" name="Rectangle 59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61" name="Connecteur droit 60"/>
                  <p:cNvCxnSpPr/>
                  <p:nvPr/>
                </p:nvCxnSpPr>
                <p:spPr>
                  <a:xfrm>
                    <a:off x="2771800" y="5301208"/>
                    <a:ext cx="432048" cy="72008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6" name="Groupe 187"/>
                <p:cNvGrpSpPr/>
                <p:nvPr/>
              </p:nvGrpSpPr>
              <p:grpSpPr>
                <a:xfrm>
                  <a:off x="5004048" y="4005064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58" name="Rectangle 57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59" name="Connecteur droit 58"/>
                  <p:cNvCxnSpPr/>
                  <p:nvPr/>
                </p:nvCxnSpPr>
                <p:spPr>
                  <a:xfrm>
                    <a:off x="2843808" y="5187636"/>
                    <a:ext cx="288032" cy="288032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7" name="Groupe 188"/>
                <p:cNvGrpSpPr/>
                <p:nvPr/>
              </p:nvGrpSpPr>
              <p:grpSpPr>
                <a:xfrm>
                  <a:off x="3491880" y="4149080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56" name="Rectangle 55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57" name="Connecteur droit 56"/>
                  <p:cNvCxnSpPr/>
                  <p:nvPr/>
                </p:nvCxnSpPr>
                <p:spPr>
                  <a:xfrm flipV="1">
                    <a:off x="2771800" y="5301208"/>
                    <a:ext cx="432048" cy="144016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8" name="Groupe 189"/>
                <p:cNvGrpSpPr/>
                <p:nvPr/>
              </p:nvGrpSpPr>
              <p:grpSpPr>
                <a:xfrm>
                  <a:off x="6300192" y="3501008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54" name="Rectangle 53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55" name="Connecteur droit 54"/>
                  <p:cNvCxnSpPr/>
                  <p:nvPr/>
                </p:nvCxnSpPr>
                <p:spPr>
                  <a:xfrm flipV="1">
                    <a:off x="2771800" y="5301208"/>
                    <a:ext cx="432048" cy="72008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9" name="Groupe 190"/>
                <p:cNvGrpSpPr/>
                <p:nvPr/>
              </p:nvGrpSpPr>
              <p:grpSpPr>
                <a:xfrm>
                  <a:off x="3923928" y="3861048"/>
                  <a:ext cx="720080" cy="648072"/>
                  <a:chOff x="2627784" y="5013176"/>
                  <a:chExt cx="720080" cy="648072"/>
                </a:xfrm>
              </p:grpSpPr>
              <p:sp>
                <p:nvSpPr>
                  <p:cNvPr id="52" name="Rectangle 51"/>
                  <p:cNvSpPr/>
                  <p:nvPr/>
                </p:nvSpPr>
                <p:spPr>
                  <a:xfrm>
                    <a:off x="2627784" y="5013176"/>
                    <a:ext cx="720080" cy="64807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GB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9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/>
                  </a:p>
                </p:txBody>
              </p:sp>
              <p:cxnSp>
                <p:nvCxnSpPr>
                  <p:cNvPr id="53" name="Connecteur droit 52"/>
                  <p:cNvCxnSpPr/>
                  <p:nvPr/>
                </p:nvCxnSpPr>
                <p:spPr>
                  <a:xfrm flipV="1">
                    <a:off x="2771800" y="5157192"/>
                    <a:ext cx="432048" cy="36004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25" name="Flèche vers le bas 24"/>
            <p:cNvSpPr/>
            <p:nvPr/>
          </p:nvSpPr>
          <p:spPr>
            <a:xfrm>
              <a:off x="6482358" y="2202944"/>
              <a:ext cx="702078" cy="504056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6" name="Flèche vers le bas 25"/>
            <p:cNvSpPr/>
            <p:nvPr/>
          </p:nvSpPr>
          <p:spPr>
            <a:xfrm>
              <a:off x="6482358" y="4969692"/>
              <a:ext cx="702078" cy="504056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2494478" y="1361080"/>
            <a:ext cx="7254806" cy="720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2607047" y="1492003"/>
            <a:ext cx="1092121" cy="458233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dirty="0" smtClean="0">
                <a:solidFill>
                  <a:srgbClr val="000000"/>
                </a:solidFill>
              </a:rPr>
              <a:t>IASI</a:t>
            </a:r>
            <a:r>
              <a:rPr lang="fr-FR" sz="2400" b="1" baseline="-25000" dirty="0" smtClean="0">
                <a:solidFill>
                  <a:srgbClr val="000000"/>
                </a:solidFill>
              </a:rPr>
              <a:t>1</a:t>
            </a:r>
            <a:endParaRPr lang="fr-FR" sz="2400" b="1" dirty="0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55696" y="1492003"/>
            <a:ext cx="1170130" cy="458233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dirty="0" smtClean="0">
                <a:solidFill>
                  <a:srgbClr val="000000"/>
                </a:solidFill>
              </a:rPr>
              <a:t>IASI</a:t>
            </a:r>
            <a:r>
              <a:rPr lang="fr-FR" sz="2400" b="1" baseline="-25000" dirty="0" smtClean="0">
                <a:solidFill>
                  <a:srgbClr val="000000"/>
                </a:solidFill>
              </a:rPr>
              <a:t>4</a:t>
            </a:r>
            <a:endParaRPr lang="fr-FR" sz="2400" b="1" baseline="-25000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27895" y="1492003"/>
            <a:ext cx="1170130" cy="4582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dirty="0" smtClean="0">
                <a:solidFill>
                  <a:srgbClr val="000000"/>
                </a:solidFill>
              </a:rPr>
              <a:t>AMSU</a:t>
            </a:r>
            <a:endParaRPr lang="fr-FR" sz="2400" b="1" baseline="-25000" dirty="0">
              <a:solidFill>
                <a:srgbClr val="000000"/>
              </a:solidFill>
            </a:endParaRPr>
          </a:p>
        </p:txBody>
      </p:sp>
      <p:grpSp>
        <p:nvGrpSpPr>
          <p:cNvPr id="110" name="Group 134"/>
          <p:cNvGrpSpPr/>
          <p:nvPr/>
        </p:nvGrpSpPr>
        <p:grpSpPr>
          <a:xfrm>
            <a:off x="6804530" y="1277686"/>
            <a:ext cx="2863807" cy="707885"/>
            <a:chOff x="5503835" y="1277686"/>
            <a:chExt cx="2863807" cy="707885"/>
          </a:xfrm>
        </p:grpSpPr>
        <p:sp>
          <p:nvSpPr>
            <p:cNvPr id="33" name="Rectangle 32"/>
            <p:cNvSpPr/>
            <p:nvPr/>
          </p:nvSpPr>
          <p:spPr>
            <a:xfrm>
              <a:off x="7197512" y="1492003"/>
              <a:ext cx="1170130" cy="45823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2400" b="1" dirty="0" smtClean="0">
                  <a:solidFill>
                    <a:srgbClr val="000000"/>
                  </a:solidFill>
                </a:rPr>
                <a:t>MHS</a:t>
              </a:r>
              <a:r>
                <a:rPr lang="fr-FR" sz="2400" baseline="-25000" dirty="0" smtClean="0">
                  <a:solidFill>
                    <a:srgbClr val="000000"/>
                  </a:solidFill>
                </a:rPr>
                <a:t>9</a:t>
              </a:r>
              <a:endParaRPr lang="fr-FR" sz="2400" b="1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03835" y="1492003"/>
              <a:ext cx="1170130" cy="45823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2400" b="1" dirty="0" smtClean="0">
                  <a:solidFill>
                    <a:srgbClr val="000000"/>
                  </a:solidFill>
                </a:rPr>
                <a:t>MHS</a:t>
              </a:r>
              <a:r>
                <a:rPr lang="fr-FR" sz="2400" b="1" baseline="-25000" dirty="0" smtClean="0">
                  <a:solidFill>
                    <a:srgbClr val="000000"/>
                  </a:solidFill>
                </a:rPr>
                <a:t>1</a:t>
              </a:r>
              <a:endParaRPr lang="fr-FR" sz="2400" b="1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36" name="ZoneTexte 8"/>
            <p:cNvSpPr txBox="1"/>
            <p:nvPr/>
          </p:nvSpPr>
          <p:spPr>
            <a:xfrm>
              <a:off x="6598454" y="1277686"/>
              <a:ext cx="624069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900" b="1" kern="1200">
                  <a:solidFill>
                    <a:schemeClr val="bg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r>
                <a:rPr lang="fr-FR" sz="4000" b="1" dirty="0" smtClean="0">
                  <a:solidFill>
                    <a:schemeClr val="tx1"/>
                  </a:solidFill>
                </a:rPr>
                <a:t>…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ZoneTexte 9"/>
          <p:cNvSpPr txBox="1"/>
          <p:nvPr/>
        </p:nvSpPr>
        <p:spPr>
          <a:xfrm>
            <a:off x="3635373" y="1277687"/>
            <a:ext cx="624069" cy="707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fr-FR" sz="4000" b="1" dirty="0" smtClean="0">
                <a:solidFill>
                  <a:schemeClr val="tx1"/>
                </a:solidFill>
              </a:rPr>
              <a:t>…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ZoneTexte 152"/>
          <p:cNvSpPr txBox="1"/>
          <p:nvPr/>
        </p:nvSpPr>
        <p:spPr>
          <a:xfrm>
            <a:off x="2936934" y="929031"/>
            <a:ext cx="6513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fr-FR" sz="2000" b="1" i="1" dirty="0" smtClean="0">
                <a:solidFill>
                  <a:schemeClr val="tx1"/>
                </a:solidFill>
              </a:rPr>
              <a:t>A single input </a:t>
            </a:r>
            <a:r>
              <a:rPr lang="fr-FR" sz="2000" b="1" i="1" dirty="0" err="1" smtClean="0">
                <a:solidFill>
                  <a:schemeClr val="tx1"/>
                </a:solidFill>
              </a:rPr>
              <a:t>vector</a:t>
            </a:r>
            <a:r>
              <a:rPr lang="fr-FR" sz="2000" b="1" i="1" dirty="0" smtClean="0">
                <a:solidFill>
                  <a:schemeClr val="tx1"/>
                </a:solidFill>
              </a:rPr>
              <a:t> </a:t>
            </a:r>
            <a:r>
              <a:rPr lang="fr-FR" sz="2000" b="1" i="1" dirty="0" err="1" smtClean="0">
                <a:solidFill>
                  <a:schemeClr val="tx1"/>
                </a:solidFill>
              </a:rPr>
              <a:t>with</a:t>
            </a:r>
            <a:r>
              <a:rPr lang="fr-FR" sz="2000" b="1" i="1" dirty="0" smtClean="0">
                <a:solidFill>
                  <a:schemeClr val="tx1"/>
                </a:solidFill>
              </a:rPr>
              <a:t> all </a:t>
            </a:r>
            <a:r>
              <a:rPr lang="fr-FR" sz="2000" b="1" i="1" dirty="0" err="1" smtClean="0">
                <a:solidFill>
                  <a:schemeClr val="tx1"/>
                </a:solidFill>
              </a:rPr>
              <a:t>measurements</a:t>
            </a:r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134" name="Titre 1"/>
          <p:cNvSpPr txBox="1">
            <a:spLocks/>
          </p:cNvSpPr>
          <p:nvPr/>
        </p:nvSpPr>
        <p:spPr bwMode="auto">
          <a:xfrm>
            <a:off x="0" y="-9525"/>
            <a:ext cx="9906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9144000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2. IASI L2 v6 processor 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5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Exploiting horizontal correlation</a:t>
            </a:r>
            <a:endParaRPr lang="en-GB" sz="25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endParaRPr lang="en-US" sz="3200" dirty="0" smtClean="0"/>
          </a:p>
          <a:p>
            <a:pPr marL="85725" indent="0" algn="just">
              <a:buNone/>
            </a:pPr>
            <a:r>
              <a:rPr lang="en-US" sz="2800" dirty="0" smtClean="0"/>
              <a:t>The </a:t>
            </a:r>
            <a:r>
              <a:rPr lang="en-US" sz="2800" b="1" dirty="0" smtClean="0"/>
              <a:t>performances of IASI L2 v6 </a:t>
            </a:r>
            <a:r>
              <a:rPr lang="en-US" sz="2800" dirty="0" smtClean="0"/>
              <a:t>temperature and humidity products have been </a:t>
            </a:r>
            <a:r>
              <a:rPr lang="en-US" sz="2800" b="1" dirty="0" smtClean="0"/>
              <a:t>assessed</a:t>
            </a:r>
            <a:r>
              <a:rPr lang="en-US" sz="2800" dirty="0" smtClean="0"/>
              <a:t> in-house and also in </a:t>
            </a:r>
            <a:r>
              <a:rPr lang="en-US" sz="2800" b="1" dirty="0" smtClean="0"/>
              <a:t>various external Institutes </a:t>
            </a:r>
            <a:r>
              <a:rPr lang="en-US" sz="2800" dirty="0" smtClean="0"/>
              <a:t>through </a:t>
            </a:r>
            <a:r>
              <a:rPr lang="en-US" sz="2800" dirty="0" err="1" smtClean="0"/>
              <a:t>cooperations</a:t>
            </a:r>
            <a:r>
              <a:rPr lang="en-US" sz="2800" dirty="0" smtClean="0"/>
              <a:t>: SSEC/Univ. Wisconsin, NCAR, NOAA… with </a:t>
            </a:r>
            <a:r>
              <a:rPr lang="en-US" sz="2800" dirty="0" err="1" smtClean="0"/>
              <a:t>radiosonding</a:t>
            </a:r>
            <a:r>
              <a:rPr lang="en-US" sz="2800" dirty="0" smtClean="0"/>
              <a:t>, numerical models, ground-based measurements…</a:t>
            </a:r>
          </a:p>
          <a:p>
            <a:pPr marL="252000" lvl="1" indent="-252000">
              <a:spcBef>
                <a:spcPts val="0"/>
              </a:spcBef>
              <a:buNone/>
            </a:pPr>
            <a:endParaRPr lang="en-US" sz="2000" i="1" dirty="0" smtClean="0">
              <a:sym typeface="Wingdings" pitchFamily="2" charset="2"/>
            </a:endParaRPr>
          </a:p>
          <a:p>
            <a:pPr marL="252000" lvl="1" indent="-252000">
              <a:spcBef>
                <a:spcPts val="0"/>
              </a:spcBef>
              <a:buNone/>
            </a:pPr>
            <a:endParaRPr lang="en-US" sz="2000" i="1" dirty="0" smtClean="0">
              <a:sym typeface="Wingdings" pitchFamily="2" charset="2"/>
            </a:endParaRPr>
          </a:p>
          <a:p>
            <a:pPr marL="252000" lvl="1" indent="-252000" algn="ctr">
              <a:spcBef>
                <a:spcPts val="0"/>
              </a:spcBef>
              <a:buNone/>
            </a:pPr>
            <a:r>
              <a:rPr lang="en-US" sz="2400" b="1" i="1" dirty="0" smtClean="0"/>
              <a:t>full details in </a:t>
            </a:r>
          </a:p>
          <a:p>
            <a:pPr marL="252000" lvl="1" indent="-252000" algn="ctr">
              <a:spcBef>
                <a:spcPts val="0"/>
              </a:spcBef>
              <a:buNone/>
            </a:pPr>
            <a:r>
              <a:rPr lang="en-US" sz="2400" b="1" i="1" dirty="0" smtClean="0"/>
              <a:t>“IASI L2 v6 Validation Report” EUM/TSS/REP/14/776443, 290pp</a:t>
            </a:r>
          </a:p>
          <a:p>
            <a:pPr marL="252000" lvl="1" indent="-252000" algn="ctr">
              <a:spcBef>
                <a:spcPts val="0"/>
              </a:spcBef>
              <a:buNone/>
            </a:pPr>
            <a:r>
              <a:rPr lang="en-US" sz="2400" b="1" i="1" dirty="0" smtClean="0"/>
              <a:t>“IASI L2 v6.2 Validation Report” EUM/RSP/REP/16/857500, 73pp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0" y="-9525"/>
            <a:ext cx="9906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8974138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1. IASI L2 v6 processor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Performance assessment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0" y="-9525"/>
            <a:ext cx="9906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5" tIns="38963" rIns="77925" bIns="38963" anchor="ctr"/>
          <a:lstStyle/>
          <a:p>
            <a:pPr marL="67643">
              <a:tabLst>
                <a:tab pos="9056688" algn="r"/>
              </a:tabLst>
              <a:defRPr/>
            </a:pP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2. 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IASI L2 v6 performances </a:t>
            </a:r>
            <a:r>
              <a:rPr lang="en-GB" sz="2800" kern="0" dirty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400" kern="0" dirty="0" smtClean="0">
                <a:solidFill>
                  <a:srgbClr val="CCECFF"/>
                </a:solidFill>
                <a:latin typeface="Arial" pitchFamily="34" charset="0"/>
                <a:cs typeface="Arial" pitchFamily="34" charset="0"/>
              </a:rPr>
              <a:t> TC</a:t>
            </a:r>
            <a:r>
              <a:rPr lang="en-GB" sz="24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WV </a:t>
            </a:r>
            <a:r>
              <a:rPr lang="en-GB" sz="2400" kern="0" dirty="0" err="1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vs</a:t>
            </a:r>
            <a:r>
              <a:rPr lang="en-GB" sz="24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 ground-based RO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139" y="887469"/>
            <a:ext cx="273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4" descr="density_plot_gps_iasi_pwv_for_twp_region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19" t="3505" r="9113" b="3693"/>
          <a:stretch/>
        </p:blipFill>
        <p:spPr bwMode="auto">
          <a:xfrm>
            <a:off x="396569" y="3620129"/>
            <a:ext cx="2730000" cy="28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3764" y="4250267"/>
            <a:ext cx="430887" cy="1600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205B"/>
                </a:solidFill>
              </a:rPr>
              <a:t>Darwin</a:t>
            </a:r>
            <a:endParaRPr lang="en-GB" sz="1600" dirty="0">
              <a:solidFill>
                <a:srgbClr val="00205B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" y="1388533"/>
            <a:ext cx="430887" cy="1600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205B"/>
                </a:solidFill>
              </a:rPr>
              <a:t>Lamont</a:t>
            </a:r>
            <a:endParaRPr lang="en-GB" sz="1600" dirty="0">
              <a:solidFill>
                <a:srgbClr val="00205B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2487" y="5990048"/>
            <a:ext cx="18133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00205B"/>
                </a:solidFill>
              </a:rPr>
              <a:t>IASI </a:t>
            </a:r>
            <a:r>
              <a:rPr lang="en-GB" sz="1600" dirty="0" err="1" smtClean="0">
                <a:solidFill>
                  <a:srgbClr val="00205B"/>
                </a:solidFill>
              </a:rPr>
              <a:t>vs</a:t>
            </a:r>
            <a:r>
              <a:rPr lang="en-GB" sz="1600" dirty="0" smtClean="0">
                <a:solidFill>
                  <a:srgbClr val="00205B"/>
                </a:solidFill>
              </a:rPr>
              <a:t> GPS-RO</a:t>
            </a:r>
            <a:endParaRPr lang="en-GB" sz="1600" dirty="0">
              <a:solidFill>
                <a:srgbClr val="00205B"/>
              </a:solidFill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3125893" y="887475"/>
            <a:ext cx="2895609" cy="5604309"/>
            <a:chOff x="2885440" y="665602"/>
            <a:chExt cx="2672870" cy="4203232"/>
          </a:xfrm>
        </p:grpSpPr>
        <p:grpSp>
          <p:nvGrpSpPr>
            <p:cNvPr id="3" name="Group 1"/>
            <p:cNvGrpSpPr/>
            <p:nvPr/>
          </p:nvGrpSpPr>
          <p:grpSpPr>
            <a:xfrm>
              <a:off x="2912701" y="665602"/>
              <a:ext cx="2526264" cy="4203232"/>
              <a:chOff x="2912701" y="665602"/>
              <a:chExt cx="2526264" cy="4203232"/>
            </a:xfrm>
          </p:grpSpPr>
          <p:pic>
            <p:nvPicPr>
              <p:cNvPr id="6" name="Picture 5" descr="pwv_difference_timeseries_iasi_gps_SG01.png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799" r="6733"/>
              <a:stretch>
                <a:fillRect/>
              </a:stretch>
            </p:blipFill>
            <p:spPr>
              <a:xfrm>
                <a:off x="2918965" y="665602"/>
                <a:ext cx="2520000" cy="2160000"/>
              </a:xfrm>
              <a:prstGeom prst="rect">
                <a:avLst/>
              </a:prstGeom>
            </p:spPr>
          </p:pic>
          <p:pic>
            <p:nvPicPr>
              <p:cNvPr id="9" name="Content Placeholder 4" descr="pwv_difference_timeseries_iasi_gps_SA39.png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354" t="3299" r="6635" b="4299"/>
              <a:stretch/>
            </p:blipFill>
            <p:spPr bwMode="auto">
              <a:xfrm>
                <a:off x="2912701" y="2708834"/>
                <a:ext cx="2520000" cy="2160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3263221" y="2312988"/>
                <a:ext cx="162796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800" dirty="0" smtClean="0">
                    <a:solidFill>
                      <a:srgbClr val="00205B"/>
                    </a:solidFill>
                  </a:rPr>
                  <a:t>IASI - GPSRO</a:t>
                </a:r>
                <a:endParaRPr lang="en-GB" sz="1800" dirty="0">
                  <a:solidFill>
                    <a:srgbClr val="00205B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885440" y="2545080"/>
              <a:ext cx="2672870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2007         </a:t>
              </a:r>
              <a:r>
                <a:rPr lang="en-US" sz="1600" dirty="0" smtClean="0">
                  <a:solidFill>
                    <a:schemeClr val="tx1"/>
                  </a:solidFill>
                  <a:sym typeface="Wingdings" pitchFamily="2" charset="2"/>
                </a:rPr>
                <a:t>           2014</a:t>
              </a:r>
              <a:endParaRPr lang="fr-CH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e 38"/>
          <p:cNvGrpSpPr/>
          <p:nvPr/>
        </p:nvGrpSpPr>
        <p:grpSpPr>
          <a:xfrm>
            <a:off x="5854171" y="970182"/>
            <a:ext cx="4065588" cy="5754408"/>
            <a:chOff x="5403850" y="970182"/>
            <a:chExt cx="3752850" cy="5754408"/>
          </a:xfrm>
        </p:grpSpPr>
        <p:grpSp>
          <p:nvGrpSpPr>
            <p:cNvPr id="12" name="Groupe 37"/>
            <p:cNvGrpSpPr/>
            <p:nvPr/>
          </p:nvGrpSpPr>
          <p:grpSpPr>
            <a:xfrm>
              <a:off x="5403850" y="970182"/>
              <a:ext cx="3752850" cy="5754408"/>
              <a:chOff x="5403850" y="970182"/>
              <a:chExt cx="3752850" cy="5754408"/>
            </a:xfrm>
          </p:grpSpPr>
          <p:grpSp>
            <p:nvGrpSpPr>
              <p:cNvPr id="13" name="Groupe 32"/>
              <p:cNvGrpSpPr/>
              <p:nvPr/>
            </p:nvGrpSpPr>
            <p:grpSpPr>
              <a:xfrm>
                <a:off x="5403850" y="970182"/>
                <a:ext cx="3752850" cy="5754408"/>
                <a:chOff x="5403850" y="970182"/>
                <a:chExt cx="3752850" cy="5754408"/>
              </a:xfrm>
            </p:grpSpPr>
            <p:grpSp>
              <p:nvGrpSpPr>
                <p:cNvPr id="14" name="Group 2"/>
                <p:cNvGrpSpPr/>
                <p:nvPr/>
              </p:nvGrpSpPr>
              <p:grpSpPr>
                <a:xfrm>
                  <a:off x="5403850" y="970182"/>
                  <a:ext cx="3740150" cy="5440260"/>
                  <a:chOff x="5403850" y="727636"/>
                  <a:chExt cx="3740150" cy="4080195"/>
                </a:xfrm>
              </p:grpSpPr>
              <p:pic>
                <p:nvPicPr>
                  <p:cNvPr id="10" name="Content Placeholder 3" descr="twp_region_and_station_binned_fractional_error.png"/>
                  <p:cNvPicPr/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5616" t="3009" r="7403" b="3076"/>
                  <a:stretch/>
                </p:blipFill>
                <p:spPr bwMode="auto">
                  <a:xfrm>
                    <a:off x="5403850" y="2827831"/>
                    <a:ext cx="3740149" cy="1980000"/>
                  </a:xfrm>
                  <a:prstGeom prst="rect">
                    <a:avLst/>
                  </a:prstGeom>
                  <a:ln>
                    <a:solidFill>
                      <a:srgbClr val="00205B"/>
                    </a:solidFill>
                  </a:ln>
                  <a:extLst>
                    <a:ext uri="{53640926-AAD7-44D8-BBD7-CCE9431645EC}">
                      <a14:shadowObscured xmlns:a14="http://schemas.microsoft.com/office/drawing/2010/main" xmlns=""/>
                    </a:ext>
                  </a:extLst>
                </p:spPr>
              </p:pic>
              <p:pic>
                <p:nvPicPr>
                  <p:cNvPr id="16" name="Content Placeholder 8" descr="sgp_region_iasi_A_iasi_B_airs_binned_fractional_error.eps"/>
                  <p:cNvPicPr>
                    <a:picLocks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8964" t="6779" r="7085" b="7344"/>
                  <a:stretch/>
                </p:blipFill>
                <p:spPr>
                  <a:xfrm>
                    <a:off x="5548150" y="727636"/>
                    <a:ext cx="3595850" cy="1980000"/>
                  </a:xfrm>
                  <a:prstGeom prst="rect">
                    <a:avLst/>
                  </a:prstGeom>
                  <a:ln>
                    <a:solidFill>
                      <a:srgbClr val="00205B"/>
                    </a:solidFill>
                  </a:ln>
                </p:spPr>
              </p:pic>
              <p:sp>
                <p:nvSpPr>
                  <p:cNvPr id="17" name="Rectangle 16"/>
                  <p:cNvSpPr/>
                  <p:nvPr/>
                </p:nvSpPr>
                <p:spPr>
                  <a:xfrm>
                    <a:off x="5810250" y="4150322"/>
                    <a:ext cx="3105150" cy="53091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GB" sz="2200" dirty="0" smtClean="0">
                        <a:solidFill>
                          <a:srgbClr val="00205B"/>
                        </a:solidFill>
                      </a:rPr>
                      <a:t>Relative accuracy</a:t>
                    </a:r>
                  </a:p>
                  <a:p>
                    <a:pPr algn="ctr"/>
                    <a:r>
                      <a:rPr lang="en-GB" sz="1800" b="0" i="1" dirty="0" smtClean="0">
                        <a:solidFill>
                          <a:srgbClr val="00205B"/>
                        </a:solidFill>
                      </a:rPr>
                      <a:t>After </a:t>
                    </a:r>
                    <a:r>
                      <a:rPr lang="en-GB" sz="1800" b="0" i="1" dirty="0" err="1" smtClean="0">
                        <a:solidFill>
                          <a:srgbClr val="00205B"/>
                        </a:solidFill>
                      </a:rPr>
                      <a:t>Bedka</a:t>
                    </a:r>
                    <a:r>
                      <a:rPr lang="en-GB" sz="1800" b="0" i="1" dirty="0" smtClean="0">
                        <a:solidFill>
                          <a:srgbClr val="00205B"/>
                        </a:solidFill>
                      </a:rPr>
                      <a:t> et al, JGR 2010</a:t>
                    </a:r>
                    <a:r>
                      <a:rPr lang="en-GB" sz="1800" b="0" dirty="0" smtClean="0">
                        <a:solidFill>
                          <a:srgbClr val="00205B"/>
                        </a:solidFill>
                      </a:rPr>
                      <a:t> </a:t>
                    </a:r>
                    <a:endParaRPr lang="en-GB" sz="1800" b="0" dirty="0">
                      <a:solidFill>
                        <a:srgbClr val="00205B"/>
                      </a:solidFill>
                    </a:endParaRPr>
                  </a:p>
                </p:txBody>
              </p:sp>
            </p:grpSp>
            <p:cxnSp>
              <p:nvCxnSpPr>
                <p:cNvPr id="26" name="Connecteur droit 25"/>
                <p:cNvCxnSpPr/>
                <p:nvPr/>
              </p:nvCxnSpPr>
              <p:spPr bwMode="auto">
                <a:xfrm>
                  <a:off x="5689600" y="2019300"/>
                  <a:ext cx="3441700" cy="0"/>
                </a:xfrm>
                <a:prstGeom prst="line">
                  <a:avLst/>
                </a:prstGeom>
                <a:solidFill>
                  <a:schemeClr val="bg2"/>
                </a:solidFill>
                <a:ln w="38100" cap="flat" cmpd="sng" algn="ctr">
                  <a:solidFill>
                    <a:srgbClr val="00205B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" name="Connecteur droit 26"/>
                <p:cNvCxnSpPr/>
                <p:nvPr/>
              </p:nvCxnSpPr>
              <p:spPr bwMode="auto">
                <a:xfrm>
                  <a:off x="5689600" y="2446020"/>
                  <a:ext cx="3441700" cy="0"/>
                </a:xfrm>
                <a:prstGeom prst="line">
                  <a:avLst/>
                </a:prstGeom>
                <a:solidFill>
                  <a:schemeClr val="bg2"/>
                </a:solidFill>
                <a:ln w="38100" cap="flat" cmpd="sng" algn="ctr">
                  <a:solidFill>
                    <a:srgbClr val="00205B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8" name="Connecteur droit 27"/>
                <p:cNvCxnSpPr/>
                <p:nvPr/>
              </p:nvCxnSpPr>
              <p:spPr bwMode="auto">
                <a:xfrm>
                  <a:off x="5715000" y="4851400"/>
                  <a:ext cx="3441700" cy="0"/>
                </a:xfrm>
                <a:prstGeom prst="line">
                  <a:avLst/>
                </a:prstGeom>
                <a:solidFill>
                  <a:schemeClr val="bg2"/>
                </a:solidFill>
                <a:ln w="38100" cap="flat" cmpd="sng" algn="ctr">
                  <a:solidFill>
                    <a:srgbClr val="00205B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" name="Connecteur droit 28"/>
                <p:cNvCxnSpPr/>
                <p:nvPr/>
              </p:nvCxnSpPr>
              <p:spPr bwMode="auto">
                <a:xfrm>
                  <a:off x="5715000" y="5245100"/>
                  <a:ext cx="3441700" cy="0"/>
                </a:xfrm>
                <a:prstGeom prst="line">
                  <a:avLst/>
                </a:prstGeom>
                <a:solidFill>
                  <a:schemeClr val="bg2"/>
                </a:solidFill>
                <a:ln w="38100" cap="flat" cmpd="sng" algn="ctr">
                  <a:solidFill>
                    <a:srgbClr val="00205B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0" name="ZoneTexte 29"/>
                <p:cNvSpPr txBox="1"/>
                <p:nvPr/>
              </p:nvSpPr>
              <p:spPr>
                <a:xfrm>
                  <a:off x="5572125" y="6139815"/>
                  <a:ext cx="3238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 smtClean="0">
                      <a:solidFill>
                        <a:srgbClr val="00205B"/>
                      </a:solidFill>
                    </a:rPr>
                    <a:t>0</a:t>
                  </a:r>
                  <a:endParaRPr lang="fr-FR" sz="1600" dirty="0">
                    <a:solidFill>
                      <a:srgbClr val="00205B"/>
                    </a:solidFill>
                  </a:endParaRPr>
                </a:p>
              </p:txBody>
            </p:sp>
            <p:sp>
              <p:nvSpPr>
                <p:cNvPr id="31" name="ZoneTexte 30"/>
                <p:cNvSpPr txBox="1"/>
                <p:nvPr/>
              </p:nvSpPr>
              <p:spPr>
                <a:xfrm>
                  <a:off x="8403590" y="6139815"/>
                  <a:ext cx="5619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 smtClean="0">
                      <a:solidFill>
                        <a:srgbClr val="00205B"/>
                      </a:solidFill>
                    </a:rPr>
                    <a:t>60</a:t>
                  </a:r>
                  <a:endParaRPr lang="fr-FR" sz="1600" dirty="0">
                    <a:solidFill>
                      <a:srgbClr val="00205B"/>
                    </a:solidFill>
                  </a:endParaRPr>
                </a:p>
              </p:txBody>
            </p:sp>
            <p:sp>
              <p:nvSpPr>
                <p:cNvPr id="32" name="ZoneTexte 31"/>
                <p:cNvSpPr txBox="1"/>
                <p:nvPr/>
              </p:nvSpPr>
              <p:spPr>
                <a:xfrm>
                  <a:off x="6624320" y="6139815"/>
                  <a:ext cx="148272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 smtClean="0">
                      <a:solidFill>
                        <a:srgbClr val="00205B"/>
                      </a:solidFill>
                    </a:rPr>
                    <a:t>     30</a:t>
                  </a:r>
                </a:p>
                <a:p>
                  <a:pPr algn="ctr"/>
                  <a:r>
                    <a:rPr lang="fr-FR" sz="1600" dirty="0" smtClean="0">
                      <a:solidFill>
                        <a:srgbClr val="00205B"/>
                      </a:solidFill>
                    </a:rPr>
                    <a:t>PWV [mm]</a:t>
                  </a:r>
                  <a:endParaRPr lang="fr-FR" sz="1600" dirty="0">
                    <a:solidFill>
                      <a:srgbClr val="00205B"/>
                    </a:solidFill>
                  </a:endParaRPr>
                </a:p>
              </p:txBody>
            </p:sp>
          </p:grpSp>
          <p:sp>
            <p:nvSpPr>
              <p:cNvPr id="34" name="ZoneTexte 33"/>
              <p:cNvSpPr txBox="1"/>
              <p:nvPr/>
            </p:nvSpPr>
            <p:spPr>
              <a:xfrm>
                <a:off x="5457824" y="5271135"/>
                <a:ext cx="56959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>
                    <a:solidFill>
                      <a:srgbClr val="00205B"/>
                    </a:solidFill>
                  </a:rPr>
                  <a:t>-5%</a:t>
                </a:r>
                <a:endParaRPr lang="fr-FR" sz="1200" dirty="0">
                  <a:solidFill>
                    <a:srgbClr val="00205B"/>
                  </a:solidFill>
                </a:endParaRPr>
              </a:p>
            </p:txBody>
          </p:sp>
          <p:sp>
            <p:nvSpPr>
              <p:cNvPr id="35" name="ZoneTexte 34"/>
              <p:cNvSpPr txBox="1"/>
              <p:nvPr/>
            </p:nvSpPr>
            <p:spPr>
              <a:xfrm>
                <a:off x="5434964" y="4562475"/>
                <a:ext cx="61531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>
                    <a:solidFill>
                      <a:srgbClr val="00205B"/>
                    </a:solidFill>
                  </a:rPr>
                  <a:t>+5%</a:t>
                </a:r>
                <a:endParaRPr lang="fr-FR" sz="1200" dirty="0">
                  <a:solidFill>
                    <a:srgbClr val="00205B"/>
                  </a:solidFill>
                </a:endParaRPr>
              </a:p>
            </p:txBody>
          </p:sp>
          <p:sp>
            <p:nvSpPr>
              <p:cNvPr id="36" name="ZoneTexte 35"/>
              <p:cNvSpPr txBox="1"/>
              <p:nvPr/>
            </p:nvSpPr>
            <p:spPr>
              <a:xfrm>
                <a:off x="5470524" y="2489835"/>
                <a:ext cx="56959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>
                    <a:solidFill>
                      <a:srgbClr val="00205B"/>
                    </a:solidFill>
                  </a:rPr>
                  <a:t>-5%</a:t>
                </a:r>
                <a:endParaRPr lang="fr-FR" sz="1200" dirty="0">
                  <a:solidFill>
                    <a:srgbClr val="00205B"/>
                  </a:solidFill>
                </a:endParaRPr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5447664" y="1704975"/>
                <a:ext cx="61531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>
                    <a:solidFill>
                      <a:srgbClr val="00205B"/>
                    </a:solidFill>
                  </a:rPr>
                  <a:t>+5%</a:t>
                </a:r>
                <a:endParaRPr lang="fr-FR" sz="1200" dirty="0">
                  <a:solidFill>
                    <a:srgbClr val="00205B"/>
                  </a:solidFill>
                </a:endParaRPr>
              </a:p>
            </p:txBody>
          </p:sp>
        </p:grpSp>
        <p:sp>
          <p:nvSpPr>
            <p:cNvPr id="21" name="ZoneTexte 20"/>
            <p:cNvSpPr txBox="1"/>
            <p:nvPr/>
          </p:nvSpPr>
          <p:spPr>
            <a:xfrm>
              <a:off x="7782560" y="1016000"/>
              <a:ext cx="1209040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5B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rgbClr val="FF0000"/>
                  </a:solidFill>
                </a:rPr>
                <a:t>IASI-A v6</a:t>
              </a:r>
            </a:p>
            <a:p>
              <a:pPr algn="ctr"/>
              <a:r>
                <a:rPr lang="fr-FR" sz="1600" dirty="0" smtClean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IASI-B v6</a:t>
              </a:r>
            </a:p>
            <a:p>
              <a:pPr algn="ctr"/>
              <a:r>
                <a:rPr lang="fr-FR" sz="1600" dirty="0" smtClean="0">
                  <a:solidFill>
                    <a:schemeClr val="tx1"/>
                  </a:solidFill>
                </a:rPr>
                <a:t>AIRS v6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2100495" y="6354495"/>
            <a:ext cx="2454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0" i="1" dirty="0" smtClean="0">
                <a:solidFill>
                  <a:srgbClr val="00205B"/>
                </a:solidFill>
              </a:rPr>
              <a:t>Results. </a:t>
            </a:r>
            <a:r>
              <a:rPr lang="en-GB" sz="1800" b="0" i="1" dirty="0" err="1" smtClean="0">
                <a:solidFill>
                  <a:srgbClr val="00205B"/>
                </a:solidFill>
              </a:rPr>
              <a:t>Jacola</a:t>
            </a:r>
            <a:r>
              <a:rPr lang="en-GB" sz="1800" b="0" i="1" dirty="0" smtClean="0">
                <a:solidFill>
                  <a:srgbClr val="00205B"/>
                </a:solidFill>
              </a:rPr>
              <a:t> Roman</a:t>
            </a:r>
            <a:endParaRPr lang="fr-FR" sz="1800" b="0" i="1" dirty="0" smtClean="0">
              <a:solidFill>
                <a:srgbClr val="00205B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Outlook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1813" indent="-531813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3000" b="1" dirty="0" smtClean="0"/>
              <a:t>IASI within EUMETSAT Polar System</a:t>
            </a:r>
          </a:p>
          <a:p>
            <a:pPr marL="531813" indent="-531813">
              <a:spcBef>
                <a:spcPts val="600"/>
              </a:spcBef>
              <a:buFont typeface="+mj-lt"/>
              <a:buAutoNum type="arabicPeriod"/>
            </a:pPr>
            <a:r>
              <a:rPr lang="en-GB" sz="3000" b="1" dirty="0" smtClean="0"/>
              <a:t>IASI Sounding Products</a:t>
            </a:r>
          </a:p>
          <a:p>
            <a:pPr marL="1339850" indent="0">
              <a:spcAft>
                <a:spcPts val="1200"/>
              </a:spcAft>
              <a:buNone/>
            </a:pPr>
            <a:r>
              <a:rPr lang="en-GB" sz="3000" b="1" i="1" dirty="0" smtClean="0"/>
              <a:t>Processor and performance overview</a:t>
            </a:r>
          </a:p>
          <a:p>
            <a:pPr marL="531813" indent="-531813" algn="just">
              <a:spcBef>
                <a:spcPts val="600"/>
              </a:spcBef>
              <a:buFont typeface="+mj-lt"/>
              <a:buAutoNum type="arabicPeriod" startAt="3"/>
            </a:pPr>
            <a:r>
              <a:rPr lang="en-GB" sz="3000" b="1" dirty="0" smtClean="0"/>
              <a:t>EARS-IASI Level 2</a:t>
            </a:r>
          </a:p>
          <a:p>
            <a:pPr marL="1339850" indent="0" algn="just">
              <a:buNone/>
            </a:pPr>
            <a:r>
              <a:rPr lang="en-GB" sz="3000" b="1" i="1" dirty="0" smtClean="0"/>
              <a:t>From global to regional (direct read-out) service, in support to regional applications</a:t>
            </a:r>
          </a:p>
          <a:p>
            <a:pPr marL="742950" indent="-742950">
              <a:buNone/>
            </a:pPr>
            <a:endParaRPr lang="en-GB" sz="3200" dirty="0"/>
          </a:p>
          <a:p>
            <a:pPr marL="742950" indent="-742950">
              <a:buNone/>
            </a:pPr>
            <a:endParaRPr lang="en-GB" sz="32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95" y="977031"/>
            <a:ext cx="7823026" cy="4642795"/>
          </a:xfrm>
          <a:prstGeom prst="rect">
            <a:avLst/>
          </a:prstGeom>
        </p:spPr>
      </p:pic>
      <p:sp>
        <p:nvSpPr>
          <p:cNvPr id="6" name="ZoneTexte 21"/>
          <p:cNvSpPr txBox="1">
            <a:spLocks noChangeArrowheads="1"/>
          </p:cNvSpPr>
          <p:nvPr/>
        </p:nvSpPr>
        <p:spPr bwMode="auto">
          <a:xfrm>
            <a:off x="505334" y="5640134"/>
            <a:ext cx="8912149" cy="693109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107287" tIns="53643" rIns="107287" bIns="53643">
            <a:spAutoFit/>
          </a:bodyPr>
          <a:lstStyle/>
          <a:p>
            <a:pPr algn="ctr"/>
            <a:r>
              <a:rPr lang="fr-FR" sz="1900" i="1" dirty="0" err="1">
                <a:solidFill>
                  <a:srgbClr val="000000"/>
                </a:solidFill>
              </a:rPr>
              <a:t>Credits</a:t>
            </a:r>
            <a:r>
              <a:rPr lang="fr-FR" sz="1900" i="1" dirty="0">
                <a:solidFill>
                  <a:srgbClr val="000000"/>
                </a:solidFill>
              </a:rPr>
              <a:t>: </a:t>
            </a:r>
            <a:r>
              <a:rPr lang="en-US" sz="1900" i="1" dirty="0">
                <a:solidFill>
                  <a:srgbClr val="000000"/>
                </a:solidFill>
              </a:rPr>
              <a:t>NOAA / NESDIS Center </a:t>
            </a:r>
            <a:r>
              <a:rPr lang="en-US" sz="1900" i="1" dirty="0" smtClean="0">
                <a:solidFill>
                  <a:srgbClr val="000000"/>
                </a:solidFill>
              </a:rPr>
              <a:t>for Satellite </a:t>
            </a:r>
            <a:r>
              <a:rPr lang="en-US" sz="1900" i="1" dirty="0">
                <a:solidFill>
                  <a:srgbClr val="000000"/>
                </a:solidFill>
              </a:rPr>
              <a:t>Applications and Research</a:t>
            </a:r>
            <a:r>
              <a:rPr lang="en-US" sz="1900" i="1" dirty="0" smtClean="0">
                <a:solidFill>
                  <a:srgbClr val="000000"/>
                </a:solidFill>
              </a:rPr>
              <a:t>.</a:t>
            </a:r>
          </a:p>
          <a:p>
            <a:pPr algn="ctr"/>
            <a:r>
              <a:rPr lang="fr-FR" sz="1900" i="1" dirty="0" smtClean="0">
                <a:solidFill>
                  <a:srgbClr val="000000"/>
                </a:solidFill>
                <a:hlinkClick r:id="rId3"/>
              </a:rPr>
              <a:t>http://www.star.nesdis.noaa.gov/smcd/opdb/poes/NPROVS.php</a:t>
            </a:r>
            <a:endParaRPr lang="fr-FR" sz="1900" i="1" dirty="0" smtClean="0">
              <a:solidFill>
                <a:srgbClr val="000000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0" rIns="91303" bIns="45650" anchor="ctr"/>
          <a:lstStyle/>
          <a:p>
            <a:pPr marL="79258">
              <a:tabLst>
                <a:tab pos="9670015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2. IASI L2 v6 performances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6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Monitoring with </a:t>
            </a:r>
            <a:r>
              <a:rPr lang="en-GB" sz="2600" i="1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in situ </a:t>
            </a:r>
            <a:r>
              <a:rPr lang="en-GB" sz="26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data</a:t>
            </a:r>
            <a:endParaRPr lang="en-GB" sz="26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Thomas\EUMETSAT\Taf___20151023\ITSC-20\material\NPROVS\narcs_iasi_500_temp_stats_sea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494" y="1342983"/>
            <a:ext cx="9000000" cy="4680000"/>
          </a:xfrm>
          <a:prstGeom prst="rect">
            <a:avLst/>
          </a:prstGeom>
          <a:noFill/>
        </p:spPr>
      </p:pic>
      <p:grpSp>
        <p:nvGrpSpPr>
          <p:cNvPr id="2" name="Groupe 20"/>
          <p:cNvGrpSpPr/>
          <p:nvPr/>
        </p:nvGrpSpPr>
        <p:grpSpPr>
          <a:xfrm>
            <a:off x="-148849" y="1786667"/>
            <a:ext cx="8440859" cy="3613860"/>
            <a:chOff x="-148849" y="1786666"/>
            <a:chExt cx="8440859" cy="3613860"/>
          </a:xfrm>
        </p:grpSpPr>
        <p:sp>
          <p:nvSpPr>
            <p:cNvPr id="8" name="TextBox 4"/>
            <p:cNvSpPr txBox="1"/>
            <p:nvPr/>
          </p:nvSpPr>
          <p:spPr>
            <a:xfrm>
              <a:off x="2259149" y="4714213"/>
              <a:ext cx="85809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300" dirty="0" smtClean="0">
                  <a:solidFill>
                    <a:srgbClr val="FF0000"/>
                  </a:solidFill>
                </a:rPr>
                <a:t>v4</a:t>
              </a:r>
              <a:endParaRPr lang="en-GB" sz="23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5340355" y="4714213"/>
              <a:ext cx="85809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300" dirty="0" smtClean="0">
                  <a:solidFill>
                    <a:srgbClr val="FF0000"/>
                  </a:solidFill>
                </a:rPr>
                <a:t>v5</a:t>
              </a:r>
              <a:endParaRPr lang="en-GB" sz="23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7229435" y="4714213"/>
              <a:ext cx="85809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300" dirty="0" smtClean="0">
                  <a:solidFill>
                    <a:srgbClr val="FF0000"/>
                  </a:solidFill>
                </a:rPr>
                <a:t>v6</a:t>
              </a:r>
              <a:endParaRPr lang="en-GB" sz="2300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Connector 8"/>
            <p:cNvCxnSpPr/>
            <p:nvPr/>
          </p:nvCxnSpPr>
          <p:spPr>
            <a:xfrm flipV="1">
              <a:off x="3728968" y="1800526"/>
              <a:ext cx="0" cy="360000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4"/>
            <p:cNvCxnSpPr/>
            <p:nvPr/>
          </p:nvCxnSpPr>
          <p:spPr>
            <a:xfrm>
              <a:off x="1452010" y="4530140"/>
              <a:ext cx="684000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5"/>
            <p:cNvSpPr txBox="1"/>
            <p:nvPr/>
          </p:nvSpPr>
          <p:spPr>
            <a:xfrm>
              <a:off x="-148849" y="4252033"/>
              <a:ext cx="173083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300" dirty="0" smtClean="0">
                  <a:solidFill>
                    <a:schemeClr val="tx1"/>
                  </a:solidFill>
                </a:rPr>
                <a:t>1K </a:t>
              </a:r>
              <a:r>
                <a:rPr lang="en-GB" sz="2300" dirty="0" err="1" smtClean="0">
                  <a:solidFill>
                    <a:schemeClr val="tx1"/>
                  </a:solidFill>
                </a:rPr>
                <a:t>rms</a:t>
              </a:r>
              <a:endParaRPr lang="en-GB" sz="23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8"/>
            <p:cNvCxnSpPr/>
            <p:nvPr/>
          </p:nvCxnSpPr>
          <p:spPr>
            <a:xfrm flipV="1">
              <a:off x="7428248" y="1786666"/>
              <a:ext cx="0" cy="360000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116463" y="924716"/>
            <a:ext cx="9595066" cy="369191"/>
          </a:xfrm>
          <a:prstGeom prst="rect">
            <a:avLst/>
          </a:prstGeom>
        </p:spPr>
        <p:txBody>
          <a:bodyPr wrap="square" lIns="91303" tIns="45650" rIns="91303" bIns="45650">
            <a:spAutoFit/>
          </a:bodyPr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www.star.nesdis.noaa.gov/smcd/opdb/nprovs/NPROVS_trends.php#crumb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0" rIns="91303" bIns="45650" anchor="ctr"/>
          <a:lstStyle/>
          <a:p>
            <a:pPr marL="79258">
              <a:tabLst>
                <a:tab pos="9670015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2. IASI L2 v6 performances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6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Monitoring with </a:t>
            </a:r>
            <a:r>
              <a:rPr lang="en-GB" sz="2600" i="1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in situ </a:t>
            </a:r>
            <a:r>
              <a:rPr lang="en-GB" sz="26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data</a:t>
            </a:r>
            <a:endParaRPr lang="en-GB" sz="26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TextBox 11"/>
          <p:cNvSpPr txBox="1"/>
          <p:nvPr/>
        </p:nvSpPr>
        <p:spPr>
          <a:xfrm>
            <a:off x="7975173" y="1815799"/>
            <a:ext cx="1892375" cy="1708019"/>
          </a:xfrm>
          <a:prstGeom prst="rect">
            <a:avLst/>
          </a:prstGeom>
          <a:solidFill>
            <a:schemeClr val="bg1"/>
          </a:solidFill>
        </p:spPr>
        <p:txBody>
          <a:bodyPr wrap="square" lIns="91303" tIns="45650" rIns="91303" bIns="45650" rtlCol="0">
            <a:spAutoFit/>
          </a:bodyPr>
          <a:lstStyle/>
          <a:p>
            <a:pPr algn="ctr"/>
            <a:r>
              <a:rPr lang="en-GB" sz="2100" dirty="0" smtClean="0">
                <a:solidFill>
                  <a:srgbClr val="FFC000"/>
                </a:solidFill>
              </a:rPr>
              <a:t>EUMETSAT L2</a:t>
            </a:r>
          </a:p>
          <a:p>
            <a:pPr algn="ctr"/>
            <a:r>
              <a:rPr lang="en-GB" sz="2100" dirty="0" smtClean="0">
                <a:solidFill>
                  <a:srgbClr val="FFC000"/>
                </a:solidFill>
              </a:rPr>
              <a:t>IASI+MW</a:t>
            </a:r>
          </a:p>
          <a:p>
            <a:pPr algn="ctr"/>
            <a:r>
              <a:rPr lang="en-GB" sz="2100" dirty="0" err="1" smtClean="0">
                <a:solidFill>
                  <a:srgbClr val="FFC000"/>
                </a:solidFill>
              </a:rPr>
              <a:t>Metop</a:t>
            </a:r>
            <a:r>
              <a:rPr lang="en-GB" sz="2100" dirty="0" smtClean="0">
                <a:solidFill>
                  <a:srgbClr val="FFC000"/>
                </a:solidFill>
              </a:rPr>
              <a:t>-A</a:t>
            </a:r>
          </a:p>
          <a:p>
            <a:pPr algn="ctr"/>
            <a:r>
              <a:rPr lang="en-GB" sz="2100" dirty="0" err="1" smtClean="0">
                <a:solidFill>
                  <a:srgbClr val="CB333B"/>
                </a:solidFill>
              </a:rPr>
              <a:t>Metop</a:t>
            </a:r>
            <a:r>
              <a:rPr lang="en-GB" sz="2100" dirty="0" smtClean="0">
                <a:solidFill>
                  <a:srgbClr val="CB333B"/>
                </a:solidFill>
              </a:rPr>
              <a:t>-B</a:t>
            </a:r>
            <a:endParaRPr lang="en-GB" sz="2100" dirty="0">
              <a:solidFill>
                <a:srgbClr val="CB333B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163878" y="2060862"/>
            <a:ext cx="3106129" cy="446135"/>
          </a:xfrm>
          <a:prstGeom prst="rect">
            <a:avLst/>
          </a:prstGeom>
          <a:noFill/>
        </p:spPr>
        <p:txBody>
          <a:bodyPr wrap="square" lIns="91303" tIns="45650" rIns="91303" bIns="45650" rtlCol="0">
            <a:spAutoFit/>
          </a:bodyPr>
          <a:lstStyle/>
          <a:p>
            <a:r>
              <a:rPr lang="fr-FR" sz="2300" dirty="0" smtClean="0">
                <a:solidFill>
                  <a:srgbClr val="FF0000"/>
                </a:solidFill>
              </a:rPr>
              <a:t>T @ 500 </a:t>
            </a:r>
            <a:r>
              <a:rPr lang="fr-FR" sz="2300" dirty="0" err="1" smtClean="0">
                <a:solidFill>
                  <a:srgbClr val="FF0000"/>
                </a:solidFill>
              </a:rPr>
              <a:t>hPa</a:t>
            </a:r>
            <a:r>
              <a:rPr lang="fr-FR" sz="2300" dirty="0" smtClean="0">
                <a:solidFill>
                  <a:srgbClr val="FF0000"/>
                </a:solidFill>
              </a:rPr>
              <a:t>, </a:t>
            </a:r>
            <a:r>
              <a:rPr lang="fr-FR" sz="2300" dirty="0" err="1" smtClean="0">
                <a:solidFill>
                  <a:srgbClr val="FF0000"/>
                </a:solidFill>
              </a:rPr>
              <a:t>Sea</a:t>
            </a:r>
            <a:endParaRPr lang="fr-FR" sz="2300" dirty="0">
              <a:solidFill>
                <a:srgbClr val="FF0000"/>
              </a:solidFill>
            </a:endParaRPr>
          </a:p>
        </p:txBody>
      </p:sp>
      <p:grpSp>
        <p:nvGrpSpPr>
          <p:cNvPr id="3" name="Groupe 26"/>
          <p:cNvGrpSpPr/>
          <p:nvPr/>
        </p:nvGrpSpPr>
        <p:grpSpPr>
          <a:xfrm>
            <a:off x="1707698" y="5021089"/>
            <a:ext cx="8114157" cy="2066447"/>
            <a:chOff x="1576333" y="3765813"/>
            <a:chExt cx="7489991" cy="1549835"/>
          </a:xfrm>
        </p:grpSpPr>
        <p:sp>
          <p:nvSpPr>
            <p:cNvPr id="15" name="Rectangle 14"/>
            <p:cNvSpPr/>
            <p:nvPr/>
          </p:nvSpPr>
          <p:spPr>
            <a:xfrm>
              <a:off x="5850824" y="4728568"/>
              <a:ext cx="3215500" cy="243625"/>
            </a:xfrm>
            <a:prstGeom prst="rect">
              <a:avLst/>
            </a:prstGeom>
          </p:spPr>
          <p:txBody>
            <a:bodyPr wrap="none" lIns="77853" tIns="38926" rIns="77853" bIns="38926">
              <a:spAutoFit/>
            </a:bodyPr>
            <a:lstStyle/>
            <a:p>
              <a:pPr algn="just"/>
              <a:r>
                <a:rPr lang="en-GB" sz="1600" i="1" dirty="0" smtClean="0">
                  <a:solidFill>
                    <a:srgbClr val="00205B"/>
                  </a:solidFill>
                </a:rPr>
                <a:t>Credits: B. Sun, T. </a:t>
              </a:r>
              <a:r>
                <a:rPr lang="en-GB" sz="1600" i="1" dirty="0" err="1" smtClean="0">
                  <a:solidFill>
                    <a:srgbClr val="00205B"/>
                  </a:solidFill>
                </a:rPr>
                <a:t>Reale</a:t>
              </a:r>
              <a:r>
                <a:rPr lang="en-GB" sz="1600" i="1" dirty="0" smtClean="0">
                  <a:solidFill>
                    <a:srgbClr val="00205B"/>
                  </a:solidFill>
                </a:rPr>
                <a:t> (NOAA)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 rot="18845542">
              <a:off x="1007391" y="4334755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2009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8845542">
              <a:off x="1841716" y="4334756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2010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 rot="18845542">
              <a:off x="2707039" y="4334757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2011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 rot="18845542">
              <a:off x="3543947" y="4334758"/>
              <a:ext cx="1549832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2012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 rot="18845542">
              <a:off x="4504842" y="4334757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2013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 rot="18845542">
              <a:off x="5295255" y="4334757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2014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 rot="18845542">
              <a:off x="6132166" y="4334757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2015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Thomas\EUMETSAT\Taf___20151023\ITSC-20\material\NPROVS\narcs_iasi_850_temp_stats_sea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193" y="1337229"/>
            <a:ext cx="9000000" cy="4680000"/>
          </a:xfrm>
          <a:prstGeom prst="rect">
            <a:avLst/>
          </a:prstGeom>
          <a:noFill/>
        </p:spPr>
      </p:pic>
      <p:sp>
        <p:nvSpPr>
          <p:cNvPr id="6" name="TextBox 11"/>
          <p:cNvSpPr txBox="1"/>
          <p:nvPr/>
        </p:nvSpPr>
        <p:spPr>
          <a:xfrm>
            <a:off x="7975173" y="1815799"/>
            <a:ext cx="1892375" cy="1708019"/>
          </a:xfrm>
          <a:prstGeom prst="rect">
            <a:avLst/>
          </a:prstGeom>
          <a:solidFill>
            <a:schemeClr val="bg1"/>
          </a:solidFill>
        </p:spPr>
        <p:txBody>
          <a:bodyPr wrap="square" lIns="91303" tIns="45650" rIns="91303" bIns="45650" rtlCol="0">
            <a:spAutoFit/>
          </a:bodyPr>
          <a:lstStyle/>
          <a:p>
            <a:pPr algn="ctr"/>
            <a:r>
              <a:rPr lang="en-GB" sz="2100" dirty="0" smtClean="0">
                <a:solidFill>
                  <a:srgbClr val="FFC000"/>
                </a:solidFill>
              </a:rPr>
              <a:t>EUMETSAT L2</a:t>
            </a:r>
          </a:p>
          <a:p>
            <a:pPr algn="ctr"/>
            <a:r>
              <a:rPr lang="en-GB" sz="2100" dirty="0" smtClean="0">
                <a:solidFill>
                  <a:srgbClr val="FFC000"/>
                </a:solidFill>
              </a:rPr>
              <a:t>IASI+MW</a:t>
            </a:r>
          </a:p>
          <a:p>
            <a:pPr algn="ctr"/>
            <a:r>
              <a:rPr lang="en-GB" sz="2100" dirty="0" err="1" smtClean="0">
                <a:solidFill>
                  <a:srgbClr val="FFC000"/>
                </a:solidFill>
              </a:rPr>
              <a:t>Metop</a:t>
            </a:r>
            <a:r>
              <a:rPr lang="en-GB" sz="2100" dirty="0" smtClean="0">
                <a:solidFill>
                  <a:srgbClr val="FFC000"/>
                </a:solidFill>
              </a:rPr>
              <a:t>-A</a:t>
            </a:r>
          </a:p>
          <a:p>
            <a:pPr algn="ctr"/>
            <a:r>
              <a:rPr lang="en-GB" sz="2100" dirty="0" err="1" smtClean="0">
                <a:solidFill>
                  <a:srgbClr val="CB333B"/>
                </a:solidFill>
              </a:rPr>
              <a:t>Metop</a:t>
            </a:r>
            <a:r>
              <a:rPr lang="en-GB" sz="2100" dirty="0" smtClean="0">
                <a:solidFill>
                  <a:srgbClr val="CB333B"/>
                </a:solidFill>
              </a:rPr>
              <a:t>-B</a:t>
            </a:r>
            <a:endParaRPr lang="en-GB" sz="2100" dirty="0">
              <a:solidFill>
                <a:srgbClr val="CB333B"/>
              </a:solidFill>
            </a:endParaRPr>
          </a:p>
        </p:txBody>
      </p:sp>
      <p:grpSp>
        <p:nvGrpSpPr>
          <p:cNvPr id="2" name="Groupe 19"/>
          <p:cNvGrpSpPr/>
          <p:nvPr/>
        </p:nvGrpSpPr>
        <p:grpSpPr>
          <a:xfrm>
            <a:off x="-148849" y="1786667"/>
            <a:ext cx="8440859" cy="3613860"/>
            <a:chOff x="-148849" y="1786666"/>
            <a:chExt cx="8440859" cy="3613860"/>
          </a:xfrm>
        </p:grpSpPr>
        <p:sp>
          <p:nvSpPr>
            <p:cNvPr id="8" name="TextBox 4"/>
            <p:cNvSpPr txBox="1"/>
            <p:nvPr/>
          </p:nvSpPr>
          <p:spPr>
            <a:xfrm>
              <a:off x="2259149" y="4714213"/>
              <a:ext cx="85809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300" dirty="0" smtClean="0">
                  <a:solidFill>
                    <a:srgbClr val="FF0000"/>
                  </a:solidFill>
                </a:rPr>
                <a:t>v4</a:t>
              </a:r>
              <a:endParaRPr lang="en-GB" sz="23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5340355" y="4714213"/>
              <a:ext cx="85809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300" dirty="0" smtClean="0">
                  <a:solidFill>
                    <a:srgbClr val="FF0000"/>
                  </a:solidFill>
                </a:rPr>
                <a:t>v5</a:t>
              </a:r>
              <a:endParaRPr lang="en-GB" sz="23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7229435" y="4714213"/>
              <a:ext cx="85809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300" dirty="0" smtClean="0">
                  <a:solidFill>
                    <a:srgbClr val="FF0000"/>
                  </a:solidFill>
                </a:rPr>
                <a:t>v6</a:t>
              </a:r>
              <a:endParaRPr lang="en-GB" sz="2300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Connector 8"/>
            <p:cNvCxnSpPr/>
            <p:nvPr/>
          </p:nvCxnSpPr>
          <p:spPr>
            <a:xfrm flipV="1">
              <a:off x="3728968" y="1800526"/>
              <a:ext cx="0" cy="360000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4"/>
            <p:cNvCxnSpPr/>
            <p:nvPr/>
          </p:nvCxnSpPr>
          <p:spPr>
            <a:xfrm>
              <a:off x="1452010" y="4530140"/>
              <a:ext cx="684000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5"/>
            <p:cNvSpPr txBox="1"/>
            <p:nvPr/>
          </p:nvSpPr>
          <p:spPr>
            <a:xfrm>
              <a:off x="-148849" y="4252033"/>
              <a:ext cx="173083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300" dirty="0" smtClean="0">
                  <a:solidFill>
                    <a:schemeClr val="tx1"/>
                  </a:solidFill>
                </a:rPr>
                <a:t>1K </a:t>
              </a:r>
              <a:r>
                <a:rPr lang="en-GB" sz="2300" dirty="0" err="1" smtClean="0">
                  <a:solidFill>
                    <a:schemeClr val="tx1"/>
                  </a:solidFill>
                </a:rPr>
                <a:t>rms</a:t>
              </a:r>
              <a:endParaRPr lang="en-GB" sz="23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8"/>
            <p:cNvCxnSpPr/>
            <p:nvPr/>
          </p:nvCxnSpPr>
          <p:spPr>
            <a:xfrm flipV="1">
              <a:off x="7428248" y="1786666"/>
              <a:ext cx="0" cy="360000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116463" y="924716"/>
            <a:ext cx="9595066" cy="369191"/>
          </a:xfrm>
          <a:prstGeom prst="rect">
            <a:avLst/>
          </a:prstGeom>
        </p:spPr>
        <p:txBody>
          <a:bodyPr wrap="square" lIns="91303" tIns="45650" rIns="91303" bIns="45650">
            <a:spAutoFit/>
          </a:bodyPr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www.star.nesdis.noaa.gov/smcd/opdb/nprovs/NPROVS_trends.php#crumb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163878" y="2060862"/>
            <a:ext cx="3106129" cy="446135"/>
          </a:xfrm>
          <a:prstGeom prst="rect">
            <a:avLst/>
          </a:prstGeom>
          <a:noFill/>
        </p:spPr>
        <p:txBody>
          <a:bodyPr wrap="square" lIns="91303" tIns="45650" rIns="91303" bIns="45650" rtlCol="0">
            <a:spAutoFit/>
          </a:bodyPr>
          <a:lstStyle/>
          <a:p>
            <a:r>
              <a:rPr lang="fr-FR" sz="2300" dirty="0" smtClean="0">
                <a:solidFill>
                  <a:srgbClr val="FF0000"/>
                </a:solidFill>
              </a:rPr>
              <a:t>T @ 827 </a:t>
            </a:r>
            <a:r>
              <a:rPr lang="fr-FR" sz="2300" dirty="0" err="1" smtClean="0">
                <a:solidFill>
                  <a:srgbClr val="FF0000"/>
                </a:solidFill>
              </a:rPr>
              <a:t>hPa</a:t>
            </a:r>
            <a:r>
              <a:rPr lang="fr-FR" sz="2300" dirty="0" smtClean="0">
                <a:solidFill>
                  <a:srgbClr val="FF0000"/>
                </a:solidFill>
              </a:rPr>
              <a:t>, </a:t>
            </a:r>
            <a:r>
              <a:rPr lang="fr-FR" sz="2300" dirty="0" err="1" smtClean="0">
                <a:solidFill>
                  <a:srgbClr val="FF0000"/>
                </a:solidFill>
              </a:rPr>
              <a:t>Sea</a:t>
            </a:r>
            <a:endParaRPr lang="fr-FR" sz="2300" dirty="0">
              <a:solidFill>
                <a:srgbClr val="FF0000"/>
              </a:solidFill>
            </a:endParaRPr>
          </a:p>
        </p:txBody>
      </p:sp>
      <p:grpSp>
        <p:nvGrpSpPr>
          <p:cNvPr id="3" name="Groupe 16"/>
          <p:cNvGrpSpPr/>
          <p:nvPr/>
        </p:nvGrpSpPr>
        <p:grpSpPr>
          <a:xfrm>
            <a:off x="1707698" y="5021089"/>
            <a:ext cx="8114157" cy="2066447"/>
            <a:chOff x="1576333" y="3765813"/>
            <a:chExt cx="7489991" cy="1549835"/>
          </a:xfrm>
        </p:grpSpPr>
        <p:sp>
          <p:nvSpPr>
            <p:cNvPr id="20" name="Rectangle 19"/>
            <p:cNvSpPr/>
            <p:nvPr/>
          </p:nvSpPr>
          <p:spPr>
            <a:xfrm>
              <a:off x="5850824" y="4728568"/>
              <a:ext cx="3215500" cy="243625"/>
            </a:xfrm>
            <a:prstGeom prst="rect">
              <a:avLst/>
            </a:prstGeom>
          </p:spPr>
          <p:txBody>
            <a:bodyPr wrap="none" lIns="77853" tIns="38926" rIns="77853" bIns="38926">
              <a:spAutoFit/>
            </a:bodyPr>
            <a:lstStyle/>
            <a:p>
              <a:pPr algn="just"/>
              <a:r>
                <a:rPr lang="en-GB" sz="1600" i="1" dirty="0" smtClean="0">
                  <a:solidFill>
                    <a:srgbClr val="00205B"/>
                  </a:solidFill>
                </a:rPr>
                <a:t>Credits: B. Sun, T. </a:t>
              </a:r>
              <a:r>
                <a:rPr lang="en-GB" sz="1600" i="1" dirty="0" err="1" smtClean="0">
                  <a:solidFill>
                    <a:srgbClr val="00205B"/>
                  </a:solidFill>
                </a:rPr>
                <a:t>Reale</a:t>
              </a:r>
              <a:r>
                <a:rPr lang="en-GB" sz="1600" i="1" dirty="0" smtClean="0">
                  <a:solidFill>
                    <a:srgbClr val="00205B"/>
                  </a:solidFill>
                </a:rPr>
                <a:t> (NOAA)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 rot="18845542">
              <a:off x="1007391" y="4334755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2009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 rot="18845542">
              <a:off x="1841716" y="4334756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2010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 rot="18845542">
              <a:off x="2707039" y="4334757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2011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 rot="18845542">
              <a:off x="3543947" y="4334758"/>
              <a:ext cx="1549832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2012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 rot="18845542">
              <a:off x="4504842" y="4334757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2013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 rot="18845542">
              <a:off x="5295255" y="4334757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2014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 rot="18845542">
              <a:off x="6132166" y="4334757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2015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0" rIns="91303" bIns="45650" anchor="ctr"/>
          <a:lstStyle/>
          <a:p>
            <a:pPr marL="79258">
              <a:tabLst>
                <a:tab pos="9670015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2. IASI L2 v6 performances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6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Monitoring with </a:t>
            </a:r>
            <a:r>
              <a:rPr lang="en-GB" sz="2600" i="1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in situ </a:t>
            </a:r>
            <a:r>
              <a:rPr lang="en-GB" sz="26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data</a:t>
            </a:r>
            <a:endParaRPr lang="en-GB" sz="26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Thomas\EUMETSAT\Taf___20151023\ITSC-20\material\NPROVS\narcs_iasi_500_wvap_stats_land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361" y="1340768"/>
            <a:ext cx="9000000" cy="4680000"/>
          </a:xfrm>
          <a:prstGeom prst="rect">
            <a:avLst/>
          </a:prstGeom>
          <a:noFill/>
        </p:spPr>
      </p:pic>
      <p:grpSp>
        <p:nvGrpSpPr>
          <p:cNvPr id="2" name="Groupe 14"/>
          <p:cNvGrpSpPr/>
          <p:nvPr/>
        </p:nvGrpSpPr>
        <p:grpSpPr>
          <a:xfrm>
            <a:off x="2259149" y="1786667"/>
            <a:ext cx="5828382" cy="3613860"/>
            <a:chOff x="2259149" y="1786666"/>
            <a:chExt cx="5828382" cy="3613860"/>
          </a:xfrm>
        </p:grpSpPr>
        <p:sp>
          <p:nvSpPr>
            <p:cNvPr id="7" name="TextBox 4"/>
            <p:cNvSpPr txBox="1"/>
            <p:nvPr/>
          </p:nvSpPr>
          <p:spPr>
            <a:xfrm>
              <a:off x="2259149" y="4714213"/>
              <a:ext cx="85809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300" dirty="0" smtClean="0">
                  <a:solidFill>
                    <a:srgbClr val="FF0000"/>
                  </a:solidFill>
                </a:rPr>
                <a:t>v4</a:t>
              </a:r>
              <a:endParaRPr lang="en-GB" sz="23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5"/>
            <p:cNvSpPr txBox="1"/>
            <p:nvPr/>
          </p:nvSpPr>
          <p:spPr>
            <a:xfrm>
              <a:off x="5340355" y="4714213"/>
              <a:ext cx="85809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300" dirty="0" smtClean="0">
                  <a:solidFill>
                    <a:srgbClr val="FF0000"/>
                  </a:solidFill>
                </a:rPr>
                <a:t>v5</a:t>
              </a:r>
              <a:endParaRPr lang="en-GB" sz="23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6"/>
            <p:cNvSpPr txBox="1"/>
            <p:nvPr/>
          </p:nvSpPr>
          <p:spPr>
            <a:xfrm>
              <a:off x="7229436" y="4714213"/>
              <a:ext cx="85809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300" dirty="0" smtClean="0">
                  <a:solidFill>
                    <a:srgbClr val="FF0000"/>
                  </a:solidFill>
                </a:rPr>
                <a:t>v6</a:t>
              </a:r>
              <a:endParaRPr lang="en-GB" sz="2300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Connector 8"/>
            <p:cNvCxnSpPr/>
            <p:nvPr/>
          </p:nvCxnSpPr>
          <p:spPr>
            <a:xfrm flipV="1">
              <a:off x="3728968" y="1800526"/>
              <a:ext cx="0" cy="360000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8"/>
            <p:cNvCxnSpPr/>
            <p:nvPr/>
          </p:nvCxnSpPr>
          <p:spPr>
            <a:xfrm flipV="1">
              <a:off x="7428248" y="1786666"/>
              <a:ext cx="0" cy="360000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16463" y="924716"/>
            <a:ext cx="9595066" cy="369191"/>
          </a:xfrm>
          <a:prstGeom prst="rect">
            <a:avLst/>
          </a:prstGeom>
        </p:spPr>
        <p:txBody>
          <a:bodyPr wrap="square" lIns="91303" tIns="45650" rIns="91303" bIns="45650">
            <a:spAutoFit/>
          </a:bodyPr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www.star.nesdis.noaa.gov/smcd/opdb/nprovs/NPROVS_trends.php#crumb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7975173" y="1815799"/>
            <a:ext cx="1892375" cy="1708019"/>
          </a:xfrm>
          <a:prstGeom prst="rect">
            <a:avLst/>
          </a:prstGeom>
          <a:solidFill>
            <a:schemeClr val="bg1"/>
          </a:solidFill>
        </p:spPr>
        <p:txBody>
          <a:bodyPr wrap="square" lIns="91303" tIns="45650" rIns="91303" bIns="45650" rtlCol="0">
            <a:spAutoFit/>
          </a:bodyPr>
          <a:lstStyle/>
          <a:p>
            <a:pPr algn="ctr"/>
            <a:r>
              <a:rPr lang="en-GB" sz="2100" dirty="0" smtClean="0">
                <a:solidFill>
                  <a:srgbClr val="FFC000"/>
                </a:solidFill>
              </a:rPr>
              <a:t>EUMETSAT L2</a:t>
            </a:r>
          </a:p>
          <a:p>
            <a:pPr algn="ctr"/>
            <a:r>
              <a:rPr lang="en-GB" sz="2100" dirty="0" smtClean="0">
                <a:solidFill>
                  <a:srgbClr val="FFC000"/>
                </a:solidFill>
              </a:rPr>
              <a:t>IASI+MW</a:t>
            </a:r>
          </a:p>
          <a:p>
            <a:pPr algn="ctr"/>
            <a:r>
              <a:rPr lang="en-GB" sz="2100" dirty="0" err="1" smtClean="0">
                <a:solidFill>
                  <a:srgbClr val="FFC000"/>
                </a:solidFill>
              </a:rPr>
              <a:t>Metop</a:t>
            </a:r>
            <a:r>
              <a:rPr lang="en-GB" sz="2100" dirty="0" smtClean="0">
                <a:solidFill>
                  <a:srgbClr val="FFC000"/>
                </a:solidFill>
              </a:rPr>
              <a:t>-A</a:t>
            </a:r>
          </a:p>
          <a:p>
            <a:pPr algn="ctr"/>
            <a:r>
              <a:rPr lang="en-GB" sz="2100" dirty="0" err="1" smtClean="0">
                <a:solidFill>
                  <a:srgbClr val="CB333B"/>
                </a:solidFill>
              </a:rPr>
              <a:t>Metop</a:t>
            </a:r>
            <a:r>
              <a:rPr lang="en-GB" sz="2100" dirty="0" smtClean="0">
                <a:solidFill>
                  <a:srgbClr val="CB333B"/>
                </a:solidFill>
              </a:rPr>
              <a:t>-B</a:t>
            </a:r>
            <a:endParaRPr lang="en-GB" sz="2100" dirty="0">
              <a:solidFill>
                <a:srgbClr val="CB333B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163878" y="2060859"/>
            <a:ext cx="3106129" cy="800078"/>
          </a:xfrm>
          <a:prstGeom prst="rect">
            <a:avLst/>
          </a:prstGeom>
          <a:noFill/>
        </p:spPr>
        <p:txBody>
          <a:bodyPr wrap="square" lIns="91303" tIns="45650" rIns="91303" bIns="45650" rtlCol="0">
            <a:spAutoFit/>
          </a:bodyPr>
          <a:lstStyle/>
          <a:p>
            <a:r>
              <a:rPr lang="fr-FR" sz="2300" dirty="0" smtClean="0">
                <a:solidFill>
                  <a:srgbClr val="FF0000"/>
                </a:solidFill>
              </a:rPr>
              <a:t>WV @ 555 </a:t>
            </a:r>
            <a:r>
              <a:rPr lang="fr-FR" sz="2300" dirty="0" err="1" smtClean="0">
                <a:solidFill>
                  <a:srgbClr val="FF0000"/>
                </a:solidFill>
              </a:rPr>
              <a:t>hPa</a:t>
            </a:r>
            <a:r>
              <a:rPr lang="fr-FR" sz="2300" dirty="0" smtClean="0">
                <a:solidFill>
                  <a:srgbClr val="FF0000"/>
                </a:solidFill>
              </a:rPr>
              <a:t>, Land</a:t>
            </a:r>
            <a:endParaRPr lang="fr-FR" sz="2300" dirty="0">
              <a:solidFill>
                <a:srgbClr val="FF0000"/>
              </a:solidFill>
            </a:endParaRPr>
          </a:p>
        </p:txBody>
      </p:sp>
      <p:grpSp>
        <p:nvGrpSpPr>
          <p:cNvPr id="3" name="Groupe 13"/>
          <p:cNvGrpSpPr/>
          <p:nvPr/>
        </p:nvGrpSpPr>
        <p:grpSpPr>
          <a:xfrm>
            <a:off x="1707698" y="5021089"/>
            <a:ext cx="8114157" cy="2066447"/>
            <a:chOff x="1576333" y="3765813"/>
            <a:chExt cx="7489991" cy="1549835"/>
          </a:xfrm>
        </p:grpSpPr>
        <p:sp>
          <p:nvSpPr>
            <p:cNvPr id="17" name="Rectangle 16"/>
            <p:cNvSpPr/>
            <p:nvPr/>
          </p:nvSpPr>
          <p:spPr>
            <a:xfrm>
              <a:off x="5850824" y="4728568"/>
              <a:ext cx="3215500" cy="243625"/>
            </a:xfrm>
            <a:prstGeom prst="rect">
              <a:avLst/>
            </a:prstGeom>
          </p:spPr>
          <p:txBody>
            <a:bodyPr wrap="none" lIns="77853" tIns="38926" rIns="77853" bIns="38926">
              <a:spAutoFit/>
            </a:bodyPr>
            <a:lstStyle/>
            <a:p>
              <a:pPr algn="just"/>
              <a:r>
                <a:rPr lang="en-GB" sz="1600" i="1" dirty="0" smtClean="0">
                  <a:solidFill>
                    <a:srgbClr val="00205B"/>
                  </a:solidFill>
                </a:rPr>
                <a:t>Credits: B. Sun, T. </a:t>
              </a:r>
              <a:r>
                <a:rPr lang="en-GB" sz="1600" i="1" dirty="0" err="1" smtClean="0">
                  <a:solidFill>
                    <a:srgbClr val="00205B"/>
                  </a:solidFill>
                </a:rPr>
                <a:t>Reale</a:t>
              </a:r>
              <a:r>
                <a:rPr lang="en-GB" sz="1600" i="1" dirty="0" smtClean="0">
                  <a:solidFill>
                    <a:srgbClr val="00205B"/>
                  </a:solidFill>
                </a:rPr>
                <a:t> (NOAA)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 rot="18845542">
              <a:off x="1007391" y="4334755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2009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 rot="18845542">
              <a:off x="1841716" y="4334756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2010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8845542">
              <a:off x="2707039" y="4334757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2011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 rot="18845542">
              <a:off x="3543947" y="4334758"/>
              <a:ext cx="1549832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2012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 rot="18845542">
              <a:off x="4504842" y="4334757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2013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 rot="18845542">
              <a:off x="5295255" y="4334757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2014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 rot="18845542">
              <a:off x="6132166" y="4334757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2015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0" rIns="91303" bIns="45650" anchor="ctr"/>
          <a:lstStyle/>
          <a:p>
            <a:pPr marL="79258">
              <a:tabLst>
                <a:tab pos="9670015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2. IASI L2 v6 performances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6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Monitoring with </a:t>
            </a:r>
            <a:r>
              <a:rPr lang="en-GB" sz="2600" i="1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in situ </a:t>
            </a:r>
            <a:r>
              <a:rPr lang="en-GB" sz="26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data</a:t>
            </a:r>
            <a:endParaRPr lang="en-GB" sz="26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Thomas\EUMETSAT\Taf___20151023\ITSC-20\material\NPROVS\narcs_iasi_850_wvap_stats_land.pn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137" y="1354416"/>
            <a:ext cx="9000000" cy="4680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16463" y="924716"/>
            <a:ext cx="9595066" cy="369191"/>
          </a:xfrm>
          <a:prstGeom prst="rect">
            <a:avLst/>
          </a:prstGeom>
        </p:spPr>
        <p:txBody>
          <a:bodyPr wrap="square" lIns="91303" tIns="45650" rIns="91303" bIns="45650">
            <a:spAutoFit/>
          </a:bodyPr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www.star.nesdis.noaa.gov/smcd/opdb/nprovs/NPROVS_trends.php#crumb</a:t>
            </a:r>
            <a:endParaRPr lang="en-GB" sz="1800" dirty="0">
              <a:solidFill>
                <a:schemeClr val="tx1"/>
              </a:solidFill>
            </a:endParaRPr>
          </a:p>
        </p:txBody>
      </p:sp>
      <p:grpSp>
        <p:nvGrpSpPr>
          <p:cNvPr id="2" name="Groupe 14"/>
          <p:cNvGrpSpPr/>
          <p:nvPr/>
        </p:nvGrpSpPr>
        <p:grpSpPr>
          <a:xfrm>
            <a:off x="2259149" y="1786667"/>
            <a:ext cx="5828382" cy="3613860"/>
            <a:chOff x="2259149" y="1786666"/>
            <a:chExt cx="5828382" cy="3613860"/>
          </a:xfrm>
        </p:grpSpPr>
        <p:sp>
          <p:nvSpPr>
            <p:cNvPr id="8" name="TextBox 4"/>
            <p:cNvSpPr txBox="1"/>
            <p:nvPr/>
          </p:nvSpPr>
          <p:spPr>
            <a:xfrm>
              <a:off x="2259149" y="4714213"/>
              <a:ext cx="85809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300" dirty="0" smtClean="0">
                  <a:solidFill>
                    <a:srgbClr val="FF0000"/>
                  </a:solidFill>
                </a:rPr>
                <a:t>v4</a:t>
              </a:r>
              <a:endParaRPr lang="en-GB" sz="23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5340355" y="4714213"/>
              <a:ext cx="85809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300" dirty="0" smtClean="0">
                  <a:solidFill>
                    <a:srgbClr val="FF0000"/>
                  </a:solidFill>
                </a:rPr>
                <a:t>v5</a:t>
              </a:r>
              <a:endParaRPr lang="en-GB" sz="23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7229436" y="4714213"/>
              <a:ext cx="85809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300" dirty="0" smtClean="0">
                  <a:solidFill>
                    <a:srgbClr val="FF0000"/>
                  </a:solidFill>
                </a:rPr>
                <a:t>v6</a:t>
              </a:r>
              <a:endParaRPr lang="en-GB" sz="2300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Connector 8"/>
            <p:cNvCxnSpPr/>
            <p:nvPr/>
          </p:nvCxnSpPr>
          <p:spPr>
            <a:xfrm flipV="1">
              <a:off x="3728968" y="1800526"/>
              <a:ext cx="0" cy="360000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8"/>
            <p:cNvCxnSpPr/>
            <p:nvPr/>
          </p:nvCxnSpPr>
          <p:spPr>
            <a:xfrm flipV="1">
              <a:off x="7428248" y="1786666"/>
              <a:ext cx="0" cy="360000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1"/>
          <p:cNvSpPr txBox="1"/>
          <p:nvPr/>
        </p:nvSpPr>
        <p:spPr>
          <a:xfrm>
            <a:off x="7975173" y="1815799"/>
            <a:ext cx="1892375" cy="1708019"/>
          </a:xfrm>
          <a:prstGeom prst="rect">
            <a:avLst/>
          </a:prstGeom>
          <a:solidFill>
            <a:schemeClr val="bg1"/>
          </a:solidFill>
        </p:spPr>
        <p:txBody>
          <a:bodyPr wrap="square" lIns="91303" tIns="45650" rIns="91303" bIns="45650" rtlCol="0">
            <a:spAutoFit/>
          </a:bodyPr>
          <a:lstStyle/>
          <a:p>
            <a:pPr algn="ctr"/>
            <a:r>
              <a:rPr lang="en-GB" sz="2100" dirty="0" smtClean="0">
                <a:solidFill>
                  <a:srgbClr val="FFC000"/>
                </a:solidFill>
              </a:rPr>
              <a:t>EUMETSAT L2</a:t>
            </a:r>
          </a:p>
          <a:p>
            <a:pPr algn="ctr"/>
            <a:r>
              <a:rPr lang="en-GB" sz="2100" dirty="0" smtClean="0">
                <a:solidFill>
                  <a:srgbClr val="FFC000"/>
                </a:solidFill>
              </a:rPr>
              <a:t>IASI+MW</a:t>
            </a:r>
          </a:p>
          <a:p>
            <a:pPr algn="ctr"/>
            <a:r>
              <a:rPr lang="en-GB" sz="2100" dirty="0" err="1" smtClean="0">
                <a:solidFill>
                  <a:srgbClr val="FFC000"/>
                </a:solidFill>
              </a:rPr>
              <a:t>Metop</a:t>
            </a:r>
            <a:r>
              <a:rPr lang="en-GB" sz="2100" dirty="0" smtClean="0">
                <a:solidFill>
                  <a:srgbClr val="FFC000"/>
                </a:solidFill>
              </a:rPr>
              <a:t>-A</a:t>
            </a:r>
          </a:p>
          <a:p>
            <a:pPr algn="ctr"/>
            <a:r>
              <a:rPr lang="en-GB" sz="2100" dirty="0" err="1" smtClean="0">
                <a:solidFill>
                  <a:srgbClr val="CB333B"/>
                </a:solidFill>
              </a:rPr>
              <a:t>Metop</a:t>
            </a:r>
            <a:r>
              <a:rPr lang="en-GB" sz="2100" dirty="0" smtClean="0">
                <a:solidFill>
                  <a:srgbClr val="CB333B"/>
                </a:solidFill>
              </a:rPr>
              <a:t>-B</a:t>
            </a:r>
            <a:endParaRPr lang="en-GB" sz="2100" dirty="0">
              <a:solidFill>
                <a:srgbClr val="CB333B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163878" y="2060859"/>
            <a:ext cx="3106129" cy="800078"/>
          </a:xfrm>
          <a:prstGeom prst="rect">
            <a:avLst/>
          </a:prstGeom>
          <a:noFill/>
        </p:spPr>
        <p:txBody>
          <a:bodyPr wrap="square" lIns="91303" tIns="45650" rIns="91303" bIns="45650" rtlCol="0">
            <a:spAutoFit/>
          </a:bodyPr>
          <a:lstStyle/>
          <a:p>
            <a:r>
              <a:rPr lang="fr-FR" sz="2300" dirty="0" smtClean="0">
                <a:solidFill>
                  <a:srgbClr val="FF0000"/>
                </a:solidFill>
              </a:rPr>
              <a:t>WV @ 850 </a:t>
            </a:r>
            <a:r>
              <a:rPr lang="fr-FR" sz="2300" dirty="0" err="1" smtClean="0">
                <a:solidFill>
                  <a:srgbClr val="FF0000"/>
                </a:solidFill>
              </a:rPr>
              <a:t>hPa</a:t>
            </a:r>
            <a:r>
              <a:rPr lang="fr-FR" sz="2300" dirty="0" smtClean="0">
                <a:solidFill>
                  <a:srgbClr val="FF0000"/>
                </a:solidFill>
              </a:rPr>
              <a:t>, Land</a:t>
            </a:r>
            <a:endParaRPr lang="fr-FR" sz="2300" dirty="0">
              <a:solidFill>
                <a:srgbClr val="FF0000"/>
              </a:solidFill>
            </a:endParaRPr>
          </a:p>
        </p:txBody>
      </p:sp>
      <p:grpSp>
        <p:nvGrpSpPr>
          <p:cNvPr id="3" name="Groupe 13"/>
          <p:cNvGrpSpPr/>
          <p:nvPr/>
        </p:nvGrpSpPr>
        <p:grpSpPr>
          <a:xfrm>
            <a:off x="1707698" y="5021089"/>
            <a:ext cx="8114157" cy="2066447"/>
            <a:chOff x="1576333" y="3765813"/>
            <a:chExt cx="7489991" cy="1549835"/>
          </a:xfrm>
        </p:grpSpPr>
        <p:sp>
          <p:nvSpPr>
            <p:cNvPr id="18" name="Rectangle 17"/>
            <p:cNvSpPr/>
            <p:nvPr/>
          </p:nvSpPr>
          <p:spPr>
            <a:xfrm>
              <a:off x="5850824" y="4728568"/>
              <a:ext cx="3215500" cy="243625"/>
            </a:xfrm>
            <a:prstGeom prst="rect">
              <a:avLst/>
            </a:prstGeom>
          </p:spPr>
          <p:txBody>
            <a:bodyPr wrap="none" lIns="77853" tIns="38926" rIns="77853" bIns="38926">
              <a:spAutoFit/>
            </a:bodyPr>
            <a:lstStyle/>
            <a:p>
              <a:pPr algn="just"/>
              <a:r>
                <a:rPr lang="en-GB" sz="1600" i="1" dirty="0" smtClean="0">
                  <a:solidFill>
                    <a:srgbClr val="00205B"/>
                  </a:solidFill>
                </a:rPr>
                <a:t>Credits: B. Sun, T. </a:t>
              </a:r>
              <a:r>
                <a:rPr lang="en-GB" sz="1600" i="1" dirty="0" err="1" smtClean="0">
                  <a:solidFill>
                    <a:srgbClr val="00205B"/>
                  </a:solidFill>
                </a:rPr>
                <a:t>Reale</a:t>
              </a:r>
              <a:r>
                <a:rPr lang="en-GB" sz="1600" i="1" dirty="0" smtClean="0">
                  <a:solidFill>
                    <a:srgbClr val="00205B"/>
                  </a:solidFill>
                </a:rPr>
                <a:t> (NOAA)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 rot="18845542">
              <a:off x="1007391" y="4334755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2009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 rot="18845542">
              <a:off x="1841716" y="4334756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2010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8845542">
              <a:off x="2707039" y="4334757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2011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 rot="18845542">
              <a:off x="3543947" y="4334758"/>
              <a:ext cx="1549832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2012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 rot="18845542">
              <a:off x="4504842" y="4334757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2013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 rot="18845542">
              <a:off x="5295255" y="4334757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2014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 rot="18845542">
              <a:off x="6132166" y="4334757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 smtClean="0">
                  <a:solidFill>
                    <a:schemeClr val="tx1"/>
                  </a:solidFill>
                </a:rPr>
                <a:t>2015</a:t>
              </a:r>
              <a:endParaRPr lang="fr-FR" sz="2300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0" rIns="91303" bIns="45650" anchor="ctr"/>
          <a:lstStyle/>
          <a:p>
            <a:pPr marL="79258">
              <a:tabLst>
                <a:tab pos="9670015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2. IASI L2 v6 performances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6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Monitoring with </a:t>
            </a:r>
            <a:r>
              <a:rPr lang="en-GB" sz="2600" i="1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in situ </a:t>
            </a:r>
            <a:r>
              <a:rPr lang="en-GB" sz="26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data</a:t>
            </a:r>
            <a:endParaRPr lang="en-GB" sz="26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2" descr="D:\Thomas\EUMETSAT\OPSWG-39 EARS-IASI L2\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556" y="911056"/>
            <a:ext cx="9000000" cy="5625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8357192" y="1679945"/>
            <a:ext cx="1084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Metop</a:t>
            </a:r>
            <a:r>
              <a:rPr lang="fr-FR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-A</a:t>
            </a:r>
            <a:endParaRPr lang="fr-FR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360737" y="2087525"/>
            <a:ext cx="1084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Metop</a:t>
            </a:r>
            <a:r>
              <a:rPr lang="fr-FR" sz="16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-B</a:t>
            </a:r>
            <a:endParaRPr lang="fr-FR" sz="16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0" y="-9525"/>
            <a:ext cx="9906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9144000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2. IASI L2 v6 performances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4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Monitoring with </a:t>
            </a:r>
            <a:r>
              <a:rPr lang="en-GB" sz="2400" i="1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in situ </a:t>
            </a:r>
            <a:r>
              <a:rPr lang="en-GB" sz="24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data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26672" y="5844133"/>
            <a:ext cx="27879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1600" i="1" dirty="0" smtClean="0">
                <a:solidFill>
                  <a:srgbClr val="00205B"/>
                </a:solidFill>
              </a:rPr>
              <a:t>Credits:  T. </a:t>
            </a:r>
            <a:r>
              <a:rPr lang="en-GB" sz="1600" i="1" dirty="0" err="1" smtClean="0">
                <a:solidFill>
                  <a:srgbClr val="00205B"/>
                </a:solidFill>
              </a:rPr>
              <a:t>Reale</a:t>
            </a:r>
            <a:r>
              <a:rPr lang="en-GB" sz="1600" i="1" dirty="0" smtClean="0">
                <a:solidFill>
                  <a:srgbClr val="00205B"/>
                </a:solidFill>
              </a:rPr>
              <a:t> (NOAA)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6700" y="1013453"/>
            <a:ext cx="9447213" cy="53911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800" dirty="0" smtClean="0"/>
              <a:t>The version 6.2 of the IASI L2 processor </a:t>
            </a:r>
            <a:r>
              <a:rPr lang="fr-FR" sz="2800" dirty="0" err="1" smtClean="0"/>
              <a:t>was</a:t>
            </a:r>
            <a:r>
              <a:rPr lang="fr-FR" sz="2800" dirty="0" smtClean="0"/>
              <a:t> </a:t>
            </a:r>
            <a:r>
              <a:rPr lang="fr-FR" sz="2800" dirty="0" err="1" smtClean="0"/>
              <a:t>released</a:t>
            </a:r>
            <a:r>
              <a:rPr lang="fr-FR" sz="2800" dirty="0" smtClean="0"/>
              <a:t> in </a:t>
            </a:r>
            <a:r>
              <a:rPr lang="fr-FR" sz="2800" dirty="0" err="1" smtClean="0"/>
              <a:t>operations</a:t>
            </a:r>
            <a:r>
              <a:rPr lang="fr-FR" sz="2800" dirty="0" smtClean="0"/>
              <a:t> on 2 </a:t>
            </a:r>
            <a:r>
              <a:rPr lang="fr-FR" sz="2800" dirty="0" err="1" smtClean="0"/>
              <a:t>June</a:t>
            </a:r>
            <a:r>
              <a:rPr lang="fr-FR" sz="2800" dirty="0" smtClean="0"/>
              <a:t> 2016.</a:t>
            </a:r>
          </a:p>
          <a:p>
            <a:pPr marL="0" indent="0">
              <a:buNone/>
            </a:pPr>
            <a:endParaRPr lang="fr-FR" sz="2800" dirty="0" smtClean="0"/>
          </a:p>
          <a:p>
            <a:pPr marL="0" indent="0" algn="just">
              <a:buNone/>
            </a:pPr>
            <a:r>
              <a:rPr lang="fr-FR" sz="2800" dirty="0" smtClean="0"/>
              <a:t>It </a:t>
            </a:r>
            <a:r>
              <a:rPr lang="fr-FR" sz="2800" dirty="0" err="1" smtClean="0"/>
              <a:t>improves</a:t>
            </a:r>
            <a:r>
              <a:rPr lang="fr-FR" sz="2800" dirty="0" smtClean="0"/>
              <a:t> </a:t>
            </a:r>
            <a:r>
              <a:rPr lang="fr-FR" sz="2800" dirty="0" err="1" smtClean="0"/>
              <a:t>further</a:t>
            </a:r>
            <a:r>
              <a:rPr lang="fr-FR" sz="2800" dirty="0" smtClean="0"/>
              <a:t> the </a:t>
            </a:r>
            <a:r>
              <a:rPr lang="fr-FR" sz="2800" dirty="0" err="1" smtClean="0"/>
              <a:t>atmospheric</a:t>
            </a:r>
            <a:r>
              <a:rPr lang="fr-FR" sz="2800" dirty="0" smtClean="0"/>
              <a:t> </a:t>
            </a:r>
            <a:r>
              <a:rPr lang="fr-FR" sz="2800" dirty="0" err="1" smtClean="0"/>
              <a:t>sounding</a:t>
            </a:r>
            <a:r>
              <a:rPr lang="fr-FR" sz="2800" dirty="0" smtClean="0"/>
              <a:t> as </a:t>
            </a:r>
            <a:r>
              <a:rPr lang="fr-FR" sz="2800" dirty="0" err="1" smtClean="0"/>
              <a:t>compared</a:t>
            </a:r>
            <a:r>
              <a:rPr lang="fr-FR" sz="2800" dirty="0" smtClean="0"/>
              <a:t> to v6.0 (</a:t>
            </a:r>
            <a:r>
              <a:rPr lang="fr-FR" sz="2800" dirty="0" err="1" smtClean="0"/>
              <a:t>operational</a:t>
            </a:r>
            <a:r>
              <a:rPr lang="fr-FR" sz="2800" dirty="0" smtClean="0"/>
              <a:t> </a:t>
            </a:r>
            <a:r>
              <a:rPr lang="fr-FR" sz="2800" dirty="0" err="1" smtClean="0"/>
              <a:t>since</a:t>
            </a:r>
            <a:r>
              <a:rPr lang="fr-FR" sz="2800" dirty="0" smtClean="0"/>
              <a:t> </a:t>
            </a:r>
            <a:r>
              <a:rPr lang="fr-FR" sz="2800" dirty="0" err="1" smtClean="0"/>
              <a:t>September</a:t>
            </a:r>
            <a:r>
              <a:rPr lang="fr-FR" sz="2800" dirty="0" smtClean="0"/>
              <a:t> 2014), </a:t>
            </a:r>
            <a:r>
              <a:rPr lang="fr-FR" sz="2800" dirty="0" err="1" smtClean="0"/>
              <a:t>with</a:t>
            </a:r>
            <a:r>
              <a:rPr lang="fr-FR" sz="2800" dirty="0" smtClean="0"/>
              <a:t> the introduction of the PWLR</a:t>
            </a:r>
            <a:r>
              <a:rPr lang="fr-FR" sz="2800" baseline="30000" dirty="0" smtClean="0"/>
              <a:t>3</a:t>
            </a:r>
            <a:r>
              <a:rPr lang="fr-FR" sz="2800" dirty="0" smtClean="0"/>
              <a:t>, and </a:t>
            </a:r>
            <a:r>
              <a:rPr lang="fr-FR" sz="2800" dirty="0" err="1" smtClean="0"/>
              <a:t>provides</a:t>
            </a:r>
            <a:r>
              <a:rPr lang="fr-FR" sz="2800" dirty="0" smtClean="0"/>
              <a:t> </a:t>
            </a:r>
            <a:r>
              <a:rPr lang="fr-FR" sz="2800" dirty="0" err="1" smtClean="0"/>
              <a:t>enhanced</a:t>
            </a:r>
            <a:r>
              <a:rPr lang="fr-FR" sz="2800" dirty="0" smtClean="0"/>
              <a:t> surface and CO </a:t>
            </a:r>
            <a:r>
              <a:rPr lang="fr-FR" sz="2800" dirty="0" err="1" smtClean="0"/>
              <a:t>products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0" rIns="91303" bIns="45650" anchor="ctr"/>
          <a:lstStyle/>
          <a:p>
            <a:pPr marL="79258">
              <a:tabLst>
                <a:tab pos="9670015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2. IASI L2 v6 performances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6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v6.2: A fresh new release</a:t>
            </a:r>
            <a:endParaRPr lang="en-GB" sz="26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1074" y="1070849"/>
            <a:ext cx="6247493" cy="522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2275367" y="1701209"/>
            <a:ext cx="1382233" cy="338554"/>
          </a:xfrm>
          <a:prstGeom prst="rect">
            <a:avLst/>
          </a:prstGeom>
          <a:solidFill>
            <a:srgbClr val="E7FA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rgbClr val="000000"/>
                </a:solidFill>
              </a:rPr>
              <a:t>Arctic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78911" y="5383618"/>
            <a:ext cx="1382233" cy="338554"/>
          </a:xfrm>
          <a:prstGeom prst="rect">
            <a:avLst/>
          </a:prstGeom>
          <a:solidFill>
            <a:srgbClr val="E7FA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rgbClr val="000000"/>
                </a:solidFill>
              </a:rPr>
              <a:t>Antarctic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0" rIns="91303" bIns="45650" anchor="ctr"/>
          <a:lstStyle/>
          <a:p>
            <a:pPr marL="79258">
              <a:tabLst>
                <a:tab pos="8974138" algn="r"/>
                <a:tab pos="9669463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2. IASI L2 v6.2 performances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6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Assessment with NWP</a:t>
            </a:r>
            <a:endParaRPr lang="en-GB" sz="26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62_valid_t_q1_m0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3621" y="1531088"/>
            <a:ext cx="6064144" cy="5029197"/>
          </a:xfrm>
          <a:prstGeom prst="rect">
            <a:avLst/>
          </a:prstGeom>
        </p:spPr>
      </p:pic>
      <p:pic>
        <p:nvPicPr>
          <p:cNvPr id="5" name="Picture 4" descr="v62_valid_wv_q1_m0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3621" y="1531088"/>
            <a:ext cx="6064144" cy="50291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80286" y="2961417"/>
            <a:ext cx="2125718" cy="58473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L2 temperature </a:t>
            </a:r>
            <a:r>
              <a:rPr lang="en-GB" sz="1600" dirty="0" err="1" smtClean="0">
                <a:solidFill>
                  <a:schemeClr val="tx1"/>
                </a:solidFill>
              </a:rPr>
              <a:t>vs</a:t>
            </a:r>
            <a:r>
              <a:rPr lang="en-GB" sz="1600" dirty="0" smtClean="0">
                <a:solidFill>
                  <a:schemeClr val="tx1"/>
                </a:solidFill>
              </a:rPr>
              <a:t> ECMWF analyses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8019" y="2961421"/>
            <a:ext cx="1907628" cy="58473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L2 humidity </a:t>
            </a:r>
            <a:r>
              <a:rPr lang="en-GB" sz="1600" dirty="0" err="1" smtClean="0">
                <a:solidFill>
                  <a:schemeClr val="tx1"/>
                </a:solidFill>
              </a:rPr>
              <a:t>vs</a:t>
            </a:r>
            <a:r>
              <a:rPr lang="en-GB" sz="1600" dirty="0" smtClean="0">
                <a:solidFill>
                  <a:schemeClr val="tx1"/>
                </a:solidFill>
              </a:rPr>
              <a:t> ECMWF analyses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80282" y="2698653"/>
            <a:ext cx="2078421" cy="338512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Clear-sky OEM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69013" y="3521093"/>
            <a:ext cx="1182414" cy="954065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</a:rPr>
              <a:t>V6.1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V6.2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048882" y="4172107"/>
            <a:ext cx="1576132" cy="637479"/>
          </a:xfrm>
          <a:prstGeom prst="ellipse">
            <a:avLst/>
          </a:prstGeom>
          <a:noFill/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83" tIns="35983" rIns="35983" bIns="35983" numCol="1" rtlCol="0" anchor="t" anchorCtr="0" compatLnSpc="1">
            <a:prstTxWarp prst="textNoShape">
              <a:avLst/>
            </a:prstTxWarp>
          </a:bodyPr>
          <a:lstStyle/>
          <a:p>
            <a:pPr defTabSz="913984" eaLnBrk="0" hangingPunct="0">
              <a:spcBef>
                <a:spcPct val="50000"/>
              </a:spcBef>
            </a:pPr>
            <a:endParaRPr lang="en-GB" dirty="0" smtClean="0"/>
          </a:p>
        </p:txBody>
      </p:sp>
      <p:sp>
        <p:nvSpPr>
          <p:cNvPr id="15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0" rIns="91303" bIns="45650" anchor="ctr"/>
          <a:lstStyle/>
          <a:p>
            <a:pPr marL="79258">
              <a:tabLst>
                <a:tab pos="8974138" algn="r"/>
                <a:tab pos="9669463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2. IASI L2 v6.2 performances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6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Assessment with NWP</a:t>
            </a:r>
            <a:endParaRPr lang="en-GB" sz="26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74162" y="829344"/>
            <a:ext cx="8718698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fr-FR" sz="1800" dirty="0" smtClean="0">
                <a:solidFill>
                  <a:schemeClr val="tx1"/>
                </a:solidFill>
              </a:rPr>
              <a:t>IASI L2 v6.2 </a:t>
            </a:r>
            <a:r>
              <a:rPr lang="fr-FR" sz="1800" dirty="0" err="1" smtClean="0">
                <a:solidFill>
                  <a:schemeClr val="tx1"/>
                </a:solidFill>
              </a:rPr>
              <a:t>reduces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biases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further</a:t>
            </a:r>
            <a:r>
              <a:rPr lang="fr-FR" sz="1800" dirty="0" smtClean="0">
                <a:solidFill>
                  <a:schemeClr val="tx1"/>
                </a:solidFill>
              </a:rPr>
              <a:t> and </a:t>
            </a:r>
            <a:r>
              <a:rPr lang="fr-FR" sz="1800" dirty="0" err="1" smtClean="0">
                <a:solidFill>
                  <a:schemeClr val="tx1"/>
                </a:solidFill>
              </a:rPr>
              <a:t>brings</a:t>
            </a:r>
            <a:r>
              <a:rPr lang="fr-FR" sz="1800" dirty="0" smtClean="0">
                <a:solidFill>
                  <a:schemeClr val="tx1"/>
                </a:solidFill>
              </a:rPr>
              <a:t> the </a:t>
            </a:r>
            <a:r>
              <a:rPr lang="fr-FR" sz="1800" dirty="0" err="1" smtClean="0">
                <a:solidFill>
                  <a:schemeClr val="tx1"/>
                </a:solidFill>
              </a:rPr>
              <a:t>retrievals</a:t>
            </a:r>
            <a:r>
              <a:rPr lang="fr-FR" sz="1800" dirty="0" smtClean="0">
                <a:solidFill>
                  <a:schemeClr val="tx1"/>
                </a:solidFill>
              </a:rPr>
              <a:t> over </a:t>
            </a:r>
            <a:r>
              <a:rPr lang="fr-FR" sz="1800" dirty="0" err="1" smtClean="0">
                <a:solidFill>
                  <a:schemeClr val="tx1"/>
                </a:solidFill>
              </a:rPr>
              <a:t>bare</a:t>
            </a:r>
            <a:r>
              <a:rPr lang="fr-FR" sz="1800" dirty="0" smtClean="0">
                <a:solidFill>
                  <a:schemeClr val="tx1"/>
                </a:solidFill>
              </a:rPr>
              <a:t> surfaces (</a:t>
            </a:r>
            <a:r>
              <a:rPr lang="fr-FR" sz="1800" dirty="0" err="1" smtClean="0">
                <a:solidFill>
                  <a:schemeClr val="tx1"/>
                </a:solidFill>
              </a:rPr>
              <a:t>especially</a:t>
            </a:r>
            <a:r>
              <a:rPr lang="fr-FR" sz="1800" dirty="0" smtClean="0">
                <a:solidFill>
                  <a:schemeClr val="tx1"/>
                </a:solidFill>
              </a:rPr>
              <a:t> of </a:t>
            </a:r>
            <a:r>
              <a:rPr lang="fr-FR" sz="1800" dirty="0" err="1" smtClean="0">
                <a:solidFill>
                  <a:schemeClr val="tx1"/>
                </a:solidFill>
              </a:rPr>
              <a:t>humidity</a:t>
            </a:r>
            <a:r>
              <a:rPr lang="fr-FR" sz="1800" dirty="0" smtClean="0">
                <a:solidFill>
                  <a:schemeClr val="tx1"/>
                </a:solidFill>
              </a:rPr>
              <a:t>) </a:t>
            </a:r>
            <a:r>
              <a:rPr lang="fr-FR" sz="1800" dirty="0" err="1" smtClean="0">
                <a:solidFill>
                  <a:schemeClr val="tx1"/>
                </a:solidFill>
              </a:rPr>
              <a:t>at</a:t>
            </a:r>
            <a:r>
              <a:rPr lang="fr-FR" sz="1800" dirty="0" smtClean="0">
                <a:solidFill>
                  <a:schemeClr val="tx1"/>
                </a:solidFill>
              </a:rPr>
              <a:t> a consistent </a:t>
            </a:r>
            <a:r>
              <a:rPr lang="fr-FR" sz="1800" dirty="0" err="1" smtClean="0">
                <a:solidFill>
                  <a:schemeClr val="tx1"/>
                </a:solidFill>
              </a:rPr>
              <a:t>quality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level</a:t>
            </a:r>
            <a:endParaRPr lang="fr-FR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5812" y="2272864"/>
            <a:ext cx="249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L2 humidity</a:t>
            </a:r>
          </a:p>
          <a:p>
            <a:pPr algn="ctr"/>
            <a:r>
              <a:rPr lang="en-GB" sz="1800" dirty="0" err="1" smtClean="0">
                <a:solidFill>
                  <a:schemeClr val="tx1"/>
                </a:solidFill>
              </a:rPr>
              <a:t>vs</a:t>
            </a:r>
            <a:r>
              <a:rPr lang="en-GB" sz="1800" dirty="0" smtClean="0">
                <a:solidFill>
                  <a:schemeClr val="tx1"/>
                </a:solidFill>
              </a:rPr>
              <a:t> ECMWF analyses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853400"/>
            <a:ext cx="9447213" cy="5391150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n-GB" sz="1800" dirty="0" smtClean="0"/>
              <a:t>The nearly all-sky first-guess products </a:t>
            </a:r>
            <a:r>
              <a:rPr lang="en-GB" sz="1800" b="1" dirty="0" smtClean="0"/>
              <a:t>PWLR</a:t>
            </a:r>
            <a:r>
              <a:rPr lang="en-GB" sz="1800" b="1" baseline="30000" dirty="0" smtClean="0"/>
              <a:t>3</a:t>
            </a:r>
            <a:r>
              <a:rPr lang="en-GB" sz="1800" b="1" dirty="0" smtClean="0"/>
              <a:t> </a:t>
            </a:r>
            <a:r>
              <a:rPr lang="en-GB" sz="1800" dirty="0" smtClean="0"/>
              <a:t>are very much comparable in accuracy and precision to the performances reached with the optimal estimation method in clear-sky, with </a:t>
            </a:r>
            <a:r>
              <a:rPr lang="en-GB" sz="1800" b="1" dirty="0" smtClean="0"/>
              <a:t>typical precision of 0.5 to 0.7 K in the mid-troposphere for temperature and 1 to 1.5 g/kg in the boundary layer for humidity.</a:t>
            </a:r>
          </a:p>
        </p:txBody>
      </p:sp>
      <p:pic>
        <p:nvPicPr>
          <p:cNvPr id="4" name="Picture 3" descr="v62_valid_tvsfgt_q1_m0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5432" y="2004153"/>
            <a:ext cx="5732145" cy="4788535"/>
          </a:xfrm>
          <a:prstGeom prst="rect">
            <a:avLst/>
          </a:prstGeom>
        </p:spPr>
      </p:pic>
      <p:pic>
        <p:nvPicPr>
          <p:cNvPr id="5" name="Picture 4" descr="v62_valid_wvvsfgwv_q1_m01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05432" y="2004153"/>
            <a:ext cx="5732145" cy="47885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187" y="2270239"/>
            <a:ext cx="249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L2 temperature </a:t>
            </a:r>
          </a:p>
          <a:p>
            <a:pPr algn="ctr"/>
            <a:r>
              <a:rPr lang="en-GB" sz="1800" dirty="0" err="1" smtClean="0">
                <a:solidFill>
                  <a:schemeClr val="tx1"/>
                </a:solidFill>
              </a:rPr>
              <a:t>vs</a:t>
            </a:r>
            <a:r>
              <a:rPr lang="en-GB" sz="1800" dirty="0" smtClean="0">
                <a:solidFill>
                  <a:schemeClr val="tx1"/>
                </a:solidFill>
              </a:rPr>
              <a:t> ECMWF analyses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620" y="2840423"/>
            <a:ext cx="1552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</a:rPr>
              <a:t>PWLR</a:t>
            </a:r>
            <a:r>
              <a:rPr lang="en-GB" sz="2800" baseline="30000" dirty="0" smtClean="0">
                <a:solidFill>
                  <a:srgbClr val="000000"/>
                </a:solidFill>
              </a:rPr>
              <a:t>3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OEM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0" rIns="91303" bIns="45650" anchor="ctr"/>
          <a:lstStyle/>
          <a:p>
            <a:pPr marL="79258">
              <a:tabLst>
                <a:tab pos="8974138" algn="r"/>
                <a:tab pos="9669463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2. IASI L2 v6.2 performances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6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Assessment with NWP</a:t>
            </a:r>
            <a:endParaRPr lang="en-GB" sz="26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EPS program</a:t>
            </a:r>
            <a:endParaRPr lang="fr-FR" dirty="0"/>
          </a:p>
        </p:txBody>
      </p:sp>
      <p:pic>
        <p:nvPicPr>
          <p:cNvPr id="368642" name="Picture 2" descr="D:\Thomas\EUMETSAT\Polar Low Workshop - 20160425 - LMD Paris\material\IMG_IJPS_SSAAGREE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158" y="1573623"/>
            <a:ext cx="4303380" cy="430338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761615" y="1628191"/>
            <a:ext cx="4953000" cy="4278042"/>
          </a:xfrm>
          <a:prstGeom prst="rect">
            <a:avLst/>
          </a:prstGeom>
        </p:spPr>
        <p:txBody>
          <a:bodyPr lIns="91387" tIns="45694" rIns="91387" bIns="45694">
            <a:spAutoFit/>
          </a:bodyPr>
          <a:lstStyle/>
          <a:p>
            <a:pPr algn="just"/>
            <a:r>
              <a:rPr lang="en-US" sz="1600" dirty="0" err="1" smtClean="0">
                <a:solidFill>
                  <a:schemeClr val="tx1"/>
                </a:solidFill>
              </a:rPr>
              <a:t>Metop</a:t>
            </a:r>
            <a:r>
              <a:rPr lang="en-US" sz="1600" dirty="0" smtClean="0">
                <a:solidFill>
                  <a:schemeClr val="tx1"/>
                </a:solidFill>
              </a:rPr>
              <a:t> is a series of three polar orbiting meteorological satellites which form the space segment component of the overall EUMETSAT Polar System (EPS).</a:t>
            </a: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pPr algn="just"/>
            <a:r>
              <a:rPr lang="en-US" sz="1600" dirty="0" err="1" smtClean="0">
                <a:solidFill>
                  <a:schemeClr val="tx1"/>
                </a:solidFill>
              </a:rPr>
              <a:t>Metop</a:t>
            </a:r>
            <a:r>
              <a:rPr lang="en-US" sz="1600" dirty="0" smtClean="0">
                <a:solidFill>
                  <a:schemeClr val="tx1"/>
                </a:solidFill>
              </a:rPr>
              <a:t>-A (launched on 19 October 2006) and </a:t>
            </a:r>
            <a:r>
              <a:rPr lang="en-US" sz="1600" dirty="0" err="1" smtClean="0">
                <a:solidFill>
                  <a:schemeClr val="tx1"/>
                </a:solidFill>
              </a:rPr>
              <a:t>Metop</a:t>
            </a:r>
            <a:r>
              <a:rPr lang="en-US" sz="1600" dirty="0" smtClean="0">
                <a:solidFill>
                  <a:schemeClr val="tx1"/>
                </a:solidFill>
              </a:rPr>
              <a:t>-B (launched on 17 September 2012) are in a lower polar orbit, at an altitude of 817 </a:t>
            </a:r>
            <a:r>
              <a:rPr lang="en-US" sz="1600" dirty="0" err="1" smtClean="0">
                <a:solidFill>
                  <a:schemeClr val="tx1"/>
                </a:solidFill>
              </a:rPr>
              <a:t>kilometres</a:t>
            </a:r>
            <a:r>
              <a:rPr lang="en-US" sz="1600" dirty="0" smtClean="0">
                <a:solidFill>
                  <a:schemeClr val="tx1"/>
                </a:solidFill>
              </a:rPr>
              <a:t>. </a:t>
            </a:r>
            <a:r>
              <a:rPr lang="en-US" sz="1600" dirty="0" err="1" smtClean="0">
                <a:solidFill>
                  <a:schemeClr val="tx1"/>
                </a:solidFill>
              </a:rPr>
              <a:t>Metop</a:t>
            </a:r>
            <a:r>
              <a:rPr lang="en-US" sz="1600" dirty="0" smtClean="0">
                <a:solidFill>
                  <a:schemeClr val="tx1"/>
                </a:solidFill>
              </a:rPr>
              <a:t>-C launch is planned in October 2018.</a:t>
            </a: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pPr algn="just"/>
            <a:r>
              <a:rPr lang="en-US" sz="1600" dirty="0" smtClean="0">
                <a:solidFill>
                  <a:schemeClr val="tx1"/>
                </a:solidFill>
              </a:rPr>
              <a:t>EPS is the European contribution to the Initial Joint Polar System Agreement (IJPS), an agreement between EUMETSAT and NOAA. </a:t>
            </a:r>
            <a:r>
              <a:rPr lang="en-US" sz="1600" dirty="0" err="1" smtClean="0">
                <a:solidFill>
                  <a:schemeClr val="tx1"/>
                </a:solidFill>
              </a:rPr>
              <a:t>Metop</a:t>
            </a:r>
            <a:r>
              <a:rPr lang="en-US" sz="1600" dirty="0" smtClean="0">
                <a:solidFill>
                  <a:schemeClr val="tx1"/>
                </a:solidFill>
              </a:rPr>
              <a:t> flies in a Low Earth orbit corresponding to local 'morning', while the US are responsible for  the 'afternoon' coverage.</a:t>
            </a:r>
            <a:endParaRPr lang="fr-FR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62_valid_fgt_q1234_m0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53564" y="1467294"/>
            <a:ext cx="6269666" cy="5018572"/>
          </a:xfrm>
          <a:prstGeom prst="rect">
            <a:avLst/>
          </a:prstGeom>
        </p:spPr>
      </p:pic>
      <p:pic>
        <p:nvPicPr>
          <p:cNvPr id="5" name="Picture 4" descr="v62_valid_fgwv_q1234_m0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53564" y="1467294"/>
            <a:ext cx="6269666" cy="5018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219" y="2305864"/>
            <a:ext cx="2490954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L2 humidity</a:t>
            </a:r>
          </a:p>
          <a:p>
            <a:pPr algn="ctr"/>
            <a:r>
              <a:rPr lang="en-GB" sz="1800" dirty="0" err="1" smtClean="0">
                <a:solidFill>
                  <a:schemeClr val="tx1"/>
                </a:solidFill>
              </a:rPr>
              <a:t>vs</a:t>
            </a:r>
            <a:r>
              <a:rPr lang="en-GB" sz="1800" dirty="0" smtClean="0">
                <a:solidFill>
                  <a:schemeClr val="tx1"/>
                </a:solidFill>
              </a:rPr>
              <a:t> ECMWF analyses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594" y="2303240"/>
            <a:ext cx="2490954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L2 temperature </a:t>
            </a:r>
          </a:p>
          <a:p>
            <a:pPr algn="ctr"/>
            <a:r>
              <a:rPr lang="en-GB" sz="1800" dirty="0" err="1" smtClean="0">
                <a:solidFill>
                  <a:schemeClr val="tx1"/>
                </a:solidFill>
              </a:rPr>
              <a:t>vs</a:t>
            </a:r>
            <a:r>
              <a:rPr lang="en-GB" sz="1800" dirty="0" smtClean="0">
                <a:solidFill>
                  <a:schemeClr val="tx1"/>
                </a:solidFill>
              </a:rPr>
              <a:t> ECMWF analyses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949" y="2912838"/>
            <a:ext cx="2230820" cy="150806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GB" sz="2300" dirty="0" smtClean="0">
                <a:solidFill>
                  <a:srgbClr val="000000"/>
                </a:solidFill>
              </a:rPr>
              <a:t>Clear-sky</a:t>
            </a:r>
          </a:p>
          <a:p>
            <a:pPr algn="ctr"/>
            <a:r>
              <a:rPr lang="en-GB" sz="2300" dirty="0" smtClean="0">
                <a:solidFill>
                  <a:srgbClr val="FF0000"/>
                </a:solidFill>
              </a:rPr>
              <a:t>Likely clear</a:t>
            </a:r>
          </a:p>
          <a:p>
            <a:pPr algn="ctr"/>
            <a:r>
              <a:rPr lang="en-GB" sz="23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Partly cloudy</a:t>
            </a:r>
          </a:p>
          <a:p>
            <a:pPr algn="ctr"/>
            <a:r>
              <a:rPr lang="en-GB" sz="2300" dirty="0" smtClean="0">
                <a:solidFill>
                  <a:srgbClr val="00FF00"/>
                </a:solidFill>
              </a:rPr>
              <a:t>Fully cloudy</a:t>
            </a:r>
            <a:endParaRPr lang="en-GB" sz="2300" dirty="0">
              <a:solidFill>
                <a:srgbClr val="00FF00"/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0" rIns="91303" bIns="45650" anchor="ctr"/>
          <a:lstStyle/>
          <a:p>
            <a:pPr marL="79258">
              <a:tabLst>
                <a:tab pos="8974138" algn="r"/>
                <a:tab pos="9669463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2. IASI L2 v6.2 performances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6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Assessment with NWP</a:t>
            </a:r>
            <a:endParaRPr lang="en-GB" sz="26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" y="947702"/>
            <a:ext cx="9969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0" dirty="0" smtClean="0">
                <a:solidFill>
                  <a:schemeClr val="tx1"/>
                </a:solidFill>
              </a:rPr>
              <a:t>The nearly all-sky first-guess products PWLR</a:t>
            </a:r>
            <a:r>
              <a:rPr lang="en-GB" sz="1800" b="0" baseline="30000" dirty="0" smtClean="0">
                <a:solidFill>
                  <a:schemeClr val="tx1"/>
                </a:solidFill>
              </a:rPr>
              <a:t>3</a:t>
            </a:r>
            <a:r>
              <a:rPr lang="en-GB" sz="1800" b="0" dirty="0" smtClean="0">
                <a:solidFill>
                  <a:schemeClr val="tx1"/>
                </a:solidFill>
              </a:rPr>
              <a:t> are relatively robust against cloud contamination</a:t>
            </a:r>
            <a:endParaRPr lang="fr-FR" sz="1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894220"/>
            <a:ext cx="9447213" cy="539115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GB" sz="1800" dirty="0" smtClean="0"/>
              <a:t>The PWLR</a:t>
            </a:r>
            <a:r>
              <a:rPr lang="en-GB" sz="1800" baseline="30000" dirty="0" smtClean="0"/>
              <a:t>3</a:t>
            </a:r>
            <a:r>
              <a:rPr lang="en-GB" sz="1800" dirty="0" smtClean="0"/>
              <a:t> enables the retrieval of surface emissivity over continental surfaces, which exhibit more realistic diurnal variations and fits better IASI (radiance) observations.</a:t>
            </a:r>
          </a:p>
          <a:p>
            <a:endParaRPr lang="en-GB" sz="1800" dirty="0" smtClean="0"/>
          </a:p>
          <a:p>
            <a:endParaRPr lang="en-GB" sz="1800" dirty="0"/>
          </a:p>
        </p:txBody>
      </p:sp>
      <p:pic>
        <p:nvPicPr>
          <p:cNvPr id="368642" name="Picture 2"/>
          <p:cNvPicPr>
            <a:picLocks noChangeAspect="1" noChangeArrowheads="1"/>
          </p:cNvPicPr>
          <p:nvPr/>
        </p:nvPicPr>
        <p:blipFill>
          <a:blip r:embed="rId2" cstate="print"/>
          <a:srcRect l="9381" t="20617" r="15265" b="5822"/>
          <a:stretch>
            <a:fillRect/>
          </a:stretch>
        </p:blipFill>
        <p:spPr bwMode="auto">
          <a:xfrm>
            <a:off x="1425711" y="1488558"/>
            <a:ext cx="7249886" cy="512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24192" y="3431481"/>
            <a:ext cx="1248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</a:rPr>
              <a:t>V6.1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047" y="3431481"/>
            <a:ext cx="1248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</a:rPr>
              <a:t>V6.2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0" rIns="91303" bIns="45650" anchor="ctr"/>
          <a:lstStyle/>
          <a:p>
            <a:pPr marL="79258">
              <a:tabLst>
                <a:tab pos="9058275" algn="r"/>
                <a:tab pos="9669463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2. IASI L2 v6.2::PWLR</a:t>
            </a:r>
            <a:r>
              <a:rPr lang="fr-FR" sz="28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GB" sz="25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A new surface emissivity product</a:t>
            </a:r>
            <a:endParaRPr lang="en-GB" sz="25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84518" y="1828801"/>
            <a:ext cx="615553" cy="1496935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Day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09327" y="4107711"/>
            <a:ext cx="615553" cy="1496935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Night</a:t>
            </a:r>
            <a:endParaRPr lang="fr-F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/>
          <p:nvPr/>
        </p:nvPicPr>
        <p:blipFill>
          <a:blip r:embed="rId2" cstate="print">
            <a:lum contrast="10000"/>
          </a:blip>
          <a:srcRect r="1104"/>
          <a:stretch>
            <a:fillRect/>
          </a:stretch>
        </p:blipFill>
        <p:spPr bwMode="auto">
          <a:xfrm>
            <a:off x="574162" y="1722476"/>
            <a:ext cx="8910084" cy="4523205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786812" y="1020730"/>
            <a:ext cx="8718698" cy="400067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16/05/2016 over land surfaces within [60°S;60°N] latitudes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0" rIns="91303" bIns="45650" anchor="ctr"/>
          <a:lstStyle/>
          <a:p>
            <a:pPr marL="79258">
              <a:tabLst>
                <a:tab pos="9058275" algn="r"/>
                <a:tab pos="9669463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2. IASI L2 v6.2::PWLR</a:t>
            </a:r>
            <a:r>
              <a:rPr lang="fr-FR" sz="28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GB" sz="25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A new surface emissivity product</a:t>
            </a:r>
            <a:endParaRPr lang="en-GB" sz="25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78326" y="1892596"/>
            <a:ext cx="4635796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OBS - </a:t>
            </a:r>
            <a:r>
              <a:rPr lang="fr-FR" sz="1600" dirty="0" smtClean="0">
                <a:solidFill>
                  <a:srgbClr val="000000"/>
                </a:solidFill>
              </a:rPr>
              <a:t>CALC(ECMWF FCT + </a:t>
            </a:r>
            <a:r>
              <a:rPr lang="fr-FR" sz="1600" dirty="0" err="1" smtClean="0">
                <a:solidFill>
                  <a:srgbClr val="000000"/>
                </a:solidFill>
              </a:rPr>
              <a:t>static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ems</a:t>
            </a:r>
            <a:r>
              <a:rPr lang="fr-FR" sz="1600" dirty="0" smtClean="0">
                <a:solidFill>
                  <a:srgbClr val="000000"/>
                </a:solidFill>
              </a:rPr>
              <a:t> atlas)</a:t>
            </a:r>
          </a:p>
          <a:p>
            <a:r>
              <a:rPr lang="fr-FR" sz="1600" dirty="0" smtClean="0">
                <a:solidFill>
                  <a:schemeClr val="tx1"/>
                </a:solidFill>
              </a:rPr>
              <a:t>OBS - </a:t>
            </a:r>
            <a:r>
              <a:rPr lang="fr-FR" sz="16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CALC(IASI L2 v6.1 T,q,O</a:t>
            </a:r>
            <a:r>
              <a:rPr lang="fr-FR" sz="1600" baseline="-250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3</a:t>
            </a:r>
            <a:r>
              <a:rPr lang="fr-FR" sz="16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,</a:t>
            </a:r>
            <a:r>
              <a:rPr lang="fr-FR" sz="1600" dirty="0" err="1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Ts,ems</a:t>
            </a:r>
            <a:r>
              <a:rPr lang="fr-FR" sz="16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fr-FR" sz="1600" dirty="0" smtClean="0">
                <a:solidFill>
                  <a:schemeClr val="tx1"/>
                </a:solidFill>
              </a:rPr>
              <a:t>OBS - </a:t>
            </a:r>
            <a:r>
              <a:rPr lang="fr-FR" sz="1600" dirty="0" smtClean="0">
                <a:solidFill>
                  <a:srgbClr val="FF0000"/>
                </a:solidFill>
              </a:rPr>
              <a:t>CALC(IASI L2 v6.2 T,q,O</a:t>
            </a:r>
            <a:r>
              <a:rPr lang="fr-FR" sz="1600" baseline="-25000" dirty="0" smtClean="0">
                <a:solidFill>
                  <a:srgbClr val="FF0000"/>
                </a:solidFill>
              </a:rPr>
              <a:t>3</a:t>
            </a:r>
            <a:r>
              <a:rPr lang="fr-FR" sz="1600" dirty="0" smtClean="0">
                <a:solidFill>
                  <a:srgbClr val="FF0000"/>
                </a:solidFill>
              </a:rPr>
              <a:t>,</a:t>
            </a:r>
            <a:r>
              <a:rPr lang="fr-FR" sz="1600" dirty="0" err="1" smtClean="0">
                <a:solidFill>
                  <a:srgbClr val="FF0000"/>
                </a:solidFill>
              </a:rPr>
              <a:t>Ts,ems</a:t>
            </a:r>
            <a:r>
              <a:rPr lang="fr-FR" sz="1600" dirty="0" smtClean="0">
                <a:solidFill>
                  <a:srgbClr val="FF0000"/>
                </a:solidFill>
              </a:rPr>
              <a:t>)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0017" t="7074" r="7994" b="6369"/>
          <a:stretch>
            <a:fillRect/>
          </a:stretch>
        </p:blipFill>
        <p:spPr bwMode="auto">
          <a:xfrm>
            <a:off x="170120" y="1216830"/>
            <a:ext cx="9714615" cy="490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508206" y="1446030"/>
            <a:ext cx="4848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1"/>
                </a:solidFill>
              </a:rPr>
              <a:t>OBS – CALC(ECMWF ANA)</a:t>
            </a:r>
          </a:p>
          <a:p>
            <a:r>
              <a:rPr lang="fr-FR" sz="2400" dirty="0" smtClean="0">
                <a:solidFill>
                  <a:srgbClr val="FF0000"/>
                </a:solidFill>
              </a:rPr>
              <a:t>OBS – CALC(PWLR</a:t>
            </a:r>
            <a:r>
              <a:rPr lang="fr-FR" sz="2400" baseline="30000" dirty="0" smtClean="0">
                <a:solidFill>
                  <a:srgbClr val="FF0000"/>
                </a:solidFill>
              </a:rPr>
              <a:t>3</a:t>
            </a:r>
            <a:r>
              <a:rPr lang="fr-FR" sz="2400" dirty="0" smtClean="0">
                <a:solidFill>
                  <a:srgbClr val="FF0000"/>
                </a:solidFill>
              </a:rPr>
              <a:t>)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63255" y="5872717"/>
            <a:ext cx="1063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800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76622" y="5872717"/>
            <a:ext cx="1063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1000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150241" y="5872717"/>
            <a:ext cx="1063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1200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663608" y="5872717"/>
            <a:ext cx="1063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1400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240771" y="5872717"/>
            <a:ext cx="1063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1600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644269" y="5872717"/>
            <a:ext cx="1063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1800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046920" y="6003852"/>
            <a:ext cx="1063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cm</a:t>
            </a:r>
            <a:r>
              <a:rPr lang="fr-FR" sz="1600" baseline="30000" dirty="0" smtClean="0">
                <a:solidFill>
                  <a:schemeClr val="tx1"/>
                </a:solidFill>
              </a:rPr>
              <a:t>-1</a:t>
            </a:r>
            <a:endParaRPr lang="fr-FR" sz="1600" baseline="30000" dirty="0">
              <a:solidFill>
                <a:schemeClr val="tx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0" y="5684875"/>
            <a:ext cx="701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0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-38985" y="1956404"/>
            <a:ext cx="591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1.0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4812" y="2232839"/>
            <a:ext cx="430887" cy="23693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mW/m</a:t>
            </a:r>
            <a:r>
              <a:rPr lang="fr-FR" sz="1600" baseline="30000" dirty="0" smtClean="0">
                <a:solidFill>
                  <a:schemeClr val="tx1"/>
                </a:solidFill>
              </a:rPr>
              <a:t>2</a:t>
            </a:r>
            <a:r>
              <a:rPr lang="fr-FR" sz="1600" dirty="0" smtClean="0">
                <a:solidFill>
                  <a:schemeClr val="tx1"/>
                </a:solidFill>
              </a:rPr>
              <a:t>/sr/cm</a:t>
            </a:r>
            <a:r>
              <a:rPr lang="fr-FR" sz="1600" baseline="30000" dirty="0" smtClean="0">
                <a:solidFill>
                  <a:schemeClr val="tx1"/>
                </a:solidFill>
              </a:rPr>
              <a:t>-!</a:t>
            </a:r>
            <a:endParaRPr lang="fr-FR" sz="1600" baseline="30000" dirty="0">
              <a:solidFill>
                <a:schemeClr val="tx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315737" y="2913321"/>
            <a:ext cx="3444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chemeClr val="tx1"/>
                </a:solidFill>
              </a:rPr>
              <a:t>Better</a:t>
            </a:r>
            <a:r>
              <a:rPr lang="fr-FR" sz="2400" dirty="0" smtClean="0">
                <a:solidFill>
                  <a:schemeClr val="tx1"/>
                </a:solidFill>
              </a:rPr>
              <a:t> fit </a:t>
            </a:r>
            <a:r>
              <a:rPr lang="fr-FR" sz="2400" dirty="0" err="1" smtClean="0">
                <a:solidFill>
                  <a:schemeClr val="tx1"/>
                </a:solidFill>
              </a:rPr>
              <a:t>with</a:t>
            </a:r>
            <a:r>
              <a:rPr lang="fr-FR" sz="2400" dirty="0" smtClean="0">
                <a:solidFill>
                  <a:schemeClr val="tx1"/>
                </a:solidFill>
              </a:rPr>
              <a:t> PWLR</a:t>
            </a:r>
            <a:r>
              <a:rPr lang="fr-FR" sz="2400" baseline="30000" dirty="0" smtClean="0">
                <a:solidFill>
                  <a:schemeClr val="tx1"/>
                </a:solidFill>
              </a:rPr>
              <a:t>3</a:t>
            </a:r>
            <a:r>
              <a:rPr lang="fr-FR" sz="2400" dirty="0" smtClean="0">
                <a:solidFill>
                  <a:schemeClr val="tx1"/>
                </a:solidFill>
              </a:rPr>
              <a:t> in all spectral </a:t>
            </a:r>
            <a:r>
              <a:rPr lang="fr-FR" sz="2400" dirty="0" err="1" smtClean="0">
                <a:solidFill>
                  <a:schemeClr val="tx1"/>
                </a:solidFill>
              </a:rPr>
              <a:t>regions</a:t>
            </a:r>
            <a:r>
              <a:rPr lang="fr-FR" dirty="0" err="1" smtClean="0"/>
              <a:t>ns</a:t>
            </a:r>
            <a:endParaRPr lang="fr-FR" dirty="0"/>
          </a:p>
        </p:txBody>
      </p:sp>
      <p:sp>
        <p:nvSpPr>
          <p:cNvPr id="18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0" rIns="91303" bIns="45650" anchor="ctr"/>
          <a:lstStyle/>
          <a:p>
            <a:pPr marL="79258">
              <a:tabLst>
                <a:tab pos="8974138" algn="r"/>
                <a:tab pos="9669463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2. IASI L2 v6 performances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6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Residual assessment</a:t>
            </a:r>
            <a:endParaRPr lang="en-GB" sz="26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23017" y="914405"/>
            <a:ext cx="8718698" cy="400067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13/01/2014 :: clear-sky maritime situations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04035" y="5528931"/>
            <a:ext cx="1637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</a:rPr>
              <a:t>Temperature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470835" y="2640421"/>
            <a:ext cx="1637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Surface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707756" y="4664149"/>
            <a:ext cx="1637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Ozone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494565" y="3962401"/>
            <a:ext cx="1637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Surface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152703" y="5578549"/>
            <a:ext cx="1637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Water-</a:t>
            </a:r>
            <a:r>
              <a:rPr lang="fr-FR" sz="1600" dirty="0" err="1" smtClean="0">
                <a:solidFill>
                  <a:srgbClr val="000000"/>
                </a:solidFill>
              </a:rPr>
              <a:t>vapour</a:t>
            </a:r>
            <a:endParaRPr lang="fr-FR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extBox 5"/>
          <p:cNvSpPr txBox="1"/>
          <p:nvPr/>
        </p:nvSpPr>
        <p:spPr>
          <a:xfrm>
            <a:off x="922956" y="1542964"/>
            <a:ext cx="7859537" cy="347783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just"/>
            <a:r>
              <a:rPr lang="en-GB" sz="2000" dirty="0" smtClean="0">
                <a:solidFill>
                  <a:schemeClr val="tx1"/>
                </a:solidFill>
              </a:rPr>
              <a:t>The recent evolutions in the sounding products quality raised interests in the User community. The temperature and humidity products are commonly used in global and climate applications, where NRT~1.5h is sufficient.</a:t>
            </a:r>
          </a:p>
          <a:p>
            <a:pPr algn="just"/>
            <a:endParaRPr lang="en-GB" sz="2000" dirty="0" smtClean="0">
              <a:solidFill>
                <a:schemeClr val="tx1"/>
              </a:solidFill>
            </a:endParaRPr>
          </a:p>
          <a:p>
            <a:pPr algn="just"/>
            <a:r>
              <a:rPr lang="en-GB" sz="2000" dirty="0" smtClean="0">
                <a:solidFill>
                  <a:schemeClr val="tx1"/>
                </a:solidFill>
              </a:rPr>
              <a:t>Owing to its precision -comparable to OEM-, to the very high useful yield (85%) and minimal computation cost (one day processed within 8mn on a desktop PC), the PWLR</a:t>
            </a:r>
            <a:r>
              <a:rPr lang="en-GB" sz="2000" baseline="30000" dirty="0" smtClean="0">
                <a:solidFill>
                  <a:schemeClr val="tx1"/>
                </a:solidFill>
              </a:rPr>
              <a:t>3</a:t>
            </a:r>
            <a:r>
              <a:rPr lang="en-GB" sz="2000" dirty="0" smtClean="0">
                <a:solidFill>
                  <a:schemeClr val="tx1"/>
                </a:solidFill>
              </a:rPr>
              <a:t> has the potential to serve regional applications where more stringent timeliness is required.</a:t>
            </a:r>
          </a:p>
          <a:p>
            <a:pPr algn="just"/>
            <a:endParaRPr lang="en-GB" sz="2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Outlook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1813" indent="-531813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3000" b="1" dirty="0" smtClean="0">
                <a:solidFill>
                  <a:schemeClr val="bg1">
                    <a:lumMod val="65000"/>
                  </a:schemeClr>
                </a:solidFill>
              </a:rPr>
              <a:t>IASI within EUMETSAT Polar System</a:t>
            </a:r>
          </a:p>
          <a:p>
            <a:pPr marL="531813" indent="-531813">
              <a:spcBef>
                <a:spcPts val="600"/>
              </a:spcBef>
              <a:buFont typeface="+mj-lt"/>
              <a:buAutoNum type="arabicPeriod"/>
            </a:pPr>
            <a:r>
              <a:rPr lang="en-GB" sz="3000" b="1" dirty="0" smtClean="0">
                <a:solidFill>
                  <a:schemeClr val="bg1">
                    <a:lumMod val="65000"/>
                  </a:schemeClr>
                </a:solidFill>
              </a:rPr>
              <a:t>IASI Sounding Products</a:t>
            </a:r>
          </a:p>
          <a:p>
            <a:pPr marL="1339850" indent="0">
              <a:spcAft>
                <a:spcPts val="1200"/>
              </a:spcAft>
              <a:buNone/>
            </a:pPr>
            <a:r>
              <a:rPr lang="en-GB" sz="3000" b="1" dirty="0" smtClean="0">
                <a:solidFill>
                  <a:schemeClr val="bg1">
                    <a:lumMod val="65000"/>
                  </a:schemeClr>
                </a:solidFill>
              </a:rPr>
              <a:t>Processor and performance overview</a:t>
            </a:r>
          </a:p>
          <a:p>
            <a:pPr marL="531813" indent="-531813">
              <a:spcBef>
                <a:spcPts val="600"/>
              </a:spcBef>
              <a:buFont typeface="+mj-lt"/>
              <a:buAutoNum type="arabicPeriod" startAt="3"/>
            </a:pPr>
            <a:r>
              <a:rPr lang="en-GB" sz="3000" b="1" dirty="0" smtClean="0"/>
              <a:t>EARS-IASI Level 2</a:t>
            </a:r>
          </a:p>
          <a:p>
            <a:pPr marL="1339850" indent="0">
              <a:buNone/>
            </a:pPr>
            <a:r>
              <a:rPr lang="en-GB" sz="3000" b="1" dirty="0" smtClean="0"/>
              <a:t>From global to regional (direct read-out) service, in support to regional applications</a:t>
            </a:r>
          </a:p>
          <a:p>
            <a:pPr marL="742950" indent="-742950">
              <a:buNone/>
            </a:pPr>
            <a:endParaRPr lang="en-GB" sz="3200" dirty="0">
              <a:solidFill>
                <a:schemeClr val="bg1">
                  <a:lumMod val="65000"/>
                </a:schemeClr>
              </a:solidFill>
            </a:endParaRPr>
          </a:p>
          <a:p>
            <a:pPr marL="742950" indent="-742950">
              <a:buNone/>
            </a:pPr>
            <a:endParaRPr lang="en-GB" sz="32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 bwMode="auto">
          <a:xfrm>
            <a:off x="0" y="-9525"/>
            <a:ext cx="9906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9144000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3. New utilisations of IASI L2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3D Humidity fields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" name="20130929002000.estAsia.W.3Dsmooth.rotatio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843670" y="2587256"/>
            <a:ext cx="5791200" cy="3810000"/>
          </a:xfrm>
          <a:prstGeom prst="rect">
            <a:avLst/>
          </a:prstGeom>
        </p:spPr>
      </p:pic>
      <p:pic>
        <p:nvPicPr>
          <p:cNvPr id="8" name="transect3D.W.eastAsia_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262712" y="1018067"/>
            <a:ext cx="4713324" cy="3142216"/>
          </a:xfrm>
          <a:prstGeom prst="rect">
            <a:avLst/>
          </a:prstGeom>
        </p:spPr>
      </p:pic>
      <p:pic>
        <p:nvPicPr>
          <p:cNvPr id="4" name="Picture 2" descr="D:\Thomas\EUMETSAT\Taf___20151023\ITSC-20\material\transect3Dsmooth.W.eastAsi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187" y="978196"/>
            <a:ext cx="4742116" cy="3403907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5316279" y="1063256"/>
            <a:ext cx="4274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0" dirty="0" smtClean="0">
                <a:solidFill>
                  <a:schemeClr val="tx1"/>
                </a:solidFill>
              </a:rPr>
              <a:t>29/09/2013 ~00UTC</a:t>
            </a:r>
          </a:p>
          <a:p>
            <a:pPr algn="ctr"/>
            <a:r>
              <a:rPr lang="en-GB" sz="1800" b="0" dirty="0" smtClean="0">
                <a:solidFill>
                  <a:schemeClr val="tx1"/>
                </a:solidFill>
              </a:rPr>
              <a:t>The PWLR</a:t>
            </a:r>
            <a:r>
              <a:rPr lang="en-GB" sz="1800" b="0" baseline="30000" dirty="0" smtClean="0">
                <a:solidFill>
                  <a:schemeClr val="tx1"/>
                </a:solidFill>
              </a:rPr>
              <a:t>3</a:t>
            </a:r>
            <a:r>
              <a:rPr lang="en-GB" sz="1800" b="0" dirty="0" smtClean="0">
                <a:solidFill>
                  <a:schemeClr val="tx1"/>
                </a:solidFill>
              </a:rPr>
              <a:t> enables accurate “all-sky” retrievals of 3D WV fields, nominally exploiting MW and IR.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V@500hPa.eastAsia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230865" y="2098284"/>
            <a:ext cx="4315812" cy="287720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37562" y="2515875"/>
            <a:ext cx="4368354" cy="2183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864" tIns="38930" rIns="77864" bIns="38930" numCol="1" anchor="t" anchorCtr="0" compatLnSpc="1">
            <a:prstTxWarp prst="textNoShape">
              <a:avLst/>
            </a:prstTxWarp>
            <a:noAutofit/>
          </a:bodyPr>
          <a:lstStyle/>
          <a:p>
            <a:pPr algn="just" defTabSz="778634">
              <a:spcBef>
                <a:spcPts val="0"/>
              </a:spcBef>
              <a:defRPr/>
            </a:pPr>
            <a:r>
              <a:rPr lang="en-GB" sz="2000" b="0" kern="0" dirty="0" smtClean="0">
                <a:solidFill>
                  <a:schemeClr val="tx2"/>
                </a:solidFill>
                <a:latin typeface="+mn-lt"/>
                <a:cs typeface="Arial" pitchFamily="34" charset="0"/>
              </a:rPr>
              <a:t>The derivation of </a:t>
            </a:r>
            <a:r>
              <a:rPr lang="en-GB" sz="2000" b="0" kern="0" dirty="0" err="1" smtClean="0">
                <a:solidFill>
                  <a:schemeClr val="tx2"/>
                </a:solidFill>
                <a:latin typeface="+mn-lt"/>
                <a:cs typeface="Arial" pitchFamily="34" charset="0"/>
              </a:rPr>
              <a:t>atmopsheric</a:t>
            </a:r>
            <a:r>
              <a:rPr lang="en-GB" sz="2000" b="0" kern="0" dirty="0" smtClean="0">
                <a:solidFill>
                  <a:schemeClr val="tx2"/>
                </a:solidFill>
                <a:latin typeface="+mn-lt"/>
                <a:cs typeface="Arial" pitchFamily="34" charset="0"/>
              </a:rPr>
              <a:t> motion vectors profiles from the water-vapour 3D information </a:t>
            </a:r>
            <a:r>
              <a:rPr lang="en-GB" sz="2000" b="0" kern="0" dirty="0" smtClean="0">
                <a:solidFill>
                  <a:schemeClr val="tx2"/>
                </a:solidFill>
                <a:cs typeface="Arial" pitchFamily="34" charset="0"/>
              </a:rPr>
              <a:t>is being studied</a:t>
            </a:r>
            <a:r>
              <a:rPr lang="en-GB" sz="2000" b="0" kern="0" dirty="0" smtClean="0">
                <a:solidFill>
                  <a:schemeClr val="tx2"/>
                </a:solidFill>
                <a:latin typeface="+mn-lt"/>
                <a:cs typeface="Arial" pitchFamily="34" charset="0"/>
              </a:rPr>
              <a:t>, also taking advantage of the dual coverage with </a:t>
            </a:r>
            <a:r>
              <a:rPr lang="en-GB" sz="2000" b="0" kern="0" dirty="0" err="1" smtClean="0">
                <a:solidFill>
                  <a:schemeClr val="tx2"/>
                </a:solidFill>
                <a:latin typeface="+mn-lt"/>
                <a:cs typeface="Arial" pitchFamily="34" charset="0"/>
              </a:rPr>
              <a:t>Metop</a:t>
            </a:r>
            <a:r>
              <a:rPr lang="en-GB" sz="2000" b="0" kern="0" dirty="0" smtClean="0">
                <a:solidFill>
                  <a:schemeClr val="tx2"/>
                </a:solidFill>
                <a:latin typeface="+mn-lt"/>
                <a:cs typeface="Arial" pitchFamily="34" charset="0"/>
              </a:rPr>
              <a:t>-A and </a:t>
            </a:r>
            <a:r>
              <a:rPr lang="en-GB" sz="2000" b="0" kern="0" dirty="0" err="1" smtClean="0">
                <a:solidFill>
                  <a:schemeClr val="tx2"/>
                </a:solidFill>
                <a:latin typeface="+mn-lt"/>
                <a:cs typeface="Arial" pitchFamily="34" charset="0"/>
              </a:rPr>
              <a:t>Metop</a:t>
            </a:r>
            <a:r>
              <a:rPr lang="en-GB" sz="2000" b="0" kern="0" dirty="0" smtClean="0">
                <a:solidFill>
                  <a:schemeClr val="tx2"/>
                </a:solidFill>
                <a:latin typeface="+mn-lt"/>
                <a:cs typeface="Arial" pitchFamily="34" charset="0"/>
              </a:rPr>
              <a:t>-B.</a:t>
            </a:r>
          </a:p>
          <a:p>
            <a:pPr algn="just" defTabSz="778634">
              <a:spcBef>
                <a:spcPts val="0"/>
              </a:spcBef>
              <a:defRPr/>
            </a:pPr>
            <a:endParaRPr lang="en-GB" sz="1400" i="1" kern="0" dirty="0" smtClean="0">
              <a:solidFill>
                <a:schemeClr val="tx2"/>
              </a:solidFill>
              <a:latin typeface="+mn-lt"/>
              <a:cs typeface="Arial" pitchFamily="34" charset="0"/>
            </a:endParaRPr>
          </a:p>
          <a:p>
            <a:pPr algn="just" defTabSz="778634">
              <a:spcBef>
                <a:spcPts val="0"/>
              </a:spcBef>
              <a:defRPr/>
            </a:pPr>
            <a:endParaRPr lang="en-GB" sz="1400" i="1" kern="0" dirty="0" smtClean="0">
              <a:solidFill>
                <a:schemeClr val="tx2"/>
              </a:solidFill>
              <a:latin typeface="+mn-lt"/>
              <a:cs typeface="Arial" pitchFamily="34" charset="0"/>
            </a:endParaRPr>
          </a:p>
          <a:p>
            <a:pPr algn="just" defTabSz="778634">
              <a:spcBef>
                <a:spcPts val="0"/>
              </a:spcBef>
              <a:defRPr/>
            </a:pPr>
            <a:endParaRPr lang="en-GB" sz="1400" i="1" kern="0" dirty="0" smtClean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59260" y="1016952"/>
            <a:ext cx="403187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0" dirty="0" err="1" smtClean="0">
                <a:solidFill>
                  <a:schemeClr val="tx1"/>
                </a:solidFill>
              </a:rPr>
              <a:t>September</a:t>
            </a:r>
            <a:r>
              <a:rPr lang="fr-FR" sz="2800" b="0" dirty="0" smtClean="0">
                <a:solidFill>
                  <a:schemeClr val="tx1"/>
                </a:solidFill>
              </a:rPr>
              <a:t> 2013</a:t>
            </a:r>
          </a:p>
          <a:p>
            <a:pPr algn="ctr"/>
            <a:r>
              <a:rPr lang="fr-FR" sz="2800" b="0" dirty="0" smtClean="0">
                <a:solidFill>
                  <a:schemeClr val="tx1"/>
                </a:solidFill>
              </a:rPr>
              <a:t>H</a:t>
            </a:r>
            <a:r>
              <a:rPr lang="fr-FR" sz="2800" b="0" baseline="-25000" dirty="0" smtClean="0">
                <a:solidFill>
                  <a:schemeClr val="tx1"/>
                </a:solidFill>
              </a:rPr>
              <a:t>2</a:t>
            </a:r>
            <a:r>
              <a:rPr lang="fr-FR" sz="2800" b="0" dirty="0" smtClean="0">
                <a:solidFill>
                  <a:schemeClr val="tx1"/>
                </a:solidFill>
              </a:rPr>
              <a:t>0 </a:t>
            </a:r>
            <a:r>
              <a:rPr lang="fr-FR" sz="2800" b="0" dirty="0" err="1" smtClean="0">
                <a:solidFill>
                  <a:schemeClr val="tx1"/>
                </a:solidFill>
              </a:rPr>
              <a:t>retrieved</a:t>
            </a:r>
            <a:r>
              <a:rPr lang="fr-FR" sz="2800" b="0" dirty="0" smtClean="0">
                <a:solidFill>
                  <a:schemeClr val="tx1"/>
                </a:solidFill>
              </a:rPr>
              <a:t> </a:t>
            </a:r>
            <a:r>
              <a:rPr lang="fr-FR" sz="2800" b="0" dirty="0" err="1" smtClean="0">
                <a:solidFill>
                  <a:schemeClr val="tx1"/>
                </a:solidFill>
              </a:rPr>
              <a:t>at</a:t>
            </a:r>
            <a:r>
              <a:rPr lang="fr-FR" sz="2800" b="0" dirty="0" smtClean="0">
                <a:solidFill>
                  <a:schemeClr val="tx1"/>
                </a:solidFill>
              </a:rPr>
              <a:t> 500hPa</a:t>
            </a:r>
          </a:p>
        </p:txBody>
      </p:sp>
      <p:sp>
        <p:nvSpPr>
          <p:cNvPr id="8" name="Rectangle 7"/>
          <p:cNvSpPr/>
          <p:nvPr/>
        </p:nvSpPr>
        <p:spPr>
          <a:xfrm>
            <a:off x="5039832" y="5073135"/>
            <a:ext cx="4696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0" dirty="0" smtClean="0">
                <a:solidFill>
                  <a:schemeClr val="tx1"/>
                </a:solidFill>
              </a:rPr>
              <a:t>Composite of </a:t>
            </a:r>
          </a:p>
          <a:p>
            <a:pPr algn="ctr"/>
            <a:r>
              <a:rPr lang="fr-FR" sz="2400" b="0" dirty="0" err="1" smtClean="0">
                <a:solidFill>
                  <a:schemeClr val="tx1"/>
                </a:solidFill>
              </a:rPr>
              <a:t>Metop</a:t>
            </a:r>
            <a:r>
              <a:rPr lang="fr-FR" sz="2400" b="0" dirty="0" smtClean="0">
                <a:solidFill>
                  <a:schemeClr val="tx1"/>
                </a:solidFill>
              </a:rPr>
              <a:t>-A and </a:t>
            </a:r>
            <a:r>
              <a:rPr lang="fr-FR" sz="2400" b="0" dirty="0" err="1" smtClean="0">
                <a:solidFill>
                  <a:schemeClr val="tx1"/>
                </a:solidFill>
              </a:rPr>
              <a:t>Metop</a:t>
            </a:r>
            <a:r>
              <a:rPr lang="fr-FR" sz="2400" b="0" dirty="0" smtClean="0">
                <a:solidFill>
                  <a:schemeClr val="tx1"/>
                </a:solidFill>
              </a:rPr>
              <a:t>-B </a:t>
            </a:r>
            <a:r>
              <a:rPr lang="fr-FR" sz="2400" b="0" dirty="0" err="1" smtClean="0">
                <a:solidFill>
                  <a:schemeClr val="tx1"/>
                </a:solidFill>
              </a:rPr>
              <a:t>products</a:t>
            </a:r>
            <a:endParaRPr lang="fr-FR" sz="2400" b="0" dirty="0" smtClean="0">
              <a:solidFill>
                <a:schemeClr val="tx1"/>
              </a:solidFill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 bwMode="auto">
          <a:xfrm>
            <a:off x="0" y="-9525"/>
            <a:ext cx="9906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8974138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3. New utilisations of IASI L2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3D winds?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Thomas\EUMETSAT\ITSC-19\PWLR_GII\GIIBUFR_k_20130902_21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9616" y="908601"/>
            <a:ext cx="6445091" cy="5406391"/>
          </a:xfrm>
          <a:prstGeom prst="rect">
            <a:avLst/>
          </a:prstGeom>
          <a:noFill/>
        </p:spPr>
      </p:pic>
      <p:pic>
        <p:nvPicPr>
          <p:cNvPr id="2050" name="Picture 2" descr="D:\Thomas\EUMETSAT\ITSC-19\PWLR_GII\ki_mwir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0760" y="884467"/>
            <a:ext cx="5826169" cy="5491791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5840209" y="6367414"/>
            <a:ext cx="3467100" cy="263309"/>
          </a:xfrm>
          <a:prstGeom prst="rect">
            <a:avLst/>
          </a:prstGeom>
          <a:noFill/>
        </p:spPr>
        <p:txBody>
          <a:bodyPr wrap="square" lIns="77882" tIns="38941" rIns="77882" bIns="38941" rtlCol="0">
            <a:spAutoFit/>
          </a:bodyPr>
          <a:lstStyle/>
          <a:p>
            <a:pPr algn="ctr"/>
            <a:r>
              <a:rPr lang="fr-FR" sz="1200" i="1" dirty="0" err="1" smtClean="0">
                <a:solidFill>
                  <a:schemeClr val="tx1"/>
                </a:solidFill>
              </a:rPr>
              <a:t>Results</a:t>
            </a:r>
            <a:r>
              <a:rPr lang="fr-FR" sz="1200" i="1" dirty="0" smtClean="0">
                <a:solidFill>
                  <a:schemeClr val="tx1"/>
                </a:solidFill>
              </a:rPr>
              <a:t>: M. Koenig (EUMETSAT)</a:t>
            </a:r>
            <a:endParaRPr lang="fr-FR" sz="1200" i="1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6980" y="1008898"/>
            <a:ext cx="2727326" cy="2079190"/>
          </a:xfrm>
          <a:prstGeom prst="rect">
            <a:avLst/>
          </a:prstGeom>
          <a:noFill/>
        </p:spPr>
        <p:txBody>
          <a:bodyPr wrap="square" lIns="77882" tIns="38941" rIns="77882" bIns="38941" rtlCol="0">
            <a:spAutoFit/>
          </a:bodyPr>
          <a:lstStyle/>
          <a:p>
            <a:pPr algn="ctr"/>
            <a:r>
              <a:rPr lang="fr-FR" sz="2600" dirty="0" smtClean="0">
                <a:solidFill>
                  <a:schemeClr val="tx1"/>
                </a:solidFill>
              </a:rPr>
              <a:t>MSG</a:t>
            </a:r>
          </a:p>
          <a:p>
            <a:pPr algn="ctr"/>
            <a:r>
              <a:rPr lang="fr-FR" sz="2600" dirty="0" err="1" smtClean="0">
                <a:solidFill>
                  <a:schemeClr val="tx1"/>
                </a:solidFill>
              </a:rPr>
              <a:t>Geo</a:t>
            </a:r>
            <a:r>
              <a:rPr lang="fr-FR" sz="2600" dirty="0" smtClean="0">
                <a:solidFill>
                  <a:schemeClr val="tx1"/>
                </a:solidFill>
              </a:rPr>
              <a:t> </a:t>
            </a:r>
            <a:r>
              <a:rPr lang="fr-FR" sz="2600" dirty="0" err="1" smtClean="0">
                <a:solidFill>
                  <a:schemeClr val="tx1"/>
                </a:solidFill>
              </a:rPr>
              <a:t>Instability</a:t>
            </a:r>
            <a:r>
              <a:rPr lang="fr-FR" sz="2600" dirty="0" smtClean="0">
                <a:solidFill>
                  <a:schemeClr val="tx1"/>
                </a:solidFill>
              </a:rPr>
              <a:t> Index</a:t>
            </a:r>
          </a:p>
          <a:p>
            <a:pPr algn="ctr"/>
            <a:r>
              <a:rPr lang="fr-FR" sz="2600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fr-FR" sz="2600" dirty="0" smtClean="0">
                <a:solidFill>
                  <a:schemeClr val="tx1"/>
                </a:solidFill>
              </a:rPr>
              <a:t>IASI v6</a:t>
            </a:r>
            <a:endParaRPr lang="fr-FR" sz="26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872" y="3712829"/>
            <a:ext cx="3008376" cy="2246716"/>
          </a:xfrm>
          <a:prstGeom prst="rect">
            <a:avLst/>
          </a:prstGeom>
          <a:noFill/>
        </p:spPr>
        <p:txBody>
          <a:bodyPr wrap="square" lIns="91387" tIns="45694" rIns="91387" bIns="45694" rtlCol="0">
            <a:spAutoFit/>
          </a:bodyPr>
          <a:lstStyle/>
          <a:p>
            <a:pPr algn="just"/>
            <a:r>
              <a:rPr lang="en-GB" sz="2000" dirty="0" smtClean="0">
                <a:solidFill>
                  <a:schemeClr val="tx1"/>
                </a:solidFill>
              </a:rPr>
              <a:t>IASI L2 v6 is consistent </a:t>
            </a:r>
            <a:r>
              <a:rPr lang="en-GB" sz="2000" b="0" dirty="0" smtClean="0">
                <a:solidFill>
                  <a:schemeClr val="tx1"/>
                </a:solidFill>
              </a:rPr>
              <a:t>with the GII and </a:t>
            </a:r>
            <a:r>
              <a:rPr lang="en-GB" sz="2000" dirty="0" smtClean="0">
                <a:solidFill>
                  <a:schemeClr val="tx1"/>
                </a:solidFill>
              </a:rPr>
              <a:t>complementary</a:t>
            </a:r>
            <a:r>
              <a:rPr lang="en-GB" sz="2000" b="0" dirty="0" smtClean="0">
                <a:solidFill>
                  <a:schemeClr val="tx1"/>
                </a:solidFill>
              </a:rPr>
              <a:t> as it provides information in the </a:t>
            </a:r>
            <a:r>
              <a:rPr lang="en-GB" sz="2000" dirty="0" smtClean="0">
                <a:solidFill>
                  <a:schemeClr val="tx1"/>
                </a:solidFill>
              </a:rPr>
              <a:t>cloudy areas </a:t>
            </a:r>
            <a:r>
              <a:rPr lang="en-GB" sz="2000" b="0" dirty="0" smtClean="0">
                <a:solidFill>
                  <a:schemeClr val="tx1"/>
                </a:solidFill>
              </a:rPr>
              <a:t>and at </a:t>
            </a:r>
            <a:r>
              <a:rPr lang="en-GB" sz="2000" dirty="0" smtClean="0">
                <a:solidFill>
                  <a:schemeClr val="tx1"/>
                </a:solidFill>
              </a:rPr>
              <a:t>high latitudes</a:t>
            </a:r>
            <a:r>
              <a:rPr lang="en-GB" sz="2000" b="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endParaRPr lang="en-GB" sz="2000" b="0" dirty="0" smtClean="0">
              <a:solidFill>
                <a:schemeClr val="tx1"/>
              </a:solidFill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0" y="-9525"/>
            <a:ext cx="9906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9144000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3. New utilisations of IASI L2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Tracking instabilities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20130620_ir_00_23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754" y="922574"/>
            <a:ext cx="3905971" cy="3468345"/>
          </a:xfrm>
          <a:prstGeom prst="rect">
            <a:avLst/>
          </a:prstGeom>
        </p:spPr>
      </p:pic>
      <p:sp>
        <p:nvSpPr>
          <p:cNvPr id="6" name="ZoneTexte 7"/>
          <p:cNvSpPr txBox="1"/>
          <p:nvPr/>
        </p:nvSpPr>
        <p:spPr>
          <a:xfrm>
            <a:off x="114301" y="937512"/>
            <a:ext cx="4819650" cy="1463682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fr-FR" sz="1800" i="1" dirty="0" smtClean="0">
                <a:solidFill>
                  <a:schemeClr val="tx1"/>
                </a:solidFill>
              </a:rPr>
              <a:t>Case </a:t>
            </a:r>
            <a:r>
              <a:rPr lang="fr-FR" sz="1800" i="1" dirty="0" err="1" smtClean="0">
                <a:solidFill>
                  <a:schemeClr val="tx1"/>
                </a:solidFill>
              </a:rPr>
              <a:t>study</a:t>
            </a:r>
            <a:r>
              <a:rPr lang="fr-FR" sz="1800" i="1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fr-FR" sz="1800" i="1" dirty="0" smtClean="0">
                <a:solidFill>
                  <a:schemeClr val="tx1"/>
                </a:solidFill>
              </a:rPr>
              <a:t>Central Europe </a:t>
            </a:r>
            <a:r>
              <a:rPr lang="fr-FR" sz="1800" i="1" dirty="0" err="1" smtClean="0">
                <a:solidFill>
                  <a:schemeClr val="tx1"/>
                </a:solidFill>
              </a:rPr>
              <a:t>Flooding</a:t>
            </a:r>
            <a:r>
              <a:rPr lang="fr-FR" sz="1800" i="1" dirty="0" smtClean="0">
                <a:solidFill>
                  <a:schemeClr val="tx1"/>
                </a:solidFill>
              </a:rPr>
              <a:t> 20 </a:t>
            </a:r>
            <a:r>
              <a:rPr lang="fr-FR" sz="1800" i="1" dirty="0" err="1" smtClean="0">
                <a:solidFill>
                  <a:schemeClr val="tx1"/>
                </a:solidFill>
              </a:rPr>
              <a:t>June</a:t>
            </a:r>
            <a:r>
              <a:rPr lang="fr-FR" sz="1800" i="1" dirty="0" smtClean="0">
                <a:solidFill>
                  <a:schemeClr val="tx1"/>
                </a:solidFill>
              </a:rPr>
              <a:t> 2013</a:t>
            </a:r>
          </a:p>
          <a:p>
            <a:pPr algn="ctr"/>
            <a:endParaRPr lang="fr-FR" sz="1800" i="1" dirty="0" smtClean="0">
              <a:solidFill>
                <a:schemeClr val="tx1"/>
              </a:solidFill>
            </a:endParaRPr>
          </a:p>
          <a:p>
            <a:pPr algn="ctr"/>
            <a:r>
              <a:rPr lang="fr-FR" sz="1800" i="1" dirty="0" err="1" smtClean="0">
                <a:solidFill>
                  <a:schemeClr val="tx1"/>
                </a:solidFill>
              </a:rPr>
              <a:t>Results</a:t>
            </a:r>
            <a:r>
              <a:rPr lang="fr-FR" sz="1800" i="1" dirty="0" smtClean="0">
                <a:solidFill>
                  <a:schemeClr val="tx1"/>
                </a:solidFill>
              </a:rPr>
              <a:t>: L. Cronce, R. Petersen </a:t>
            </a:r>
          </a:p>
          <a:p>
            <a:pPr algn="ctr"/>
            <a:r>
              <a:rPr lang="fr-FR" sz="1800" i="1" dirty="0" smtClean="0">
                <a:solidFill>
                  <a:schemeClr val="tx1"/>
                </a:solidFill>
              </a:rPr>
              <a:t>(Uni. Wisconsin)</a:t>
            </a:r>
            <a:endParaRPr lang="fr-FR" sz="1800" i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87253" y="959880"/>
            <a:ext cx="3472425" cy="338554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MSG SEVIRI 00-23 UTC IR Loop</a:t>
            </a:r>
            <a:endParaRPr lang="en-US" sz="1600" i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195199" y="3212118"/>
            <a:ext cx="4257485" cy="3212030"/>
            <a:chOff x="460375" y="3212118"/>
            <a:chExt cx="4257485" cy="3212030"/>
          </a:xfrm>
        </p:grpSpPr>
        <p:grpSp>
          <p:nvGrpSpPr>
            <p:cNvPr id="3" name="Group 24"/>
            <p:cNvGrpSpPr/>
            <p:nvPr/>
          </p:nvGrpSpPr>
          <p:grpSpPr>
            <a:xfrm>
              <a:off x="460375" y="3212118"/>
              <a:ext cx="4257485" cy="3212030"/>
              <a:chOff x="460375" y="3212118"/>
              <a:chExt cx="4257485" cy="3212030"/>
            </a:xfrm>
          </p:grpSpPr>
          <p:pic>
            <p:nvPicPr>
              <p:cNvPr id="19" name="Picture 18" descr="DWD_COSMO_EU_00z_1800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647" y="3576541"/>
                <a:ext cx="4220213" cy="2847607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460375" y="3212118"/>
                <a:ext cx="4241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i="1" dirty="0" smtClean="0">
                    <a:solidFill>
                      <a:schemeClr val="accent4">
                        <a:lumMod val="75000"/>
                        <a:lumOff val="25000"/>
                      </a:schemeClr>
                    </a:solidFill>
                  </a:rPr>
                  <a:t>COSMO_EU 00Z forecast valid 1800UTC</a:t>
                </a:r>
                <a:endParaRPr lang="en-US" sz="1600" b="1" i="1" dirty="0">
                  <a:solidFill>
                    <a:schemeClr val="accent4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1" name="Cloud 20"/>
            <p:cNvSpPr/>
            <p:nvPr/>
          </p:nvSpPr>
          <p:spPr>
            <a:xfrm rot="20400000">
              <a:off x="2432914" y="4287738"/>
              <a:ext cx="1424159" cy="1421025"/>
            </a:xfrm>
            <a:prstGeom prst="cloud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27"/>
          <p:cNvGrpSpPr/>
          <p:nvPr/>
        </p:nvGrpSpPr>
        <p:grpSpPr>
          <a:xfrm>
            <a:off x="5699379" y="925830"/>
            <a:ext cx="3905250" cy="3467100"/>
            <a:chOff x="5699379" y="925830"/>
            <a:chExt cx="3905250" cy="3467100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5231" t="41366" r="9195" b="8157"/>
            <a:stretch>
              <a:fillRect/>
            </a:stretch>
          </p:blipFill>
          <p:spPr bwMode="auto">
            <a:xfrm>
              <a:off x="5699379" y="925830"/>
              <a:ext cx="3905250" cy="346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Cloud 21"/>
            <p:cNvSpPr/>
            <p:nvPr/>
          </p:nvSpPr>
          <p:spPr>
            <a:xfrm rot="20400000">
              <a:off x="7458531" y="2205391"/>
              <a:ext cx="1333009" cy="1124202"/>
            </a:xfrm>
            <a:prstGeom prst="cloud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87250" y="969403"/>
              <a:ext cx="3472425" cy="338554"/>
            </a:xfrm>
            <a:prstGeom prst="rect">
              <a:avLst/>
            </a:prstGeom>
            <a:solidFill>
              <a:srgbClr val="F8F8F8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</a:rPr>
                <a:t>MSG SEVIRI 18:00 UTC IR</a:t>
              </a:r>
              <a:endParaRPr lang="en-US" sz="1600" i="1" dirty="0">
                <a:solidFill>
                  <a:schemeClr val="accent4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4" name="Titre 1"/>
          <p:cNvSpPr txBox="1">
            <a:spLocks/>
          </p:cNvSpPr>
          <p:nvPr/>
        </p:nvSpPr>
        <p:spPr bwMode="auto">
          <a:xfrm>
            <a:off x="0" y="-9525"/>
            <a:ext cx="9906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9144000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3. New utilisations of IASI L2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Tracking instabilities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Metop</a:t>
            </a:r>
            <a:r>
              <a:rPr lang="fr-FR" dirty="0" smtClean="0"/>
              <a:t> </a:t>
            </a:r>
            <a:r>
              <a:rPr lang="fr-FR" dirty="0" err="1" smtClean="0"/>
              <a:t>platform</a:t>
            </a:r>
            <a:endParaRPr lang="fr-FR" dirty="0"/>
          </a:p>
        </p:txBody>
      </p:sp>
      <p:pic>
        <p:nvPicPr>
          <p:cNvPr id="369666" name="Picture 2" descr="D:\Thomas\EUMETSAT\Polar Low Workshop - 20160425 - LMD Paris\material\IMG_JPG_EPS_INSTRUMENTS_BIG[1].jpg"/>
          <p:cNvPicPr>
            <a:picLocks noChangeAspect="1" noChangeArrowheads="1"/>
          </p:cNvPicPr>
          <p:nvPr/>
        </p:nvPicPr>
        <p:blipFill>
          <a:blip r:embed="rId2" cstate="print"/>
          <a:srcRect t="24549" b="24257"/>
          <a:stretch>
            <a:fillRect/>
          </a:stretch>
        </p:blipFill>
        <p:spPr bwMode="auto">
          <a:xfrm>
            <a:off x="318981" y="1190851"/>
            <a:ext cx="9221537" cy="4720855"/>
          </a:xfrm>
          <a:prstGeom prst="rect">
            <a:avLst/>
          </a:prstGeom>
          <a:noFill/>
        </p:spPr>
      </p:pic>
      <p:sp>
        <p:nvSpPr>
          <p:cNvPr id="6" name="Rectangle à coins arrondis 5"/>
          <p:cNvSpPr/>
          <p:nvPr/>
        </p:nvSpPr>
        <p:spPr bwMode="auto">
          <a:xfrm>
            <a:off x="8187070" y="2147779"/>
            <a:ext cx="956930" cy="382772"/>
          </a:xfrm>
          <a:prstGeom prst="round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79" tIns="35979" rIns="35979" bIns="35979" numCol="1" rtlCol="0" anchor="t" anchorCtr="0" compatLnSpc="1">
            <a:prstTxWarp prst="textNoShape">
              <a:avLst/>
            </a:prstTxWarp>
          </a:bodyPr>
          <a:lstStyle/>
          <a:p>
            <a:pPr defTabSz="913880" eaLnBrk="0" hangingPunct="0">
              <a:spcBef>
                <a:spcPct val="50000"/>
              </a:spcBef>
            </a:pPr>
            <a:endParaRPr lang="fr-FR" dirty="0" smtClean="0"/>
          </a:p>
        </p:txBody>
      </p:sp>
      <p:sp>
        <p:nvSpPr>
          <p:cNvPr id="7" name="Rectangle à coins arrondis 6"/>
          <p:cNvSpPr/>
          <p:nvPr/>
        </p:nvSpPr>
        <p:spPr bwMode="auto">
          <a:xfrm>
            <a:off x="8190615" y="3065719"/>
            <a:ext cx="956930" cy="382772"/>
          </a:xfrm>
          <a:prstGeom prst="round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79" tIns="35979" rIns="35979" bIns="35979" numCol="1" rtlCol="0" anchor="t" anchorCtr="0" compatLnSpc="1">
            <a:prstTxWarp prst="textNoShape">
              <a:avLst/>
            </a:prstTxWarp>
          </a:bodyPr>
          <a:lstStyle/>
          <a:p>
            <a:pPr defTabSz="913880" eaLnBrk="0" hangingPunct="0">
              <a:spcBef>
                <a:spcPct val="50000"/>
              </a:spcBef>
            </a:pPr>
            <a:endParaRPr lang="fr-FR" dirty="0" smtClean="0"/>
          </a:p>
        </p:txBody>
      </p:sp>
      <p:sp>
        <p:nvSpPr>
          <p:cNvPr id="8" name="Rectangle à coins arrondis 7"/>
          <p:cNvSpPr/>
          <p:nvPr/>
        </p:nvSpPr>
        <p:spPr bwMode="auto">
          <a:xfrm>
            <a:off x="8194160" y="3515827"/>
            <a:ext cx="956930" cy="382772"/>
          </a:xfrm>
          <a:prstGeom prst="round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79" tIns="35979" rIns="35979" bIns="35979" numCol="1" rtlCol="0" anchor="t" anchorCtr="0" compatLnSpc="1">
            <a:prstTxWarp prst="textNoShape">
              <a:avLst/>
            </a:prstTxWarp>
          </a:bodyPr>
          <a:lstStyle/>
          <a:p>
            <a:pPr defTabSz="913880" eaLnBrk="0" hangingPunct="0">
              <a:spcBef>
                <a:spcPct val="50000"/>
              </a:spcBef>
            </a:pPr>
            <a:endParaRPr lang="fr-FR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9" name="Picture 3" descr="O:\My Documents\IASI\Validation\v6\WV\nearcast\PWLR\three_panel\thetae\PWLR_thetae_diff_3plot_20130620-1000UT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9311" y="849210"/>
            <a:ext cx="5850000" cy="5569811"/>
          </a:xfrm>
          <a:prstGeom prst="rect">
            <a:avLst/>
          </a:prstGeom>
          <a:noFill/>
        </p:spPr>
      </p:pic>
      <p:grpSp>
        <p:nvGrpSpPr>
          <p:cNvPr id="2" name="Groupe 12"/>
          <p:cNvGrpSpPr/>
          <p:nvPr/>
        </p:nvGrpSpPr>
        <p:grpSpPr>
          <a:xfrm>
            <a:off x="4975013" y="6278880"/>
            <a:ext cx="1365000" cy="304800"/>
            <a:chOff x="4248150" y="6362700"/>
            <a:chExt cx="3105150" cy="361950"/>
          </a:xfrm>
        </p:grpSpPr>
        <p:cxnSp>
          <p:nvCxnSpPr>
            <p:cNvPr id="10" name="Connecteur droit 9"/>
            <p:cNvCxnSpPr/>
            <p:nvPr/>
          </p:nvCxnSpPr>
          <p:spPr bwMode="auto">
            <a:xfrm flipV="1">
              <a:off x="4267200" y="6553200"/>
              <a:ext cx="3086100" cy="171450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Connecteur droit 11"/>
            <p:cNvCxnSpPr/>
            <p:nvPr/>
          </p:nvCxnSpPr>
          <p:spPr bwMode="auto">
            <a:xfrm>
              <a:off x="4248150" y="6362700"/>
              <a:ext cx="3086100" cy="171450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ZoneTexte 13"/>
          <p:cNvSpPr txBox="1"/>
          <p:nvPr/>
        </p:nvSpPr>
        <p:spPr>
          <a:xfrm>
            <a:off x="6455410" y="6203598"/>
            <a:ext cx="1774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err="1" smtClean="0">
                <a:solidFill>
                  <a:srgbClr val="00205B"/>
                </a:solidFill>
              </a:rPr>
              <a:t>Instability</a:t>
            </a:r>
            <a:endParaRPr lang="fr-FR" sz="2200" dirty="0">
              <a:solidFill>
                <a:srgbClr val="00205B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247901" y="1123950"/>
            <a:ext cx="2038350" cy="541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1507" y="1407414"/>
            <a:ext cx="3636335" cy="423367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fr-FR" sz="2200" i="1" dirty="0" smtClean="0">
                <a:solidFill>
                  <a:schemeClr val="tx1"/>
                </a:solidFill>
              </a:rPr>
              <a:t>20 </a:t>
            </a:r>
            <a:r>
              <a:rPr lang="fr-FR" sz="2200" i="1" dirty="0" err="1" smtClean="0">
                <a:solidFill>
                  <a:schemeClr val="tx1"/>
                </a:solidFill>
              </a:rPr>
              <a:t>June</a:t>
            </a:r>
            <a:r>
              <a:rPr lang="fr-FR" sz="2200" i="1" dirty="0" smtClean="0">
                <a:solidFill>
                  <a:schemeClr val="tx1"/>
                </a:solidFill>
              </a:rPr>
              <a:t> 2013</a:t>
            </a:r>
          </a:p>
          <a:p>
            <a:pPr algn="ctr"/>
            <a:endParaRPr lang="fr-FR" sz="2200" i="1" dirty="0" smtClean="0">
              <a:solidFill>
                <a:schemeClr val="tx1"/>
              </a:solidFill>
            </a:endParaRPr>
          </a:p>
          <a:p>
            <a:pPr algn="ctr"/>
            <a:r>
              <a:rPr lang="fr-FR" sz="2200" i="1" dirty="0" err="1" smtClean="0">
                <a:solidFill>
                  <a:schemeClr val="tx1"/>
                </a:solidFill>
              </a:rPr>
              <a:t>NearCasting</a:t>
            </a:r>
            <a:endParaRPr lang="fr-FR" sz="2200" i="1" dirty="0" smtClean="0">
              <a:solidFill>
                <a:schemeClr val="tx1"/>
              </a:solidFill>
            </a:endParaRPr>
          </a:p>
          <a:p>
            <a:pPr algn="ctr"/>
            <a:r>
              <a:rPr lang="fr-FR" sz="2200" i="1" dirty="0" smtClean="0">
                <a:solidFill>
                  <a:schemeClr val="tx1"/>
                </a:solidFill>
              </a:rPr>
              <a:t>Short-</a:t>
            </a:r>
            <a:r>
              <a:rPr lang="fr-FR" sz="2200" i="1" dirty="0" err="1" smtClean="0">
                <a:solidFill>
                  <a:schemeClr val="tx1"/>
                </a:solidFill>
              </a:rPr>
              <a:t>term</a:t>
            </a:r>
            <a:r>
              <a:rPr lang="fr-FR" sz="2200" i="1" dirty="0" smtClean="0">
                <a:solidFill>
                  <a:schemeClr val="tx1"/>
                </a:solidFill>
              </a:rPr>
              <a:t> transport of satellite </a:t>
            </a:r>
            <a:r>
              <a:rPr lang="fr-FR" sz="2200" i="1" dirty="0" err="1" smtClean="0">
                <a:solidFill>
                  <a:schemeClr val="tx1"/>
                </a:solidFill>
              </a:rPr>
              <a:t>retrieved</a:t>
            </a:r>
            <a:r>
              <a:rPr lang="fr-FR" sz="2200" i="1" dirty="0" smtClean="0">
                <a:solidFill>
                  <a:schemeClr val="tx1"/>
                </a:solidFill>
              </a:rPr>
              <a:t> </a:t>
            </a:r>
            <a:r>
              <a:rPr lang="fr-FR" sz="2200" i="1" dirty="0" err="1" smtClean="0">
                <a:solidFill>
                  <a:schemeClr val="tx1"/>
                </a:solidFill>
              </a:rPr>
              <a:t>airmasses</a:t>
            </a:r>
            <a:endParaRPr lang="fr-FR" sz="2200" i="1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endParaRPr lang="fr-FR" sz="2200" i="1" dirty="0" smtClean="0">
              <a:solidFill>
                <a:schemeClr val="tx1"/>
              </a:solidFill>
            </a:endParaRPr>
          </a:p>
          <a:p>
            <a:pPr algn="ctr"/>
            <a:r>
              <a:rPr lang="fr-FR" sz="2400" i="1" dirty="0" err="1" smtClean="0">
                <a:solidFill>
                  <a:schemeClr val="tx1"/>
                </a:solidFill>
              </a:rPr>
              <a:t>Results</a:t>
            </a:r>
            <a:r>
              <a:rPr lang="fr-FR" sz="2400" i="1" dirty="0" smtClean="0">
                <a:solidFill>
                  <a:schemeClr val="tx1"/>
                </a:solidFill>
              </a:rPr>
              <a:t>: </a:t>
            </a:r>
          </a:p>
          <a:p>
            <a:pPr algn="ctr"/>
            <a:r>
              <a:rPr lang="fr-FR" sz="2400" i="1" dirty="0" smtClean="0">
                <a:solidFill>
                  <a:schemeClr val="tx1"/>
                </a:solidFill>
              </a:rPr>
              <a:t>L. </a:t>
            </a:r>
            <a:r>
              <a:rPr lang="fr-FR" sz="2400" i="1" dirty="0" err="1" smtClean="0">
                <a:solidFill>
                  <a:schemeClr val="tx1"/>
                </a:solidFill>
              </a:rPr>
              <a:t>Cronce</a:t>
            </a:r>
            <a:r>
              <a:rPr lang="fr-FR" sz="2400" i="1" dirty="0" smtClean="0">
                <a:solidFill>
                  <a:schemeClr val="tx1"/>
                </a:solidFill>
              </a:rPr>
              <a:t>, R. Petersen </a:t>
            </a:r>
          </a:p>
          <a:p>
            <a:pPr algn="ctr"/>
            <a:r>
              <a:rPr lang="fr-FR" sz="2400" i="1" dirty="0" smtClean="0">
                <a:solidFill>
                  <a:schemeClr val="tx1"/>
                </a:solidFill>
              </a:rPr>
              <a:t>(Uni. Wisconsin)</a:t>
            </a:r>
          </a:p>
          <a:p>
            <a:pPr algn="ctr">
              <a:lnSpc>
                <a:spcPct val="150000"/>
              </a:lnSpc>
            </a:pPr>
            <a:endParaRPr lang="fr-FR" sz="2200" i="1" dirty="0">
              <a:solidFill>
                <a:schemeClr val="tx1"/>
              </a:solidFill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 bwMode="auto">
          <a:xfrm>
            <a:off x="0" y="-9525"/>
            <a:ext cx="9906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9144000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3. New utilisations of IASI L2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Tracking instabilities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5699379" y="925830"/>
            <a:ext cx="3905250" cy="3467100"/>
            <a:chOff x="5699379" y="925830"/>
            <a:chExt cx="3905250" cy="3467100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55231" t="41366" r="9195" b="8157"/>
            <a:stretch>
              <a:fillRect/>
            </a:stretch>
          </p:blipFill>
          <p:spPr bwMode="auto">
            <a:xfrm>
              <a:off x="5699379" y="925830"/>
              <a:ext cx="3905250" cy="346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Cloud 21"/>
            <p:cNvSpPr/>
            <p:nvPr/>
          </p:nvSpPr>
          <p:spPr>
            <a:xfrm rot="20400000">
              <a:off x="7458531" y="2205391"/>
              <a:ext cx="1333009" cy="1124202"/>
            </a:xfrm>
            <a:prstGeom prst="cloud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87250" y="969403"/>
              <a:ext cx="3472425" cy="338554"/>
            </a:xfrm>
            <a:prstGeom prst="rect">
              <a:avLst/>
            </a:prstGeom>
            <a:solidFill>
              <a:srgbClr val="F8F8F8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</a:rPr>
                <a:t>MSG SEVIRI 18:00 UTC IR</a:t>
              </a:r>
              <a:endParaRPr lang="en-US" sz="1600" i="1" dirty="0">
                <a:solidFill>
                  <a:schemeClr val="accent4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" name="ZoneTexte 7"/>
          <p:cNvSpPr txBox="1"/>
          <p:nvPr/>
        </p:nvSpPr>
        <p:spPr>
          <a:xfrm>
            <a:off x="114301" y="992376"/>
            <a:ext cx="4819650" cy="1463682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algn="ctr"/>
            <a:r>
              <a:rPr lang="fr-FR" sz="1800" i="1" dirty="0" smtClean="0">
                <a:solidFill>
                  <a:schemeClr val="tx1"/>
                </a:solidFill>
              </a:rPr>
              <a:t>Case </a:t>
            </a:r>
            <a:r>
              <a:rPr lang="fr-FR" sz="1800" i="1" dirty="0" err="1" smtClean="0">
                <a:solidFill>
                  <a:schemeClr val="tx1"/>
                </a:solidFill>
              </a:rPr>
              <a:t>study</a:t>
            </a:r>
            <a:r>
              <a:rPr lang="fr-FR" sz="1800" i="1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fr-FR" sz="1800" i="1" dirty="0" smtClean="0">
                <a:solidFill>
                  <a:schemeClr val="tx1"/>
                </a:solidFill>
              </a:rPr>
              <a:t>Central Europe </a:t>
            </a:r>
            <a:r>
              <a:rPr lang="fr-FR" sz="1800" i="1" dirty="0" err="1" smtClean="0">
                <a:solidFill>
                  <a:schemeClr val="tx1"/>
                </a:solidFill>
              </a:rPr>
              <a:t>Flooding</a:t>
            </a:r>
            <a:r>
              <a:rPr lang="fr-FR" sz="1800" i="1" dirty="0" smtClean="0">
                <a:solidFill>
                  <a:schemeClr val="tx1"/>
                </a:solidFill>
              </a:rPr>
              <a:t> 20 </a:t>
            </a:r>
            <a:r>
              <a:rPr lang="fr-FR" sz="1800" i="1" dirty="0" err="1" smtClean="0">
                <a:solidFill>
                  <a:schemeClr val="tx1"/>
                </a:solidFill>
              </a:rPr>
              <a:t>June</a:t>
            </a:r>
            <a:r>
              <a:rPr lang="fr-FR" sz="1800" i="1" dirty="0" smtClean="0">
                <a:solidFill>
                  <a:schemeClr val="tx1"/>
                </a:solidFill>
              </a:rPr>
              <a:t> 2013</a:t>
            </a:r>
          </a:p>
          <a:p>
            <a:pPr algn="ctr"/>
            <a:endParaRPr lang="fr-FR" sz="1800" i="1" dirty="0" smtClean="0">
              <a:solidFill>
                <a:schemeClr val="tx1"/>
              </a:solidFill>
            </a:endParaRPr>
          </a:p>
          <a:p>
            <a:pPr algn="ctr"/>
            <a:r>
              <a:rPr lang="fr-FR" sz="1800" i="1" dirty="0" err="1" smtClean="0">
                <a:solidFill>
                  <a:schemeClr val="tx1"/>
                </a:solidFill>
              </a:rPr>
              <a:t>Credits</a:t>
            </a:r>
            <a:r>
              <a:rPr lang="fr-FR" sz="1800" i="1" dirty="0" smtClean="0">
                <a:solidFill>
                  <a:schemeClr val="tx1"/>
                </a:solidFill>
              </a:rPr>
              <a:t>: L. Cronce, R. Petersen </a:t>
            </a:r>
          </a:p>
          <a:p>
            <a:pPr algn="ctr"/>
            <a:r>
              <a:rPr lang="fr-FR" sz="1800" i="1" dirty="0" smtClean="0">
                <a:solidFill>
                  <a:schemeClr val="tx1"/>
                </a:solidFill>
              </a:rPr>
              <a:t>(Uni. Wisconsin)</a:t>
            </a:r>
            <a:endParaRPr lang="fr-FR" sz="1800" i="1" dirty="0">
              <a:solidFill>
                <a:schemeClr val="tx1"/>
              </a:solidFill>
            </a:endParaRPr>
          </a:p>
        </p:txBody>
      </p:sp>
      <p:grpSp>
        <p:nvGrpSpPr>
          <p:cNvPr id="3" name="Group 25"/>
          <p:cNvGrpSpPr/>
          <p:nvPr/>
        </p:nvGrpSpPr>
        <p:grpSpPr>
          <a:xfrm>
            <a:off x="195199" y="3212118"/>
            <a:ext cx="4257485" cy="3212030"/>
            <a:chOff x="460375" y="3212118"/>
            <a:chExt cx="4257485" cy="3212030"/>
          </a:xfrm>
        </p:grpSpPr>
        <p:grpSp>
          <p:nvGrpSpPr>
            <p:cNvPr id="4" name="Group 24"/>
            <p:cNvGrpSpPr/>
            <p:nvPr/>
          </p:nvGrpSpPr>
          <p:grpSpPr>
            <a:xfrm>
              <a:off x="460375" y="3212118"/>
              <a:ext cx="4257485" cy="3212030"/>
              <a:chOff x="460375" y="3212118"/>
              <a:chExt cx="4257485" cy="3212030"/>
            </a:xfrm>
          </p:grpSpPr>
          <p:pic>
            <p:nvPicPr>
              <p:cNvPr id="19" name="Picture 18" descr="DWD_COSMO_EU_00z_1800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647" y="3576541"/>
                <a:ext cx="4220213" cy="2847607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460375" y="3212118"/>
                <a:ext cx="4241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i="1" dirty="0" smtClean="0">
                    <a:solidFill>
                      <a:schemeClr val="accent4">
                        <a:lumMod val="75000"/>
                        <a:lumOff val="25000"/>
                      </a:schemeClr>
                    </a:solidFill>
                  </a:rPr>
                  <a:t>COSMO_EU 00Z forecast valid 1800UTC</a:t>
                </a:r>
                <a:endParaRPr lang="en-US" sz="1600" b="1" i="1" dirty="0">
                  <a:solidFill>
                    <a:schemeClr val="accent4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1" name="Cloud 20"/>
            <p:cNvSpPr/>
            <p:nvPr/>
          </p:nvSpPr>
          <p:spPr>
            <a:xfrm rot="20400000">
              <a:off x="2432914" y="4287738"/>
              <a:ext cx="1424159" cy="1421025"/>
            </a:xfrm>
            <a:prstGeom prst="cloud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25"/>
          <p:cNvGrpSpPr/>
          <p:nvPr/>
        </p:nvGrpSpPr>
        <p:grpSpPr>
          <a:xfrm>
            <a:off x="3931920" y="3054096"/>
            <a:ext cx="3630168" cy="3513649"/>
            <a:chOff x="3931920" y="3054096"/>
            <a:chExt cx="3630168" cy="3513649"/>
          </a:xfrm>
        </p:grpSpPr>
        <p:grpSp>
          <p:nvGrpSpPr>
            <p:cNvPr id="7" name="Group 23"/>
            <p:cNvGrpSpPr/>
            <p:nvPr/>
          </p:nvGrpSpPr>
          <p:grpSpPr>
            <a:xfrm>
              <a:off x="3938754" y="3054100"/>
              <a:ext cx="3623299" cy="3513645"/>
              <a:chOff x="3938754" y="3054096"/>
              <a:chExt cx="3623299" cy="3513645"/>
            </a:xfrm>
          </p:grpSpPr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6544" t="37368" r="40310" b="27380"/>
              <a:stretch>
                <a:fillRect/>
              </a:stretch>
            </p:blipFill>
            <p:spPr bwMode="auto">
              <a:xfrm>
                <a:off x="3938754" y="3054096"/>
                <a:ext cx="3623299" cy="2679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Cloud 29"/>
              <p:cNvSpPr/>
              <p:nvPr/>
            </p:nvSpPr>
            <p:spPr>
              <a:xfrm rot="20400000">
                <a:off x="5370651" y="3637951"/>
                <a:ext cx="1333009" cy="1124202"/>
              </a:xfrm>
              <a:prstGeom prst="cloud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695231" y="5736744"/>
                <a:ext cx="2250936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i="1" dirty="0" smtClean="0">
                    <a:solidFill>
                      <a:schemeClr val="accent4">
                        <a:lumMod val="75000"/>
                        <a:lumOff val="25000"/>
                      </a:schemeClr>
                    </a:solidFill>
                  </a:rPr>
                  <a:t>IASI L2 v6 Morning </a:t>
                </a:r>
              </a:p>
              <a:p>
                <a:pPr algn="ctr"/>
                <a:r>
                  <a:rPr lang="en-US" sz="1600" i="1" dirty="0" smtClean="0">
                    <a:solidFill>
                      <a:schemeClr val="accent4">
                        <a:lumMod val="75000"/>
                        <a:lumOff val="25000"/>
                      </a:schemeClr>
                    </a:solidFill>
                  </a:rPr>
                  <a:t>+</a:t>
                </a:r>
              </a:p>
              <a:p>
                <a:pPr algn="ctr"/>
                <a:r>
                  <a:rPr lang="en-US" sz="1600" i="1" dirty="0" err="1" smtClean="0">
                    <a:solidFill>
                      <a:schemeClr val="accent4">
                        <a:lumMod val="75000"/>
                        <a:lumOff val="25000"/>
                      </a:schemeClr>
                    </a:solidFill>
                  </a:rPr>
                  <a:t>NearCast</a:t>
                </a:r>
                <a:r>
                  <a:rPr lang="en-US" sz="1600" i="1" dirty="0" smtClean="0">
                    <a:solidFill>
                      <a:schemeClr val="accent4">
                        <a:lumMod val="75000"/>
                        <a:lumOff val="25000"/>
                      </a:schemeClr>
                    </a:solidFill>
                  </a:rPr>
                  <a:t> at 18:00</a:t>
                </a:r>
                <a:endParaRPr lang="en-GB" sz="1600" dirty="0"/>
              </a:p>
            </p:txBody>
          </p:sp>
        </p:grpSp>
        <p:sp>
          <p:nvSpPr>
            <p:cNvPr id="25" name="Rectangle 24"/>
            <p:cNvSpPr/>
            <p:nvPr/>
          </p:nvSpPr>
          <p:spPr bwMode="auto">
            <a:xfrm>
              <a:off x="3931920" y="3054096"/>
              <a:ext cx="3630168" cy="3511296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28" name="Titre 1"/>
          <p:cNvSpPr txBox="1">
            <a:spLocks/>
          </p:cNvSpPr>
          <p:nvPr/>
        </p:nvSpPr>
        <p:spPr bwMode="auto">
          <a:xfrm>
            <a:off x="0" y="-9525"/>
            <a:ext cx="9906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9144000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3. New utilisations of IASI L2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Tracking instabilities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</a:blip>
          <a:srcRect l="21675" t="16791" r="19677" b="2465"/>
          <a:stretch>
            <a:fillRect/>
          </a:stretch>
        </p:blipFill>
        <p:spPr bwMode="auto">
          <a:xfrm>
            <a:off x="1658683" y="869583"/>
            <a:ext cx="7067563" cy="570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5571465" y="956929"/>
            <a:ext cx="3019647" cy="27857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79" tIns="35979" rIns="35979" bIns="35979" numCol="1" rtlCol="0" anchor="t" anchorCtr="0" compatLnSpc="1">
            <a:prstTxWarp prst="textNoShape">
              <a:avLst/>
            </a:prstTxWarp>
          </a:bodyPr>
          <a:lstStyle/>
          <a:p>
            <a:pPr defTabSz="913880" eaLnBrk="0" hangingPunct="0">
              <a:spcBef>
                <a:spcPct val="50000"/>
              </a:spcBef>
            </a:pPr>
            <a:endParaRPr lang="fr-FR" dirty="0" smtClean="0"/>
          </a:p>
        </p:txBody>
      </p:sp>
      <p:sp>
        <p:nvSpPr>
          <p:cNvPr id="11" name="Rectangle 10"/>
          <p:cNvSpPr/>
          <p:nvPr/>
        </p:nvSpPr>
        <p:spPr bwMode="auto">
          <a:xfrm>
            <a:off x="1789817" y="3746205"/>
            <a:ext cx="3019647" cy="27857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79" tIns="35979" rIns="35979" bIns="35979" numCol="1" rtlCol="0" anchor="t" anchorCtr="0" compatLnSpc="1">
            <a:prstTxWarp prst="textNoShape">
              <a:avLst/>
            </a:prstTxWarp>
          </a:bodyPr>
          <a:lstStyle/>
          <a:p>
            <a:pPr defTabSz="913880" eaLnBrk="0" hangingPunct="0">
              <a:spcBef>
                <a:spcPct val="50000"/>
              </a:spcBef>
            </a:pPr>
            <a:endParaRPr lang="fr-FR" dirty="0" smtClean="0"/>
          </a:p>
        </p:txBody>
      </p:sp>
      <p:sp>
        <p:nvSpPr>
          <p:cNvPr id="12" name="Rectangle 11"/>
          <p:cNvSpPr/>
          <p:nvPr/>
        </p:nvSpPr>
        <p:spPr bwMode="auto">
          <a:xfrm>
            <a:off x="1772098" y="921505"/>
            <a:ext cx="3019647" cy="27857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79" tIns="35979" rIns="35979" bIns="35979" numCol="1" rtlCol="0" anchor="t" anchorCtr="0" compatLnSpc="1">
            <a:prstTxWarp prst="textNoShape">
              <a:avLst/>
            </a:prstTxWarp>
          </a:bodyPr>
          <a:lstStyle/>
          <a:p>
            <a:pPr defTabSz="913880" eaLnBrk="0" hangingPunct="0">
              <a:spcBef>
                <a:spcPct val="50000"/>
              </a:spcBef>
            </a:pPr>
            <a:endParaRPr lang="fr-FR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336717" y="6311967"/>
            <a:ext cx="4873236" cy="369279"/>
          </a:xfrm>
          <a:prstGeom prst="rect">
            <a:avLst/>
          </a:prstGeom>
        </p:spPr>
        <p:txBody>
          <a:bodyPr wrap="square" lIns="91387" tIns="45694" rIns="91387" bIns="45694">
            <a:spAutoFit/>
          </a:bodyPr>
          <a:lstStyle/>
          <a:p>
            <a:r>
              <a:rPr lang="en-US" sz="1800" i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Results R. </a:t>
            </a:r>
            <a:r>
              <a:rPr lang="en-US" sz="1800" i="1" kern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Randriamampianina</a:t>
            </a:r>
            <a:r>
              <a:rPr lang="en-US" sz="1800" i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800" i="1" kern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MetNo</a:t>
            </a:r>
            <a:r>
              <a:rPr lang="en-US" sz="1800" i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FR" sz="1800" i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 bwMode="auto">
          <a:xfrm>
            <a:off x="0" y="-9525"/>
            <a:ext cx="9250326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9144000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3. New utilisations 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Tracking Polar lows?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3" name="Picture 3" descr="O:\My Documents\Conf-Paper-Workshops-Meeting\Rewex\2015\MetNo_assimIASI.png"/>
          <p:cNvPicPr>
            <a:picLocks noChangeAspect="1" noChangeArrowheads="1"/>
          </p:cNvPicPr>
          <p:nvPr/>
        </p:nvPicPr>
        <p:blipFill>
          <a:blip r:embed="rId2" cstate="print"/>
          <a:srcRect r="23835"/>
          <a:stretch>
            <a:fillRect/>
          </a:stretch>
        </p:blipFill>
        <p:spPr bwMode="auto">
          <a:xfrm>
            <a:off x="168381" y="1666626"/>
            <a:ext cx="4741950" cy="41495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06034" y="1160594"/>
            <a:ext cx="3319272" cy="107720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IASI L2 v6.2 (PWLR</a:t>
            </a:r>
            <a:r>
              <a:rPr lang="en-GB" sz="1600" baseline="30000" dirty="0" smtClean="0">
                <a:solidFill>
                  <a:schemeClr val="tx1"/>
                </a:solidFill>
              </a:rPr>
              <a:t>3</a:t>
            </a:r>
            <a:r>
              <a:rPr lang="en-GB" sz="1600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for the same transect 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on the 72°N parallel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(1h difference)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891915" y="1935132"/>
            <a:ext cx="3680089" cy="3521255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79" tIns="35979" rIns="35979" bIns="35979" numCol="1" rtlCol="0" anchor="t" anchorCtr="0" compatLnSpc="1">
            <a:prstTxWarp prst="textNoShape">
              <a:avLst/>
            </a:prstTxWarp>
          </a:bodyPr>
          <a:lstStyle/>
          <a:p>
            <a:pPr defTabSz="913880" eaLnBrk="0" hangingPunct="0">
              <a:spcBef>
                <a:spcPct val="50000"/>
              </a:spcBef>
            </a:pPr>
            <a:endParaRPr lang="fr-FR" dirty="0" smtClean="0"/>
          </a:p>
        </p:txBody>
      </p:sp>
      <p:pic>
        <p:nvPicPr>
          <p:cNvPr id="392194" name="Picture 2" descr="D:\Thomas\EUMETSAT\Polar Low Workshop - 20160425 - LMD Paris\material\transect72deg.200803161200_log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6000" y="2519917"/>
            <a:ext cx="5040000" cy="3242931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 bwMode="auto">
          <a:xfrm>
            <a:off x="6762306" y="2636875"/>
            <a:ext cx="3101163" cy="2955852"/>
          </a:xfrm>
          <a:prstGeom prst="rect">
            <a:avLst/>
          </a:prstGeom>
          <a:noFill/>
          <a:ln w="762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6" tIns="35996" rIns="35996" bIns="35996" numCol="1" rtlCol="0" anchor="t" anchorCtr="0" compatLnSpc="1">
            <a:prstTxWarp prst="textNoShape">
              <a:avLst/>
            </a:prstTxWarp>
          </a:bodyPr>
          <a:lstStyle/>
          <a:p>
            <a:pPr defTabSz="914296" eaLnBrk="0" hangingPunct="0">
              <a:spcBef>
                <a:spcPct val="50000"/>
              </a:spcBef>
            </a:pPr>
            <a:endParaRPr lang="fr-FR" dirty="0" smtClean="0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0" y="-9525"/>
            <a:ext cx="9250326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9144000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3. New utilisations </a:t>
            </a:r>
            <a:r>
              <a:rPr lang="en-GB" sz="2800" kern="0" dirty="0" smtClean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 smtClean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Tracking Polar lows?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6" name="Picture 2" descr="D:\Thomas\EUMETSAT\NDRC-9\material\DataAcquisition.png"/>
          <p:cNvPicPr>
            <a:picLocks noChangeAspect="1" noChangeArrowheads="1"/>
          </p:cNvPicPr>
          <p:nvPr/>
        </p:nvPicPr>
        <p:blipFill>
          <a:blip r:embed="rId2" cstate="print"/>
          <a:srcRect b="4299"/>
          <a:stretch>
            <a:fillRect/>
          </a:stretch>
        </p:blipFill>
        <p:spPr bwMode="auto">
          <a:xfrm>
            <a:off x="434015" y="2147353"/>
            <a:ext cx="9028962" cy="4402303"/>
          </a:xfrm>
          <a:prstGeom prst="rect">
            <a:avLst/>
          </a:prstGeom>
          <a:noFill/>
        </p:spPr>
      </p:pic>
      <p:pic>
        <p:nvPicPr>
          <p:cNvPr id="5" name="Picture 2" descr="Overview of Data Dumps via Svalbard and McMurdo S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9834" y="1096852"/>
            <a:ext cx="3134905" cy="313490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193956" y="5950459"/>
            <a:ext cx="26260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200" dirty="0" smtClean="0">
                <a:solidFill>
                  <a:schemeClr val="tx1"/>
                </a:solidFill>
              </a:rPr>
              <a:t>Global: NRT &lt; 2h</a:t>
            </a:r>
            <a:endParaRPr lang="fr-FR" sz="22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721934" y="1956391"/>
            <a:ext cx="2573079" cy="123337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2104096" y="3144136"/>
            <a:ext cx="3866569" cy="1723237"/>
            <a:chOff x="2104096" y="3144136"/>
            <a:chExt cx="3866569" cy="1723237"/>
          </a:xfrm>
        </p:grpSpPr>
        <p:sp>
          <p:nvSpPr>
            <p:cNvPr id="14" name="Flèche droite 13"/>
            <p:cNvSpPr/>
            <p:nvPr/>
          </p:nvSpPr>
          <p:spPr bwMode="auto">
            <a:xfrm rot="1744198">
              <a:off x="2104096" y="3144136"/>
              <a:ext cx="1715577" cy="359440"/>
            </a:xfrm>
            <a:prstGeom prst="rightArrow">
              <a:avLst/>
            </a:prstGeom>
            <a:solidFill>
              <a:srgbClr val="00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9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5" name="Flèche droite 14"/>
            <p:cNvSpPr/>
            <p:nvPr/>
          </p:nvSpPr>
          <p:spPr bwMode="auto">
            <a:xfrm rot="2231985">
              <a:off x="4133050" y="4446608"/>
              <a:ext cx="1837615" cy="420765"/>
            </a:xfrm>
            <a:prstGeom prst="rightArrow">
              <a:avLst/>
            </a:prstGeom>
            <a:solidFill>
              <a:srgbClr val="00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9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068394" y="2236156"/>
            <a:ext cx="420980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200" dirty="0" err="1" smtClean="0">
                <a:solidFill>
                  <a:srgbClr val="FF0000"/>
                </a:solidFill>
              </a:rPr>
              <a:t>Opening</a:t>
            </a:r>
            <a:r>
              <a:rPr lang="fr-FR" sz="22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2200" dirty="0" smtClean="0">
                <a:solidFill>
                  <a:srgbClr val="FF0000"/>
                </a:solidFill>
              </a:rPr>
              <a:t>EARS-IASI L2 service</a:t>
            </a:r>
          </a:p>
          <a:p>
            <a:pPr algn="ctr"/>
            <a:r>
              <a:rPr lang="fr-FR" sz="2200" dirty="0" err="1" smtClean="0">
                <a:solidFill>
                  <a:srgbClr val="FF0000"/>
                </a:solidFill>
              </a:rPr>
              <a:t>Regional</a:t>
            </a:r>
            <a:r>
              <a:rPr lang="fr-FR" sz="2200" dirty="0" smtClean="0">
                <a:solidFill>
                  <a:srgbClr val="FF0000"/>
                </a:solidFill>
              </a:rPr>
              <a:t>: </a:t>
            </a:r>
            <a:r>
              <a:rPr lang="fr-FR" sz="2200" dirty="0" err="1" smtClean="0">
                <a:solidFill>
                  <a:srgbClr val="FF0000"/>
                </a:solidFill>
              </a:rPr>
              <a:t>requirement</a:t>
            </a:r>
            <a:r>
              <a:rPr lang="fr-FR" sz="2200" dirty="0" smtClean="0">
                <a:solidFill>
                  <a:srgbClr val="FF0000"/>
                </a:solidFill>
              </a:rPr>
              <a:t> &lt; 30’</a:t>
            </a:r>
            <a:endParaRPr lang="fr-FR" sz="2200" dirty="0">
              <a:solidFill>
                <a:srgbClr val="FF0000"/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2913321" y="3083443"/>
            <a:ext cx="2232838" cy="1818150"/>
            <a:chOff x="2913321" y="3083443"/>
            <a:chExt cx="2232838" cy="1818150"/>
          </a:xfrm>
        </p:grpSpPr>
        <p:sp>
          <p:nvSpPr>
            <p:cNvPr id="17" name="Parenthèse fermante 16"/>
            <p:cNvSpPr/>
            <p:nvPr/>
          </p:nvSpPr>
          <p:spPr bwMode="auto">
            <a:xfrm>
              <a:off x="4316820" y="3083443"/>
              <a:ext cx="379220" cy="1208566"/>
            </a:xfrm>
            <a:prstGeom prst="rightBracket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9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8" name="Parenthèse fermante 17"/>
            <p:cNvSpPr/>
            <p:nvPr/>
          </p:nvSpPr>
          <p:spPr bwMode="auto">
            <a:xfrm flipH="1">
              <a:off x="3363440" y="3086988"/>
              <a:ext cx="379220" cy="1208566"/>
            </a:xfrm>
            <a:prstGeom prst="rightBracket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9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913321" y="4316818"/>
              <a:ext cx="2232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tx1"/>
                  </a:solidFill>
                </a:rPr>
                <a:t>Under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development</a:t>
              </a:r>
              <a:r>
                <a:rPr lang="fr-FR" sz="1600" dirty="0" smtClean="0">
                  <a:solidFill>
                    <a:schemeClr val="tx1"/>
                  </a:solidFill>
                </a:rPr>
                <a:t> for IASI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Level</a:t>
              </a:r>
              <a:r>
                <a:rPr lang="fr-FR" sz="1600" dirty="0" smtClean="0">
                  <a:solidFill>
                    <a:schemeClr val="tx1"/>
                  </a:solidFill>
                </a:rPr>
                <a:t> 2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re 1"/>
          <p:cNvSpPr txBox="1">
            <a:spLocks/>
          </p:cNvSpPr>
          <p:nvPr/>
        </p:nvSpPr>
        <p:spPr bwMode="auto">
          <a:xfrm>
            <a:off x="0" y="-9525"/>
            <a:ext cx="9250326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9144000" algn="r"/>
              </a:tabLst>
              <a:defRPr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3. EARS-IASI L2, a new </a:t>
            </a:r>
            <a:r>
              <a:rPr lang="fr-FR" sz="2800" dirty="0" err="1" smtClean="0">
                <a:latin typeface="Arial" pitchFamily="34" charset="0"/>
                <a:cs typeface="Arial" pitchFamily="34" charset="0"/>
              </a:rPr>
              <a:t>regional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service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EUMETSAT </a:t>
            </a:r>
            <a:r>
              <a:rPr lang="fr-FR" dirty="0" err="1" smtClean="0"/>
              <a:t>advanced</a:t>
            </a:r>
            <a:r>
              <a:rPr lang="fr-FR" dirty="0" smtClean="0"/>
              <a:t> retransmission system</a:t>
            </a:r>
            <a:endParaRPr lang="fr-FR" dirty="0"/>
          </a:p>
        </p:txBody>
      </p:sp>
      <p:pic>
        <p:nvPicPr>
          <p:cNvPr id="387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1244820"/>
            <a:ext cx="9401175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8" name="Picture 2" descr="D:\Thomas\EUMETSAT\NDRC-9\material\EARS-IAS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038" y="1121402"/>
            <a:ext cx="9074568" cy="5204852"/>
          </a:xfrm>
          <a:prstGeom prst="rect">
            <a:avLst/>
          </a:prstGeom>
          <a:noFill/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current</a:t>
            </a:r>
            <a:r>
              <a:rPr lang="fr-FR" dirty="0" smtClean="0"/>
              <a:t> EARS-IASI </a:t>
            </a:r>
            <a:r>
              <a:rPr lang="fr-FR" dirty="0" err="1" smtClean="0"/>
              <a:t>coverage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165063" y="913704"/>
            <a:ext cx="9553095" cy="5834670"/>
          </a:xfrm>
        </p:spPr>
        <p:txBody>
          <a:bodyPr>
            <a:noAutofit/>
          </a:bodyPr>
          <a:lstStyle/>
          <a:p>
            <a:pPr marL="217488" indent="-217488" algn="just">
              <a:spcAft>
                <a:spcPts val="600"/>
              </a:spcAft>
              <a:buFont typeface="Wingdings" charset="2"/>
              <a:buChar char="ü"/>
            </a:pPr>
            <a:r>
              <a:rPr lang="fr-FR" sz="2000" b="1" dirty="0" smtClean="0">
                <a:latin typeface="+mn-lt"/>
              </a:rPr>
              <a:t> IASI L2 v6 </a:t>
            </a:r>
            <a:r>
              <a:rPr lang="fr-FR" sz="2000" dirty="0" smtClean="0">
                <a:latin typeface="+mn-lt"/>
              </a:rPr>
              <a:t>processor </a:t>
            </a:r>
            <a:r>
              <a:rPr lang="fr-FR" sz="2000" dirty="0" err="1" smtClean="0">
                <a:latin typeface="+mn-lt"/>
              </a:rPr>
              <a:t>offers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latin typeface="+mn-lt"/>
              </a:rPr>
              <a:t>unprecedented</a:t>
            </a:r>
            <a:r>
              <a:rPr lang="fr-FR" sz="20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000" b="1" dirty="0" err="1" smtClean="0">
                <a:latin typeface="+mn-lt"/>
              </a:rPr>
              <a:t>sounding</a:t>
            </a:r>
            <a:r>
              <a:rPr lang="fr-FR" sz="2000" b="1" dirty="0" smtClean="0">
                <a:latin typeface="+mn-lt"/>
              </a:rPr>
              <a:t> </a:t>
            </a:r>
            <a:r>
              <a:rPr lang="fr-FR" sz="2000" b="1" dirty="0" err="1" smtClean="0">
                <a:latin typeface="+mn-lt"/>
              </a:rPr>
              <a:t>capabilities</a:t>
            </a:r>
            <a:r>
              <a:rPr lang="fr-FR" sz="2000" b="1" dirty="0" smtClean="0">
                <a:latin typeface="+mn-lt"/>
              </a:rPr>
              <a:t> </a:t>
            </a:r>
            <a:r>
              <a:rPr lang="fr-FR" sz="2000" dirty="0" smtClean="0">
                <a:latin typeface="+mn-lt"/>
              </a:rPr>
              <a:t>(</a:t>
            </a:r>
            <a:r>
              <a:rPr lang="fr-FR" sz="2000" dirty="0" err="1" smtClean="0">
                <a:latin typeface="+mn-lt"/>
              </a:rPr>
              <a:t>yield</a:t>
            </a:r>
            <a:r>
              <a:rPr lang="fr-FR" sz="2000" dirty="0" smtClean="0">
                <a:latin typeface="+mn-lt"/>
              </a:rPr>
              <a:t> and </a:t>
            </a:r>
            <a:r>
              <a:rPr lang="fr-FR" sz="2000" dirty="0" err="1" smtClean="0">
                <a:latin typeface="+mn-lt"/>
              </a:rPr>
              <a:t>precision</a:t>
            </a:r>
            <a:r>
              <a:rPr lang="fr-FR" sz="2000" dirty="0" smtClean="0">
                <a:latin typeface="+mn-lt"/>
              </a:rPr>
              <a:t>) </a:t>
            </a:r>
            <a:r>
              <a:rPr lang="fr-FR" sz="2000" b="1" dirty="0" err="1" smtClean="0">
                <a:latin typeface="+mn-lt"/>
              </a:rPr>
              <a:t>at</a:t>
            </a:r>
            <a:r>
              <a:rPr lang="fr-FR" sz="2000" b="1" dirty="0" smtClean="0">
                <a:latin typeface="+mn-lt"/>
              </a:rPr>
              <a:t> the IASI </a:t>
            </a:r>
            <a:r>
              <a:rPr lang="fr-FR" sz="2000" b="1" dirty="0" err="1" smtClean="0">
                <a:latin typeface="+mn-lt"/>
              </a:rPr>
              <a:t>footprint</a:t>
            </a:r>
            <a:r>
              <a:rPr lang="fr-FR" sz="2000" b="1" dirty="0" smtClean="0">
                <a:latin typeface="+mn-lt"/>
              </a:rPr>
              <a:t> </a:t>
            </a:r>
            <a:r>
              <a:rPr lang="fr-FR" sz="2000" b="1" dirty="0" err="1" smtClean="0">
                <a:latin typeface="+mn-lt"/>
              </a:rPr>
              <a:t>resolution</a:t>
            </a:r>
            <a:endParaRPr lang="fr-FR" sz="2000" b="1" dirty="0" smtClean="0">
              <a:latin typeface="+mn-lt"/>
            </a:endParaRPr>
          </a:p>
          <a:p>
            <a:pPr marL="217488" indent="-217488" algn="just">
              <a:spcAft>
                <a:spcPts val="600"/>
              </a:spcAft>
              <a:buFont typeface="Wingdings" charset="2"/>
              <a:buChar char="ü"/>
            </a:pPr>
            <a:r>
              <a:rPr lang="fr-FR" sz="2000" b="1" dirty="0" smtClean="0">
                <a:latin typeface="+mn-lt"/>
              </a:rPr>
              <a:t> MW+IR </a:t>
            </a:r>
            <a:r>
              <a:rPr lang="fr-FR" sz="2000" dirty="0" err="1" smtClean="0">
                <a:latin typeface="+mn-lt"/>
              </a:rPr>
              <a:t>allow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b="1" dirty="0" err="1" smtClean="0">
                <a:latin typeface="+mn-lt"/>
              </a:rPr>
              <a:t>nearly</a:t>
            </a:r>
            <a:r>
              <a:rPr lang="fr-FR" sz="2000" b="1" dirty="0" smtClean="0">
                <a:latin typeface="+mn-lt"/>
              </a:rPr>
              <a:t> all-</a:t>
            </a:r>
            <a:r>
              <a:rPr lang="fr-FR" sz="2000" b="1" dirty="0" err="1" smtClean="0">
                <a:latin typeface="+mn-lt"/>
              </a:rPr>
              <a:t>sky</a:t>
            </a:r>
            <a:r>
              <a:rPr lang="fr-FR" sz="2000" b="1" dirty="0" smtClean="0">
                <a:latin typeface="+mn-lt"/>
              </a:rPr>
              <a:t> </a:t>
            </a:r>
            <a:r>
              <a:rPr lang="fr-FR" sz="2000" b="1" dirty="0" err="1" smtClean="0">
                <a:latin typeface="+mn-lt"/>
              </a:rPr>
              <a:t>T,q</a:t>
            </a:r>
            <a:r>
              <a:rPr lang="fr-FR" sz="2000" b="1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statistical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retrievals</a:t>
            </a:r>
            <a:r>
              <a:rPr lang="fr-FR" sz="2000" dirty="0" smtClean="0">
                <a:latin typeface="+mn-lt"/>
              </a:rPr>
              <a:t>: </a:t>
            </a:r>
            <a:r>
              <a:rPr lang="fr-FR" sz="2000" b="1" dirty="0" smtClean="0">
                <a:latin typeface="+mn-lt"/>
              </a:rPr>
              <a:t>~85% </a:t>
            </a:r>
            <a:r>
              <a:rPr lang="fr-FR" sz="2000" b="1" dirty="0" err="1" smtClean="0">
                <a:latin typeface="+mn-lt"/>
              </a:rPr>
              <a:t>useful</a:t>
            </a:r>
            <a:r>
              <a:rPr lang="fr-FR" sz="2000" b="1" dirty="0" smtClean="0">
                <a:latin typeface="+mn-lt"/>
              </a:rPr>
              <a:t> </a:t>
            </a:r>
            <a:r>
              <a:rPr lang="fr-FR" sz="2000" b="1" dirty="0" err="1" smtClean="0">
                <a:latin typeface="+mn-lt"/>
              </a:rPr>
              <a:t>yield</a:t>
            </a:r>
            <a:endParaRPr lang="fr-FR" sz="2000" b="1" dirty="0" smtClean="0">
              <a:latin typeface="+mn-lt"/>
            </a:endParaRPr>
          </a:p>
          <a:p>
            <a:pPr marL="217488" indent="-217488" algn="just">
              <a:spcAft>
                <a:spcPts val="0"/>
              </a:spcAft>
              <a:buFont typeface="Wingdings" charset="2"/>
              <a:buChar char="ü"/>
            </a:pPr>
            <a:r>
              <a:rPr lang="fr-FR" sz="2000" b="1" dirty="0" smtClean="0">
                <a:latin typeface="+mn-lt"/>
              </a:rPr>
              <a:t> T &amp; q profiles </a:t>
            </a:r>
            <a:r>
              <a:rPr lang="fr-FR" sz="2000" dirty="0" err="1" smtClean="0">
                <a:latin typeface="+mn-lt"/>
              </a:rPr>
              <a:t>typical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precision</a:t>
            </a:r>
            <a:r>
              <a:rPr lang="fr-FR" sz="2000" dirty="0" smtClean="0">
                <a:latin typeface="+mn-lt"/>
              </a:rPr>
              <a:t> in </a:t>
            </a:r>
            <a:r>
              <a:rPr lang="fr-FR" sz="2000" dirty="0" err="1" smtClean="0">
                <a:latin typeface="+mn-lt"/>
              </a:rPr>
              <a:t>clear</a:t>
            </a:r>
            <a:r>
              <a:rPr lang="fr-FR" sz="2000" dirty="0" smtClean="0">
                <a:latin typeface="+mn-lt"/>
              </a:rPr>
              <a:t>-</a:t>
            </a:r>
            <a:r>
              <a:rPr lang="fr-FR" sz="2000" dirty="0" err="1" smtClean="0">
                <a:latin typeface="+mn-lt"/>
              </a:rPr>
              <a:t>sky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precision</a:t>
            </a:r>
            <a:r>
              <a:rPr lang="fr-FR" sz="2000" dirty="0" smtClean="0">
                <a:latin typeface="+mn-lt"/>
              </a:rPr>
              <a:t> of T&lt;1K, H</a:t>
            </a:r>
            <a:r>
              <a:rPr lang="fr-FR" sz="2000" baseline="-25000" dirty="0" smtClean="0">
                <a:latin typeface="+mn-lt"/>
              </a:rPr>
              <a:t>2</a:t>
            </a:r>
            <a:r>
              <a:rPr lang="fr-FR" sz="2000" dirty="0" smtClean="0">
                <a:latin typeface="+mn-lt"/>
              </a:rPr>
              <a:t>O&lt;1.2g/kg </a:t>
            </a:r>
            <a:r>
              <a:rPr lang="fr-FR" sz="2000" dirty="0" err="1" smtClean="0">
                <a:latin typeface="+mn-lt"/>
              </a:rPr>
              <a:t>throughout</a:t>
            </a:r>
            <a:r>
              <a:rPr lang="fr-FR" sz="2000" dirty="0" smtClean="0">
                <a:latin typeface="+mn-lt"/>
              </a:rPr>
              <a:t> the </a:t>
            </a:r>
            <a:r>
              <a:rPr lang="fr-FR" sz="2000" dirty="0" err="1" smtClean="0">
                <a:latin typeface="+mn-lt"/>
              </a:rPr>
              <a:t>troposphere</a:t>
            </a:r>
            <a:r>
              <a:rPr lang="fr-FR" sz="2000" dirty="0" smtClean="0">
                <a:latin typeface="+mn-lt"/>
              </a:rPr>
              <a:t>. </a:t>
            </a:r>
            <a:r>
              <a:rPr lang="fr-FR" sz="2000" dirty="0" err="1" smtClean="0"/>
              <a:t>Well</a:t>
            </a:r>
            <a:r>
              <a:rPr lang="fr-FR" sz="2000" dirty="0" smtClean="0"/>
              <a:t> </a:t>
            </a:r>
            <a:r>
              <a:rPr lang="fr-FR" sz="2000" b="1" dirty="0" err="1" smtClean="0"/>
              <a:t>established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operational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product</a:t>
            </a:r>
            <a:r>
              <a:rPr lang="fr-FR" sz="2000" dirty="0" smtClean="0"/>
              <a:t>, </a:t>
            </a:r>
            <a:r>
              <a:rPr lang="fr-FR" sz="2000" dirty="0" err="1" smtClean="0"/>
              <a:t>since</a:t>
            </a:r>
            <a:r>
              <a:rPr lang="fr-FR" sz="2000" dirty="0" smtClean="0"/>
              <a:t> Sept. 2014 and release of v6.0</a:t>
            </a:r>
          </a:p>
          <a:p>
            <a:pPr marL="217488" indent="-217488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fr-FR" sz="2000" dirty="0" smtClean="0"/>
              <a:t> The v6.2 </a:t>
            </a:r>
            <a:r>
              <a:rPr lang="fr-FR" sz="2000" dirty="0" err="1" smtClean="0"/>
              <a:t>operational</a:t>
            </a:r>
            <a:r>
              <a:rPr lang="fr-FR" sz="2000" dirty="0" smtClean="0"/>
              <a:t> </a:t>
            </a:r>
            <a:r>
              <a:rPr lang="fr-FR" sz="2000" dirty="0" err="1" smtClean="0"/>
              <a:t>since</a:t>
            </a:r>
            <a:r>
              <a:rPr lang="fr-FR" sz="2000" dirty="0" smtClean="0"/>
              <a:t> 2 </a:t>
            </a:r>
            <a:r>
              <a:rPr lang="fr-FR" sz="2000" dirty="0" err="1" smtClean="0"/>
              <a:t>June</a:t>
            </a:r>
            <a:r>
              <a:rPr lang="fr-FR" sz="2000" dirty="0" smtClean="0"/>
              <a:t> 2016 </a:t>
            </a:r>
            <a:r>
              <a:rPr lang="fr-FR" sz="2000" dirty="0" err="1" smtClean="0"/>
              <a:t>includes</a:t>
            </a:r>
            <a:r>
              <a:rPr lang="fr-FR" sz="2000" dirty="0" smtClean="0"/>
              <a:t> </a:t>
            </a:r>
            <a:r>
              <a:rPr lang="fr-FR" sz="2000" b="1" dirty="0" smtClean="0"/>
              <a:t>PWLR</a:t>
            </a:r>
            <a:r>
              <a:rPr lang="fr-FR" sz="2000" b="1" baseline="30000" dirty="0" smtClean="0"/>
              <a:t>3</a:t>
            </a:r>
            <a:r>
              <a:rPr lang="fr-FR" sz="2000" dirty="0" smtClean="0"/>
              <a:t>: a new </a:t>
            </a:r>
            <a:r>
              <a:rPr lang="fr-FR" sz="2000" dirty="0" err="1" smtClean="0"/>
              <a:t>generation</a:t>
            </a:r>
            <a:r>
              <a:rPr lang="fr-FR" sz="2000" dirty="0" smtClean="0"/>
              <a:t> of </a:t>
            </a:r>
            <a:r>
              <a:rPr lang="fr-FR" sz="2000" b="1" dirty="0" err="1" smtClean="0"/>
              <a:t>forecast</a:t>
            </a:r>
            <a:r>
              <a:rPr lang="fr-FR" sz="2000" b="1" dirty="0" smtClean="0"/>
              <a:t>-free </a:t>
            </a:r>
            <a:r>
              <a:rPr lang="fr-FR" sz="2000" dirty="0" err="1" smtClean="0"/>
              <a:t>retrieval</a:t>
            </a:r>
            <a:r>
              <a:rPr lang="fr-FR" sz="2000" dirty="0" smtClean="0"/>
              <a:t> </a:t>
            </a:r>
            <a:r>
              <a:rPr lang="fr-FR" sz="2000" dirty="0" err="1" smtClean="0"/>
              <a:t>operator</a:t>
            </a:r>
            <a:r>
              <a:rPr lang="fr-FR" sz="2000" dirty="0" smtClean="0"/>
              <a:t>, </a:t>
            </a:r>
            <a:r>
              <a:rPr lang="fr-FR" sz="2000" dirty="0" err="1" smtClean="0"/>
              <a:t>exploiting</a:t>
            </a:r>
            <a:r>
              <a:rPr lang="fr-FR" sz="2000" dirty="0" smtClean="0"/>
              <a:t> </a:t>
            </a:r>
            <a:r>
              <a:rPr lang="fr-FR" sz="2000" b="1" dirty="0" err="1" smtClean="0"/>
              <a:t>correlated</a:t>
            </a:r>
            <a:r>
              <a:rPr lang="fr-FR" sz="2000" b="1" dirty="0" smtClean="0"/>
              <a:t> info. in adjacent pixels</a:t>
            </a:r>
            <a:r>
              <a:rPr lang="fr-FR" sz="2000" dirty="0" smtClean="0"/>
              <a:t>. </a:t>
            </a:r>
          </a:p>
          <a:p>
            <a:pPr marL="217488" indent="-217488" algn="just">
              <a:spcAft>
                <a:spcPts val="0"/>
              </a:spcAft>
              <a:buNone/>
            </a:pPr>
            <a:r>
              <a:rPr lang="en-US" sz="2000" i="1" dirty="0" smtClean="0">
                <a:latin typeface="+mn-lt"/>
                <a:sym typeface="Wingdings" pitchFamily="2" charset="2"/>
              </a:rPr>
              <a:t>		</a:t>
            </a:r>
            <a:r>
              <a:rPr lang="en-US" sz="1800" i="1" dirty="0" smtClean="0">
                <a:latin typeface="+mn-lt"/>
                <a:sym typeface="Wingdings" pitchFamily="2" charset="2"/>
              </a:rPr>
              <a:t> </a:t>
            </a:r>
            <a:r>
              <a:rPr lang="en-US" sz="1800" i="1" dirty="0" smtClean="0">
                <a:latin typeface="+mn-lt"/>
              </a:rPr>
              <a:t>full details in “IASI L2 v6 Validation Report” EUM/TSS/REP/14/776443, 290pp</a:t>
            </a:r>
          </a:p>
          <a:p>
            <a:pPr marL="217488" indent="-217488" algn="just">
              <a:spcAft>
                <a:spcPts val="0"/>
              </a:spcAft>
              <a:buNone/>
            </a:pPr>
            <a:r>
              <a:rPr lang="sv-SE" sz="1800" dirty="0" smtClean="0">
                <a:latin typeface="+mn-lt"/>
                <a:sym typeface="Wingdings" pitchFamily="2" charset="2"/>
              </a:rPr>
              <a:t>		and </a:t>
            </a:r>
            <a:r>
              <a:rPr lang="sv-SE" sz="1800" i="1" dirty="0" smtClean="0">
                <a:latin typeface="+mn-lt"/>
              </a:rPr>
              <a:t>“IASI L2 v6.2 Validation Report” EUM/RSP/REP/16/857500, 73pp</a:t>
            </a:r>
          </a:p>
          <a:p>
            <a:pPr marL="217488" indent="-217488" algn="just">
              <a:spcAft>
                <a:spcPts val="0"/>
              </a:spcAft>
              <a:buNone/>
            </a:pPr>
            <a:endParaRPr lang="fr-FR" sz="2000" dirty="0" smtClean="0">
              <a:latin typeface="+mn-lt"/>
            </a:endParaRPr>
          </a:p>
          <a:p>
            <a:pPr marL="0" indent="0" algn="just">
              <a:spcAft>
                <a:spcPts val="600"/>
              </a:spcAft>
              <a:buNone/>
            </a:pPr>
            <a:r>
              <a:rPr lang="fr-FR" sz="2000" dirty="0" smtClean="0">
                <a:latin typeface="+mn-lt"/>
              </a:rPr>
              <a:t>The PWLR</a:t>
            </a:r>
            <a:r>
              <a:rPr lang="fr-FR" sz="2000" baseline="30000" dirty="0" smtClean="0">
                <a:latin typeface="+mn-lt"/>
              </a:rPr>
              <a:t>3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provides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accurate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atmosheric</a:t>
            </a:r>
            <a:r>
              <a:rPr lang="fr-FR" sz="2000" dirty="0" smtClean="0">
                <a:latin typeface="+mn-lt"/>
              </a:rPr>
              <a:t> and surface </a:t>
            </a:r>
            <a:r>
              <a:rPr lang="fr-FR" sz="2000" dirty="0" err="1" smtClean="0">
                <a:latin typeface="+mn-lt"/>
              </a:rPr>
              <a:t>productsis</a:t>
            </a:r>
            <a:r>
              <a:rPr lang="fr-FR" sz="2000" dirty="0" smtClean="0">
                <a:latin typeface="+mn-lt"/>
              </a:rPr>
              <a:t>: </a:t>
            </a:r>
            <a:r>
              <a:rPr lang="fr-FR" sz="2000" b="1" dirty="0" smtClean="0"/>
              <a:t>T &amp; q profiles</a:t>
            </a:r>
            <a:r>
              <a:rPr lang="fr-FR" sz="2000" dirty="0" smtClean="0"/>
              <a:t>, </a:t>
            </a:r>
            <a:r>
              <a:rPr lang="fr-FR" sz="2000" dirty="0" err="1" smtClean="0"/>
              <a:t>Ts</a:t>
            </a:r>
            <a:r>
              <a:rPr lang="fr-FR" sz="2000" dirty="0" smtClean="0"/>
              <a:t>, surface </a:t>
            </a:r>
            <a:r>
              <a:rPr lang="fr-FR" sz="2000" dirty="0" err="1" smtClean="0"/>
              <a:t>emissivity</a:t>
            </a:r>
            <a:r>
              <a:rPr lang="fr-FR" sz="2000" dirty="0" smtClean="0"/>
              <a:t>, </a:t>
            </a:r>
            <a:r>
              <a:rPr lang="fr-FR" sz="2000" dirty="0" err="1" smtClean="0"/>
              <a:t>cloud</a:t>
            </a:r>
            <a:r>
              <a:rPr lang="fr-FR" sz="2000" dirty="0" smtClean="0"/>
              <a:t> signal, </a:t>
            </a:r>
            <a:r>
              <a:rPr lang="fr-FR" sz="2000" b="1" dirty="0" err="1" smtClean="0"/>
              <a:t>quality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indicators</a:t>
            </a:r>
            <a:r>
              <a:rPr lang="fr-FR" sz="2000" b="1" dirty="0" smtClean="0"/>
              <a:t>. </a:t>
            </a:r>
            <a:r>
              <a:rPr lang="fr-FR" sz="2000" dirty="0" smtClean="0">
                <a:latin typeface="+mn-lt"/>
              </a:rPr>
              <a:t>It </a:t>
            </a:r>
            <a:r>
              <a:rPr lang="fr-FR" sz="2000" dirty="0" err="1" smtClean="0">
                <a:latin typeface="+mn-lt"/>
              </a:rPr>
              <a:t>is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b="1" dirty="0" err="1" smtClean="0">
                <a:latin typeface="+mn-lt"/>
              </a:rPr>
              <a:t>extremely</a:t>
            </a:r>
            <a:r>
              <a:rPr lang="fr-FR" sz="2000" b="1" dirty="0" smtClean="0">
                <a:latin typeface="+mn-lt"/>
              </a:rPr>
              <a:t> </a:t>
            </a:r>
            <a:r>
              <a:rPr lang="fr-FR" sz="2000" b="1" dirty="0" err="1" smtClean="0">
                <a:latin typeface="+mn-lt"/>
              </a:rPr>
              <a:t>fast</a:t>
            </a:r>
            <a:r>
              <a:rPr lang="fr-FR" sz="2000" b="1" dirty="0" smtClean="0">
                <a:latin typeface="+mn-lt"/>
              </a:rPr>
              <a:t> </a:t>
            </a:r>
            <a:r>
              <a:rPr lang="fr-FR" sz="2000" dirty="0" smtClean="0">
                <a:latin typeface="+mn-lt"/>
              </a:rPr>
              <a:t>(1day </a:t>
            </a:r>
            <a:r>
              <a:rPr lang="fr-FR" sz="2000" dirty="0" err="1" smtClean="0">
                <a:latin typeface="+mn-lt"/>
              </a:rPr>
              <a:t>processed</a:t>
            </a:r>
            <a:r>
              <a:rPr lang="fr-FR" sz="2000" dirty="0" smtClean="0">
                <a:latin typeface="+mn-lt"/>
              </a:rPr>
              <a:t> in 8mn on a desktop PC) and </a:t>
            </a:r>
            <a:r>
              <a:rPr lang="fr-FR" sz="2000" dirty="0" err="1" smtClean="0">
                <a:latin typeface="+mn-lt"/>
              </a:rPr>
              <a:t>hence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b="1" dirty="0" smtClean="0">
                <a:latin typeface="+mn-lt"/>
              </a:rPr>
              <a:t>compatible </a:t>
            </a:r>
            <a:r>
              <a:rPr lang="fr-FR" sz="2000" b="1" dirty="0" err="1" smtClean="0">
                <a:latin typeface="+mn-lt"/>
              </a:rPr>
              <a:t>with</a:t>
            </a:r>
            <a:r>
              <a:rPr lang="fr-FR" sz="2000" b="1" dirty="0" smtClean="0">
                <a:latin typeface="+mn-lt"/>
              </a:rPr>
              <a:t> </a:t>
            </a:r>
            <a:r>
              <a:rPr lang="fr-FR" sz="2000" b="1" dirty="0" err="1" smtClean="0">
                <a:latin typeface="+mn-lt"/>
              </a:rPr>
              <a:t>regional</a:t>
            </a:r>
            <a:r>
              <a:rPr lang="fr-FR" sz="2000" b="1" dirty="0" smtClean="0">
                <a:latin typeface="+mn-lt"/>
              </a:rPr>
              <a:t> </a:t>
            </a:r>
            <a:r>
              <a:rPr lang="fr-FR" sz="2000" b="1" dirty="0" err="1" smtClean="0">
                <a:latin typeface="+mn-lt"/>
              </a:rPr>
              <a:t>users</a:t>
            </a:r>
            <a:r>
              <a:rPr lang="fr-FR" sz="2000" b="1" dirty="0" smtClean="0">
                <a:latin typeface="+mn-lt"/>
              </a:rPr>
              <a:t> </a:t>
            </a:r>
            <a:r>
              <a:rPr lang="fr-FR" sz="2000" b="1" dirty="0" err="1" smtClean="0">
                <a:latin typeface="+mn-lt"/>
              </a:rPr>
              <a:t>timeliness</a:t>
            </a:r>
            <a:r>
              <a:rPr lang="fr-FR" sz="2000" b="1" dirty="0" smtClean="0">
                <a:latin typeface="+mn-lt"/>
              </a:rPr>
              <a:t> </a:t>
            </a:r>
            <a:r>
              <a:rPr lang="fr-FR" sz="2000" b="1" dirty="0" err="1" smtClean="0">
                <a:latin typeface="+mn-lt"/>
              </a:rPr>
              <a:t>requirements</a:t>
            </a:r>
            <a:r>
              <a:rPr lang="fr-FR" sz="2000" dirty="0" smtClean="0">
                <a:latin typeface="+mn-lt"/>
              </a:rPr>
              <a:t>.</a:t>
            </a:r>
          </a:p>
          <a:p>
            <a:pPr marL="217488" indent="-217488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b="1" dirty="0" smtClean="0">
                <a:latin typeface="+mn-lt"/>
              </a:rPr>
              <a:t> </a:t>
            </a:r>
            <a:r>
              <a:rPr lang="fr-FR" sz="2000" dirty="0" err="1" smtClean="0"/>
              <a:t>Work</a:t>
            </a:r>
            <a:r>
              <a:rPr lang="fr-FR" sz="2000" dirty="0" smtClean="0"/>
              <a:t> on-</a:t>
            </a:r>
            <a:r>
              <a:rPr lang="fr-FR" sz="2000" dirty="0" err="1" smtClean="0"/>
              <a:t>going</a:t>
            </a:r>
            <a:r>
              <a:rPr lang="fr-FR" sz="2000" dirty="0" smtClean="0"/>
              <a:t> to </a:t>
            </a:r>
            <a:r>
              <a:rPr lang="fr-FR" sz="2000" dirty="0" err="1" smtClean="0"/>
              <a:t>extend</a:t>
            </a:r>
            <a:r>
              <a:rPr lang="fr-FR" sz="2000" dirty="0" smtClean="0"/>
              <a:t> </a:t>
            </a:r>
            <a:r>
              <a:rPr lang="fr-FR" sz="2000" b="1" dirty="0" smtClean="0"/>
              <a:t>EARS-IASI service to L2</a:t>
            </a:r>
            <a:r>
              <a:rPr lang="fr-FR" sz="2000" dirty="0" smtClean="0"/>
              <a:t>, </a:t>
            </a:r>
            <a:r>
              <a:rPr lang="fr-FR" sz="2000" dirty="0" err="1" smtClean="0"/>
              <a:t>based</a:t>
            </a:r>
            <a:r>
              <a:rPr lang="fr-FR" sz="2000" dirty="0" smtClean="0"/>
              <a:t> on the all-</a:t>
            </a:r>
            <a:r>
              <a:rPr lang="fr-FR" sz="2000" dirty="0" err="1" smtClean="0"/>
              <a:t>sky</a:t>
            </a:r>
            <a:r>
              <a:rPr lang="fr-FR" sz="2000" dirty="0" smtClean="0"/>
              <a:t> PWLR</a:t>
            </a:r>
            <a:r>
              <a:rPr lang="fr-FR" sz="2000" baseline="30000" dirty="0" smtClean="0"/>
              <a:t>3</a:t>
            </a:r>
          </a:p>
          <a:p>
            <a:pPr marL="217488" indent="-217488" algn="just">
              <a:spcAft>
                <a:spcPts val="600"/>
              </a:spcAft>
              <a:buNone/>
            </a:pPr>
            <a:r>
              <a:rPr lang="fr-FR" sz="2000" b="1" dirty="0" smtClean="0"/>
              <a:t>¿¿</a:t>
            </a:r>
            <a:r>
              <a:rPr lang="fr-FR" sz="2000" b="1" dirty="0" smtClean="0">
                <a:latin typeface="+mn-lt"/>
              </a:rPr>
              <a:t> </a:t>
            </a:r>
            <a:r>
              <a:rPr lang="fr-FR" sz="2000" b="1" dirty="0" err="1" smtClean="0">
                <a:latin typeface="+mn-lt"/>
              </a:rPr>
              <a:t>Increase</a:t>
            </a:r>
            <a:r>
              <a:rPr lang="fr-FR" sz="2000" b="1" dirty="0" smtClean="0">
                <a:latin typeface="+mn-lt"/>
              </a:rPr>
              <a:t> temporal </a:t>
            </a:r>
            <a:r>
              <a:rPr lang="fr-FR" sz="2000" b="1" dirty="0" err="1" smtClean="0">
                <a:latin typeface="+mn-lt"/>
              </a:rPr>
              <a:t>coverage</a:t>
            </a:r>
            <a:r>
              <a:rPr lang="fr-FR" sz="2000" b="1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with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other</a:t>
            </a:r>
            <a:r>
              <a:rPr lang="fr-FR" sz="2000" dirty="0" smtClean="0">
                <a:latin typeface="+mn-lt"/>
              </a:rPr>
              <a:t> </a:t>
            </a:r>
            <a:r>
              <a:rPr lang="fr-FR" sz="2000" dirty="0" err="1" smtClean="0">
                <a:latin typeface="+mn-lt"/>
              </a:rPr>
              <a:t>sounders</a:t>
            </a:r>
            <a:r>
              <a:rPr lang="fr-FR" sz="2000" dirty="0" smtClean="0">
                <a:latin typeface="+mn-lt"/>
              </a:rPr>
              <a:t> (AIRS, </a:t>
            </a:r>
            <a:r>
              <a:rPr lang="fr-FR" sz="2000" dirty="0" err="1" smtClean="0">
                <a:latin typeface="+mn-lt"/>
              </a:rPr>
              <a:t>CrIS</a:t>
            </a:r>
            <a:r>
              <a:rPr lang="fr-FR" sz="2000" dirty="0" smtClean="0">
                <a:latin typeface="+mn-lt"/>
              </a:rPr>
              <a:t>…) </a:t>
            </a:r>
            <a:r>
              <a:rPr lang="fr-FR" sz="2000" b="1" dirty="0" smtClean="0">
                <a:latin typeface="+mn-lt"/>
              </a:rPr>
              <a:t>??</a:t>
            </a:r>
            <a:endParaRPr lang="fr-FR" sz="1600" b="1" dirty="0" smtClean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PWLR AK :: Class 0 Temperature (clear) 137 levels</a:t>
            </a:r>
            <a:endParaRPr lang="fr-FR" dirty="0"/>
          </a:p>
        </p:txBody>
      </p:sp>
      <p:pic>
        <p:nvPicPr>
          <p:cNvPr id="387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1174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MHS: The </a:t>
            </a:r>
            <a:r>
              <a:rPr lang="fr-FR" dirty="0" err="1" smtClean="0"/>
              <a:t>Microwave</a:t>
            </a:r>
            <a:r>
              <a:rPr lang="fr-FR" dirty="0" smtClean="0"/>
              <a:t> </a:t>
            </a:r>
            <a:r>
              <a:rPr lang="fr-FR" dirty="0" err="1" smtClean="0"/>
              <a:t>Humidity</a:t>
            </a:r>
            <a:r>
              <a:rPr lang="fr-FR" dirty="0" smtClean="0"/>
              <a:t> </a:t>
            </a:r>
            <a:r>
              <a:rPr lang="fr-FR" dirty="0" err="1" smtClean="0"/>
              <a:t>Sounder</a:t>
            </a:r>
            <a:endParaRPr lang="fr-FR" dirty="0"/>
          </a:p>
        </p:txBody>
      </p:sp>
      <p:pic>
        <p:nvPicPr>
          <p:cNvPr id="370690" name="Picture 2" descr="D:\Thomas\EUMETSAT\Polar Low Workshop - 20160425 - LMD Paris\material\IMG_JPG_INSTR_MHS_BIG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588" y="1134141"/>
            <a:ext cx="3413714" cy="223344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3439" y="1002739"/>
            <a:ext cx="3799536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0692" name="Picture 4" descr="MHS window channe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60" y="3551275"/>
            <a:ext cx="5671154" cy="302356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1174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" y="1"/>
            <a:ext cx="9278679" cy="854075"/>
          </a:xfrm>
        </p:spPr>
        <p:txBody>
          <a:bodyPr/>
          <a:lstStyle/>
          <a:p>
            <a:r>
              <a:rPr lang="en-US" dirty="0" smtClean="0"/>
              <a:t>PWLR AK :: Class 1 Temperature (cloudy) 137 levels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8061" y="911741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" y="1"/>
            <a:ext cx="9278679" cy="854075"/>
          </a:xfrm>
        </p:spPr>
        <p:txBody>
          <a:bodyPr/>
          <a:lstStyle/>
          <a:p>
            <a:r>
              <a:rPr lang="en-US" dirty="0" smtClean="0"/>
              <a:t>PWLR AK :: Class 0 Water-</a:t>
            </a:r>
            <a:r>
              <a:rPr lang="en-US" dirty="0" err="1" smtClean="0"/>
              <a:t>Vapour</a:t>
            </a:r>
            <a:r>
              <a:rPr lang="en-US" dirty="0" smtClean="0"/>
              <a:t> (clear) 137 levels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4" y="1"/>
            <a:ext cx="9905997" cy="854075"/>
          </a:xfrm>
        </p:spPr>
        <p:txBody>
          <a:bodyPr/>
          <a:lstStyle/>
          <a:p>
            <a:r>
              <a:rPr lang="en-US" dirty="0" smtClean="0"/>
              <a:t>PWLR AK :: Class 1 Water-</a:t>
            </a:r>
            <a:r>
              <a:rPr lang="en-US" dirty="0" err="1" smtClean="0"/>
              <a:t>Vapour</a:t>
            </a:r>
            <a:r>
              <a:rPr lang="en-US" dirty="0" smtClean="0"/>
              <a:t> (cloudy) 137 levels</a:t>
            </a:r>
            <a:endParaRPr lang="fr-FR" dirty="0"/>
          </a:p>
        </p:txBody>
      </p:sp>
      <p:pic>
        <p:nvPicPr>
          <p:cNvPr id="390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4265" y="869212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 descr="AMSU-A channel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40" y="3541884"/>
            <a:ext cx="5678570" cy="3019648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AMSU: The Advanced </a:t>
            </a:r>
            <a:r>
              <a:rPr lang="fr-FR" dirty="0" err="1" smtClean="0"/>
              <a:t>Microwave</a:t>
            </a:r>
            <a:r>
              <a:rPr lang="fr-FR" dirty="0" smtClean="0"/>
              <a:t> </a:t>
            </a:r>
            <a:r>
              <a:rPr lang="fr-FR" dirty="0" err="1" smtClean="0"/>
              <a:t>Sounding</a:t>
            </a:r>
            <a:r>
              <a:rPr lang="fr-FR" dirty="0" smtClean="0"/>
              <a:t> Unit</a:t>
            </a:r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77786" y="987409"/>
            <a:ext cx="3870250" cy="543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9" name="Picture 3" descr="D:\Thomas\EUMETSAT\Polar Low Workshop - 20160425 - LMD Paris\material\IMG_JPG_AMSU_A1_BIG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5012" y="978197"/>
            <a:ext cx="2610477" cy="248801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242888" y="6477003"/>
            <a:ext cx="711200" cy="266700"/>
          </a:xfrm>
          <a:prstGeom prst="rect">
            <a:avLst/>
          </a:prstGeom>
        </p:spPr>
        <p:txBody>
          <a:bodyPr lIns="91387" tIns="45694" rIns="91387" bIns="45694"/>
          <a:lstStyle/>
          <a:p>
            <a:pPr>
              <a:defRPr/>
            </a:pPr>
            <a:r>
              <a:rPr lang="en-GB" smtClean="0"/>
              <a:t>Slide: </a:t>
            </a:r>
            <a:fld id="{51876148-FB3E-47BF-8A41-FC1C2C566B87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pic>
        <p:nvPicPr>
          <p:cNvPr id="8204" name="Picture 8" descr="figure03"/>
          <p:cNvPicPr>
            <a:picLocks noChangeAspect="1" noChangeArrowheads="1"/>
          </p:cNvPicPr>
          <p:nvPr/>
        </p:nvPicPr>
        <p:blipFill>
          <a:blip r:embed="rId2" cstate="print"/>
          <a:srcRect l="15500" t="5940" r="12788" b="74342"/>
          <a:stretch>
            <a:fillRect/>
          </a:stretch>
        </p:blipFill>
        <p:spPr bwMode="auto">
          <a:xfrm>
            <a:off x="715968" y="3924302"/>
            <a:ext cx="8375650" cy="165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e 28"/>
          <p:cNvGrpSpPr/>
          <p:nvPr/>
        </p:nvGrpSpPr>
        <p:grpSpPr>
          <a:xfrm>
            <a:off x="2115742" y="4010656"/>
            <a:ext cx="480639" cy="1929931"/>
            <a:chOff x="2115742" y="4010656"/>
            <a:chExt cx="480639" cy="1929931"/>
          </a:xfrm>
        </p:grpSpPr>
        <p:sp>
          <p:nvSpPr>
            <p:cNvPr id="8203" name="Text Box 4"/>
            <p:cNvSpPr txBox="1">
              <a:spLocks noChangeArrowheads="1"/>
            </p:cNvSpPr>
            <p:nvPr/>
          </p:nvSpPr>
          <p:spPr bwMode="auto">
            <a:xfrm>
              <a:off x="2115742" y="5540477"/>
              <a:ext cx="4806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>
                  <a:solidFill>
                    <a:srgbClr val="009900"/>
                  </a:solidFill>
                  <a:latin typeface="Arial" charset="0"/>
                </a:rPr>
                <a:t>O</a:t>
              </a:r>
              <a:r>
                <a:rPr lang="fr-FR" sz="2000" baseline="-25000" dirty="0">
                  <a:solidFill>
                    <a:srgbClr val="009900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8205" name="Rectangle 15"/>
            <p:cNvSpPr>
              <a:spLocks noChangeArrowheads="1"/>
            </p:cNvSpPr>
            <p:nvPr/>
          </p:nvSpPr>
          <p:spPr bwMode="auto">
            <a:xfrm>
              <a:off x="2181275" y="4010656"/>
              <a:ext cx="311128" cy="1512886"/>
            </a:xfrm>
            <a:prstGeom prst="rect">
              <a:avLst/>
            </a:prstGeom>
            <a:solidFill>
              <a:srgbClr val="008000">
                <a:alpha val="4117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3148527" y="4010656"/>
            <a:ext cx="990529" cy="1942101"/>
            <a:chOff x="3148527" y="4010656"/>
            <a:chExt cx="990529" cy="1942101"/>
          </a:xfrm>
        </p:grpSpPr>
        <p:sp>
          <p:nvSpPr>
            <p:cNvPr id="8202" name="Text Box 3"/>
            <p:cNvSpPr txBox="1">
              <a:spLocks noChangeArrowheads="1"/>
            </p:cNvSpPr>
            <p:nvPr/>
          </p:nvSpPr>
          <p:spPr bwMode="auto">
            <a:xfrm>
              <a:off x="3148527" y="5552647"/>
              <a:ext cx="99052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>
                  <a:solidFill>
                    <a:srgbClr val="FF66FF"/>
                  </a:solidFill>
                  <a:latin typeface="Arial" charset="0"/>
                </a:rPr>
                <a:t>CH</a:t>
              </a:r>
              <a:r>
                <a:rPr lang="fr-FR" sz="2000" baseline="-25000" dirty="0">
                  <a:solidFill>
                    <a:srgbClr val="FF66FF"/>
                  </a:solidFill>
                  <a:latin typeface="Arial" charset="0"/>
                </a:rPr>
                <a:t>4</a:t>
              </a:r>
            </a:p>
          </p:txBody>
        </p:sp>
        <p:sp>
          <p:nvSpPr>
            <p:cNvPr id="8206" name="Rectangle 16"/>
            <p:cNvSpPr>
              <a:spLocks noChangeArrowheads="1"/>
            </p:cNvSpPr>
            <p:nvPr/>
          </p:nvSpPr>
          <p:spPr bwMode="auto">
            <a:xfrm>
              <a:off x="3194028" y="4010656"/>
              <a:ext cx="468280" cy="1512886"/>
            </a:xfrm>
            <a:prstGeom prst="rect">
              <a:avLst/>
            </a:prstGeom>
            <a:solidFill>
              <a:srgbClr val="FF66FF">
                <a:alpha val="4117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6166607" y="4010656"/>
            <a:ext cx="613301" cy="1867531"/>
            <a:chOff x="6166607" y="4010656"/>
            <a:chExt cx="613301" cy="1867531"/>
          </a:xfrm>
        </p:grpSpPr>
        <p:sp>
          <p:nvSpPr>
            <p:cNvPr id="8201" name="Text Box 2"/>
            <p:cNvSpPr txBox="1">
              <a:spLocks noChangeArrowheads="1"/>
            </p:cNvSpPr>
            <p:nvPr/>
          </p:nvSpPr>
          <p:spPr bwMode="auto">
            <a:xfrm>
              <a:off x="6166607" y="5478077"/>
              <a:ext cx="61330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>
                  <a:solidFill>
                    <a:srgbClr val="FF9600"/>
                  </a:solidFill>
                  <a:latin typeface="Arial" charset="0"/>
                </a:rPr>
                <a:t>CO</a:t>
              </a:r>
            </a:p>
          </p:txBody>
        </p:sp>
        <p:sp>
          <p:nvSpPr>
            <p:cNvPr id="8207" name="Rectangle 17"/>
            <p:cNvSpPr>
              <a:spLocks noChangeArrowheads="1"/>
            </p:cNvSpPr>
            <p:nvPr/>
          </p:nvSpPr>
          <p:spPr bwMode="auto">
            <a:xfrm>
              <a:off x="6506636" y="4010656"/>
              <a:ext cx="233346" cy="1512886"/>
            </a:xfrm>
            <a:prstGeom prst="rect">
              <a:avLst/>
            </a:prstGeom>
            <a:solidFill>
              <a:srgbClr val="FF6600">
                <a:alpha val="4117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3444949" y="3990529"/>
            <a:ext cx="2981296" cy="1976604"/>
            <a:chOff x="3444949" y="3990529"/>
            <a:chExt cx="2981296" cy="1976604"/>
          </a:xfrm>
        </p:grpSpPr>
        <p:sp>
          <p:nvSpPr>
            <p:cNvPr id="8208" name="Text Box 3"/>
            <p:cNvSpPr txBox="1">
              <a:spLocks noChangeArrowheads="1"/>
            </p:cNvSpPr>
            <p:nvPr/>
          </p:nvSpPr>
          <p:spPr bwMode="auto">
            <a:xfrm>
              <a:off x="4611998" y="5567023"/>
              <a:ext cx="99052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>
                  <a:solidFill>
                    <a:srgbClr val="7C51E9"/>
                  </a:solidFill>
                  <a:latin typeface="Arial" charset="0"/>
                </a:rPr>
                <a:t>H</a:t>
              </a:r>
              <a:r>
                <a:rPr lang="fr-FR" sz="2000" baseline="-25000" dirty="0">
                  <a:solidFill>
                    <a:srgbClr val="7C51E9"/>
                  </a:solidFill>
                  <a:latin typeface="Arial" charset="0"/>
                </a:rPr>
                <a:t>2</a:t>
              </a:r>
              <a:r>
                <a:rPr lang="fr-FR" sz="2000" dirty="0">
                  <a:solidFill>
                    <a:srgbClr val="7C51E9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8209" name="Rectangle 16"/>
            <p:cNvSpPr>
              <a:spLocks noChangeArrowheads="1"/>
            </p:cNvSpPr>
            <p:nvPr/>
          </p:nvSpPr>
          <p:spPr bwMode="auto">
            <a:xfrm>
              <a:off x="3444949" y="3990529"/>
              <a:ext cx="2981296" cy="1512886"/>
            </a:xfrm>
            <a:prstGeom prst="rect">
              <a:avLst/>
            </a:prstGeom>
            <a:solidFill>
              <a:srgbClr val="3366FF">
                <a:alpha val="4117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6917916" y="4013532"/>
            <a:ext cx="1095465" cy="1858903"/>
            <a:chOff x="6917916" y="4013532"/>
            <a:chExt cx="1095465" cy="1858903"/>
          </a:xfrm>
        </p:grpSpPr>
        <p:sp>
          <p:nvSpPr>
            <p:cNvPr id="8212" name="Text Box 2"/>
            <p:cNvSpPr txBox="1">
              <a:spLocks noChangeArrowheads="1"/>
            </p:cNvSpPr>
            <p:nvPr/>
          </p:nvSpPr>
          <p:spPr bwMode="auto">
            <a:xfrm>
              <a:off x="7256294" y="5472325"/>
              <a:ext cx="75708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>
                  <a:solidFill>
                    <a:srgbClr val="FF0000"/>
                  </a:solidFill>
                  <a:latin typeface="Arial" charset="0"/>
                </a:rPr>
                <a:t>CO</a:t>
              </a:r>
              <a:r>
                <a:rPr lang="fr-FR" sz="2000" baseline="-25000" dirty="0">
                  <a:solidFill>
                    <a:srgbClr val="FF000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8213" name="Rectangle 17"/>
            <p:cNvSpPr>
              <a:spLocks noChangeArrowheads="1"/>
            </p:cNvSpPr>
            <p:nvPr/>
          </p:nvSpPr>
          <p:spPr bwMode="auto">
            <a:xfrm>
              <a:off x="6917916" y="4013532"/>
              <a:ext cx="784948" cy="1512886"/>
            </a:xfrm>
            <a:prstGeom prst="rect">
              <a:avLst/>
            </a:prstGeom>
            <a:solidFill>
              <a:srgbClr val="FF0000">
                <a:alpha val="4117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6638143" y="3999162"/>
            <a:ext cx="693809" cy="1867525"/>
            <a:chOff x="6638143" y="3999162"/>
            <a:chExt cx="693809" cy="1867525"/>
          </a:xfrm>
        </p:grpSpPr>
        <p:sp>
          <p:nvSpPr>
            <p:cNvPr id="8214" name="Rectangle 20"/>
            <p:cNvSpPr>
              <a:spLocks noChangeArrowheads="1"/>
            </p:cNvSpPr>
            <p:nvPr/>
          </p:nvSpPr>
          <p:spPr bwMode="auto">
            <a:xfrm>
              <a:off x="6719524" y="3999162"/>
              <a:ext cx="215645" cy="1512886"/>
            </a:xfrm>
            <a:prstGeom prst="rect">
              <a:avLst/>
            </a:prstGeom>
            <a:solidFill>
              <a:srgbClr val="FFFF00">
                <a:alpha val="4117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15" name="Text Box 2"/>
            <p:cNvSpPr txBox="1">
              <a:spLocks noChangeArrowheads="1"/>
            </p:cNvSpPr>
            <p:nvPr/>
          </p:nvSpPr>
          <p:spPr bwMode="auto">
            <a:xfrm>
              <a:off x="6638143" y="5466577"/>
              <a:ext cx="69380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>
                  <a:solidFill>
                    <a:srgbClr val="FFFF00"/>
                  </a:solidFill>
                  <a:latin typeface="Arial" charset="0"/>
                </a:rPr>
                <a:t>N</a:t>
              </a:r>
              <a:r>
                <a:rPr lang="fr-FR" sz="2000" baseline="-25000" dirty="0">
                  <a:solidFill>
                    <a:srgbClr val="FFFF00"/>
                  </a:solidFill>
                  <a:latin typeface="Arial" charset="0"/>
                </a:rPr>
                <a:t>2</a:t>
              </a:r>
              <a:r>
                <a:rPr lang="fr-FR" sz="2000" dirty="0">
                  <a:solidFill>
                    <a:srgbClr val="FFFF00"/>
                  </a:solidFill>
                  <a:latin typeface="Arial" charset="0"/>
                </a:rPr>
                <a:t>O</a:t>
              </a: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763969" y="3990528"/>
            <a:ext cx="1405361" cy="2254700"/>
            <a:chOff x="763969" y="3990528"/>
            <a:chExt cx="1405361" cy="2254700"/>
          </a:xfrm>
        </p:grpSpPr>
        <p:sp>
          <p:nvSpPr>
            <p:cNvPr id="8210" name="Text Box 2"/>
            <p:cNvSpPr txBox="1">
              <a:spLocks noChangeArrowheads="1"/>
            </p:cNvSpPr>
            <p:nvPr/>
          </p:nvSpPr>
          <p:spPr bwMode="auto">
            <a:xfrm>
              <a:off x="763969" y="5492453"/>
              <a:ext cx="90798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>
                  <a:solidFill>
                    <a:srgbClr val="FF0000"/>
                  </a:solidFill>
                  <a:latin typeface="Arial" charset="0"/>
                </a:rPr>
                <a:t>CO</a:t>
              </a:r>
              <a:r>
                <a:rPr lang="fr-FR" sz="2000" baseline="-25000" dirty="0">
                  <a:solidFill>
                    <a:srgbClr val="FF000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8211" name="Rectangle 17"/>
            <p:cNvSpPr>
              <a:spLocks noChangeArrowheads="1"/>
            </p:cNvSpPr>
            <p:nvPr/>
          </p:nvSpPr>
          <p:spPr bwMode="auto">
            <a:xfrm>
              <a:off x="845235" y="3990528"/>
              <a:ext cx="422784" cy="1512886"/>
            </a:xfrm>
            <a:prstGeom prst="rect">
              <a:avLst/>
            </a:prstGeom>
            <a:solidFill>
              <a:srgbClr val="FF0000">
                <a:alpha val="4117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18" name="TextBox 26"/>
            <p:cNvSpPr txBox="1">
              <a:spLocks noChangeArrowheads="1"/>
            </p:cNvSpPr>
            <p:nvPr/>
          </p:nvSpPr>
          <p:spPr bwMode="auto">
            <a:xfrm>
              <a:off x="773474" y="5845118"/>
              <a:ext cx="13958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T profiles</a:t>
              </a:r>
            </a:p>
          </p:txBody>
        </p:sp>
      </p:grpSp>
      <p:sp>
        <p:nvSpPr>
          <p:cNvPr id="26" name="TextBox 28"/>
          <p:cNvSpPr txBox="1">
            <a:spLocks noChangeArrowheads="1"/>
          </p:cNvSpPr>
          <p:nvPr/>
        </p:nvSpPr>
        <p:spPr bwMode="auto">
          <a:xfrm>
            <a:off x="4194175" y="1304699"/>
            <a:ext cx="5367338" cy="209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7" tIns="45694" rIns="91387" bIns="45694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800" dirty="0">
                <a:solidFill>
                  <a:schemeClr val="tx1"/>
                </a:solidFill>
                <a:latin typeface="Arial" charset="0"/>
                <a:cs typeface="Arial" charset="0"/>
              </a:rPr>
              <a:t>Infrared Fourier transform interferometer</a:t>
            </a:r>
          </a:p>
          <a:p>
            <a:pPr>
              <a:spcAft>
                <a:spcPts val="1200"/>
              </a:spcAft>
            </a:pPr>
            <a:r>
              <a:rPr lang="en-GB" sz="1800" dirty="0">
                <a:solidFill>
                  <a:schemeClr val="tx1"/>
                </a:solidFill>
                <a:latin typeface="Arial" charset="0"/>
                <a:cs typeface="Arial" charset="0"/>
              </a:rPr>
              <a:t>Spectral range: 645 to 2760 cm</a:t>
            </a:r>
            <a:r>
              <a:rPr lang="en-GB" sz="1800" baseline="30000" dirty="0">
                <a:solidFill>
                  <a:schemeClr val="tx1"/>
                </a:solidFill>
                <a:latin typeface="Arial" charset="0"/>
                <a:cs typeface="Arial" charset="0"/>
              </a:rPr>
              <a:t>-1</a:t>
            </a:r>
            <a:r>
              <a:rPr lang="en-GB" sz="1800" dirty="0">
                <a:solidFill>
                  <a:schemeClr val="tx1"/>
                </a:solidFill>
                <a:latin typeface="Arial" charset="0"/>
                <a:cs typeface="Arial" charset="0"/>
              </a:rPr>
              <a:t> (15.5-3.62 µm)</a:t>
            </a:r>
          </a:p>
          <a:p>
            <a:pPr>
              <a:spcAft>
                <a:spcPts val="1200"/>
              </a:spcAft>
            </a:pPr>
            <a:r>
              <a:rPr lang="en-GB" sz="1800" dirty="0">
                <a:solidFill>
                  <a:schemeClr val="tx1"/>
                </a:solidFill>
                <a:latin typeface="Arial" charset="0"/>
                <a:cs typeface="Arial" charset="0"/>
              </a:rPr>
              <a:t>Spectral sampling: 0.25 cm</a:t>
            </a:r>
            <a:r>
              <a:rPr lang="en-GB" sz="1800" baseline="30000" dirty="0">
                <a:solidFill>
                  <a:schemeClr val="tx1"/>
                </a:solidFill>
                <a:latin typeface="Arial" charset="0"/>
                <a:cs typeface="Arial" charset="0"/>
              </a:rPr>
              <a:t>-1</a:t>
            </a:r>
          </a:p>
          <a:p>
            <a:pPr>
              <a:spcAft>
                <a:spcPts val="1200"/>
              </a:spcAft>
            </a:pPr>
            <a:r>
              <a:rPr lang="en-GB" sz="1800" dirty="0">
                <a:solidFill>
                  <a:schemeClr val="tx1"/>
                </a:solidFill>
                <a:latin typeface="Arial" charset="0"/>
                <a:cs typeface="Arial" charset="0"/>
              </a:rPr>
              <a:t>Footprint: 12 km (Nadir)</a:t>
            </a:r>
          </a:p>
          <a:p>
            <a:pPr>
              <a:spcAft>
                <a:spcPts val="1200"/>
              </a:spcAft>
            </a:pPr>
            <a:r>
              <a:rPr lang="en-GB" sz="1800" dirty="0">
                <a:solidFill>
                  <a:schemeClr val="tx1"/>
                </a:solidFill>
                <a:latin typeface="Arial" charset="0"/>
                <a:cs typeface="Arial" charset="0"/>
              </a:rPr>
              <a:t>Swath:  ±1000km (± 48.3</a:t>
            </a:r>
            <a:r>
              <a:rPr lang="en-GB" sz="1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° scanning)</a:t>
            </a:r>
            <a:endParaRPr lang="en-GB" sz="1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1268622" y="4364250"/>
            <a:ext cx="7649262" cy="977322"/>
            <a:chOff x="1268622" y="4364250"/>
            <a:chExt cx="7649262" cy="977322"/>
          </a:xfrm>
        </p:grpSpPr>
        <p:sp>
          <p:nvSpPr>
            <p:cNvPr id="8216" name="TextBox 24"/>
            <p:cNvSpPr txBox="1">
              <a:spLocks noChangeArrowheads="1"/>
            </p:cNvSpPr>
            <p:nvPr/>
          </p:nvSpPr>
          <p:spPr bwMode="auto">
            <a:xfrm>
              <a:off x="1268622" y="4364250"/>
              <a:ext cx="100674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GB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Surface</a:t>
              </a:r>
            </a:p>
            <a:p>
              <a:pPr>
                <a:spcBef>
                  <a:spcPts val="0"/>
                </a:spcBef>
              </a:pPr>
              <a:r>
                <a:rPr lang="en-GB" sz="14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Clouds</a:t>
              </a:r>
            </a:p>
            <a:p>
              <a:pPr>
                <a:spcBef>
                  <a:spcPts val="0"/>
                </a:spcBef>
              </a:pPr>
              <a:r>
                <a:rPr lang="en-GB" sz="14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Aerosols</a:t>
              </a:r>
              <a:endParaRPr lang="en-GB" sz="14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217" name="TextBox 25"/>
            <p:cNvSpPr txBox="1">
              <a:spLocks noChangeArrowheads="1"/>
            </p:cNvSpPr>
            <p:nvPr/>
          </p:nvSpPr>
          <p:spPr bwMode="auto">
            <a:xfrm>
              <a:off x="2399738" y="4602908"/>
              <a:ext cx="981415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GB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Surface</a:t>
              </a:r>
            </a:p>
            <a:p>
              <a:pPr>
                <a:spcBef>
                  <a:spcPts val="0"/>
                </a:spcBef>
              </a:pPr>
              <a:r>
                <a:rPr lang="en-GB" sz="14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Clouds</a:t>
              </a:r>
            </a:p>
            <a:p>
              <a:pPr>
                <a:spcBef>
                  <a:spcPts val="0"/>
                </a:spcBef>
              </a:pPr>
              <a:r>
                <a:rPr lang="en-GB" sz="14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Aerosols</a:t>
              </a:r>
              <a:endParaRPr lang="en-GB" sz="14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" name="TextBox 25"/>
            <p:cNvSpPr txBox="1">
              <a:spLocks noChangeArrowheads="1"/>
            </p:cNvSpPr>
            <p:nvPr/>
          </p:nvSpPr>
          <p:spPr bwMode="auto">
            <a:xfrm>
              <a:off x="8012174" y="4650537"/>
              <a:ext cx="905710" cy="523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87" tIns="45694" rIns="91387" bIns="45694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GB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Surface</a:t>
              </a:r>
            </a:p>
            <a:p>
              <a:pPr>
                <a:spcBef>
                  <a:spcPts val="0"/>
                </a:spcBef>
              </a:pPr>
              <a:r>
                <a:rPr lang="en-GB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Clouds</a:t>
              </a:r>
            </a:p>
          </p:txBody>
        </p:sp>
      </p:grpSp>
      <p:sp>
        <p:nvSpPr>
          <p:cNvPr id="30" name="Titre 1"/>
          <p:cNvSpPr>
            <a:spLocks noGrp="1"/>
          </p:cNvSpPr>
          <p:nvPr>
            <p:ph type="title"/>
          </p:nvPr>
        </p:nvSpPr>
        <p:spPr>
          <a:xfrm>
            <a:off x="3" y="1"/>
            <a:ext cx="9221973" cy="854075"/>
          </a:xfrm>
        </p:spPr>
        <p:txBody>
          <a:bodyPr/>
          <a:lstStyle/>
          <a:p>
            <a:r>
              <a:rPr lang="fr-FR" dirty="0" smtClean="0"/>
              <a:t>IASI: </a:t>
            </a:r>
            <a:r>
              <a:rPr lang="fr-FR" dirty="0" err="1" smtClean="0"/>
              <a:t>Infrared</a:t>
            </a:r>
            <a:r>
              <a:rPr lang="fr-FR" dirty="0" smtClean="0"/>
              <a:t> </a:t>
            </a:r>
            <a:r>
              <a:rPr lang="fr-FR" dirty="0" err="1" smtClean="0"/>
              <a:t>Atmospheric</a:t>
            </a:r>
            <a:r>
              <a:rPr lang="fr-FR" dirty="0" smtClean="0"/>
              <a:t> </a:t>
            </a:r>
            <a:r>
              <a:rPr lang="fr-FR" dirty="0" err="1" smtClean="0"/>
              <a:t>Sounding</a:t>
            </a:r>
            <a:r>
              <a:rPr lang="fr-FR" dirty="0" smtClean="0"/>
              <a:t> </a:t>
            </a:r>
            <a:r>
              <a:rPr lang="fr-FR" dirty="0" err="1" smtClean="0"/>
              <a:t>Interferometer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384002" name="Picture 2" descr="D:\Thomas\EUMETSAT\Polar Low Workshop - 20160425 - LMD Paris\material\IMG_GIF_IASI_CNES_LARGE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174" y="1248942"/>
            <a:ext cx="3444540" cy="2199385"/>
          </a:xfrm>
          <a:prstGeom prst="rect">
            <a:avLst/>
          </a:prstGeom>
          <a:noFill/>
        </p:spPr>
      </p:pic>
      <p:sp>
        <p:nvSpPr>
          <p:cNvPr id="37" name="ZoneTexte 36"/>
          <p:cNvSpPr txBox="1"/>
          <p:nvPr/>
        </p:nvSpPr>
        <p:spPr>
          <a:xfrm>
            <a:off x="4508204" y="5996764"/>
            <a:ext cx="486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i="1" dirty="0" smtClean="0">
                <a:solidFill>
                  <a:schemeClr val="tx1"/>
                </a:solidFill>
              </a:rPr>
              <a:t>+ SO</a:t>
            </a:r>
            <a:r>
              <a:rPr lang="fr-FR" sz="1800" b="0" i="1" baseline="-25000" dirty="0" smtClean="0">
                <a:solidFill>
                  <a:schemeClr val="tx1"/>
                </a:solidFill>
              </a:rPr>
              <a:t>2</a:t>
            </a:r>
            <a:r>
              <a:rPr lang="fr-FR" sz="1800" b="0" i="1" dirty="0" smtClean="0">
                <a:solidFill>
                  <a:schemeClr val="tx1"/>
                </a:solidFill>
              </a:rPr>
              <a:t>, </a:t>
            </a:r>
            <a:r>
              <a:rPr lang="fr-FR" sz="1800" b="0" i="1" dirty="0" err="1" smtClean="0">
                <a:solidFill>
                  <a:schemeClr val="tx1"/>
                </a:solidFill>
              </a:rPr>
              <a:t>Volcanic</a:t>
            </a:r>
            <a:r>
              <a:rPr lang="fr-FR" sz="1800" b="0" i="1" dirty="0" smtClean="0">
                <a:solidFill>
                  <a:schemeClr val="tx1"/>
                </a:solidFill>
              </a:rPr>
              <a:t> </a:t>
            </a:r>
            <a:r>
              <a:rPr lang="fr-FR" sz="1800" b="0" i="1" dirty="0" err="1" smtClean="0">
                <a:solidFill>
                  <a:schemeClr val="tx1"/>
                </a:solidFill>
              </a:rPr>
              <a:t>ash</a:t>
            </a:r>
            <a:r>
              <a:rPr lang="fr-FR" sz="1800" b="0" i="1" dirty="0" smtClean="0">
                <a:solidFill>
                  <a:schemeClr val="tx1"/>
                </a:solidFill>
              </a:rPr>
              <a:t>, NH</a:t>
            </a:r>
            <a:r>
              <a:rPr lang="fr-FR" sz="1800" b="0" i="1" baseline="-25000" dirty="0" smtClean="0">
                <a:solidFill>
                  <a:schemeClr val="tx1"/>
                </a:solidFill>
              </a:rPr>
              <a:t>3</a:t>
            </a:r>
            <a:r>
              <a:rPr lang="fr-FR" sz="1800" b="0" i="1" dirty="0" smtClean="0">
                <a:solidFill>
                  <a:schemeClr val="tx1"/>
                </a:solidFill>
              </a:rPr>
              <a:t> and </a:t>
            </a:r>
            <a:r>
              <a:rPr lang="fr-FR" sz="1800" b="0" i="1" dirty="0" err="1" smtClean="0">
                <a:solidFill>
                  <a:schemeClr val="tx1"/>
                </a:solidFill>
              </a:rPr>
              <a:t>many</a:t>
            </a:r>
            <a:r>
              <a:rPr lang="fr-FR" sz="1800" b="0" i="1" dirty="0" smtClean="0">
                <a:solidFill>
                  <a:schemeClr val="tx1"/>
                </a:solidFill>
              </a:rPr>
              <a:t> more…</a:t>
            </a:r>
          </a:p>
          <a:p>
            <a:pPr algn="r"/>
            <a:r>
              <a:rPr lang="fr-FR" sz="1800" b="0" i="1" dirty="0" err="1" smtClean="0">
                <a:solidFill>
                  <a:schemeClr val="tx1"/>
                </a:solidFill>
              </a:rPr>
              <a:t>See</a:t>
            </a:r>
            <a:r>
              <a:rPr lang="fr-FR" sz="1800" b="0" i="1" dirty="0" smtClean="0">
                <a:solidFill>
                  <a:schemeClr val="tx1"/>
                </a:solidFill>
              </a:rPr>
              <a:t> talk by C: </a:t>
            </a:r>
            <a:r>
              <a:rPr lang="fr-FR" sz="1800" b="0" i="1" dirty="0" err="1" smtClean="0">
                <a:solidFill>
                  <a:schemeClr val="tx1"/>
                </a:solidFill>
              </a:rPr>
              <a:t>Retscher</a:t>
            </a:r>
            <a:r>
              <a:rPr lang="fr-FR" sz="1800" b="0" i="1" dirty="0" smtClean="0">
                <a:solidFill>
                  <a:schemeClr val="tx1"/>
                </a:solidFill>
              </a:rPr>
              <a:t> on Friday</a:t>
            </a:r>
            <a:endParaRPr lang="fr-FR" b="0" i="1" dirty="0">
              <a:solidFill>
                <a:schemeClr val="tx1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8420987" y="3615070"/>
            <a:ext cx="1229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2760 cm</a:t>
            </a:r>
            <a:r>
              <a:rPr lang="fr-FR" sz="1600" baseline="30000" dirty="0" smtClean="0">
                <a:solidFill>
                  <a:schemeClr val="tx1"/>
                </a:solidFill>
              </a:rPr>
              <a:t>-1</a:t>
            </a:r>
            <a:endParaRPr lang="fr-FR" baseline="30000" dirty="0">
              <a:solidFill>
                <a:schemeClr val="tx1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343787" y="3576084"/>
            <a:ext cx="1229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645 cm</a:t>
            </a:r>
            <a:r>
              <a:rPr lang="fr-FR" sz="1600" baseline="30000" dirty="0" smtClean="0">
                <a:solidFill>
                  <a:schemeClr val="tx1"/>
                </a:solidFill>
              </a:rPr>
              <a:t>-1</a:t>
            </a:r>
            <a:endParaRPr lang="fr-FR" baseline="30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352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242888" y="6477003"/>
            <a:ext cx="711200" cy="266700"/>
          </a:xfrm>
          <a:prstGeom prst="rect">
            <a:avLst/>
          </a:prstGeom>
        </p:spPr>
        <p:txBody>
          <a:bodyPr lIns="91387" tIns="45694" rIns="91387" bIns="45694"/>
          <a:lstStyle/>
          <a:p>
            <a:pPr>
              <a:defRPr/>
            </a:pPr>
            <a:r>
              <a:rPr lang="en-GB" smtClean="0"/>
              <a:t>Slide: </a:t>
            </a:r>
            <a:fld id="{51876148-FB3E-47BF-8A41-FC1C2C566B87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27" name="TextBox 25"/>
          <p:cNvSpPr txBox="1">
            <a:spLocks noChangeArrowheads="1"/>
          </p:cNvSpPr>
          <p:nvPr/>
        </p:nvSpPr>
        <p:spPr bwMode="auto">
          <a:xfrm>
            <a:off x="8012174" y="4650537"/>
            <a:ext cx="905710" cy="52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7" tIns="45694" rIns="91387" bIns="45694">
            <a:spAutoFit/>
          </a:bodyPr>
          <a:lstStyle/>
          <a:p>
            <a:pPr>
              <a:spcBef>
                <a:spcPts val="0"/>
              </a:spcBef>
            </a:pPr>
            <a:r>
              <a:rPr lang="en-GB" sz="1400" dirty="0">
                <a:solidFill>
                  <a:srgbClr val="000000"/>
                </a:solidFill>
                <a:latin typeface="Arial" charset="0"/>
                <a:cs typeface="Arial" charset="0"/>
              </a:rPr>
              <a:t>Surface</a:t>
            </a:r>
          </a:p>
          <a:p>
            <a:pPr>
              <a:spcBef>
                <a:spcPts val="0"/>
              </a:spcBef>
            </a:pPr>
            <a:r>
              <a:rPr lang="en-GB" sz="1400" dirty="0">
                <a:solidFill>
                  <a:srgbClr val="000000"/>
                </a:solidFill>
                <a:latin typeface="Arial" charset="0"/>
                <a:cs typeface="Arial" charset="0"/>
              </a:rPr>
              <a:t>Clouds</a:t>
            </a:r>
          </a:p>
        </p:txBody>
      </p:sp>
      <p:sp>
        <p:nvSpPr>
          <p:cNvPr id="30" name="Titre 1"/>
          <p:cNvSpPr>
            <a:spLocks noGrp="1"/>
          </p:cNvSpPr>
          <p:nvPr>
            <p:ph type="title"/>
          </p:nvPr>
        </p:nvSpPr>
        <p:spPr>
          <a:xfrm>
            <a:off x="3" y="1"/>
            <a:ext cx="9221973" cy="854075"/>
          </a:xfrm>
        </p:spPr>
        <p:txBody>
          <a:bodyPr/>
          <a:lstStyle/>
          <a:p>
            <a:r>
              <a:rPr lang="fr-FR" dirty="0" smtClean="0"/>
              <a:t>IASI: </a:t>
            </a:r>
            <a:r>
              <a:rPr lang="fr-FR" dirty="0" err="1" smtClean="0"/>
              <a:t>Infrared</a:t>
            </a:r>
            <a:r>
              <a:rPr lang="fr-FR" dirty="0" smtClean="0"/>
              <a:t> </a:t>
            </a:r>
            <a:r>
              <a:rPr lang="fr-FR" dirty="0" err="1" smtClean="0"/>
              <a:t>Atmospheric</a:t>
            </a:r>
            <a:r>
              <a:rPr lang="fr-FR" dirty="0" smtClean="0"/>
              <a:t> </a:t>
            </a:r>
            <a:r>
              <a:rPr lang="fr-FR" dirty="0" err="1" smtClean="0"/>
              <a:t>Sounding</a:t>
            </a:r>
            <a:r>
              <a:rPr lang="fr-FR" dirty="0" smtClean="0"/>
              <a:t> </a:t>
            </a:r>
            <a:r>
              <a:rPr lang="fr-FR" dirty="0" err="1" smtClean="0"/>
              <a:t>Interferometer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385026" name="Picture 2" descr="D:\Thomas\EUMETSAT\Polar Low Workshop - 20160425 - LMD Paris\material\IASI_A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9636" y="978202"/>
            <a:ext cx="6136364" cy="5582095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8910" t="11453" r="47076" b="31511"/>
          <a:stretch>
            <a:fillRect/>
          </a:stretch>
        </p:blipFill>
        <p:spPr bwMode="auto">
          <a:xfrm>
            <a:off x="592143" y="1041993"/>
            <a:ext cx="8977164" cy="524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 cstate="print"/>
          <a:srcRect l="8910" t="11453" r="47076" b="31511"/>
          <a:stretch>
            <a:fillRect/>
          </a:stretch>
        </p:blipFill>
        <p:spPr bwMode="auto">
          <a:xfrm>
            <a:off x="383037" y="1088071"/>
            <a:ext cx="3508484" cy="227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28"/>
          <p:cNvSpPr txBox="1">
            <a:spLocks noChangeArrowheads="1"/>
          </p:cNvSpPr>
          <p:nvPr/>
        </p:nvSpPr>
        <p:spPr bwMode="auto">
          <a:xfrm>
            <a:off x="494044" y="4154220"/>
            <a:ext cx="3057230" cy="123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7" tIns="45694" rIns="91387" bIns="45694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Sounding requirements:</a:t>
            </a:r>
          </a:p>
          <a:p>
            <a:pPr>
              <a:spcAft>
                <a:spcPts val="1200"/>
              </a:spcAft>
            </a:pPr>
            <a:r>
              <a:rPr lang="en-GB" sz="1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Temperature 1K / 1km</a:t>
            </a:r>
          </a:p>
          <a:p>
            <a:pPr>
              <a:spcAft>
                <a:spcPts val="1200"/>
              </a:spcAft>
            </a:pPr>
            <a:r>
              <a:rPr lang="en-GB" sz="18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Water-vapour 10% / 2km</a:t>
            </a:r>
            <a:endParaRPr lang="en-GB" sz="1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352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2"/>
          <p:cNvPicPr>
            <a:picLocks noChangeAspect="1" noChangeArrowheads="1"/>
          </p:cNvPicPr>
          <p:nvPr/>
        </p:nvPicPr>
        <p:blipFill>
          <a:blip r:embed="rId2" cstate="print"/>
          <a:srcRect l="33884" t="32418" r="10084" b="20698"/>
          <a:stretch>
            <a:fillRect/>
          </a:stretch>
        </p:blipFill>
        <p:spPr bwMode="auto">
          <a:xfrm>
            <a:off x="216534" y="1509823"/>
            <a:ext cx="9585672" cy="469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" y="1"/>
            <a:ext cx="9221973" cy="854075"/>
          </a:xfrm>
        </p:spPr>
        <p:txBody>
          <a:bodyPr/>
          <a:lstStyle/>
          <a:p>
            <a:r>
              <a:rPr lang="fr-FR" dirty="0" smtClean="0"/>
              <a:t>Collocation of IASI and </a:t>
            </a:r>
            <a:r>
              <a:rPr lang="fr-FR" dirty="0" err="1" smtClean="0"/>
              <a:t>companion</a:t>
            </a:r>
            <a:r>
              <a:rPr lang="fr-FR" dirty="0" smtClean="0"/>
              <a:t> instruments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Viewgraph Landscape Template</Template>
  <TotalTime>0</TotalTime>
  <Words>1889</Words>
  <Application>Microsoft Office PowerPoint</Application>
  <PresentationFormat>Format A4 (210 x 297 mm)</PresentationFormat>
  <Paragraphs>409</Paragraphs>
  <Slides>52</Slides>
  <Notes>5</Notes>
  <HiddenSlides>0</HiddenSlides>
  <MMClips>3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4" baseType="lpstr">
      <vt:lpstr>Viewgraph Landscape Template</vt:lpstr>
      <vt:lpstr>Clip</vt:lpstr>
      <vt:lpstr>Diapositive 1</vt:lpstr>
      <vt:lpstr>Outlook</vt:lpstr>
      <vt:lpstr>The EPS program</vt:lpstr>
      <vt:lpstr>The Metop platform</vt:lpstr>
      <vt:lpstr>MHS: The Microwave Humidity Sounder</vt:lpstr>
      <vt:lpstr>AMSU: The Advanced Microwave Sounding Unit</vt:lpstr>
      <vt:lpstr>IASI: Infrared Atmospheric Sounding Interferometer </vt:lpstr>
      <vt:lpstr>IASI: Infrared Atmospheric Sounding Interferometer </vt:lpstr>
      <vt:lpstr>Collocation of IASI and companion instruments</vt:lpstr>
      <vt:lpstr>Spatial and temporal coverage </vt:lpstr>
      <vt:lpstr>IASI data reception and dissemination</vt:lpstr>
      <vt:lpstr>Outlook</vt:lpstr>
      <vt:lpstr>The IASI L2 products 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Outlook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The EUMETSAT advanced retransmission system</vt:lpstr>
      <vt:lpstr>The current EARS-IASI coverage</vt:lpstr>
      <vt:lpstr>Summary</vt:lpstr>
      <vt:lpstr>Diapositive 48</vt:lpstr>
      <vt:lpstr>PWLR AK :: Class 0 Temperature (clear) 137 levels</vt:lpstr>
      <vt:lpstr>PWLR AK :: Class 1 Temperature (cloudy) 137 levels</vt:lpstr>
      <vt:lpstr>PWLR AK :: Class 0 Water-Vapour (clear) 137 levels</vt:lpstr>
      <vt:lpstr>PWLR AK :: Class 1 Water-Vapour (cloudy) 137 levels</vt:lpstr>
    </vt:vector>
  </TitlesOfParts>
  <Company>EUMETSAT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 August</dc:creator>
  <cp:lastModifiedBy>Thomas August</cp:lastModifiedBy>
  <cp:revision>79</cp:revision>
  <cp:lastPrinted>2006-03-06T14:11:17Z</cp:lastPrinted>
  <dcterms:created xsi:type="dcterms:W3CDTF">2016-06-20T13:24:25Z</dcterms:created>
  <dcterms:modified xsi:type="dcterms:W3CDTF">2016-06-21T13:44:10Z</dcterms:modified>
</cp:coreProperties>
</file>