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1"/>
  </p:notesMasterIdLst>
  <p:sldIdLst>
    <p:sldId id="256" r:id="rId3"/>
    <p:sldId id="257" r:id="rId4"/>
    <p:sldId id="292" r:id="rId5"/>
    <p:sldId id="290" r:id="rId6"/>
    <p:sldId id="259" r:id="rId7"/>
    <p:sldId id="278" r:id="rId8"/>
    <p:sldId id="268" r:id="rId9"/>
    <p:sldId id="262" r:id="rId10"/>
    <p:sldId id="270" r:id="rId11"/>
    <p:sldId id="287" r:id="rId12"/>
    <p:sldId id="286" r:id="rId13"/>
    <p:sldId id="291" r:id="rId14"/>
    <p:sldId id="272" r:id="rId15"/>
    <p:sldId id="258" r:id="rId16"/>
    <p:sldId id="275" r:id="rId17"/>
    <p:sldId id="267" r:id="rId18"/>
    <p:sldId id="281" r:id="rId19"/>
    <p:sldId id="280" r:id="rId20"/>
  </p:sldIdLst>
  <p:sldSz cx="9144000" cy="5715000" type="screen16x1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CD08"/>
    <a:srgbClr val="F26722"/>
    <a:srgbClr val="F6F06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3275" autoAdjust="0"/>
  </p:normalViewPr>
  <p:slideViewPr>
    <p:cSldViewPr>
      <p:cViewPr>
        <p:scale>
          <a:sx n="80" d="100"/>
          <a:sy n="80" d="100"/>
        </p:scale>
        <p:origin x="-1668" y="-294"/>
      </p:cViewPr>
      <p:guideLst>
        <p:guide orient="horz" pos="1800"/>
        <p:guide pos="2880"/>
      </p:guideLst>
    </p:cSldViewPr>
  </p:slideViewPr>
  <p:notesTextViewPr>
    <p:cViewPr>
      <p:scale>
        <a:sx n="1" d="1"/>
        <a:sy n="1" d="1"/>
      </p:scale>
      <p:origin x="0" y="0"/>
    </p:cViewPr>
  </p:notesTextViewPr>
  <p:gridSpacing cx="45005" cy="45005"/>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1E262EF-3F6A-467F-BDE2-01FBA4486D4A}" type="doc">
      <dgm:prSet loTypeId="urn:microsoft.com/office/officeart/2005/8/layout/hChevron3" loCatId="process" qsTypeId="urn:microsoft.com/office/officeart/2005/8/quickstyle/simple1" qsCatId="simple" csTypeId="urn:microsoft.com/office/officeart/2005/8/colors/accent1_2" csCatId="accent1" phldr="1"/>
      <dgm:spPr/>
    </dgm:pt>
    <dgm:pt modelId="{35AAC5A4-9AC6-4D26-AC8D-225163661034}">
      <dgm:prSet phldrT="[Text]" custT="1"/>
      <dgm:spPr>
        <a:solidFill>
          <a:srgbClr val="FECD08"/>
        </a:solidFill>
      </dgm:spPr>
      <dgm:t>
        <a:bodyPr/>
        <a:lstStyle/>
        <a:p>
          <a:r>
            <a:rPr lang="en-ZA" sz="1800" b="1" dirty="0" smtClean="0"/>
            <a:t>Data</a:t>
          </a:r>
          <a:endParaRPr lang="en-GB" sz="1800" b="1" dirty="0"/>
        </a:p>
      </dgm:t>
    </dgm:pt>
    <dgm:pt modelId="{9477B627-7722-421D-8308-9B8A4ABC1882}" type="parTrans" cxnId="{E300F912-A9D4-45BA-AD78-A1A4F9D1B23B}">
      <dgm:prSet/>
      <dgm:spPr/>
      <dgm:t>
        <a:bodyPr/>
        <a:lstStyle/>
        <a:p>
          <a:endParaRPr lang="en-GB" sz="1200" b="1"/>
        </a:p>
      </dgm:t>
    </dgm:pt>
    <dgm:pt modelId="{F469E6D5-26E9-48A8-A34B-0B9FBB182048}" type="sibTrans" cxnId="{E300F912-A9D4-45BA-AD78-A1A4F9D1B23B}">
      <dgm:prSet/>
      <dgm:spPr/>
      <dgm:t>
        <a:bodyPr/>
        <a:lstStyle/>
        <a:p>
          <a:endParaRPr lang="en-GB" sz="1200" b="1"/>
        </a:p>
      </dgm:t>
    </dgm:pt>
    <dgm:pt modelId="{7C1B0ABB-C82F-4A7D-B0A2-448132CE791A}">
      <dgm:prSet phldrT="[Text]" custT="1"/>
      <dgm:spPr>
        <a:gradFill rotWithShape="0">
          <a:gsLst>
            <a:gs pos="0">
              <a:srgbClr val="FECD08"/>
            </a:gs>
            <a:gs pos="81000">
              <a:srgbClr val="F6F06A"/>
            </a:gs>
          </a:gsLst>
          <a:lin ang="0" scaled="1"/>
        </a:gradFill>
      </dgm:spPr>
      <dgm:t>
        <a:bodyPr/>
        <a:lstStyle/>
        <a:p>
          <a:r>
            <a:rPr lang="en-ZA" sz="1800" b="1" dirty="0" smtClean="0"/>
            <a:t>ICT Core</a:t>
          </a:r>
          <a:endParaRPr lang="en-GB" sz="1800" b="1" dirty="0"/>
        </a:p>
      </dgm:t>
    </dgm:pt>
    <dgm:pt modelId="{B37E10BD-2878-401E-B0DB-1F0FF158748B}" type="parTrans" cxnId="{1AE7AAB8-D081-4768-87C0-9B90E80D3FF8}">
      <dgm:prSet/>
      <dgm:spPr/>
      <dgm:t>
        <a:bodyPr/>
        <a:lstStyle/>
        <a:p>
          <a:endParaRPr lang="en-GB" sz="1200" b="1"/>
        </a:p>
      </dgm:t>
    </dgm:pt>
    <dgm:pt modelId="{E85075A5-7F18-44FA-B992-5A2FD919B9B5}" type="sibTrans" cxnId="{1AE7AAB8-D081-4768-87C0-9B90E80D3FF8}">
      <dgm:prSet/>
      <dgm:spPr/>
      <dgm:t>
        <a:bodyPr/>
        <a:lstStyle/>
        <a:p>
          <a:endParaRPr lang="en-GB" sz="1200" b="1"/>
        </a:p>
      </dgm:t>
    </dgm:pt>
    <dgm:pt modelId="{7BB29834-4995-4FC1-999F-23B6AC379D25}">
      <dgm:prSet phldrT="[Text]" custT="1"/>
      <dgm:spPr>
        <a:gradFill rotWithShape="0">
          <a:gsLst>
            <a:gs pos="1000">
              <a:srgbClr val="F6F06A"/>
            </a:gs>
            <a:gs pos="81000">
              <a:srgbClr val="F26722"/>
            </a:gs>
          </a:gsLst>
          <a:lin ang="0" scaled="1"/>
        </a:gradFill>
      </dgm:spPr>
      <dgm:t>
        <a:bodyPr/>
        <a:lstStyle/>
        <a:p>
          <a:r>
            <a:rPr lang="en-ZA" sz="1800" b="1" dirty="0" smtClean="0"/>
            <a:t>Analytics</a:t>
          </a:r>
          <a:endParaRPr lang="en-GB" sz="1800" b="1" dirty="0"/>
        </a:p>
      </dgm:t>
    </dgm:pt>
    <dgm:pt modelId="{F2C9CCA8-0E38-45F8-B222-8E5BBBBA9A2A}" type="parTrans" cxnId="{345B4F3F-4246-42BC-865A-8C3AB3485BC1}">
      <dgm:prSet/>
      <dgm:spPr/>
      <dgm:t>
        <a:bodyPr/>
        <a:lstStyle/>
        <a:p>
          <a:endParaRPr lang="en-GB" sz="1200" b="1"/>
        </a:p>
      </dgm:t>
    </dgm:pt>
    <dgm:pt modelId="{6A10C2A9-C246-43AD-8E40-D749960F7F9A}" type="sibTrans" cxnId="{345B4F3F-4246-42BC-865A-8C3AB3485BC1}">
      <dgm:prSet/>
      <dgm:spPr/>
      <dgm:t>
        <a:bodyPr/>
        <a:lstStyle/>
        <a:p>
          <a:endParaRPr lang="en-GB" sz="1200" b="1"/>
        </a:p>
      </dgm:t>
    </dgm:pt>
    <dgm:pt modelId="{3BCF3CA1-5F26-49A1-8165-73B2D046E0CC}">
      <dgm:prSet phldrT="[Text]" custT="1"/>
      <dgm:spPr>
        <a:solidFill>
          <a:srgbClr val="F26722"/>
        </a:solidFill>
      </dgm:spPr>
      <dgm:t>
        <a:bodyPr/>
        <a:lstStyle/>
        <a:p>
          <a:r>
            <a:rPr lang="en-ZA" sz="1800" b="1" dirty="0" smtClean="0"/>
            <a:t>User Experience</a:t>
          </a:r>
          <a:endParaRPr lang="en-GB" sz="1800" b="1" dirty="0"/>
        </a:p>
      </dgm:t>
    </dgm:pt>
    <dgm:pt modelId="{DBF7EDFC-ED47-47DE-A80E-59550641C5DC}" type="parTrans" cxnId="{A86F9659-4DAD-44F7-9B02-24789698DF1C}">
      <dgm:prSet/>
      <dgm:spPr/>
      <dgm:t>
        <a:bodyPr/>
        <a:lstStyle/>
        <a:p>
          <a:endParaRPr lang="en-GB" sz="1200" b="1"/>
        </a:p>
      </dgm:t>
    </dgm:pt>
    <dgm:pt modelId="{CA5842F8-A7A8-455C-9257-7D92B6EFAF02}" type="sibTrans" cxnId="{A86F9659-4DAD-44F7-9B02-24789698DF1C}">
      <dgm:prSet/>
      <dgm:spPr/>
      <dgm:t>
        <a:bodyPr/>
        <a:lstStyle/>
        <a:p>
          <a:endParaRPr lang="en-GB" sz="1200" b="1"/>
        </a:p>
      </dgm:t>
    </dgm:pt>
    <dgm:pt modelId="{D37D876F-F09D-4E9D-9A38-930278DCFF2D}" type="pres">
      <dgm:prSet presAssocID="{11E262EF-3F6A-467F-BDE2-01FBA4486D4A}" presName="Name0" presStyleCnt="0">
        <dgm:presLayoutVars>
          <dgm:dir/>
          <dgm:resizeHandles val="exact"/>
        </dgm:presLayoutVars>
      </dgm:prSet>
      <dgm:spPr/>
    </dgm:pt>
    <dgm:pt modelId="{E53DE13D-B41B-4DA2-864E-C3B1ACD93D96}" type="pres">
      <dgm:prSet presAssocID="{35AAC5A4-9AC6-4D26-AC8D-225163661034}" presName="parTxOnly" presStyleLbl="node1" presStyleIdx="0" presStyleCnt="4" custLinFactNeighborX="-7095">
        <dgm:presLayoutVars>
          <dgm:bulletEnabled val="1"/>
        </dgm:presLayoutVars>
      </dgm:prSet>
      <dgm:spPr/>
      <dgm:t>
        <a:bodyPr/>
        <a:lstStyle/>
        <a:p>
          <a:endParaRPr lang="en-GB"/>
        </a:p>
      </dgm:t>
    </dgm:pt>
    <dgm:pt modelId="{CE79E4BB-ABEA-4E3A-94BF-6FC25A6A2112}" type="pres">
      <dgm:prSet presAssocID="{F469E6D5-26E9-48A8-A34B-0B9FBB182048}" presName="parSpace" presStyleCnt="0"/>
      <dgm:spPr/>
    </dgm:pt>
    <dgm:pt modelId="{F98E1DE5-4F05-42DD-A27C-4FA6F375CCD7}" type="pres">
      <dgm:prSet presAssocID="{7C1B0ABB-C82F-4A7D-B0A2-448132CE791A}" presName="parTxOnly" presStyleLbl="node1" presStyleIdx="1" presStyleCnt="4">
        <dgm:presLayoutVars>
          <dgm:bulletEnabled val="1"/>
        </dgm:presLayoutVars>
      </dgm:prSet>
      <dgm:spPr/>
      <dgm:t>
        <a:bodyPr/>
        <a:lstStyle/>
        <a:p>
          <a:endParaRPr lang="en-GB"/>
        </a:p>
      </dgm:t>
    </dgm:pt>
    <dgm:pt modelId="{F72D67F4-E49E-4A7E-A209-8450B707831E}" type="pres">
      <dgm:prSet presAssocID="{E85075A5-7F18-44FA-B992-5A2FD919B9B5}" presName="parSpace" presStyleCnt="0"/>
      <dgm:spPr/>
    </dgm:pt>
    <dgm:pt modelId="{934336B2-A3FE-4F61-9434-908FE34B60BC}" type="pres">
      <dgm:prSet presAssocID="{7BB29834-4995-4FC1-999F-23B6AC379D25}" presName="parTxOnly" presStyleLbl="node1" presStyleIdx="2" presStyleCnt="4">
        <dgm:presLayoutVars>
          <dgm:bulletEnabled val="1"/>
        </dgm:presLayoutVars>
      </dgm:prSet>
      <dgm:spPr/>
      <dgm:t>
        <a:bodyPr/>
        <a:lstStyle/>
        <a:p>
          <a:endParaRPr lang="en-GB"/>
        </a:p>
      </dgm:t>
    </dgm:pt>
    <dgm:pt modelId="{35BE4F05-C10F-4004-A427-23EC26A8B58C}" type="pres">
      <dgm:prSet presAssocID="{6A10C2A9-C246-43AD-8E40-D749960F7F9A}" presName="parSpace" presStyleCnt="0"/>
      <dgm:spPr/>
    </dgm:pt>
    <dgm:pt modelId="{712C8408-BE1A-42E6-96BD-70C6A0E5FC29}" type="pres">
      <dgm:prSet presAssocID="{3BCF3CA1-5F26-49A1-8165-73B2D046E0CC}" presName="parTxOnly" presStyleLbl="node1" presStyleIdx="3" presStyleCnt="4" custLinFactNeighborX="-1866">
        <dgm:presLayoutVars>
          <dgm:bulletEnabled val="1"/>
        </dgm:presLayoutVars>
      </dgm:prSet>
      <dgm:spPr/>
      <dgm:t>
        <a:bodyPr/>
        <a:lstStyle/>
        <a:p>
          <a:endParaRPr lang="en-GB"/>
        </a:p>
      </dgm:t>
    </dgm:pt>
  </dgm:ptLst>
  <dgm:cxnLst>
    <dgm:cxn modelId="{1AE7AAB8-D081-4768-87C0-9B90E80D3FF8}" srcId="{11E262EF-3F6A-467F-BDE2-01FBA4486D4A}" destId="{7C1B0ABB-C82F-4A7D-B0A2-448132CE791A}" srcOrd="1" destOrd="0" parTransId="{B37E10BD-2878-401E-B0DB-1F0FF158748B}" sibTransId="{E85075A5-7F18-44FA-B992-5A2FD919B9B5}"/>
    <dgm:cxn modelId="{A86F9659-4DAD-44F7-9B02-24789698DF1C}" srcId="{11E262EF-3F6A-467F-BDE2-01FBA4486D4A}" destId="{3BCF3CA1-5F26-49A1-8165-73B2D046E0CC}" srcOrd="3" destOrd="0" parTransId="{DBF7EDFC-ED47-47DE-A80E-59550641C5DC}" sibTransId="{CA5842F8-A7A8-455C-9257-7D92B6EFAF02}"/>
    <dgm:cxn modelId="{E1D39262-F485-41D2-AE3D-3B5C665208AF}" type="presOf" srcId="{7BB29834-4995-4FC1-999F-23B6AC379D25}" destId="{934336B2-A3FE-4F61-9434-908FE34B60BC}" srcOrd="0" destOrd="0" presId="urn:microsoft.com/office/officeart/2005/8/layout/hChevron3"/>
    <dgm:cxn modelId="{911CB607-076A-4F00-9169-2FC28359BFED}" type="presOf" srcId="{35AAC5A4-9AC6-4D26-AC8D-225163661034}" destId="{E53DE13D-B41B-4DA2-864E-C3B1ACD93D96}" srcOrd="0" destOrd="0" presId="urn:microsoft.com/office/officeart/2005/8/layout/hChevron3"/>
    <dgm:cxn modelId="{F1CB8CA8-7F56-4E05-85A2-C8395CAAD54B}" type="presOf" srcId="{3BCF3CA1-5F26-49A1-8165-73B2D046E0CC}" destId="{712C8408-BE1A-42E6-96BD-70C6A0E5FC29}" srcOrd="0" destOrd="0" presId="urn:microsoft.com/office/officeart/2005/8/layout/hChevron3"/>
    <dgm:cxn modelId="{F44246AB-5185-4DD3-BF05-A4ADEC14191F}" type="presOf" srcId="{7C1B0ABB-C82F-4A7D-B0A2-448132CE791A}" destId="{F98E1DE5-4F05-42DD-A27C-4FA6F375CCD7}" srcOrd="0" destOrd="0" presId="urn:microsoft.com/office/officeart/2005/8/layout/hChevron3"/>
    <dgm:cxn modelId="{4E0A4F20-EF6C-404C-8EBA-CA2FFF6B80D7}" type="presOf" srcId="{11E262EF-3F6A-467F-BDE2-01FBA4486D4A}" destId="{D37D876F-F09D-4E9D-9A38-930278DCFF2D}" srcOrd="0" destOrd="0" presId="urn:microsoft.com/office/officeart/2005/8/layout/hChevron3"/>
    <dgm:cxn modelId="{345B4F3F-4246-42BC-865A-8C3AB3485BC1}" srcId="{11E262EF-3F6A-467F-BDE2-01FBA4486D4A}" destId="{7BB29834-4995-4FC1-999F-23B6AC379D25}" srcOrd="2" destOrd="0" parTransId="{F2C9CCA8-0E38-45F8-B222-8E5BBBBA9A2A}" sibTransId="{6A10C2A9-C246-43AD-8E40-D749960F7F9A}"/>
    <dgm:cxn modelId="{E300F912-A9D4-45BA-AD78-A1A4F9D1B23B}" srcId="{11E262EF-3F6A-467F-BDE2-01FBA4486D4A}" destId="{35AAC5A4-9AC6-4D26-AC8D-225163661034}" srcOrd="0" destOrd="0" parTransId="{9477B627-7722-421D-8308-9B8A4ABC1882}" sibTransId="{F469E6D5-26E9-48A8-A34B-0B9FBB182048}"/>
    <dgm:cxn modelId="{F41C4D75-34E9-4F4D-BE8E-4C40B43F1889}" type="presParOf" srcId="{D37D876F-F09D-4E9D-9A38-930278DCFF2D}" destId="{E53DE13D-B41B-4DA2-864E-C3B1ACD93D96}" srcOrd="0" destOrd="0" presId="urn:microsoft.com/office/officeart/2005/8/layout/hChevron3"/>
    <dgm:cxn modelId="{E9022732-C0F0-494E-8BB1-5D9970B80678}" type="presParOf" srcId="{D37D876F-F09D-4E9D-9A38-930278DCFF2D}" destId="{CE79E4BB-ABEA-4E3A-94BF-6FC25A6A2112}" srcOrd="1" destOrd="0" presId="urn:microsoft.com/office/officeart/2005/8/layout/hChevron3"/>
    <dgm:cxn modelId="{70F11ED6-4082-49AF-B41B-6DDF8353246A}" type="presParOf" srcId="{D37D876F-F09D-4E9D-9A38-930278DCFF2D}" destId="{F98E1DE5-4F05-42DD-A27C-4FA6F375CCD7}" srcOrd="2" destOrd="0" presId="urn:microsoft.com/office/officeart/2005/8/layout/hChevron3"/>
    <dgm:cxn modelId="{32022689-B07A-450A-8C1D-9A1DB0A30950}" type="presParOf" srcId="{D37D876F-F09D-4E9D-9A38-930278DCFF2D}" destId="{F72D67F4-E49E-4A7E-A209-8450B707831E}" srcOrd="3" destOrd="0" presId="urn:microsoft.com/office/officeart/2005/8/layout/hChevron3"/>
    <dgm:cxn modelId="{5D4A4E53-4537-46DC-B12C-5320A6A49C78}" type="presParOf" srcId="{D37D876F-F09D-4E9D-9A38-930278DCFF2D}" destId="{934336B2-A3FE-4F61-9434-908FE34B60BC}" srcOrd="4" destOrd="0" presId="urn:microsoft.com/office/officeart/2005/8/layout/hChevron3"/>
    <dgm:cxn modelId="{3B481342-303A-4216-AB20-0ECDE0340CA6}" type="presParOf" srcId="{D37D876F-F09D-4E9D-9A38-930278DCFF2D}" destId="{35BE4F05-C10F-4004-A427-23EC26A8B58C}" srcOrd="5" destOrd="0" presId="urn:microsoft.com/office/officeart/2005/8/layout/hChevron3"/>
    <dgm:cxn modelId="{3CF7D90B-3D3C-4652-8F50-5F8948190604}" type="presParOf" srcId="{D37D876F-F09D-4E9D-9A38-930278DCFF2D}" destId="{712C8408-BE1A-42E6-96BD-70C6A0E5FC29}" srcOrd="6" destOrd="0" presId="urn:microsoft.com/office/officeart/2005/8/layout/hChevron3"/>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3DE13D-B41B-4DA2-864E-C3B1ACD93D96}">
      <dsp:nvSpPr>
        <dsp:cNvPr id="0" name=""/>
        <dsp:cNvSpPr/>
      </dsp:nvSpPr>
      <dsp:spPr>
        <a:xfrm>
          <a:off x="0" y="0"/>
          <a:ext cx="2669166" cy="746381"/>
        </a:xfrm>
        <a:prstGeom prst="homePlate">
          <a:avLst/>
        </a:prstGeom>
        <a:solidFill>
          <a:srgbClr val="FECD0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48006" rIns="24003" bIns="48006" numCol="1" spcCol="1270" anchor="ctr" anchorCtr="0">
          <a:noAutofit/>
        </a:bodyPr>
        <a:lstStyle/>
        <a:p>
          <a:pPr lvl="0" algn="ctr" defTabSz="800100">
            <a:lnSpc>
              <a:spcPct val="90000"/>
            </a:lnSpc>
            <a:spcBef>
              <a:spcPct val="0"/>
            </a:spcBef>
            <a:spcAft>
              <a:spcPct val="35000"/>
            </a:spcAft>
          </a:pPr>
          <a:r>
            <a:rPr lang="en-ZA" sz="1800" b="1" kern="1200" dirty="0" smtClean="0"/>
            <a:t>Data</a:t>
          </a:r>
          <a:endParaRPr lang="en-GB" sz="1800" b="1" kern="1200" dirty="0"/>
        </a:p>
      </dsp:txBody>
      <dsp:txXfrm>
        <a:off x="0" y="0"/>
        <a:ext cx="2482571" cy="746381"/>
      </dsp:txXfrm>
    </dsp:sp>
    <dsp:sp modelId="{F98E1DE5-4F05-42DD-A27C-4FA6F375CCD7}">
      <dsp:nvSpPr>
        <dsp:cNvPr id="0" name=""/>
        <dsp:cNvSpPr/>
      </dsp:nvSpPr>
      <dsp:spPr>
        <a:xfrm>
          <a:off x="2137993" y="0"/>
          <a:ext cx="2669166" cy="746381"/>
        </a:xfrm>
        <a:prstGeom prst="chevron">
          <a:avLst/>
        </a:prstGeom>
        <a:gradFill rotWithShape="0">
          <a:gsLst>
            <a:gs pos="0">
              <a:srgbClr val="FECD08"/>
            </a:gs>
            <a:gs pos="81000">
              <a:srgbClr val="F6F06A"/>
            </a:gs>
          </a:gsLst>
          <a:lin ang="0" scaled="1"/>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lvl="0" algn="ctr" defTabSz="800100">
            <a:lnSpc>
              <a:spcPct val="90000"/>
            </a:lnSpc>
            <a:spcBef>
              <a:spcPct val="0"/>
            </a:spcBef>
            <a:spcAft>
              <a:spcPct val="35000"/>
            </a:spcAft>
          </a:pPr>
          <a:r>
            <a:rPr lang="en-ZA" sz="1800" b="1" kern="1200" dirty="0" smtClean="0"/>
            <a:t>ICT Core</a:t>
          </a:r>
          <a:endParaRPr lang="en-GB" sz="1800" b="1" kern="1200" dirty="0"/>
        </a:p>
      </dsp:txBody>
      <dsp:txXfrm>
        <a:off x="2511184" y="0"/>
        <a:ext cx="1922785" cy="746381"/>
      </dsp:txXfrm>
    </dsp:sp>
    <dsp:sp modelId="{934336B2-A3FE-4F61-9434-908FE34B60BC}">
      <dsp:nvSpPr>
        <dsp:cNvPr id="0" name=""/>
        <dsp:cNvSpPr/>
      </dsp:nvSpPr>
      <dsp:spPr>
        <a:xfrm>
          <a:off x="4273325" y="0"/>
          <a:ext cx="2669166" cy="746381"/>
        </a:xfrm>
        <a:prstGeom prst="chevron">
          <a:avLst/>
        </a:prstGeom>
        <a:gradFill rotWithShape="0">
          <a:gsLst>
            <a:gs pos="1000">
              <a:srgbClr val="F6F06A"/>
            </a:gs>
            <a:gs pos="81000">
              <a:srgbClr val="F26722"/>
            </a:gs>
          </a:gsLst>
          <a:lin ang="0" scaled="1"/>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lvl="0" algn="ctr" defTabSz="800100">
            <a:lnSpc>
              <a:spcPct val="90000"/>
            </a:lnSpc>
            <a:spcBef>
              <a:spcPct val="0"/>
            </a:spcBef>
            <a:spcAft>
              <a:spcPct val="35000"/>
            </a:spcAft>
          </a:pPr>
          <a:r>
            <a:rPr lang="en-ZA" sz="1800" b="1" kern="1200" dirty="0" smtClean="0"/>
            <a:t>Analytics</a:t>
          </a:r>
          <a:endParaRPr lang="en-GB" sz="1800" b="1" kern="1200" dirty="0"/>
        </a:p>
      </dsp:txBody>
      <dsp:txXfrm>
        <a:off x="4646516" y="0"/>
        <a:ext cx="1922785" cy="746381"/>
      </dsp:txXfrm>
    </dsp:sp>
    <dsp:sp modelId="{712C8408-BE1A-42E6-96BD-70C6A0E5FC29}">
      <dsp:nvSpPr>
        <dsp:cNvPr id="0" name=""/>
        <dsp:cNvSpPr/>
      </dsp:nvSpPr>
      <dsp:spPr>
        <a:xfrm>
          <a:off x="6398697" y="0"/>
          <a:ext cx="2669166" cy="746381"/>
        </a:xfrm>
        <a:prstGeom prst="chevron">
          <a:avLst/>
        </a:prstGeom>
        <a:solidFill>
          <a:srgbClr val="F2672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lvl="0" algn="ctr" defTabSz="800100">
            <a:lnSpc>
              <a:spcPct val="90000"/>
            </a:lnSpc>
            <a:spcBef>
              <a:spcPct val="0"/>
            </a:spcBef>
            <a:spcAft>
              <a:spcPct val="35000"/>
            </a:spcAft>
          </a:pPr>
          <a:r>
            <a:rPr lang="en-ZA" sz="1800" b="1" kern="1200" dirty="0" smtClean="0"/>
            <a:t>User Experience</a:t>
          </a:r>
          <a:endParaRPr lang="en-GB" sz="1800" b="1" kern="1200" dirty="0"/>
        </a:p>
      </dsp:txBody>
      <dsp:txXfrm>
        <a:off x="6771888" y="0"/>
        <a:ext cx="1922785" cy="746381"/>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215BEF6-368F-4153-9D07-0B0DA0605D3E}" type="datetimeFigureOut">
              <a:rPr lang="en-GB" smtClean="0"/>
              <a:t>21/06/2016</a:t>
            </a:fld>
            <a:endParaRPr lang="en-GB"/>
          </a:p>
        </p:txBody>
      </p:sp>
      <p:sp>
        <p:nvSpPr>
          <p:cNvPr id="4" name="Slide Image Placeholder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39136BA-F621-44D4-A68E-D8AF94201873}" type="slidenum">
              <a:rPr lang="en-GB" smtClean="0"/>
              <a:t>‹#›</a:t>
            </a:fld>
            <a:endParaRPr lang="en-GB"/>
          </a:p>
        </p:txBody>
      </p:sp>
    </p:spTree>
    <p:extLst>
      <p:ext uri="{BB962C8B-B14F-4D97-AF65-F5344CB8AC3E}">
        <p14:creationId xmlns:p14="http://schemas.microsoft.com/office/powerpoint/2010/main" val="860265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smtClean="0"/>
              <a:t>Update with relevant area</a:t>
            </a:r>
            <a:r>
              <a:rPr lang="en-ZA" baseline="0" dirty="0" smtClean="0"/>
              <a:t> images</a:t>
            </a:r>
            <a:endParaRPr lang="en-GB" dirty="0"/>
          </a:p>
        </p:txBody>
      </p:sp>
      <p:sp>
        <p:nvSpPr>
          <p:cNvPr id="4" name="Slide Number Placeholder 3"/>
          <p:cNvSpPr>
            <a:spLocks noGrp="1"/>
          </p:cNvSpPr>
          <p:nvPr>
            <p:ph type="sldNum" sz="quarter" idx="10"/>
          </p:nvPr>
        </p:nvSpPr>
        <p:spPr/>
        <p:txBody>
          <a:bodyPr/>
          <a:lstStyle/>
          <a:p>
            <a:fld id="{DD336D37-E0C5-42B6-9C72-238993CA68A1}" type="slidenum">
              <a:rPr lang="en-GB" smtClean="0"/>
              <a:pPr/>
              <a:t>12</a:t>
            </a:fld>
            <a:endParaRPr lang="en-GB"/>
          </a:p>
        </p:txBody>
      </p:sp>
    </p:spTree>
    <p:extLst>
      <p:ext uri="{BB962C8B-B14F-4D97-AF65-F5344CB8AC3E}">
        <p14:creationId xmlns:p14="http://schemas.microsoft.com/office/powerpoint/2010/main" val="19730938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smtClean="0"/>
              <a:t>Do</a:t>
            </a:r>
            <a:r>
              <a:rPr lang="en-ZA" baseline="0" dirty="0" smtClean="0"/>
              <a:t> an animation for usage over time.</a:t>
            </a:r>
            <a:endParaRPr lang="en-GB" dirty="0"/>
          </a:p>
        </p:txBody>
      </p:sp>
      <p:sp>
        <p:nvSpPr>
          <p:cNvPr id="4" name="Slide Number Placeholder 3"/>
          <p:cNvSpPr>
            <a:spLocks noGrp="1"/>
          </p:cNvSpPr>
          <p:nvPr>
            <p:ph type="sldNum" sz="quarter" idx="10"/>
          </p:nvPr>
        </p:nvSpPr>
        <p:spPr/>
        <p:txBody>
          <a:bodyPr/>
          <a:lstStyle/>
          <a:p>
            <a:fld id="{DD336D37-E0C5-42B6-9C72-238993CA68A1}" type="slidenum">
              <a:rPr lang="en-GB" smtClean="0"/>
              <a:pPr/>
              <a:t>16</a:t>
            </a:fld>
            <a:endParaRPr lang="en-GB"/>
          </a:p>
        </p:txBody>
      </p:sp>
    </p:spTree>
    <p:extLst>
      <p:ext uri="{BB962C8B-B14F-4D97-AF65-F5344CB8AC3E}">
        <p14:creationId xmlns:p14="http://schemas.microsoft.com/office/powerpoint/2010/main" val="12825963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14" name="Group 13"/>
          <p:cNvGrpSpPr/>
          <p:nvPr userDrawn="1"/>
        </p:nvGrpSpPr>
        <p:grpSpPr>
          <a:xfrm>
            <a:off x="1" y="5287770"/>
            <a:ext cx="9143999" cy="450050"/>
            <a:chOff x="-307130" y="5287770"/>
            <a:chExt cx="9143999" cy="450050"/>
          </a:xfrm>
        </p:grpSpPr>
        <p:grpSp>
          <p:nvGrpSpPr>
            <p:cNvPr id="12" name="Group 11"/>
            <p:cNvGrpSpPr/>
            <p:nvPr userDrawn="1"/>
          </p:nvGrpSpPr>
          <p:grpSpPr>
            <a:xfrm>
              <a:off x="-307130" y="5535624"/>
              <a:ext cx="7963040" cy="179376"/>
              <a:chOff x="-274817" y="5197760"/>
              <a:chExt cx="7125250" cy="517240"/>
            </a:xfrm>
          </p:grpSpPr>
          <p:sp>
            <p:nvSpPr>
              <p:cNvPr id="10" name="Rectangle 9"/>
              <p:cNvSpPr/>
              <p:nvPr userDrawn="1"/>
            </p:nvSpPr>
            <p:spPr>
              <a:xfrm>
                <a:off x="-274817" y="5197760"/>
                <a:ext cx="6922728" cy="517240"/>
              </a:xfrm>
              <a:prstGeom prst="rect">
                <a:avLst/>
              </a:prstGeom>
              <a:gradFill flip="none" rotWithShape="1">
                <a:gsLst>
                  <a:gs pos="0">
                    <a:srgbClr val="FECD08"/>
                  </a:gs>
                  <a:gs pos="39999">
                    <a:srgbClr val="F6F06A"/>
                  </a:gs>
                  <a:gs pos="100000">
                    <a:srgbClr val="F2672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ight Triangle 10"/>
              <p:cNvSpPr/>
              <p:nvPr userDrawn="1"/>
            </p:nvSpPr>
            <p:spPr>
              <a:xfrm>
                <a:off x="6647911" y="5197760"/>
                <a:ext cx="202522" cy="517240"/>
              </a:xfrm>
              <a:prstGeom prst="rtTriangle">
                <a:avLst/>
              </a:prstGeom>
              <a:solidFill>
                <a:srgbClr val="F267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val="0"/>
                </a:ext>
              </a:extLst>
            </a:blip>
            <a:srcRect t="23232" b="22930"/>
            <a:stretch/>
          </p:blipFill>
          <p:spPr>
            <a:xfrm>
              <a:off x="7655910" y="5287770"/>
              <a:ext cx="1180959" cy="450050"/>
            </a:xfrm>
            <a:prstGeom prst="rect">
              <a:avLst/>
            </a:prstGeom>
          </p:spPr>
        </p:pic>
      </p:grpSp>
    </p:spTree>
    <p:extLst>
      <p:ext uri="{BB962C8B-B14F-4D97-AF65-F5344CB8AC3E}">
        <p14:creationId xmlns:p14="http://schemas.microsoft.com/office/powerpoint/2010/main" val="3008260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A288F96-8A80-4823-8CEF-62DD986C3058}" type="datetimeFigureOut">
              <a:rPr lang="en-GB" smtClean="0"/>
              <a:t>21/06/2016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4DDBF5A-8572-42A7-AAC2-70485DD60985}" type="slidenum">
              <a:rPr lang="en-GB" smtClean="0"/>
              <a:t>‹#›</a:t>
            </a:fld>
            <a:endParaRPr lang="en-GB"/>
          </a:p>
        </p:txBody>
      </p:sp>
    </p:spTree>
    <p:extLst>
      <p:ext uri="{BB962C8B-B14F-4D97-AF65-F5344CB8AC3E}">
        <p14:creationId xmlns:p14="http://schemas.microsoft.com/office/powerpoint/2010/main" val="35542214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65"/>
            <a:ext cx="2057400" cy="4876271"/>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28865"/>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A288F96-8A80-4823-8CEF-62DD986C3058}" type="datetimeFigureOut">
              <a:rPr lang="en-GB" smtClean="0"/>
              <a:t>21/06/2016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4DDBF5A-8572-42A7-AAC2-70485DD60985}" type="slidenum">
              <a:rPr lang="en-GB" smtClean="0"/>
              <a:t>‹#›</a:t>
            </a:fld>
            <a:endParaRPr lang="en-GB"/>
          </a:p>
        </p:txBody>
      </p:sp>
    </p:spTree>
    <p:extLst>
      <p:ext uri="{BB962C8B-B14F-4D97-AF65-F5344CB8AC3E}">
        <p14:creationId xmlns:p14="http://schemas.microsoft.com/office/powerpoint/2010/main" val="36106234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12" name="Group 11"/>
          <p:cNvGrpSpPr/>
          <p:nvPr userDrawn="1"/>
        </p:nvGrpSpPr>
        <p:grpSpPr>
          <a:xfrm>
            <a:off x="0" y="5558444"/>
            <a:ext cx="7523819" cy="179376"/>
            <a:chOff x="0" y="5197760"/>
            <a:chExt cx="6732239" cy="517240"/>
          </a:xfrm>
        </p:grpSpPr>
        <p:sp>
          <p:nvSpPr>
            <p:cNvPr id="10" name="Rectangle 9"/>
            <p:cNvSpPr/>
            <p:nvPr userDrawn="1"/>
          </p:nvSpPr>
          <p:spPr>
            <a:xfrm>
              <a:off x="0" y="5197760"/>
              <a:ext cx="6327195" cy="517240"/>
            </a:xfrm>
            <a:prstGeom prst="rect">
              <a:avLst/>
            </a:prstGeom>
            <a:gradFill flip="none" rotWithShape="1">
              <a:gsLst>
                <a:gs pos="0">
                  <a:srgbClr val="FECD08"/>
                </a:gs>
                <a:gs pos="39999">
                  <a:srgbClr val="F6F06A"/>
                </a:gs>
                <a:gs pos="100000">
                  <a:srgbClr val="F2672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 name="Right Triangle 10"/>
            <p:cNvSpPr/>
            <p:nvPr userDrawn="1"/>
          </p:nvSpPr>
          <p:spPr>
            <a:xfrm>
              <a:off x="6327194" y="5197760"/>
              <a:ext cx="405045" cy="517240"/>
            </a:xfrm>
            <a:prstGeom prst="rtTriangle">
              <a:avLst/>
            </a:prstGeom>
            <a:solidFill>
              <a:srgbClr val="F267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val="0"/>
              </a:ext>
            </a:extLst>
          </a:blip>
          <a:srcRect t="23232" b="22930"/>
          <a:stretch/>
        </p:blipFill>
        <p:spPr>
          <a:xfrm>
            <a:off x="7297484" y="5151177"/>
            <a:ext cx="1539386" cy="586643"/>
          </a:xfrm>
          <a:prstGeom prst="rect">
            <a:avLst/>
          </a:prstGeom>
        </p:spPr>
      </p:pic>
    </p:spTree>
    <p:extLst>
      <p:ext uri="{BB962C8B-B14F-4D97-AF65-F5344CB8AC3E}">
        <p14:creationId xmlns:p14="http://schemas.microsoft.com/office/powerpoint/2010/main" val="25009711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5"/>
            <a:ext cx="7772400" cy="1225021"/>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FA288F96-8A80-4823-8CEF-62DD986C3058}" type="datetimeFigureOut">
              <a:rPr lang="en-GB" smtClean="0">
                <a:solidFill>
                  <a:prstClr val="black">
                    <a:tint val="75000"/>
                  </a:prstClr>
                </a:solidFill>
              </a:rPr>
              <a:pPr/>
              <a:t>21/06/2016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4DDBF5A-8572-42A7-AAC2-70485DD609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201032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7"/>
            <a:ext cx="7772400" cy="1135063"/>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A288F96-8A80-4823-8CEF-62DD986C3058}" type="datetimeFigureOut">
              <a:rPr lang="en-GB" smtClean="0">
                <a:solidFill>
                  <a:prstClr val="black">
                    <a:tint val="75000"/>
                  </a:prstClr>
                </a:solidFill>
              </a:rPr>
              <a:pPr/>
              <a:t>21/06/2016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4DDBF5A-8572-42A7-AAC2-70485DD609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66091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FA288F96-8A80-4823-8CEF-62DD986C3058}" type="datetimeFigureOut">
              <a:rPr lang="en-GB" smtClean="0">
                <a:solidFill>
                  <a:prstClr val="black">
                    <a:tint val="75000"/>
                  </a:prstClr>
                </a:solidFill>
              </a:rPr>
              <a:pPr/>
              <a:t>21/06/2016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94DDBF5A-8572-42A7-AAC2-70485DD609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464437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279261"/>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6" y="1279261"/>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FA288F96-8A80-4823-8CEF-62DD986C3058}" type="datetimeFigureOut">
              <a:rPr lang="en-GB" smtClean="0">
                <a:solidFill>
                  <a:prstClr val="black">
                    <a:tint val="75000"/>
                  </a:prstClr>
                </a:solidFill>
              </a:rPr>
              <a:pPr/>
              <a:t>21/06/2016</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94DDBF5A-8572-42A7-AAC2-70485DD609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460759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FA288F96-8A80-4823-8CEF-62DD986C3058}" type="datetimeFigureOut">
              <a:rPr lang="en-GB" smtClean="0">
                <a:solidFill>
                  <a:prstClr val="black">
                    <a:tint val="75000"/>
                  </a:prstClr>
                </a:solidFill>
              </a:rPr>
              <a:pPr/>
              <a:t>21/06/2016</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94DDBF5A-8572-42A7-AAC2-70485DD609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030436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288F96-8A80-4823-8CEF-62DD986C3058}" type="datetimeFigureOut">
              <a:rPr lang="en-GB" smtClean="0">
                <a:solidFill>
                  <a:prstClr val="black">
                    <a:tint val="75000"/>
                  </a:prstClr>
                </a:solidFill>
              </a:rPr>
              <a:pPr/>
              <a:t>21/06/2016</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94DDBF5A-8572-42A7-AAC2-70485DD609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917926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27542"/>
            <a:ext cx="3008313" cy="968375"/>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1" y="1195917"/>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A288F96-8A80-4823-8CEF-62DD986C3058}" type="datetimeFigureOut">
              <a:rPr lang="en-GB" smtClean="0">
                <a:solidFill>
                  <a:prstClr val="black">
                    <a:tint val="75000"/>
                  </a:prstClr>
                </a:solidFill>
              </a:rPr>
              <a:pPr/>
              <a:t>21/06/2016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94DDBF5A-8572-42A7-AAC2-70485DD609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240271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5"/>
            <a:ext cx="7772400" cy="1225021"/>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FA288F96-8A80-4823-8CEF-62DD986C3058}" type="datetimeFigureOut">
              <a:rPr lang="en-GB" smtClean="0"/>
              <a:t>21/06/2016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4DDBF5A-8572-42A7-AAC2-70485DD60985}" type="slidenum">
              <a:rPr lang="en-GB" smtClean="0"/>
              <a:t>‹#›</a:t>
            </a:fld>
            <a:endParaRPr lang="en-GB"/>
          </a:p>
        </p:txBody>
      </p:sp>
    </p:spTree>
    <p:extLst>
      <p:ext uri="{BB962C8B-B14F-4D97-AF65-F5344CB8AC3E}">
        <p14:creationId xmlns:p14="http://schemas.microsoft.com/office/powerpoint/2010/main" val="20466537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A288F96-8A80-4823-8CEF-62DD986C3058}" type="datetimeFigureOut">
              <a:rPr lang="en-GB" smtClean="0">
                <a:solidFill>
                  <a:prstClr val="black">
                    <a:tint val="75000"/>
                  </a:prstClr>
                </a:solidFill>
              </a:rPr>
              <a:pPr/>
              <a:t>21/06/2016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94DDBF5A-8572-42A7-AAC2-70485DD609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759526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A288F96-8A80-4823-8CEF-62DD986C3058}" type="datetimeFigureOut">
              <a:rPr lang="en-GB" smtClean="0">
                <a:solidFill>
                  <a:prstClr val="black">
                    <a:tint val="75000"/>
                  </a:prstClr>
                </a:solidFill>
              </a:rPr>
              <a:pPr/>
              <a:t>21/06/2016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4DDBF5A-8572-42A7-AAC2-70485DD609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0796927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65"/>
            <a:ext cx="2057400" cy="4876271"/>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28865"/>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A288F96-8A80-4823-8CEF-62DD986C3058}" type="datetimeFigureOut">
              <a:rPr lang="en-GB" smtClean="0">
                <a:solidFill>
                  <a:prstClr val="black">
                    <a:tint val="75000"/>
                  </a:prstClr>
                </a:solidFill>
              </a:rPr>
              <a:pPr/>
              <a:t>21/06/2016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4DDBF5A-8572-42A7-AAC2-70485DD609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485405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7"/>
            <a:ext cx="7772400" cy="1135063"/>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A288F96-8A80-4823-8CEF-62DD986C3058}" type="datetimeFigureOut">
              <a:rPr lang="en-GB" smtClean="0"/>
              <a:t>21/06/2016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4DDBF5A-8572-42A7-AAC2-70485DD60985}" type="slidenum">
              <a:rPr lang="en-GB" smtClean="0"/>
              <a:t>‹#›</a:t>
            </a:fld>
            <a:endParaRPr lang="en-GB"/>
          </a:p>
        </p:txBody>
      </p:sp>
    </p:spTree>
    <p:extLst>
      <p:ext uri="{BB962C8B-B14F-4D97-AF65-F5344CB8AC3E}">
        <p14:creationId xmlns:p14="http://schemas.microsoft.com/office/powerpoint/2010/main" val="2085621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FA288F96-8A80-4823-8CEF-62DD986C3058}" type="datetimeFigureOut">
              <a:rPr lang="en-GB" smtClean="0"/>
              <a:t>21/06/2016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4DDBF5A-8572-42A7-AAC2-70485DD60985}" type="slidenum">
              <a:rPr lang="en-GB" smtClean="0"/>
              <a:t>‹#›</a:t>
            </a:fld>
            <a:endParaRPr lang="en-GB"/>
          </a:p>
        </p:txBody>
      </p:sp>
    </p:spTree>
    <p:extLst>
      <p:ext uri="{BB962C8B-B14F-4D97-AF65-F5344CB8AC3E}">
        <p14:creationId xmlns:p14="http://schemas.microsoft.com/office/powerpoint/2010/main" val="831247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279261"/>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6" y="1279261"/>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FA288F96-8A80-4823-8CEF-62DD986C3058}" type="datetimeFigureOut">
              <a:rPr lang="en-GB" smtClean="0"/>
              <a:t>21/06/2016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4DDBF5A-8572-42A7-AAC2-70485DD60985}" type="slidenum">
              <a:rPr lang="en-GB" smtClean="0"/>
              <a:t>‹#›</a:t>
            </a:fld>
            <a:endParaRPr lang="en-GB"/>
          </a:p>
        </p:txBody>
      </p:sp>
    </p:spTree>
    <p:extLst>
      <p:ext uri="{BB962C8B-B14F-4D97-AF65-F5344CB8AC3E}">
        <p14:creationId xmlns:p14="http://schemas.microsoft.com/office/powerpoint/2010/main" val="35546562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FA288F96-8A80-4823-8CEF-62DD986C3058}" type="datetimeFigureOut">
              <a:rPr lang="en-GB" smtClean="0"/>
              <a:t>21/06/2016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4DDBF5A-8572-42A7-AAC2-70485DD60985}" type="slidenum">
              <a:rPr lang="en-GB" smtClean="0"/>
              <a:t>‹#›</a:t>
            </a:fld>
            <a:endParaRPr lang="en-GB"/>
          </a:p>
        </p:txBody>
      </p:sp>
    </p:spTree>
    <p:extLst>
      <p:ext uri="{BB962C8B-B14F-4D97-AF65-F5344CB8AC3E}">
        <p14:creationId xmlns:p14="http://schemas.microsoft.com/office/powerpoint/2010/main" val="24429548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288F96-8A80-4823-8CEF-62DD986C3058}" type="datetimeFigureOut">
              <a:rPr lang="en-GB" smtClean="0"/>
              <a:t>21/06/2016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4DDBF5A-8572-42A7-AAC2-70485DD60985}" type="slidenum">
              <a:rPr lang="en-GB" smtClean="0"/>
              <a:t>‹#›</a:t>
            </a:fld>
            <a:endParaRPr lang="en-GB"/>
          </a:p>
        </p:txBody>
      </p:sp>
    </p:spTree>
    <p:extLst>
      <p:ext uri="{BB962C8B-B14F-4D97-AF65-F5344CB8AC3E}">
        <p14:creationId xmlns:p14="http://schemas.microsoft.com/office/powerpoint/2010/main" val="20283791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27542"/>
            <a:ext cx="3008313" cy="968375"/>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1" y="1195917"/>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A288F96-8A80-4823-8CEF-62DD986C3058}" type="datetimeFigureOut">
              <a:rPr lang="en-GB" smtClean="0"/>
              <a:t>21/06/2016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4DDBF5A-8572-42A7-AAC2-70485DD60985}" type="slidenum">
              <a:rPr lang="en-GB" smtClean="0"/>
              <a:t>‹#›</a:t>
            </a:fld>
            <a:endParaRPr lang="en-GB"/>
          </a:p>
        </p:txBody>
      </p:sp>
    </p:spTree>
    <p:extLst>
      <p:ext uri="{BB962C8B-B14F-4D97-AF65-F5344CB8AC3E}">
        <p14:creationId xmlns:p14="http://schemas.microsoft.com/office/powerpoint/2010/main" val="16956977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A288F96-8A80-4823-8CEF-62DD986C3058}" type="datetimeFigureOut">
              <a:rPr lang="en-GB" smtClean="0"/>
              <a:t>21/06/2016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4DDBF5A-8572-42A7-AAC2-70485DD60985}" type="slidenum">
              <a:rPr lang="en-GB" smtClean="0"/>
              <a:t>‹#›</a:t>
            </a:fld>
            <a:endParaRPr lang="en-GB"/>
          </a:p>
        </p:txBody>
      </p:sp>
    </p:spTree>
    <p:extLst>
      <p:ext uri="{BB962C8B-B14F-4D97-AF65-F5344CB8AC3E}">
        <p14:creationId xmlns:p14="http://schemas.microsoft.com/office/powerpoint/2010/main" val="34086534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5296959"/>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fld id="{FA288F96-8A80-4823-8CEF-62DD986C3058}" type="datetimeFigureOut">
              <a:rPr lang="en-GB" smtClean="0"/>
              <a:t>21/06/2016</a:t>
            </a:fld>
            <a:endParaRPr lang="en-GB"/>
          </a:p>
        </p:txBody>
      </p:sp>
      <p:sp>
        <p:nvSpPr>
          <p:cNvPr id="5" name="Footer Placeholder 4"/>
          <p:cNvSpPr>
            <a:spLocks noGrp="1"/>
          </p:cNvSpPr>
          <p:nvPr>
            <p:ph type="ftr" sz="quarter" idx="3"/>
          </p:nvPr>
        </p:nvSpPr>
        <p:spPr>
          <a:xfrm>
            <a:off x="3124200" y="5296959"/>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5296959"/>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fld id="{94DDBF5A-8572-42A7-AAC2-70485DD60985}" type="slidenum">
              <a:rPr lang="en-GB" smtClean="0"/>
              <a:t>‹#›</a:t>
            </a:fld>
            <a:endParaRPr lang="en-GB"/>
          </a:p>
        </p:txBody>
      </p:sp>
    </p:spTree>
    <p:extLst>
      <p:ext uri="{BB962C8B-B14F-4D97-AF65-F5344CB8AC3E}">
        <p14:creationId xmlns:p14="http://schemas.microsoft.com/office/powerpoint/2010/main" val="3955426074"/>
      </p:ext>
    </p:extLst>
  </p:cSld>
  <p:clrMap bg1="lt1" tx1="dk1" bg2="lt2" tx2="dk2" accent1="accent1" accent2="accent2" accent3="accent3" accent4="accent4" accent5="accent5" accent6="accent6" hlink="hlink" folHlink="folHlink"/>
  <p:sldLayoutIdLst>
    <p:sldLayoutId id="2147483650" r:id="rId1"/>
    <p:sldLayoutId id="2147483649"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5296959"/>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fld id="{FA288F96-8A80-4823-8CEF-62DD986C3058}" type="datetimeFigureOut">
              <a:rPr lang="en-GB" smtClean="0">
                <a:solidFill>
                  <a:prstClr val="black">
                    <a:tint val="75000"/>
                  </a:prstClr>
                </a:solidFill>
              </a:rPr>
              <a:pPr/>
              <a:t>21/06/2016</a:t>
            </a:fld>
            <a:endParaRPr lang="en-GB">
              <a:solidFill>
                <a:prstClr val="black">
                  <a:tint val="75000"/>
                </a:prstClr>
              </a:solidFill>
            </a:endParaRPr>
          </a:p>
        </p:txBody>
      </p:sp>
      <p:sp>
        <p:nvSpPr>
          <p:cNvPr id="5" name="Footer Placeholder 4"/>
          <p:cNvSpPr>
            <a:spLocks noGrp="1"/>
          </p:cNvSpPr>
          <p:nvPr>
            <p:ph type="ftr" sz="quarter" idx="3"/>
          </p:nvPr>
        </p:nvSpPr>
        <p:spPr>
          <a:xfrm>
            <a:off x="3124200" y="5296959"/>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5296959"/>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fld id="{94DDBF5A-8572-42A7-AAC2-70485DD609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313506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image" Target="../media/image48.png"/><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53.PNG"/><Relationship Id="rId4" Type="http://schemas.openxmlformats.org/officeDocument/2006/relationships/image" Target="../media/image52.PNG"/></Relationships>
</file>

<file path=ppt/slides/_rels/slide1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55.png"/><Relationship Id="rId7" Type="http://schemas.openxmlformats.org/officeDocument/2006/relationships/image" Target="../media/image33.png"/><Relationship Id="rId2" Type="http://schemas.openxmlformats.org/officeDocument/2006/relationships/image" Target="../media/image54.pn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0.png"/><Relationship Id="rId4" Type="http://schemas.openxmlformats.org/officeDocument/2006/relationships/image" Target="../media/image56.png"/></Relationships>
</file>

<file path=ppt/slides/_rels/slide1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17.xml.rels><?xml version="1.0" encoding="UTF-8" standalone="yes"?>
<Relationships xmlns="http://schemas.openxmlformats.org/package/2006/relationships"><Relationship Id="rId8" Type="http://schemas.microsoft.com/office/2007/relationships/hdphoto" Target="../media/hdphoto5.wdp"/><Relationship Id="rId3" Type="http://schemas.microsoft.com/office/2007/relationships/hdphoto" Target="../media/hdphoto3.wdp"/><Relationship Id="rId7" Type="http://schemas.openxmlformats.org/officeDocument/2006/relationships/image" Target="../media/image62.jpeg"/><Relationship Id="rId2" Type="http://schemas.openxmlformats.org/officeDocument/2006/relationships/image" Target="../media/image59.jpeg"/><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61.jpeg"/><Relationship Id="rId4" Type="http://schemas.openxmlformats.org/officeDocument/2006/relationships/image" Target="../media/image60.png"/></Relationships>
</file>

<file path=ppt/slides/_rels/slide18.xml.rels><?xml version="1.0" encoding="UTF-8" standalone="yes"?>
<Relationships xmlns="http://schemas.openxmlformats.org/package/2006/relationships"><Relationship Id="rId8" Type="http://schemas.openxmlformats.org/officeDocument/2006/relationships/image" Target="../media/image66.jpeg"/><Relationship Id="rId13" Type="http://schemas.microsoft.com/office/2007/relationships/hdphoto" Target="../media/hdphoto11.wdp"/><Relationship Id="rId3" Type="http://schemas.microsoft.com/office/2007/relationships/hdphoto" Target="../media/hdphoto6.wdp"/><Relationship Id="rId7" Type="http://schemas.microsoft.com/office/2007/relationships/hdphoto" Target="../media/hdphoto8.wdp"/><Relationship Id="rId12" Type="http://schemas.openxmlformats.org/officeDocument/2006/relationships/image" Target="../media/image68.jpeg"/><Relationship Id="rId2" Type="http://schemas.openxmlformats.org/officeDocument/2006/relationships/image" Target="../media/image63.jpeg"/><Relationship Id="rId1" Type="http://schemas.openxmlformats.org/officeDocument/2006/relationships/slideLayout" Target="../slideLayouts/slideLayout1.xml"/><Relationship Id="rId6" Type="http://schemas.openxmlformats.org/officeDocument/2006/relationships/image" Target="../media/image65.jpeg"/><Relationship Id="rId11" Type="http://schemas.microsoft.com/office/2007/relationships/hdphoto" Target="../media/hdphoto10.wdp"/><Relationship Id="rId5" Type="http://schemas.microsoft.com/office/2007/relationships/hdphoto" Target="../media/hdphoto7.wdp"/><Relationship Id="rId10" Type="http://schemas.openxmlformats.org/officeDocument/2006/relationships/image" Target="../media/image67.jpeg"/><Relationship Id="rId4" Type="http://schemas.openxmlformats.org/officeDocument/2006/relationships/image" Target="../media/image64.jpeg"/><Relationship Id="rId9" Type="http://schemas.microsoft.com/office/2007/relationships/hdphoto" Target="../media/hdphoto9.wdp"/></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diagramQuickStyle" Target="../diagrams/quickStyle1.xml"/><Relationship Id="rId18" Type="http://schemas.openxmlformats.org/officeDocument/2006/relationships/image" Target="../media/image19.jpeg"/><Relationship Id="rId26" Type="http://schemas.openxmlformats.org/officeDocument/2006/relationships/image" Target="../media/image27.png"/><Relationship Id="rId3" Type="http://schemas.openxmlformats.org/officeDocument/2006/relationships/image" Target="../media/image9.gif"/><Relationship Id="rId21" Type="http://schemas.openxmlformats.org/officeDocument/2006/relationships/image" Target="../media/image22.jpeg"/><Relationship Id="rId7" Type="http://schemas.openxmlformats.org/officeDocument/2006/relationships/image" Target="../media/image13.jpeg"/><Relationship Id="rId12" Type="http://schemas.openxmlformats.org/officeDocument/2006/relationships/diagramLayout" Target="../diagrams/layout1.xml"/><Relationship Id="rId17" Type="http://schemas.openxmlformats.org/officeDocument/2006/relationships/image" Target="../media/image18.gif"/><Relationship Id="rId25" Type="http://schemas.openxmlformats.org/officeDocument/2006/relationships/image" Target="../media/image26.png"/><Relationship Id="rId2" Type="http://schemas.openxmlformats.org/officeDocument/2006/relationships/image" Target="../media/image8.gif"/><Relationship Id="rId16" Type="http://schemas.openxmlformats.org/officeDocument/2006/relationships/image" Target="../media/image17.gif"/><Relationship Id="rId20" Type="http://schemas.openxmlformats.org/officeDocument/2006/relationships/image" Target="../media/image21.jpeg"/><Relationship Id="rId1" Type="http://schemas.openxmlformats.org/officeDocument/2006/relationships/slideLayout" Target="../slideLayouts/slideLayout12.xml"/><Relationship Id="rId6" Type="http://schemas.openxmlformats.org/officeDocument/2006/relationships/image" Target="../media/image12.gif"/><Relationship Id="rId11" Type="http://schemas.openxmlformats.org/officeDocument/2006/relationships/diagramData" Target="../diagrams/data1.xml"/><Relationship Id="rId24" Type="http://schemas.openxmlformats.org/officeDocument/2006/relationships/image" Target="../media/image25.png"/><Relationship Id="rId5" Type="http://schemas.openxmlformats.org/officeDocument/2006/relationships/image" Target="../media/image11.gif"/><Relationship Id="rId15" Type="http://schemas.microsoft.com/office/2007/relationships/diagramDrawing" Target="../diagrams/drawing1.xml"/><Relationship Id="rId23" Type="http://schemas.openxmlformats.org/officeDocument/2006/relationships/image" Target="../media/image24.png"/><Relationship Id="rId10" Type="http://schemas.openxmlformats.org/officeDocument/2006/relationships/image" Target="../media/image16.gif"/><Relationship Id="rId19" Type="http://schemas.openxmlformats.org/officeDocument/2006/relationships/image" Target="../media/image20.jpeg"/><Relationship Id="rId4" Type="http://schemas.openxmlformats.org/officeDocument/2006/relationships/image" Target="../media/image10.gif"/><Relationship Id="rId9" Type="http://schemas.openxmlformats.org/officeDocument/2006/relationships/image" Target="../media/image15.png"/><Relationship Id="rId14" Type="http://schemas.openxmlformats.org/officeDocument/2006/relationships/diagramColors" Target="../diagrams/colors1.xml"/><Relationship Id="rId22" Type="http://schemas.openxmlformats.org/officeDocument/2006/relationships/image" Target="../media/image23.jpeg"/><Relationship Id="rId27"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png"/><Relationship Id="rId7" Type="http://schemas.openxmlformats.org/officeDocument/2006/relationships/image" Target="../media/image1.gif"/><Relationship Id="rId2" Type="http://schemas.openxmlformats.org/officeDocument/2006/relationships/image" Target="../media/image38.png"/><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p:nvPr/>
        </p:nvSpPr>
        <p:spPr>
          <a:xfrm>
            <a:off x="0" y="0"/>
            <a:ext cx="9144000" cy="2677480"/>
          </a:xfrm>
          <a:prstGeom prst="rect">
            <a:avLst/>
          </a:prstGeom>
          <a:solidFill>
            <a:srgbClr val="FECD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395536" y="2317440"/>
            <a:ext cx="2232248" cy="1920213"/>
          </a:xfrm>
          <a:prstGeom prst="rect">
            <a:avLst/>
          </a:prstGeom>
          <a:solidFill>
            <a:srgbClr val="F267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4211960" y="3097527"/>
            <a:ext cx="1872208" cy="1560173"/>
          </a:xfrm>
          <a:prstGeom prst="rect">
            <a:avLst/>
          </a:prstGeom>
          <a:solidFill>
            <a:srgbClr val="F6F0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580666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96525" y="3900452"/>
            <a:ext cx="8280920" cy="1477328"/>
          </a:xfrm>
          <a:prstGeom prst="rect">
            <a:avLst/>
          </a:prstGeom>
          <a:noFill/>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n-ZA" dirty="0" smtClean="0">
                <a:solidFill>
                  <a:schemeClr val="tx1">
                    <a:lumMod val="75000"/>
                    <a:lumOff val="25000"/>
                  </a:schemeClr>
                </a:solidFill>
                <a:latin typeface="Century Gothic" panose="020B0502020202020204" pitchFamily="34" charset="0"/>
              </a:rPr>
              <a:t>The </a:t>
            </a:r>
            <a:r>
              <a:rPr lang="en-ZA" b="1" dirty="0" smtClean="0">
                <a:solidFill>
                  <a:srgbClr val="FECD08"/>
                </a:solidFill>
                <a:latin typeface="Century Gothic" panose="020B0502020202020204" pitchFamily="34" charset="0"/>
              </a:rPr>
              <a:t>AFIS Watchtower </a:t>
            </a:r>
            <a:r>
              <a:rPr lang="en-ZA" dirty="0" smtClean="0">
                <a:solidFill>
                  <a:schemeClr val="tx1">
                    <a:lumMod val="75000"/>
                    <a:lumOff val="25000"/>
                  </a:schemeClr>
                </a:solidFill>
                <a:latin typeface="Century Gothic" panose="020B0502020202020204" pitchFamily="34" charset="0"/>
              </a:rPr>
              <a:t>app allows users to report the location of fires by pointing the Watchtower app in the direction of the fire through the phone camera. Both distance and direction to the fire is recorded and a latitude and longitude coordinate is produces and sent to the AFIS viewer</a:t>
            </a:r>
            <a:endParaRPr lang="en-GB" dirty="0">
              <a:solidFill>
                <a:schemeClr val="tx1">
                  <a:lumMod val="75000"/>
                  <a:lumOff val="25000"/>
                </a:schemeClr>
              </a:solidFill>
              <a:latin typeface="Century Gothic" panose="020B0502020202020204" pitchFamily="34" charset="0"/>
            </a:endParaRPr>
          </a:p>
        </p:txBody>
      </p:sp>
      <p:sp>
        <p:nvSpPr>
          <p:cNvPr id="8" name="Rectangle 7"/>
          <p:cNvSpPr/>
          <p:nvPr/>
        </p:nvSpPr>
        <p:spPr>
          <a:xfrm>
            <a:off x="251520" y="112195"/>
            <a:ext cx="6776214" cy="461665"/>
          </a:xfrm>
          <a:prstGeom prst="rect">
            <a:avLst/>
          </a:prstGeom>
        </p:spPr>
        <p:txBody>
          <a:bodyPr wrap="none">
            <a:spAutoFit/>
          </a:bodyPr>
          <a:lstStyle/>
          <a:p>
            <a:r>
              <a:rPr lang="en-ZA" sz="2400" b="1" dirty="0" smtClean="0">
                <a:latin typeface="Century Gothic" panose="020B0502020202020204" pitchFamily="34" charset="0"/>
                <a:cs typeface="Aharoni" pitchFamily="2" charset="-79"/>
              </a:rPr>
              <a:t>Crowd Sourced </a:t>
            </a:r>
            <a:r>
              <a:rPr lang="en-ZA" sz="2400" dirty="0" smtClean="0">
                <a:latin typeface="Century Gothic" panose="020B0502020202020204" pitchFamily="34" charset="0"/>
                <a:cs typeface="Aharoni" pitchFamily="2" charset="-79"/>
              </a:rPr>
              <a:t>Fire detection and reporting</a:t>
            </a:r>
            <a:endParaRPr lang="en-GB" sz="2400" dirty="0"/>
          </a:p>
        </p:txBody>
      </p:sp>
      <p:sp>
        <p:nvSpPr>
          <p:cNvPr id="9" name="Rectangle 8"/>
          <p:cNvSpPr/>
          <p:nvPr/>
        </p:nvSpPr>
        <p:spPr>
          <a:xfrm>
            <a:off x="251520" y="415615"/>
            <a:ext cx="5428089" cy="369332"/>
          </a:xfrm>
          <a:prstGeom prst="rect">
            <a:avLst/>
          </a:prstGeom>
        </p:spPr>
        <p:txBody>
          <a:bodyPr wrap="none">
            <a:spAutoFit/>
          </a:bodyPr>
          <a:lstStyle/>
          <a:p>
            <a:r>
              <a:rPr lang="en-ZA" b="1" dirty="0" smtClean="0">
                <a:solidFill>
                  <a:srgbClr val="FECD08"/>
                </a:solidFill>
                <a:latin typeface="Century Gothic" panose="020B0502020202020204" pitchFamily="34" charset="0"/>
                <a:cs typeface="Aharoni" pitchFamily="2" charset="-79"/>
              </a:rPr>
              <a:t>Spatially linked and controlled </a:t>
            </a:r>
            <a:r>
              <a:rPr lang="en-ZA" dirty="0" smtClean="0">
                <a:latin typeface="Century Gothic" panose="020B0502020202020204" pitchFamily="34" charset="0"/>
                <a:cs typeface="Aharoni" pitchFamily="2" charset="-79"/>
              </a:rPr>
              <a:t>public reporting</a:t>
            </a:r>
            <a:endParaRPr lang="en-GB"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263" y="98291"/>
            <a:ext cx="8114148" cy="3717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2798265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51520" y="481526"/>
            <a:ext cx="7245805" cy="4977693"/>
            <a:chOff x="251520" y="178110"/>
            <a:chExt cx="7245805" cy="5281110"/>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202204"/>
              <a:ext cx="4320480" cy="52570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8347" t="16849" r="15587" b="6481"/>
            <a:stretch/>
          </p:blipFill>
          <p:spPr bwMode="auto">
            <a:xfrm>
              <a:off x="4617005" y="178110"/>
              <a:ext cx="2856019" cy="2673807"/>
            </a:xfrm>
            <a:prstGeom prst="rect">
              <a:avLst/>
            </a:prstGeom>
            <a:ln w="9525">
              <a:noFill/>
              <a:miter lim="800000"/>
              <a:headEnd/>
              <a:tailEnd/>
            </a:ln>
            <a:effectLst/>
            <a:extLst>
              <a:ext uri="{909E8E84-426E-40DD-AFC4-6F175D3DCCD1}">
                <a14:hiddenFill xmlns:a14="http://schemas.microsoft.com/office/drawing/2010/main">
                  <a:solidFill>
                    <a:schemeClr val="accent1"/>
                  </a:solidFill>
                </a14:hiddenFill>
              </a:ext>
            </a:extLst>
          </p:spPr>
        </p:pic>
        <p:pic>
          <p:nvPicPr>
            <p:cNvPr id="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17005" y="2922302"/>
              <a:ext cx="2880320" cy="25369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6" name="Rectangle 5"/>
          <p:cNvSpPr/>
          <p:nvPr/>
        </p:nvSpPr>
        <p:spPr>
          <a:xfrm>
            <a:off x="251520" y="112195"/>
            <a:ext cx="4318811" cy="461665"/>
          </a:xfrm>
          <a:prstGeom prst="rect">
            <a:avLst/>
          </a:prstGeom>
        </p:spPr>
        <p:txBody>
          <a:bodyPr wrap="none">
            <a:spAutoFit/>
          </a:bodyPr>
          <a:lstStyle/>
          <a:p>
            <a:r>
              <a:rPr lang="en-ZA" sz="2400" b="1" dirty="0" smtClean="0">
                <a:latin typeface="Century Gothic" panose="020B0502020202020204" pitchFamily="34" charset="0"/>
                <a:cs typeface="Aharoni" pitchFamily="2" charset="-79"/>
              </a:rPr>
              <a:t>EVS </a:t>
            </a:r>
            <a:r>
              <a:rPr lang="en-ZA" sz="2400" dirty="0" smtClean="0">
                <a:latin typeface="Century Gothic" panose="020B0502020202020204" pitchFamily="34" charset="0"/>
                <a:cs typeface="Aharoni" pitchFamily="2" charset="-79"/>
              </a:rPr>
              <a:t>Camera Fire Monitoring</a:t>
            </a:r>
            <a:endParaRPr lang="en-GB" sz="2400" dirty="0"/>
          </a:p>
        </p:txBody>
      </p:sp>
    </p:spTree>
    <p:extLst>
      <p:ext uri="{BB962C8B-B14F-4D97-AF65-F5344CB8AC3E}">
        <p14:creationId xmlns:p14="http://schemas.microsoft.com/office/powerpoint/2010/main" val="195878282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31806" y="-34870"/>
            <a:ext cx="9102021" cy="5761669"/>
            <a:chOff x="-37288" y="-38911"/>
            <a:chExt cx="9181288" cy="6956084"/>
          </a:xfrm>
        </p:grpSpPr>
        <p:cxnSp>
          <p:nvCxnSpPr>
            <p:cNvPr id="14" name="Straight Connector 13"/>
            <p:cNvCxnSpPr/>
            <p:nvPr/>
          </p:nvCxnSpPr>
          <p:spPr>
            <a:xfrm flipH="1">
              <a:off x="0" y="11348"/>
              <a:ext cx="4901120" cy="5231861"/>
            </a:xfrm>
            <a:prstGeom prst="line">
              <a:avLst/>
            </a:prstGeom>
            <a:ln w="95250" cap="sq" cmpd="dbl">
              <a:solidFill>
                <a:schemeClr val="bg1">
                  <a:alpha val="2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15" name="Group 14"/>
            <p:cNvGrpSpPr/>
            <p:nvPr/>
          </p:nvGrpSpPr>
          <p:grpSpPr>
            <a:xfrm>
              <a:off x="0" y="-18645"/>
              <a:ext cx="9144000" cy="6913935"/>
              <a:chOff x="0" y="-18645"/>
              <a:chExt cx="9144000" cy="6913935"/>
            </a:xfrm>
          </p:grpSpPr>
          <p:cxnSp>
            <p:nvCxnSpPr>
              <p:cNvPr id="36" name="Straight Connector 35"/>
              <p:cNvCxnSpPr/>
              <p:nvPr/>
            </p:nvCxnSpPr>
            <p:spPr>
              <a:xfrm flipH="1">
                <a:off x="0" y="0"/>
                <a:ext cx="953311" cy="1274323"/>
              </a:xfrm>
              <a:prstGeom prst="line">
                <a:avLst/>
              </a:prstGeom>
              <a:ln w="95250" cap="sq" cmpd="dbl">
                <a:solidFill>
                  <a:schemeClr val="bg1">
                    <a:alpha val="2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0" y="11348"/>
                <a:ext cx="1679644" cy="1982822"/>
              </a:xfrm>
              <a:prstGeom prst="line">
                <a:avLst/>
              </a:prstGeom>
              <a:ln w="95250" cap="sq" cmpd="dbl">
                <a:solidFill>
                  <a:schemeClr val="bg1">
                    <a:alpha val="2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0" y="11348"/>
                <a:ext cx="2415704" cy="2722124"/>
              </a:xfrm>
              <a:prstGeom prst="line">
                <a:avLst/>
              </a:prstGeom>
              <a:ln w="95250" cap="sq" cmpd="dbl">
                <a:solidFill>
                  <a:schemeClr val="bg1">
                    <a:alpha val="2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0" y="11348"/>
                <a:ext cx="3103125" cy="3441971"/>
              </a:xfrm>
              <a:prstGeom prst="line">
                <a:avLst/>
              </a:prstGeom>
              <a:ln w="95250" cap="sq" cmpd="dbl">
                <a:solidFill>
                  <a:schemeClr val="bg1">
                    <a:alpha val="2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0" y="11348"/>
                <a:ext cx="3842431" cy="4161818"/>
              </a:xfrm>
              <a:prstGeom prst="line">
                <a:avLst/>
              </a:prstGeom>
              <a:ln w="95250" cap="sq" cmpd="dbl">
                <a:solidFill>
                  <a:schemeClr val="bg1">
                    <a:alpha val="2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0" y="20266"/>
                <a:ext cx="4591458" cy="4853291"/>
              </a:xfrm>
              <a:prstGeom prst="line">
                <a:avLst/>
              </a:prstGeom>
              <a:ln w="95250" cap="sq" cmpd="dbl">
                <a:solidFill>
                  <a:schemeClr val="bg1">
                    <a:alpha val="2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0" y="20266"/>
                <a:ext cx="5282121" cy="5563411"/>
              </a:xfrm>
              <a:prstGeom prst="line">
                <a:avLst/>
              </a:prstGeom>
              <a:ln w="95250" cap="sq" cmpd="dbl">
                <a:solidFill>
                  <a:schemeClr val="bg1">
                    <a:alpha val="2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0" y="0"/>
                <a:ext cx="6021423" cy="6322979"/>
              </a:xfrm>
              <a:prstGeom prst="line">
                <a:avLst/>
              </a:prstGeom>
              <a:ln w="95250" cap="sq" cmpd="dbl">
                <a:solidFill>
                  <a:schemeClr val="bg1">
                    <a:alpha val="2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a:off x="214009" y="-18645"/>
                <a:ext cx="6507806" cy="6876645"/>
              </a:xfrm>
              <a:prstGeom prst="line">
                <a:avLst/>
              </a:prstGeom>
              <a:ln w="95250" cap="sq" cmpd="dbl">
                <a:solidFill>
                  <a:schemeClr val="bg1">
                    <a:alpha val="2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1679644" y="11348"/>
                <a:ext cx="6442953" cy="6846652"/>
              </a:xfrm>
              <a:prstGeom prst="line">
                <a:avLst/>
              </a:prstGeom>
              <a:ln w="95250" cap="sq" cmpd="dbl">
                <a:solidFill>
                  <a:schemeClr val="bg1">
                    <a:alpha val="2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a:off x="4591458" y="1975119"/>
                <a:ext cx="4533095" cy="4882881"/>
              </a:xfrm>
              <a:prstGeom prst="line">
                <a:avLst/>
              </a:prstGeom>
              <a:ln w="95250" cap="sq" cmpd="dbl">
                <a:solidFill>
                  <a:schemeClr val="bg1">
                    <a:alpha val="2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3103125" y="543127"/>
                <a:ext cx="6008454" cy="6314873"/>
              </a:xfrm>
              <a:prstGeom prst="line">
                <a:avLst/>
              </a:prstGeom>
              <a:ln w="95250" cap="sq" cmpd="dbl">
                <a:solidFill>
                  <a:schemeClr val="bg1">
                    <a:alpha val="2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a:off x="3829458" y="1274323"/>
                <a:ext cx="5282121" cy="5563411"/>
              </a:xfrm>
              <a:prstGeom prst="line">
                <a:avLst/>
              </a:prstGeom>
              <a:ln w="95250" cap="sq" cmpd="dbl">
                <a:solidFill>
                  <a:schemeClr val="bg1">
                    <a:alpha val="2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a:off x="5301569" y="2675916"/>
                <a:ext cx="3842431" cy="4161818"/>
              </a:xfrm>
              <a:prstGeom prst="line">
                <a:avLst/>
              </a:prstGeom>
              <a:ln w="95250" cap="sq" cmpd="dbl">
                <a:solidFill>
                  <a:schemeClr val="bg1">
                    <a:alpha val="2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H="1">
                <a:off x="6040875" y="3416029"/>
                <a:ext cx="3103125" cy="3441971"/>
              </a:xfrm>
              <a:prstGeom prst="line">
                <a:avLst/>
              </a:prstGeom>
              <a:ln w="95250" cap="sq" cmpd="dbl">
                <a:solidFill>
                  <a:schemeClr val="bg1">
                    <a:alpha val="2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a:off x="6721815" y="4173166"/>
                <a:ext cx="2415704" cy="2722124"/>
              </a:xfrm>
              <a:prstGeom prst="line">
                <a:avLst/>
              </a:prstGeom>
              <a:ln w="95250" cap="sq" cmpd="dbl">
                <a:solidFill>
                  <a:schemeClr val="bg1">
                    <a:alpha val="2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a:off x="7422206" y="4885716"/>
                <a:ext cx="1679644" cy="1982822"/>
              </a:xfrm>
              <a:prstGeom prst="line">
                <a:avLst/>
              </a:prstGeom>
              <a:ln w="95250" cap="sq" cmpd="dbl">
                <a:solidFill>
                  <a:schemeClr val="bg1">
                    <a:alpha val="2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8184208" y="5578002"/>
                <a:ext cx="953311" cy="1274323"/>
              </a:xfrm>
              <a:prstGeom prst="line">
                <a:avLst/>
              </a:prstGeom>
              <a:ln w="95250" cap="sq" cmpd="dbl">
                <a:solidFill>
                  <a:schemeClr val="bg1">
                    <a:alpha val="2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a:off x="2415704" y="-18645"/>
                <a:ext cx="6446196" cy="6876645"/>
              </a:xfrm>
              <a:prstGeom prst="line">
                <a:avLst/>
              </a:prstGeom>
              <a:ln w="95250" cap="sq" cmpd="dbl">
                <a:solidFill>
                  <a:schemeClr val="bg1">
                    <a:alpha val="2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a:off x="953311" y="11348"/>
                <a:ext cx="6468895" cy="6846652"/>
              </a:xfrm>
              <a:prstGeom prst="line">
                <a:avLst/>
              </a:prstGeom>
              <a:ln w="95250" cap="sq" cmpd="dbl">
                <a:solidFill>
                  <a:schemeClr val="bg1">
                    <a:alpha val="2000"/>
                  </a:schemeClr>
                </a:solidFill>
                <a:prstDash val="solid"/>
              </a:ln>
            </p:spPr>
            <p:style>
              <a:lnRef idx="1">
                <a:schemeClr val="accent1"/>
              </a:lnRef>
              <a:fillRef idx="0">
                <a:schemeClr val="accent1"/>
              </a:fillRef>
              <a:effectRef idx="0">
                <a:schemeClr val="accent1"/>
              </a:effectRef>
              <a:fontRef idx="minor">
                <a:schemeClr val="tx1"/>
              </a:fontRef>
            </p:style>
          </p:cxnSp>
        </p:grpSp>
        <p:cxnSp>
          <p:nvCxnSpPr>
            <p:cNvPr id="16" name="Straight Connector 15"/>
            <p:cNvCxnSpPr/>
            <p:nvPr/>
          </p:nvCxnSpPr>
          <p:spPr>
            <a:xfrm flipH="1">
              <a:off x="1" y="11348"/>
              <a:ext cx="603114" cy="834958"/>
            </a:xfrm>
            <a:prstGeom prst="line">
              <a:avLst/>
            </a:prstGeom>
            <a:ln w="95250" cap="sq" cmpd="dbl">
              <a:solidFill>
                <a:schemeClr val="bg1">
                  <a:alpha val="2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2" y="0"/>
              <a:ext cx="1303504" cy="1605064"/>
            </a:xfrm>
            <a:prstGeom prst="line">
              <a:avLst/>
            </a:prstGeom>
            <a:ln w="95250" cap="sq" cmpd="dbl">
              <a:solidFill>
                <a:schemeClr val="bg1">
                  <a:alpha val="2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2" y="0"/>
              <a:ext cx="2062264" cy="2354094"/>
            </a:xfrm>
            <a:prstGeom prst="line">
              <a:avLst/>
            </a:prstGeom>
            <a:ln w="95250" cap="sq" cmpd="dbl">
              <a:solidFill>
                <a:schemeClr val="bg1">
                  <a:alpha val="2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0" y="0"/>
              <a:ext cx="2752928" cy="3064213"/>
            </a:xfrm>
            <a:prstGeom prst="line">
              <a:avLst/>
            </a:prstGeom>
            <a:ln w="95250" cap="sq" cmpd="dbl">
              <a:solidFill>
                <a:schemeClr val="bg1">
                  <a:alpha val="2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2" y="11348"/>
              <a:ext cx="3467911" cy="3782439"/>
            </a:xfrm>
            <a:prstGeom prst="line">
              <a:avLst/>
            </a:prstGeom>
            <a:ln w="95250" cap="sq" cmpd="dbl">
              <a:solidFill>
                <a:schemeClr val="bg1">
                  <a:alpha val="2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0" y="11348"/>
              <a:ext cx="4187760" cy="4521741"/>
            </a:xfrm>
            <a:prstGeom prst="line">
              <a:avLst/>
            </a:prstGeom>
            <a:ln w="95250" cap="sq" cmpd="dbl">
              <a:solidFill>
                <a:schemeClr val="bg1">
                  <a:alpha val="2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8518197" y="6003991"/>
              <a:ext cx="603114" cy="834958"/>
            </a:xfrm>
            <a:prstGeom prst="line">
              <a:avLst/>
            </a:prstGeom>
            <a:ln w="95250" cap="sq" cmpd="dbl">
              <a:solidFill>
                <a:schemeClr val="bg1">
                  <a:alpha val="2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7837257" y="5252936"/>
              <a:ext cx="1303504" cy="1605064"/>
            </a:xfrm>
            <a:prstGeom prst="line">
              <a:avLst/>
            </a:prstGeom>
            <a:ln w="95250" cap="sq" cmpd="dbl">
              <a:solidFill>
                <a:schemeClr val="bg1">
                  <a:alpha val="2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7078497" y="4498231"/>
              <a:ext cx="2062264" cy="2354094"/>
            </a:xfrm>
            <a:prstGeom prst="line">
              <a:avLst/>
            </a:prstGeom>
            <a:ln w="95250" cap="sq" cmpd="dbl">
              <a:solidFill>
                <a:schemeClr val="bg1">
                  <a:alpha val="2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6387833" y="3814863"/>
              <a:ext cx="2752928" cy="3064213"/>
            </a:xfrm>
            <a:prstGeom prst="line">
              <a:avLst/>
            </a:prstGeom>
            <a:ln w="95250" cap="sq" cmpd="dbl">
              <a:solidFill>
                <a:schemeClr val="bg1">
                  <a:alpha val="2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4956240" y="2346797"/>
              <a:ext cx="4187760" cy="4521741"/>
            </a:xfrm>
            <a:prstGeom prst="line">
              <a:avLst/>
            </a:prstGeom>
            <a:ln w="95250" cap="sq" cmpd="dbl">
              <a:solidFill>
                <a:schemeClr val="bg1">
                  <a:alpha val="2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4210459" y="1605064"/>
              <a:ext cx="4901120" cy="5231861"/>
            </a:xfrm>
            <a:prstGeom prst="line">
              <a:avLst/>
            </a:prstGeom>
            <a:ln w="95250" cap="sq" cmpd="dbl">
              <a:solidFill>
                <a:schemeClr val="bg1">
                  <a:alpha val="2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5653400" y="3054486"/>
              <a:ext cx="3467911" cy="3782439"/>
            </a:xfrm>
            <a:prstGeom prst="line">
              <a:avLst/>
            </a:prstGeom>
            <a:ln w="95250" cap="sq" cmpd="dbl">
              <a:solidFill>
                <a:schemeClr val="bg1">
                  <a:alpha val="2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0" y="-37292"/>
              <a:ext cx="5653401" cy="5992643"/>
            </a:xfrm>
            <a:prstGeom prst="line">
              <a:avLst/>
            </a:prstGeom>
            <a:ln w="95250" cap="sq" cmpd="dbl">
              <a:solidFill>
                <a:schemeClr val="bg1">
                  <a:alpha val="2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3461424" y="873463"/>
              <a:ext cx="5653401" cy="5992643"/>
            </a:xfrm>
            <a:prstGeom prst="line">
              <a:avLst/>
            </a:prstGeom>
            <a:ln w="95250" cap="sq" cmpd="dbl">
              <a:solidFill>
                <a:schemeClr val="bg1">
                  <a:alpha val="2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37288" y="0"/>
              <a:ext cx="6425121" cy="6767208"/>
            </a:xfrm>
            <a:prstGeom prst="line">
              <a:avLst/>
            </a:prstGeom>
            <a:ln w="95250" cap="sq" cmpd="dbl">
              <a:solidFill>
                <a:schemeClr val="bg1">
                  <a:alpha val="2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2723745" y="136186"/>
              <a:ext cx="6381344" cy="6706411"/>
            </a:xfrm>
            <a:prstGeom prst="line">
              <a:avLst/>
            </a:prstGeom>
            <a:ln w="95250" cap="sq" cmpd="dbl">
              <a:solidFill>
                <a:schemeClr val="bg1">
                  <a:alpha val="2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603114" y="-38911"/>
              <a:ext cx="6468896" cy="6891236"/>
            </a:xfrm>
            <a:prstGeom prst="line">
              <a:avLst/>
            </a:prstGeom>
            <a:ln w="95250" cap="sq" cmpd="dbl">
              <a:solidFill>
                <a:schemeClr val="bg1">
                  <a:alpha val="2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1981242" y="25937"/>
              <a:ext cx="6468896" cy="6891236"/>
            </a:xfrm>
            <a:prstGeom prst="line">
              <a:avLst/>
            </a:prstGeom>
            <a:ln w="95250" cap="sq" cmpd="dbl">
              <a:solidFill>
                <a:schemeClr val="bg1">
                  <a:alpha val="2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1295402" y="5673"/>
              <a:ext cx="6468895" cy="6846652"/>
            </a:xfrm>
            <a:prstGeom prst="line">
              <a:avLst/>
            </a:prstGeom>
            <a:ln w="95250" cap="sq" cmpd="dbl">
              <a:solidFill>
                <a:schemeClr val="bg1">
                  <a:alpha val="2000"/>
                </a:schemeClr>
              </a:solidFill>
              <a:prstDash val="solid"/>
            </a:ln>
          </p:spPr>
          <p:style>
            <a:lnRef idx="1">
              <a:schemeClr val="accent1"/>
            </a:lnRef>
            <a:fillRef idx="0">
              <a:schemeClr val="accent1"/>
            </a:fillRef>
            <a:effectRef idx="0">
              <a:schemeClr val="accent1"/>
            </a:effectRef>
            <a:fontRef idx="minor">
              <a:schemeClr val="tx1"/>
            </a:fontRef>
          </p:style>
        </p:cxnSp>
      </p:gr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411" y="115787"/>
            <a:ext cx="4885316" cy="5428128"/>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20072" y="1609726"/>
            <a:ext cx="3634091" cy="2271307"/>
          </a:xfrm>
          <a:prstGeom prst="rect">
            <a:avLst/>
          </a:prstGeom>
          <a:ln>
            <a:noFill/>
          </a:ln>
          <a:effectLst>
            <a:outerShdw blurRad="292100" dist="139700" dir="2700000" algn="tl" rotWithShape="0">
              <a:srgbClr val="333333">
                <a:alpha val="65000"/>
              </a:srgbClr>
            </a:outerShdw>
          </a:effectLst>
        </p:spPr>
        <p:style>
          <a:lnRef idx="0">
            <a:schemeClr val="accent3"/>
          </a:lnRef>
          <a:fillRef idx="3">
            <a:schemeClr val="accent3"/>
          </a:fillRef>
          <a:effectRef idx="3">
            <a:schemeClr val="accent3"/>
          </a:effectRef>
          <a:fontRef idx="minor">
            <a:schemeClr val="lt1"/>
          </a:fontRef>
        </p:style>
      </p:pic>
      <p:sp>
        <p:nvSpPr>
          <p:cNvPr id="5" name="AutoShape 2" descr="data:image/png;base64,iVBORw0KGgoAAAANSUhEUgAAAZ0AAAB6CAMAAABTN34eAAAAkFBMVEUpKSn///9wcXAsLCwrLCyqqqq2trYvLy9ISEhCQkJhYmI+Pj46OjobGxsAAACWlpZdXV1pampmZ2dFRUU0NTVLTExYWFiHh4gjJCN3d3irq6tSUlKOjo5aWlofHx/5+fkVFRUQEBCBgYHAwMChoaHo6OjMzMzT09Pc3Nzw8PCcnJzk5OSEhITFxcW6urp0dXT//jwrAAAXS0lEQVR4nO2daWOiOhSGQQbBBdSyRVBkE5eq/f//7mYnLI7AMEPb2/fDjMUkwHnIySGbksx1PKWP6Y/GVXo/HQskEv3/kGeZ+iXlj23QYeVDnSp0ThANPHxdfUF90aeqWT4hdBbpTDPVzyaLyPiKCjffStsVJOTfCzo+rDdvUQikLykw+5h8K212EE/K6ExhxbHDsY3cX+H8u+HZ+qT2QDp55l/BF603VGObc3B9QDzviM4Ftqra14YDrG9WeSaTLXRuiE6q+usv7Nawvp1vm2xWUxhYS4dMvUZjW/ePpYxtzeGFKo90zvy3r+3XkL6hb4OV5yLdVV8Z27YD6Pv5tgS6NmmqZtHYph1C38+3waBa8v2VMbZlhxDQv1nl2fh+Kqn+7lvQgb5tbHsOq43qP74PHejbxu4iG1Rv34sO0L8Vnm9GRwLrsS06pP4SHRDF5jidD8rYFh1S879BJzRn2enwD+ojiOgjEJsmfZ0G1uZN0Hq/n7+VNN/v129/RcOXPM/U6cB0gDnBw3rXHmUaJlT7My1VL0YfzMNBnlBQQLTQ/ijLWQnPfCXLB3dYI9KSr7J8Gbbk4enEDh1y7VGmsZMPh/fWeCJ4FvwebcIPjI6kCLfnXmRZLT3Qf4/O+jp4yYPTMa9sukLSveExMVirZZ8f0NFsCFR5SnSA9TZnCiCdbD0XtEZ0gvlwWu9d+uE6cMmwyCwblI5551N92hpZtDfO2LpbKX6nz0CJjgT2/Pb+Pp317n4ieD4/HTMvJmK1bz+YoGOTM1lu79rizSzCpy3RkTR+e5jOvnTDw9LZT2X5TIr79HTMaQHnHnfPfpLl6CDLC1LrgGEwixuGQQ9FcRzxShnSzwIdnMJeU2E67tqFokf2O2RD9v3eDdz9ukF7t/TNfk8TV9MFPqTjkK8xnWoq9GctV1vtrwPSCScFHHnTvdmBrfwFuUYyFAjePC8h16V5t90CUbB30zRVXVq5wsTzAlCiY2ooRbZ1yO05iI4+mea5Pyc2chEd+q27z+6n+zWo8dk7CczyuDnkm/02yxI3yO75dBOU0iVX6CyOq2u2gaUhOnqwQqn4sxCs0tNdXffk414zfzA68aGAc+nh2G6ynJoec21hAouxkfGRx5MjSI/5zVOEM5gXGhlyOjzF2eV0VrRCZ0GFTkADmMO2Yjx3QmfKHif4Gxe62+nkIJRCFaTsdj0X07nsL/jPK0kVJNQi12DdR0PSiTKh6vSJ2KBpPwzAmGCb46EN5PGm0FGa7/Ilv6O4Lsf8TGhEr0QHpjiccIqTw+jAvw6FiQo6AbrcU4pAvJVqj7vFfN/RvxicC9sq3qB6AsrgLhxFqS4X+jfJh56vc4ouZ9er9gxJxxTgtG/ZC8U4lEBRNRluilGLi8ox4BcOQLVpY8axuYF/6qCRDk3xhv529/s9oiNfPizrhgDBA3tMR0cfoBs+vDnB7EFajkIBTPseOPr8gkDSPLLsB9YN1SddSOo6KsxtBbCNgk4MPwKOhVLjElFBnh5YO1pOZ7nX61B0kGPimnUPp5Eng6EEcmOYiQRcWJAE8BfU2SECgPOr02EpYGVTA3h7OqLjwk8BahKn6AOj48A0O5TGgjZcuwIcHz0MLs2TwSSuhzLDTA4CIKbdBypni+lk8DMiJjukoAc6lcVO1VXBajA6sRBNJ1GP/NBNbOMQuzaFuDbSrqCC6eAtiMw4cJGji5rp0BQwR+rAQA3RuaMPrg4znXUYiSE6FjwQwP9tB2qBig9cLh2WOiV5zjQPeu7Il8hpCWldTEcnHxEd/HEOP2xIQa4OzzC70svpqgHpCI5t1cOv4fybycfH25H1AqGG7GRij0dMH2k+dexp3EwnUniKGbw9C8Vs2C5ORqgwOgGskIcTFkzjC7Zz0NOFCTg+TYvooOJcCzUxIh2nTAdzR+ARQ5SYnAE2YSd9VDrAKmpOHzjhh+AYT8S1afAjMGAjfcd/x8R3XqArejTTiROeIjVKdBAVWaSzE04n0gnW6CkhdGhtwHSw3Wet6DiYTrAXzzAynXBDr+NoRX3yx6l4M6TZQi2MZ6b05QmfYaqbpvqMTojCgQdMkaHaNXMDQieAQpY+zOCHHfnfgf9f7lT5LShE6OA8KOSGTT6pO+gIoSOI0An4GSz8Cab6IHT4GchVdJQzHB362Hpmv4mLyMI3h90cNrpkeKjaHOjLEwyXZRWWHvnP6CCaPkqhIjoABmT4bRQVqsMA8IiowCIPC/g/rJEXzaISTYf6Vnf4gAXDuQvKg25tgY4s+EWyxIjOrKAz43QcjNJqOkMXOupgdefwPn0zafMNOi5pwBXDRNlwxEVcG2pyDvBe1Yj+IaOuARRpN9MRU8CWScN0cmzXJUybWgUdDOGtyWazd5ZncaF5fkMH9QsKdBaML6IDT3nV+1D5czpocBopNtioJPwDj1XCsMlcwpBFgn+3RhTD5zQnXXOoxsjkglAcd2cdb2g45y2SQvNpuyOmgHTAAtGRP2aOs0SvnhtHoDNDfTAzFFI55Qcb+7OJBYM5leV5Tgc3TUvdKdGhdQeRk9dW/Qwd6Kx60YlM95qjWz/ed7Yp5IZo9iodf5PPqmu2LBkZ1KP1Di33In0NuCGhrz8YxlE31+jtvjlmwykcc85SgCUO4KbbBL3U4wrB6TiofTlkk/nHKt+WjLdA2VfBGvUApaheFHSWNTqoyp92qFXRGR0H1Z2JEzj42Zhu55NdmvWqQ/3oRPFVWLMtn70oJiFvaC7UiyzqsmvFJ5zzUIA0H7QeIWiMWrilZea0B7weFVRTRAcIgEUrM2RWHdFZolvXE36RU6tkE5ffwmnhMDpLTkc0tLMghnAcQmcp0AmcPe94pG1TR+m77nSAuRK6O4nSNepBiZJz9Qt4xW0C7OjBqwh0bchd0Dcc9OIe0eMxiYI9m6at94LGHk6xs2nvAvziAgiedIZcjIPoyEv80drT9+fjCjs4Ll0n8ePhuiB/JywPoVNKvMd4XJgK08Hp0eXouKApsdRlajk91IOOYb/XEaDdDh6npuPoSW7T/IShIX5mnaihYRg8txFtkjls6NjAT8i+4x9qKSzdmc2SXWIt2C1bFjfvYrFJkom+rJluMdvubm/FcZ5Ht/Rq2uXGS9xnqWbLeZJ8BMtZHzg96MTzJwx+o8tgyx7D8FXfdyWF9sSm7P6tJ189/aIx6e++fX7yl7K60om2r2E0VCxptNVbi9dG+LSCdLIudIweNQfp2H0ceyjpX1ezbnUHLPrBgQ31aKuGtbFt3F+zbnXHbAwIWmg7Xt2RFmMbube60YlW/dgc9OjvAvi9rLGt3Fez3a4LnZ5wluNuhqDp1tfUogud0rSODtLH3qliObaZe6oTHbPWRdBKfYaxB9bsa6oLndJkwvbK+4yUDizNGtvQvbTw2tOJ769RNGj5GbYRWY5t6F5adqDTz7Gln6DqSF/Ut3WgA5xeVcftXHUiqh4Mnkt7YoCFrUmKvbQ1RdHsxT+1/Wt1oGN4feB0n09tqxmW2gfCczX6tuUviwwiwrD//b7SP5kH7EAHD7V01qNrJ4HBpzL1mIr9Oy3q+rWuDHqck2VDstG09LxrSzriXM/26jwmbnKD5cP2/mi1mwfT2uWelBEgPJV9a03HbBj3fK3Oy3jCIu/AfXN25d6VhhvaVRJV8/xbdaFzrN/Ma607BgVi67YduI+hfOug6WlbCp5tqYFlMiqeLnQuDXfzUkFHOuLK0x6LG3+rkm9TVHaaU7ZLdtcHgnUGhWXCIDvLF1Az2T/UX6fz1vH5Jx2ttEEY+lXJXiy5ZvQCcxtotg0jamDvLpnGvrZX+HaPYDmi/jqdjt6Jzvddk3GkydDdp8WNKzQCnUbFMU1AoZBpOV+HTq+Rt457WtLeIrp4Ox16zI5XjWVIWtGL8cQwEqUT/hsOzepAJ342Ieq36hgWk0VAZ5MuFxm8F8jm1icn8KUnhvkcdJL2dPp1gnYyMF3E48c0rq7G46CYPQ+MOBZmcYsJWIoIpojj8q2x+6bdUiut0Sq2DSgdw8Yqf62RWfyKXc/H0qIkpbJtBYAQZqrmGYhOz7G3jy5tB13Eswnpy1Wlp2EZOI4T2Mjy5nL3OJ1P6WohrkgBeFYfjhNDM7imMMXDA7GQglrMDsjVZUqTUdCiUfIsHsma0LVgUy2cedMcnTubG2Vj4yVRuo3SePfz+coLt6Vw4ufn4zn3P8Ia1KfS2tMJk0brv9KpS+Whqxsj9igcSpkNMq0BXqzpFm725BQIaX+GBSQzKV7PUkm4PWIam04uOkcNRjHqnfHcwdlGIrS/B1X7VUAlYeAdLEO8xBt9olaW1KLIwzVsi6cDHRD0oiN3+IUFun7ubPIO8bmYmb6pXiOz3OWXcYZonQnOFZUbyYlQB8sEJg0Nj1GPTplBpaD6Tn7jcYVt4wN3YNDLSykdsCnjPlqN/rSJzq0tndJ+BB10bF95qHHRTiw0fp+Kro3WXt+stoAPdoqIxHoftX4NryhHw80DYGXMQ7uqRjpYoMF/PCKWj2yRdYrZzKUU4MPhrpZH12onbVInOr062tBqwrZ06PgeWkxFe8RLro3GDNN6A8hOQXNt6+HlpLhDcuN8UqsaSlU6DZ7tKRwIgeEhb9JnjX+B6QDWN3U5899CvFRP+ed0+g0hQCUto+qQWAxXNryVBNReaNHJWiuZ3OJZXWVFrw/tkqDNFWkZTtlKLTAJM7kJAp75sApBySggJ+vk0XenMxZOoK1ZjqsjSc6VQbyCEh3e831HxzV6I+/zKAyjBV27nNZr7B/SocbpoW272hOT+yIvsNS1+VGNHiYUmJERmcaD/k0H+SK+s6KcazjFglX4e3ENCmEg+K/pzBB9DQhDk5R8NEMsfDikOfJQgqk1ABh7RxPoXDC0PFtdPXSiiGTKY5KGub2gjW9TOtCR4r505FWrhdjUsTlAQCWOrRZ0crafssl8/M0o08noGQFvpKxK5dEWYvOSr6OSvSrvO/gQ9ainmB2JaPh2MgQ6uDQNXc4veEwiF3jkeWhY2arydKk7PcffyPUrr70b2Is8GAqhkxswzyIEGsz4ZCMdgzfIQgoKAW/eUsJjlxrS3BL9WwMdNvJkc4yaTg+RmsDp3E2eJDoICXAeGo22ofOrC52ebzxE2cvaQ9s15stoTVILowK2e4bQ8Q3YLw2TndwYHWE9PtvmQqyFxLdpceEIkVZxYZiQ0uEBmS3R1t0X7GrQZsQHAgn5UCBVSCBzKoqxY1LhNsprOp08W9951HLJ6k9FH3I2iSdmnr8g4dbtLJnUQHh5L6NzN+vllva9oo8ysB/iJeaFEUGNTkg9x0LwgKzJJ8kYnVURkVHInhCjAXLKrByJNKpT3ansltJRzovKQ19AuelZEKLzfIxOqX+HzVDFjovRuYn3w2LN0iwSZl7DzoT4uXjGw0eVTkySvEei/WJK/hdCxvZ21Ap+NCawjZCL7gl9b+HautEBpY15uunlfnoRGaz0TS6612NUpVO5WmrYWKBTehLYOvnSYAb3KxqItkX74zOnVKOj0V2aHiWrsrh8rRR0igjA1ujFpaLI2U6G/VJSclv9i9VVLSbn0Pf7y5GL3izHyuiUp1JRiJg+o2OLdNjuV6V+B6l4vjUpXvP7CpQndBTafK1KHgnQ8e9EKujkQrPjPrVHuQ4OQucP4oJXMZuwg1hFvL14Qoc4j+NTOqx2VcbyRDMoJptlcDee0JHo1o23UkZA44qdQEfwWdLzhQF/gU7P4Wu5xRjp8wEK/luoT+iQOvcbOjE5WKGjaKJidnqD/M3psAQsZNtKYjZA+9B2AJVB6KQG/1p6vkL9HGkv1ZWO0bfyvILzG6fJW6zf1p3feDba8VWdllq2BDv/Xmmmw7rLbmU6tO54Ulc697ANnaQTnZ6z2uSXvwUMls8zszUmT+iQg6fndOj7X636lizBagGtG/W6Qw29AmKukMaDkyd0aGMVg5oqD8cwdMJeGxa8nuvO+mBcYQcnnTYG7Pc2G2M2hjUVY7bSlr6ssazdZMm3KbQjYgea6Sh0eOtReubZOJKuNNJR6IOxKLvRtupMR6oNrrTR61ltdHjiaAqPV8gGMM0ynVIlYPHySnwbLQ3a0R67hrUqJTrU+h6hQ/tXj3EBQq4eKQ7K+GCdDvt+26amNNDZdqUDhInObfV6hRVrG4R+G6lwo3SbHUanNBjOJo/uxZ6cEj+2KqwhaixZgqSaSCKdi0CHvhXpQj2Q6NyhPHpGh7RmaYsQoIlO57ojGZ2Xjx6i14WyjvXS8x2VXRujIwubIjGsh1IvqOhJDWr2pvWrgqFZP4hNowI6+lfQCWlU9xAszQYkSYVroMMy2b1cWw86pd9xaaX965kF9DbLszz4VAbq2jgdoRuNVR3yqsl7QXdFRWFVpzIrdYkHIbghWNnMcYX0wbC4WRWblm3xXIA9qIRHAx2FO+d/Radr3NZi5Jr1NFeDXvZ6RQY2OR15x4rkP2RGtg7ldGSXlgQYvkpgEqeXrRmH1NBSzPqoWEjGQjhfcG0PBpASA4xXFj6jo7FfNcljIdZTwnZVqRedbnsZtfnBCrbgrTpxms7ioOFWQQdWlTgyopgZjPXSFHQgwNgwInPJ+tCS8i0i7ofHh2bGUOaade8emNuS2FjS1oyiGFtfYRMG3jW0HSCIHVorLzST2UBHYW8K8GGIQhTqwIvS/aAVnl50JKPDGHarrdnYgrcqyJDa6FT8bAXT/bq78vDxQGuKQEe+TFe7rFhIV/GZbAnC4Xg+C65gw5/wmJdzOh19jAfwd8vpxHG2/Oyu9JyOFvIFSYf71Uu81TQ/VN+ahqXD9t9so6DNdDYaB9YnXbNGIxTp1KfMsFFpRqeW4lIp2Wjej2lXtPiGOPLzoA1LY2/Tlr0BNdLR4qbJMvdWQVxPOpJZm6N1OOVpXp9T5bYpmf04jFdLTIfgyIANo3OrGp+fhBl9U0lwqe5dHjfO/koEm/EgQDS42YDng8NopqOZ13qmS6sooS8dKS7F1eedZiIPbpquL5rusmy3AQ9tOus+kA075+IsqmRRwvNu8+rJ6ADxJy/QIrpqyYZXr4CnWakbQJyClDNs8aSS790qMj2ho0XrehjVKsTu/jbK72/JffrUMvlSABCZxVy/a8vfRAD0ThviBzYBFYh04rBwO6UfXuD9bNGsmMl2fmso1zCT8pTEdG1WXuhDh3fMnorOUOMqdNOfP8RM9FrrXksyy/MfTyulVecB6Ft3UKwa+Kdz7k/MypMZmlriP1J/G0cti1IUUmLjaYoUQi9oDG5TvAygvFl80QsKzOUKLVJ47BZPfq0+NM39zp+meZ76O9eM6vaSTDd7wK/VrfDaqoSme0Ul5/7NjkuNu1L5X7RzHG5W00f6mF4TN45bRtR/QIf8FEIcNdw7CNHPgg6+K1upjzpEv8MQV3a6Fvuo8QKfuLrAp1wg+nHSGKdpNo8E49/ICIFSOxrD46BqY4WosSgFxtJGZMDCpNb9BqC3ZxtBzSMIop6Mjb5UW3P9Y/1R3fnX+nt0+nXw/3X90CFSPqV+6FCNDaJRP3SoxgbRqB86TGOTaNIPHa5fn08/dLiUsVnU9UOn0Nh+rK5vSqffLstjw6jpS9HBP5oJ9ZsuIoOk6LcF9tgwaoJ0MmmqdtwJ6rtqbBpVSV7iS3fVV8Y2zOfQ2DjKkiwvSaVz5s8/w3b442tsHmWBubd9lw6Z+nIW+v9EYwMpSbrdElmSU9VvMSPwf6GxiQgCay95QDqXTFWVH9+G9HneSaWFd0sOkI6cZ/41/MGDNDYUJkm7edtcRnTkqepftR/nhjQ2FiKwvHkJmp+F5zD7qq/Oo5/68ynoSAC2OV6C58GRGebTTPWzyTIy/vcK68sI/7EW85t325KZjWw7Bhga+L56Xf3ftduOq8SDShI6A5PtA3S4ZxDQj/yVN65uSZI82JxTRgfqPU+nP5ruRtUqS4VZ3v8BtSlBF0pBEMsAAAAASUVORK5CYII="/>
          <p:cNvSpPr>
            <a:spLocks noChangeAspect="1" noChangeArrowheads="1"/>
          </p:cNvSpPr>
          <p:nvPr/>
        </p:nvSpPr>
        <p:spPr bwMode="auto">
          <a:xfrm>
            <a:off x="155577" y="-1333499"/>
            <a:ext cx="9420225" cy="27908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6" name="AutoShape 4" descr="data:image/png;base64,iVBORw0KGgoAAAANSUhEUgAAAZ0AAAB6CAMAAABTN34eAAAAkFBMVEUpKSn///9wcXAsLCwrLCyqqqq2trYvLy9ISEhCQkJhYmI+Pj46OjobGxsAAACWlpZdXV1pampmZ2dFRUU0NTVLTExYWFiHh4gjJCN3d3irq6tSUlKOjo5aWlofHx/5+fkVFRUQEBCBgYHAwMChoaHo6OjMzMzT09Pc3Nzw8PCcnJzk5OSEhITFxcW6urp0dXT//jwrAAAXS0lEQVR4nO2daWOiOhSGQQbBBdSyRVBkE5eq/f//7mYnLI7AMEPb2/fDjMUkwHnIySGbksx1PKWP6Y/GVXo/HQskEv3/kGeZ+iXlj23QYeVDnSp0ThANPHxdfUF90aeqWT4hdBbpTDPVzyaLyPiKCjffStsVJOTfCzo+rDdvUQikLykw+5h8K212EE/K6ExhxbHDsY3cX+H8u+HZ+qT2QDp55l/BF603VGObc3B9QDzviM4Ftqra14YDrG9WeSaTLXRuiE6q+usv7Nawvp1vm2xWUxhYS4dMvUZjW/ePpYxtzeGFKo90zvy3r+3XkL6hb4OV5yLdVV8Z27YD6Pv5tgS6NmmqZtHYph1C38+3waBa8v2VMbZlhxDQv1nl2fh+Kqn+7lvQgb5tbHsOq43qP74PHejbxu4iG1Rv34sO0L8Vnm9GRwLrsS06pP4SHRDF5jidD8rYFh1S879BJzRn2enwD+ojiOgjEJsmfZ0G1uZN0Hq/n7+VNN/v129/RcOXPM/U6cB0gDnBw3rXHmUaJlT7My1VL0YfzMNBnlBQQLTQ/ijLWQnPfCXLB3dYI9KSr7J8Gbbk4enEDh1y7VGmsZMPh/fWeCJ4FvwebcIPjI6kCLfnXmRZLT3Qf4/O+jp4yYPTMa9sukLSveExMVirZZ8f0NFsCFR5SnSA9TZnCiCdbD0XtEZ0gvlwWu9d+uE6cMmwyCwblI5551N92hpZtDfO2LpbKX6nz0CJjgT2/Pb+Pp317n4ieD4/HTMvJmK1bz+YoGOTM1lu79rizSzCpy3RkTR+e5jOvnTDw9LZT2X5TIr79HTMaQHnHnfPfpLl6CDLC1LrgGEwixuGQQ9FcRzxShnSzwIdnMJeU2E67tqFokf2O2RD9v3eDdz9ukF7t/TNfk8TV9MFPqTjkK8xnWoq9GctV1vtrwPSCScFHHnTvdmBrfwFuUYyFAjePC8h16V5t90CUbB30zRVXVq5wsTzAlCiY2ooRbZ1yO05iI4+mea5Pyc2chEd+q27z+6n+zWo8dk7CczyuDnkm/02yxI3yO75dBOU0iVX6CyOq2u2gaUhOnqwQqn4sxCs0tNdXffk414zfzA68aGAc+nh2G6ynJoec21hAouxkfGRx5MjSI/5zVOEM5gXGhlyOjzF2eV0VrRCZ0GFTkADmMO2Yjx3QmfKHif4Gxe62+nkIJRCFaTsdj0X07nsL/jPK0kVJNQi12DdR0PSiTKh6vSJ2KBpPwzAmGCb46EN5PGm0FGa7/Ilv6O4Lsf8TGhEr0QHpjiccIqTw+jAvw6FiQo6AbrcU4pAvJVqj7vFfN/RvxicC9sq3qB6AsrgLhxFqS4X+jfJh56vc4ouZ9er9gxJxxTgtG/ZC8U4lEBRNRluilGLi8ox4BcOQLVpY8axuYF/6qCRDk3xhv529/s9oiNfPizrhgDBA3tMR0cfoBs+vDnB7EFajkIBTPseOPr8gkDSPLLsB9YN1SddSOo6KsxtBbCNgk4MPwKOhVLjElFBnh5YO1pOZ7nX61B0kGPimnUPp5Eng6EEcmOYiQRcWJAE8BfU2SECgPOr02EpYGVTA3h7OqLjwk8BahKn6AOj48A0O5TGgjZcuwIcHz0MLs2TwSSuhzLDTA4CIKbdBypni+lk8DMiJjukoAc6lcVO1VXBajA6sRBNJ1GP/NBNbOMQuzaFuDbSrqCC6eAtiMw4cJGji5rp0BQwR+rAQA3RuaMPrg4znXUYiSE6FjwQwP9tB2qBig9cLh2WOiV5zjQPeu7Il8hpCWldTEcnHxEd/HEOP2xIQa4OzzC70svpqgHpCI5t1cOv4fybycfH25H1AqGG7GRij0dMH2k+dexp3EwnUniKGbw9C8Vs2C5ORqgwOgGskIcTFkzjC7Zz0NOFCTg+TYvooOJcCzUxIh2nTAdzR+ARQ5SYnAE2YSd9VDrAKmpOHzjhh+AYT8S1afAjMGAjfcd/x8R3XqArejTTiROeIjVKdBAVWaSzE04n0gnW6CkhdGhtwHSw3Wet6DiYTrAXzzAynXBDr+NoRX3yx6l4M6TZQi2MZ6b05QmfYaqbpvqMTojCgQdMkaHaNXMDQieAQpY+zOCHHfnfgf9f7lT5LShE6OA8KOSGTT6pO+gIoSOI0An4GSz8Cab6IHT4GchVdJQzHB362Hpmv4mLyMI3h90cNrpkeKjaHOjLEwyXZRWWHvnP6CCaPkqhIjoABmT4bRQVqsMA8IiowCIPC/g/rJEXzaISTYf6Vnf4gAXDuQvKg25tgY4s+EWyxIjOrKAz43QcjNJqOkMXOupgdefwPn0zafMNOi5pwBXDRNlwxEVcG2pyDvBe1Yj+IaOuARRpN9MRU8CWScN0cmzXJUybWgUdDOGtyWazd5ZncaF5fkMH9QsKdBaML6IDT3nV+1D5czpocBopNtioJPwDj1XCsMlcwpBFgn+3RhTD5zQnXXOoxsjkglAcd2cdb2g45y2SQvNpuyOmgHTAAtGRP2aOs0SvnhtHoDNDfTAzFFI55Qcb+7OJBYM5leV5Tgc3TUvdKdGhdQeRk9dW/Qwd6Kx60YlM95qjWz/ed7Yp5IZo9iodf5PPqmu2LBkZ1KP1Di33In0NuCGhrz8YxlE31+jtvjlmwykcc85SgCUO4KbbBL3U4wrB6TiofTlkk/nHKt+WjLdA2VfBGvUApaheFHSWNTqoyp92qFXRGR0H1Z2JEzj42Zhu55NdmvWqQ/3oRPFVWLMtn70oJiFvaC7UiyzqsmvFJ5zzUIA0H7QeIWiMWrilZea0B7weFVRTRAcIgEUrM2RWHdFZolvXE36RU6tkE5ffwmnhMDpLTkc0tLMghnAcQmcp0AmcPe94pG1TR+m77nSAuRK6O4nSNepBiZJz9Qt4xW0C7OjBqwh0bchd0Dcc9OIe0eMxiYI9m6at94LGHk6xs2nvAvziAgiedIZcjIPoyEv80drT9+fjCjs4Ll0n8ePhuiB/JywPoVNKvMd4XJgK08Hp0eXouKApsdRlajk91IOOYb/XEaDdDh6npuPoSW7T/IShIX5mnaihYRg8txFtkjls6NjAT8i+4x9qKSzdmc2SXWIt2C1bFjfvYrFJkom+rJluMdvubm/FcZ5Ht/Rq2uXGS9xnqWbLeZJ8BMtZHzg96MTzJwx+o8tgyx7D8FXfdyWF9sSm7P6tJ189/aIx6e++fX7yl7K60om2r2E0VCxptNVbi9dG+LSCdLIudIweNQfp2H0ceyjpX1ezbnUHLPrBgQ31aKuGtbFt3F+zbnXHbAwIWmg7Xt2RFmMbube60YlW/dgc9OjvAvi9rLGt3Fez3a4LnZ5wluNuhqDp1tfUogud0rSODtLH3qliObaZe6oTHbPWRdBKfYaxB9bsa6oLndJkwvbK+4yUDizNGtvQvbTw2tOJ769RNGj5GbYRWY5t6F5adqDTz7Gln6DqSF/Ut3WgA5xeVcftXHUiqh4Mnkt7YoCFrUmKvbQ1RdHsxT+1/Wt1oGN4feB0n09tqxmW2gfCczX6tuUviwwiwrD//b7SP5kH7EAHD7V01qNrJ4HBpzL1mIr9Oy3q+rWuDHqck2VDstG09LxrSzriXM/26jwmbnKD5cP2/mi1mwfT2uWelBEgPJV9a03HbBj3fK3Oy3jCIu/AfXN25d6VhhvaVRJV8/xbdaFzrN/Ma607BgVi67YduI+hfOug6WlbCp5tqYFlMiqeLnQuDXfzUkFHOuLK0x6LG3+rkm9TVHaaU7ZLdtcHgnUGhWXCIDvLF1Az2T/UX6fz1vH5Jx2ttEEY+lXJXiy5ZvQCcxtotg0jamDvLpnGvrZX+HaPYDmi/jqdjt6Jzvddk3GkydDdp8WNKzQCnUbFMU1AoZBpOV+HTq+Rt457WtLeIrp4Ox16zI5XjWVIWtGL8cQwEqUT/hsOzepAJ342Ieq36hgWk0VAZ5MuFxm8F8jm1icn8KUnhvkcdJL2dPp1gnYyMF3E48c0rq7G46CYPQ+MOBZmcYsJWIoIpojj8q2x+6bdUiut0Sq2DSgdw8Yqf62RWfyKXc/H0qIkpbJtBYAQZqrmGYhOz7G3jy5tB13Eswnpy1Wlp2EZOI4T2Mjy5nL3OJ1P6WohrkgBeFYfjhNDM7imMMXDA7GQglrMDsjVZUqTUdCiUfIsHsma0LVgUy2cedMcnTubG2Vj4yVRuo3SePfz+coLt6Vw4ufn4zn3P8Ia1KfS2tMJk0brv9KpS+Whqxsj9igcSpkNMq0BXqzpFm725BQIaX+GBSQzKV7PUkm4PWIam04uOkcNRjHqnfHcwdlGIrS/B1X7VUAlYeAdLEO8xBt9olaW1KLIwzVsi6cDHRD0oiN3+IUFun7ubPIO8bmYmb6pXiOz3OWXcYZonQnOFZUbyYlQB8sEJg0Nj1GPTplBpaD6Tn7jcYVt4wN3YNDLSykdsCnjPlqN/rSJzq0tndJ+BB10bF95qHHRTiw0fp+Kro3WXt+stoAPdoqIxHoftX4NryhHw80DYGXMQ7uqRjpYoMF/PCKWj2yRdYrZzKUU4MPhrpZH12onbVInOr062tBqwrZ06PgeWkxFe8RLro3GDNN6A8hOQXNt6+HlpLhDcuN8UqsaSlU6DZ7tKRwIgeEhb9JnjX+B6QDWN3U5899CvFRP+ed0+g0hQCUto+qQWAxXNryVBNReaNHJWiuZ3OJZXWVFrw/tkqDNFWkZTtlKLTAJM7kJAp75sApBySggJ+vk0XenMxZOoK1ZjqsjSc6VQbyCEh3e831HxzV6I+/zKAyjBV27nNZr7B/SocbpoW272hOT+yIvsNS1+VGNHiYUmJERmcaD/k0H+SK+s6KcazjFglX4e3ENCmEg+K/pzBB9DQhDk5R8NEMsfDikOfJQgqk1ABh7RxPoXDC0PFtdPXSiiGTKY5KGub2gjW9TOtCR4r505FWrhdjUsTlAQCWOrRZ0crafssl8/M0o08noGQFvpKxK5dEWYvOSr6OSvSrvO/gQ9ainmB2JaPh2MgQ6uDQNXc4veEwiF3jkeWhY2arydKk7PcffyPUrr70b2Is8GAqhkxswzyIEGsz4ZCMdgzfIQgoKAW/eUsJjlxrS3BL9WwMdNvJkc4yaTg+RmsDp3E2eJDoICXAeGo22ofOrC52ebzxE2cvaQ9s15stoTVILowK2e4bQ8Q3YLw2TndwYHWE9PtvmQqyFxLdpceEIkVZxYZiQ0uEBmS3R1t0X7GrQZsQHAgn5UCBVSCBzKoqxY1LhNsprOp08W9951HLJ6k9FH3I2iSdmnr8g4dbtLJnUQHh5L6NzN+vllva9oo8ysB/iJeaFEUGNTkg9x0LwgKzJJ8kYnVURkVHInhCjAXLKrByJNKpT3ansltJRzovKQ19AuelZEKLzfIxOqX+HzVDFjovRuYn3w2LN0iwSZl7DzoT4uXjGw0eVTkySvEei/WJK/hdCxvZ21Ap+NCawjZCL7gl9b+HautEBpY15uunlfnoRGaz0TS6612NUpVO5WmrYWKBTehLYOvnSYAb3KxqItkX74zOnVKOj0V2aHiWrsrh8rRR0igjA1ujFpaLI2U6G/VJSclv9i9VVLSbn0Pf7y5GL3izHyuiUp1JRiJg+o2OLdNjuV6V+B6l4vjUpXvP7CpQndBTafK1KHgnQ8e9EKujkQrPjPrVHuQ4OQucP4oJXMZuwg1hFvL14Qoc4j+NTOqx2VcbyRDMoJptlcDee0JHo1o23UkZA44qdQEfwWdLzhQF/gU7P4Wu5xRjp8wEK/luoT+iQOvcbOjE5WKGjaKJidnqD/M3psAQsZNtKYjZA+9B2AJVB6KQG/1p6vkL9HGkv1ZWO0bfyvILzG6fJW6zf1p3feDba8VWdllq2BDv/Xmmmw7rLbmU6tO54Ulc697ANnaQTnZ6z2uSXvwUMls8zszUmT+iQg6fndOj7X636lizBagGtG/W6Qw29AmKukMaDkyd0aGMVg5oqD8cwdMJeGxa8nuvO+mBcYQcnnTYG7Pc2G2M2hjUVY7bSlr6ssazdZMm3KbQjYgea6Sh0eOtReubZOJKuNNJR6IOxKLvRtupMR6oNrrTR61ltdHjiaAqPV8gGMM0ynVIlYPHySnwbLQ3a0R67hrUqJTrU+h6hQ/tXj3EBQq4eKQ7K+GCdDvt+26amNNDZdqUDhInObfV6hRVrG4R+G6lwo3SbHUanNBjOJo/uxZ6cEj+2KqwhaixZgqSaSCKdi0CHvhXpQj2Q6NyhPHpGh7RmaYsQoIlO57ojGZ2Xjx6i14WyjvXS8x2VXRujIwubIjGsh1IvqOhJDWr2pvWrgqFZP4hNowI6+lfQCWlU9xAszQYkSYVroMMy2b1cWw86pd9xaaX965kF9DbLszz4VAbq2jgdoRuNVR3yqsl7QXdFRWFVpzIrdYkHIbghWNnMcYX0wbC4WRWblm3xXIA9qIRHAx2FO+d/Radr3NZi5Jr1NFeDXvZ6RQY2OR15x4rkP2RGtg7ldGSXlgQYvkpgEqeXrRmH1NBSzPqoWEjGQjhfcG0PBpASA4xXFj6jo7FfNcljIdZTwnZVqRedbnsZtfnBCrbgrTpxms7ioOFWQQdWlTgyopgZjPXSFHQgwNgwInPJ+tCS8i0i7ofHh2bGUOaade8emNuS2FjS1oyiGFtfYRMG3jW0HSCIHVorLzST2UBHYW8K8GGIQhTqwIvS/aAVnl50JKPDGHarrdnYgrcqyJDa6FT8bAXT/bq78vDxQGuKQEe+TFe7rFhIV/GZbAnC4Xg+C65gw5/wmJdzOh19jAfwd8vpxHG2/Oyu9JyOFvIFSYf71Uu81TQ/VN+ahqXD9t9so6DNdDYaB9YnXbNGIxTp1KfMsFFpRqeW4lIp2Wjej2lXtPiGOPLzoA1LY2/Tlr0BNdLR4qbJMvdWQVxPOpJZm6N1OOVpXp9T5bYpmf04jFdLTIfgyIANo3OrGp+fhBl9U0lwqe5dHjfO/koEm/EgQDS42YDng8NopqOZ13qmS6sooS8dKS7F1eedZiIPbpquL5rusmy3AQ9tOus+kA075+IsqmRRwvNu8+rJ6ADxJy/QIrpqyYZXr4CnWakbQJyClDNs8aSS790qMj2ho0XrehjVKsTu/jbK72/JffrUMvlSABCZxVy/a8vfRAD0ThviBzYBFYh04rBwO6UfXuD9bNGsmMl2fmso1zCT8pTEdG1WXuhDh3fMnorOUOMqdNOfP8RM9FrrXksyy/MfTyulVecB6Ft3UKwa+Kdz7k/MypMZmlriP1J/G0cti1IUUmLjaYoUQi9oDG5TvAygvFl80QsKzOUKLVJ47BZPfq0+NM39zp+meZ76O9eM6vaSTDd7wK/VrfDaqoSme0Ul5/7NjkuNu1L5X7RzHG5W00f6mF4TN45bRtR/QIf8FEIcNdw7CNHPgg6+K1upjzpEv8MQV3a6Fvuo8QKfuLrAp1wg+nHSGKdpNo8E49/ICIFSOxrD46BqY4WosSgFxtJGZMDCpNb9BqC3ZxtBzSMIop6Mjb5UW3P9Y/1R3fnX+nt0+nXw/3X90CFSPqV+6FCNDaJRP3SoxgbRqB86TGOTaNIPHa5fn08/dLiUsVnU9UOn0Nh+rK5vSqffLstjw6jpS9HBP5oJ9ZsuIoOk6LcF9tgwaoJ0MmmqdtwJ6rtqbBpVSV7iS3fVV8Y2zOfQ2DjKkiwvSaVz5s8/w3b442tsHmWBubd9lw6Z+nIW+v9EYwMpSbrdElmSU9VvMSPwf6GxiQgCay95QDqXTFWVH9+G9HneSaWFd0sOkI6cZ/41/MGDNDYUJkm7edtcRnTkqepftR/nhjQ2FiKwvHkJmp+F5zD7qq/Oo5/68ynoSAC2OV6C58GRGebTTPWzyTIy/vcK68sI/7EW85t325KZjWw7Bhga+L56Xf3ftduOq8SDShI6A5PtA3S4ZxDQj/yVN65uSZI82JxTRgfqPU+nP5ruRtUqS4VZ3v8BtSlBF0pBEMsAAAAASUVORK5CYII="/>
          <p:cNvSpPr>
            <a:spLocks noChangeAspect="1" noChangeArrowheads="1"/>
          </p:cNvSpPr>
          <p:nvPr/>
        </p:nvSpPr>
        <p:spPr bwMode="auto">
          <a:xfrm>
            <a:off x="307977" y="-1181099"/>
            <a:ext cx="9420225" cy="27908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pic>
        <p:nvPicPr>
          <p:cNvPr id="4101"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t="11719"/>
          <a:stretch/>
        </p:blipFill>
        <p:spPr bwMode="auto">
          <a:xfrm>
            <a:off x="6135984" y="4088439"/>
            <a:ext cx="1965835" cy="545742"/>
          </a:xfrm>
          <a:prstGeom prst="roundRect">
            <a:avLst>
              <a:gd name="adj" fmla="val 44554"/>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p:cNvPicPr>
            <a:picLocks noChangeAspect="1" noChangeArrowheads="1"/>
          </p:cNvPicPr>
          <p:nvPr/>
        </p:nvPicPr>
        <p:blipFill rotWithShape="1">
          <a:blip r:embed="rId6">
            <a:extLst>
              <a:ext uri="{28A0092B-C50C-407E-A947-70E740481C1C}">
                <a14:useLocalDpi xmlns:a14="http://schemas.microsoft.com/office/drawing/2010/main" val="0"/>
              </a:ext>
            </a:extLst>
          </a:blip>
          <a:srcRect l="4500" t="10500" r="5118" b="8304"/>
          <a:stretch/>
        </p:blipFill>
        <p:spPr bwMode="auto">
          <a:xfrm>
            <a:off x="6135983" y="4762077"/>
            <a:ext cx="1965836" cy="617627"/>
          </a:xfrm>
          <a:prstGeom prst="roundRect">
            <a:avLst>
              <a:gd name="adj" fmla="val 39026"/>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5146081" y="290898"/>
            <a:ext cx="4278401" cy="646331"/>
          </a:xfrm>
          <a:prstGeom prst="rect">
            <a:avLst/>
          </a:prstGeom>
          <a:noFill/>
        </p:spPr>
        <p:txBody>
          <a:bodyPr wrap="square" rtlCol="0">
            <a:spAutoFit/>
          </a:bodyPr>
          <a:lstStyle/>
          <a:p>
            <a:r>
              <a:rPr lang="en-ZA" sz="3600" dirty="0" smtClean="0">
                <a:solidFill>
                  <a:schemeClr val="bg1">
                    <a:lumMod val="85000"/>
                  </a:schemeClr>
                </a:solidFill>
                <a:effectLst>
                  <a:outerShdw blurRad="50800" dist="38100" dir="5400000" algn="t" rotWithShape="0">
                    <a:prstClr val="black">
                      <a:alpha val="40000"/>
                    </a:prstClr>
                  </a:outerShdw>
                </a:effectLst>
                <a:latin typeface="Aharoni" pitchFamily="2" charset="-79"/>
                <a:cs typeface="Aharoni" pitchFamily="2" charset="-79"/>
              </a:rPr>
              <a:t>AFIS Mobile Apps</a:t>
            </a:r>
          </a:p>
        </p:txBody>
      </p:sp>
    </p:spTree>
    <p:extLst>
      <p:ext uri="{BB962C8B-B14F-4D97-AF65-F5344CB8AC3E}">
        <p14:creationId xmlns:p14="http://schemas.microsoft.com/office/powerpoint/2010/main" val="190439540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02840"/>
            <a:ext cx="9144000" cy="5143500"/>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26795" y="1676441"/>
            <a:ext cx="2894902" cy="3746344"/>
          </a:xfrm>
          <a:prstGeom prst="rect">
            <a:avLst/>
          </a:prstGeom>
          <a:effectLst>
            <a:outerShdw blurRad="114300" dist="165100" dir="19200000" sy="23000" kx="-1200000" algn="bl" rotWithShape="0">
              <a:prstClr val="black">
                <a:alpha val="20000"/>
              </a:prstClr>
            </a:outerShdw>
          </a:effectLst>
        </p:spPr>
      </p:pic>
      <p:grpSp>
        <p:nvGrpSpPr>
          <p:cNvPr id="26" name="Group 25"/>
          <p:cNvGrpSpPr/>
          <p:nvPr/>
        </p:nvGrpSpPr>
        <p:grpSpPr>
          <a:xfrm>
            <a:off x="4594501" y="1237322"/>
            <a:ext cx="1620000" cy="720000"/>
            <a:chOff x="5544534" y="1585659"/>
            <a:chExt cx="1714901" cy="871296"/>
          </a:xfrm>
        </p:grpSpPr>
        <p:sp>
          <p:nvSpPr>
            <p:cNvPr id="6" name="Oval 5"/>
            <p:cNvSpPr/>
            <p:nvPr/>
          </p:nvSpPr>
          <p:spPr>
            <a:xfrm>
              <a:off x="5544534" y="1585659"/>
              <a:ext cx="762178" cy="871296"/>
            </a:xfrm>
            <a:prstGeom prst="ellipse">
              <a:avLst/>
            </a:prstGeom>
            <a:solidFill>
              <a:srgbClr val="FECD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2000" dirty="0" smtClean="0">
                  <a:latin typeface="Century Gothic" panose="020B0502020202020204" pitchFamily="34" charset="0"/>
                </a:rPr>
                <a:t>02</a:t>
              </a:r>
              <a:endParaRPr lang="en-GB" sz="2000" dirty="0">
                <a:latin typeface="Century Gothic" panose="020B0502020202020204" pitchFamily="34" charset="0"/>
              </a:endParaRPr>
            </a:p>
          </p:txBody>
        </p:sp>
        <p:cxnSp>
          <p:nvCxnSpPr>
            <p:cNvPr id="12" name="Straight Connector 11"/>
            <p:cNvCxnSpPr/>
            <p:nvPr/>
          </p:nvCxnSpPr>
          <p:spPr>
            <a:xfrm>
              <a:off x="6409798" y="1990704"/>
              <a:ext cx="849637" cy="0"/>
            </a:xfrm>
            <a:prstGeom prst="line">
              <a:avLst/>
            </a:prstGeom>
            <a:ln w="15875">
              <a:solidFill>
                <a:srgbClr val="F26722"/>
              </a:solidFill>
              <a:headEnd type="none"/>
              <a:tailEnd type="oval"/>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p:nvGrpSpPr>
        <p:grpSpPr>
          <a:xfrm>
            <a:off x="4797023" y="3532575"/>
            <a:ext cx="1580846" cy="720000"/>
            <a:chOff x="6718785" y="3532575"/>
            <a:chExt cx="1677640" cy="792088"/>
          </a:xfrm>
        </p:grpSpPr>
        <p:sp>
          <p:nvSpPr>
            <p:cNvPr id="7" name="Oval 6"/>
            <p:cNvSpPr/>
            <p:nvPr/>
          </p:nvSpPr>
          <p:spPr>
            <a:xfrm>
              <a:off x="7632340" y="3532575"/>
              <a:ext cx="764085" cy="792088"/>
            </a:xfrm>
            <a:prstGeom prst="ellipse">
              <a:avLst/>
            </a:prstGeom>
            <a:solidFill>
              <a:srgbClr val="FECD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2000" dirty="0" smtClean="0">
                  <a:latin typeface="Century Gothic" panose="020B0502020202020204" pitchFamily="34" charset="0"/>
                </a:rPr>
                <a:t>05</a:t>
              </a:r>
              <a:endParaRPr lang="en-GB" sz="2800" dirty="0">
                <a:latin typeface="Century Gothic" panose="020B0502020202020204" pitchFamily="34" charset="0"/>
              </a:endParaRPr>
            </a:p>
          </p:txBody>
        </p:sp>
        <p:cxnSp>
          <p:nvCxnSpPr>
            <p:cNvPr id="13" name="Straight Connector 12"/>
            <p:cNvCxnSpPr/>
            <p:nvPr/>
          </p:nvCxnSpPr>
          <p:spPr>
            <a:xfrm>
              <a:off x="6718785" y="3928619"/>
              <a:ext cx="849637" cy="0"/>
            </a:xfrm>
            <a:prstGeom prst="line">
              <a:avLst/>
            </a:prstGeom>
            <a:ln w="15875">
              <a:solidFill>
                <a:srgbClr val="F26722"/>
              </a:solidFill>
              <a:headEnd type="oval"/>
              <a:tailEnd type="none"/>
            </a:ln>
          </p:spPr>
          <p:style>
            <a:lnRef idx="1">
              <a:schemeClr val="accent1"/>
            </a:lnRef>
            <a:fillRef idx="0">
              <a:schemeClr val="accent1"/>
            </a:fillRef>
            <a:effectRef idx="0">
              <a:schemeClr val="accent1"/>
            </a:effectRef>
            <a:fontRef idx="minor">
              <a:schemeClr val="tx1"/>
            </a:fontRef>
          </p:style>
        </p:cxnSp>
      </p:grpSp>
      <p:sp>
        <p:nvSpPr>
          <p:cNvPr id="18" name="TextBox 17"/>
          <p:cNvSpPr txBox="1"/>
          <p:nvPr/>
        </p:nvSpPr>
        <p:spPr>
          <a:xfrm>
            <a:off x="191800" y="839294"/>
            <a:ext cx="3090911" cy="830997"/>
          </a:xfrm>
          <a:prstGeom prst="rect">
            <a:avLst/>
          </a:prstGeom>
          <a:noFill/>
        </p:spPr>
        <p:txBody>
          <a:bodyPr wrap="none" rtlCol="0">
            <a:spAutoFit/>
          </a:bodyPr>
          <a:lstStyle/>
          <a:p>
            <a:r>
              <a:rPr lang="en-ZA" sz="1200" dirty="0" smtClean="0">
                <a:solidFill>
                  <a:srgbClr val="FECD08"/>
                </a:solidFill>
                <a:latin typeface="Century Gothic" panose="020B0502020202020204" pitchFamily="34" charset="0"/>
              </a:rPr>
              <a:t>Active Fire</a:t>
            </a:r>
          </a:p>
          <a:p>
            <a:r>
              <a:rPr lang="en-ZA" sz="1200" dirty="0" smtClean="0">
                <a:solidFill>
                  <a:schemeClr val="bg1"/>
                </a:solidFill>
                <a:latin typeface="Century Gothic" panose="020B0502020202020204" pitchFamily="34" charset="0"/>
              </a:rPr>
              <a:t>Fully interactive map with location and</a:t>
            </a:r>
          </a:p>
          <a:p>
            <a:r>
              <a:rPr lang="en-ZA" sz="1200" dirty="0">
                <a:solidFill>
                  <a:schemeClr val="bg1"/>
                </a:solidFill>
                <a:latin typeface="Century Gothic" panose="020B0502020202020204" pitchFamily="34" charset="0"/>
              </a:rPr>
              <a:t>n</a:t>
            </a:r>
            <a:r>
              <a:rPr lang="en-ZA" sz="1200" dirty="0" smtClean="0">
                <a:solidFill>
                  <a:schemeClr val="bg1"/>
                </a:solidFill>
                <a:latin typeface="Century Gothic" panose="020B0502020202020204" pitchFamily="34" charset="0"/>
              </a:rPr>
              <a:t>umber of fire events per area. </a:t>
            </a:r>
          </a:p>
          <a:p>
            <a:r>
              <a:rPr lang="en-ZA" sz="1200" dirty="0" smtClean="0">
                <a:solidFill>
                  <a:schemeClr val="bg1"/>
                </a:solidFill>
                <a:latin typeface="Century Gothic" panose="020B0502020202020204" pitchFamily="34" charset="0"/>
              </a:rPr>
              <a:t>Define Points of interest</a:t>
            </a:r>
          </a:p>
        </p:txBody>
      </p:sp>
      <p:sp>
        <p:nvSpPr>
          <p:cNvPr id="19" name="TextBox 18"/>
          <p:cNvSpPr txBox="1"/>
          <p:nvPr/>
        </p:nvSpPr>
        <p:spPr>
          <a:xfrm>
            <a:off x="116506" y="3097622"/>
            <a:ext cx="3510390" cy="646331"/>
          </a:xfrm>
          <a:prstGeom prst="rect">
            <a:avLst/>
          </a:prstGeom>
          <a:noFill/>
        </p:spPr>
        <p:txBody>
          <a:bodyPr wrap="square" rtlCol="0">
            <a:spAutoFit/>
          </a:bodyPr>
          <a:lstStyle/>
          <a:p>
            <a:r>
              <a:rPr lang="en-ZA" sz="1200" dirty="0" smtClean="0">
                <a:solidFill>
                  <a:srgbClr val="FECD08"/>
                </a:solidFill>
                <a:latin typeface="Century Gothic" panose="020B0502020202020204" pitchFamily="34" charset="0"/>
              </a:rPr>
              <a:t>Active Fire Incident Table</a:t>
            </a:r>
          </a:p>
          <a:p>
            <a:r>
              <a:rPr lang="en-ZA" sz="1200" dirty="0" smtClean="0">
                <a:solidFill>
                  <a:schemeClr val="bg1"/>
                </a:solidFill>
                <a:latin typeface="Century Gothic" panose="020B0502020202020204" pitchFamily="34" charset="0"/>
              </a:rPr>
              <a:t>Interactive list of active fires, detection times and link to the fire location.</a:t>
            </a:r>
            <a:endParaRPr lang="en-GB" sz="1200" dirty="0">
              <a:solidFill>
                <a:schemeClr val="bg1"/>
              </a:solidFill>
              <a:latin typeface="Century Gothic" panose="020B0502020202020204" pitchFamily="34" charset="0"/>
            </a:endParaRPr>
          </a:p>
        </p:txBody>
      </p:sp>
      <p:sp>
        <p:nvSpPr>
          <p:cNvPr id="20" name="TextBox 19"/>
          <p:cNvSpPr txBox="1"/>
          <p:nvPr/>
        </p:nvSpPr>
        <p:spPr>
          <a:xfrm>
            <a:off x="5022050" y="356790"/>
            <a:ext cx="2589305" cy="830997"/>
          </a:xfrm>
          <a:prstGeom prst="rect">
            <a:avLst/>
          </a:prstGeom>
          <a:noFill/>
        </p:spPr>
        <p:txBody>
          <a:bodyPr wrap="square" rtlCol="0">
            <a:spAutoFit/>
          </a:bodyPr>
          <a:lstStyle/>
          <a:p>
            <a:r>
              <a:rPr lang="en-ZA" sz="1200" dirty="0" smtClean="0">
                <a:solidFill>
                  <a:srgbClr val="FECD08"/>
                </a:solidFill>
                <a:latin typeface="Century Gothic" panose="020B0502020202020204" pitchFamily="34" charset="0"/>
              </a:rPr>
              <a:t>Fire Danger Forecasting</a:t>
            </a:r>
          </a:p>
          <a:p>
            <a:r>
              <a:rPr lang="en-ZA" sz="1200" dirty="0" smtClean="0">
                <a:solidFill>
                  <a:schemeClr val="bg1"/>
                </a:solidFill>
                <a:latin typeface="Century Gothic" panose="020B0502020202020204" pitchFamily="34" charset="0"/>
              </a:rPr>
              <a:t>Interactive layer with the daily point/area FDI/FWI, including a 5 day forecast.</a:t>
            </a:r>
            <a:endParaRPr lang="en-GB" sz="1200" dirty="0">
              <a:solidFill>
                <a:schemeClr val="bg1"/>
              </a:solidFill>
              <a:latin typeface="Century Gothic" panose="020B0502020202020204" pitchFamily="34" charset="0"/>
            </a:endParaRPr>
          </a:p>
        </p:txBody>
      </p:sp>
      <p:sp>
        <p:nvSpPr>
          <p:cNvPr id="22" name="TextBox 21"/>
          <p:cNvSpPr txBox="1"/>
          <p:nvPr/>
        </p:nvSpPr>
        <p:spPr>
          <a:xfrm>
            <a:off x="5295710" y="2872045"/>
            <a:ext cx="2564507" cy="830997"/>
          </a:xfrm>
          <a:prstGeom prst="rect">
            <a:avLst/>
          </a:prstGeom>
          <a:noFill/>
        </p:spPr>
        <p:txBody>
          <a:bodyPr wrap="square" rtlCol="0">
            <a:spAutoFit/>
          </a:bodyPr>
          <a:lstStyle/>
          <a:p>
            <a:r>
              <a:rPr lang="en-ZA" sz="1200" dirty="0" smtClean="0">
                <a:solidFill>
                  <a:srgbClr val="FECD08"/>
                </a:solidFill>
                <a:latin typeface="Century Gothic" panose="020B0502020202020204" pitchFamily="34" charset="0"/>
              </a:rPr>
              <a:t>Forecasting of fire danger</a:t>
            </a:r>
            <a:endParaRPr lang="en-ZA" sz="1200" dirty="0">
              <a:solidFill>
                <a:srgbClr val="FECD08"/>
              </a:solidFill>
              <a:latin typeface="Century Gothic" panose="020B0502020202020204" pitchFamily="34" charset="0"/>
            </a:endParaRPr>
          </a:p>
          <a:p>
            <a:r>
              <a:rPr lang="en-ZA" sz="1200" dirty="0" smtClean="0">
                <a:solidFill>
                  <a:schemeClr val="bg1"/>
                </a:solidFill>
                <a:latin typeface="Century Gothic" panose="020B0502020202020204" pitchFamily="34" charset="0"/>
              </a:rPr>
              <a:t>Data from AFIS is fed into regional Models to produce FDI maps</a:t>
            </a:r>
          </a:p>
        </p:txBody>
      </p:sp>
      <p:pic>
        <p:nvPicPr>
          <p:cNvPr id="23"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27395" y="89175"/>
            <a:ext cx="648000" cy="6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1" name="Group 30"/>
          <p:cNvGrpSpPr/>
          <p:nvPr/>
        </p:nvGrpSpPr>
        <p:grpSpPr>
          <a:xfrm>
            <a:off x="1241630" y="1640591"/>
            <a:ext cx="1618634" cy="720000"/>
            <a:chOff x="1236106" y="1640591"/>
            <a:chExt cx="1712288" cy="792088"/>
          </a:xfrm>
        </p:grpSpPr>
        <p:sp>
          <p:nvSpPr>
            <p:cNvPr id="3" name="Oval 2"/>
            <p:cNvSpPr/>
            <p:nvPr/>
          </p:nvSpPr>
          <p:spPr>
            <a:xfrm>
              <a:off x="2186735" y="1640591"/>
              <a:ext cx="761659" cy="792088"/>
            </a:xfrm>
            <a:prstGeom prst="ellipse">
              <a:avLst/>
            </a:prstGeom>
            <a:solidFill>
              <a:srgbClr val="FECD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2000" dirty="0" smtClean="0">
                  <a:latin typeface="Century Gothic" panose="020B0502020202020204" pitchFamily="34" charset="0"/>
                </a:rPr>
                <a:t>01</a:t>
              </a:r>
              <a:endParaRPr lang="en-GB" sz="2800" dirty="0">
                <a:latin typeface="Century Gothic" panose="020B0502020202020204" pitchFamily="34" charset="0"/>
              </a:endParaRPr>
            </a:p>
          </p:txBody>
        </p:sp>
        <p:cxnSp>
          <p:nvCxnSpPr>
            <p:cNvPr id="24" name="Straight Connector 23"/>
            <p:cNvCxnSpPr/>
            <p:nvPr/>
          </p:nvCxnSpPr>
          <p:spPr>
            <a:xfrm>
              <a:off x="1236106" y="2018630"/>
              <a:ext cx="849637" cy="0"/>
            </a:xfrm>
            <a:prstGeom prst="line">
              <a:avLst/>
            </a:prstGeom>
            <a:ln w="15875">
              <a:solidFill>
                <a:srgbClr val="F26722"/>
              </a:solidFill>
              <a:headEnd type="oval"/>
              <a:tailEnd type="none"/>
            </a:ln>
          </p:spPr>
          <p:style>
            <a:lnRef idx="1">
              <a:schemeClr val="accent1"/>
            </a:lnRef>
            <a:fillRef idx="0">
              <a:schemeClr val="accent1"/>
            </a:fillRef>
            <a:effectRef idx="0">
              <a:schemeClr val="accent1"/>
            </a:effectRef>
            <a:fontRef idx="minor">
              <a:schemeClr val="tx1"/>
            </a:fontRef>
          </p:style>
        </p:cxnSp>
      </p:grpSp>
      <p:grpSp>
        <p:nvGrpSpPr>
          <p:cNvPr id="32" name="Group 31"/>
          <p:cNvGrpSpPr/>
          <p:nvPr/>
        </p:nvGrpSpPr>
        <p:grpSpPr>
          <a:xfrm>
            <a:off x="1157078" y="3732983"/>
            <a:ext cx="2100129" cy="720000"/>
            <a:chOff x="1157078" y="3732983"/>
            <a:chExt cx="2224263" cy="792088"/>
          </a:xfrm>
        </p:grpSpPr>
        <p:sp>
          <p:nvSpPr>
            <p:cNvPr id="5" name="Oval 4"/>
            <p:cNvSpPr/>
            <p:nvPr/>
          </p:nvSpPr>
          <p:spPr>
            <a:xfrm>
              <a:off x="2618783" y="3732983"/>
              <a:ext cx="762558" cy="792088"/>
            </a:xfrm>
            <a:prstGeom prst="ellipse">
              <a:avLst/>
            </a:prstGeom>
            <a:solidFill>
              <a:srgbClr val="FECD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2000" dirty="0" smtClean="0">
                  <a:latin typeface="Century Gothic" panose="020B0502020202020204" pitchFamily="34" charset="0"/>
                </a:rPr>
                <a:t>04</a:t>
              </a:r>
              <a:endParaRPr lang="en-GB" sz="2800" dirty="0">
                <a:latin typeface="Century Gothic" panose="020B0502020202020204" pitchFamily="34" charset="0"/>
              </a:endParaRPr>
            </a:p>
          </p:txBody>
        </p:sp>
        <p:cxnSp>
          <p:nvCxnSpPr>
            <p:cNvPr id="25" name="Straight Connector 24"/>
            <p:cNvCxnSpPr/>
            <p:nvPr/>
          </p:nvCxnSpPr>
          <p:spPr>
            <a:xfrm flipV="1">
              <a:off x="1157078" y="4129027"/>
              <a:ext cx="1328843" cy="19545"/>
            </a:xfrm>
            <a:prstGeom prst="line">
              <a:avLst/>
            </a:prstGeom>
            <a:ln w="15875">
              <a:solidFill>
                <a:srgbClr val="F26722"/>
              </a:solidFill>
              <a:headEnd type="oval"/>
              <a:tailEnd type="none"/>
            </a:ln>
          </p:spPr>
          <p:style>
            <a:lnRef idx="1">
              <a:schemeClr val="accent1"/>
            </a:lnRef>
            <a:fillRef idx="0">
              <a:schemeClr val="accent1"/>
            </a:fillRef>
            <a:effectRef idx="0">
              <a:schemeClr val="accent1"/>
            </a:effectRef>
            <a:fontRef idx="minor">
              <a:schemeClr val="tx1"/>
            </a:fontRef>
          </p:style>
        </p:cxnSp>
      </p:grpSp>
      <p:grpSp>
        <p:nvGrpSpPr>
          <p:cNvPr id="33" name="Group 32"/>
          <p:cNvGrpSpPr/>
          <p:nvPr/>
        </p:nvGrpSpPr>
        <p:grpSpPr>
          <a:xfrm>
            <a:off x="6571303" y="4148572"/>
            <a:ext cx="1620000" cy="720000"/>
            <a:chOff x="6571303" y="4148572"/>
            <a:chExt cx="1713733" cy="792088"/>
          </a:xfrm>
        </p:grpSpPr>
        <p:sp>
          <p:nvSpPr>
            <p:cNvPr id="27" name="Oval 26"/>
            <p:cNvSpPr/>
            <p:nvPr/>
          </p:nvSpPr>
          <p:spPr>
            <a:xfrm>
              <a:off x="6571303" y="4148572"/>
              <a:ext cx="761659" cy="792088"/>
            </a:xfrm>
            <a:prstGeom prst="ellipse">
              <a:avLst/>
            </a:prstGeom>
            <a:solidFill>
              <a:srgbClr val="FECD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2000" dirty="0" smtClean="0">
                  <a:latin typeface="Century Gothic" panose="020B0502020202020204" pitchFamily="34" charset="0"/>
                </a:rPr>
                <a:t>06</a:t>
              </a:r>
              <a:endParaRPr lang="en-GB" sz="2800" dirty="0">
                <a:latin typeface="Century Gothic" panose="020B0502020202020204" pitchFamily="34" charset="0"/>
              </a:endParaRPr>
            </a:p>
          </p:txBody>
        </p:sp>
        <p:cxnSp>
          <p:nvCxnSpPr>
            <p:cNvPr id="28" name="Straight Connector 27"/>
            <p:cNvCxnSpPr/>
            <p:nvPr/>
          </p:nvCxnSpPr>
          <p:spPr>
            <a:xfrm>
              <a:off x="7435399" y="4563002"/>
              <a:ext cx="849637" cy="0"/>
            </a:xfrm>
            <a:prstGeom prst="line">
              <a:avLst/>
            </a:prstGeom>
            <a:ln w="15875">
              <a:solidFill>
                <a:srgbClr val="F26722"/>
              </a:solidFill>
              <a:headEnd type="none"/>
              <a:tailEnd type="oval"/>
            </a:ln>
          </p:spPr>
          <p:style>
            <a:lnRef idx="1">
              <a:schemeClr val="accent1"/>
            </a:lnRef>
            <a:fillRef idx="0">
              <a:schemeClr val="accent1"/>
            </a:fillRef>
            <a:effectRef idx="0">
              <a:schemeClr val="accent1"/>
            </a:effectRef>
            <a:fontRef idx="minor">
              <a:schemeClr val="tx1"/>
            </a:fontRef>
          </p:style>
        </p:cxnSp>
      </p:grpSp>
      <p:sp>
        <p:nvSpPr>
          <p:cNvPr id="30" name="TextBox 29"/>
          <p:cNvSpPr txBox="1"/>
          <p:nvPr/>
        </p:nvSpPr>
        <p:spPr>
          <a:xfrm>
            <a:off x="7092280" y="3577580"/>
            <a:ext cx="1979139" cy="646331"/>
          </a:xfrm>
          <a:prstGeom prst="rect">
            <a:avLst/>
          </a:prstGeom>
          <a:noFill/>
        </p:spPr>
        <p:txBody>
          <a:bodyPr wrap="square" rtlCol="0">
            <a:spAutoFit/>
          </a:bodyPr>
          <a:lstStyle/>
          <a:p>
            <a:r>
              <a:rPr lang="en-ZA" sz="1200" dirty="0" smtClean="0">
                <a:solidFill>
                  <a:srgbClr val="FECD08"/>
                </a:solidFill>
                <a:latin typeface="Century Gothic" panose="020B0502020202020204" pitchFamily="34" charset="0"/>
              </a:rPr>
              <a:t>Wind flow animation</a:t>
            </a:r>
            <a:endParaRPr lang="en-ZA" sz="1200" dirty="0">
              <a:solidFill>
                <a:srgbClr val="FECD08"/>
              </a:solidFill>
              <a:latin typeface="Century Gothic" panose="020B0502020202020204" pitchFamily="34" charset="0"/>
            </a:endParaRPr>
          </a:p>
          <a:p>
            <a:r>
              <a:rPr lang="en-ZA" sz="1200" dirty="0" smtClean="0">
                <a:solidFill>
                  <a:schemeClr val="bg1"/>
                </a:solidFill>
                <a:latin typeface="Century Gothic" panose="020B0502020202020204" pitchFamily="34" charset="0"/>
              </a:rPr>
              <a:t>Regional wind flow map from global model</a:t>
            </a:r>
          </a:p>
        </p:txBody>
      </p:sp>
      <p:grpSp>
        <p:nvGrpSpPr>
          <p:cNvPr id="34" name="Group 33"/>
          <p:cNvGrpSpPr/>
          <p:nvPr/>
        </p:nvGrpSpPr>
        <p:grpSpPr>
          <a:xfrm>
            <a:off x="6139255" y="1972866"/>
            <a:ext cx="1620000" cy="720000"/>
            <a:chOff x="6571303" y="4148572"/>
            <a:chExt cx="1713733" cy="792088"/>
          </a:xfrm>
        </p:grpSpPr>
        <p:sp>
          <p:nvSpPr>
            <p:cNvPr id="35" name="Oval 34"/>
            <p:cNvSpPr/>
            <p:nvPr/>
          </p:nvSpPr>
          <p:spPr>
            <a:xfrm>
              <a:off x="6571303" y="4148572"/>
              <a:ext cx="761659" cy="792088"/>
            </a:xfrm>
            <a:prstGeom prst="ellipse">
              <a:avLst/>
            </a:prstGeom>
            <a:solidFill>
              <a:srgbClr val="FECD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2000" dirty="0" smtClean="0">
                  <a:latin typeface="Century Gothic" panose="020B0502020202020204" pitchFamily="34" charset="0"/>
                </a:rPr>
                <a:t>03</a:t>
              </a:r>
              <a:endParaRPr lang="en-GB" sz="2800" dirty="0">
                <a:latin typeface="Century Gothic" panose="020B0502020202020204" pitchFamily="34" charset="0"/>
              </a:endParaRPr>
            </a:p>
          </p:txBody>
        </p:sp>
        <p:cxnSp>
          <p:nvCxnSpPr>
            <p:cNvPr id="36" name="Straight Connector 35"/>
            <p:cNvCxnSpPr/>
            <p:nvPr/>
          </p:nvCxnSpPr>
          <p:spPr>
            <a:xfrm>
              <a:off x="7435399" y="4563002"/>
              <a:ext cx="849637" cy="0"/>
            </a:xfrm>
            <a:prstGeom prst="line">
              <a:avLst/>
            </a:prstGeom>
            <a:ln w="15875">
              <a:solidFill>
                <a:srgbClr val="F26722"/>
              </a:solidFill>
              <a:headEnd type="none"/>
              <a:tailEnd type="oval"/>
            </a:ln>
          </p:spPr>
          <p:style>
            <a:lnRef idx="1">
              <a:schemeClr val="accent1"/>
            </a:lnRef>
            <a:fillRef idx="0">
              <a:schemeClr val="accent1"/>
            </a:fillRef>
            <a:effectRef idx="0">
              <a:schemeClr val="accent1"/>
            </a:effectRef>
            <a:fontRef idx="minor">
              <a:schemeClr val="tx1"/>
            </a:fontRef>
          </p:style>
        </p:cxnSp>
      </p:grpSp>
      <p:sp>
        <p:nvSpPr>
          <p:cNvPr id="37" name="TextBox 36"/>
          <p:cNvSpPr txBox="1"/>
          <p:nvPr/>
        </p:nvSpPr>
        <p:spPr>
          <a:xfrm>
            <a:off x="6870647" y="1372335"/>
            <a:ext cx="1979139" cy="830997"/>
          </a:xfrm>
          <a:prstGeom prst="rect">
            <a:avLst/>
          </a:prstGeom>
          <a:noFill/>
        </p:spPr>
        <p:txBody>
          <a:bodyPr wrap="square" rtlCol="0">
            <a:spAutoFit/>
          </a:bodyPr>
          <a:lstStyle/>
          <a:p>
            <a:r>
              <a:rPr lang="en-ZA" sz="1200" dirty="0" smtClean="0">
                <a:solidFill>
                  <a:srgbClr val="FECD08"/>
                </a:solidFill>
                <a:latin typeface="Century Gothic" panose="020B0502020202020204" pitchFamily="34" charset="0"/>
              </a:rPr>
              <a:t>Weather Forecasts</a:t>
            </a:r>
            <a:endParaRPr lang="en-ZA" sz="1200" dirty="0">
              <a:solidFill>
                <a:srgbClr val="FECD08"/>
              </a:solidFill>
              <a:latin typeface="Century Gothic" panose="020B0502020202020204" pitchFamily="34" charset="0"/>
            </a:endParaRPr>
          </a:p>
          <a:p>
            <a:r>
              <a:rPr lang="en-ZA" sz="1200" dirty="0" smtClean="0">
                <a:solidFill>
                  <a:schemeClr val="bg1"/>
                </a:solidFill>
                <a:latin typeface="Century Gothic" panose="020B0502020202020204" pitchFamily="34" charset="0"/>
              </a:rPr>
              <a:t>Regional forecast temperature, and wind speed/direction</a:t>
            </a:r>
          </a:p>
        </p:txBody>
      </p:sp>
    </p:spTree>
    <p:extLst>
      <p:ext uri="{BB962C8B-B14F-4D97-AF65-F5344CB8AC3E}">
        <p14:creationId xmlns:p14="http://schemas.microsoft.com/office/powerpoint/2010/main" val="183001791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855"/>
            <a:ext cx="9144000" cy="4539916"/>
          </a:xfrm>
          <a:prstGeom prst="rect">
            <a:avLst/>
          </a:prstGeom>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599"/>
            <a:ext cx="9144000" cy="4543660"/>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82" y="-30385"/>
            <a:ext cx="9138618" cy="4559446"/>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25" y="-30385"/>
            <a:ext cx="9133275" cy="4559446"/>
          </a:xfrm>
          <a:prstGeom prst="rect">
            <a:avLst/>
          </a:prstGeom>
        </p:spPr>
      </p:pic>
      <p:grpSp>
        <p:nvGrpSpPr>
          <p:cNvPr id="5" name="Group 4"/>
          <p:cNvGrpSpPr/>
          <p:nvPr/>
        </p:nvGrpSpPr>
        <p:grpSpPr>
          <a:xfrm>
            <a:off x="-36512" y="2227431"/>
            <a:ext cx="8100393" cy="1260140"/>
            <a:chOff x="-1" y="1412776"/>
            <a:chExt cx="8100393" cy="1512168"/>
          </a:xfrm>
        </p:grpSpPr>
        <p:sp>
          <p:nvSpPr>
            <p:cNvPr id="6" name="Rectangle 5"/>
            <p:cNvSpPr/>
            <p:nvPr/>
          </p:nvSpPr>
          <p:spPr>
            <a:xfrm>
              <a:off x="-1" y="1412776"/>
              <a:ext cx="8100393" cy="1512168"/>
            </a:xfrm>
            <a:prstGeom prst="rect">
              <a:avLst/>
            </a:prstGeom>
            <a:solidFill>
              <a:schemeClr val="bg1">
                <a:lumMod val="7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76538"/>
              <a:r>
                <a:rPr lang="en-ZA" b="1" dirty="0" smtClean="0">
                  <a:latin typeface="Century Gothic" panose="020B0502020202020204" pitchFamily="34" charset="0"/>
                </a:rPr>
                <a:t>Proprietary Machine Learning algorithms </a:t>
              </a:r>
            </a:p>
            <a:p>
              <a:pPr marL="3319463"/>
              <a:r>
                <a:rPr lang="en-ZA" sz="1400" dirty="0" smtClean="0"/>
                <a:t>Scientific and peer reviewed analytical methods are applied to satellite data to rapidly produce information products that assist in the fire fighting  efforts </a:t>
              </a:r>
              <a:endParaRPr lang="en-GB" sz="1400" dirty="0"/>
            </a:p>
          </p:txBody>
        </p:sp>
        <p:sp>
          <p:nvSpPr>
            <p:cNvPr id="7" name="Right Triangle 6"/>
            <p:cNvSpPr/>
            <p:nvPr/>
          </p:nvSpPr>
          <p:spPr>
            <a:xfrm>
              <a:off x="1835696" y="1412776"/>
              <a:ext cx="1512168" cy="1512168"/>
            </a:xfrm>
            <a:prstGeom prst="rtTriangle">
              <a:avLst/>
            </a:prstGeom>
            <a:solidFill>
              <a:srgbClr val="FECD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1" y="1412776"/>
              <a:ext cx="1835695" cy="1512168"/>
            </a:xfrm>
            <a:prstGeom prst="rect">
              <a:avLst/>
            </a:prstGeom>
            <a:solidFill>
              <a:srgbClr val="FECD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dirty="0" smtClean="0">
                  <a:latin typeface="Century Gothic" panose="020B0502020202020204" pitchFamily="34" charset="0"/>
                </a:rPr>
                <a:t>AFIS Analytics</a:t>
              </a:r>
              <a:endParaRPr lang="en-GB" dirty="0">
                <a:latin typeface="Century Gothic" panose="020B0502020202020204" pitchFamily="34" charset="0"/>
              </a:endParaRPr>
            </a:p>
          </p:txBody>
        </p:sp>
        <p:cxnSp>
          <p:nvCxnSpPr>
            <p:cNvPr id="9" name="Straight Connector 8"/>
            <p:cNvCxnSpPr>
              <a:stCxn id="7" idx="0"/>
            </p:cNvCxnSpPr>
            <p:nvPr/>
          </p:nvCxnSpPr>
          <p:spPr>
            <a:xfrm>
              <a:off x="1835696" y="1412776"/>
              <a:ext cx="1512168" cy="1476084"/>
            </a:xfrm>
            <a:prstGeom prst="line">
              <a:avLst/>
            </a:prstGeom>
            <a:ln w="50800" cap="rnd">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8"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17405" y="247210"/>
            <a:ext cx="648000" cy="6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75075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42" presetClass="path" presetSubtype="0" accel="50000" decel="50000" fill="hold" nodeType="withEffect">
                                  <p:stCondLst>
                                    <p:cond delay="0"/>
                                  </p:stCondLst>
                                  <p:childTnLst>
                                    <p:animMotion origin="layout" path="M 1.11111E-6 0 L -0.00295 0.39361 " pathEditMode="relative" rAng="0" ptsTypes="AA">
                                      <p:cBhvr>
                                        <p:cTn id="9" dur="2000" fill="hold"/>
                                        <p:tgtEl>
                                          <p:spTgt spid="5"/>
                                        </p:tgtEl>
                                        <p:attrNameLst>
                                          <p:attrName>ppt_x</p:attrName>
                                          <p:attrName>ppt_y</p:attrName>
                                        </p:attrNameLst>
                                      </p:cBhvr>
                                      <p:rCtr x="-156" y="19667"/>
                                    </p:animMotion>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500" y="3247315"/>
            <a:ext cx="2125495" cy="2237914"/>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31740" y="3247315"/>
            <a:ext cx="2070230" cy="2237914"/>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5274" r="721" b="24812"/>
          <a:stretch/>
        </p:blipFill>
        <p:spPr>
          <a:xfrm>
            <a:off x="71501" y="67190"/>
            <a:ext cx="4230470" cy="3157770"/>
          </a:xfrm>
          <a:prstGeom prst="rect">
            <a:avLst/>
          </a:prstGeom>
        </p:spPr>
      </p:pic>
      <p:pic>
        <p:nvPicPr>
          <p:cNvPr id="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18725" y="3442565"/>
            <a:ext cx="648000" cy="6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10185" y="3442565"/>
            <a:ext cx="654820" cy="6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18725" y="1699760"/>
            <a:ext cx="648000" cy="6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10185" y="1699760"/>
            <a:ext cx="648000" cy="6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4346975" y="190486"/>
            <a:ext cx="2007281" cy="584775"/>
          </a:xfrm>
          <a:prstGeom prst="rect">
            <a:avLst/>
          </a:prstGeom>
          <a:noFill/>
        </p:spPr>
        <p:txBody>
          <a:bodyPr wrap="none" rtlCol="0">
            <a:spAutoFit/>
          </a:bodyPr>
          <a:lstStyle/>
          <a:p>
            <a:r>
              <a:rPr lang="en-ZA" sz="3200" b="1" dirty="0" smtClean="0">
                <a:solidFill>
                  <a:schemeClr val="tx1">
                    <a:lumMod val="85000"/>
                    <a:lumOff val="15000"/>
                  </a:schemeClr>
                </a:solidFill>
                <a:latin typeface="Century Gothic" panose="020B0502020202020204" pitchFamily="34" charset="0"/>
              </a:rPr>
              <a:t>Analytics</a:t>
            </a:r>
            <a:endParaRPr lang="en-GB" sz="3200" b="1" dirty="0">
              <a:solidFill>
                <a:schemeClr val="tx1">
                  <a:lumMod val="85000"/>
                  <a:lumOff val="15000"/>
                </a:schemeClr>
              </a:solidFill>
              <a:latin typeface="Century Gothic" panose="020B0502020202020204" pitchFamily="34" charset="0"/>
            </a:endParaRPr>
          </a:p>
        </p:txBody>
      </p:sp>
      <p:sp>
        <p:nvSpPr>
          <p:cNvPr id="10" name="Rectangle 9"/>
          <p:cNvSpPr/>
          <p:nvPr/>
        </p:nvSpPr>
        <p:spPr>
          <a:xfrm>
            <a:off x="4346975" y="666127"/>
            <a:ext cx="4486113" cy="830997"/>
          </a:xfrm>
          <a:prstGeom prst="rect">
            <a:avLst/>
          </a:prstGeom>
        </p:spPr>
        <p:txBody>
          <a:bodyPr wrap="square">
            <a:spAutoFit/>
          </a:bodyPr>
          <a:lstStyle/>
          <a:p>
            <a:r>
              <a:rPr lang="en-ZA" sz="1600" dirty="0" smtClean="0">
                <a:solidFill>
                  <a:srgbClr val="FECD08"/>
                </a:solidFill>
                <a:latin typeface="Century Gothic" panose="020B0502020202020204" pitchFamily="34" charset="0"/>
              </a:rPr>
              <a:t>Statistics and Reports </a:t>
            </a:r>
            <a:r>
              <a:rPr lang="en-ZA" sz="1600" dirty="0" smtClean="0">
                <a:latin typeface="Century Gothic" panose="020B0502020202020204" pitchFamily="34" charset="0"/>
              </a:rPr>
              <a:t>are auto generated for users and available in the dashboard, online viewer or direct email</a:t>
            </a:r>
            <a:endParaRPr lang="en-GB" sz="1600" dirty="0">
              <a:solidFill>
                <a:srgbClr val="FECD08"/>
              </a:solidFill>
            </a:endParaRPr>
          </a:p>
        </p:txBody>
      </p:sp>
      <p:sp>
        <p:nvSpPr>
          <p:cNvPr id="11" name="TextBox 10"/>
          <p:cNvSpPr txBox="1"/>
          <p:nvPr/>
        </p:nvSpPr>
        <p:spPr>
          <a:xfrm>
            <a:off x="4534188" y="2431547"/>
            <a:ext cx="2243057" cy="830997"/>
          </a:xfrm>
          <a:prstGeom prst="rect">
            <a:avLst/>
          </a:prstGeom>
          <a:noFill/>
        </p:spPr>
        <p:txBody>
          <a:bodyPr wrap="square" rtlCol="0">
            <a:spAutoFit/>
          </a:bodyPr>
          <a:lstStyle/>
          <a:p>
            <a:r>
              <a:rPr lang="en-ZA" sz="1200" dirty="0" smtClean="0"/>
              <a:t>Algorithms developed for </a:t>
            </a:r>
            <a:r>
              <a:rPr lang="en-ZA" sz="1200" dirty="0" err="1" smtClean="0"/>
              <a:t>LandSat</a:t>
            </a:r>
            <a:r>
              <a:rPr lang="en-ZA" sz="1200" dirty="0" smtClean="0"/>
              <a:t> 8 and </a:t>
            </a:r>
            <a:r>
              <a:rPr lang="en-ZA" sz="1200" dirty="0" err="1" smtClean="0"/>
              <a:t>Sentinal</a:t>
            </a:r>
            <a:r>
              <a:rPr lang="en-ZA" sz="1200" dirty="0" smtClean="0"/>
              <a:t>. With a 7 day revisit rapid burn scar maps are generated for priority events</a:t>
            </a:r>
            <a:endParaRPr lang="en-GB" sz="1200" dirty="0"/>
          </a:p>
        </p:txBody>
      </p:sp>
      <p:sp>
        <p:nvSpPr>
          <p:cNvPr id="12" name="TextBox 11"/>
          <p:cNvSpPr txBox="1"/>
          <p:nvPr/>
        </p:nvSpPr>
        <p:spPr>
          <a:xfrm>
            <a:off x="6777246" y="2431548"/>
            <a:ext cx="2160240" cy="830997"/>
          </a:xfrm>
          <a:prstGeom prst="rect">
            <a:avLst/>
          </a:prstGeom>
          <a:noFill/>
        </p:spPr>
        <p:txBody>
          <a:bodyPr wrap="square" rtlCol="0">
            <a:spAutoFit/>
          </a:bodyPr>
          <a:lstStyle/>
          <a:p>
            <a:r>
              <a:rPr lang="en-ZA" sz="1200" dirty="0" smtClean="0"/>
              <a:t>AFIS Dashboard able to retrieve and display all burn scar areas on request. Priority fires can be escalated for rapid assessments</a:t>
            </a:r>
            <a:endParaRPr lang="en-GB" sz="1200" dirty="0"/>
          </a:p>
        </p:txBody>
      </p:sp>
      <p:sp>
        <p:nvSpPr>
          <p:cNvPr id="13" name="TextBox 12"/>
          <p:cNvSpPr txBox="1"/>
          <p:nvPr/>
        </p:nvSpPr>
        <p:spPr>
          <a:xfrm>
            <a:off x="4534189" y="4162645"/>
            <a:ext cx="2243056" cy="830997"/>
          </a:xfrm>
          <a:prstGeom prst="rect">
            <a:avLst/>
          </a:prstGeom>
          <a:noFill/>
        </p:spPr>
        <p:txBody>
          <a:bodyPr wrap="square" rtlCol="0">
            <a:spAutoFit/>
          </a:bodyPr>
          <a:lstStyle/>
          <a:p>
            <a:r>
              <a:rPr lang="en-ZA" sz="1200" dirty="0" smtClean="0"/>
              <a:t>AFIS Reports generated automatically and sent out to user with stats on area and vegetation type burned</a:t>
            </a:r>
            <a:endParaRPr lang="en-GB" sz="1200" dirty="0"/>
          </a:p>
        </p:txBody>
      </p:sp>
      <p:sp>
        <p:nvSpPr>
          <p:cNvPr id="14" name="Rectangle 13"/>
          <p:cNvSpPr/>
          <p:nvPr/>
        </p:nvSpPr>
        <p:spPr>
          <a:xfrm>
            <a:off x="6777245" y="4068570"/>
            <a:ext cx="2055843" cy="784830"/>
          </a:xfrm>
          <a:prstGeom prst="rect">
            <a:avLst/>
          </a:prstGeom>
        </p:spPr>
        <p:txBody>
          <a:bodyPr wrap="square">
            <a:spAutoFit/>
          </a:bodyPr>
          <a:lstStyle/>
          <a:p>
            <a:r>
              <a:rPr lang="en-ZA" sz="1100" dirty="0" smtClean="0"/>
              <a:t>Auto </a:t>
            </a:r>
            <a:r>
              <a:rPr lang="en-ZA" sz="1200" dirty="0" smtClean="0"/>
              <a:t>loaded</a:t>
            </a:r>
            <a:r>
              <a:rPr lang="en-ZA" sz="1100" dirty="0" smtClean="0"/>
              <a:t> into AFIS online viewer and linked to users profile. Routine burn area maps  generated monthly.</a:t>
            </a:r>
            <a:endParaRPr lang="en-GB" sz="1100" dirty="0"/>
          </a:p>
        </p:txBody>
      </p:sp>
    </p:spTree>
    <p:extLst>
      <p:ext uri="{BB962C8B-B14F-4D97-AF65-F5344CB8AC3E}">
        <p14:creationId xmlns:p14="http://schemas.microsoft.com/office/powerpoint/2010/main" val="26155300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515" y="1056669"/>
            <a:ext cx="8627200" cy="43264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181341" y="136345"/>
            <a:ext cx="4770858" cy="1138773"/>
          </a:xfrm>
          <a:prstGeom prst="rect">
            <a:avLst/>
          </a:prstGeom>
          <a:noFill/>
        </p:spPr>
        <p:txBody>
          <a:bodyPr wrap="none" rtlCol="0">
            <a:spAutoFit/>
          </a:bodyPr>
          <a:lstStyle/>
          <a:p>
            <a:pPr algn="ctr"/>
            <a:r>
              <a:rPr lang="en-ZA" sz="4400" b="1" dirty="0" smtClean="0">
                <a:latin typeface="Century Gothic" panose="020B0502020202020204" pitchFamily="34" charset="0"/>
              </a:rPr>
              <a:t>AFIS Usage: 2015</a:t>
            </a:r>
            <a:endParaRPr lang="en-ZA" sz="4400" dirty="0" smtClean="0">
              <a:latin typeface="Century Gothic" panose="020B0502020202020204" pitchFamily="34" charset="0"/>
            </a:endParaRPr>
          </a:p>
          <a:p>
            <a:pPr algn="ctr"/>
            <a:r>
              <a:rPr lang="en-ZA" sz="2400" dirty="0" smtClean="0">
                <a:solidFill>
                  <a:srgbClr val="FECD08"/>
                </a:solidFill>
                <a:latin typeface="Century Gothic" panose="020B0502020202020204" pitchFamily="34" charset="0"/>
              </a:rPr>
              <a:t>Mobile </a:t>
            </a:r>
            <a:r>
              <a:rPr lang="en-ZA" sz="2400" dirty="0">
                <a:solidFill>
                  <a:srgbClr val="FECD08"/>
                </a:solidFill>
                <a:latin typeface="Century Gothic" panose="020B0502020202020204" pitchFamily="34" charset="0"/>
              </a:rPr>
              <a:t> </a:t>
            </a:r>
            <a:r>
              <a:rPr lang="en-ZA" sz="2400" dirty="0" smtClean="0">
                <a:solidFill>
                  <a:srgbClr val="FECD08"/>
                </a:solidFill>
                <a:latin typeface="Century Gothic" panose="020B0502020202020204" pitchFamily="34" charset="0"/>
              </a:rPr>
              <a:t>+ </a:t>
            </a:r>
            <a:r>
              <a:rPr lang="en-ZA" sz="2400" dirty="0" smtClean="0">
                <a:solidFill>
                  <a:srgbClr val="FECD08"/>
                </a:solidFill>
                <a:latin typeface="Century Gothic" panose="020B0502020202020204" pitchFamily="34" charset="0"/>
              </a:rPr>
              <a:t>online</a:t>
            </a:r>
            <a:endParaRPr lang="en-GB" dirty="0">
              <a:solidFill>
                <a:srgbClr val="FECD08"/>
              </a:solidFill>
              <a:latin typeface="Century Gothic" panose="020B0502020202020204" pitchFamily="34" charset="0"/>
            </a:endParaRPr>
          </a:p>
        </p:txBody>
      </p:sp>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597" y="1106622"/>
            <a:ext cx="8341035" cy="42764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88727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fade">
                                      <p:cBhvr>
                                        <p:cTn id="7" dur="5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19445" y="3442565"/>
            <a:ext cx="2028371" cy="1440000"/>
            <a:chOff x="6507215" y="967290"/>
            <a:chExt cx="2028371" cy="144000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6507215" y="967290"/>
              <a:ext cx="1440000" cy="1440000"/>
            </a:xfrm>
            <a:prstGeom prst="rect">
              <a:avLst/>
            </a:prstGeom>
            <a:ln>
              <a:noFill/>
            </a:ln>
            <a:effectLst>
              <a:outerShdw blurRad="292100" dist="139700" dir="2700000" algn="tl" rotWithShape="0">
                <a:srgbClr val="333333">
                  <a:alpha val="65000"/>
                </a:srgbClr>
              </a:outerShdw>
            </a:effectLst>
          </p:spPr>
        </p:pic>
        <p:sp>
          <p:nvSpPr>
            <p:cNvPr id="5" name="Snip Diagonal Corner Rectangle 4"/>
            <p:cNvSpPr/>
            <p:nvPr/>
          </p:nvSpPr>
          <p:spPr>
            <a:xfrm>
              <a:off x="7542330" y="967290"/>
              <a:ext cx="993256" cy="270030"/>
            </a:xfrm>
            <a:prstGeom prst="snip2DiagRect">
              <a:avLst/>
            </a:prstGeom>
            <a:solidFill>
              <a:srgbClr val="F267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800" dirty="0" smtClean="0"/>
                <a:t>Senior Developer</a:t>
              </a:r>
              <a:endParaRPr lang="en-GB" sz="800" dirty="0"/>
            </a:p>
          </p:txBody>
        </p:sp>
      </p:grpSp>
      <p:grpSp>
        <p:nvGrpSpPr>
          <p:cNvPr id="7" name="Group 6"/>
          <p:cNvGrpSpPr/>
          <p:nvPr/>
        </p:nvGrpSpPr>
        <p:grpSpPr>
          <a:xfrm>
            <a:off x="4932040" y="1102305"/>
            <a:ext cx="1936628" cy="1507681"/>
            <a:chOff x="3945152" y="967290"/>
            <a:chExt cx="1936628" cy="1507681"/>
          </a:xfrm>
        </p:grpSpPr>
        <p:pic>
          <p:nvPicPr>
            <p:cNvPr id="4" name="Picture 2"/>
            <p:cNvPicPr>
              <a:picLocks noChangeAspect="1" noChangeArrowheads="1"/>
            </p:cNvPicPr>
            <p:nvPr/>
          </p:nvPicPr>
          <p:blipFill>
            <a:blip r:embed="rId4" cstate="print">
              <a:grayscl/>
              <a:extLst>
                <a:ext uri="{28A0092B-C50C-407E-A947-70E740481C1C}">
                  <a14:useLocalDpi xmlns:a14="http://schemas.microsoft.com/office/drawing/2010/main" val="0"/>
                </a:ext>
              </a:extLst>
            </a:blip>
            <a:srcRect/>
            <a:stretch>
              <a:fillRect/>
            </a:stretch>
          </p:blipFill>
          <p:spPr bwMode="auto">
            <a:xfrm>
              <a:off x="3945152" y="967290"/>
              <a:ext cx="1440000" cy="15076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Snip Diagonal Corner Rectangle 5"/>
            <p:cNvSpPr/>
            <p:nvPr/>
          </p:nvSpPr>
          <p:spPr>
            <a:xfrm>
              <a:off x="4888524" y="967290"/>
              <a:ext cx="993256" cy="270030"/>
            </a:xfrm>
            <a:prstGeom prst="snip2DiagRect">
              <a:avLst/>
            </a:prstGeom>
            <a:solidFill>
              <a:srgbClr val="F267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800" dirty="0" smtClean="0"/>
                <a:t>Head of AFIS</a:t>
              </a:r>
              <a:endParaRPr lang="en-GB" sz="800" dirty="0"/>
            </a:p>
          </p:txBody>
        </p:sp>
      </p:grpSp>
      <p:grpSp>
        <p:nvGrpSpPr>
          <p:cNvPr id="9" name="Group 8"/>
          <p:cNvGrpSpPr/>
          <p:nvPr/>
        </p:nvGrpSpPr>
        <p:grpSpPr>
          <a:xfrm>
            <a:off x="431540" y="1102305"/>
            <a:ext cx="1936628" cy="1440000"/>
            <a:chOff x="960270" y="1001130"/>
            <a:chExt cx="1936628" cy="1440000"/>
          </a:xfrm>
        </p:grpSpPr>
        <p:pic>
          <p:nvPicPr>
            <p:cNvPr id="8" name="Picture 7"/>
            <p:cNvPicPr>
              <a:picLocks noChangeAspect="1"/>
            </p:cNvPicPr>
            <p:nvPr/>
          </p:nvPicPr>
          <p:blipFill>
            <a:blip r:embed="rId5" cstate="print">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tretch>
              <a:fillRect/>
            </a:stretch>
          </p:blipFill>
          <p:spPr>
            <a:xfrm>
              <a:off x="960270" y="1001130"/>
              <a:ext cx="1440000" cy="1440000"/>
            </a:xfrm>
            <a:prstGeom prst="rect">
              <a:avLst/>
            </a:prstGeom>
            <a:ln>
              <a:noFill/>
            </a:ln>
            <a:effectLst>
              <a:outerShdw blurRad="292100" dist="139700" dir="2700000" algn="tl" rotWithShape="0">
                <a:srgbClr val="333333">
                  <a:alpha val="65000"/>
                </a:srgbClr>
              </a:outerShdw>
            </a:effectLst>
          </p:spPr>
        </p:pic>
        <p:sp>
          <p:nvSpPr>
            <p:cNvPr id="10" name="Snip Diagonal Corner Rectangle 9"/>
            <p:cNvSpPr/>
            <p:nvPr/>
          </p:nvSpPr>
          <p:spPr>
            <a:xfrm>
              <a:off x="1903642" y="1004460"/>
              <a:ext cx="993256" cy="270030"/>
            </a:xfrm>
            <a:prstGeom prst="snip2DiagRect">
              <a:avLst/>
            </a:prstGeom>
            <a:solidFill>
              <a:srgbClr val="F267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800" dirty="0" smtClean="0"/>
                <a:t>CAM EO</a:t>
              </a:r>
              <a:endParaRPr lang="en-GB" sz="800" dirty="0"/>
            </a:p>
          </p:txBody>
        </p:sp>
      </p:grpSp>
      <p:grpSp>
        <p:nvGrpSpPr>
          <p:cNvPr id="12" name="Group 11"/>
          <p:cNvGrpSpPr/>
          <p:nvPr/>
        </p:nvGrpSpPr>
        <p:grpSpPr>
          <a:xfrm>
            <a:off x="1941727" y="1417340"/>
            <a:ext cx="1550153" cy="878614"/>
            <a:chOff x="1677989" y="1777380"/>
            <a:chExt cx="1550153" cy="878614"/>
          </a:xfrm>
        </p:grpSpPr>
        <p:sp>
          <p:nvSpPr>
            <p:cNvPr id="13" name="TextBox 12"/>
            <p:cNvSpPr txBox="1"/>
            <p:nvPr/>
          </p:nvSpPr>
          <p:spPr>
            <a:xfrm>
              <a:off x="1677989" y="1777380"/>
              <a:ext cx="1045479" cy="261610"/>
            </a:xfrm>
            <a:prstGeom prst="rect">
              <a:avLst/>
            </a:prstGeom>
            <a:noFill/>
          </p:spPr>
          <p:txBody>
            <a:bodyPr wrap="none" rtlCol="0">
              <a:spAutoFit/>
            </a:bodyPr>
            <a:lstStyle/>
            <a:p>
              <a:r>
                <a:rPr lang="en-ZA" sz="1100" b="1" dirty="0" smtClean="0"/>
                <a:t>Lee </a:t>
              </a:r>
              <a:r>
                <a:rPr lang="en-ZA" sz="1100" b="1" dirty="0" err="1" smtClean="0"/>
                <a:t>Annamalai</a:t>
              </a:r>
              <a:endParaRPr lang="en-GB" sz="1100" b="1" dirty="0"/>
            </a:p>
          </p:txBody>
        </p:sp>
        <p:sp>
          <p:nvSpPr>
            <p:cNvPr id="14" name="TextBox 13"/>
            <p:cNvSpPr txBox="1"/>
            <p:nvPr/>
          </p:nvSpPr>
          <p:spPr>
            <a:xfrm>
              <a:off x="1781690" y="1948108"/>
              <a:ext cx="1446452" cy="707886"/>
            </a:xfrm>
            <a:prstGeom prst="rect">
              <a:avLst/>
            </a:prstGeom>
            <a:noFill/>
          </p:spPr>
          <p:txBody>
            <a:bodyPr wrap="square" rtlCol="0">
              <a:spAutoFit/>
            </a:bodyPr>
            <a:lstStyle/>
            <a:p>
              <a:r>
                <a:rPr lang="en-ZA" sz="1000" dirty="0" smtClean="0"/>
                <a:t>Competence Area Manager</a:t>
              </a:r>
            </a:p>
            <a:p>
              <a:r>
                <a:rPr lang="en-ZA" sz="1000" dirty="0" smtClean="0"/>
                <a:t>Earth Observation Systems and ICT</a:t>
              </a:r>
              <a:endParaRPr lang="en-GB" sz="1000" dirty="0"/>
            </a:p>
          </p:txBody>
        </p:sp>
      </p:grpSp>
      <p:grpSp>
        <p:nvGrpSpPr>
          <p:cNvPr id="15" name="Group 14"/>
          <p:cNvGrpSpPr/>
          <p:nvPr/>
        </p:nvGrpSpPr>
        <p:grpSpPr>
          <a:xfrm>
            <a:off x="6622247" y="1535799"/>
            <a:ext cx="1550153" cy="724726"/>
            <a:chOff x="1677989" y="1777380"/>
            <a:chExt cx="1550153" cy="724726"/>
          </a:xfrm>
        </p:grpSpPr>
        <p:sp>
          <p:nvSpPr>
            <p:cNvPr id="16" name="TextBox 15"/>
            <p:cNvSpPr txBox="1"/>
            <p:nvPr/>
          </p:nvSpPr>
          <p:spPr>
            <a:xfrm>
              <a:off x="1677989" y="1777380"/>
              <a:ext cx="843501" cy="261610"/>
            </a:xfrm>
            <a:prstGeom prst="rect">
              <a:avLst/>
            </a:prstGeom>
            <a:noFill/>
          </p:spPr>
          <p:txBody>
            <a:bodyPr wrap="none" rtlCol="0">
              <a:spAutoFit/>
            </a:bodyPr>
            <a:lstStyle/>
            <a:p>
              <a:r>
                <a:rPr lang="en-ZA" sz="1100" b="1" dirty="0" smtClean="0"/>
                <a:t>Philip Frost</a:t>
              </a:r>
              <a:endParaRPr lang="en-GB" sz="1100" b="1" dirty="0"/>
            </a:p>
          </p:txBody>
        </p:sp>
        <p:sp>
          <p:nvSpPr>
            <p:cNvPr id="17" name="TextBox 16"/>
            <p:cNvSpPr txBox="1"/>
            <p:nvPr/>
          </p:nvSpPr>
          <p:spPr>
            <a:xfrm>
              <a:off x="1781690" y="1948108"/>
              <a:ext cx="1446452" cy="553998"/>
            </a:xfrm>
            <a:prstGeom prst="rect">
              <a:avLst/>
            </a:prstGeom>
            <a:noFill/>
          </p:spPr>
          <p:txBody>
            <a:bodyPr wrap="square" rtlCol="0">
              <a:spAutoFit/>
            </a:bodyPr>
            <a:lstStyle/>
            <a:p>
              <a:r>
                <a:rPr lang="en-ZA" sz="1000" dirty="0" smtClean="0"/>
                <a:t>Product Manager</a:t>
              </a:r>
            </a:p>
            <a:p>
              <a:r>
                <a:rPr lang="en-ZA" sz="1000" dirty="0" smtClean="0"/>
                <a:t>Innovation and R &amp; D</a:t>
              </a:r>
            </a:p>
            <a:p>
              <a:endParaRPr lang="en-GB" sz="1000" dirty="0"/>
            </a:p>
          </p:txBody>
        </p:sp>
      </p:grpSp>
      <p:grpSp>
        <p:nvGrpSpPr>
          <p:cNvPr id="18" name="Group 17"/>
          <p:cNvGrpSpPr/>
          <p:nvPr/>
        </p:nvGrpSpPr>
        <p:grpSpPr>
          <a:xfrm>
            <a:off x="2045428" y="3708775"/>
            <a:ext cx="1761487" cy="1186391"/>
            <a:chOff x="1677989" y="1777380"/>
            <a:chExt cx="1550153" cy="1186391"/>
          </a:xfrm>
        </p:grpSpPr>
        <p:sp>
          <p:nvSpPr>
            <p:cNvPr id="19" name="TextBox 18"/>
            <p:cNvSpPr txBox="1"/>
            <p:nvPr/>
          </p:nvSpPr>
          <p:spPr>
            <a:xfrm>
              <a:off x="1677989" y="1777380"/>
              <a:ext cx="881973" cy="261610"/>
            </a:xfrm>
            <a:prstGeom prst="rect">
              <a:avLst/>
            </a:prstGeom>
            <a:noFill/>
          </p:spPr>
          <p:txBody>
            <a:bodyPr wrap="none" rtlCol="0">
              <a:spAutoFit/>
            </a:bodyPr>
            <a:lstStyle/>
            <a:p>
              <a:r>
                <a:rPr lang="en-ZA" sz="1100" b="1" dirty="0" err="1" smtClean="0"/>
                <a:t>Cheewai</a:t>
              </a:r>
              <a:r>
                <a:rPr lang="en-ZA" sz="1100" b="1" dirty="0" smtClean="0"/>
                <a:t> Lai</a:t>
              </a:r>
              <a:endParaRPr lang="en-GB" sz="1100" b="1" dirty="0"/>
            </a:p>
          </p:txBody>
        </p:sp>
        <p:sp>
          <p:nvSpPr>
            <p:cNvPr id="20" name="TextBox 19"/>
            <p:cNvSpPr txBox="1"/>
            <p:nvPr/>
          </p:nvSpPr>
          <p:spPr>
            <a:xfrm>
              <a:off x="1781690" y="1948108"/>
              <a:ext cx="1446452" cy="1015663"/>
            </a:xfrm>
            <a:prstGeom prst="rect">
              <a:avLst/>
            </a:prstGeom>
            <a:noFill/>
          </p:spPr>
          <p:txBody>
            <a:bodyPr wrap="square" rtlCol="0">
              <a:spAutoFit/>
            </a:bodyPr>
            <a:lstStyle/>
            <a:p>
              <a:r>
                <a:rPr lang="en-ZA" sz="1000" dirty="0" smtClean="0"/>
                <a:t>Sys Admin</a:t>
              </a:r>
            </a:p>
            <a:p>
              <a:r>
                <a:rPr lang="en-ZA" sz="1000" dirty="0" smtClean="0"/>
                <a:t>Satellite Product Production</a:t>
              </a:r>
            </a:p>
            <a:p>
              <a:r>
                <a:rPr lang="en-ZA" sz="1000" dirty="0" smtClean="0"/>
                <a:t>Front End and User Admin</a:t>
              </a:r>
            </a:p>
            <a:p>
              <a:r>
                <a:rPr lang="en-ZA" sz="1000" dirty="0" smtClean="0"/>
                <a:t>System Security</a:t>
              </a:r>
              <a:endParaRPr lang="en-GB" sz="1000" dirty="0"/>
            </a:p>
          </p:txBody>
        </p:sp>
      </p:grpSp>
      <p:sp>
        <p:nvSpPr>
          <p:cNvPr id="21" name="TextBox 20"/>
          <p:cNvSpPr txBox="1"/>
          <p:nvPr/>
        </p:nvSpPr>
        <p:spPr>
          <a:xfrm>
            <a:off x="2979320" y="47597"/>
            <a:ext cx="3167855" cy="584775"/>
          </a:xfrm>
          <a:prstGeom prst="rect">
            <a:avLst/>
          </a:prstGeom>
          <a:noFill/>
        </p:spPr>
        <p:txBody>
          <a:bodyPr wrap="none" rtlCol="0">
            <a:spAutoFit/>
          </a:bodyPr>
          <a:lstStyle/>
          <a:p>
            <a:r>
              <a:rPr lang="en-ZA" sz="3200" b="1" dirty="0" smtClean="0">
                <a:solidFill>
                  <a:schemeClr val="tx1">
                    <a:lumMod val="85000"/>
                    <a:lumOff val="15000"/>
                  </a:schemeClr>
                </a:solidFill>
                <a:latin typeface="Century Gothic" panose="020B0502020202020204" pitchFamily="34" charset="0"/>
              </a:rPr>
              <a:t>Meet </a:t>
            </a:r>
            <a:r>
              <a:rPr lang="en-ZA" sz="3200" dirty="0" smtClean="0">
                <a:solidFill>
                  <a:schemeClr val="tx1">
                    <a:lumMod val="85000"/>
                    <a:lumOff val="15000"/>
                  </a:schemeClr>
                </a:solidFill>
                <a:latin typeface="Century Gothic" panose="020B0502020202020204" pitchFamily="34" charset="0"/>
              </a:rPr>
              <a:t>our Team</a:t>
            </a:r>
            <a:endParaRPr lang="en-GB" sz="3200" dirty="0">
              <a:solidFill>
                <a:schemeClr val="tx1">
                  <a:lumMod val="85000"/>
                  <a:lumOff val="15000"/>
                </a:schemeClr>
              </a:solidFill>
              <a:latin typeface="Century Gothic" panose="020B0502020202020204" pitchFamily="34" charset="0"/>
            </a:endParaRPr>
          </a:p>
        </p:txBody>
      </p:sp>
      <p:sp>
        <p:nvSpPr>
          <p:cNvPr id="22" name="TextBox 21"/>
          <p:cNvSpPr txBox="1"/>
          <p:nvPr/>
        </p:nvSpPr>
        <p:spPr>
          <a:xfrm>
            <a:off x="2006715" y="538726"/>
            <a:ext cx="5850649" cy="338554"/>
          </a:xfrm>
          <a:prstGeom prst="rect">
            <a:avLst/>
          </a:prstGeom>
          <a:noFill/>
        </p:spPr>
        <p:txBody>
          <a:bodyPr wrap="square" rtlCol="0">
            <a:spAutoFit/>
          </a:bodyPr>
          <a:lstStyle/>
          <a:p>
            <a:r>
              <a:rPr lang="en-ZA" sz="1600" b="1" dirty="0" smtClean="0">
                <a:solidFill>
                  <a:srgbClr val="FECD08"/>
                </a:solidFill>
              </a:rPr>
              <a:t>Business and Technical </a:t>
            </a:r>
            <a:r>
              <a:rPr lang="en-ZA" sz="1600" dirty="0" smtClean="0"/>
              <a:t>skills that drive the AFIS development</a:t>
            </a:r>
            <a:endParaRPr lang="en-GB" sz="1600" dirty="0"/>
          </a:p>
        </p:txBody>
      </p:sp>
      <p:sp>
        <p:nvSpPr>
          <p:cNvPr id="23" name="TextBox 22"/>
          <p:cNvSpPr txBox="1"/>
          <p:nvPr/>
        </p:nvSpPr>
        <p:spPr>
          <a:xfrm>
            <a:off x="4834512" y="2676710"/>
            <a:ext cx="2655295" cy="707886"/>
          </a:xfrm>
          <a:prstGeom prst="rect">
            <a:avLst/>
          </a:prstGeom>
          <a:noFill/>
        </p:spPr>
        <p:txBody>
          <a:bodyPr wrap="square" rtlCol="0">
            <a:spAutoFit/>
          </a:bodyPr>
          <a:lstStyle/>
          <a:p>
            <a:pPr algn="ctr" fontAlgn="base">
              <a:spcBef>
                <a:spcPct val="0"/>
              </a:spcBef>
              <a:spcAft>
                <a:spcPct val="0"/>
              </a:spcAft>
            </a:pPr>
            <a:r>
              <a:rPr lang="en-ZA" sz="1000" dirty="0" smtClean="0">
                <a:solidFill>
                  <a:prstClr val="black"/>
                </a:solidFill>
                <a:latin typeface="Arial" charset="0"/>
              </a:rPr>
              <a:t>14 years of involvement in Fire information system. Internationally recognised  Deeply embedded in the fire management and response domain</a:t>
            </a:r>
            <a:endParaRPr lang="en-GB" sz="1000" dirty="0">
              <a:solidFill>
                <a:prstClr val="black"/>
              </a:solidFill>
              <a:latin typeface="Arial" charset="0"/>
            </a:endParaRPr>
          </a:p>
        </p:txBody>
      </p:sp>
      <p:sp>
        <p:nvSpPr>
          <p:cNvPr id="24" name="Rectangle 23"/>
          <p:cNvSpPr/>
          <p:nvPr/>
        </p:nvSpPr>
        <p:spPr>
          <a:xfrm>
            <a:off x="364929" y="2656733"/>
            <a:ext cx="2392394" cy="707886"/>
          </a:xfrm>
          <a:prstGeom prst="rect">
            <a:avLst/>
          </a:prstGeom>
        </p:spPr>
        <p:txBody>
          <a:bodyPr wrap="square">
            <a:spAutoFit/>
          </a:bodyPr>
          <a:lstStyle/>
          <a:p>
            <a:pPr algn="ctr" fontAlgn="base">
              <a:spcBef>
                <a:spcPct val="0"/>
              </a:spcBef>
              <a:spcAft>
                <a:spcPct val="0"/>
              </a:spcAft>
            </a:pPr>
            <a:r>
              <a:rPr lang="en-ZA" sz="1000" dirty="0" smtClean="0">
                <a:solidFill>
                  <a:prstClr val="black"/>
                </a:solidFill>
                <a:latin typeface="Arial" charset="0"/>
              </a:rPr>
              <a:t>14 </a:t>
            </a:r>
            <a:r>
              <a:rPr lang="en-ZA" sz="1000" dirty="0">
                <a:solidFill>
                  <a:prstClr val="black"/>
                </a:solidFill>
                <a:latin typeface="Arial" charset="0"/>
              </a:rPr>
              <a:t>years of </a:t>
            </a:r>
            <a:r>
              <a:rPr lang="en-ZA" sz="1000" dirty="0" smtClean="0">
                <a:solidFill>
                  <a:prstClr val="black"/>
                </a:solidFill>
                <a:latin typeface="Arial" charset="0"/>
              </a:rPr>
              <a:t>experience in technology &amp; business management. Internationally </a:t>
            </a:r>
            <a:r>
              <a:rPr lang="en-ZA" sz="1000" dirty="0">
                <a:solidFill>
                  <a:prstClr val="black"/>
                </a:solidFill>
                <a:latin typeface="Arial" charset="0"/>
              </a:rPr>
              <a:t>recognised  </a:t>
            </a:r>
            <a:r>
              <a:rPr lang="en-ZA" sz="1000" dirty="0" smtClean="0">
                <a:solidFill>
                  <a:prstClr val="black"/>
                </a:solidFill>
                <a:latin typeface="Arial" charset="0"/>
              </a:rPr>
              <a:t>in the Space and Geospatial domain. </a:t>
            </a:r>
            <a:endParaRPr lang="en-GB" sz="1000" dirty="0">
              <a:solidFill>
                <a:prstClr val="black"/>
              </a:solidFill>
              <a:latin typeface="Arial" charset="0"/>
            </a:endParaRPr>
          </a:p>
        </p:txBody>
      </p:sp>
      <p:sp>
        <p:nvSpPr>
          <p:cNvPr id="25" name="TextBox 24"/>
          <p:cNvSpPr txBox="1"/>
          <p:nvPr/>
        </p:nvSpPr>
        <p:spPr>
          <a:xfrm>
            <a:off x="305447" y="4945626"/>
            <a:ext cx="2451876" cy="707886"/>
          </a:xfrm>
          <a:prstGeom prst="rect">
            <a:avLst/>
          </a:prstGeom>
          <a:noFill/>
        </p:spPr>
        <p:txBody>
          <a:bodyPr wrap="square" rtlCol="0">
            <a:spAutoFit/>
          </a:bodyPr>
          <a:lstStyle/>
          <a:p>
            <a:pPr algn="ctr" fontAlgn="base">
              <a:spcBef>
                <a:spcPct val="0"/>
              </a:spcBef>
              <a:spcAft>
                <a:spcPct val="0"/>
              </a:spcAft>
            </a:pPr>
            <a:r>
              <a:rPr lang="en-ZA" sz="1000" dirty="0" smtClean="0">
                <a:solidFill>
                  <a:prstClr val="black"/>
                </a:solidFill>
                <a:latin typeface="Arial" charset="0"/>
              </a:rPr>
              <a:t>18 years of experience in hosted ICT System Administration and Geo-spatial and Satellite Product production systems</a:t>
            </a:r>
            <a:endParaRPr lang="en-GB" sz="1000" dirty="0">
              <a:solidFill>
                <a:prstClr val="black"/>
              </a:solidFill>
              <a:latin typeface="Arial" charset="0"/>
            </a:endParaRPr>
          </a:p>
        </p:txBody>
      </p:sp>
      <p:grpSp>
        <p:nvGrpSpPr>
          <p:cNvPr id="26" name="Group 25"/>
          <p:cNvGrpSpPr/>
          <p:nvPr/>
        </p:nvGrpSpPr>
        <p:grpSpPr>
          <a:xfrm>
            <a:off x="4952785" y="3427389"/>
            <a:ext cx="2019744" cy="1500341"/>
            <a:chOff x="4952785" y="3306639"/>
            <a:chExt cx="2019744" cy="1500341"/>
          </a:xfrm>
        </p:grpSpPr>
        <p:pic>
          <p:nvPicPr>
            <p:cNvPr id="11" name="Picture 10"/>
            <p:cNvPicPr>
              <a:picLocks noChangeAspect="1"/>
            </p:cNvPicPr>
            <p:nvPr/>
          </p:nvPicPr>
          <p:blipFill>
            <a:blip r:embed="rId7" cstate="print">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tretch>
              <a:fillRect/>
            </a:stretch>
          </p:blipFill>
          <p:spPr>
            <a:xfrm>
              <a:off x="4952785" y="3306639"/>
              <a:ext cx="1435247" cy="1500341"/>
            </a:xfrm>
            <a:prstGeom prst="rect">
              <a:avLst/>
            </a:prstGeom>
          </p:spPr>
        </p:pic>
        <p:sp>
          <p:nvSpPr>
            <p:cNvPr id="27" name="Snip Diagonal Corner Rectangle 26"/>
            <p:cNvSpPr/>
            <p:nvPr/>
          </p:nvSpPr>
          <p:spPr>
            <a:xfrm>
              <a:off x="5979273" y="3306639"/>
              <a:ext cx="993256" cy="270030"/>
            </a:xfrm>
            <a:prstGeom prst="snip2DiagRect">
              <a:avLst/>
            </a:prstGeom>
            <a:solidFill>
              <a:srgbClr val="F267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800" dirty="0" smtClean="0"/>
                <a:t>System Analysist</a:t>
              </a:r>
              <a:endParaRPr lang="en-GB" sz="800" dirty="0"/>
            </a:p>
          </p:txBody>
        </p:sp>
      </p:grpSp>
      <p:grpSp>
        <p:nvGrpSpPr>
          <p:cNvPr id="28" name="Group 27"/>
          <p:cNvGrpSpPr/>
          <p:nvPr/>
        </p:nvGrpSpPr>
        <p:grpSpPr>
          <a:xfrm>
            <a:off x="6725948" y="3661308"/>
            <a:ext cx="1550153" cy="1032502"/>
            <a:chOff x="1677989" y="1777380"/>
            <a:chExt cx="1550153" cy="1032502"/>
          </a:xfrm>
        </p:grpSpPr>
        <p:sp>
          <p:nvSpPr>
            <p:cNvPr id="29" name="TextBox 28"/>
            <p:cNvSpPr txBox="1"/>
            <p:nvPr/>
          </p:nvSpPr>
          <p:spPr>
            <a:xfrm>
              <a:off x="1677989" y="1777380"/>
              <a:ext cx="824265" cy="261610"/>
            </a:xfrm>
            <a:prstGeom prst="rect">
              <a:avLst/>
            </a:prstGeom>
            <a:noFill/>
          </p:spPr>
          <p:txBody>
            <a:bodyPr wrap="none" rtlCol="0">
              <a:spAutoFit/>
            </a:bodyPr>
            <a:lstStyle/>
            <a:p>
              <a:r>
                <a:rPr lang="en-ZA" sz="1100" b="1" dirty="0" smtClean="0"/>
                <a:t>Linda Klein</a:t>
              </a:r>
              <a:endParaRPr lang="en-GB" sz="1100" b="1" dirty="0"/>
            </a:p>
          </p:txBody>
        </p:sp>
        <p:sp>
          <p:nvSpPr>
            <p:cNvPr id="30" name="TextBox 29"/>
            <p:cNvSpPr txBox="1"/>
            <p:nvPr/>
          </p:nvSpPr>
          <p:spPr>
            <a:xfrm>
              <a:off x="1781690" y="1948108"/>
              <a:ext cx="1446452" cy="861774"/>
            </a:xfrm>
            <a:prstGeom prst="rect">
              <a:avLst/>
            </a:prstGeom>
            <a:noFill/>
          </p:spPr>
          <p:txBody>
            <a:bodyPr wrap="square" rtlCol="0">
              <a:spAutoFit/>
            </a:bodyPr>
            <a:lstStyle/>
            <a:p>
              <a:r>
                <a:rPr lang="en-ZA" sz="1000" dirty="0" smtClean="0"/>
                <a:t>System and Requirements analysis</a:t>
              </a:r>
            </a:p>
            <a:p>
              <a:r>
                <a:rPr lang="en-ZA" sz="1000" dirty="0" smtClean="0"/>
                <a:t>Remote Sensing, Innovation and R &amp; D</a:t>
              </a:r>
            </a:p>
            <a:p>
              <a:endParaRPr lang="en-GB" sz="1000" dirty="0"/>
            </a:p>
          </p:txBody>
        </p:sp>
      </p:grpSp>
      <p:sp>
        <p:nvSpPr>
          <p:cNvPr id="31" name="TextBox 30"/>
          <p:cNvSpPr txBox="1"/>
          <p:nvPr/>
        </p:nvSpPr>
        <p:spPr>
          <a:xfrm>
            <a:off x="4834512" y="4940119"/>
            <a:ext cx="2655295" cy="553998"/>
          </a:xfrm>
          <a:prstGeom prst="rect">
            <a:avLst/>
          </a:prstGeom>
          <a:noFill/>
        </p:spPr>
        <p:txBody>
          <a:bodyPr wrap="square" rtlCol="0">
            <a:spAutoFit/>
          </a:bodyPr>
          <a:lstStyle/>
          <a:p>
            <a:pPr algn="ctr" fontAlgn="base">
              <a:spcBef>
                <a:spcPct val="0"/>
              </a:spcBef>
              <a:spcAft>
                <a:spcPct val="0"/>
              </a:spcAft>
            </a:pPr>
            <a:r>
              <a:rPr lang="en-ZA" sz="1000" dirty="0" smtClean="0">
                <a:solidFill>
                  <a:prstClr val="black"/>
                </a:solidFill>
                <a:latin typeface="Arial" charset="0"/>
              </a:rPr>
              <a:t>20 years of experience in  Remote Sensing, Geo-spatial and Satellite Product production systems</a:t>
            </a:r>
            <a:endParaRPr lang="en-GB" sz="1000" dirty="0">
              <a:solidFill>
                <a:prstClr val="black"/>
              </a:solidFill>
              <a:latin typeface="Arial" charset="0"/>
            </a:endParaRPr>
          </a:p>
        </p:txBody>
      </p:sp>
    </p:spTree>
    <p:extLst>
      <p:ext uri="{BB962C8B-B14F-4D97-AF65-F5344CB8AC3E}">
        <p14:creationId xmlns:p14="http://schemas.microsoft.com/office/powerpoint/2010/main" val="41145976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6237345" y="1597360"/>
            <a:ext cx="1440000" cy="1440000"/>
          </a:xfrm>
          <a:prstGeom prst="rect">
            <a:avLst/>
          </a:prstGeom>
          <a:ln>
            <a:noFill/>
          </a:ln>
          <a:effectLst>
            <a:outerShdw blurRad="292100" dist="139700" dir="2700000" algn="tl" rotWithShape="0">
              <a:srgbClr val="333333">
                <a:alpha val="65000"/>
              </a:srgbClr>
            </a:outerShdw>
          </a:effectLst>
        </p:spPr>
      </p:pic>
      <p:grpSp>
        <p:nvGrpSpPr>
          <p:cNvPr id="33" name="Group 32"/>
          <p:cNvGrpSpPr/>
          <p:nvPr/>
        </p:nvGrpSpPr>
        <p:grpSpPr>
          <a:xfrm>
            <a:off x="296525" y="1507350"/>
            <a:ext cx="1927332" cy="1440000"/>
            <a:chOff x="296525" y="1507350"/>
            <a:chExt cx="1927332" cy="1440000"/>
          </a:xfrm>
        </p:grpSpPr>
        <p:pic>
          <p:nvPicPr>
            <p:cNvPr id="2" name="Picture 1"/>
            <p:cNvPicPr>
              <a:picLocks noChangeAspect="1"/>
            </p:cNvPicPr>
            <p:nvPr/>
          </p:nvPicPr>
          <p:blipFill>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296525" y="1507350"/>
              <a:ext cx="1440000" cy="1440000"/>
            </a:xfrm>
            <a:prstGeom prst="rect">
              <a:avLst/>
            </a:prstGeom>
            <a:ln>
              <a:noFill/>
            </a:ln>
            <a:effectLst>
              <a:outerShdw blurRad="292100" dist="139700" dir="2700000" algn="tl" rotWithShape="0">
                <a:srgbClr val="333333">
                  <a:alpha val="65000"/>
                </a:srgbClr>
              </a:outerShdw>
            </a:effectLst>
          </p:spPr>
        </p:pic>
        <p:sp>
          <p:nvSpPr>
            <p:cNvPr id="9" name="Snip Diagonal Corner Rectangle 8"/>
            <p:cNvSpPr/>
            <p:nvPr/>
          </p:nvSpPr>
          <p:spPr>
            <a:xfrm>
              <a:off x="1421650" y="1507350"/>
              <a:ext cx="802207" cy="270030"/>
            </a:xfrm>
            <a:prstGeom prst="snip2DiagRect">
              <a:avLst/>
            </a:prstGeom>
            <a:solidFill>
              <a:srgbClr val="F267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800" dirty="0" smtClean="0"/>
                <a:t>UI Developer</a:t>
              </a:r>
              <a:endParaRPr lang="en-GB" sz="800" dirty="0"/>
            </a:p>
          </p:txBody>
        </p:sp>
      </p:grpSp>
      <p:grpSp>
        <p:nvGrpSpPr>
          <p:cNvPr id="38" name="Group 37"/>
          <p:cNvGrpSpPr/>
          <p:nvPr/>
        </p:nvGrpSpPr>
        <p:grpSpPr>
          <a:xfrm>
            <a:off x="1677989" y="1777380"/>
            <a:ext cx="1550153" cy="724726"/>
            <a:chOff x="1677989" y="1777380"/>
            <a:chExt cx="1550153" cy="724726"/>
          </a:xfrm>
        </p:grpSpPr>
        <p:sp>
          <p:nvSpPr>
            <p:cNvPr id="10" name="TextBox 9"/>
            <p:cNvSpPr txBox="1"/>
            <p:nvPr/>
          </p:nvSpPr>
          <p:spPr>
            <a:xfrm>
              <a:off x="1677989" y="1777380"/>
              <a:ext cx="1003801" cy="261610"/>
            </a:xfrm>
            <a:prstGeom prst="rect">
              <a:avLst/>
            </a:prstGeom>
            <a:noFill/>
          </p:spPr>
          <p:txBody>
            <a:bodyPr wrap="none" rtlCol="0">
              <a:spAutoFit/>
            </a:bodyPr>
            <a:lstStyle/>
            <a:p>
              <a:r>
                <a:rPr lang="en-ZA" sz="1100" b="1" dirty="0" smtClean="0"/>
                <a:t>Werner </a:t>
              </a:r>
              <a:r>
                <a:rPr lang="en-ZA" sz="1100" b="1" dirty="0" err="1" smtClean="0"/>
                <a:t>Raath</a:t>
              </a:r>
              <a:endParaRPr lang="en-GB" sz="1100" b="1" dirty="0"/>
            </a:p>
          </p:txBody>
        </p:sp>
        <p:sp>
          <p:nvSpPr>
            <p:cNvPr id="11" name="TextBox 10"/>
            <p:cNvSpPr txBox="1"/>
            <p:nvPr/>
          </p:nvSpPr>
          <p:spPr>
            <a:xfrm>
              <a:off x="1781690" y="1948108"/>
              <a:ext cx="1446452" cy="553998"/>
            </a:xfrm>
            <a:prstGeom prst="rect">
              <a:avLst/>
            </a:prstGeom>
            <a:noFill/>
          </p:spPr>
          <p:txBody>
            <a:bodyPr wrap="square" rtlCol="0">
              <a:spAutoFit/>
            </a:bodyPr>
            <a:lstStyle/>
            <a:p>
              <a:r>
                <a:rPr lang="en-ZA" sz="1000" dirty="0" smtClean="0"/>
                <a:t>Frontend and Android app developer</a:t>
              </a:r>
            </a:p>
            <a:p>
              <a:r>
                <a:rPr lang="en-ZA" sz="1000" dirty="0" smtClean="0"/>
                <a:t>User Support</a:t>
              </a:r>
              <a:endParaRPr lang="en-GB" sz="1000" dirty="0"/>
            </a:p>
          </p:txBody>
        </p:sp>
      </p:grpSp>
      <p:grpSp>
        <p:nvGrpSpPr>
          <p:cNvPr id="34" name="Group 33"/>
          <p:cNvGrpSpPr/>
          <p:nvPr/>
        </p:nvGrpSpPr>
        <p:grpSpPr>
          <a:xfrm>
            <a:off x="3131840" y="1507350"/>
            <a:ext cx="2028371" cy="1453345"/>
            <a:chOff x="3131840" y="1507350"/>
            <a:chExt cx="2028371" cy="1453345"/>
          </a:xfrm>
        </p:grpSpPr>
        <p:pic>
          <p:nvPicPr>
            <p:cNvPr id="3" name="Picture 2"/>
            <p:cNvPicPr>
              <a:picLocks noChangeAspect="1"/>
            </p:cNvPicPr>
            <p:nvPr/>
          </p:nvPicPr>
          <p:blipFill>
            <a:blip r:embed="rId6" cstate="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tretch>
              <a:fillRect/>
            </a:stretch>
          </p:blipFill>
          <p:spPr>
            <a:xfrm>
              <a:off x="3131840" y="1520695"/>
              <a:ext cx="1440000" cy="1440000"/>
            </a:xfrm>
            <a:prstGeom prst="rect">
              <a:avLst/>
            </a:prstGeom>
            <a:ln>
              <a:noFill/>
            </a:ln>
            <a:effectLst>
              <a:outerShdw blurRad="292100" dist="139700" dir="2700000" algn="tl" rotWithShape="0">
                <a:srgbClr val="333333">
                  <a:alpha val="65000"/>
                </a:srgbClr>
              </a:outerShdw>
            </a:effectLst>
          </p:spPr>
        </p:pic>
        <p:sp>
          <p:nvSpPr>
            <p:cNvPr id="14" name="Snip Diagonal Corner Rectangle 13"/>
            <p:cNvSpPr/>
            <p:nvPr/>
          </p:nvSpPr>
          <p:spPr>
            <a:xfrm>
              <a:off x="4166955" y="1507350"/>
              <a:ext cx="993256" cy="270030"/>
            </a:xfrm>
            <a:prstGeom prst="snip2DiagRect">
              <a:avLst/>
            </a:prstGeom>
            <a:solidFill>
              <a:srgbClr val="F267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800" dirty="0" smtClean="0"/>
                <a:t>Report Engine Developer</a:t>
              </a:r>
              <a:endParaRPr lang="en-GB" sz="800" dirty="0"/>
            </a:p>
          </p:txBody>
        </p:sp>
      </p:grpSp>
      <p:grpSp>
        <p:nvGrpSpPr>
          <p:cNvPr id="39" name="Group 38"/>
          <p:cNvGrpSpPr/>
          <p:nvPr/>
        </p:nvGrpSpPr>
        <p:grpSpPr>
          <a:xfrm>
            <a:off x="4526995" y="1777380"/>
            <a:ext cx="1536462" cy="724726"/>
            <a:chOff x="4526995" y="1777380"/>
            <a:chExt cx="1536462" cy="724726"/>
          </a:xfrm>
        </p:grpSpPr>
        <p:sp>
          <p:nvSpPr>
            <p:cNvPr id="15" name="TextBox 14"/>
            <p:cNvSpPr txBox="1"/>
            <p:nvPr/>
          </p:nvSpPr>
          <p:spPr>
            <a:xfrm>
              <a:off x="4526995" y="1777380"/>
              <a:ext cx="1007007" cy="261610"/>
            </a:xfrm>
            <a:prstGeom prst="rect">
              <a:avLst/>
            </a:prstGeom>
            <a:noFill/>
          </p:spPr>
          <p:txBody>
            <a:bodyPr wrap="none" rtlCol="0">
              <a:spAutoFit/>
            </a:bodyPr>
            <a:lstStyle/>
            <a:p>
              <a:r>
                <a:rPr lang="en-ZA" sz="1100" b="1" dirty="0" err="1" smtClean="0"/>
                <a:t>Ndumiso</a:t>
              </a:r>
              <a:r>
                <a:rPr lang="en-ZA" sz="1100" b="1" dirty="0" smtClean="0"/>
                <a:t> </a:t>
              </a:r>
              <a:r>
                <a:rPr lang="en-ZA" sz="1100" b="1" dirty="0" err="1" smtClean="0"/>
                <a:t>Booi</a:t>
              </a:r>
              <a:endParaRPr lang="en-GB" sz="1100" b="1" dirty="0"/>
            </a:p>
          </p:txBody>
        </p:sp>
        <p:sp>
          <p:nvSpPr>
            <p:cNvPr id="16" name="TextBox 15"/>
            <p:cNvSpPr txBox="1"/>
            <p:nvPr/>
          </p:nvSpPr>
          <p:spPr>
            <a:xfrm>
              <a:off x="4617005" y="1948108"/>
              <a:ext cx="1446452" cy="553998"/>
            </a:xfrm>
            <a:prstGeom prst="rect">
              <a:avLst/>
            </a:prstGeom>
            <a:noFill/>
          </p:spPr>
          <p:txBody>
            <a:bodyPr wrap="square" rtlCol="0">
              <a:spAutoFit/>
            </a:bodyPr>
            <a:lstStyle/>
            <a:p>
              <a:r>
                <a:rPr lang="en-ZA" sz="1000" dirty="0" smtClean="0"/>
                <a:t>Report and Stats Engine developer</a:t>
              </a:r>
            </a:p>
            <a:p>
              <a:r>
                <a:rPr lang="en-ZA" sz="1000" dirty="0" smtClean="0"/>
                <a:t>User Pilot  Projects</a:t>
              </a:r>
              <a:endParaRPr lang="en-GB" sz="1000" dirty="0"/>
            </a:p>
          </p:txBody>
        </p:sp>
      </p:grpSp>
      <p:sp>
        <p:nvSpPr>
          <p:cNvPr id="18" name="Snip Diagonal Corner Rectangle 17"/>
          <p:cNvSpPr/>
          <p:nvPr/>
        </p:nvSpPr>
        <p:spPr>
          <a:xfrm>
            <a:off x="7227295" y="1603130"/>
            <a:ext cx="993256" cy="270030"/>
          </a:xfrm>
          <a:prstGeom prst="snip2DiagRect">
            <a:avLst/>
          </a:prstGeom>
          <a:solidFill>
            <a:srgbClr val="F267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800" dirty="0" smtClean="0"/>
              <a:t>Senior Developer</a:t>
            </a:r>
            <a:endParaRPr lang="en-GB" sz="800" dirty="0"/>
          </a:p>
        </p:txBody>
      </p:sp>
      <p:grpSp>
        <p:nvGrpSpPr>
          <p:cNvPr id="40" name="Group 39"/>
          <p:cNvGrpSpPr/>
          <p:nvPr/>
        </p:nvGrpSpPr>
        <p:grpSpPr>
          <a:xfrm>
            <a:off x="7632340" y="1873160"/>
            <a:ext cx="1536462" cy="724726"/>
            <a:chOff x="7632340" y="1873160"/>
            <a:chExt cx="1536462" cy="724726"/>
          </a:xfrm>
        </p:grpSpPr>
        <p:sp>
          <p:nvSpPr>
            <p:cNvPr id="19" name="TextBox 18"/>
            <p:cNvSpPr txBox="1"/>
            <p:nvPr/>
          </p:nvSpPr>
          <p:spPr>
            <a:xfrm>
              <a:off x="7632340" y="1873160"/>
              <a:ext cx="994183" cy="261610"/>
            </a:xfrm>
            <a:prstGeom prst="rect">
              <a:avLst/>
            </a:prstGeom>
            <a:noFill/>
          </p:spPr>
          <p:txBody>
            <a:bodyPr wrap="none" rtlCol="0">
              <a:spAutoFit/>
            </a:bodyPr>
            <a:lstStyle/>
            <a:p>
              <a:r>
                <a:rPr lang="en-ZA" sz="1100" b="1" dirty="0" smtClean="0"/>
                <a:t>Riaan </a:t>
              </a:r>
              <a:r>
                <a:rPr lang="en-ZA" sz="1100" b="1" dirty="0" err="1" smtClean="0"/>
                <a:t>vd</a:t>
              </a:r>
              <a:r>
                <a:rPr lang="en-ZA" sz="1100" b="1" dirty="0" smtClean="0"/>
                <a:t> </a:t>
              </a:r>
              <a:r>
                <a:rPr lang="en-ZA" sz="1100" b="1" dirty="0" err="1" smtClean="0"/>
                <a:t>Dool</a:t>
              </a:r>
              <a:endParaRPr lang="en-GB" sz="1100" b="1" dirty="0"/>
            </a:p>
          </p:txBody>
        </p:sp>
        <p:sp>
          <p:nvSpPr>
            <p:cNvPr id="20" name="TextBox 19"/>
            <p:cNvSpPr txBox="1"/>
            <p:nvPr/>
          </p:nvSpPr>
          <p:spPr>
            <a:xfrm>
              <a:off x="7722350" y="2043888"/>
              <a:ext cx="1446452" cy="553998"/>
            </a:xfrm>
            <a:prstGeom prst="rect">
              <a:avLst/>
            </a:prstGeom>
            <a:noFill/>
          </p:spPr>
          <p:txBody>
            <a:bodyPr wrap="square" rtlCol="0">
              <a:spAutoFit/>
            </a:bodyPr>
            <a:lstStyle/>
            <a:p>
              <a:r>
                <a:rPr lang="en-ZA" sz="1000" dirty="0" smtClean="0"/>
                <a:t>AFIS Backend Db and Web Front End</a:t>
              </a:r>
            </a:p>
            <a:p>
              <a:r>
                <a:rPr lang="en-ZA" sz="1000" dirty="0" smtClean="0"/>
                <a:t>User Support</a:t>
              </a:r>
              <a:endParaRPr lang="en-GB" sz="1000" dirty="0"/>
            </a:p>
          </p:txBody>
        </p:sp>
      </p:grpSp>
      <p:grpSp>
        <p:nvGrpSpPr>
          <p:cNvPr id="35" name="Group 34"/>
          <p:cNvGrpSpPr/>
          <p:nvPr/>
        </p:nvGrpSpPr>
        <p:grpSpPr>
          <a:xfrm>
            <a:off x="287760" y="3487570"/>
            <a:ext cx="2037136" cy="1440000"/>
            <a:chOff x="287760" y="3487570"/>
            <a:chExt cx="2037136" cy="1440000"/>
          </a:xfrm>
        </p:grpSpPr>
        <p:pic>
          <p:nvPicPr>
            <p:cNvPr id="5" name="Picture 4"/>
            <p:cNvPicPr>
              <a:picLocks noChangeAspect="1"/>
            </p:cNvPicPr>
            <p:nvPr/>
          </p:nvPicPr>
          <p:blipFill>
            <a:blip r:embed="rId8" cstate="print">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tretch>
              <a:fillRect/>
            </a:stretch>
          </p:blipFill>
          <p:spPr>
            <a:xfrm>
              <a:off x="287760" y="3487570"/>
              <a:ext cx="1440000" cy="1440000"/>
            </a:xfrm>
            <a:prstGeom prst="rect">
              <a:avLst/>
            </a:prstGeom>
            <a:ln>
              <a:noFill/>
            </a:ln>
            <a:effectLst>
              <a:outerShdw blurRad="292100" dist="139700" dir="2700000" algn="tl" rotWithShape="0">
                <a:srgbClr val="333333">
                  <a:alpha val="65000"/>
                </a:srgbClr>
              </a:outerShdw>
            </a:effectLst>
          </p:spPr>
        </p:pic>
        <p:sp>
          <p:nvSpPr>
            <p:cNvPr id="22" name="Snip Diagonal Corner Rectangle 21"/>
            <p:cNvSpPr/>
            <p:nvPr/>
          </p:nvSpPr>
          <p:spPr>
            <a:xfrm>
              <a:off x="1331640" y="3487570"/>
              <a:ext cx="993256" cy="270030"/>
            </a:xfrm>
            <a:prstGeom prst="snip2DiagRect">
              <a:avLst/>
            </a:prstGeom>
            <a:solidFill>
              <a:srgbClr val="F267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800" dirty="0" smtClean="0"/>
                <a:t>R&amp;D Analytics Developer</a:t>
              </a:r>
              <a:endParaRPr lang="en-GB" sz="800" dirty="0"/>
            </a:p>
          </p:txBody>
        </p:sp>
      </p:grpSp>
      <p:grpSp>
        <p:nvGrpSpPr>
          <p:cNvPr id="41" name="Group 40"/>
          <p:cNvGrpSpPr/>
          <p:nvPr/>
        </p:nvGrpSpPr>
        <p:grpSpPr>
          <a:xfrm>
            <a:off x="1685388" y="3757600"/>
            <a:ext cx="1536462" cy="724726"/>
            <a:chOff x="1685388" y="3757600"/>
            <a:chExt cx="1536462" cy="724726"/>
          </a:xfrm>
        </p:grpSpPr>
        <p:sp>
          <p:nvSpPr>
            <p:cNvPr id="23" name="TextBox 22"/>
            <p:cNvSpPr txBox="1"/>
            <p:nvPr/>
          </p:nvSpPr>
          <p:spPr>
            <a:xfrm>
              <a:off x="1685388" y="3757600"/>
              <a:ext cx="1071127" cy="261610"/>
            </a:xfrm>
            <a:prstGeom prst="rect">
              <a:avLst/>
            </a:prstGeom>
            <a:noFill/>
          </p:spPr>
          <p:txBody>
            <a:bodyPr wrap="none" rtlCol="0">
              <a:spAutoFit/>
            </a:bodyPr>
            <a:lstStyle/>
            <a:p>
              <a:r>
                <a:rPr lang="en-ZA" sz="1100" b="1" dirty="0" smtClean="0"/>
                <a:t>Melissa Henkel</a:t>
              </a:r>
              <a:endParaRPr lang="en-GB" sz="1100" b="1" dirty="0"/>
            </a:p>
          </p:txBody>
        </p:sp>
        <p:sp>
          <p:nvSpPr>
            <p:cNvPr id="24" name="TextBox 23"/>
            <p:cNvSpPr txBox="1"/>
            <p:nvPr/>
          </p:nvSpPr>
          <p:spPr>
            <a:xfrm>
              <a:off x="1775398" y="3928328"/>
              <a:ext cx="1446452" cy="553998"/>
            </a:xfrm>
            <a:prstGeom prst="rect">
              <a:avLst/>
            </a:prstGeom>
            <a:noFill/>
          </p:spPr>
          <p:txBody>
            <a:bodyPr wrap="square" rtlCol="0">
              <a:spAutoFit/>
            </a:bodyPr>
            <a:lstStyle/>
            <a:p>
              <a:r>
                <a:rPr lang="en-ZA" sz="1000" dirty="0" smtClean="0"/>
                <a:t>Remote Sensing modelling, Algorithm development</a:t>
              </a:r>
            </a:p>
          </p:txBody>
        </p:sp>
      </p:grpSp>
      <p:grpSp>
        <p:nvGrpSpPr>
          <p:cNvPr id="36" name="Group 35"/>
          <p:cNvGrpSpPr/>
          <p:nvPr/>
        </p:nvGrpSpPr>
        <p:grpSpPr>
          <a:xfrm>
            <a:off x="3131840" y="3442565"/>
            <a:ext cx="2028371" cy="1485005"/>
            <a:chOff x="3131840" y="3442565"/>
            <a:chExt cx="2028371" cy="1485005"/>
          </a:xfrm>
        </p:grpSpPr>
        <p:pic>
          <p:nvPicPr>
            <p:cNvPr id="4" name="Picture 3"/>
            <p:cNvPicPr>
              <a:picLocks noChangeAspect="1"/>
            </p:cNvPicPr>
            <p:nvPr/>
          </p:nvPicPr>
          <p:blipFill>
            <a:blip r:embed="rId10" cstate="print">
              <a:extLst>
                <a:ext uri="{BEBA8EAE-BF5A-486C-A8C5-ECC9F3942E4B}">
                  <a14:imgProps xmlns:a14="http://schemas.microsoft.com/office/drawing/2010/main">
                    <a14:imgLayer r:embed="rId11">
                      <a14:imgEffect>
                        <a14:saturation sat="0"/>
                      </a14:imgEffect>
                    </a14:imgLayer>
                  </a14:imgProps>
                </a:ext>
                <a:ext uri="{28A0092B-C50C-407E-A947-70E740481C1C}">
                  <a14:useLocalDpi xmlns:a14="http://schemas.microsoft.com/office/drawing/2010/main" val="0"/>
                </a:ext>
              </a:extLst>
            </a:blip>
            <a:stretch>
              <a:fillRect/>
            </a:stretch>
          </p:blipFill>
          <p:spPr>
            <a:xfrm>
              <a:off x="3131840" y="3487570"/>
              <a:ext cx="1440000" cy="1440000"/>
            </a:xfrm>
            <a:prstGeom prst="rect">
              <a:avLst/>
            </a:prstGeom>
            <a:ln>
              <a:noFill/>
            </a:ln>
            <a:effectLst>
              <a:outerShdw blurRad="292100" dist="139700" dir="2700000" algn="tl" rotWithShape="0">
                <a:srgbClr val="333333">
                  <a:alpha val="65000"/>
                </a:srgbClr>
              </a:outerShdw>
            </a:effectLst>
          </p:spPr>
        </p:pic>
        <p:sp>
          <p:nvSpPr>
            <p:cNvPr id="26" name="Snip Diagonal Corner Rectangle 25"/>
            <p:cNvSpPr/>
            <p:nvPr/>
          </p:nvSpPr>
          <p:spPr>
            <a:xfrm>
              <a:off x="4166955" y="3442565"/>
              <a:ext cx="993256" cy="270030"/>
            </a:xfrm>
            <a:prstGeom prst="snip2DiagRect">
              <a:avLst/>
            </a:prstGeom>
            <a:solidFill>
              <a:srgbClr val="F267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800" dirty="0" smtClean="0"/>
                <a:t>Senior Developer</a:t>
              </a:r>
              <a:endParaRPr lang="en-GB" sz="800" dirty="0"/>
            </a:p>
          </p:txBody>
        </p:sp>
      </p:grpSp>
      <p:grpSp>
        <p:nvGrpSpPr>
          <p:cNvPr id="42" name="Group 41"/>
          <p:cNvGrpSpPr/>
          <p:nvPr/>
        </p:nvGrpSpPr>
        <p:grpSpPr>
          <a:xfrm>
            <a:off x="4532970" y="3712595"/>
            <a:ext cx="1536462" cy="724726"/>
            <a:chOff x="4532970" y="3712595"/>
            <a:chExt cx="1536462" cy="724726"/>
          </a:xfrm>
        </p:grpSpPr>
        <p:sp>
          <p:nvSpPr>
            <p:cNvPr id="27" name="TextBox 26"/>
            <p:cNvSpPr txBox="1"/>
            <p:nvPr/>
          </p:nvSpPr>
          <p:spPr>
            <a:xfrm>
              <a:off x="4532970" y="3712595"/>
              <a:ext cx="1281120" cy="261610"/>
            </a:xfrm>
            <a:prstGeom prst="rect">
              <a:avLst/>
            </a:prstGeom>
            <a:noFill/>
          </p:spPr>
          <p:txBody>
            <a:bodyPr wrap="none" rtlCol="0">
              <a:spAutoFit/>
            </a:bodyPr>
            <a:lstStyle/>
            <a:p>
              <a:r>
                <a:rPr lang="en-ZA" sz="1100" b="1" dirty="0" smtClean="0"/>
                <a:t>Derrick </a:t>
              </a:r>
              <a:r>
                <a:rPr lang="en-ZA" sz="1100" b="1" dirty="0" err="1" smtClean="0"/>
                <a:t>Swanepoel</a:t>
              </a:r>
              <a:endParaRPr lang="en-GB" sz="1100" b="1" dirty="0"/>
            </a:p>
          </p:txBody>
        </p:sp>
        <p:sp>
          <p:nvSpPr>
            <p:cNvPr id="28" name="TextBox 27"/>
            <p:cNvSpPr txBox="1"/>
            <p:nvPr/>
          </p:nvSpPr>
          <p:spPr>
            <a:xfrm>
              <a:off x="4622980" y="3883323"/>
              <a:ext cx="1446452" cy="553998"/>
            </a:xfrm>
            <a:prstGeom prst="rect">
              <a:avLst/>
            </a:prstGeom>
            <a:noFill/>
          </p:spPr>
          <p:txBody>
            <a:bodyPr wrap="square" rtlCol="0">
              <a:spAutoFit/>
            </a:bodyPr>
            <a:lstStyle/>
            <a:p>
              <a:r>
                <a:rPr lang="en-ZA" sz="1000" dirty="0" smtClean="0"/>
                <a:t>High performance Back End software, cube server. iOS app</a:t>
              </a:r>
              <a:endParaRPr lang="en-ZA" sz="1000" dirty="0"/>
            </a:p>
          </p:txBody>
        </p:sp>
      </p:grpSp>
      <p:grpSp>
        <p:nvGrpSpPr>
          <p:cNvPr id="37" name="Group 36"/>
          <p:cNvGrpSpPr/>
          <p:nvPr/>
        </p:nvGrpSpPr>
        <p:grpSpPr>
          <a:xfrm>
            <a:off x="6237345" y="3352555"/>
            <a:ext cx="1983206" cy="1440000"/>
            <a:chOff x="6237345" y="3352555"/>
            <a:chExt cx="1983206" cy="1440000"/>
          </a:xfrm>
        </p:grpSpPr>
        <p:pic>
          <p:nvPicPr>
            <p:cNvPr id="6" name="Picture 5"/>
            <p:cNvPicPr>
              <a:picLocks noChangeAspect="1"/>
            </p:cNvPicPr>
            <p:nvPr/>
          </p:nvPicPr>
          <p:blipFill>
            <a:blip r:embed="rId12" cstate="print">
              <a:extLst>
                <a:ext uri="{BEBA8EAE-BF5A-486C-A8C5-ECC9F3942E4B}">
                  <a14:imgProps xmlns:a14="http://schemas.microsoft.com/office/drawing/2010/main">
                    <a14:imgLayer r:embed="rId13">
                      <a14:imgEffect>
                        <a14:saturation sat="0"/>
                      </a14:imgEffect>
                    </a14:imgLayer>
                  </a14:imgProps>
                </a:ext>
                <a:ext uri="{28A0092B-C50C-407E-A947-70E740481C1C}">
                  <a14:useLocalDpi xmlns:a14="http://schemas.microsoft.com/office/drawing/2010/main" val="0"/>
                </a:ext>
              </a:extLst>
            </a:blip>
            <a:stretch>
              <a:fillRect/>
            </a:stretch>
          </p:blipFill>
          <p:spPr>
            <a:xfrm>
              <a:off x="6237345" y="3352555"/>
              <a:ext cx="1440000" cy="1440000"/>
            </a:xfrm>
            <a:prstGeom prst="rect">
              <a:avLst/>
            </a:prstGeom>
            <a:ln>
              <a:noFill/>
            </a:ln>
            <a:effectLst>
              <a:outerShdw blurRad="292100" dist="139700" dir="2700000" algn="tl" rotWithShape="0">
                <a:srgbClr val="333333">
                  <a:alpha val="65000"/>
                </a:srgbClr>
              </a:outerShdw>
            </a:effectLst>
          </p:spPr>
        </p:pic>
        <p:sp>
          <p:nvSpPr>
            <p:cNvPr id="30" name="Snip Diagonal Corner Rectangle 29"/>
            <p:cNvSpPr/>
            <p:nvPr/>
          </p:nvSpPr>
          <p:spPr>
            <a:xfrm>
              <a:off x="7227295" y="3362971"/>
              <a:ext cx="993256" cy="270030"/>
            </a:xfrm>
            <a:prstGeom prst="snip2DiagRect">
              <a:avLst/>
            </a:prstGeom>
            <a:solidFill>
              <a:srgbClr val="F267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800" dirty="0" smtClean="0"/>
                <a:t>R&amp;D Analytics Developer</a:t>
              </a:r>
              <a:endParaRPr lang="en-GB" sz="800" dirty="0"/>
            </a:p>
          </p:txBody>
        </p:sp>
      </p:grpSp>
      <p:grpSp>
        <p:nvGrpSpPr>
          <p:cNvPr id="43" name="Group 42"/>
          <p:cNvGrpSpPr/>
          <p:nvPr/>
        </p:nvGrpSpPr>
        <p:grpSpPr>
          <a:xfrm>
            <a:off x="7645655" y="3633001"/>
            <a:ext cx="1536462" cy="724726"/>
            <a:chOff x="7645655" y="3633001"/>
            <a:chExt cx="1536462" cy="724726"/>
          </a:xfrm>
        </p:grpSpPr>
        <p:sp>
          <p:nvSpPr>
            <p:cNvPr id="31" name="TextBox 30"/>
            <p:cNvSpPr txBox="1"/>
            <p:nvPr/>
          </p:nvSpPr>
          <p:spPr>
            <a:xfrm>
              <a:off x="7645655" y="3633001"/>
              <a:ext cx="1173719" cy="261610"/>
            </a:xfrm>
            <a:prstGeom prst="rect">
              <a:avLst/>
            </a:prstGeom>
            <a:noFill/>
          </p:spPr>
          <p:txBody>
            <a:bodyPr wrap="none" rtlCol="0">
              <a:spAutoFit/>
            </a:bodyPr>
            <a:lstStyle/>
            <a:p>
              <a:r>
                <a:rPr lang="en-ZA" sz="1100" b="1" dirty="0" err="1" smtClean="0"/>
                <a:t>Lufuno</a:t>
              </a:r>
              <a:r>
                <a:rPr lang="en-ZA" sz="1100" b="1" dirty="0" smtClean="0"/>
                <a:t> </a:t>
              </a:r>
              <a:r>
                <a:rPr lang="en-ZA" sz="1100" b="1" dirty="0" err="1" smtClean="0"/>
                <a:t>Vhengani</a:t>
              </a:r>
              <a:endParaRPr lang="en-GB" sz="1100" b="1" dirty="0"/>
            </a:p>
          </p:txBody>
        </p:sp>
        <p:sp>
          <p:nvSpPr>
            <p:cNvPr id="32" name="TextBox 31"/>
            <p:cNvSpPr txBox="1"/>
            <p:nvPr/>
          </p:nvSpPr>
          <p:spPr>
            <a:xfrm>
              <a:off x="7735665" y="3803729"/>
              <a:ext cx="1446452" cy="553998"/>
            </a:xfrm>
            <a:prstGeom prst="rect">
              <a:avLst/>
            </a:prstGeom>
            <a:noFill/>
          </p:spPr>
          <p:txBody>
            <a:bodyPr wrap="square" rtlCol="0">
              <a:spAutoFit/>
            </a:bodyPr>
            <a:lstStyle/>
            <a:p>
              <a:r>
                <a:rPr lang="en-ZA" sz="1000" dirty="0" smtClean="0"/>
                <a:t>Remote Sensing modelling, Burn area algorithm development</a:t>
              </a:r>
            </a:p>
          </p:txBody>
        </p:sp>
      </p:grpSp>
      <p:sp>
        <p:nvSpPr>
          <p:cNvPr id="44" name="TextBox 43"/>
          <p:cNvSpPr txBox="1"/>
          <p:nvPr/>
        </p:nvSpPr>
        <p:spPr>
          <a:xfrm>
            <a:off x="2979320" y="47597"/>
            <a:ext cx="3167855" cy="584775"/>
          </a:xfrm>
          <a:prstGeom prst="rect">
            <a:avLst/>
          </a:prstGeom>
          <a:noFill/>
        </p:spPr>
        <p:txBody>
          <a:bodyPr wrap="none" rtlCol="0">
            <a:spAutoFit/>
          </a:bodyPr>
          <a:lstStyle/>
          <a:p>
            <a:r>
              <a:rPr lang="en-ZA" sz="3200" b="1" dirty="0" smtClean="0">
                <a:solidFill>
                  <a:schemeClr val="tx1">
                    <a:lumMod val="85000"/>
                    <a:lumOff val="15000"/>
                  </a:schemeClr>
                </a:solidFill>
                <a:latin typeface="Century Gothic" panose="020B0502020202020204" pitchFamily="34" charset="0"/>
              </a:rPr>
              <a:t>Meet </a:t>
            </a:r>
            <a:r>
              <a:rPr lang="en-ZA" sz="3200" dirty="0" smtClean="0">
                <a:solidFill>
                  <a:schemeClr val="tx1">
                    <a:lumMod val="85000"/>
                    <a:lumOff val="15000"/>
                  </a:schemeClr>
                </a:solidFill>
                <a:latin typeface="Century Gothic" panose="020B0502020202020204" pitchFamily="34" charset="0"/>
              </a:rPr>
              <a:t>our Team</a:t>
            </a:r>
            <a:endParaRPr lang="en-GB" sz="3200" dirty="0">
              <a:solidFill>
                <a:schemeClr val="tx1">
                  <a:lumMod val="85000"/>
                  <a:lumOff val="15000"/>
                </a:schemeClr>
              </a:solidFill>
              <a:latin typeface="Century Gothic" panose="020B0502020202020204" pitchFamily="34" charset="0"/>
            </a:endParaRPr>
          </a:p>
        </p:txBody>
      </p:sp>
      <p:sp>
        <p:nvSpPr>
          <p:cNvPr id="45" name="TextBox 44"/>
          <p:cNvSpPr txBox="1"/>
          <p:nvPr/>
        </p:nvSpPr>
        <p:spPr>
          <a:xfrm>
            <a:off x="2006715" y="538726"/>
            <a:ext cx="5850649" cy="338554"/>
          </a:xfrm>
          <a:prstGeom prst="rect">
            <a:avLst/>
          </a:prstGeom>
          <a:noFill/>
        </p:spPr>
        <p:txBody>
          <a:bodyPr wrap="square" rtlCol="0">
            <a:spAutoFit/>
          </a:bodyPr>
          <a:lstStyle/>
          <a:p>
            <a:r>
              <a:rPr lang="en-ZA" sz="1600" b="1" dirty="0" smtClean="0">
                <a:solidFill>
                  <a:srgbClr val="FECD08"/>
                </a:solidFill>
              </a:rPr>
              <a:t>Passionate team of </a:t>
            </a:r>
            <a:r>
              <a:rPr lang="en-ZA" sz="1600" dirty="0" smtClean="0"/>
              <a:t>Developers and R&amp;D Remote Sensing Scientists</a:t>
            </a:r>
            <a:endParaRPr lang="en-GB" sz="1600" dirty="0"/>
          </a:p>
        </p:txBody>
      </p:sp>
    </p:spTree>
    <p:extLst>
      <p:ext uri="{BB962C8B-B14F-4D97-AF65-F5344CB8AC3E}">
        <p14:creationId xmlns:p14="http://schemas.microsoft.com/office/powerpoint/2010/main" val="42760181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1" y="-14648"/>
            <a:ext cx="9252520" cy="5729648"/>
          </a:xfrm>
          <a:prstGeom prst="rect">
            <a:avLst/>
          </a:prstGeom>
        </p:spPr>
      </p:pic>
      <p:sp>
        <p:nvSpPr>
          <p:cNvPr id="27" name="Right Triangle 26"/>
          <p:cNvSpPr/>
          <p:nvPr/>
        </p:nvSpPr>
        <p:spPr>
          <a:xfrm rot="16200000">
            <a:off x="893000" y="-2711712"/>
            <a:ext cx="7493017" cy="9316036"/>
          </a:xfrm>
          <a:prstGeom prst="rtTriangle">
            <a:avLst/>
          </a:prstGeom>
          <a:solidFill>
            <a:schemeClr val="bg1">
              <a:lumMod val="85000"/>
              <a:alpha val="1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3669" y="-697260"/>
            <a:ext cx="8073876" cy="5715000"/>
          </a:xfrm>
          <a:prstGeom prst="rect">
            <a:avLst/>
          </a:prstGeom>
        </p:spPr>
      </p:pic>
    </p:spTree>
    <p:extLst>
      <p:ext uri="{BB962C8B-B14F-4D97-AF65-F5344CB8AC3E}">
        <p14:creationId xmlns:p14="http://schemas.microsoft.com/office/powerpoint/2010/main" val="21082367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5" name="Picture 10"/>
          <p:cNvPicPr>
            <a:picLocks noChangeAspect="1" noChangeArrowheads="1"/>
          </p:cNvPicPr>
          <p:nvPr/>
        </p:nvPicPr>
        <p:blipFill>
          <a:blip r:embed="rId2"/>
          <a:srcRect/>
          <a:stretch>
            <a:fillRect/>
          </a:stretch>
        </p:blipFill>
        <p:spPr bwMode="auto">
          <a:xfrm>
            <a:off x="1286635" y="253466"/>
            <a:ext cx="6885765" cy="5208068"/>
          </a:xfrm>
          <a:prstGeom prst="rect">
            <a:avLst/>
          </a:prstGeom>
          <a:noFill/>
          <a:ln w="9525">
            <a:noFill/>
            <a:miter lim="800000"/>
            <a:headEnd/>
            <a:tailEnd/>
          </a:ln>
        </p:spPr>
      </p:pic>
      <p:pic>
        <p:nvPicPr>
          <p:cNvPr id="4" name="Picture 2" descr="F:\SA_kenya_mer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3671900" y="697260"/>
            <a:ext cx="3285365" cy="4320480"/>
          </a:xfrm>
          <a:prstGeom prst="rect">
            <a:avLst/>
          </a:prstGeom>
          <a:noFill/>
        </p:spPr>
      </p:pic>
    </p:spTree>
    <p:extLst>
      <p:ext uri="{BB962C8B-B14F-4D97-AF65-F5344CB8AC3E}">
        <p14:creationId xmlns:p14="http://schemas.microsoft.com/office/powerpoint/2010/main" val="1354735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32" y="1"/>
            <a:ext cx="9149232" cy="5297772"/>
          </a:xfrm>
          <a:prstGeom prst="rect">
            <a:avLst/>
          </a:prstGeom>
        </p:spPr>
      </p:pic>
      <p:sp>
        <p:nvSpPr>
          <p:cNvPr id="6" name="TextBox 5"/>
          <p:cNvSpPr txBox="1"/>
          <p:nvPr/>
        </p:nvSpPr>
        <p:spPr>
          <a:xfrm>
            <a:off x="107005" y="722459"/>
            <a:ext cx="4286751" cy="769441"/>
          </a:xfrm>
          <a:prstGeom prst="rect">
            <a:avLst/>
          </a:prstGeom>
          <a:noFill/>
        </p:spPr>
        <p:txBody>
          <a:bodyPr wrap="none" rtlCol="0">
            <a:spAutoFit/>
          </a:bodyPr>
          <a:lstStyle/>
          <a:p>
            <a:pPr algn="ctr"/>
            <a:r>
              <a:rPr lang="en-ZA" sz="4400" b="1" dirty="0" smtClean="0">
                <a:solidFill>
                  <a:schemeClr val="bg1"/>
                </a:solidFill>
                <a:latin typeface="Century Gothic" panose="020B0502020202020204" pitchFamily="34" charset="0"/>
              </a:rPr>
              <a:t>What is </a:t>
            </a:r>
            <a:r>
              <a:rPr lang="en-ZA" sz="4400" b="1" dirty="0" smtClean="0">
                <a:solidFill>
                  <a:srgbClr val="FECD08"/>
                </a:solidFill>
                <a:latin typeface="Century Gothic" panose="020B0502020202020204" pitchFamily="34" charset="0"/>
              </a:rPr>
              <a:t>AFIS</a:t>
            </a:r>
            <a:r>
              <a:rPr lang="en-ZA" sz="4400" b="1" dirty="0" smtClean="0">
                <a:solidFill>
                  <a:schemeClr val="bg1"/>
                </a:solidFill>
                <a:latin typeface="Century Gothic" panose="020B0502020202020204" pitchFamily="34" charset="0"/>
              </a:rPr>
              <a:t> </a:t>
            </a:r>
            <a:r>
              <a:rPr lang="en-ZA" sz="4400" b="1" dirty="0" smtClean="0">
                <a:solidFill>
                  <a:srgbClr val="FECD08"/>
                </a:solidFill>
                <a:latin typeface="Century Gothic" panose="020B0502020202020204" pitchFamily="34" charset="0"/>
              </a:rPr>
              <a:t>….</a:t>
            </a:r>
            <a:endParaRPr lang="en-GB" sz="3600" dirty="0">
              <a:solidFill>
                <a:srgbClr val="FECD08"/>
              </a:solidFill>
              <a:latin typeface="Century Gothic" panose="020B0502020202020204" pitchFamily="34" charset="0"/>
            </a:endParaRPr>
          </a:p>
        </p:txBody>
      </p:sp>
      <p:grpSp>
        <p:nvGrpSpPr>
          <p:cNvPr id="9" name="Group 8"/>
          <p:cNvGrpSpPr/>
          <p:nvPr/>
        </p:nvGrpSpPr>
        <p:grpSpPr>
          <a:xfrm>
            <a:off x="206514" y="1552355"/>
            <a:ext cx="8415936" cy="3293209"/>
            <a:chOff x="116505" y="1552355"/>
            <a:chExt cx="7965886" cy="3293209"/>
          </a:xfrm>
        </p:grpSpPr>
        <p:sp>
          <p:nvSpPr>
            <p:cNvPr id="2" name="Rectangle 1"/>
            <p:cNvSpPr/>
            <p:nvPr/>
          </p:nvSpPr>
          <p:spPr>
            <a:xfrm>
              <a:off x="4076945" y="1552355"/>
              <a:ext cx="4005446" cy="3293209"/>
            </a:xfrm>
            <a:prstGeom prst="rect">
              <a:avLst/>
            </a:prstGeom>
            <a:solidFill>
              <a:schemeClr val="tx1">
                <a:lumMod val="65000"/>
                <a:lumOff val="35000"/>
                <a:alpha val="55000"/>
              </a:schemeClr>
            </a:solidFill>
          </p:spPr>
          <p:txBody>
            <a:bodyPr wrap="square">
              <a:spAutoFit/>
            </a:bodyPr>
            <a:lstStyle/>
            <a:p>
              <a:pPr marL="285750" indent="-285750">
                <a:buFont typeface="Arial" panose="020B0604020202020204" pitchFamily="34" charset="0"/>
                <a:buChar char="•"/>
              </a:pPr>
              <a:r>
                <a:rPr lang="en-ZA" sz="1600" dirty="0" smtClean="0">
                  <a:solidFill>
                    <a:schemeClr val="bg1"/>
                  </a:solidFill>
                </a:rPr>
                <a:t>It supports both ground based resources through </a:t>
              </a:r>
              <a:r>
                <a:rPr lang="en-ZA" sz="1600" i="1" dirty="0" smtClean="0">
                  <a:solidFill>
                    <a:schemeClr val="bg1"/>
                  </a:solidFill>
                </a:rPr>
                <a:t>mobile solutions </a:t>
              </a:r>
              <a:r>
                <a:rPr lang="en-ZA" sz="1600" dirty="0" smtClean="0">
                  <a:solidFill>
                    <a:schemeClr val="bg1"/>
                  </a:solidFill>
                </a:rPr>
                <a:t>and dispatch control </a:t>
              </a:r>
              <a:r>
                <a:rPr lang="en-ZA" sz="1600" dirty="0" err="1" smtClean="0">
                  <a:solidFill>
                    <a:schemeClr val="bg1"/>
                  </a:solidFill>
                </a:rPr>
                <a:t>centers</a:t>
              </a:r>
              <a:r>
                <a:rPr lang="en-ZA" sz="1600" dirty="0" smtClean="0">
                  <a:solidFill>
                    <a:schemeClr val="bg1"/>
                  </a:solidFill>
                </a:rPr>
                <a:t> with the fire dashboard and integrates with any existing GIS platforms and CMS's</a:t>
              </a:r>
            </a:p>
            <a:p>
              <a:pPr marL="285750" indent="-285750">
                <a:buFont typeface="Arial" panose="020B0604020202020204" pitchFamily="34" charset="0"/>
                <a:buChar char="•"/>
              </a:pPr>
              <a:r>
                <a:rPr lang="en-ZA" sz="1600" dirty="0" smtClean="0">
                  <a:solidFill>
                    <a:schemeClr val="bg1"/>
                  </a:solidFill>
                </a:rPr>
                <a:t/>
              </a:r>
              <a:br>
                <a:rPr lang="en-ZA" sz="1600" dirty="0" smtClean="0">
                  <a:solidFill>
                    <a:schemeClr val="bg1"/>
                  </a:solidFill>
                </a:rPr>
              </a:br>
              <a:r>
                <a:rPr lang="en-ZA" sz="1600" dirty="0" smtClean="0">
                  <a:solidFill>
                    <a:schemeClr val="bg1"/>
                  </a:solidFill>
                </a:rPr>
                <a:t>It </a:t>
              </a:r>
              <a:r>
                <a:rPr lang="en-ZA" sz="1600" i="1" dirty="0" smtClean="0">
                  <a:solidFill>
                    <a:schemeClr val="bg1"/>
                  </a:solidFill>
                </a:rPr>
                <a:t>dynamically links </a:t>
              </a:r>
              <a:r>
                <a:rPr lang="en-ZA" sz="1600" dirty="0" smtClean="0">
                  <a:solidFill>
                    <a:schemeClr val="bg1"/>
                  </a:solidFill>
                </a:rPr>
                <a:t>fire incidents with weather, fire danger and historical events for improved decision making</a:t>
              </a:r>
            </a:p>
            <a:p>
              <a:endParaRPr lang="en-ZA" sz="1600" dirty="0">
                <a:solidFill>
                  <a:schemeClr val="bg1"/>
                </a:solidFill>
              </a:endParaRPr>
            </a:p>
            <a:p>
              <a:pPr marL="285750" indent="-285750">
                <a:buFont typeface="Arial" panose="020B0604020202020204" pitchFamily="34" charset="0"/>
                <a:buChar char="•"/>
              </a:pPr>
              <a:r>
                <a:rPr lang="en-ZA" sz="1600" dirty="0" smtClean="0">
                  <a:solidFill>
                    <a:schemeClr val="bg1"/>
                  </a:solidFill>
                </a:rPr>
                <a:t>It is a </a:t>
              </a:r>
              <a:r>
                <a:rPr lang="en-ZA" sz="1600" i="1" dirty="0" smtClean="0">
                  <a:solidFill>
                    <a:schemeClr val="bg1"/>
                  </a:solidFill>
                </a:rPr>
                <a:t>hosted Software Solution </a:t>
              </a:r>
              <a:r>
                <a:rPr lang="en-ZA" sz="1600" dirty="0" smtClean="0">
                  <a:solidFill>
                    <a:schemeClr val="bg1"/>
                  </a:solidFill>
                </a:rPr>
                <a:t>which provides a proactive service with out the need for specialised IT support</a:t>
              </a:r>
            </a:p>
          </p:txBody>
        </p:sp>
        <p:sp>
          <p:nvSpPr>
            <p:cNvPr id="7" name="Rectangle 6"/>
            <p:cNvSpPr/>
            <p:nvPr/>
          </p:nvSpPr>
          <p:spPr>
            <a:xfrm>
              <a:off x="116505" y="1552355"/>
              <a:ext cx="3960439" cy="3046988"/>
            </a:xfrm>
            <a:prstGeom prst="rect">
              <a:avLst/>
            </a:prstGeom>
            <a:solidFill>
              <a:schemeClr val="tx1">
                <a:lumMod val="65000"/>
                <a:lumOff val="35000"/>
                <a:alpha val="55000"/>
              </a:schemeClr>
            </a:solidFill>
          </p:spPr>
          <p:txBody>
            <a:bodyPr wrap="square">
              <a:spAutoFit/>
            </a:bodyPr>
            <a:lstStyle/>
            <a:p>
              <a:pPr marL="285750" indent="-285750">
                <a:buFont typeface="Arial" panose="020B0604020202020204" pitchFamily="34" charset="0"/>
                <a:buChar char="•"/>
              </a:pPr>
              <a:r>
                <a:rPr lang="en-ZA" sz="1600" dirty="0" smtClean="0">
                  <a:solidFill>
                    <a:schemeClr val="bg1"/>
                  </a:solidFill>
                </a:rPr>
                <a:t>Wildfire Information Monitoring and Visualization </a:t>
              </a:r>
              <a:r>
                <a:rPr lang="en-ZA" sz="1600" i="1" dirty="0" smtClean="0">
                  <a:solidFill>
                    <a:schemeClr val="bg1"/>
                  </a:solidFill>
                </a:rPr>
                <a:t>framework</a:t>
              </a:r>
              <a:r>
                <a:rPr lang="en-ZA" sz="1600" dirty="0" smtClean="0">
                  <a:solidFill>
                    <a:schemeClr val="bg1"/>
                  </a:solidFill>
                </a:rPr>
                <a:t> that allows for the integration of any data source</a:t>
              </a:r>
            </a:p>
            <a:p>
              <a:endParaRPr lang="en-ZA" sz="1600" dirty="0" smtClean="0">
                <a:solidFill>
                  <a:schemeClr val="bg1"/>
                </a:solidFill>
              </a:endParaRPr>
            </a:p>
            <a:p>
              <a:endParaRPr lang="en-ZA" sz="1600" dirty="0" smtClean="0">
                <a:solidFill>
                  <a:schemeClr val="bg1"/>
                </a:solidFill>
              </a:endParaRPr>
            </a:p>
            <a:p>
              <a:pPr marL="285750" indent="-285750">
                <a:buFont typeface="Arial" panose="020B0604020202020204" pitchFamily="34" charset="0"/>
                <a:buChar char="•"/>
              </a:pPr>
              <a:r>
                <a:rPr lang="en-ZA" sz="1600" dirty="0" smtClean="0">
                  <a:solidFill>
                    <a:schemeClr val="bg1"/>
                  </a:solidFill>
                </a:rPr>
                <a:t>Developed in </a:t>
              </a:r>
              <a:r>
                <a:rPr lang="en-ZA" sz="1600" i="1" dirty="0" smtClean="0">
                  <a:solidFill>
                    <a:schemeClr val="bg1"/>
                  </a:solidFill>
                </a:rPr>
                <a:t>partnership </a:t>
              </a:r>
              <a:r>
                <a:rPr lang="en-ZA" sz="1600" dirty="0" smtClean="0">
                  <a:solidFill>
                    <a:schemeClr val="bg1"/>
                  </a:solidFill>
                </a:rPr>
                <a:t>with fire managers from the forestry and utilities domain over more than 10 years</a:t>
              </a:r>
            </a:p>
            <a:p>
              <a:endParaRPr lang="en-ZA" sz="1600" dirty="0" smtClean="0">
                <a:solidFill>
                  <a:schemeClr val="bg1"/>
                </a:solidFill>
              </a:endParaRPr>
            </a:p>
            <a:p>
              <a:pPr marL="285750" indent="-285750">
                <a:buFont typeface="Arial" panose="020B0604020202020204" pitchFamily="34" charset="0"/>
                <a:buChar char="•"/>
              </a:pPr>
              <a:r>
                <a:rPr lang="en-ZA" sz="1600" dirty="0" smtClean="0">
                  <a:solidFill>
                    <a:schemeClr val="bg1"/>
                  </a:solidFill>
                </a:rPr>
                <a:t>Fully integrates satellite based and forest </a:t>
              </a:r>
              <a:r>
                <a:rPr lang="en-ZA" sz="1600" i="1" dirty="0" smtClean="0">
                  <a:solidFill>
                    <a:schemeClr val="bg1"/>
                  </a:solidFill>
                </a:rPr>
                <a:t>camera detections </a:t>
              </a:r>
              <a:r>
                <a:rPr lang="en-ZA" sz="1600" dirty="0" smtClean="0">
                  <a:solidFill>
                    <a:schemeClr val="bg1"/>
                  </a:solidFill>
                </a:rPr>
                <a:t>in to seamless detection network.</a:t>
              </a:r>
            </a:p>
          </p:txBody>
        </p:sp>
      </p:grpSp>
    </p:spTree>
    <p:extLst>
      <p:ext uri="{BB962C8B-B14F-4D97-AF65-F5344CB8AC3E}">
        <p14:creationId xmlns:p14="http://schemas.microsoft.com/office/powerpoint/2010/main" val="38914725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16308" b="18000"/>
          <a:stretch/>
        </p:blipFill>
        <p:spPr>
          <a:xfrm>
            <a:off x="-10462" y="0"/>
            <a:ext cx="9154462" cy="2857500"/>
          </a:xfrm>
          <a:prstGeom prst="rect">
            <a:avLst/>
          </a:prstGeom>
        </p:spPr>
      </p:pic>
      <p:sp>
        <p:nvSpPr>
          <p:cNvPr id="5" name="Rectangle 4"/>
          <p:cNvSpPr/>
          <p:nvPr/>
        </p:nvSpPr>
        <p:spPr>
          <a:xfrm>
            <a:off x="-21042" y="12080"/>
            <a:ext cx="9154462" cy="2857500"/>
          </a:xfrm>
          <a:prstGeom prst="rect">
            <a:avLst/>
          </a:prstGeom>
          <a:solidFill>
            <a:schemeClr val="tx1">
              <a:lumMod val="65000"/>
              <a:lumOff val="3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p:cNvSpPr txBox="1"/>
          <p:nvPr/>
        </p:nvSpPr>
        <p:spPr>
          <a:xfrm>
            <a:off x="2130845" y="136345"/>
            <a:ext cx="4871847" cy="769441"/>
          </a:xfrm>
          <a:prstGeom prst="rect">
            <a:avLst/>
          </a:prstGeom>
          <a:noFill/>
        </p:spPr>
        <p:txBody>
          <a:bodyPr wrap="none" rtlCol="0">
            <a:spAutoFit/>
          </a:bodyPr>
          <a:lstStyle/>
          <a:p>
            <a:pPr algn="ctr"/>
            <a:r>
              <a:rPr lang="en-ZA" sz="4400" b="1" dirty="0" smtClean="0">
                <a:solidFill>
                  <a:schemeClr val="bg1"/>
                </a:solidFill>
                <a:latin typeface="Century Gothic" panose="020B0502020202020204" pitchFamily="34" charset="0"/>
              </a:rPr>
              <a:t>Value</a:t>
            </a:r>
            <a:r>
              <a:rPr lang="en-ZA" sz="3200" dirty="0" smtClean="0">
                <a:latin typeface="Century Gothic" panose="020B0502020202020204" pitchFamily="34" charset="0"/>
              </a:rPr>
              <a:t> </a:t>
            </a:r>
            <a:r>
              <a:rPr lang="en-ZA" sz="4400" dirty="0" smtClean="0">
                <a:solidFill>
                  <a:schemeClr val="bg1"/>
                </a:solidFill>
                <a:latin typeface="Century Gothic" panose="020B0502020202020204" pitchFamily="34" charset="0"/>
              </a:rPr>
              <a:t>Proposition</a:t>
            </a:r>
            <a:endParaRPr lang="en-GB" sz="3600" dirty="0">
              <a:solidFill>
                <a:schemeClr val="bg1"/>
              </a:solidFill>
              <a:latin typeface="Century Gothic" panose="020B0502020202020204" pitchFamily="34" charset="0"/>
            </a:endParaRPr>
          </a:p>
        </p:txBody>
      </p:sp>
      <p:cxnSp>
        <p:nvCxnSpPr>
          <p:cNvPr id="8" name="Straight Connector 7"/>
          <p:cNvCxnSpPr/>
          <p:nvPr/>
        </p:nvCxnSpPr>
        <p:spPr>
          <a:xfrm>
            <a:off x="2321750" y="877280"/>
            <a:ext cx="4545505" cy="0"/>
          </a:xfrm>
          <a:prstGeom prst="line">
            <a:avLst/>
          </a:prstGeom>
          <a:ln w="28575">
            <a:gradFill flip="none" rotWithShape="1">
              <a:gsLst>
                <a:gs pos="0">
                  <a:srgbClr val="FECD08"/>
                </a:gs>
                <a:gs pos="50000">
                  <a:srgbClr val="F6F06A"/>
                </a:gs>
                <a:gs pos="100000">
                  <a:srgbClr val="F26722"/>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1079612" y="2423837"/>
            <a:ext cx="864096" cy="792088"/>
          </a:xfrm>
          <a:prstGeom prst="ellipse">
            <a:avLst/>
          </a:prstGeom>
          <a:solidFill>
            <a:srgbClr val="FECD0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2800" dirty="0" smtClean="0">
                <a:latin typeface="Century Gothic" panose="020B0502020202020204" pitchFamily="34" charset="0"/>
              </a:rPr>
              <a:t>01</a:t>
            </a:r>
            <a:endParaRPr lang="en-GB" sz="2800" dirty="0">
              <a:latin typeface="Century Gothic" panose="020B0502020202020204" pitchFamily="34" charset="0"/>
            </a:endParaRPr>
          </a:p>
        </p:txBody>
      </p:sp>
      <p:sp>
        <p:nvSpPr>
          <p:cNvPr id="12" name="Oval 11"/>
          <p:cNvSpPr/>
          <p:nvPr/>
        </p:nvSpPr>
        <p:spPr>
          <a:xfrm>
            <a:off x="3937429" y="2437402"/>
            <a:ext cx="864096" cy="792088"/>
          </a:xfrm>
          <a:prstGeom prst="ellipse">
            <a:avLst/>
          </a:prstGeom>
          <a:solidFill>
            <a:srgbClr val="FECD0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2800" dirty="0" smtClean="0">
                <a:latin typeface="Century Gothic" panose="020B0502020202020204" pitchFamily="34" charset="0"/>
              </a:rPr>
              <a:t>02</a:t>
            </a:r>
            <a:endParaRPr lang="en-GB" sz="2800" dirty="0">
              <a:latin typeface="Century Gothic" panose="020B0502020202020204" pitchFamily="34" charset="0"/>
            </a:endParaRPr>
          </a:p>
        </p:txBody>
      </p:sp>
      <p:sp>
        <p:nvSpPr>
          <p:cNvPr id="13" name="Oval 12"/>
          <p:cNvSpPr/>
          <p:nvPr/>
        </p:nvSpPr>
        <p:spPr>
          <a:xfrm>
            <a:off x="6795247" y="2437402"/>
            <a:ext cx="864096" cy="792088"/>
          </a:xfrm>
          <a:prstGeom prst="ellipse">
            <a:avLst/>
          </a:prstGeom>
          <a:solidFill>
            <a:srgbClr val="FECD0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2800" dirty="0" smtClean="0">
                <a:latin typeface="Century Gothic" panose="020B0502020202020204" pitchFamily="34" charset="0"/>
              </a:rPr>
              <a:t>03</a:t>
            </a:r>
            <a:endParaRPr lang="en-GB" sz="2800" dirty="0">
              <a:latin typeface="Century Gothic" panose="020B0502020202020204" pitchFamily="34" charset="0"/>
            </a:endParaRPr>
          </a:p>
        </p:txBody>
      </p:sp>
      <p:sp>
        <p:nvSpPr>
          <p:cNvPr id="15" name="TextBox 14"/>
          <p:cNvSpPr txBox="1"/>
          <p:nvPr/>
        </p:nvSpPr>
        <p:spPr>
          <a:xfrm>
            <a:off x="116505" y="3307550"/>
            <a:ext cx="2700300" cy="2492990"/>
          </a:xfrm>
          <a:prstGeom prst="rect">
            <a:avLst/>
          </a:prstGeom>
          <a:noFill/>
        </p:spPr>
        <p:txBody>
          <a:bodyPr wrap="square" rtlCol="0">
            <a:spAutoFit/>
          </a:bodyPr>
          <a:lstStyle/>
          <a:p>
            <a:pPr algn="ctr"/>
            <a:r>
              <a:rPr lang="en-ZA" dirty="0" smtClean="0">
                <a:latin typeface="Century Gothic" panose="020B0502020202020204" pitchFamily="34" charset="0"/>
              </a:rPr>
              <a:t>AFIS Predict</a:t>
            </a:r>
          </a:p>
          <a:p>
            <a:pPr algn="ctr"/>
            <a:r>
              <a:rPr lang="en-ZA" dirty="0">
                <a:solidFill>
                  <a:srgbClr val="FECD08"/>
                </a:solidFill>
                <a:latin typeface="Century Gothic" panose="020B0502020202020204" pitchFamily="34" charset="0"/>
              </a:rPr>
              <a:t>p</a:t>
            </a:r>
            <a:r>
              <a:rPr lang="en-ZA" dirty="0" smtClean="0">
                <a:solidFill>
                  <a:srgbClr val="FECD08"/>
                </a:solidFill>
                <a:latin typeface="Century Gothic" panose="020B0502020202020204" pitchFamily="34" charset="0"/>
              </a:rPr>
              <a:t>roactive</a:t>
            </a:r>
          </a:p>
          <a:p>
            <a:pPr marL="171450" lvl="0" indent="-171450">
              <a:buFont typeface="Arial" panose="020B0604020202020204" pitchFamily="34" charset="0"/>
              <a:buChar char="•"/>
            </a:pPr>
            <a:r>
              <a:rPr lang="en-ZA" sz="1200" dirty="0" smtClean="0">
                <a:latin typeface="Century Gothic" panose="020B0502020202020204" pitchFamily="34" charset="0"/>
              </a:rPr>
              <a:t>Fire Weather/Danger  Forecast  10 day hourly, </a:t>
            </a:r>
            <a:endParaRPr lang="en-GB" sz="1200" dirty="0" smtClean="0">
              <a:latin typeface="Century Gothic" panose="020B0502020202020204" pitchFamily="34" charset="0"/>
            </a:endParaRPr>
          </a:p>
          <a:p>
            <a:pPr marL="171450" lvl="0" indent="-171450">
              <a:buFont typeface="Arial" panose="020B0604020202020204" pitchFamily="34" charset="0"/>
              <a:buChar char="•"/>
            </a:pPr>
            <a:r>
              <a:rPr lang="en-ZA" sz="1200" dirty="0" smtClean="0">
                <a:latin typeface="Century Gothic" panose="020B0502020202020204" pitchFamily="34" charset="0"/>
              </a:rPr>
              <a:t>Fire Weather/Danger </a:t>
            </a:r>
            <a:r>
              <a:rPr lang="en-ZA" sz="1200" dirty="0" err="1" smtClean="0">
                <a:latin typeface="Century Gothic" panose="020B0502020202020204" pitchFamily="34" charset="0"/>
              </a:rPr>
              <a:t>Nowcasting</a:t>
            </a:r>
            <a:r>
              <a:rPr lang="en-ZA" sz="1200" dirty="0" smtClean="0">
                <a:latin typeface="Century Gothic" panose="020B0502020202020204" pitchFamily="34" charset="0"/>
              </a:rPr>
              <a:t> using Private weather stations</a:t>
            </a:r>
            <a:endParaRPr lang="en-GB" sz="1200" dirty="0" smtClean="0">
              <a:latin typeface="Century Gothic" panose="020B0502020202020204" pitchFamily="34" charset="0"/>
            </a:endParaRPr>
          </a:p>
          <a:p>
            <a:pPr marL="171450" lvl="0" indent="-171450">
              <a:buFont typeface="Arial" panose="020B0604020202020204" pitchFamily="34" charset="0"/>
              <a:buChar char="•"/>
            </a:pPr>
            <a:r>
              <a:rPr lang="en-GB" sz="1200" dirty="0" smtClean="0">
                <a:latin typeface="Century Gothic" panose="020B0502020202020204" pitchFamily="34" charset="0"/>
              </a:rPr>
              <a:t>Fire Risk Model based on FDI, fuel load, condition, topography, high value areas  </a:t>
            </a:r>
          </a:p>
          <a:p>
            <a:pPr marL="171450" lvl="0" indent="-171450">
              <a:buFont typeface="Arial" panose="020B0604020202020204" pitchFamily="34" charset="0"/>
              <a:buChar char="•"/>
            </a:pPr>
            <a:r>
              <a:rPr lang="en-GB" sz="1200" dirty="0" smtClean="0">
                <a:latin typeface="Century Gothic" panose="020B0502020202020204" pitchFamily="34" charset="0"/>
              </a:rPr>
              <a:t>Vegetation condition estimates</a:t>
            </a:r>
          </a:p>
          <a:p>
            <a:pPr marL="171450" indent="-171450" algn="ctr">
              <a:buFont typeface="Arial" panose="020B0604020202020204" pitchFamily="34" charset="0"/>
              <a:buChar char="•"/>
            </a:pPr>
            <a:endParaRPr lang="en-GB" sz="1200" dirty="0">
              <a:solidFill>
                <a:srgbClr val="FECD08"/>
              </a:solidFill>
              <a:latin typeface="Century Gothic" panose="020B0502020202020204" pitchFamily="34" charset="0"/>
            </a:endParaRPr>
          </a:p>
        </p:txBody>
      </p:sp>
      <p:sp>
        <p:nvSpPr>
          <p:cNvPr id="17" name="TextBox 16"/>
          <p:cNvSpPr txBox="1"/>
          <p:nvPr/>
        </p:nvSpPr>
        <p:spPr>
          <a:xfrm>
            <a:off x="2951820" y="3307550"/>
            <a:ext cx="3060340" cy="2585323"/>
          </a:xfrm>
          <a:prstGeom prst="rect">
            <a:avLst/>
          </a:prstGeom>
          <a:noFill/>
        </p:spPr>
        <p:txBody>
          <a:bodyPr wrap="square" rtlCol="0">
            <a:spAutoFit/>
          </a:bodyPr>
          <a:lstStyle/>
          <a:p>
            <a:pPr algn="ctr"/>
            <a:r>
              <a:rPr lang="en-ZA" dirty="0" smtClean="0">
                <a:latin typeface="Century Gothic" panose="020B0502020202020204" pitchFamily="34" charset="0"/>
              </a:rPr>
              <a:t>AFIS Detect</a:t>
            </a:r>
          </a:p>
          <a:p>
            <a:pPr algn="ctr"/>
            <a:r>
              <a:rPr lang="en-ZA" dirty="0" smtClean="0">
                <a:solidFill>
                  <a:srgbClr val="FECD08"/>
                </a:solidFill>
                <a:latin typeface="Century Gothic" panose="020B0502020202020204" pitchFamily="34" charset="0"/>
              </a:rPr>
              <a:t>multi-mode</a:t>
            </a:r>
          </a:p>
          <a:p>
            <a:pPr marL="171450" lvl="0" indent="-171450">
              <a:buFont typeface="Arial" panose="020B0604020202020204" pitchFamily="34" charset="0"/>
              <a:buChar char="•"/>
            </a:pPr>
            <a:r>
              <a:rPr lang="en-ZA" sz="1200" dirty="0" smtClean="0">
                <a:latin typeface="Century Gothic" panose="020B0502020202020204" pitchFamily="34" charset="0"/>
              </a:rPr>
              <a:t>GOES, MODIS,VIIRS plus  Landsat 8, Sentinel 2, </a:t>
            </a:r>
            <a:r>
              <a:rPr lang="en-ZA" sz="1200" dirty="0" err="1" smtClean="0">
                <a:latin typeface="Century Gothic" panose="020B0502020202020204" pitchFamily="34" charset="0"/>
              </a:rPr>
              <a:t>FireBird</a:t>
            </a:r>
            <a:endParaRPr lang="en-GB" sz="1200" dirty="0" smtClean="0">
              <a:latin typeface="Century Gothic" panose="020B0502020202020204" pitchFamily="34" charset="0"/>
            </a:endParaRPr>
          </a:p>
          <a:p>
            <a:pPr marL="171450" lvl="0" indent="-171450">
              <a:buFont typeface="Arial" panose="020B0604020202020204" pitchFamily="34" charset="0"/>
              <a:buChar char="•"/>
            </a:pPr>
            <a:r>
              <a:rPr lang="en-ZA" sz="1200" dirty="0" smtClean="0">
                <a:latin typeface="Century Gothic" panose="020B0502020202020204" pitchFamily="34" charset="0"/>
              </a:rPr>
              <a:t>Dynamic Fire Spread Modelling,                Active Fire profiling </a:t>
            </a:r>
            <a:endParaRPr lang="en-GB" sz="1200" dirty="0" smtClean="0">
              <a:latin typeface="Century Gothic" panose="020B0502020202020204" pitchFamily="34" charset="0"/>
            </a:endParaRPr>
          </a:p>
          <a:p>
            <a:pPr marL="171450" lvl="0" indent="-171450">
              <a:buFont typeface="Arial" panose="020B0604020202020204" pitchFamily="34" charset="0"/>
              <a:buChar char="•"/>
            </a:pPr>
            <a:r>
              <a:rPr lang="en-GB" sz="1200" dirty="0" smtClean="0">
                <a:latin typeface="Century Gothic" panose="020B0502020202020204" pitchFamily="34" charset="0"/>
              </a:rPr>
              <a:t>Alert – SMS/email/internet push notification</a:t>
            </a:r>
          </a:p>
          <a:p>
            <a:pPr marL="171450" lvl="0" indent="-171450">
              <a:buFont typeface="Arial" panose="020B0604020202020204" pitchFamily="34" charset="0"/>
              <a:buChar char="•"/>
            </a:pPr>
            <a:r>
              <a:rPr lang="en-GB" sz="1200" dirty="0" smtClean="0">
                <a:latin typeface="Century Gothic" panose="020B0502020202020204" pitchFamily="34" charset="0"/>
              </a:rPr>
              <a:t>Crowd sourcing detection (app)</a:t>
            </a:r>
          </a:p>
          <a:p>
            <a:pPr marL="171450" lvl="0" indent="-171450">
              <a:buFont typeface="Arial" panose="020B0604020202020204" pitchFamily="34" charset="0"/>
              <a:buChar char="•"/>
            </a:pPr>
            <a:r>
              <a:rPr lang="en-ZA" sz="1200" dirty="0" smtClean="0">
                <a:latin typeface="Century Gothic" panose="020B0502020202020204" pitchFamily="34" charset="0"/>
              </a:rPr>
              <a:t>Integration with Forest Camera detections</a:t>
            </a:r>
            <a:endParaRPr lang="en-GB" sz="1200" dirty="0" smtClean="0">
              <a:latin typeface="Century Gothic" panose="020B0502020202020204" pitchFamily="34" charset="0"/>
            </a:endParaRPr>
          </a:p>
          <a:p>
            <a:pPr algn="ctr"/>
            <a:endParaRPr lang="en-GB" dirty="0">
              <a:solidFill>
                <a:srgbClr val="FECD08"/>
              </a:solidFill>
              <a:latin typeface="Century Gothic" panose="020B0502020202020204" pitchFamily="34" charset="0"/>
            </a:endParaRPr>
          </a:p>
        </p:txBody>
      </p:sp>
      <p:sp>
        <p:nvSpPr>
          <p:cNvPr id="18" name="TextBox 17"/>
          <p:cNvSpPr txBox="1"/>
          <p:nvPr/>
        </p:nvSpPr>
        <p:spPr>
          <a:xfrm>
            <a:off x="5922150" y="3307550"/>
            <a:ext cx="2610290" cy="2400657"/>
          </a:xfrm>
          <a:prstGeom prst="rect">
            <a:avLst/>
          </a:prstGeom>
          <a:noFill/>
        </p:spPr>
        <p:txBody>
          <a:bodyPr wrap="square" rtlCol="0">
            <a:spAutoFit/>
          </a:bodyPr>
          <a:lstStyle/>
          <a:p>
            <a:pPr algn="ctr"/>
            <a:r>
              <a:rPr lang="en-ZA" dirty="0" smtClean="0">
                <a:latin typeface="Century Gothic" panose="020B0502020202020204" pitchFamily="34" charset="0"/>
              </a:rPr>
              <a:t>AFIS Assess</a:t>
            </a:r>
          </a:p>
          <a:p>
            <a:pPr algn="ctr"/>
            <a:r>
              <a:rPr lang="en-ZA" dirty="0" smtClean="0">
                <a:solidFill>
                  <a:srgbClr val="FECD08"/>
                </a:solidFill>
                <a:latin typeface="Century Gothic" panose="020B0502020202020204" pitchFamily="34" charset="0"/>
              </a:rPr>
              <a:t>rapid</a:t>
            </a:r>
          </a:p>
          <a:p>
            <a:pPr marL="171450" lvl="0" indent="-171450">
              <a:buFont typeface="Arial" panose="020B0604020202020204" pitchFamily="34" charset="0"/>
              <a:buChar char="•"/>
            </a:pPr>
            <a:r>
              <a:rPr lang="en-ZA" sz="1200" dirty="0" smtClean="0">
                <a:latin typeface="Century Gothic" panose="020B0502020202020204" pitchFamily="34" charset="0"/>
              </a:rPr>
              <a:t>Landsat/Sentinel 2/Deimos access</a:t>
            </a:r>
            <a:endParaRPr lang="en-GB" sz="1200" dirty="0" smtClean="0">
              <a:latin typeface="Century Gothic" panose="020B0502020202020204" pitchFamily="34" charset="0"/>
            </a:endParaRPr>
          </a:p>
          <a:p>
            <a:pPr marL="171450" lvl="0" indent="-171450">
              <a:buFont typeface="Arial" panose="020B0604020202020204" pitchFamily="34" charset="0"/>
              <a:buChar char="•"/>
            </a:pPr>
            <a:r>
              <a:rPr lang="en-ZA" sz="1200" dirty="0" smtClean="0">
                <a:latin typeface="Century Gothic" panose="020B0502020202020204" pitchFamily="34" charset="0"/>
              </a:rPr>
              <a:t>Automated Landsat/Sentinel Burn Area mapping</a:t>
            </a:r>
            <a:endParaRPr lang="en-GB" sz="1200" dirty="0" smtClean="0">
              <a:latin typeface="Century Gothic" panose="020B0502020202020204" pitchFamily="34" charset="0"/>
            </a:endParaRPr>
          </a:p>
          <a:p>
            <a:pPr marL="171450" lvl="0" indent="-171450">
              <a:buFont typeface="Arial" panose="020B0604020202020204" pitchFamily="34" charset="0"/>
              <a:buChar char="•"/>
            </a:pPr>
            <a:r>
              <a:rPr lang="en-GB" sz="1200" dirty="0" smtClean="0">
                <a:latin typeface="Century Gothic" panose="020B0502020202020204" pitchFamily="34" charset="0"/>
              </a:rPr>
              <a:t>Fire Spread Analysis post fire</a:t>
            </a:r>
          </a:p>
          <a:p>
            <a:pPr marL="171450" lvl="0" indent="-171450">
              <a:buFont typeface="Arial" panose="020B0604020202020204" pitchFamily="34" charset="0"/>
              <a:buChar char="•"/>
            </a:pPr>
            <a:r>
              <a:rPr lang="en-ZA" sz="1200" dirty="0" smtClean="0">
                <a:latin typeface="Century Gothic" panose="020B0502020202020204" pitchFamily="34" charset="0"/>
              </a:rPr>
              <a:t>Post fire forensic analysis from high resolution satellite and in situ data</a:t>
            </a:r>
            <a:endParaRPr lang="en-GB" sz="1200" dirty="0" smtClean="0">
              <a:latin typeface="Century Gothic" panose="020B0502020202020204" pitchFamily="34" charset="0"/>
            </a:endParaRPr>
          </a:p>
          <a:p>
            <a:pPr algn="ctr"/>
            <a:endParaRPr lang="en-GB" dirty="0">
              <a:solidFill>
                <a:srgbClr val="FECD08"/>
              </a:solidFill>
              <a:latin typeface="Century Gothic" panose="020B0502020202020204" pitchFamily="34" charset="0"/>
            </a:endParaRPr>
          </a:p>
        </p:txBody>
      </p:sp>
      <p:sp>
        <p:nvSpPr>
          <p:cNvPr id="16" name="Rectangle 15"/>
          <p:cNvSpPr/>
          <p:nvPr/>
        </p:nvSpPr>
        <p:spPr>
          <a:xfrm>
            <a:off x="926594" y="2437402"/>
            <a:ext cx="72000" cy="72000"/>
          </a:xfrm>
          <a:prstGeom prst="rect">
            <a:avLst/>
          </a:prstGeom>
          <a:solidFill>
            <a:srgbClr val="F267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p:nvSpPr>
        <p:spPr>
          <a:xfrm>
            <a:off x="890594" y="2517802"/>
            <a:ext cx="72000" cy="72000"/>
          </a:xfrm>
          <a:prstGeom prst="rect">
            <a:avLst/>
          </a:prstGeom>
          <a:solidFill>
            <a:srgbClr val="F267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p:cNvSpPr/>
          <p:nvPr/>
        </p:nvSpPr>
        <p:spPr>
          <a:xfrm>
            <a:off x="1023149" y="2401402"/>
            <a:ext cx="72000" cy="72000"/>
          </a:xfrm>
          <a:prstGeom prst="rect">
            <a:avLst/>
          </a:prstGeom>
          <a:solidFill>
            <a:srgbClr val="F267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993727" y="2628147"/>
            <a:ext cx="72000" cy="72000"/>
          </a:xfrm>
          <a:prstGeom prst="rect">
            <a:avLst/>
          </a:prstGeom>
          <a:solidFill>
            <a:srgbClr val="F6F0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a:off x="1103549" y="2450247"/>
            <a:ext cx="72000" cy="72000"/>
          </a:xfrm>
          <a:prstGeom prst="rect">
            <a:avLst/>
          </a:prstGeom>
          <a:solidFill>
            <a:srgbClr val="F267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p:cNvSpPr/>
          <p:nvPr/>
        </p:nvSpPr>
        <p:spPr>
          <a:xfrm>
            <a:off x="1139549" y="2329402"/>
            <a:ext cx="72000" cy="72000"/>
          </a:xfrm>
          <a:prstGeom prst="rect">
            <a:avLst/>
          </a:prstGeom>
          <a:solidFill>
            <a:srgbClr val="F267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p:cNvSpPr/>
          <p:nvPr/>
        </p:nvSpPr>
        <p:spPr>
          <a:xfrm>
            <a:off x="1214784" y="2257402"/>
            <a:ext cx="72000" cy="72000"/>
          </a:xfrm>
          <a:prstGeom prst="rect">
            <a:avLst/>
          </a:prstGeom>
          <a:solidFill>
            <a:srgbClr val="F267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0390425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Group 45"/>
          <p:cNvGrpSpPr/>
          <p:nvPr/>
        </p:nvGrpSpPr>
        <p:grpSpPr>
          <a:xfrm>
            <a:off x="163243" y="665891"/>
            <a:ext cx="1825305" cy="3818934"/>
            <a:chOff x="675357" y="1596093"/>
            <a:chExt cx="1735388" cy="3152703"/>
          </a:xfrm>
        </p:grpSpPr>
        <p:pic>
          <p:nvPicPr>
            <p:cNvPr id="47" name="Picture 4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3262" y="2190615"/>
              <a:ext cx="722517" cy="732237"/>
            </a:xfrm>
            <a:prstGeom prst="rect">
              <a:avLst/>
            </a:prstGeom>
          </p:spPr>
        </p:pic>
        <p:pic>
          <p:nvPicPr>
            <p:cNvPr id="48" name="Picture 4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8497" y="1596093"/>
              <a:ext cx="810852" cy="848946"/>
            </a:xfrm>
            <a:prstGeom prst="rect">
              <a:avLst/>
            </a:prstGeom>
          </p:spPr>
        </p:pic>
        <p:pic>
          <p:nvPicPr>
            <p:cNvPr id="49" name="Picture 4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86132" y="2106301"/>
              <a:ext cx="924613" cy="739690"/>
            </a:xfrm>
            <a:prstGeom prst="rect">
              <a:avLst/>
            </a:prstGeom>
          </p:spPr>
        </p:pic>
        <p:pic>
          <p:nvPicPr>
            <p:cNvPr id="50" name="Picture 4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5357" y="3105106"/>
              <a:ext cx="1461058" cy="1643690"/>
            </a:xfrm>
            <a:prstGeom prst="rect">
              <a:avLst/>
            </a:prstGeom>
          </p:spPr>
        </p:pic>
      </p:grpSp>
      <p:pic>
        <p:nvPicPr>
          <p:cNvPr id="51" name="Picture 5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11860" y="1306396"/>
            <a:ext cx="1209679" cy="3239048"/>
          </a:xfrm>
          <a:prstGeom prst="rect">
            <a:avLst/>
          </a:prstGeom>
        </p:spPr>
      </p:pic>
      <p:cxnSp>
        <p:nvCxnSpPr>
          <p:cNvPr id="52" name="Elbow Connector 51"/>
          <p:cNvCxnSpPr/>
          <p:nvPr/>
        </p:nvCxnSpPr>
        <p:spPr>
          <a:xfrm>
            <a:off x="1617411" y="3455168"/>
            <a:ext cx="1607610" cy="585221"/>
          </a:xfrm>
          <a:prstGeom prst="bentConnector3">
            <a:avLst>
              <a:gd name="adj1" fmla="val 50000"/>
            </a:avLst>
          </a:prstGeom>
          <a:ln>
            <a:tailEnd type="arrow"/>
          </a:ln>
        </p:spPr>
        <p:style>
          <a:lnRef idx="3">
            <a:schemeClr val="accent6"/>
          </a:lnRef>
          <a:fillRef idx="0">
            <a:schemeClr val="accent6"/>
          </a:fillRef>
          <a:effectRef idx="2">
            <a:schemeClr val="accent6"/>
          </a:effectRef>
          <a:fontRef idx="minor">
            <a:schemeClr val="tx1"/>
          </a:fontRef>
        </p:style>
      </p:cxnSp>
      <p:cxnSp>
        <p:nvCxnSpPr>
          <p:cNvPr id="53" name="Elbow Connector 52"/>
          <p:cNvCxnSpPr/>
          <p:nvPr/>
        </p:nvCxnSpPr>
        <p:spPr>
          <a:xfrm flipV="1">
            <a:off x="6460965" y="2832551"/>
            <a:ext cx="318934" cy="71961"/>
          </a:xfrm>
          <a:prstGeom prst="bentConnector3">
            <a:avLst>
              <a:gd name="adj1" fmla="val -9612"/>
            </a:avLst>
          </a:prstGeom>
          <a:ln>
            <a:tailEnd type="arrow"/>
          </a:ln>
        </p:spPr>
        <p:style>
          <a:lnRef idx="3">
            <a:schemeClr val="accent6"/>
          </a:lnRef>
          <a:fillRef idx="0">
            <a:schemeClr val="accent6"/>
          </a:fillRef>
          <a:effectRef idx="2">
            <a:schemeClr val="accent6"/>
          </a:effectRef>
          <a:fontRef idx="minor">
            <a:schemeClr val="tx1"/>
          </a:fontRef>
        </p:style>
      </p:cxnSp>
      <p:pic>
        <p:nvPicPr>
          <p:cNvPr id="54" name="Picture 12" descr="http://t1.gstatic.com/images?q=tbn:ANd9GcRhP0PXeRJ9CdGOGXRtXdmoLhwRx6ljCpucqzm2MAWb9rIrpx1SLA"/>
          <p:cNvPicPr>
            <a:picLocks noChangeAspect="1" noChangeArrowheads="1"/>
          </p:cNvPicPr>
          <p:nvPr/>
        </p:nvPicPr>
        <p:blipFill>
          <a:blip r:embed="rId7" cstate="print"/>
          <a:srcRect/>
          <a:stretch>
            <a:fillRect/>
          </a:stretch>
        </p:blipFill>
        <p:spPr bwMode="auto">
          <a:xfrm>
            <a:off x="2256672" y="1103572"/>
            <a:ext cx="740153" cy="8333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8" name="Picture 6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98739" y="2431834"/>
            <a:ext cx="742596" cy="1158869"/>
          </a:xfrm>
          <a:prstGeom prst="rect">
            <a:avLst/>
          </a:prstGeom>
          <a:ln>
            <a:noFill/>
          </a:ln>
          <a:effectLst>
            <a:outerShdw blurRad="292100" dist="139700" dir="2700000" algn="tl" rotWithShape="0">
              <a:srgbClr val="333333">
                <a:alpha val="65000"/>
              </a:srgbClr>
            </a:outerShdw>
          </a:effectLst>
        </p:spPr>
      </p:pic>
      <p:pic>
        <p:nvPicPr>
          <p:cNvPr id="75" name="Picture 12" descr="http://icons.iconarchive.com/icons/icons-land/gis-gps-map/256/Layers-icon.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31740" y="1930028"/>
            <a:ext cx="960414" cy="1152497"/>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7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13812" y="4569832"/>
            <a:ext cx="940577" cy="1128692"/>
          </a:xfrm>
          <a:prstGeom prst="rect">
            <a:avLst/>
          </a:prstGeom>
        </p:spPr>
      </p:pic>
      <p:graphicFrame>
        <p:nvGraphicFramePr>
          <p:cNvPr id="81" name="Diagram 80"/>
          <p:cNvGraphicFramePr/>
          <p:nvPr>
            <p:extLst>
              <p:ext uri="{D42A27DB-BD31-4B8C-83A1-F6EECF244321}">
                <p14:modId xmlns:p14="http://schemas.microsoft.com/office/powerpoint/2010/main" val="3292262080"/>
              </p:ext>
            </p:extLst>
          </p:nvPr>
        </p:nvGraphicFramePr>
        <p:xfrm>
          <a:off x="26495" y="130899"/>
          <a:ext cx="9080485" cy="746382"/>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pic>
        <p:nvPicPr>
          <p:cNvPr id="82" name="Picture 81"/>
          <p:cNvPicPr>
            <a:picLocks noChangeAspect="1"/>
          </p:cNvPicPr>
          <p:nvPr/>
        </p:nvPicPr>
        <p:blipFill rotWithShape="1">
          <a:blip r:embed="rId16" cstate="print">
            <a:extLst>
              <a:ext uri="{28A0092B-C50C-407E-A947-70E740481C1C}">
                <a14:useLocalDpi xmlns:a14="http://schemas.microsoft.com/office/drawing/2010/main" val="0"/>
              </a:ext>
            </a:extLst>
          </a:blip>
          <a:srcRect l="21366" t="35378" r="16557"/>
          <a:stretch/>
        </p:blipFill>
        <p:spPr>
          <a:xfrm rot="248345">
            <a:off x="1569150" y="2949198"/>
            <a:ext cx="1325180" cy="2406483"/>
          </a:xfrm>
          <a:prstGeom prst="rect">
            <a:avLst/>
          </a:prstGeom>
        </p:spPr>
      </p:pic>
      <p:grpSp>
        <p:nvGrpSpPr>
          <p:cNvPr id="37" name="Group 36"/>
          <p:cNvGrpSpPr/>
          <p:nvPr/>
        </p:nvGrpSpPr>
        <p:grpSpPr>
          <a:xfrm>
            <a:off x="4596203" y="1149554"/>
            <a:ext cx="568104" cy="3944346"/>
            <a:chOff x="3190144" y="1464449"/>
            <a:chExt cx="568104" cy="3778136"/>
          </a:xfrm>
        </p:grpSpPr>
        <p:grpSp>
          <p:nvGrpSpPr>
            <p:cNvPr id="38" name="Group 37"/>
            <p:cNvGrpSpPr/>
            <p:nvPr/>
          </p:nvGrpSpPr>
          <p:grpSpPr>
            <a:xfrm>
              <a:off x="3190144" y="1464449"/>
              <a:ext cx="568104" cy="3778136"/>
              <a:chOff x="3190144" y="1464449"/>
              <a:chExt cx="568104" cy="3778136"/>
            </a:xfrm>
          </p:grpSpPr>
          <p:grpSp>
            <p:nvGrpSpPr>
              <p:cNvPr id="40" name="Group 39"/>
              <p:cNvGrpSpPr/>
              <p:nvPr/>
            </p:nvGrpSpPr>
            <p:grpSpPr>
              <a:xfrm>
                <a:off x="3190144" y="1464449"/>
                <a:ext cx="568104" cy="3778136"/>
                <a:chOff x="5913858" y="1400778"/>
                <a:chExt cx="618863" cy="3769240"/>
              </a:xfrm>
            </p:grpSpPr>
            <p:sp>
              <p:nvSpPr>
                <p:cNvPr id="43" name="Rounded Rectangle 42"/>
                <p:cNvSpPr/>
                <p:nvPr/>
              </p:nvSpPr>
              <p:spPr>
                <a:xfrm>
                  <a:off x="5913858" y="1400778"/>
                  <a:ext cx="618863" cy="376924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44" name="Picture 10" descr="http://www.csir.co.za/meraka/rsru/images/biome_graph.gif"/>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006436" y="3543726"/>
                  <a:ext cx="475525" cy="4582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45" name="Picture 8" descr="https://encrypted-tbn0.gstatic.com/images?q=tbn:ANd9GcR5YgfhxTUnX4PfsjHLwhiyP8rQRqaZza-V-ekGapx4H4aTrRdXDQ"/>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l="16541" t="3026" r="14350" b="14763"/>
                <a:stretch/>
              </p:blipFill>
              <p:spPr bwMode="auto">
                <a:xfrm>
                  <a:off x="6002894" y="3009060"/>
                  <a:ext cx="471117" cy="4460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69" name="Picture 6" descr="http://img-ipad.lisisoft.com/imgmic/3/0/1103-1-active-fire.jpg"/>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r="13544"/>
                <a:stretch/>
              </p:blipFill>
              <p:spPr bwMode="auto">
                <a:xfrm>
                  <a:off x="6006403" y="2448805"/>
                  <a:ext cx="475559" cy="43878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77" name="Picture 4" descr="http://www.lrm.nt.gov.au/__data/assets/image/0020/6158/fdr-scale.jp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5985940" y="1978942"/>
                  <a:ext cx="474701" cy="38914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pic>
            <p:nvPicPr>
              <p:cNvPr id="41" name="Picture 3" descr="http://img.rfclipart.com/image/big/63-48-b0/cell-phone-icon-Download-Free-Vector-File-EPS-2598.jp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3256314" y="4158208"/>
                <a:ext cx="425043" cy="4593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42" name="Picture 10" descr="http://officeclipart.com/office_clipart_images/a_stack_of_papers_and_documanets_in_an_office_0515-1007-3003-0814_SMU.jp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3231803" y="4706132"/>
                <a:ext cx="463507" cy="4295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pic>
          <p:nvPicPr>
            <p:cNvPr id="39" name="Picture 13"/>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3269892" y="1573241"/>
              <a:ext cx="436446" cy="3974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83" name="TextBox 82"/>
          <p:cNvSpPr txBox="1"/>
          <p:nvPr/>
        </p:nvSpPr>
        <p:spPr>
          <a:xfrm>
            <a:off x="5345358" y="1633918"/>
            <a:ext cx="878767" cy="600164"/>
          </a:xfrm>
          <a:prstGeom prst="rect">
            <a:avLst/>
          </a:prstGeom>
          <a:noFill/>
        </p:spPr>
        <p:txBody>
          <a:bodyPr wrap="none" rtlCol="0">
            <a:spAutoFit/>
          </a:bodyPr>
          <a:lstStyle/>
          <a:p>
            <a:r>
              <a:rPr lang="en-ZA" sz="1100" dirty="0">
                <a:solidFill>
                  <a:prstClr val="black"/>
                </a:solidFill>
                <a:effectLst>
                  <a:outerShdw blurRad="50800" dist="38100" dir="2700000" algn="tl" rotWithShape="0">
                    <a:prstClr val="black">
                      <a:alpha val="40000"/>
                    </a:prstClr>
                  </a:outerShdw>
                </a:effectLst>
              </a:rPr>
              <a:t>Precision</a:t>
            </a:r>
          </a:p>
          <a:p>
            <a:r>
              <a:rPr lang="en-ZA" sz="1100" dirty="0">
                <a:solidFill>
                  <a:prstClr val="black"/>
                </a:solidFill>
                <a:effectLst>
                  <a:outerShdw blurRad="50800" dist="38100" dir="2700000" algn="tl" rotWithShape="0">
                    <a:prstClr val="black">
                      <a:alpha val="40000"/>
                    </a:prstClr>
                  </a:outerShdw>
                </a:effectLst>
              </a:rPr>
              <a:t>Fire Danger </a:t>
            </a:r>
          </a:p>
          <a:p>
            <a:r>
              <a:rPr lang="en-ZA" sz="1100" dirty="0">
                <a:solidFill>
                  <a:prstClr val="black"/>
                </a:solidFill>
                <a:effectLst>
                  <a:outerShdw blurRad="50800" dist="38100" dir="2700000" algn="tl" rotWithShape="0">
                    <a:prstClr val="black">
                      <a:alpha val="40000"/>
                    </a:prstClr>
                  </a:outerShdw>
                </a:effectLst>
              </a:rPr>
              <a:t>Forecasting</a:t>
            </a:r>
            <a:endParaRPr lang="en-GB" sz="1100" dirty="0">
              <a:solidFill>
                <a:prstClr val="black"/>
              </a:solidFill>
              <a:effectLst>
                <a:outerShdw blurRad="50800" dist="38100" dir="2700000" algn="tl" rotWithShape="0">
                  <a:prstClr val="black">
                    <a:alpha val="40000"/>
                  </a:prstClr>
                </a:outerShdw>
              </a:effectLst>
            </a:endParaRPr>
          </a:p>
        </p:txBody>
      </p:sp>
      <p:sp>
        <p:nvSpPr>
          <p:cNvPr id="84" name="TextBox 83"/>
          <p:cNvSpPr txBox="1"/>
          <p:nvPr/>
        </p:nvSpPr>
        <p:spPr>
          <a:xfrm>
            <a:off x="5345358" y="2192391"/>
            <a:ext cx="982961" cy="600164"/>
          </a:xfrm>
          <a:prstGeom prst="rect">
            <a:avLst/>
          </a:prstGeom>
          <a:noFill/>
        </p:spPr>
        <p:txBody>
          <a:bodyPr wrap="none" rtlCol="0">
            <a:spAutoFit/>
          </a:bodyPr>
          <a:lstStyle/>
          <a:p>
            <a:r>
              <a:rPr lang="en-ZA" sz="1100" dirty="0">
                <a:solidFill>
                  <a:prstClr val="black"/>
                </a:solidFill>
                <a:effectLst>
                  <a:outerShdw blurRad="50800" dist="38100" dir="2700000" algn="tl" rotWithShape="0">
                    <a:prstClr val="black">
                      <a:alpha val="40000"/>
                    </a:prstClr>
                  </a:outerShdw>
                </a:effectLst>
              </a:rPr>
              <a:t>Multi Satellite</a:t>
            </a:r>
          </a:p>
          <a:p>
            <a:r>
              <a:rPr lang="en-ZA" sz="1100" dirty="0">
                <a:solidFill>
                  <a:prstClr val="black"/>
                </a:solidFill>
                <a:effectLst>
                  <a:outerShdw blurRad="50800" dist="38100" dir="2700000" algn="tl" rotWithShape="0">
                    <a:prstClr val="black">
                      <a:alpha val="40000"/>
                    </a:prstClr>
                  </a:outerShdw>
                </a:effectLst>
              </a:rPr>
              <a:t>Active Fire </a:t>
            </a:r>
          </a:p>
          <a:p>
            <a:r>
              <a:rPr lang="en-ZA" sz="1100" dirty="0">
                <a:solidFill>
                  <a:prstClr val="black"/>
                </a:solidFill>
                <a:effectLst>
                  <a:outerShdw blurRad="50800" dist="38100" dir="2700000" algn="tl" rotWithShape="0">
                    <a:prstClr val="black">
                      <a:alpha val="40000"/>
                    </a:prstClr>
                  </a:outerShdw>
                </a:effectLst>
              </a:rPr>
              <a:t>Monitoring</a:t>
            </a:r>
            <a:endParaRPr lang="en-GB" sz="1100" dirty="0">
              <a:solidFill>
                <a:prstClr val="black"/>
              </a:solidFill>
              <a:effectLst>
                <a:outerShdw blurRad="50800" dist="38100" dir="2700000" algn="tl" rotWithShape="0">
                  <a:prstClr val="black">
                    <a:alpha val="40000"/>
                  </a:prstClr>
                </a:outerShdw>
              </a:effectLst>
            </a:endParaRPr>
          </a:p>
        </p:txBody>
      </p:sp>
      <p:sp>
        <p:nvSpPr>
          <p:cNvPr id="85" name="TextBox 84"/>
          <p:cNvSpPr txBox="1"/>
          <p:nvPr/>
        </p:nvSpPr>
        <p:spPr>
          <a:xfrm>
            <a:off x="5345358" y="2765837"/>
            <a:ext cx="984565" cy="430887"/>
          </a:xfrm>
          <a:prstGeom prst="rect">
            <a:avLst/>
          </a:prstGeom>
          <a:noFill/>
        </p:spPr>
        <p:txBody>
          <a:bodyPr wrap="none" rtlCol="0">
            <a:spAutoFit/>
          </a:bodyPr>
          <a:lstStyle/>
          <a:p>
            <a:r>
              <a:rPr lang="en-ZA" sz="1100" dirty="0">
                <a:solidFill>
                  <a:prstClr val="black"/>
                </a:solidFill>
                <a:effectLst>
                  <a:outerShdw blurRad="50800" dist="38100" dir="2700000" algn="tl" rotWithShape="0">
                    <a:prstClr val="black">
                      <a:alpha val="40000"/>
                    </a:prstClr>
                  </a:outerShdw>
                </a:effectLst>
              </a:rPr>
              <a:t>30m Burn </a:t>
            </a:r>
          </a:p>
          <a:p>
            <a:r>
              <a:rPr lang="en-ZA" sz="1100" dirty="0">
                <a:solidFill>
                  <a:prstClr val="black"/>
                </a:solidFill>
                <a:effectLst>
                  <a:outerShdw blurRad="50800" dist="38100" dir="2700000" algn="tl" rotWithShape="0">
                    <a:prstClr val="black">
                      <a:alpha val="40000"/>
                    </a:prstClr>
                  </a:outerShdw>
                </a:effectLst>
              </a:rPr>
              <a:t>Area </a:t>
            </a:r>
            <a:r>
              <a:rPr lang="en-GB" sz="1100" dirty="0">
                <a:solidFill>
                  <a:prstClr val="black"/>
                </a:solidFill>
                <a:effectLst>
                  <a:outerShdw blurRad="50800" dist="38100" dir="2700000" algn="tl" rotWithShape="0">
                    <a:prstClr val="black">
                      <a:alpha val="40000"/>
                    </a:prstClr>
                  </a:outerShdw>
                </a:effectLst>
              </a:rPr>
              <a:t>mapping</a:t>
            </a:r>
            <a:endParaRPr lang="en-ZA" sz="1100" dirty="0">
              <a:solidFill>
                <a:prstClr val="black"/>
              </a:solidFill>
              <a:effectLst>
                <a:outerShdw blurRad="50800" dist="38100" dir="2700000" algn="tl" rotWithShape="0">
                  <a:prstClr val="black">
                    <a:alpha val="40000"/>
                  </a:prstClr>
                </a:outerShdw>
              </a:effectLst>
            </a:endParaRPr>
          </a:p>
        </p:txBody>
      </p:sp>
      <p:sp>
        <p:nvSpPr>
          <p:cNvPr id="86" name="TextBox 85"/>
          <p:cNvSpPr txBox="1"/>
          <p:nvPr/>
        </p:nvSpPr>
        <p:spPr>
          <a:xfrm>
            <a:off x="5345358" y="3267780"/>
            <a:ext cx="1181734" cy="430887"/>
          </a:xfrm>
          <a:prstGeom prst="rect">
            <a:avLst/>
          </a:prstGeom>
          <a:noFill/>
        </p:spPr>
        <p:txBody>
          <a:bodyPr wrap="none" rtlCol="0">
            <a:spAutoFit/>
          </a:bodyPr>
          <a:lstStyle/>
          <a:p>
            <a:r>
              <a:rPr lang="en-ZA" sz="1100" dirty="0">
                <a:solidFill>
                  <a:prstClr val="black"/>
                </a:solidFill>
                <a:effectLst>
                  <a:outerShdw blurRad="50800" dist="38100" dir="2700000" algn="tl" rotWithShape="0">
                    <a:prstClr val="black">
                      <a:alpha val="40000"/>
                    </a:prstClr>
                  </a:outerShdw>
                </a:effectLst>
              </a:rPr>
              <a:t>Dynamic Fire </a:t>
            </a:r>
          </a:p>
          <a:p>
            <a:r>
              <a:rPr lang="en-ZA" sz="1100" dirty="0">
                <a:solidFill>
                  <a:prstClr val="black"/>
                </a:solidFill>
                <a:effectLst>
                  <a:outerShdw blurRad="50800" dist="38100" dir="2700000" algn="tl" rotWithShape="0">
                    <a:prstClr val="black">
                      <a:alpha val="40000"/>
                    </a:prstClr>
                  </a:outerShdw>
                </a:effectLst>
              </a:rPr>
              <a:t>Spread modelling</a:t>
            </a:r>
            <a:endParaRPr lang="en-GB" sz="1100" dirty="0">
              <a:solidFill>
                <a:prstClr val="black"/>
              </a:solidFill>
              <a:effectLst>
                <a:outerShdw blurRad="50800" dist="38100" dir="2700000" algn="tl" rotWithShape="0">
                  <a:prstClr val="black">
                    <a:alpha val="40000"/>
                  </a:prstClr>
                </a:outerShdw>
              </a:effectLst>
            </a:endParaRPr>
          </a:p>
        </p:txBody>
      </p:sp>
      <p:sp>
        <p:nvSpPr>
          <p:cNvPr id="87" name="TextBox 86"/>
          <p:cNvSpPr txBox="1"/>
          <p:nvPr/>
        </p:nvSpPr>
        <p:spPr>
          <a:xfrm>
            <a:off x="5351093" y="3769739"/>
            <a:ext cx="1335622" cy="600164"/>
          </a:xfrm>
          <a:prstGeom prst="rect">
            <a:avLst/>
          </a:prstGeom>
          <a:noFill/>
        </p:spPr>
        <p:txBody>
          <a:bodyPr wrap="none" rtlCol="0">
            <a:spAutoFit/>
          </a:bodyPr>
          <a:lstStyle/>
          <a:p>
            <a:r>
              <a:rPr lang="en-ZA" sz="1100" dirty="0">
                <a:solidFill>
                  <a:prstClr val="black"/>
                </a:solidFill>
                <a:effectLst>
                  <a:outerShdw blurRad="50800" dist="38100" dir="2700000" algn="tl" rotWithShape="0">
                    <a:prstClr val="black">
                      <a:alpha val="40000"/>
                    </a:prstClr>
                  </a:outerShdw>
                </a:effectLst>
              </a:rPr>
              <a:t>Mobile Alerting </a:t>
            </a:r>
          </a:p>
          <a:p>
            <a:r>
              <a:rPr lang="en-ZA" sz="1100" dirty="0">
                <a:solidFill>
                  <a:prstClr val="black"/>
                </a:solidFill>
                <a:effectLst>
                  <a:outerShdw blurRad="50800" dist="38100" dir="2700000" algn="tl" rotWithShape="0">
                    <a:prstClr val="black">
                      <a:alpha val="40000"/>
                    </a:prstClr>
                  </a:outerShdw>
                </a:effectLst>
              </a:rPr>
              <a:t>and crowd sourcing </a:t>
            </a:r>
          </a:p>
          <a:p>
            <a:r>
              <a:rPr lang="en-ZA" sz="1100" dirty="0">
                <a:solidFill>
                  <a:prstClr val="black"/>
                </a:solidFill>
                <a:effectLst>
                  <a:outerShdw blurRad="50800" dist="38100" dir="2700000" algn="tl" rotWithShape="0">
                    <a:prstClr val="black">
                      <a:alpha val="40000"/>
                    </a:prstClr>
                  </a:outerShdw>
                </a:effectLst>
              </a:rPr>
              <a:t>app</a:t>
            </a:r>
            <a:endParaRPr lang="en-GB" sz="1100" dirty="0">
              <a:solidFill>
                <a:prstClr val="black"/>
              </a:solidFill>
              <a:effectLst>
                <a:outerShdw blurRad="50800" dist="38100" dir="2700000" algn="tl" rotWithShape="0">
                  <a:prstClr val="black">
                    <a:alpha val="40000"/>
                  </a:prstClr>
                </a:outerShdw>
              </a:effectLst>
            </a:endParaRPr>
          </a:p>
        </p:txBody>
      </p:sp>
      <p:sp>
        <p:nvSpPr>
          <p:cNvPr id="88" name="TextBox 87"/>
          <p:cNvSpPr txBox="1"/>
          <p:nvPr/>
        </p:nvSpPr>
        <p:spPr>
          <a:xfrm>
            <a:off x="5360007" y="4375585"/>
            <a:ext cx="875561" cy="600164"/>
          </a:xfrm>
          <a:prstGeom prst="rect">
            <a:avLst/>
          </a:prstGeom>
          <a:noFill/>
        </p:spPr>
        <p:txBody>
          <a:bodyPr wrap="none" rtlCol="0">
            <a:spAutoFit/>
          </a:bodyPr>
          <a:lstStyle/>
          <a:p>
            <a:r>
              <a:rPr lang="en-ZA" sz="1100" dirty="0">
                <a:solidFill>
                  <a:prstClr val="black"/>
                </a:solidFill>
                <a:effectLst>
                  <a:outerShdw blurRad="50800" dist="38100" dir="2700000" algn="tl" rotWithShape="0">
                    <a:prstClr val="black">
                      <a:alpha val="40000"/>
                    </a:prstClr>
                  </a:outerShdw>
                </a:effectLst>
              </a:rPr>
              <a:t>FDI and BA</a:t>
            </a:r>
          </a:p>
          <a:p>
            <a:r>
              <a:rPr lang="en-ZA" sz="1100" dirty="0">
                <a:solidFill>
                  <a:prstClr val="black"/>
                </a:solidFill>
                <a:effectLst>
                  <a:outerShdw blurRad="50800" dist="38100" dir="2700000" algn="tl" rotWithShape="0">
                    <a:prstClr val="black">
                      <a:alpha val="40000"/>
                    </a:prstClr>
                  </a:outerShdw>
                </a:effectLst>
              </a:rPr>
              <a:t>Reporting &amp;</a:t>
            </a:r>
          </a:p>
          <a:p>
            <a:r>
              <a:rPr lang="en-ZA" sz="1100" dirty="0">
                <a:solidFill>
                  <a:prstClr val="black"/>
                </a:solidFill>
                <a:effectLst>
                  <a:outerShdw blurRad="50800" dist="38100" dir="2700000" algn="tl" rotWithShape="0">
                    <a:prstClr val="black">
                      <a:alpha val="40000"/>
                    </a:prstClr>
                  </a:outerShdw>
                </a:effectLst>
              </a:rPr>
              <a:t>Statistics</a:t>
            </a:r>
            <a:endParaRPr lang="en-GB" sz="1100" dirty="0">
              <a:solidFill>
                <a:prstClr val="black"/>
              </a:solidFill>
              <a:effectLst>
                <a:outerShdw blurRad="50800" dist="38100" dir="2700000" algn="tl" rotWithShape="0">
                  <a:prstClr val="black">
                    <a:alpha val="40000"/>
                  </a:prstClr>
                </a:outerShdw>
              </a:effectLst>
            </a:endParaRPr>
          </a:p>
        </p:txBody>
      </p:sp>
      <p:sp>
        <p:nvSpPr>
          <p:cNvPr id="89" name="TextBox 88"/>
          <p:cNvSpPr txBox="1"/>
          <p:nvPr/>
        </p:nvSpPr>
        <p:spPr>
          <a:xfrm>
            <a:off x="5371372" y="1217938"/>
            <a:ext cx="1249060" cy="430887"/>
          </a:xfrm>
          <a:prstGeom prst="rect">
            <a:avLst/>
          </a:prstGeom>
          <a:noFill/>
        </p:spPr>
        <p:txBody>
          <a:bodyPr wrap="none" rtlCol="0">
            <a:spAutoFit/>
          </a:bodyPr>
          <a:lstStyle/>
          <a:p>
            <a:r>
              <a:rPr lang="en-ZA" sz="1100" dirty="0">
                <a:solidFill>
                  <a:prstClr val="black"/>
                </a:solidFill>
                <a:effectLst>
                  <a:outerShdw blurRad="50800" dist="38100" dir="2700000" algn="tl" rotWithShape="0">
                    <a:prstClr val="black">
                      <a:alpha val="40000"/>
                    </a:prstClr>
                  </a:outerShdw>
                </a:effectLst>
              </a:rPr>
              <a:t>WMS Custom data</a:t>
            </a:r>
          </a:p>
          <a:p>
            <a:r>
              <a:rPr lang="en-ZA" sz="1100" dirty="0">
                <a:solidFill>
                  <a:prstClr val="black"/>
                </a:solidFill>
                <a:effectLst>
                  <a:outerShdw blurRad="50800" dist="38100" dir="2700000" algn="tl" rotWithShape="0">
                    <a:prstClr val="black">
                      <a:alpha val="40000"/>
                    </a:prstClr>
                  </a:outerShdw>
                </a:effectLst>
              </a:rPr>
              <a:t>uploads</a:t>
            </a:r>
            <a:endParaRPr lang="en-GB" sz="1100" dirty="0">
              <a:solidFill>
                <a:prstClr val="black"/>
              </a:solidFill>
              <a:effectLst>
                <a:outerShdw blurRad="50800" dist="38100" dir="2700000" algn="tl" rotWithShape="0">
                  <a:prstClr val="black">
                    <a:alpha val="40000"/>
                  </a:prstClr>
                </a:outerShdw>
              </a:effectLst>
            </a:endParaRPr>
          </a:p>
        </p:txBody>
      </p:sp>
      <p:pic>
        <p:nvPicPr>
          <p:cNvPr id="90" name="Picture 2"/>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6785174" y="1225546"/>
            <a:ext cx="2159417" cy="10486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1" name="Picture 90"/>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6738078" y="3820811"/>
            <a:ext cx="2206514" cy="1241164"/>
          </a:xfrm>
          <a:prstGeom prst="rect">
            <a:avLst/>
          </a:prstGeom>
          <a:ln>
            <a:noFill/>
          </a:ln>
          <a:effectLst>
            <a:outerShdw blurRad="292100" dist="139700" dir="2700000" algn="tl" rotWithShape="0">
              <a:srgbClr val="333333">
                <a:alpha val="65000"/>
              </a:srgbClr>
            </a:outerShdw>
          </a:effectLst>
        </p:spPr>
      </p:pic>
      <p:grpSp>
        <p:nvGrpSpPr>
          <p:cNvPr id="55" name="Group 54"/>
          <p:cNvGrpSpPr/>
          <p:nvPr/>
        </p:nvGrpSpPr>
        <p:grpSpPr>
          <a:xfrm>
            <a:off x="8270766" y="2811499"/>
            <a:ext cx="363503" cy="705923"/>
            <a:chOff x="6372200" y="877280"/>
            <a:chExt cx="2340261" cy="3944579"/>
          </a:xfrm>
        </p:grpSpPr>
        <p:pic>
          <p:nvPicPr>
            <p:cNvPr id="56" name="Picture 10"/>
            <p:cNvPicPr>
              <a:picLocks noChangeAspect="1" noChangeArrowheads="1"/>
            </p:cNvPicPr>
            <p:nvPr/>
          </p:nvPicPr>
          <p:blipFill>
            <a:blip r:embed="rId26"/>
            <a:srcRect/>
            <a:stretch>
              <a:fillRect/>
            </a:stretch>
          </p:blipFill>
          <p:spPr bwMode="auto">
            <a:xfrm>
              <a:off x="6372200" y="877280"/>
              <a:ext cx="2340261" cy="3944579"/>
            </a:xfrm>
            <a:prstGeom prst="rect">
              <a:avLst/>
            </a:prstGeom>
            <a:noFill/>
            <a:ln w="12700">
              <a:noFill/>
              <a:miter lim="800000"/>
              <a:headEnd/>
              <a:tailEnd/>
            </a:ln>
            <a:effectLst>
              <a:outerShdw blurRad="127000" dist="38100" dir="2700000" algn="ctr">
                <a:srgbClr val="000000">
                  <a:alpha val="45000"/>
                </a:srgbClr>
              </a:outerShdw>
            </a:effectLst>
          </p:spPr>
        </p:pic>
        <p:pic>
          <p:nvPicPr>
            <p:cNvPr id="57" name="Picture 2"/>
            <p:cNvPicPr>
              <a:picLocks noChangeAspect="1" noChangeArrowheads="1"/>
            </p:cNvPicPr>
            <p:nvPr/>
          </p:nvPicPr>
          <p:blipFill rotWithShape="1">
            <a:blip r:embed="rId27" cstate="print">
              <a:extLst>
                <a:ext uri="{28A0092B-C50C-407E-A947-70E740481C1C}">
                  <a14:useLocalDpi xmlns:a14="http://schemas.microsoft.com/office/drawing/2010/main" val="0"/>
                </a:ext>
              </a:extLst>
            </a:blip>
            <a:srcRect/>
            <a:stretch/>
          </p:blipFill>
          <p:spPr bwMode="auto">
            <a:xfrm>
              <a:off x="6552220" y="1597360"/>
              <a:ext cx="1980220" cy="26102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6328198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59154" y="697341"/>
            <a:ext cx="3547761" cy="4293324"/>
            <a:chOff x="251145" y="1282325"/>
            <a:chExt cx="3104240" cy="3972789"/>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282325"/>
              <a:ext cx="3103865" cy="2188846"/>
            </a:xfrm>
            <a:prstGeom prst="round2DiagRect">
              <a:avLst>
                <a:gd name="adj1" fmla="val 0"/>
                <a:gd name="adj2" fmla="val 20114"/>
              </a:avLst>
            </a:prstGeom>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Lst>
          </p:spPr>
        </p:pic>
        <p:sp>
          <p:nvSpPr>
            <p:cNvPr id="5" name="Round Diagonal Corner Rectangle 4"/>
            <p:cNvSpPr/>
            <p:nvPr/>
          </p:nvSpPr>
          <p:spPr>
            <a:xfrm>
              <a:off x="251145" y="3532575"/>
              <a:ext cx="3103865" cy="1722539"/>
            </a:xfrm>
            <a:prstGeom prst="round2DiagRect">
              <a:avLst>
                <a:gd name="adj1" fmla="val 26875"/>
                <a:gd name="adj2" fmla="val 0"/>
              </a:avLst>
            </a:prstGeom>
            <a:solidFill>
              <a:srgbClr val="FECD08"/>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ZA" sz="1600" b="1" dirty="0" smtClean="0">
                  <a:solidFill>
                    <a:schemeClr val="tx1"/>
                  </a:solidFill>
                  <a:latin typeface="Century Gothic" panose="020B0502020202020204" pitchFamily="34" charset="0"/>
                </a:rPr>
                <a:t>USER EXPERIENCE</a:t>
              </a:r>
            </a:p>
            <a:p>
              <a:pPr marL="88900"/>
              <a:r>
                <a:rPr lang="en-ZA" sz="1400" dirty="0" smtClean="0">
                  <a:solidFill>
                    <a:schemeClr val="tx1"/>
                  </a:solidFill>
                  <a:latin typeface="Century Gothic" panose="020B0502020202020204" pitchFamily="34" charset="0"/>
                </a:rPr>
                <a:t>Our work with the fire management community over the past 10 years has guided the development of various user experience interfaces</a:t>
              </a:r>
              <a:endParaRPr lang="en-GB" sz="1400" dirty="0">
                <a:solidFill>
                  <a:schemeClr val="tx1"/>
                </a:solidFill>
                <a:latin typeface="Century Gothic" panose="020B0502020202020204" pitchFamily="34" charset="0"/>
              </a:endParaRPr>
            </a:p>
          </p:txBody>
        </p:sp>
      </p:gr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7180" y="472235"/>
            <a:ext cx="648000" cy="6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7260" y="1912395"/>
            <a:ext cx="648000" cy="6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37260" y="3352555"/>
            <a:ext cx="654820" cy="6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6" name="Group 15"/>
          <p:cNvGrpSpPr/>
          <p:nvPr/>
        </p:nvGrpSpPr>
        <p:grpSpPr>
          <a:xfrm>
            <a:off x="5562110" y="472235"/>
            <a:ext cx="3510389" cy="729661"/>
            <a:chOff x="5562110" y="607250"/>
            <a:chExt cx="3510389" cy="729661"/>
          </a:xfrm>
        </p:grpSpPr>
        <p:sp>
          <p:nvSpPr>
            <p:cNvPr id="7" name="TextBox 6"/>
            <p:cNvSpPr txBox="1"/>
            <p:nvPr/>
          </p:nvSpPr>
          <p:spPr>
            <a:xfrm>
              <a:off x="5562110" y="607250"/>
              <a:ext cx="867545" cy="369332"/>
            </a:xfrm>
            <a:prstGeom prst="rect">
              <a:avLst/>
            </a:prstGeom>
            <a:noFill/>
          </p:spPr>
          <p:txBody>
            <a:bodyPr wrap="none" rtlCol="0">
              <a:spAutoFit/>
            </a:bodyPr>
            <a:lstStyle/>
            <a:p>
              <a:r>
                <a:rPr lang="en-ZA" b="1" dirty="0" smtClean="0"/>
                <a:t>On line</a:t>
              </a:r>
              <a:endParaRPr lang="en-GB" b="1" dirty="0"/>
            </a:p>
          </p:txBody>
        </p:sp>
        <p:sp>
          <p:nvSpPr>
            <p:cNvPr id="19" name="TextBox 18"/>
            <p:cNvSpPr txBox="1"/>
            <p:nvPr/>
          </p:nvSpPr>
          <p:spPr>
            <a:xfrm>
              <a:off x="5562110" y="813691"/>
              <a:ext cx="3510389" cy="523220"/>
            </a:xfrm>
            <a:prstGeom prst="rect">
              <a:avLst/>
            </a:prstGeom>
            <a:noFill/>
          </p:spPr>
          <p:txBody>
            <a:bodyPr wrap="square" rtlCol="0">
              <a:spAutoFit/>
            </a:bodyPr>
            <a:lstStyle/>
            <a:p>
              <a:r>
                <a:rPr lang="en-ZA" sz="1400" dirty="0" smtClean="0"/>
                <a:t>Web viewer for correlating asset information with </a:t>
              </a:r>
              <a:r>
                <a:rPr lang="en-ZA" sz="1400" dirty="0" err="1" smtClean="0"/>
                <a:t>geolocated</a:t>
              </a:r>
              <a:r>
                <a:rPr lang="en-ZA" sz="1400" dirty="0" smtClean="0"/>
                <a:t> fire information</a:t>
              </a:r>
              <a:endParaRPr lang="en-GB" sz="1400" dirty="0"/>
            </a:p>
          </p:txBody>
        </p:sp>
      </p:grpSp>
      <p:grpSp>
        <p:nvGrpSpPr>
          <p:cNvPr id="17" name="Group 16"/>
          <p:cNvGrpSpPr/>
          <p:nvPr/>
        </p:nvGrpSpPr>
        <p:grpSpPr>
          <a:xfrm>
            <a:off x="5562110" y="1160073"/>
            <a:ext cx="3330370" cy="797327"/>
            <a:chOff x="5562110" y="1313961"/>
            <a:chExt cx="3330370" cy="797327"/>
          </a:xfrm>
        </p:grpSpPr>
        <p:sp>
          <p:nvSpPr>
            <p:cNvPr id="18" name="TextBox 17"/>
            <p:cNvSpPr txBox="1"/>
            <p:nvPr/>
          </p:nvSpPr>
          <p:spPr>
            <a:xfrm>
              <a:off x="5562110" y="1313961"/>
              <a:ext cx="1300356" cy="369332"/>
            </a:xfrm>
            <a:prstGeom prst="rect">
              <a:avLst/>
            </a:prstGeom>
            <a:noFill/>
          </p:spPr>
          <p:txBody>
            <a:bodyPr wrap="none" rtlCol="0">
              <a:spAutoFit/>
            </a:bodyPr>
            <a:lstStyle/>
            <a:p>
              <a:r>
                <a:rPr lang="en-ZA" b="1" dirty="0" smtClean="0"/>
                <a:t>Mobile App</a:t>
              </a:r>
              <a:endParaRPr lang="en-GB" b="1" dirty="0"/>
            </a:p>
          </p:txBody>
        </p:sp>
        <p:sp>
          <p:nvSpPr>
            <p:cNvPr id="20" name="TextBox 19"/>
            <p:cNvSpPr txBox="1"/>
            <p:nvPr/>
          </p:nvSpPr>
          <p:spPr>
            <a:xfrm>
              <a:off x="5562110" y="1588068"/>
              <a:ext cx="3330370" cy="523220"/>
            </a:xfrm>
            <a:prstGeom prst="rect">
              <a:avLst/>
            </a:prstGeom>
            <a:noFill/>
          </p:spPr>
          <p:txBody>
            <a:bodyPr wrap="square" rtlCol="0">
              <a:spAutoFit/>
            </a:bodyPr>
            <a:lstStyle/>
            <a:p>
              <a:r>
                <a:rPr lang="en-ZA" sz="1400" dirty="0" smtClean="0"/>
                <a:t>AFIS fire location and forecasting information delivered to smart phone</a:t>
              </a:r>
              <a:endParaRPr lang="en-GB" sz="1400" dirty="0"/>
            </a:p>
          </p:txBody>
        </p:sp>
      </p:grpSp>
      <p:grpSp>
        <p:nvGrpSpPr>
          <p:cNvPr id="23" name="Group 22"/>
          <p:cNvGrpSpPr/>
          <p:nvPr/>
        </p:nvGrpSpPr>
        <p:grpSpPr>
          <a:xfrm>
            <a:off x="5562110" y="1919943"/>
            <a:ext cx="3330371" cy="757537"/>
            <a:chOff x="5562110" y="2083123"/>
            <a:chExt cx="3330371" cy="757537"/>
          </a:xfrm>
        </p:grpSpPr>
        <p:sp>
          <p:nvSpPr>
            <p:cNvPr id="21" name="TextBox 20"/>
            <p:cNvSpPr txBox="1"/>
            <p:nvPr/>
          </p:nvSpPr>
          <p:spPr>
            <a:xfrm>
              <a:off x="5562110" y="2083123"/>
              <a:ext cx="946093" cy="369332"/>
            </a:xfrm>
            <a:prstGeom prst="rect">
              <a:avLst/>
            </a:prstGeom>
            <a:noFill/>
          </p:spPr>
          <p:txBody>
            <a:bodyPr wrap="none" rtlCol="0">
              <a:spAutoFit/>
            </a:bodyPr>
            <a:lstStyle/>
            <a:p>
              <a:r>
                <a:rPr lang="en-ZA" b="1" dirty="0" smtClean="0"/>
                <a:t>Alerting</a:t>
              </a:r>
              <a:endParaRPr lang="en-GB" b="1" dirty="0"/>
            </a:p>
          </p:txBody>
        </p:sp>
        <p:sp>
          <p:nvSpPr>
            <p:cNvPr id="22" name="TextBox 21"/>
            <p:cNvSpPr txBox="1"/>
            <p:nvPr/>
          </p:nvSpPr>
          <p:spPr>
            <a:xfrm>
              <a:off x="5562111" y="2317440"/>
              <a:ext cx="3330370" cy="523220"/>
            </a:xfrm>
            <a:prstGeom prst="rect">
              <a:avLst/>
            </a:prstGeom>
            <a:noFill/>
          </p:spPr>
          <p:txBody>
            <a:bodyPr wrap="square" rtlCol="0">
              <a:spAutoFit/>
            </a:bodyPr>
            <a:lstStyle/>
            <a:p>
              <a:r>
                <a:rPr lang="en-ZA" sz="1400" dirty="0" smtClean="0"/>
                <a:t>Automated SMS, Email notifications of fires within your area of interest</a:t>
              </a:r>
              <a:endParaRPr lang="en-GB" sz="1400" dirty="0"/>
            </a:p>
          </p:txBody>
        </p:sp>
      </p:grpSp>
      <p:pic>
        <p:nvPicPr>
          <p:cNvPr id="307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37260" y="2632475"/>
            <a:ext cx="648000" cy="6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6" name="Group 25"/>
          <p:cNvGrpSpPr/>
          <p:nvPr/>
        </p:nvGrpSpPr>
        <p:grpSpPr>
          <a:xfrm>
            <a:off x="5562110" y="2604310"/>
            <a:ext cx="3287231" cy="748245"/>
            <a:chOff x="5562110" y="2812495"/>
            <a:chExt cx="3287231" cy="748245"/>
          </a:xfrm>
        </p:grpSpPr>
        <p:sp>
          <p:nvSpPr>
            <p:cNvPr id="24" name="TextBox 23"/>
            <p:cNvSpPr txBox="1"/>
            <p:nvPr/>
          </p:nvSpPr>
          <p:spPr>
            <a:xfrm>
              <a:off x="5562110" y="2812495"/>
              <a:ext cx="1222194" cy="369332"/>
            </a:xfrm>
            <a:prstGeom prst="rect">
              <a:avLst/>
            </a:prstGeom>
            <a:noFill/>
          </p:spPr>
          <p:txBody>
            <a:bodyPr wrap="none" rtlCol="0">
              <a:spAutoFit/>
            </a:bodyPr>
            <a:lstStyle/>
            <a:p>
              <a:r>
                <a:rPr lang="en-ZA" b="1" dirty="0" smtClean="0"/>
                <a:t>Dashboard</a:t>
              </a:r>
              <a:endParaRPr lang="en-GB" b="1" dirty="0"/>
            </a:p>
          </p:txBody>
        </p:sp>
        <p:sp>
          <p:nvSpPr>
            <p:cNvPr id="25" name="TextBox 24"/>
            <p:cNvSpPr txBox="1"/>
            <p:nvPr/>
          </p:nvSpPr>
          <p:spPr>
            <a:xfrm>
              <a:off x="5562110" y="3037520"/>
              <a:ext cx="3287231" cy="523220"/>
            </a:xfrm>
            <a:prstGeom prst="rect">
              <a:avLst/>
            </a:prstGeom>
            <a:noFill/>
          </p:spPr>
          <p:txBody>
            <a:bodyPr wrap="square" rtlCol="0">
              <a:spAutoFit/>
            </a:bodyPr>
            <a:lstStyle/>
            <a:p>
              <a:r>
                <a:rPr lang="en-ZA" sz="1400" dirty="0" smtClean="0"/>
                <a:t>Control room real-time fire information for management and situational awareness</a:t>
              </a:r>
              <a:endParaRPr lang="en-GB" sz="1400" dirty="0"/>
            </a:p>
          </p:txBody>
        </p:sp>
      </p:grpSp>
      <p:pic>
        <p:nvPicPr>
          <p:cNvPr id="307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37180" y="4072635"/>
            <a:ext cx="648000" cy="6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7" name="Group 26"/>
          <p:cNvGrpSpPr/>
          <p:nvPr/>
        </p:nvGrpSpPr>
        <p:grpSpPr>
          <a:xfrm>
            <a:off x="5540806" y="3359813"/>
            <a:ext cx="3666709" cy="532802"/>
            <a:chOff x="5540806" y="3532575"/>
            <a:chExt cx="3666709" cy="532802"/>
          </a:xfrm>
        </p:grpSpPr>
        <p:sp>
          <p:nvSpPr>
            <p:cNvPr id="28" name="TextBox 27"/>
            <p:cNvSpPr txBox="1"/>
            <p:nvPr/>
          </p:nvSpPr>
          <p:spPr>
            <a:xfrm>
              <a:off x="5562110" y="3532575"/>
              <a:ext cx="1863267" cy="369332"/>
            </a:xfrm>
            <a:prstGeom prst="rect">
              <a:avLst/>
            </a:prstGeom>
            <a:noFill/>
          </p:spPr>
          <p:txBody>
            <a:bodyPr wrap="none" rtlCol="0">
              <a:spAutoFit/>
            </a:bodyPr>
            <a:lstStyle/>
            <a:p>
              <a:r>
                <a:rPr lang="en-ZA" b="1" dirty="0" smtClean="0"/>
                <a:t>Stats and Reports</a:t>
              </a:r>
              <a:endParaRPr lang="en-GB" b="1" dirty="0"/>
            </a:p>
          </p:txBody>
        </p:sp>
        <p:sp>
          <p:nvSpPr>
            <p:cNvPr id="29" name="TextBox 28"/>
            <p:cNvSpPr txBox="1"/>
            <p:nvPr/>
          </p:nvSpPr>
          <p:spPr>
            <a:xfrm>
              <a:off x="5540806" y="3757600"/>
              <a:ext cx="3666709" cy="307777"/>
            </a:xfrm>
            <a:prstGeom prst="rect">
              <a:avLst/>
            </a:prstGeom>
            <a:noFill/>
          </p:spPr>
          <p:txBody>
            <a:bodyPr wrap="none" rtlCol="0">
              <a:spAutoFit/>
            </a:bodyPr>
            <a:lstStyle/>
            <a:p>
              <a:r>
                <a:rPr lang="en-ZA" sz="1400" dirty="0" smtClean="0"/>
                <a:t>Burn information related to land cover and area</a:t>
              </a:r>
              <a:endParaRPr lang="en-GB" sz="1400" dirty="0"/>
            </a:p>
          </p:txBody>
        </p:sp>
      </p:grpSp>
      <p:pic>
        <p:nvPicPr>
          <p:cNvPr id="3081"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6200000">
            <a:off x="4637260" y="1192316"/>
            <a:ext cx="648000" cy="6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0" name="Group 29"/>
          <p:cNvGrpSpPr/>
          <p:nvPr/>
        </p:nvGrpSpPr>
        <p:grpSpPr>
          <a:xfrm>
            <a:off x="5560246" y="3892615"/>
            <a:ext cx="3512254" cy="963689"/>
            <a:chOff x="5560246" y="3892615"/>
            <a:chExt cx="3512254" cy="963689"/>
          </a:xfrm>
        </p:grpSpPr>
        <p:sp>
          <p:nvSpPr>
            <p:cNvPr id="31" name="TextBox 30"/>
            <p:cNvSpPr txBox="1"/>
            <p:nvPr/>
          </p:nvSpPr>
          <p:spPr>
            <a:xfrm>
              <a:off x="5563401" y="3892615"/>
              <a:ext cx="1051442" cy="369332"/>
            </a:xfrm>
            <a:prstGeom prst="rect">
              <a:avLst/>
            </a:prstGeom>
            <a:noFill/>
          </p:spPr>
          <p:txBody>
            <a:bodyPr wrap="none" rtlCol="0">
              <a:spAutoFit/>
            </a:bodyPr>
            <a:lstStyle/>
            <a:p>
              <a:r>
                <a:rPr lang="en-ZA" b="1" dirty="0" smtClean="0"/>
                <a:t>Analytics</a:t>
              </a:r>
              <a:endParaRPr lang="en-GB" b="1" dirty="0"/>
            </a:p>
          </p:txBody>
        </p:sp>
        <p:sp>
          <p:nvSpPr>
            <p:cNvPr id="32" name="TextBox 31"/>
            <p:cNvSpPr txBox="1"/>
            <p:nvPr/>
          </p:nvSpPr>
          <p:spPr>
            <a:xfrm>
              <a:off x="5560246" y="4117640"/>
              <a:ext cx="3512254" cy="738664"/>
            </a:xfrm>
            <a:prstGeom prst="rect">
              <a:avLst/>
            </a:prstGeom>
            <a:noFill/>
          </p:spPr>
          <p:txBody>
            <a:bodyPr wrap="square" rtlCol="0">
              <a:spAutoFit/>
            </a:bodyPr>
            <a:lstStyle/>
            <a:p>
              <a:r>
                <a:rPr lang="en-ZA" sz="1400" dirty="0" smtClean="0"/>
                <a:t>Scientific and peer reviewed analytical methods are applied to satellite data to rapidly produce information products</a:t>
              </a:r>
              <a:endParaRPr lang="en-GB" sz="1400" dirty="0"/>
            </a:p>
          </p:txBody>
        </p:sp>
      </p:grpSp>
      <p:cxnSp>
        <p:nvCxnSpPr>
          <p:cNvPr id="15" name="Straight Connector 14"/>
          <p:cNvCxnSpPr/>
          <p:nvPr/>
        </p:nvCxnSpPr>
        <p:spPr>
          <a:xfrm>
            <a:off x="5607115" y="427230"/>
            <a:ext cx="0" cy="4815535"/>
          </a:xfrm>
          <a:prstGeom prst="line">
            <a:avLst/>
          </a:prstGeom>
        </p:spPr>
        <p:style>
          <a:lnRef idx="1">
            <a:schemeClr val="accent1"/>
          </a:lnRef>
          <a:fillRef idx="0">
            <a:schemeClr val="accent1"/>
          </a:fillRef>
          <a:effectRef idx="0">
            <a:schemeClr val="accent1"/>
          </a:effectRef>
          <a:fontRef idx="minor">
            <a:schemeClr val="tx1"/>
          </a:fontRef>
        </p:style>
      </p:cxnSp>
      <p:grpSp>
        <p:nvGrpSpPr>
          <p:cNvPr id="33" name="Group 32"/>
          <p:cNvGrpSpPr/>
          <p:nvPr/>
        </p:nvGrpSpPr>
        <p:grpSpPr>
          <a:xfrm>
            <a:off x="5562110" y="4792715"/>
            <a:ext cx="3004605" cy="540060"/>
            <a:chOff x="5562110" y="4567690"/>
            <a:chExt cx="3004605" cy="540060"/>
          </a:xfrm>
        </p:grpSpPr>
        <p:sp>
          <p:nvSpPr>
            <p:cNvPr id="35" name="TextBox 34"/>
            <p:cNvSpPr txBox="1"/>
            <p:nvPr/>
          </p:nvSpPr>
          <p:spPr>
            <a:xfrm>
              <a:off x="5562110" y="4567690"/>
              <a:ext cx="2618967" cy="369332"/>
            </a:xfrm>
            <a:prstGeom prst="rect">
              <a:avLst/>
            </a:prstGeom>
            <a:noFill/>
          </p:spPr>
          <p:txBody>
            <a:bodyPr wrap="square" rtlCol="0">
              <a:spAutoFit/>
            </a:bodyPr>
            <a:lstStyle/>
            <a:p>
              <a:r>
                <a:rPr lang="en-ZA" b="1" dirty="0" smtClean="0"/>
                <a:t>Crowd Sourced reports</a:t>
              </a:r>
              <a:endParaRPr lang="en-GB" b="1" dirty="0"/>
            </a:p>
          </p:txBody>
        </p:sp>
        <p:sp>
          <p:nvSpPr>
            <p:cNvPr id="36" name="TextBox 35"/>
            <p:cNvSpPr txBox="1"/>
            <p:nvPr/>
          </p:nvSpPr>
          <p:spPr>
            <a:xfrm>
              <a:off x="5562110" y="4799973"/>
              <a:ext cx="3004605" cy="307777"/>
            </a:xfrm>
            <a:prstGeom prst="rect">
              <a:avLst/>
            </a:prstGeom>
            <a:noFill/>
          </p:spPr>
          <p:txBody>
            <a:bodyPr wrap="none" rtlCol="0">
              <a:spAutoFit/>
            </a:bodyPr>
            <a:lstStyle/>
            <a:p>
              <a:r>
                <a:rPr lang="en-ZA" sz="1400" dirty="0" smtClean="0"/>
                <a:t>Based on AFIS Watchtower mobile app</a:t>
              </a:r>
              <a:endParaRPr lang="en-GB" sz="1400" dirty="0"/>
            </a:p>
          </p:txBody>
        </p:sp>
      </p:grpSp>
      <p:pic>
        <p:nvPicPr>
          <p:cNvPr id="3082"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44079" y="4799973"/>
            <a:ext cx="648001" cy="6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471970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8084"/>
            <a:ext cx="9144000" cy="2847935"/>
          </a:xfrm>
          <a:prstGeom prst="rect">
            <a:avLst/>
          </a:prstGeom>
          <a:solidFill>
            <a:srgbClr val="FECD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 name="Group 9"/>
          <p:cNvGrpSpPr/>
          <p:nvPr/>
        </p:nvGrpSpPr>
        <p:grpSpPr>
          <a:xfrm>
            <a:off x="31806" y="-34870"/>
            <a:ext cx="9102021" cy="5761669"/>
            <a:chOff x="-37288" y="-38911"/>
            <a:chExt cx="9181288" cy="6956084"/>
          </a:xfrm>
        </p:grpSpPr>
        <p:cxnSp>
          <p:nvCxnSpPr>
            <p:cNvPr id="11" name="Straight Connector 10"/>
            <p:cNvCxnSpPr/>
            <p:nvPr/>
          </p:nvCxnSpPr>
          <p:spPr>
            <a:xfrm flipH="1">
              <a:off x="0" y="11348"/>
              <a:ext cx="4901120" cy="5231861"/>
            </a:xfrm>
            <a:prstGeom prst="line">
              <a:avLst/>
            </a:prstGeom>
            <a:ln w="95250" cap="sq" cmpd="dbl">
              <a:solidFill>
                <a:schemeClr val="bg1">
                  <a:alpha val="2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a:off x="0" y="-18645"/>
              <a:ext cx="9144000" cy="6913935"/>
              <a:chOff x="0" y="-18645"/>
              <a:chExt cx="9144000" cy="6913935"/>
            </a:xfrm>
          </p:grpSpPr>
          <p:cxnSp>
            <p:nvCxnSpPr>
              <p:cNvPr id="33" name="Straight Connector 32"/>
              <p:cNvCxnSpPr/>
              <p:nvPr/>
            </p:nvCxnSpPr>
            <p:spPr>
              <a:xfrm flipH="1">
                <a:off x="0" y="0"/>
                <a:ext cx="953311" cy="1274323"/>
              </a:xfrm>
              <a:prstGeom prst="line">
                <a:avLst/>
              </a:prstGeom>
              <a:ln w="95250" cap="sq" cmpd="dbl">
                <a:solidFill>
                  <a:schemeClr val="bg1">
                    <a:alpha val="2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0" y="11348"/>
                <a:ext cx="1679644" cy="1982822"/>
              </a:xfrm>
              <a:prstGeom prst="line">
                <a:avLst/>
              </a:prstGeom>
              <a:ln w="95250" cap="sq" cmpd="dbl">
                <a:solidFill>
                  <a:schemeClr val="bg1">
                    <a:alpha val="2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0" y="11348"/>
                <a:ext cx="2415704" cy="2722124"/>
              </a:xfrm>
              <a:prstGeom prst="line">
                <a:avLst/>
              </a:prstGeom>
              <a:ln w="95250" cap="sq" cmpd="dbl">
                <a:solidFill>
                  <a:schemeClr val="bg1">
                    <a:alpha val="2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0" y="11348"/>
                <a:ext cx="3103125" cy="3441971"/>
              </a:xfrm>
              <a:prstGeom prst="line">
                <a:avLst/>
              </a:prstGeom>
              <a:ln w="95250" cap="sq" cmpd="dbl">
                <a:solidFill>
                  <a:schemeClr val="bg1">
                    <a:alpha val="2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0" y="11348"/>
                <a:ext cx="3842431" cy="4161818"/>
              </a:xfrm>
              <a:prstGeom prst="line">
                <a:avLst/>
              </a:prstGeom>
              <a:ln w="95250" cap="sq" cmpd="dbl">
                <a:solidFill>
                  <a:schemeClr val="bg1">
                    <a:alpha val="2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0" y="20266"/>
                <a:ext cx="4591458" cy="4853291"/>
              </a:xfrm>
              <a:prstGeom prst="line">
                <a:avLst/>
              </a:prstGeom>
              <a:ln w="95250" cap="sq" cmpd="dbl">
                <a:solidFill>
                  <a:schemeClr val="bg1">
                    <a:alpha val="2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0" y="20266"/>
                <a:ext cx="5282121" cy="5563411"/>
              </a:xfrm>
              <a:prstGeom prst="line">
                <a:avLst/>
              </a:prstGeom>
              <a:ln w="95250" cap="sq" cmpd="dbl">
                <a:solidFill>
                  <a:schemeClr val="bg1">
                    <a:alpha val="2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0" y="0"/>
                <a:ext cx="6021423" cy="6322979"/>
              </a:xfrm>
              <a:prstGeom prst="line">
                <a:avLst/>
              </a:prstGeom>
              <a:ln w="95250" cap="sq" cmpd="dbl">
                <a:solidFill>
                  <a:schemeClr val="bg1">
                    <a:alpha val="2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214009" y="-18645"/>
                <a:ext cx="6507806" cy="6876645"/>
              </a:xfrm>
              <a:prstGeom prst="line">
                <a:avLst/>
              </a:prstGeom>
              <a:ln w="95250" cap="sq" cmpd="dbl">
                <a:solidFill>
                  <a:schemeClr val="bg1">
                    <a:alpha val="2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1679644" y="11348"/>
                <a:ext cx="6442953" cy="6846652"/>
              </a:xfrm>
              <a:prstGeom prst="line">
                <a:avLst/>
              </a:prstGeom>
              <a:ln w="95250" cap="sq" cmpd="dbl">
                <a:solidFill>
                  <a:schemeClr val="bg1">
                    <a:alpha val="2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4591458" y="1975119"/>
                <a:ext cx="4533095" cy="4882881"/>
              </a:xfrm>
              <a:prstGeom prst="line">
                <a:avLst/>
              </a:prstGeom>
              <a:ln w="95250" cap="sq" cmpd="dbl">
                <a:solidFill>
                  <a:schemeClr val="bg1">
                    <a:alpha val="2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a:off x="3103125" y="543127"/>
                <a:ext cx="6008454" cy="6314873"/>
              </a:xfrm>
              <a:prstGeom prst="line">
                <a:avLst/>
              </a:prstGeom>
              <a:ln w="95250" cap="sq" cmpd="dbl">
                <a:solidFill>
                  <a:schemeClr val="bg1">
                    <a:alpha val="2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3829458" y="1274323"/>
                <a:ext cx="5282121" cy="5563411"/>
              </a:xfrm>
              <a:prstGeom prst="line">
                <a:avLst/>
              </a:prstGeom>
              <a:ln w="95250" cap="sq" cmpd="dbl">
                <a:solidFill>
                  <a:schemeClr val="bg1">
                    <a:alpha val="2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a:off x="5301569" y="2675916"/>
                <a:ext cx="3842431" cy="4161818"/>
              </a:xfrm>
              <a:prstGeom prst="line">
                <a:avLst/>
              </a:prstGeom>
              <a:ln w="95250" cap="sq" cmpd="dbl">
                <a:solidFill>
                  <a:schemeClr val="bg1">
                    <a:alpha val="2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6040875" y="3416029"/>
                <a:ext cx="3103125" cy="3441971"/>
              </a:xfrm>
              <a:prstGeom prst="line">
                <a:avLst/>
              </a:prstGeom>
              <a:ln w="95250" cap="sq" cmpd="dbl">
                <a:solidFill>
                  <a:schemeClr val="bg1">
                    <a:alpha val="2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a:off x="6721815" y="4173166"/>
                <a:ext cx="2415704" cy="2722124"/>
              </a:xfrm>
              <a:prstGeom prst="line">
                <a:avLst/>
              </a:prstGeom>
              <a:ln w="95250" cap="sq" cmpd="dbl">
                <a:solidFill>
                  <a:schemeClr val="bg1">
                    <a:alpha val="2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a:off x="7422206" y="4885716"/>
                <a:ext cx="1679644" cy="1982822"/>
              </a:xfrm>
              <a:prstGeom prst="line">
                <a:avLst/>
              </a:prstGeom>
              <a:ln w="95250" cap="sq" cmpd="dbl">
                <a:solidFill>
                  <a:schemeClr val="bg1">
                    <a:alpha val="2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H="1">
                <a:off x="8184208" y="5578002"/>
                <a:ext cx="953311" cy="1274323"/>
              </a:xfrm>
              <a:prstGeom prst="line">
                <a:avLst/>
              </a:prstGeom>
              <a:ln w="95250" cap="sq" cmpd="dbl">
                <a:solidFill>
                  <a:schemeClr val="bg1">
                    <a:alpha val="2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a:off x="2415704" y="-18645"/>
                <a:ext cx="6446196" cy="6876645"/>
              </a:xfrm>
              <a:prstGeom prst="line">
                <a:avLst/>
              </a:prstGeom>
              <a:ln w="95250" cap="sq" cmpd="dbl">
                <a:solidFill>
                  <a:schemeClr val="bg1">
                    <a:alpha val="2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a:off x="953311" y="11348"/>
                <a:ext cx="6468895" cy="6846652"/>
              </a:xfrm>
              <a:prstGeom prst="line">
                <a:avLst/>
              </a:prstGeom>
              <a:ln w="95250" cap="sq" cmpd="dbl">
                <a:solidFill>
                  <a:schemeClr val="bg1">
                    <a:alpha val="2000"/>
                  </a:schemeClr>
                </a:solidFill>
                <a:prstDash val="solid"/>
              </a:ln>
            </p:spPr>
            <p:style>
              <a:lnRef idx="1">
                <a:schemeClr val="accent1"/>
              </a:lnRef>
              <a:fillRef idx="0">
                <a:schemeClr val="accent1"/>
              </a:fillRef>
              <a:effectRef idx="0">
                <a:schemeClr val="accent1"/>
              </a:effectRef>
              <a:fontRef idx="minor">
                <a:schemeClr val="tx1"/>
              </a:fontRef>
            </p:style>
          </p:cxnSp>
        </p:grpSp>
        <p:cxnSp>
          <p:nvCxnSpPr>
            <p:cNvPr id="13" name="Straight Connector 12"/>
            <p:cNvCxnSpPr/>
            <p:nvPr/>
          </p:nvCxnSpPr>
          <p:spPr>
            <a:xfrm flipH="1">
              <a:off x="1" y="11348"/>
              <a:ext cx="603114" cy="834958"/>
            </a:xfrm>
            <a:prstGeom prst="line">
              <a:avLst/>
            </a:prstGeom>
            <a:ln w="95250" cap="sq" cmpd="dbl">
              <a:solidFill>
                <a:schemeClr val="bg1">
                  <a:alpha val="2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2" y="0"/>
              <a:ext cx="1303504" cy="1605064"/>
            </a:xfrm>
            <a:prstGeom prst="line">
              <a:avLst/>
            </a:prstGeom>
            <a:ln w="95250" cap="sq" cmpd="dbl">
              <a:solidFill>
                <a:schemeClr val="bg1">
                  <a:alpha val="2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2" y="0"/>
              <a:ext cx="2062264" cy="2354094"/>
            </a:xfrm>
            <a:prstGeom prst="line">
              <a:avLst/>
            </a:prstGeom>
            <a:ln w="95250" cap="sq" cmpd="dbl">
              <a:solidFill>
                <a:schemeClr val="bg1">
                  <a:alpha val="2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0" y="0"/>
              <a:ext cx="2752928" cy="3064213"/>
            </a:xfrm>
            <a:prstGeom prst="line">
              <a:avLst/>
            </a:prstGeom>
            <a:ln w="95250" cap="sq" cmpd="dbl">
              <a:solidFill>
                <a:schemeClr val="bg1">
                  <a:alpha val="2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2" y="11348"/>
              <a:ext cx="3467911" cy="3782439"/>
            </a:xfrm>
            <a:prstGeom prst="line">
              <a:avLst/>
            </a:prstGeom>
            <a:ln w="95250" cap="sq" cmpd="dbl">
              <a:solidFill>
                <a:schemeClr val="bg1">
                  <a:alpha val="2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0" y="11348"/>
              <a:ext cx="4187760" cy="4521741"/>
            </a:xfrm>
            <a:prstGeom prst="line">
              <a:avLst/>
            </a:prstGeom>
            <a:ln w="95250" cap="sq" cmpd="dbl">
              <a:solidFill>
                <a:schemeClr val="bg1">
                  <a:alpha val="2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8518197" y="6003991"/>
              <a:ext cx="603114" cy="834958"/>
            </a:xfrm>
            <a:prstGeom prst="line">
              <a:avLst/>
            </a:prstGeom>
            <a:ln w="95250" cap="sq" cmpd="dbl">
              <a:solidFill>
                <a:schemeClr val="bg1">
                  <a:alpha val="2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7837257" y="5252936"/>
              <a:ext cx="1303504" cy="1605064"/>
            </a:xfrm>
            <a:prstGeom prst="line">
              <a:avLst/>
            </a:prstGeom>
            <a:ln w="95250" cap="sq" cmpd="dbl">
              <a:solidFill>
                <a:schemeClr val="bg1">
                  <a:alpha val="2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7078497" y="4498231"/>
              <a:ext cx="2062264" cy="2354094"/>
            </a:xfrm>
            <a:prstGeom prst="line">
              <a:avLst/>
            </a:prstGeom>
            <a:ln w="95250" cap="sq" cmpd="dbl">
              <a:solidFill>
                <a:schemeClr val="bg1">
                  <a:alpha val="2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6387833" y="3814863"/>
              <a:ext cx="2752928" cy="3064213"/>
            </a:xfrm>
            <a:prstGeom prst="line">
              <a:avLst/>
            </a:prstGeom>
            <a:ln w="95250" cap="sq" cmpd="dbl">
              <a:solidFill>
                <a:schemeClr val="bg1">
                  <a:alpha val="2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4956240" y="2346797"/>
              <a:ext cx="4187760" cy="4521741"/>
            </a:xfrm>
            <a:prstGeom prst="line">
              <a:avLst/>
            </a:prstGeom>
            <a:ln w="95250" cap="sq" cmpd="dbl">
              <a:solidFill>
                <a:schemeClr val="bg1">
                  <a:alpha val="2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4210459" y="1605064"/>
              <a:ext cx="4901120" cy="5231861"/>
            </a:xfrm>
            <a:prstGeom prst="line">
              <a:avLst/>
            </a:prstGeom>
            <a:ln w="95250" cap="sq" cmpd="dbl">
              <a:solidFill>
                <a:schemeClr val="bg1">
                  <a:alpha val="2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5653400" y="3054486"/>
              <a:ext cx="3467911" cy="3782439"/>
            </a:xfrm>
            <a:prstGeom prst="line">
              <a:avLst/>
            </a:prstGeom>
            <a:ln w="95250" cap="sq" cmpd="dbl">
              <a:solidFill>
                <a:schemeClr val="bg1">
                  <a:alpha val="2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0" y="-37292"/>
              <a:ext cx="5653401" cy="5992643"/>
            </a:xfrm>
            <a:prstGeom prst="line">
              <a:avLst/>
            </a:prstGeom>
            <a:ln w="95250" cap="sq" cmpd="dbl">
              <a:solidFill>
                <a:schemeClr val="bg1">
                  <a:alpha val="2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3461424" y="873463"/>
              <a:ext cx="5653401" cy="5992643"/>
            </a:xfrm>
            <a:prstGeom prst="line">
              <a:avLst/>
            </a:prstGeom>
            <a:ln w="95250" cap="sq" cmpd="dbl">
              <a:solidFill>
                <a:schemeClr val="bg1">
                  <a:alpha val="2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37288" y="0"/>
              <a:ext cx="6425121" cy="6767208"/>
            </a:xfrm>
            <a:prstGeom prst="line">
              <a:avLst/>
            </a:prstGeom>
            <a:ln w="95250" cap="sq" cmpd="dbl">
              <a:solidFill>
                <a:schemeClr val="bg1">
                  <a:alpha val="2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2723745" y="136186"/>
              <a:ext cx="6381344" cy="6706411"/>
            </a:xfrm>
            <a:prstGeom prst="line">
              <a:avLst/>
            </a:prstGeom>
            <a:ln w="95250" cap="sq" cmpd="dbl">
              <a:solidFill>
                <a:schemeClr val="bg1">
                  <a:alpha val="2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603114" y="-38911"/>
              <a:ext cx="6468896" cy="6891236"/>
            </a:xfrm>
            <a:prstGeom prst="line">
              <a:avLst/>
            </a:prstGeom>
            <a:ln w="95250" cap="sq" cmpd="dbl">
              <a:solidFill>
                <a:schemeClr val="bg1">
                  <a:alpha val="2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1981242" y="25937"/>
              <a:ext cx="6468896" cy="6891236"/>
            </a:xfrm>
            <a:prstGeom prst="line">
              <a:avLst/>
            </a:prstGeom>
            <a:ln w="95250" cap="sq" cmpd="dbl">
              <a:solidFill>
                <a:schemeClr val="bg1">
                  <a:alpha val="2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1295402" y="5673"/>
              <a:ext cx="6468895" cy="6846652"/>
            </a:xfrm>
            <a:prstGeom prst="line">
              <a:avLst/>
            </a:prstGeom>
            <a:ln w="95250" cap="sq" cmpd="dbl">
              <a:solidFill>
                <a:schemeClr val="bg1">
                  <a:alpha val="2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53" name="TextBox 52"/>
          <p:cNvSpPr txBox="1"/>
          <p:nvPr/>
        </p:nvSpPr>
        <p:spPr>
          <a:xfrm>
            <a:off x="1196625" y="112195"/>
            <a:ext cx="6542176" cy="769441"/>
          </a:xfrm>
          <a:prstGeom prst="rect">
            <a:avLst/>
          </a:prstGeom>
          <a:noFill/>
        </p:spPr>
        <p:txBody>
          <a:bodyPr wrap="none" rtlCol="0">
            <a:spAutoFit/>
          </a:bodyPr>
          <a:lstStyle/>
          <a:p>
            <a:r>
              <a:rPr lang="en-ZA" sz="4400" b="1" dirty="0" smtClean="0">
                <a:solidFill>
                  <a:schemeClr val="bg1"/>
                </a:solidFill>
                <a:latin typeface="Century Gothic" panose="020B0502020202020204" pitchFamily="34" charset="0"/>
              </a:rPr>
              <a:t>AFIS Online </a:t>
            </a:r>
            <a:r>
              <a:rPr lang="en-ZA" sz="4400" b="1" dirty="0" err="1" smtClean="0">
                <a:solidFill>
                  <a:schemeClr val="bg1"/>
                </a:solidFill>
                <a:latin typeface="Century Gothic" panose="020B0502020202020204" pitchFamily="34" charset="0"/>
              </a:rPr>
              <a:t>Webviewer</a:t>
            </a:r>
            <a:endParaRPr lang="en-GB" sz="3600" b="1" dirty="0">
              <a:solidFill>
                <a:schemeClr val="bg1"/>
              </a:solidFill>
              <a:latin typeface="Century Gothic" panose="020B0502020202020204" pitchFamily="34" charset="0"/>
            </a:endParaRPr>
          </a:p>
        </p:txBody>
      </p:sp>
      <p:grpSp>
        <p:nvGrpSpPr>
          <p:cNvPr id="58" name="Group 57"/>
          <p:cNvGrpSpPr/>
          <p:nvPr/>
        </p:nvGrpSpPr>
        <p:grpSpPr>
          <a:xfrm>
            <a:off x="7766036" y="110506"/>
            <a:ext cx="900000" cy="900000"/>
            <a:chOff x="7766036" y="110506"/>
            <a:chExt cx="900000" cy="900000"/>
          </a:xfrm>
        </p:grpSpPr>
        <p:sp>
          <p:nvSpPr>
            <p:cNvPr id="55" name="Oval 54"/>
            <p:cNvSpPr/>
            <p:nvPr/>
          </p:nvSpPr>
          <p:spPr>
            <a:xfrm>
              <a:off x="7766036" y="110506"/>
              <a:ext cx="900000" cy="90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92036" y="236506"/>
              <a:ext cx="648000" cy="6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 name="TextBox 2"/>
          <p:cNvSpPr txBox="1"/>
          <p:nvPr/>
        </p:nvSpPr>
        <p:spPr>
          <a:xfrm>
            <a:off x="1165463" y="4970418"/>
            <a:ext cx="3714424" cy="369332"/>
          </a:xfrm>
          <a:prstGeom prst="rect">
            <a:avLst/>
          </a:prstGeom>
          <a:noFill/>
        </p:spPr>
        <p:txBody>
          <a:bodyPr wrap="square" rtlCol="0">
            <a:spAutoFit/>
          </a:bodyPr>
          <a:lstStyle/>
          <a:p>
            <a:r>
              <a:rPr lang="en-ZA" dirty="0" smtClean="0"/>
              <a:t>http</a:t>
            </a:r>
            <a:r>
              <a:rPr lang="en-ZA" dirty="0" smtClean="0"/>
              <a:t>://usa.afis.co.za</a:t>
            </a:r>
            <a:endParaRPr lang="en-GB"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589" y="1209575"/>
            <a:ext cx="8115848" cy="34885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6" name="TextBox 55"/>
          <p:cNvSpPr txBox="1"/>
          <p:nvPr/>
        </p:nvSpPr>
        <p:spPr>
          <a:xfrm>
            <a:off x="4423736" y="4930129"/>
            <a:ext cx="3714424" cy="369332"/>
          </a:xfrm>
          <a:prstGeom prst="rect">
            <a:avLst/>
          </a:prstGeom>
          <a:noFill/>
        </p:spPr>
        <p:txBody>
          <a:bodyPr wrap="square" rtlCol="0">
            <a:spAutoFit/>
          </a:bodyPr>
          <a:lstStyle/>
          <a:p>
            <a:r>
              <a:rPr lang="en-ZA" dirty="0" smtClean="0"/>
              <a:t>http</a:t>
            </a:r>
            <a:r>
              <a:rPr lang="en-ZA" dirty="0" smtClean="0"/>
              <a:t>://</a:t>
            </a:r>
            <a:r>
              <a:rPr lang="en-ZA" dirty="0" smtClean="0"/>
              <a:t>southernafrica.afis.co.za</a:t>
            </a:r>
            <a:endParaRPr lang="en-GB" dirty="0"/>
          </a:p>
        </p:txBody>
      </p:sp>
    </p:spTree>
    <p:extLst>
      <p:ext uri="{BB962C8B-B14F-4D97-AF65-F5344CB8AC3E}">
        <p14:creationId xmlns:p14="http://schemas.microsoft.com/office/powerpoint/2010/main" val="149441543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3605" y="-1036649"/>
            <a:ext cx="10319170" cy="69094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 name="Group 5"/>
          <p:cNvGrpSpPr/>
          <p:nvPr/>
        </p:nvGrpSpPr>
        <p:grpSpPr>
          <a:xfrm>
            <a:off x="6372200" y="1099335"/>
            <a:ext cx="2340261" cy="3944579"/>
            <a:chOff x="6372200" y="877280"/>
            <a:chExt cx="2340261" cy="3944579"/>
          </a:xfrm>
        </p:grpSpPr>
        <p:pic>
          <p:nvPicPr>
            <p:cNvPr id="13" name="Picture 10"/>
            <p:cNvPicPr>
              <a:picLocks noChangeAspect="1" noChangeArrowheads="1"/>
            </p:cNvPicPr>
            <p:nvPr/>
          </p:nvPicPr>
          <p:blipFill>
            <a:blip r:embed="rId3"/>
            <a:srcRect/>
            <a:stretch>
              <a:fillRect/>
            </a:stretch>
          </p:blipFill>
          <p:spPr bwMode="auto">
            <a:xfrm>
              <a:off x="6372200" y="877280"/>
              <a:ext cx="2340261" cy="3944579"/>
            </a:xfrm>
            <a:prstGeom prst="rect">
              <a:avLst/>
            </a:prstGeom>
            <a:noFill/>
            <a:ln w="12700">
              <a:noFill/>
              <a:miter lim="800000"/>
              <a:headEnd/>
              <a:tailEnd/>
            </a:ln>
            <a:effectLst>
              <a:outerShdw blurRad="127000" dist="38100" dir="2700000" algn="ctr">
                <a:srgbClr val="000000">
                  <a:alpha val="45000"/>
                </a:srgbClr>
              </a:outerShdw>
            </a:effectLst>
          </p:spPr>
        </p:pic>
        <p:pic>
          <p:nvPicPr>
            <p:cNvPr id="819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6552220" y="1597360"/>
              <a:ext cx="1980220" cy="26102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5" name="Group 14"/>
          <p:cNvGrpSpPr/>
          <p:nvPr/>
        </p:nvGrpSpPr>
        <p:grpSpPr>
          <a:xfrm>
            <a:off x="-18000" y="2407450"/>
            <a:ext cx="8145397" cy="1068575"/>
            <a:chOff x="1" y="1406443"/>
            <a:chExt cx="9162002" cy="1518501"/>
          </a:xfrm>
        </p:grpSpPr>
        <p:sp>
          <p:nvSpPr>
            <p:cNvPr id="16" name="Rectangle 15"/>
            <p:cNvSpPr/>
            <p:nvPr/>
          </p:nvSpPr>
          <p:spPr>
            <a:xfrm>
              <a:off x="2222739" y="1406443"/>
              <a:ext cx="6939264" cy="1512168"/>
            </a:xfrm>
            <a:prstGeom prst="rect">
              <a:avLst/>
            </a:prstGeom>
            <a:solidFill>
              <a:schemeClr val="bg1">
                <a:lumMod val="50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ZA" sz="2400" b="1" dirty="0" smtClean="0">
                  <a:latin typeface="Century Gothic" panose="020B0502020202020204" pitchFamily="34" charset="0"/>
                </a:rPr>
                <a:t>             Mobile apps</a:t>
              </a:r>
              <a:r>
                <a:rPr lang="en-ZA" dirty="0" smtClean="0"/>
                <a:t>                                           </a:t>
              </a:r>
            </a:p>
            <a:p>
              <a:r>
                <a:rPr lang="en-ZA" dirty="0" smtClean="0"/>
                <a:t>                        </a:t>
              </a:r>
              <a:r>
                <a:rPr lang="en-ZA" sz="1400" dirty="0" smtClean="0"/>
                <a:t>Available on both iOS and Android, </a:t>
              </a:r>
              <a:r>
                <a:rPr lang="en-ZA" sz="1400" dirty="0" err="1" smtClean="0"/>
                <a:t>AFISMobile</a:t>
              </a:r>
              <a:r>
                <a:rPr lang="en-ZA" sz="1400" dirty="0" smtClean="0"/>
                <a:t> brings critical fire </a:t>
              </a:r>
            </a:p>
            <a:p>
              <a:r>
                <a:rPr lang="en-ZA" sz="1400" dirty="0"/>
                <a:t> </a:t>
              </a:r>
              <a:r>
                <a:rPr lang="en-ZA" sz="1400" dirty="0" smtClean="0"/>
                <a:t>                               management information to you where ever you are. </a:t>
              </a:r>
            </a:p>
            <a:p>
              <a:r>
                <a:rPr lang="en-ZA" sz="1400" dirty="0"/>
                <a:t> </a:t>
              </a:r>
              <a:r>
                <a:rPr lang="en-ZA" sz="1400" dirty="0" smtClean="0"/>
                <a:t>                               Automated alerting to SMS, email or push notifications</a:t>
              </a:r>
              <a:endParaRPr lang="en-GB" sz="1400" dirty="0"/>
            </a:p>
          </p:txBody>
        </p:sp>
        <p:sp>
          <p:nvSpPr>
            <p:cNvPr id="17" name="Right Triangle 16"/>
            <p:cNvSpPr/>
            <p:nvPr/>
          </p:nvSpPr>
          <p:spPr>
            <a:xfrm>
              <a:off x="2222739" y="1412776"/>
              <a:ext cx="1512168" cy="1512168"/>
            </a:xfrm>
            <a:prstGeom prst="rtTriangle">
              <a:avLst/>
            </a:prstGeom>
            <a:solidFill>
              <a:srgbClr val="FECD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1" y="1412776"/>
              <a:ext cx="2222738" cy="1512168"/>
            </a:xfrm>
            <a:prstGeom prst="rect">
              <a:avLst/>
            </a:prstGeom>
            <a:solidFill>
              <a:srgbClr val="FECD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2400" dirty="0" smtClean="0"/>
                <a:t> </a:t>
              </a:r>
              <a:r>
                <a:rPr lang="en-ZA" sz="2000" dirty="0" smtClean="0">
                  <a:latin typeface="Century Gothic" panose="020B0502020202020204" pitchFamily="34" charset="0"/>
                </a:rPr>
                <a:t>AFIS Services</a:t>
              </a:r>
              <a:endParaRPr lang="en-GB" sz="2000" dirty="0">
                <a:latin typeface="Century Gothic" panose="020B0502020202020204" pitchFamily="34" charset="0"/>
              </a:endParaRPr>
            </a:p>
          </p:txBody>
        </p:sp>
        <p:cxnSp>
          <p:nvCxnSpPr>
            <p:cNvPr id="19" name="Straight Connector 18"/>
            <p:cNvCxnSpPr>
              <a:stCxn id="17" idx="0"/>
            </p:cNvCxnSpPr>
            <p:nvPr/>
          </p:nvCxnSpPr>
          <p:spPr>
            <a:xfrm>
              <a:off x="2222739" y="1412776"/>
              <a:ext cx="1512168" cy="1512168"/>
            </a:xfrm>
            <a:prstGeom prst="line">
              <a:avLst/>
            </a:prstGeom>
            <a:ln w="50800" cap="flat">
              <a:solidFill>
                <a:schemeClr val="bg1"/>
              </a:solidFill>
              <a:bevel/>
            </a:ln>
          </p:spPr>
          <p:style>
            <a:lnRef idx="1">
              <a:schemeClr val="accent1"/>
            </a:lnRef>
            <a:fillRef idx="0">
              <a:schemeClr val="accent1"/>
            </a:fillRef>
            <a:effectRef idx="0">
              <a:schemeClr val="accent1"/>
            </a:effectRef>
            <a:fontRef idx="minor">
              <a:schemeClr val="tx1"/>
            </a:fontRef>
          </p:style>
        </p:cxnSp>
      </p:grpSp>
      <p:sp>
        <p:nvSpPr>
          <p:cNvPr id="20" name="Rectangular Callout 19"/>
          <p:cNvSpPr/>
          <p:nvPr/>
        </p:nvSpPr>
        <p:spPr>
          <a:xfrm>
            <a:off x="3491881" y="287718"/>
            <a:ext cx="2617671" cy="859592"/>
          </a:xfrm>
          <a:prstGeom prst="wedgeRectCallout">
            <a:avLst>
              <a:gd name="adj1" fmla="val 63549"/>
              <a:gd name="adj2" fmla="val -30086"/>
            </a:avLst>
          </a:prstGeom>
          <a:solidFill>
            <a:schemeClr val="bg1">
              <a:lumMod val="8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ZA" sz="1100" dirty="0" smtClean="0">
                <a:solidFill>
                  <a:schemeClr val="tx1"/>
                </a:solidFill>
              </a:rPr>
              <a:t>“Kruger MODIS Fires; 5.64 km NE of Reference Point ; 28.33E -25.885S At 2013-06-06 T13:45:00 +02:00”</a:t>
            </a:r>
            <a:endParaRPr lang="en-ZA" sz="1100" dirty="0">
              <a:solidFill>
                <a:schemeClr val="tx1"/>
              </a:solidFill>
            </a:endParaRPr>
          </a:p>
        </p:txBody>
      </p:sp>
      <p:sp>
        <p:nvSpPr>
          <p:cNvPr id="21" name="Rectangular Callout 20"/>
          <p:cNvSpPr/>
          <p:nvPr/>
        </p:nvSpPr>
        <p:spPr>
          <a:xfrm>
            <a:off x="3491880" y="1277828"/>
            <a:ext cx="2617671" cy="859592"/>
          </a:xfrm>
          <a:prstGeom prst="wedgeRectCallout">
            <a:avLst>
              <a:gd name="adj1" fmla="val 63549"/>
              <a:gd name="adj2" fmla="val -30086"/>
            </a:avLst>
          </a:prstGeom>
          <a:solidFill>
            <a:schemeClr val="bg1">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ZA" sz="1100" dirty="0" smtClean="0">
                <a:solidFill>
                  <a:schemeClr val="tx1"/>
                </a:solidFill>
              </a:rPr>
              <a:t>“Kruger MODIS Fires; 5.64 km NE of Reference Point ; 28.33E -25.885S At 2013-06-06 T13:45:00 +02:00”</a:t>
            </a:r>
            <a:endParaRPr lang="en-ZA" sz="1100" dirty="0">
              <a:solidFill>
                <a:schemeClr val="tx1"/>
              </a:solidFill>
            </a:endParaRPr>
          </a:p>
        </p:txBody>
      </p:sp>
      <p:grpSp>
        <p:nvGrpSpPr>
          <p:cNvPr id="7" name="Group 6"/>
          <p:cNvGrpSpPr/>
          <p:nvPr/>
        </p:nvGrpSpPr>
        <p:grpSpPr>
          <a:xfrm>
            <a:off x="106329" y="5056086"/>
            <a:ext cx="2863563" cy="376459"/>
            <a:chOff x="71500" y="4711911"/>
            <a:chExt cx="3988688" cy="637283"/>
          </a:xfrm>
        </p:grpSpPr>
        <p:pic>
          <p:nvPicPr>
            <p:cNvPr id="22"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t="11719"/>
            <a:stretch/>
          </p:blipFill>
          <p:spPr bwMode="auto">
            <a:xfrm>
              <a:off x="2096725" y="4712640"/>
              <a:ext cx="1963463" cy="636554"/>
            </a:xfrm>
            <a:prstGeom prst="roundRect">
              <a:avLst>
                <a:gd name="adj" fmla="val 44554"/>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6"/>
            <p:cNvPicPr>
              <a:picLocks noChangeAspect="1" noChangeArrowheads="1"/>
            </p:cNvPicPr>
            <p:nvPr/>
          </p:nvPicPr>
          <p:blipFill rotWithShape="1">
            <a:blip r:embed="rId6">
              <a:extLst>
                <a:ext uri="{28A0092B-C50C-407E-A947-70E740481C1C}">
                  <a14:useLocalDpi xmlns:a14="http://schemas.microsoft.com/office/drawing/2010/main" val="0"/>
                </a:ext>
              </a:extLst>
            </a:blip>
            <a:srcRect l="4500" t="10500" r="5118" b="8304"/>
            <a:stretch/>
          </p:blipFill>
          <p:spPr bwMode="auto">
            <a:xfrm>
              <a:off x="71500" y="4711911"/>
              <a:ext cx="1963463" cy="636555"/>
            </a:xfrm>
            <a:prstGeom prst="roundRect">
              <a:avLst>
                <a:gd name="adj" fmla="val 39026"/>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6" name="Group 25"/>
          <p:cNvGrpSpPr/>
          <p:nvPr/>
        </p:nvGrpSpPr>
        <p:grpSpPr>
          <a:xfrm>
            <a:off x="1" y="5287770"/>
            <a:ext cx="9143999" cy="450050"/>
            <a:chOff x="-307130" y="5287770"/>
            <a:chExt cx="9143999" cy="450050"/>
          </a:xfrm>
        </p:grpSpPr>
        <p:grpSp>
          <p:nvGrpSpPr>
            <p:cNvPr id="27" name="Group 26"/>
            <p:cNvGrpSpPr/>
            <p:nvPr userDrawn="1"/>
          </p:nvGrpSpPr>
          <p:grpSpPr>
            <a:xfrm>
              <a:off x="-307130" y="5535624"/>
              <a:ext cx="7963040" cy="179376"/>
              <a:chOff x="-274817" y="5197760"/>
              <a:chExt cx="7125250" cy="517240"/>
            </a:xfrm>
          </p:grpSpPr>
          <p:sp>
            <p:nvSpPr>
              <p:cNvPr id="29" name="Rectangle 28"/>
              <p:cNvSpPr/>
              <p:nvPr userDrawn="1"/>
            </p:nvSpPr>
            <p:spPr>
              <a:xfrm>
                <a:off x="-274817" y="5197760"/>
                <a:ext cx="6922728" cy="517240"/>
              </a:xfrm>
              <a:prstGeom prst="rect">
                <a:avLst/>
              </a:prstGeom>
              <a:gradFill flip="none" rotWithShape="1">
                <a:gsLst>
                  <a:gs pos="0">
                    <a:srgbClr val="FECD08"/>
                  </a:gs>
                  <a:gs pos="39999">
                    <a:srgbClr val="F6F06A"/>
                  </a:gs>
                  <a:gs pos="100000">
                    <a:srgbClr val="F2672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ight Triangle 29"/>
              <p:cNvSpPr/>
              <p:nvPr userDrawn="1"/>
            </p:nvSpPr>
            <p:spPr>
              <a:xfrm>
                <a:off x="6647911" y="5197760"/>
                <a:ext cx="202522" cy="517240"/>
              </a:xfrm>
              <a:prstGeom prst="rtTriangle">
                <a:avLst/>
              </a:prstGeom>
              <a:solidFill>
                <a:srgbClr val="F267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8" name="Picture 27"/>
            <p:cNvPicPr>
              <a:picLocks noChangeAspect="1"/>
            </p:cNvPicPr>
            <p:nvPr userDrawn="1"/>
          </p:nvPicPr>
          <p:blipFill rotWithShape="1">
            <a:blip r:embed="rId7" cstate="print">
              <a:extLst>
                <a:ext uri="{28A0092B-C50C-407E-A947-70E740481C1C}">
                  <a14:useLocalDpi xmlns:a14="http://schemas.microsoft.com/office/drawing/2010/main" val="0"/>
                </a:ext>
              </a:extLst>
            </a:blip>
            <a:srcRect t="23232" b="22930"/>
            <a:stretch/>
          </p:blipFill>
          <p:spPr>
            <a:xfrm>
              <a:off x="7655910" y="5287770"/>
              <a:ext cx="1180959" cy="450050"/>
            </a:xfrm>
            <a:prstGeom prst="rect">
              <a:avLst/>
            </a:prstGeom>
          </p:spPr>
        </p:pic>
      </p:grpSp>
      <p:pic>
        <p:nvPicPr>
          <p:cNvPr id="31"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52320" y="94264"/>
            <a:ext cx="648000" cy="6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6200000">
            <a:off x="8230814" y="94265"/>
            <a:ext cx="648000" cy="6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952009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13880</TotalTime>
  <Words>963</Words>
  <Application>Microsoft Office PowerPoint</Application>
  <PresentationFormat>On-screen Show (16:10)</PresentationFormat>
  <Paragraphs>169</Paragraphs>
  <Slides>18</Slides>
  <Notes>2</Notes>
  <HiddenSlides>1</HiddenSlides>
  <MMClips>0</MMClips>
  <ScaleCrop>false</ScaleCrop>
  <HeadingPairs>
    <vt:vector size="4" baseType="variant">
      <vt:variant>
        <vt:lpstr>Theme</vt:lpstr>
      </vt:variant>
      <vt:variant>
        <vt:i4>2</vt:i4>
      </vt:variant>
      <vt:variant>
        <vt:lpstr>Slide Titles</vt:lpstr>
      </vt:variant>
      <vt:variant>
        <vt:i4>18</vt:i4>
      </vt:variant>
    </vt:vector>
  </HeadingPairs>
  <TitlesOfParts>
    <vt:vector size="20" baseType="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CSIR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Lee Annamalai</dc:creator>
  <cp:lastModifiedBy>PFrost</cp:lastModifiedBy>
  <cp:revision>105</cp:revision>
  <dcterms:created xsi:type="dcterms:W3CDTF">2016-05-29T18:05:25Z</dcterms:created>
  <dcterms:modified xsi:type="dcterms:W3CDTF">2016-06-22T07:48:18Z</dcterms:modified>
</cp:coreProperties>
</file>