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733" r:id="rId2"/>
    <p:sldMasterId id="2147483757" r:id="rId3"/>
    <p:sldMasterId id="2147483795" r:id="rId4"/>
    <p:sldMasterId id="2147483831" r:id="rId5"/>
    <p:sldMasterId id="2147483843" r:id="rId6"/>
  </p:sldMasterIdLst>
  <p:notesMasterIdLst>
    <p:notesMasterId r:id="rId66"/>
  </p:notesMasterIdLst>
  <p:sldIdLst>
    <p:sldId id="598" r:id="rId7"/>
    <p:sldId id="672" r:id="rId8"/>
    <p:sldId id="603" r:id="rId9"/>
    <p:sldId id="676" r:id="rId10"/>
    <p:sldId id="608" r:id="rId11"/>
    <p:sldId id="618" r:id="rId12"/>
    <p:sldId id="655" r:id="rId13"/>
    <p:sldId id="622" r:id="rId14"/>
    <p:sldId id="623" r:id="rId15"/>
    <p:sldId id="624" r:id="rId16"/>
    <p:sldId id="635" r:id="rId17"/>
    <p:sldId id="663" r:id="rId18"/>
    <p:sldId id="605" r:id="rId19"/>
    <p:sldId id="610" r:id="rId20"/>
    <p:sldId id="615" r:id="rId21"/>
    <p:sldId id="616" r:id="rId22"/>
    <p:sldId id="660" r:id="rId23"/>
    <p:sldId id="666" r:id="rId24"/>
    <p:sldId id="612" r:id="rId25"/>
    <p:sldId id="606" r:id="rId26"/>
    <p:sldId id="614" r:id="rId27"/>
    <p:sldId id="656" r:id="rId28"/>
    <p:sldId id="620" r:id="rId29"/>
    <p:sldId id="631" r:id="rId30"/>
    <p:sldId id="637" r:id="rId31"/>
    <p:sldId id="636" r:id="rId32"/>
    <p:sldId id="633" r:id="rId33"/>
    <p:sldId id="639" r:id="rId34"/>
    <p:sldId id="634" r:id="rId35"/>
    <p:sldId id="629" r:id="rId36"/>
    <p:sldId id="604" r:id="rId37"/>
    <p:sldId id="628" r:id="rId38"/>
    <p:sldId id="653" r:id="rId39"/>
    <p:sldId id="661" r:id="rId40"/>
    <p:sldId id="654" r:id="rId41"/>
    <p:sldId id="659" r:id="rId42"/>
    <p:sldId id="642" r:id="rId43"/>
    <p:sldId id="625" r:id="rId44"/>
    <p:sldId id="651" r:id="rId45"/>
    <p:sldId id="667" r:id="rId46"/>
    <p:sldId id="668" r:id="rId47"/>
    <p:sldId id="626" r:id="rId48"/>
    <p:sldId id="577" r:id="rId49"/>
    <p:sldId id="576" r:id="rId50"/>
    <p:sldId id="646" r:id="rId51"/>
    <p:sldId id="647" r:id="rId52"/>
    <p:sldId id="669" r:id="rId53"/>
    <p:sldId id="670" r:id="rId54"/>
    <p:sldId id="671" r:id="rId55"/>
    <p:sldId id="658" r:id="rId56"/>
    <p:sldId id="652" r:id="rId57"/>
    <p:sldId id="621" r:id="rId58"/>
    <p:sldId id="673" r:id="rId59"/>
    <p:sldId id="677" r:id="rId60"/>
    <p:sldId id="674" r:id="rId61"/>
    <p:sldId id="648" r:id="rId62"/>
    <p:sldId id="665" r:id="rId63"/>
    <p:sldId id="675" r:id="rId64"/>
    <p:sldId id="607"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CD35"/>
    <a:srgbClr val="163ED1"/>
    <a:srgbClr val="AB1BD8"/>
    <a:srgbClr val="E11326"/>
    <a:srgbClr val="F3F6C0"/>
    <a:srgbClr val="A1172E"/>
    <a:srgbClr val="4F128C"/>
    <a:srgbClr val="FFFFF4"/>
    <a:srgbClr val="221F9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27082" autoAdjust="0"/>
    <p:restoredTop sz="90071" autoAdjust="0"/>
  </p:normalViewPr>
  <p:slideViewPr>
    <p:cSldViewPr>
      <p:cViewPr>
        <p:scale>
          <a:sx n="75" d="100"/>
          <a:sy n="75" d="100"/>
        </p:scale>
        <p:origin x="-1888" y="-80"/>
      </p:cViewPr>
      <p:guideLst>
        <p:guide orient="horz" pos="2160"/>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928"/>
    </p:cViewPr>
  </p:sorterViewPr>
  <p:notesViewPr>
    <p:cSldViewPr>
      <p:cViewPr varScale="1">
        <p:scale>
          <a:sx n="65" d="100"/>
          <a:sy n="65" d="100"/>
        </p:scale>
        <p:origin x="-360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B0F5138A-F6C2-8940-98F4-5527A05BCF1D}" type="slidenum">
              <a:rPr lang="en-US"/>
              <a:pPr>
                <a:defRPr/>
              </a:pPr>
              <a:t>‹#›</a:t>
            </a:fld>
            <a:endParaRPr lang="en-US"/>
          </a:p>
        </p:txBody>
      </p:sp>
    </p:spTree>
    <p:extLst>
      <p:ext uri="{BB962C8B-B14F-4D97-AF65-F5344CB8AC3E}">
        <p14:creationId xmlns:p14="http://schemas.microsoft.com/office/powerpoint/2010/main" val="4124226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wfsc.noaa.gov/oceanconditions" TargetMode="External"/><Relationship Id="rId4" Type="http://schemas.openxmlformats.org/officeDocument/2006/relationships/hyperlink" Target="http://www.plosone.org/article/info:doi/10.1371/journal.pone.0054134"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endParaRPr lang="en-US" dirty="0"/>
          </a:p>
        </p:txBody>
      </p:sp>
      <p:sp>
        <p:nvSpPr>
          <p:cNvPr id="4" name="Slide Number Placeholder 3"/>
          <p:cNvSpPr>
            <a:spLocks noGrp="1"/>
          </p:cNvSpPr>
          <p:nvPr>
            <p:ph type="sldNum" sz="quarter" idx="10"/>
          </p:nvPr>
        </p:nvSpPr>
        <p:spPr/>
        <p:txBody>
          <a:bodyPr/>
          <a:lstStyle/>
          <a:p>
            <a:pPr>
              <a:defRPr/>
            </a:pPr>
            <a:fld id="{B0F5138A-F6C2-8940-98F4-5527A05BCF1D}" type="slidenum">
              <a:rPr lang="en-US" smtClean="0"/>
              <a:pPr>
                <a:defRPr/>
              </a:pPr>
              <a:t>1</a:t>
            </a:fld>
            <a:endParaRPr lang="en-US"/>
          </a:p>
        </p:txBody>
      </p:sp>
    </p:spTree>
    <p:extLst>
      <p:ext uri="{BB962C8B-B14F-4D97-AF65-F5344CB8AC3E}">
        <p14:creationId xmlns:p14="http://schemas.microsoft.com/office/powerpoint/2010/main" val="77448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10</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11</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6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12</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2007 February composite of MODIS chlorophyll underlying the recording stations of the tuna purse seine fishery of the Inter-American Tropical Tuna Commission.  The data from these stations consist of a 50 year record of monthly catch and effort. (from NASA’s </a:t>
            </a:r>
            <a:r>
              <a:rPr lang="en-US" b="0" i="1" dirty="0" smtClean="0"/>
              <a:t>Tuna Stock Assessment Support System </a:t>
            </a:r>
            <a:r>
              <a:rPr lang="en-US" b="0" dirty="0" smtClean="0"/>
              <a:t>project) </a:t>
            </a:r>
          </a:p>
          <a:p>
            <a:pPr eaLnBrk="1" hangingPunct="1"/>
            <a:endParaRPr lang="en-US" dirty="0">
              <a:latin typeface="Times" pitchFamily="-6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13</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14</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15</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16</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17</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Figure</a:t>
            </a:r>
            <a:r>
              <a:rPr lang="en-US" baseline="0" dirty="0" smtClean="0">
                <a:latin typeface="Times" pitchFamily="-60" charset="0"/>
              </a:rPr>
              <a:t> made from data </a:t>
            </a:r>
            <a:r>
              <a:rPr lang="en-US" baseline="0" smtClean="0">
                <a:latin typeface="Times" pitchFamily="-60" charset="0"/>
              </a:rPr>
              <a:t>in Table 4.  </a:t>
            </a:r>
            <a:endParaRPr lang="en-US">
              <a:latin typeface="Times" pitchFamily="-60"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18</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60"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19</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In the US</a:t>
            </a:r>
            <a:r>
              <a:rPr lang="en-US" baseline="0" dirty="0" smtClean="0">
                <a:latin typeface="Times" pitchFamily="-60" charset="0"/>
              </a:rPr>
              <a:t> fish advisories are a commercial enterprise, and are not generated by government agencies. </a:t>
            </a:r>
            <a:endParaRPr lang="en-US" dirty="0">
              <a:latin typeface="Times" pitchFamily="-6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endParaRPr lang="en-US" dirty="0"/>
          </a:p>
        </p:txBody>
      </p:sp>
      <p:sp>
        <p:nvSpPr>
          <p:cNvPr id="4" name="Slide Number Placeholder 3"/>
          <p:cNvSpPr>
            <a:spLocks noGrp="1"/>
          </p:cNvSpPr>
          <p:nvPr>
            <p:ph type="sldNum" sz="quarter" idx="10"/>
          </p:nvPr>
        </p:nvSpPr>
        <p:spPr/>
        <p:txBody>
          <a:bodyPr/>
          <a:lstStyle/>
          <a:p>
            <a:pPr>
              <a:defRPr/>
            </a:pPr>
            <a:fld id="{B0F5138A-F6C2-8940-98F4-5527A05BCF1D}" type="slidenum">
              <a:rPr lang="en-US" smtClean="0"/>
              <a:pPr>
                <a:defRPr/>
              </a:pPr>
              <a:t>2</a:t>
            </a:fld>
            <a:endParaRPr lang="en-US"/>
          </a:p>
        </p:txBody>
      </p:sp>
    </p:spTree>
    <p:extLst>
      <p:ext uri="{BB962C8B-B14F-4D97-AF65-F5344CB8AC3E}">
        <p14:creationId xmlns:p14="http://schemas.microsoft.com/office/powerpoint/2010/main" val="77448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20</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In the US</a:t>
            </a:r>
            <a:r>
              <a:rPr lang="en-US" baseline="0" dirty="0" smtClean="0">
                <a:latin typeface="Times" pitchFamily="-60" charset="0"/>
              </a:rPr>
              <a:t> fish advisories are a commercial enterprise, and are not generated by government agencies. </a:t>
            </a:r>
            <a:endParaRPr lang="en-US" dirty="0">
              <a:latin typeface="Times" pitchFamily="-60"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21</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60" charset="0"/>
              </a:rPr>
              <a:t>In the US</a:t>
            </a:r>
            <a:r>
              <a:rPr lang="en-US" baseline="0" smtClean="0">
                <a:latin typeface="Times" pitchFamily="-60" charset="0"/>
              </a:rPr>
              <a:t> fish advisories are a commercial enterprise, and are not generated by government agencies. </a:t>
            </a:r>
            <a:endParaRPr lang="en-US" dirty="0">
              <a:latin typeface="Times" pitchFamily="-60"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22</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23</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24</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25</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26</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27</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From the video “The ABCs of Stock Assessment” at http://</a:t>
            </a:r>
            <a:r>
              <a:rPr lang="en-US" dirty="0" err="1" smtClean="0">
                <a:latin typeface="Times" pitchFamily="-60" charset="0"/>
              </a:rPr>
              <a:t>www.st.nmfs.noaa.gov</a:t>
            </a:r>
            <a:r>
              <a:rPr lang="en-US" dirty="0" smtClean="0">
                <a:latin typeface="Times" pitchFamily="-60" charset="0"/>
              </a:rPr>
              <a:t>/stock-assessment/index</a:t>
            </a:r>
            <a:endParaRPr lang="en-US" dirty="0">
              <a:latin typeface="Times" pitchFamily="-60"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28</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pitchFamily="-60" charset="0"/>
              </a:rPr>
              <a:t>Note the length of the </a:t>
            </a:r>
            <a:r>
              <a:rPr lang="en-US" dirty="0" err="1" smtClean="0">
                <a:latin typeface="Times" pitchFamily="-60" charset="0"/>
              </a:rPr>
              <a:t>timeseries</a:t>
            </a:r>
            <a:r>
              <a:rPr lang="en-US" dirty="0" smtClean="0">
                <a:latin typeface="Times" pitchFamily="-60" charset="0"/>
              </a:rPr>
              <a:t> – it</a:t>
            </a:r>
            <a:r>
              <a:rPr lang="en-US" baseline="0" dirty="0" smtClean="0">
                <a:latin typeface="Times" pitchFamily="-60" charset="0"/>
              </a:rPr>
              <a:t> started over </a:t>
            </a:r>
            <a:r>
              <a:rPr lang="en-US" dirty="0" smtClean="0">
                <a:latin typeface="Times" pitchFamily="-60" charset="0"/>
              </a:rPr>
              <a:t>50 years long. The fundamental question</a:t>
            </a:r>
            <a:r>
              <a:rPr lang="en-US" baseline="0" dirty="0" smtClean="0">
                <a:latin typeface="Times" pitchFamily="-60" charset="0"/>
              </a:rPr>
              <a:t> in fisheries is “</a:t>
            </a:r>
            <a:r>
              <a:rPr lang="en-US" sz="1200" dirty="0" smtClean="0"/>
              <a:t>What drives the </a:t>
            </a:r>
            <a:r>
              <a:rPr lang="en-US" sz="1200" dirty="0" err="1" smtClean="0"/>
              <a:t>interannual</a:t>
            </a:r>
            <a:r>
              <a:rPr lang="en-US" sz="1200" dirty="0" smtClean="0"/>
              <a:t> variability in biomass?”</a:t>
            </a:r>
          </a:p>
          <a:p>
            <a:pPr eaLnBrk="1" hangingPunct="1"/>
            <a:endParaRPr lang="en-US" dirty="0">
              <a:latin typeface="Times" pitchFamily="-60"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29</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From the video “The ABCs of Stock Assessment” at http://</a:t>
            </a:r>
            <a:r>
              <a:rPr lang="en-US" dirty="0" err="1" smtClean="0">
                <a:latin typeface="Times" pitchFamily="-60" charset="0"/>
              </a:rPr>
              <a:t>www.st.nmfs.noaa.gov</a:t>
            </a:r>
            <a:r>
              <a:rPr lang="en-US" dirty="0" smtClean="0">
                <a:latin typeface="Times" pitchFamily="-60" charset="0"/>
              </a:rPr>
              <a:t>/stock-assessment/index</a:t>
            </a:r>
            <a:endParaRPr lang="en-US" dirty="0">
              <a:latin typeface="Times" pitchFamily="-60"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3</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Most</a:t>
            </a:r>
            <a:r>
              <a:rPr lang="en-US" baseline="0" dirty="0" smtClean="0">
                <a:latin typeface="Times" pitchFamily="-60" charset="0"/>
              </a:rPr>
              <a:t> people think of just harvesting when they think of fisheries, however the stock assessment and management/ &amp; conservation aspects are vitally important. Currently ~90% of the global fisheries are overfished or are at fishing capacity.  Without proper stock assessment and conservation/management there will not be any fish to catch in </a:t>
            </a:r>
            <a:r>
              <a:rPr lang="en-US" baseline="0" smtClean="0">
                <a:latin typeface="Times" pitchFamily="-60" charset="0"/>
              </a:rPr>
              <a:t>the future.   </a:t>
            </a:r>
            <a:endParaRPr lang="en-US" dirty="0">
              <a:latin typeface="Times" pitchFamily="-60"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30</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31</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32</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Sardine habitat maps available at http://</a:t>
            </a:r>
            <a:r>
              <a:rPr lang="en-US" dirty="0" err="1" smtClean="0">
                <a:latin typeface="Times" pitchFamily="-60" charset="0"/>
              </a:rPr>
              <a:t>swfscdata.nmfs.noaa.gov</a:t>
            </a:r>
            <a:r>
              <a:rPr lang="en-US" dirty="0" smtClean="0">
                <a:latin typeface="Times" pitchFamily="-60" charset="0"/>
              </a:rPr>
              <a:t>/AST/</a:t>
            </a:r>
            <a:r>
              <a:rPr lang="en-US" dirty="0" err="1" smtClean="0">
                <a:latin typeface="Times" pitchFamily="-60" charset="0"/>
              </a:rPr>
              <a:t>sardineHabitat</a:t>
            </a:r>
            <a:r>
              <a:rPr lang="en-US" dirty="0" smtClean="0">
                <a:latin typeface="Times" pitchFamily="-60" charset="0"/>
              </a:rPr>
              <a:t>/</a:t>
            </a:r>
            <a:r>
              <a:rPr lang="en-US" dirty="0" err="1" smtClean="0">
                <a:latin typeface="Times" pitchFamily="-60" charset="0"/>
              </a:rPr>
              <a:t>habitat.asp</a:t>
            </a:r>
            <a:endParaRPr lang="en-US" dirty="0">
              <a:latin typeface="Times" pitchFamily="-60"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33</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latin typeface="Times" charset="0"/>
                <a:ea typeface="ＭＳ Ｐゴシック" charset="-128"/>
                <a:cs typeface="ＭＳ Ｐゴシック" charset="-128"/>
              </a:rPr>
              <a:t>We prefer black and white, actually </a:t>
            </a:r>
            <a:r>
              <a:rPr lang="en-US" sz="1200" kern="1200" dirty="0" err="1" smtClean="0">
                <a:solidFill>
                  <a:schemeClr val="tx1"/>
                </a:solidFill>
                <a:latin typeface="Times" charset="0"/>
                <a:ea typeface="ＭＳ Ｐゴシック" charset="-128"/>
                <a:cs typeface="ＭＳ Ｐゴシック" charset="-128"/>
              </a:rPr>
              <a:t>greytone</a:t>
            </a:r>
            <a:r>
              <a:rPr lang="en-US" sz="1200" kern="1200" smtClean="0">
                <a:solidFill>
                  <a:schemeClr val="tx1"/>
                </a:solidFill>
                <a:latin typeface="Times" charset="0"/>
                <a:ea typeface="ＭＳ Ｐゴシック" charset="-128"/>
                <a:cs typeface="ＭＳ Ｐゴシック" charset="-128"/>
              </a:rPr>
              <a:t>,</a:t>
            </a:r>
            <a:r>
              <a:rPr lang="en-US" sz="1200" kern="1200" baseline="0" smtClean="0">
                <a:solidFill>
                  <a:schemeClr val="tx1"/>
                </a:solidFill>
                <a:latin typeface="Times" charset="0"/>
                <a:ea typeface="ＭＳ Ｐゴシック" charset="-128"/>
                <a:cs typeface="ＭＳ Ｐゴシック" charset="-128"/>
              </a:rPr>
              <a:t> </a:t>
            </a:r>
            <a:r>
              <a:rPr lang="en-US" sz="1200" kern="1200" smtClean="0">
                <a:solidFill>
                  <a:schemeClr val="tx1"/>
                </a:solidFill>
                <a:latin typeface="Times" charset="0"/>
                <a:ea typeface="ＭＳ Ｐゴシック" charset="-128"/>
                <a:cs typeface="ＭＳ Ｐゴシック" charset="-128"/>
              </a:rPr>
              <a:t>because </a:t>
            </a:r>
            <a:r>
              <a:rPr lang="en-US" sz="1200" kern="1200" dirty="0" smtClean="0">
                <a:solidFill>
                  <a:schemeClr val="tx1"/>
                </a:solidFill>
                <a:latin typeface="Times" charset="0"/>
                <a:ea typeface="ＭＳ Ｐゴシック" charset="-128"/>
                <a:cs typeface="ＭＳ Ｐゴシック" charset="-128"/>
              </a:rPr>
              <a:t>we can more easily control the contrast and brightness at the full value range of the image data. Colors and color changes in the color palettes can often provide false impressions of the image data. We often use color to depict the image data after we have analyzed it for our use. The 256 </a:t>
            </a:r>
            <a:r>
              <a:rPr lang="en-US" sz="1200" kern="1200" dirty="0" err="1" smtClean="0">
                <a:solidFill>
                  <a:schemeClr val="tx1"/>
                </a:solidFill>
                <a:latin typeface="Times" charset="0"/>
                <a:ea typeface="ＭＳ Ｐゴシック" charset="-128"/>
                <a:cs typeface="ＭＳ Ｐゴシック" charset="-128"/>
              </a:rPr>
              <a:t>greytone</a:t>
            </a:r>
            <a:r>
              <a:rPr lang="en-US" sz="1200" kern="1200" dirty="0" smtClean="0">
                <a:solidFill>
                  <a:schemeClr val="tx1"/>
                </a:solidFill>
                <a:latin typeface="Times" charset="0"/>
                <a:ea typeface="ＭＳ Ｐゴシック" charset="-128"/>
                <a:cs typeface="ＭＳ Ｐゴシック" charset="-128"/>
              </a:rPr>
              <a:t> palette never has to be changed when there are seasonal changes in the chlorophyll. Color palettes are optimized for a particular range of chlorophyll. </a:t>
            </a:r>
            <a:endParaRPr lang="en-US" dirty="0">
              <a:latin typeface="Times" pitchFamily="-60"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34</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latin typeface="Times" charset="0"/>
                <a:ea typeface="ＭＳ Ｐゴシック" charset="-128"/>
                <a:cs typeface="ＭＳ Ｐゴシック" charset="-128"/>
              </a:rPr>
              <a:t>We prefer black and white, actually </a:t>
            </a:r>
            <a:r>
              <a:rPr lang="en-US" sz="1200" kern="1200" dirty="0" err="1" smtClean="0">
                <a:solidFill>
                  <a:schemeClr val="tx1"/>
                </a:solidFill>
                <a:latin typeface="Times" charset="0"/>
                <a:ea typeface="ＭＳ Ｐゴシック" charset="-128"/>
                <a:cs typeface="ＭＳ Ｐゴシック" charset="-128"/>
              </a:rPr>
              <a:t>greytone</a:t>
            </a:r>
            <a:r>
              <a:rPr lang="en-US" sz="1200" kern="1200" smtClean="0">
                <a:solidFill>
                  <a:schemeClr val="tx1"/>
                </a:solidFill>
                <a:latin typeface="Times" charset="0"/>
                <a:ea typeface="ＭＳ Ｐゴシック" charset="-128"/>
                <a:cs typeface="ＭＳ Ｐゴシック" charset="-128"/>
              </a:rPr>
              <a:t>,</a:t>
            </a:r>
            <a:r>
              <a:rPr lang="en-US" sz="1200" kern="1200" baseline="0" smtClean="0">
                <a:solidFill>
                  <a:schemeClr val="tx1"/>
                </a:solidFill>
                <a:latin typeface="Times" charset="0"/>
                <a:ea typeface="ＭＳ Ｐゴシック" charset="-128"/>
                <a:cs typeface="ＭＳ Ｐゴシック" charset="-128"/>
              </a:rPr>
              <a:t> </a:t>
            </a:r>
            <a:r>
              <a:rPr lang="en-US" sz="1200" kern="1200" smtClean="0">
                <a:solidFill>
                  <a:schemeClr val="tx1"/>
                </a:solidFill>
                <a:latin typeface="Times" charset="0"/>
                <a:ea typeface="ＭＳ Ｐゴシック" charset="-128"/>
                <a:cs typeface="ＭＳ Ｐゴシック" charset="-128"/>
              </a:rPr>
              <a:t>because </a:t>
            </a:r>
            <a:r>
              <a:rPr lang="en-US" sz="1200" kern="1200" dirty="0" smtClean="0">
                <a:solidFill>
                  <a:schemeClr val="tx1"/>
                </a:solidFill>
                <a:latin typeface="Times" charset="0"/>
                <a:ea typeface="ＭＳ Ｐゴシック" charset="-128"/>
                <a:cs typeface="ＭＳ Ｐゴシック" charset="-128"/>
              </a:rPr>
              <a:t>we can more easily control the contrast and brightness at the full value range of the image data. Colors and color changes in the color palettes can often provide false impressions of the image data. We often use color to depict the image data after we have analyzed it for our use. The 256 </a:t>
            </a:r>
            <a:r>
              <a:rPr lang="en-US" sz="1200" kern="1200" dirty="0" err="1" smtClean="0">
                <a:solidFill>
                  <a:schemeClr val="tx1"/>
                </a:solidFill>
                <a:latin typeface="Times" charset="0"/>
                <a:ea typeface="ＭＳ Ｐゴシック" charset="-128"/>
                <a:cs typeface="ＭＳ Ｐゴシック" charset="-128"/>
              </a:rPr>
              <a:t>greytone</a:t>
            </a:r>
            <a:r>
              <a:rPr lang="en-US" sz="1200" kern="1200" dirty="0" smtClean="0">
                <a:solidFill>
                  <a:schemeClr val="tx1"/>
                </a:solidFill>
                <a:latin typeface="Times" charset="0"/>
                <a:ea typeface="ＭＳ Ｐゴシック" charset="-128"/>
                <a:cs typeface="ＭＳ Ｐゴシック" charset="-128"/>
              </a:rPr>
              <a:t> palette never has to be changed when there are seasonal changes in the chlorophyll. Color palettes are optimized for a particular range of chlorophyll. </a:t>
            </a:r>
            <a:endParaRPr lang="en-US" dirty="0">
              <a:latin typeface="Times" pitchFamily="-60"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35</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fontAlgn="base">
              <a:spcBef>
                <a:spcPct val="0"/>
              </a:spcBef>
              <a:spcAft>
                <a:spcPct val="0"/>
              </a:spcAft>
            </a:pPr>
            <a:r>
              <a:rPr lang="en-US" sz="1200" dirty="0" smtClean="0">
                <a:solidFill>
                  <a:prstClr val="white"/>
                </a:solidFill>
                <a:latin typeface="Courier New" pitchFamily="49" charset="0"/>
                <a:ea typeface="Calibri" pitchFamily="34" charset="0"/>
                <a:cs typeface="Courier New" pitchFamily="49" charset="0"/>
              </a:rPr>
              <a:t>Martinson et al. 2013. </a:t>
            </a:r>
            <a:r>
              <a:rPr lang="en-US" sz="1200" kern="1200" dirty="0" smtClean="0">
                <a:solidFill>
                  <a:prstClr val="white"/>
                </a:solidFill>
                <a:latin typeface="Times" charset="0"/>
                <a:ea typeface="Calibri" pitchFamily="34" charset="0"/>
                <a:cs typeface="Courier New" pitchFamily="49" charset="0"/>
              </a:rPr>
              <a:t> </a:t>
            </a:r>
            <a:r>
              <a:rPr lang="en-US" sz="1200" dirty="0" smtClean="0">
                <a:solidFill>
                  <a:prstClr val="white"/>
                </a:solidFill>
                <a:latin typeface="Courier New" pitchFamily="49" charset="0"/>
                <a:ea typeface="Calibri" pitchFamily="34" charset="0"/>
                <a:cs typeface="Courier New" pitchFamily="49" charset="0"/>
              </a:rPr>
              <a:t>Linking SECM ecosystem indicators to sablefish recruitment. In: S. </a:t>
            </a:r>
            <a:r>
              <a:rPr lang="en-US" sz="1200" dirty="0" err="1" smtClean="0">
                <a:solidFill>
                  <a:prstClr val="white"/>
                </a:solidFill>
                <a:latin typeface="Courier New" pitchFamily="49" charset="0"/>
                <a:ea typeface="Calibri" pitchFamily="34" charset="0"/>
                <a:cs typeface="Courier New" pitchFamily="49" charset="0"/>
              </a:rPr>
              <a:t>Zador</a:t>
            </a:r>
            <a:r>
              <a:rPr lang="en-US" sz="1200" kern="1200" dirty="0" smtClean="0">
                <a:solidFill>
                  <a:prstClr val="white"/>
                </a:solidFill>
                <a:latin typeface="Times" charset="0"/>
                <a:ea typeface="Calibri" pitchFamily="34" charset="0"/>
                <a:cs typeface="Courier New" pitchFamily="49" charset="0"/>
              </a:rPr>
              <a:t> </a:t>
            </a:r>
            <a:r>
              <a:rPr lang="en-US" sz="1200" dirty="0" smtClean="0">
                <a:solidFill>
                  <a:prstClr val="white"/>
                </a:solidFill>
                <a:latin typeface="Courier New" pitchFamily="49" charset="0"/>
                <a:ea typeface="Calibri" pitchFamily="34" charset="0"/>
                <a:cs typeface="Courier New" pitchFamily="49" charset="0"/>
              </a:rPr>
              <a:t>(Ed.), Ecosystem Considerations for 2013. </a:t>
            </a:r>
          </a:p>
          <a:p>
            <a:pPr fontAlgn="base">
              <a:spcBef>
                <a:spcPct val="0"/>
              </a:spcBef>
              <a:spcAft>
                <a:spcPct val="0"/>
              </a:spcAft>
            </a:pPr>
            <a:r>
              <a:rPr lang="en-US" sz="1200" dirty="0" smtClean="0">
                <a:solidFill>
                  <a:prstClr val="white"/>
                </a:solidFill>
                <a:latin typeface="Courier New" pitchFamily="49" charset="0"/>
                <a:ea typeface="Calibri" pitchFamily="34" charset="0"/>
                <a:cs typeface="Courier New" pitchFamily="49" charset="0"/>
              </a:rPr>
              <a:t>Appendix C of the BSAI/GOA Stock Assessment and</a:t>
            </a:r>
            <a:r>
              <a:rPr lang="en-US" sz="1200" kern="1200" dirty="0" smtClean="0">
                <a:solidFill>
                  <a:prstClr val="white"/>
                </a:solidFill>
                <a:latin typeface="Times" charset="0"/>
                <a:ea typeface="Calibri" pitchFamily="34" charset="0"/>
                <a:cs typeface="Courier New" pitchFamily="49" charset="0"/>
              </a:rPr>
              <a:t> </a:t>
            </a:r>
            <a:r>
              <a:rPr lang="en-US" sz="1200" dirty="0" smtClean="0">
                <a:solidFill>
                  <a:prstClr val="white"/>
                </a:solidFill>
                <a:latin typeface="Courier New" pitchFamily="49" charset="0"/>
                <a:ea typeface="Calibri" pitchFamily="34" charset="0"/>
                <a:cs typeface="Courier New" pitchFamily="49" charset="0"/>
              </a:rPr>
              <a:t>Fishery Evaluation Report. Technical report, North Pacific Fishery Management Council, </a:t>
            </a:r>
          </a:p>
          <a:p>
            <a:pPr fontAlgn="base">
              <a:spcBef>
                <a:spcPct val="0"/>
              </a:spcBef>
              <a:spcAft>
                <a:spcPct val="0"/>
              </a:spcAft>
            </a:pPr>
            <a:r>
              <a:rPr lang="en-US" sz="1200" dirty="0" smtClean="0">
                <a:solidFill>
                  <a:prstClr val="white"/>
                </a:solidFill>
                <a:latin typeface="Courier New" pitchFamily="49" charset="0"/>
                <a:ea typeface="Calibri" pitchFamily="34" charset="0"/>
                <a:cs typeface="Courier New" pitchFamily="49" charset="0"/>
              </a:rPr>
              <a:t>605W. 4th Ave., Suite 306, Anchorage, AK 99501.</a:t>
            </a:r>
            <a:endParaRPr lang="en-US" dirty="0" smtClean="0">
              <a:solidFill>
                <a:prstClr val="white"/>
              </a:solidFill>
              <a:latin typeface="Arial" pitchFamily="34" charset="0"/>
              <a:cs typeface="Arial" pitchFamily="34" charset="0"/>
            </a:endParaRPr>
          </a:p>
          <a:p>
            <a:pPr eaLnBrk="1" hangingPunct="1"/>
            <a:endParaRPr lang="en-US" dirty="0">
              <a:latin typeface="Times" pitchFamily="-60"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36</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smtClean="0">
                <a:latin typeface="Calibri" charset="0"/>
              </a:rPr>
              <a:t>Based on a suite of ocean indicators (</a:t>
            </a:r>
            <a:r>
              <a:rPr lang="en-US" dirty="0" smtClean="0">
                <a:latin typeface="Calibri" charset="0"/>
                <a:hlinkClick r:id="rId3"/>
              </a:rPr>
              <a:t>http://www.nwfsc.noaa.gov/oceanconditions</a:t>
            </a:r>
            <a:r>
              <a:rPr lang="en-US" dirty="0" smtClean="0">
                <a:latin typeface="Calibri" charset="0"/>
              </a:rPr>
              <a:t>) and a multivariate model of salmon returns (</a:t>
            </a:r>
            <a:r>
              <a:rPr lang="en-US" dirty="0" smtClean="0">
                <a:latin typeface="Calibri" charset="0"/>
                <a:hlinkClick r:id="rId4"/>
              </a:rPr>
              <a:t>http://www.plosone.org/article/info%3Adoi%2F10.1371%2Fjournal.pone.0054134</a:t>
            </a:r>
            <a:r>
              <a:rPr lang="en-US" dirty="0" smtClean="0">
                <a:latin typeface="Calibri" charset="0"/>
              </a:rPr>
              <a:t>), we expected over 200,000 adult spring-run Chinook salmon to return to the Columbia River (Figure 1).  But the observed return was less than 90,000 fish.  One potential explanation is that ocean conditions off of Oregon and Washington were indeed above average (as our local and regional ocean indices suggested), but when fish migrated north into the Gulf of Alaska, low productivity in Alaskan waters resulted in low transfer of biomass to higher trophic levels and, ultimately, unusually high late-summer salmon mortality.  My goal was to use satellite data to get a better idea of </a:t>
            </a:r>
            <a:r>
              <a:rPr lang="en-US" dirty="0" err="1" smtClean="0">
                <a:latin typeface="Calibri" charset="0"/>
              </a:rPr>
              <a:t>interannual</a:t>
            </a:r>
            <a:r>
              <a:rPr lang="en-US" dirty="0" smtClean="0">
                <a:latin typeface="Calibri" charset="0"/>
              </a:rPr>
              <a:t> variability in chlorophyll levels during the spring phytoplankton bloom in coastal Gulf of Alaska (for this, I am assuming a relationship between phytoplankton abundance in the spring and biomass of salmon prey organisms later in the summer and fall).  More specifically, could chlorophyll levels partially explain the low observed salmon returns in 2011 ?</a:t>
            </a:r>
          </a:p>
          <a:p>
            <a:pPr eaLnBrk="1" hangingPunct="1">
              <a:spcBef>
                <a:spcPct val="0"/>
              </a:spcBef>
            </a:pPr>
            <a:endParaRPr lang="en-US" dirty="0" smtClean="0">
              <a:latin typeface="Calibri" charset="0"/>
            </a:endParaRPr>
          </a:p>
          <a:p>
            <a:pPr eaLnBrk="1" hangingPunct="1"/>
            <a:endParaRPr lang="en-US" dirty="0">
              <a:latin typeface="Times" pitchFamily="-60"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38</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r>
              <a:rPr lang="en-US" dirty="0" smtClean="0"/>
              <a:t>The</a:t>
            </a:r>
            <a:r>
              <a:rPr lang="en-US" baseline="0" dirty="0" smtClean="0"/>
              <a:t> anomaly on the left was kind of a key to one story presented elsewhere in the report, connecting the really strong upwelling during the summer of 2013, to productivity…or really, the lack thereof.</a:t>
            </a:r>
          </a:p>
          <a:p>
            <a:r>
              <a:rPr lang="en-US" baseline="0" dirty="0" smtClean="0"/>
              <a:t>The idea is that upwelling was so strong that it actually mixed stuff up and transported offshore, so we did not get a resulting strong anomaly of </a:t>
            </a:r>
            <a:r>
              <a:rPr lang="en-US" baseline="0" dirty="0" err="1" smtClean="0"/>
              <a:t>chl</a:t>
            </a:r>
            <a:r>
              <a:rPr lang="en-US" baseline="0" dirty="0" smtClean="0"/>
              <a:t>-a biomass (but we may well have had really strong production, since fish production was pretty good that year).</a:t>
            </a:r>
          </a:p>
          <a:p>
            <a:endParaRPr lang="en-US" baseline="0" dirty="0" smtClean="0"/>
          </a:p>
          <a:p>
            <a:r>
              <a:rPr lang="en-US" baseline="0" dirty="0" smtClean="0"/>
              <a:t>So essentially, we used the </a:t>
            </a:r>
            <a:r>
              <a:rPr lang="en-US" baseline="0" dirty="0" err="1" smtClean="0"/>
              <a:t>chl</a:t>
            </a:r>
            <a:r>
              <a:rPr lang="en-US" baseline="0" dirty="0" smtClean="0"/>
              <a:t> and </a:t>
            </a:r>
            <a:r>
              <a:rPr lang="en-US" baseline="0" dirty="0" err="1" smtClean="0"/>
              <a:t>chl</a:t>
            </a:r>
            <a:r>
              <a:rPr lang="en-US" baseline="0" dirty="0" smtClean="0"/>
              <a:t> anomaly maps to make a connection between upwelling, nutrients, and primary productivity. </a:t>
            </a:r>
          </a:p>
          <a:p>
            <a:endParaRPr lang="en-US" baseline="0" dirty="0" smtClean="0"/>
          </a:p>
          <a:p>
            <a:r>
              <a:rPr lang="en-US" baseline="0" dirty="0" smtClean="0"/>
              <a:t>Oddly enough, even though its </a:t>
            </a:r>
            <a:r>
              <a:rPr lang="en-US" baseline="0" dirty="0" err="1" smtClean="0"/>
              <a:t>suppposed</a:t>
            </a:r>
            <a:r>
              <a:rPr lang="en-US" baseline="0" dirty="0" smtClean="0"/>
              <a:t> to be “integrated” I could not find an example in the other sections of the report where anyone else referred to ocean color, </a:t>
            </a:r>
            <a:r>
              <a:rPr lang="en-US" baseline="0" dirty="0" err="1" smtClean="0"/>
              <a:t>chl</a:t>
            </a:r>
            <a:r>
              <a:rPr lang="en-US" baseline="0" dirty="0" smtClean="0"/>
              <a:t>-a, or these particular figures…</a:t>
            </a:r>
            <a:endParaRPr lang="en-US" dirty="0" smtClean="0"/>
          </a:p>
          <a:p>
            <a:pPr eaLnBrk="1" hangingPunct="1"/>
            <a:endParaRPr lang="en-US" dirty="0">
              <a:latin typeface="Times" pitchFamily="-60"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39</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smtClean="0">
                <a:latin typeface="Times" pitchFamily="-60" charset="0"/>
              </a:rPr>
              <a:t>Image</a:t>
            </a:r>
            <a:r>
              <a:rPr lang="en-US" b="0" baseline="0" dirty="0" smtClean="0">
                <a:latin typeface="Times" pitchFamily="-60" charset="0"/>
              </a:rPr>
              <a:t> from the Green Seas Blue Seas mural by Ray Troll and </a:t>
            </a:r>
            <a:r>
              <a:rPr lang="en-US" sz="1200" b="0" dirty="0" smtClean="0"/>
              <a:t>Roberto Salas, which is on the</a:t>
            </a:r>
            <a:r>
              <a:rPr lang="en-US" sz="1200" b="0" baseline="0" dirty="0" smtClean="0"/>
              <a:t> building formerly occupied by SWFSC/ERD. </a:t>
            </a:r>
          </a:p>
          <a:p>
            <a:pPr eaLnBrk="1" hangingPunct="1"/>
            <a:r>
              <a:rPr lang="en-US" sz="1200" b="0" baseline="0" dirty="0" smtClean="0"/>
              <a:t>https://</a:t>
            </a:r>
            <a:r>
              <a:rPr lang="en-US" sz="1200" b="0" baseline="0" dirty="0" err="1" smtClean="0"/>
              <a:t>swfsc.noaa.gov</a:t>
            </a:r>
            <a:r>
              <a:rPr lang="en-US" sz="1200" b="0" baseline="0" dirty="0" smtClean="0"/>
              <a:t>/</a:t>
            </a:r>
            <a:r>
              <a:rPr lang="en-US" sz="1200" b="0" baseline="0" dirty="0" err="1" smtClean="0"/>
              <a:t>greenseas-blueseas</a:t>
            </a:r>
            <a:r>
              <a:rPr lang="en-US" sz="1200" b="0" baseline="0" dirty="0" smtClean="0"/>
              <a:t>/</a:t>
            </a:r>
            <a:endParaRPr lang="en-US" b="0" dirty="0" smtClean="0">
              <a:latin typeface="Times" pitchFamily="-60" charset="0"/>
            </a:endParaRPr>
          </a:p>
          <a:p>
            <a:pPr eaLnBrk="1" hangingPunct="1"/>
            <a:endParaRPr lang="en-US" dirty="0">
              <a:latin typeface="Times" pitchFamily="-60"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40</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6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4</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pitchFamily="-60" charset="0"/>
              </a:rPr>
              <a:t>Most</a:t>
            </a:r>
            <a:r>
              <a:rPr lang="en-US" baseline="0" dirty="0" smtClean="0">
                <a:latin typeface="Times" pitchFamily="-60" charset="0"/>
              </a:rPr>
              <a:t> people think of just harvesting when they think of fisheries, however the stock assessment and management/ &amp; conservation aspects are vitally important. Currently ~90% of the global fisheries are overfished or at fishing capacity.  Without proper stock assessment and conservation/management there will not be any fish to catch in the future.   </a:t>
            </a:r>
            <a:endParaRPr lang="en-US" dirty="0">
              <a:latin typeface="Times" pitchFamily="-60"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41</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60"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42</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080AC77-B866-A844-A243-093ACE767FE7}" type="slidenum">
              <a:rPr lang="en-US" sz="1200">
                <a:latin typeface="Times" charset="0"/>
              </a:rPr>
              <a:pPr algn="r"/>
              <a:t>43</a:t>
            </a:fld>
            <a:endParaRPr lang="en-US" sz="1200">
              <a:latin typeface="Times" charset="0"/>
            </a:endParaRPr>
          </a:p>
        </p:txBody>
      </p:sp>
      <p:sp>
        <p:nvSpPr>
          <p:cNvPr id="1812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r>
              <a:rPr lang="en-US" sz="900">
                <a:latin typeface="Times New Roman" charset="0"/>
              </a:rPr>
              <a:t>So, let’s look at what the animals are doing. This is a map showing a subset of the locations of 19 different species that we’ve tagged in TOPP. This is a combination of tag data over the period 2002-2006. The list of animals is on the right --- we have whales, seabirds, sharks, tuna, turtles, ..., and their positions are color-coded on the map.</a:t>
            </a:r>
          </a:p>
          <a:p>
            <a:pPr eaLnBrk="1" hangingPunct="1"/>
            <a:endParaRPr lang="en-US" sz="900">
              <a:latin typeface="Times New Roman" charset="0"/>
            </a:endParaRPr>
          </a:p>
          <a:p>
            <a:pPr eaLnBrk="1" hangingPunct="1"/>
            <a:r>
              <a:rPr lang="en-US" sz="900">
                <a:latin typeface="Times New Roman" charset="0"/>
              </a:rPr>
              <a:t>See a couple of things: (1) the vast expanse of the Pacific Ocean covered by this set of species, and (2) very specific niche separation amongst species:</a:t>
            </a:r>
          </a:p>
          <a:p>
            <a:pPr eaLnBrk="1" hangingPunct="1"/>
            <a:r>
              <a:rPr lang="en-US" sz="900">
                <a:latin typeface="Times New Roman" charset="0"/>
              </a:rPr>
              <a:t>a) Two distinct populations of leatherback sea turtles;</a:t>
            </a:r>
          </a:p>
          <a:p>
            <a:pPr eaLnBrk="1" hangingPunct="1"/>
            <a:r>
              <a:rPr lang="en-US" sz="900">
                <a:latin typeface="Times New Roman" charset="0"/>
              </a:rPr>
              <a:t>b) Three different species of tuna (yellowfin, albacore, and bluefin) occupy different habitat, with some overlap seasonally; the bluefin also make migrations clear across the Pacific between California and Japan;</a:t>
            </a:r>
          </a:p>
          <a:p>
            <a:pPr eaLnBrk="1" hangingPunct="1"/>
            <a:r>
              <a:rPr lang="en-US" sz="900">
                <a:latin typeface="Times New Roman" charset="0"/>
              </a:rPr>
              <a:t>c) The seabirds cover a tremendous amount of space in relatively short times; the sooty shearwaters go from the high southern to the high northern latitudes in the course of a year, in search of the “endless summer”; albatross cover the entire North Pacific from their nesting beaches in the central Pacific.</a:t>
            </a:r>
          </a:p>
          <a:p>
            <a:pPr eaLnBrk="1" hangingPunct="1"/>
            <a:r>
              <a:rPr lang="en-US" sz="900">
                <a:latin typeface="Times New Roman" charset="0"/>
              </a:rPr>
              <a:t/>
            </a:r>
            <a:br>
              <a:rPr lang="en-US" sz="900">
                <a:latin typeface="Times New Roman" charset="0"/>
              </a:rPr>
            </a:br>
            <a:r>
              <a:rPr lang="en-US" sz="900">
                <a:latin typeface="Times New Roman" charset="0"/>
              </a:rPr>
              <a:t>So far, we have over 4000 animal tracks in TOPP, over 250,000 animal-tracking days, and well over one million water column profiles!</a:t>
            </a:r>
          </a:p>
          <a:p>
            <a:pPr eaLnBrk="1" hangingPunct="1"/>
            <a:endParaRPr lang="en-US" sz="900">
              <a:latin typeface="Times New Roman" charset="0"/>
            </a:endParaRPr>
          </a:p>
          <a:p>
            <a:pPr eaLnBrk="1" hangingPunct="1"/>
            <a:r>
              <a:rPr lang="en-US" sz="900">
                <a:latin typeface="Times New Roman" charset="0"/>
              </a:rPr>
              <a:t>We’re getting fundamental information on the distribution, movement and behavior of this suite of animals. And this information has tremendous value in developing conservation strategies and contributing to global ocean observing systems.</a:t>
            </a:r>
            <a:endParaRPr lang="en-US" sz="10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6529CBF-E7BA-084E-8461-84B3A6FC6778}" type="slidenum">
              <a:rPr lang="en-US" sz="1200">
                <a:latin typeface="Times" charset="0"/>
              </a:rPr>
              <a:pPr algn="r"/>
              <a:t>44</a:t>
            </a:fld>
            <a:endParaRPr lang="en-US" sz="1200">
              <a:latin typeface="Times" charset="0"/>
            </a:endParaRPr>
          </a:p>
        </p:txBody>
      </p:sp>
      <p:sp>
        <p:nvSpPr>
          <p:cNvPr id="17920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r>
              <a:rPr lang="en-US" sz="900"/>
              <a:t>SSM across all taxa and tag types to get robust position estimates.</a:t>
            </a:r>
          </a:p>
          <a:p>
            <a:pPr eaLnBrk="1" hangingPunct="1"/>
            <a:r>
              <a:rPr lang="en-US" sz="900"/>
              <a:t>Tracks normalized by number of individuals per species, and by track length (to account for tag bias).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18°C isotherm is used as a proxy for the </a:t>
            </a:r>
            <a:r>
              <a:rPr lang="en-US" dirty="0" err="1" smtClean="0"/>
              <a:t>chl</a:t>
            </a:r>
            <a:r>
              <a:rPr lang="en-US" dirty="0" smtClean="0"/>
              <a:t>=0.2 isocline that</a:t>
            </a:r>
            <a:r>
              <a:rPr lang="en-US" baseline="0" dirty="0" smtClean="0"/>
              <a:t> delineates that TZCF</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0F5138A-F6C2-8940-98F4-5527A05BCF1D}" type="slidenum">
              <a:rPr lang="en-US" smtClean="0"/>
              <a:pPr>
                <a:defRPr/>
              </a:pPr>
              <a:t>46</a:t>
            </a:fld>
            <a:endParaRPr lang="en-US"/>
          </a:p>
        </p:txBody>
      </p:sp>
    </p:spTree>
    <p:extLst>
      <p:ext uri="{BB962C8B-B14F-4D97-AF65-F5344CB8AC3E}">
        <p14:creationId xmlns:p14="http://schemas.microsoft.com/office/powerpoint/2010/main" val="3975387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Calibri" charset="0"/>
                <a:ea typeface="ＭＳ Ｐゴシック" charset="0"/>
                <a:cs typeface="ＭＳ Ｐゴシック" charset="0"/>
              </a:rPr>
              <a:t>One of the first steps is identifying the greatest risks to each species, and we have a manuscript submitted to Nature communications that examines these hotspots and finds they are often in marine sanctuaries, a “protected area” that is not doing a good job protecting these highly migratory species.</a:t>
            </a:r>
          </a:p>
          <a:p>
            <a:pPr eaLnBrk="1" hangingPunct="1"/>
            <a:r>
              <a:rPr lang="en-US" dirty="0" smtClean="0">
                <a:latin typeface="Calibri" charset="0"/>
                <a:ea typeface="ＭＳ Ｐゴシック" charset="0"/>
                <a:cs typeface="ＭＳ Ｐゴシック" charset="0"/>
              </a:rPr>
              <a:t>We can use sat. data to model the environmental relationships and then predict where species are most likely to be found in near real time, e.g. monthly averages which could inform fisheries fleets to reduce </a:t>
            </a:r>
            <a:r>
              <a:rPr lang="en-US" dirty="0" err="1" smtClean="0">
                <a:latin typeface="Calibri" charset="0"/>
                <a:ea typeface="ＭＳ Ｐゴシック" charset="0"/>
                <a:cs typeface="ＭＳ Ｐゴシック" charset="0"/>
              </a:rPr>
              <a:t>bycatch</a:t>
            </a:r>
            <a:r>
              <a:rPr lang="en-US" dirty="0" smtClean="0">
                <a:latin typeface="Calibri" charset="0"/>
                <a:ea typeface="ＭＳ Ｐゴシック" charset="0"/>
                <a:cs typeface="ＭＳ Ｐゴシック" charset="0"/>
              </a:rPr>
              <a:t>, move ship traffic / vessel speeds, or naval exercises.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Calibri" charset="0"/>
                <a:ea typeface="ＭＳ Ｐゴシック" charset="0"/>
                <a:cs typeface="ＭＳ Ｐゴシック" charset="0"/>
              </a:rPr>
              <a:t>One of the first steps is identifying the greatest risks to each species, and we have a manuscript submitted to Nature communications that examines these hotspots and finds they are often in marine sanctuaries, a “protected area” that is not doing a good job protecting these highly migratory species.</a:t>
            </a:r>
          </a:p>
          <a:p>
            <a:pPr eaLnBrk="1" hangingPunct="1"/>
            <a:r>
              <a:rPr lang="en-US" dirty="0" smtClean="0">
                <a:latin typeface="Calibri" charset="0"/>
                <a:ea typeface="ＭＳ Ｐゴシック" charset="0"/>
                <a:cs typeface="ＭＳ Ｐゴシック" charset="0"/>
              </a:rPr>
              <a:t>We can use sat. data to model the environmental relationships and then predict where species are most likely to be found in near real time, e.g. monthly averages which could inform fisheries fleets to reduce </a:t>
            </a:r>
            <a:r>
              <a:rPr lang="en-US" dirty="0" err="1" smtClean="0">
                <a:latin typeface="Calibri" charset="0"/>
                <a:ea typeface="ＭＳ Ｐゴシック" charset="0"/>
                <a:cs typeface="ＭＳ Ｐゴシック" charset="0"/>
              </a:rPr>
              <a:t>bycatch</a:t>
            </a:r>
            <a:r>
              <a:rPr lang="en-US" dirty="0" smtClean="0">
                <a:latin typeface="Calibri" charset="0"/>
                <a:ea typeface="ＭＳ Ｐゴシック" charset="0"/>
                <a:cs typeface="ＭＳ Ｐゴシック" charset="0"/>
              </a:rPr>
              <a:t>, move ship traffic / vessel speeds, or naval exercises.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Calibri" charset="0"/>
                <a:ea typeface="ＭＳ Ｐゴシック" charset="0"/>
                <a:cs typeface="ＭＳ Ｐゴシック" charset="0"/>
              </a:rPr>
              <a:t>One of the first steps is identifying the greatest risks to each species, and we have a manuscript submitted to Nature communications that examines these hotspots and finds they are often in marine sanctuaries, a “protected area” that is not doing a good job protecting these highly migratory species.</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We can use sat. data to model the environmental relationships and then predict where species are most likely to be found in near real time, e.g. monthly averages which could inform fisheries fleets to reduce </a:t>
            </a:r>
            <a:r>
              <a:rPr lang="en-US" dirty="0" err="1" smtClean="0">
                <a:latin typeface="Calibri" charset="0"/>
                <a:ea typeface="ＭＳ Ｐゴシック" charset="0"/>
                <a:cs typeface="ＭＳ Ｐゴシック" charset="0"/>
              </a:rPr>
              <a:t>bycatch</a:t>
            </a:r>
            <a:r>
              <a:rPr lang="en-US" dirty="0" smtClean="0">
                <a:latin typeface="Calibri" charset="0"/>
                <a:ea typeface="ＭＳ Ｐゴシック" charset="0"/>
                <a:cs typeface="ＭＳ Ｐゴシック" charset="0"/>
              </a:rPr>
              <a:t>, move ship traffic / vessel speeds, or naval exercises.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Calibri" charset="0"/>
                <a:ea typeface="ＭＳ Ｐゴシック" charset="0"/>
                <a:cs typeface="ＭＳ Ｐゴシック" charset="0"/>
              </a:rPr>
              <a:t>One of the first steps is identifying the greatest risks to each species, and we have a manuscript submitted to Nature communications that examines these hotspots and finds they are often in marine sanctuaries, a “protected area” that is not doing a good job protecting these highly migratory species.</a:t>
            </a:r>
          </a:p>
          <a:p>
            <a:pPr eaLnBrk="1" hangingPunct="1"/>
            <a:r>
              <a:rPr lang="en-US" dirty="0" smtClean="0">
                <a:latin typeface="Calibri" charset="0"/>
                <a:ea typeface="ＭＳ Ｐゴシック" charset="0"/>
                <a:cs typeface="ＭＳ Ｐゴシック" charset="0"/>
              </a:rPr>
              <a:t>We can use sat. data to model the environmental relationships and then predict where species are most likely to be found in near real time, e.g. monthly averages which could inform fisheries fleets to reduce </a:t>
            </a:r>
            <a:r>
              <a:rPr lang="en-US" dirty="0" err="1" smtClean="0">
                <a:latin typeface="Calibri" charset="0"/>
                <a:ea typeface="ＭＳ Ｐゴシック" charset="0"/>
                <a:cs typeface="ＭＳ Ｐゴシック" charset="0"/>
              </a:rPr>
              <a:t>bycatch</a:t>
            </a:r>
            <a:r>
              <a:rPr lang="en-US" dirty="0" smtClean="0">
                <a:latin typeface="Calibri" charset="0"/>
                <a:ea typeface="ＭＳ Ｐゴシック" charset="0"/>
                <a:cs typeface="ＭＳ Ｐゴシック" charset="0"/>
              </a:rPr>
              <a:t>, move ship traffic / vessel speeds, or naval exercises.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5</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smtClean="0">
                <a:latin typeface="Times" pitchFamily="-60" charset="0"/>
              </a:rPr>
              <a:t>Image</a:t>
            </a:r>
            <a:r>
              <a:rPr lang="en-US" b="0" baseline="0" dirty="0" smtClean="0">
                <a:latin typeface="Times" pitchFamily="-60" charset="0"/>
              </a:rPr>
              <a:t> from the Green Seas Blue Seas mural by Ray Troll and </a:t>
            </a:r>
            <a:r>
              <a:rPr lang="en-US" sz="1200" b="0" dirty="0" smtClean="0"/>
              <a:t>Roberto Salas, which is on the</a:t>
            </a:r>
            <a:r>
              <a:rPr lang="en-US" sz="1200" b="0" baseline="0" dirty="0" smtClean="0"/>
              <a:t> building formerly occupied by SWFSC/ERD. </a:t>
            </a:r>
          </a:p>
          <a:p>
            <a:pPr eaLnBrk="1" hangingPunct="1"/>
            <a:r>
              <a:rPr lang="en-US" sz="1200" b="0" baseline="0" dirty="0" smtClean="0"/>
              <a:t>https://</a:t>
            </a:r>
            <a:r>
              <a:rPr lang="en-US" sz="1200" b="0" baseline="0" dirty="0" err="1" smtClean="0"/>
              <a:t>swfsc.noaa.gov</a:t>
            </a:r>
            <a:r>
              <a:rPr lang="en-US" sz="1200" b="0" baseline="0" dirty="0" smtClean="0"/>
              <a:t>/</a:t>
            </a:r>
            <a:r>
              <a:rPr lang="en-US" sz="1200" b="0" baseline="0" dirty="0" err="1" smtClean="0"/>
              <a:t>greenseas-blueseas</a:t>
            </a:r>
            <a:r>
              <a:rPr lang="en-US" sz="1200" b="0" baseline="0" dirty="0" smtClean="0"/>
              <a:t>/</a:t>
            </a:r>
            <a:endParaRPr lang="en-US" b="0" dirty="0">
              <a:latin typeface="Times" pitchFamily="-60"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dirty="0" smtClean="0"/>
              <a:t> </a:t>
            </a:r>
            <a:r>
              <a:rPr lang="en-US" dirty="0" smtClean="0">
                <a:latin typeface="Times New Roman" charset="0"/>
              </a:rPr>
              <a:t>HABs are caused by several organisms with differing characteristics and life histories, which can complicate the ability to detect and monitor these events by remote sensing. </a:t>
            </a:r>
          </a:p>
          <a:p>
            <a:pPr eaLnBrk="1" hangingPunct="1">
              <a:buFontTx/>
              <a:buChar char="•"/>
            </a:pPr>
            <a:r>
              <a:rPr lang="en-US" dirty="0" smtClean="0">
                <a:latin typeface="Times New Roman" charset="0"/>
              </a:rPr>
              <a:t> For remote sensing to be effective, the organism responsible for the HAB must be detectable, either directly, through its effect on ocean color, or indirectly by correlation with other algal blooms, or in association with a water mass that can be detected by other satellite data such as SST or SSH.  </a:t>
            </a:r>
          </a:p>
          <a:p>
            <a:pPr eaLnBrk="1" hangingPunct="1">
              <a:buFontTx/>
              <a:buChar char="•"/>
            </a:pPr>
            <a:r>
              <a:rPr lang="en-US" dirty="0" smtClean="0">
                <a:latin typeface="Times New Roman" charset="0"/>
              </a:rPr>
              <a:t>The NOS operational HAB forecast in GOM uses </a:t>
            </a:r>
            <a:r>
              <a:rPr lang="en-US" dirty="0" smtClean="0">
                <a:latin typeface="ArialMT" charset="0"/>
              </a:rPr>
              <a:t>a combination of satellite data, field observations, buoy data and modeling </a:t>
            </a:r>
          </a:p>
          <a:p>
            <a:pPr eaLnBrk="1" hangingPunct="1">
              <a:buFontTx/>
              <a:buChar char="•"/>
            </a:pPr>
            <a:r>
              <a:rPr lang="en-US" dirty="0" smtClean="0">
                <a:latin typeface="ArialMT" charset="0"/>
              </a:rPr>
              <a:t> Field observations needed to ground-truth satellite observed blooms as HABs; chlorophyll data is not sufficient to distinguish harmful from non-harmful algae.</a:t>
            </a:r>
          </a:p>
          <a:p>
            <a:pPr eaLnBrk="1" hangingPunct="1"/>
            <a:endParaRPr lang="en-US" dirty="0" smtClean="0">
              <a:latin typeface="ArialMT" charset="0"/>
            </a:endParaRPr>
          </a:p>
          <a:p>
            <a:pPr eaLnBrk="1" hangingPunct="1"/>
            <a:r>
              <a:rPr lang="en-US" dirty="0" smtClean="0">
                <a:latin typeface="Times New Roman" charset="0"/>
              </a:rPr>
              <a:t>The dominant species varies with geographical location, and hence algorithms to detect HABs have to be regionally specific. For example algorithms developed to detect </a:t>
            </a:r>
            <a:r>
              <a:rPr lang="en-US" i="1" dirty="0" err="1" smtClean="0">
                <a:latin typeface="Times New Roman" charset="0"/>
              </a:rPr>
              <a:t>Karenia</a:t>
            </a:r>
            <a:r>
              <a:rPr lang="en-US" i="1" dirty="0" smtClean="0">
                <a:latin typeface="Times New Roman" charset="0"/>
              </a:rPr>
              <a:t> </a:t>
            </a:r>
            <a:r>
              <a:rPr lang="en-US" i="1" dirty="0" err="1" smtClean="0">
                <a:latin typeface="Times New Roman" charset="0"/>
              </a:rPr>
              <a:t>brevis</a:t>
            </a:r>
            <a:r>
              <a:rPr lang="en-US" i="1" dirty="0" smtClean="0">
                <a:latin typeface="Times New Roman" charset="0"/>
              </a:rPr>
              <a:t> </a:t>
            </a:r>
            <a:r>
              <a:rPr lang="en-US" dirty="0" smtClean="0">
                <a:latin typeface="Times New Roman" charset="0"/>
              </a:rPr>
              <a:t>in the Gulf of Mexico will not necessarily detect blooms of </a:t>
            </a:r>
            <a:r>
              <a:rPr lang="en-US" i="1" dirty="0" smtClean="0">
                <a:latin typeface="Times New Roman" charset="0"/>
              </a:rPr>
              <a:t>Pseudo-</a:t>
            </a:r>
            <a:r>
              <a:rPr lang="en-US" i="1" dirty="0" err="1" smtClean="0">
                <a:latin typeface="Times New Roman" charset="0"/>
              </a:rPr>
              <a:t>nitzschia</a:t>
            </a:r>
            <a:r>
              <a:rPr lang="en-US" dirty="0" smtClean="0">
                <a:latin typeface="Times New Roman" charset="0"/>
              </a:rPr>
              <a:t>  off the US west coast</a:t>
            </a:r>
          </a:p>
          <a:p>
            <a:pPr eaLnBrk="1" hangingPunct="1"/>
            <a:endParaRPr lang="en-US" dirty="0" smtClean="0">
              <a:latin typeface="Times New Roman" charset="0"/>
            </a:endParaRPr>
          </a:p>
          <a:p>
            <a:pPr eaLnBrk="1" hangingPunct="1"/>
            <a:r>
              <a:rPr lang="en-US" dirty="0" smtClean="0"/>
              <a:t>Contributed by Rick </a:t>
            </a:r>
            <a:r>
              <a:rPr lang="en-US" dirty="0" err="1" smtClean="0"/>
              <a:t>Stumpf</a:t>
            </a:r>
            <a:r>
              <a:rPr lang="en-US" dirty="0" smtClean="0"/>
              <a:t>, NOAA/NOS</a:t>
            </a: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52</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0D0738B-7E47-6147-9404-85AC44B6B8FD}"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1981422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56</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57</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DDF7F06-5EF6-4EC2-AA63-802F34EE440C}" type="slidenum">
              <a:rPr lang="en-US" sz="1200">
                <a:solidFill>
                  <a:srgbClr val="000000"/>
                </a:solidFill>
                <a:latin typeface="Times" pitchFamily="-60" charset="0"/>
                <a:ea typeface="ＭＳ Ｐゴシック" pitchFamily="-60" charset="-128"/>
                <a:cs typeface="ＭＳ Ｐゴシック" pitchFamily="-60" charset="-128"/>
              </a:rPr>
              <a:pPr algn="r"/>
              <a:t>58</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11660D-F254-4E46-A42E-098603557805}" type="slidenum">
              <a:rPr lang="en-US"/>
              <a:pPr/>
              <a:t>59</a:t>
            </a:fld>
            <a:endParaRPr lang="en-US"/>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p:txBody>
          <a:bodyPr/>
          <a:lstStyle/>
          <a:p>
            <a:pPr eaLnBrk="1" hangingPunct="1"/>
            <a:r>
              <a:rPr lang="en-US" b="0" dirty="0" smtClean="0">
                <a:latin typeface="Times" pitchFamily="-60" charset="0"/>
              </a:rPr>
              <a:t>Image</a:t>
            </a:r>
            <a:r>
              <a:rPr lang="en-US" b="0" baseline="0" dirty="0" smtClean="0">
                <a:latin typeface="Times" pitchFamily="-60" charset="0"/>
              </a:rPr>
              <a:t> from the Green Seas Blue Seas mural by Ray Troll and </a:t>
            </a:r>
            <a:r>
              <a:rPr lang="en-US" sz="1200" b="0" dirty="0" smtClean="0"/>
              <a:t>Roberto Salas, which is on the</a:t>
            </a:r>
            <a:r>
              <a:rPr lang="en-US" sz="1200" b="0" baseline="0" dirty="0" smtClean="0"/>
              <a:t> building formerly occupied by SWFSC/ERD. </a:t>
            </a:r>
          </a:p>
          <a:p>
            <a:pPr eaLnBrk="1" hangingPunct="1"/>
            <a:r>
              <a:rPr lang="en-US" sz="1200" b="0" baseline="0" dirty="0" smtClean="0"/>
              <a:t>https://</a:t>
            </a:r>
            <a:r>
              <a:rPr lang="en-US" sz="1200" b="0" baseline="0" dirty="0" err="1" smtClean="0"/>
              <a:t>swfsc.noaa.gov</a:t>
            </a:r>
            <a:r>
              <a:rPr lang="en-US" sz="1200" b="0" baseline="0" dirty="0" smtClean="0"/>
              <a:t>/</a:t>
            </a:r>
            <a:r>
              <a:rPr lang="en-US" sz="1200" b="0" baseline="0" dirty="0" err="1" smtClean="0"/>
              <a:t>greenseas-blueseas</a:t>
            </a:r>
            <a:r>
              <a:rPr lang="en-US" sz="1200" b="0" baseline="0" dirty="0" smtClean="0"/>
              <a:t>/</a:t>
            </a:r>
            <a:endParaRPr lang="en-US" b="0" dirty="0">
              <a:latin typeface="Times" pitchFamily="-60"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6</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7</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8</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8F93E3F-EFAF-4468-9D13-6A6F2C379617}" type="slidenum">
              <a:rPr lang="en-US" sz="1200">
                <a:solidFill>
                  <a:srgbClr val="000000"/>
                </a:solidFill>
                <a:latin typeface="Times" pitchFamily="-60" charset="0"/>
                <a:ea typeface="ＭＳ Ｐゴシック" pitchFamily="-60" charset="-128"/>
                <a:cs typeface="ＭＳ Ｐゴシック" pitchFamily="-60" charset="-128"/>
              </a:rPr>
              <a:pPr algn="r"/>
              <a:t>9</a:t>
            </a:fld>
            <a:endParaRPr lang="en-US" sz="1200">
              <a:solidFill>
                <a:srgbClr val="000000"/>
              </a:solidFill>
              <a:latin typeface="Times" pitchFamily="-60" charset="0"/>
              <a:ea typeface="ＭＳ Ｐゴシック" pitchFamily="-60" charset="-128"/>
              <a:cs typeface="ＭＳ Ｐゴシック" pitchFamily="-60" charset="-128"/>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CD40423-05B6-F942-9AAA-B24B44C5C6C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1A9AFE0-1E97-744E-B00B-DC0BD0E44E6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F774701-2831-904E-983F-4899A4369CC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8373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2781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1085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9241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1748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8925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559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941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2A38191-BE10-9F40-8002-C191E3F39A4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1444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88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298AE-FA35-447F-9E0A-833BE18081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7876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2510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8327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7947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8429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640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1753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991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31E81D7-58D7-A744-916F-342FCEC82F0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7449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102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0372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6123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547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5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36B58C45-3E09-4D93-A4D9-3AD53468DBCC}"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5780FA-0FBB-44DB-9643-A9FAACF390CD}"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AFF8752-0E26-4AF7-9F2E-DD16796EC902}"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58C5DD-FB1C-4DF7-BC4E-7C3AE6D60F89}"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9C0B68D-F596-4B1E-875F-EB1B4D11BF62}"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77B43-B2E7-49B8-A421-7FF07A1E4DAF}"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5A64043-6020-43C3-AC85-856B87597C5F}"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AAA68D-46F4-41A9-AE83-F443DA8F86C3}"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95053C0-7233-4F39-8F1A-3ACFD56CD6E2}"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949554-49B8-4705-ABE7-04433F0C68E9}"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4625BC9-2C8B-4F08-B7A3-344DBAB66282}"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A7D09F-DD4D-4BE3-8542-487FF5B8FB36}"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3038A91-2CCD-6741-A2AE-081AFD3FA20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7D4CD3F-84B1-4CC7-BC38-0668C7ABC33D}"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330F26-DD75-49BB-B566-A8AD343B88E5}"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322F2B8-0A05-495F-A134-1A5F4D87F606}"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894E8-F6B6-4707-B742-19E65E168DDE}"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68CAE7-89D8-4963-9F81-365B3BCD23BF}"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41D93E-8FCC-426A-83DC-F6EC74259E34}"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B8C972E-13B1-4AF8-91E9-FE8C1CD66B61}"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DE0C1-FD55-41E6-BB43-5144D929BE24}"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B31ABE9-6D72-4032-BC72-E878D8D3D9DE}"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A2D94-DC0F-45F9-92D7-A5E7D5717C25}"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7E253A-29CC-3B4C-BD9E-A60B8730E376}" type="datetimeFigureOut">
              <a:rPr lang="en-US"/>
              <a:pPr>
                <a:defRPr/>
              </a:pPr>
              <a:t>6/22/16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82B8B2-B814-734C-8E19-D5DC776CF172}" type="slidenum">
              <a:rPr lang="en-US"/>
              <a:pPr>
                <a:defRPr/>
              </a:pPr>
              <a:t>‹#›</a:t>
            </a:fld>
            <a:endParaRPr lang="en-US"/>
          </a:p>
        </p:txBody>
      </p:sp>
    </p:spTree>
    <p:extLst>
      <p:ext uri="{BB962C8B-B14F-4D97-AF65-F5344CB8AC3E}">
        <p14:creationId xmlns:p14="http://schemas.microsoft.com/office/powerpoint/2010/main" val="1577931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B6DF2B-77F3-3F4C-B418-DCEA7FAEAFBE}" type="datetimeFigureOut">
              <a:rPr lang="en-US"/>
              <a:pPr>
                <a:defRPr/>
              </a:pPr>
              <a:t>6/22/16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A3E183-164E-1147-AF71-71256080CBE8}" type="slidenum">
              <a:rPr lang="en-US"/>
              <a:pPr>
                <a:defRPr/>
              </a:pPr>
              <a:t>‹#›</a:t>
            </a:fld>
            <a:endParaRPr lang="en-US"/>
          </a:p>
        </p:txBody>
      </p:sp>
    </p:spTree>
    <p:extLst>
      <p:ext uri="{BB962C8B-B14F-4D97-AF65-F5344CB8AC3E}">
        <p14:creationId xmlns:p14="http://schemas.microsoft.com/office/powerpoint/2010/main" val="880111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02A3623-8E3C-4D42-89A5-7B59AB9D1A9C}" type="datetimeFigureOut">
              <a:rPr lang="en-US"/>
              <a:pPr>
                <a:defRPr/>
              </a:pPr>
              <a:t>6/22/16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89EBE2-5A4A-9C42-A24F-BA8E88DC22B6}" type="slidenum">
              <a:rPr lang="en-US"/>
              <a:pPr>
                <a:defRPr/>
              </a:pPr>
              <a:t>‹#›</a:t>
            </a:fld>
            <a:endParaRPr lang="en-US"/>
          </a:p>
        </p:txBody>
      </p:sp>
    </p:spTree>
    <p:extLst>
      <p:ext uri="{BB962C8B-B14F-4D97-AF65-F5344CB8AC3E}">
        <p14:creationId xmlns:p14="http://schemas.microsoft.com/office/powerpoint/2010/main" val="4070032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FB39CDD-BDF8-D040-BC83-4DBBC574DBED}" type="datetimeFigureOut">
              <a:rPr lang="en-US"/>
              <a:pPr>
                <a:defRPr/>
              </a:pPr>
              <a:t>6/22/16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DB770A9-9DEC-8247-AF94-825D73672587}" type="slidenum">
              <a:rPr lang="en-US"/>
              <a:pPr>
                <a:defRPr/>
              </a:pPr>
              <a:t>‹#›</a:t>
            </a:fld>
            <a:endParaRPr lang="en-US"/>
          </a:p>
        </p:txBody>
      </p:sp>
    </p:spTree>
    <p:extLst>
      <p:ext uri="{BB962C8B-B14F-4D97-AF65-F5344CB8AC3E}">
        <p14:creationId xmlns:p14="http://schemas.microsoft.com/office/powerpoint/2010/main" val="2338221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E2D5545-06BA-F847-9F32-B6BB4AA4BA8D}" type="datetimeFigureOut">
              <a:rPr lang="en-US"/>
              <a:pPr>
                <a:defRPr/>
              </a:pPr>
              <a:t>6/22/16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98559B-7BFD-BA40-9684-250E658C1459}" type="slidenum">
              <a:rPr lang="en-US"/>
              <a:pPr>
                <a:defRPr/>
              </a:pPr>
              <a:t>‹#›</a:t>
            </a:fld>
            <a:endParaRPr lang="en-US"/>
          </a:p>
        </p:txBody>
      </p:sp>
    </p:spTree>
    <p:extLst>
      <p:ext uri="{BB962C8B-B14F-4D97-AF65-F5344CB8AC3E}">
        <p14:creationId xmlns:p14="http://schemas.microsoft.com/office/powerpoint/2010/main" val="101860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B20FD5A9-D007-014C-A399-789EB087A2B2}"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06EB4A-361C-EB49-A5C7-610FCCBFA5C5}" type="datetimeFigureOut">
              <a:rPr lang="en-US"/>
              <a:pPr>
                <a:defRPr/>
              </a:pPr>
              <a:t>6/22/16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2D17F5-E50F-3A4D-9807-4A6A01021DFD}" type="slidenum">
              <a:rPr lang="en-US"/>
              <a:pPr>
                <a:defRPr/>
              </a:pPr>
              <a:t>‹#›</a:t>
            </a:fld>
            <a:endParaRPr lang="en-US"/>
          </a:p>
        </p:txBody>
      </p:sp>
    </p:spTree>
    <p:extLst>
      <p:ext uri="{BB962C8B-B14F-4D97-AF65-F5344CB8AC3E}">
        <p14:creationId xmlns:p14="http://schemas.microsoft.com/office/powerpoint/2010/main" val="35790078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A6812C3-1239-F54F-9139-602C8D04A20A}" type="datetimeFigureOut">
              <a:rPr lang="en-US"/>
              <a:pPr>
                <a:defRPr/>
              </a:pPr>
              <a:t>6/22/16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0E28E69-EA5A-C744-958C-47647975ACB6}" type="slidenum">
              <a:rPr lang="en-US"/>
              <a:pPr>
                <a:defRPr/>
              </a:pPr>
              <a:t>‹#›</a:t>
            </a:fld>
            <a:endParaRPr lang="en-US"/>
          </a:p>
        </p:txBody>
      </p:sp>
    </p:spTree>
    <p:extLst>
      <p:ext uri="{BB962C8B-B14F-4D97-AF65-F5344CB8AC3E}">
        <p14:creationId xmlns:p14="http://schemas.microsoft.com/office/powerpoint/2010/main" val="2885379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F372FC6-AB46-4848-A887-B987A349E2D7}" type="datetimeFigureOut">
              <a:rPr lang="en-US"/>
              <a:pPr>
                <a:defRPr/>
              </a:pPr>
              <a:t>6/22/16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CF907AB-AD85-7D42-BC7D-672C8E926A91}" type="slidenum">
              <a:rPr lang="en-US"/>
              <a:pPr>
                <a:defRPr/>
              </a:pPr>
              <a:t>‹#›</a:t>
            </a:fld>
            <a:endParaRPr lang="en-US"/>
          </a:p>
        </p:txBody>
      </p:sp>
    </p:spTree>
    <p:extLst>
      <p:ext uri="{BB962C8B-B14F-4D97-AF65-F5344CB8AC3E}">
        <p14:creationId xmlns:p14="http://schemas.microsoft.com/office/powerpoint/2010/main" val="4082345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0C0DF6E-4A08-AF48-86F2-E03F417434E1}" type="datetimeFigureOut">
              <a:rPr lang="en-US"/>
              <a:pPr>
                <a:defRPr/>
              </a:pPr>
              <a:t>6/22/16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9BB50C5-C9E1-DD43-A462-BE14D6CD9B8E}" type="slidenum">
              <a:rPr lang="en-US"/>
              <a:pPr>
                <a:defRPr/>
              </a:pPr>
              <a:t>‹#›</a:t>
            </a:fld>
            <a:endParaRPr lang="en-US"/>
          </a:p>
        </p:txBody>
      </p:sp>
    </p:spTree>
    <p:extLst>
      <p:ext uri="{BB962C8B-B14F-4D97-AF65-F5344CB8AC3E}">
        <p14:creationId xmlns:p14="http://schemas.microsoft.com/office/powerpoint/2010/main" val="841604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C9C3D2-A82F-F142-8661-9811B357E6A1}" type="datetimeFigureOut">
              <a:rPr lang="en-US"/>
              <a:pPr>
                <a:defRPr/>
              </a:pPr>
              <a:t>6/22/16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8D58646-85BE-8943-B01A-4542848E99ED}" type="slidenum">
              <a:rPr lang="en-US"/>
              <a:pPr>
                <a:defRPr/>
              </a:pPr>
              <a:t>‹#›</a:t>
            </a:fld>
            <a:endParaRPr lang="en-US"/>
          </a:p>
        </p:txBody>
      </p:sp>
    </p:spTree>
    <p:extLst>
      <p:ext uri="{BB962C8B-B14F-4D97-AF65-F5344CB8AC3E}">
        <p14:creationId xmlns:p14="http://schemas.microsoft.com/office/powerpoint/2010/main" val="3245921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B0D28F-98F6-7A42-B11F-338E1084B3B6}" type="datetimeFigureOut">
              <a:rPr lang="en-US"/>
              <a:pPr>
                <a:defRPr/>
              </a:pPr>
              <a:t>6/22/16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D9D58-5447-C847-9F36-8B865AB35A16}" type="slidenum">
              <a:rPr lang="en-US"/>
              <a:pPr>
                <a:defRPr/>
              </a:pPr>
              <a:t>‹#›</a:t>
            </a:fld>
            <a:endParaRPr lang="en-US"/>
          </a:p>
        </p:txBody>
      </p:sp>
    </p:spTree>
    <p:extLst>
      <p:ext uri="{BB962C8B-B14F-4D97-AF65-F5344CB8AC3E}">
        <p14:creationId xmlns:p14="http://schemas.microsoft.com/office/powerpoint/2010/main" val="3156452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6"/>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Arial Narrow"/>
            </a:endParaRPr>
          </a:p>
        </p:txBody>
      </p:sp>
      <p:sp>
        <p:nvSpPr>
          <p:cNvPr id="2" name="Title 1"/>
          <p:cNvSpPr>
            <a:spLocks noGrp="1"/>
          </p:cNvSpPr>
          <p:nvPr>
            <p:ph type="title" hasCustomPrompt="1"/>
          </p:nvPr>
        </p:nvSpPr>
        <p:spPr>
          <a:xfrm>
            <a:off x="457199" y="457169"/>
            <a:ext cx="8229600" cy="772251"/>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3"/>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latin typeface="Arial Narrow"/>
              </a:rPr>
              <a:t>U.S. Department of Commerce | National Oceanic and Atmospheric Administration | NOAA Fisheries | Page </a:t>
            </a:r>
            <a:fld id="{632D3AEB-7CBE-3049-91AC-335C6B4F5BF6}" type="slidenum">
              <a:rPr lang="en-US" smtClean="0">
                <a:latin typeface="Arial Narrow"/>
              </a:rPr>
              <a:pPr/>
              <a:t>‹#›</a:t>
            </a:fld>
            <a:endParaRPr lang="en-US" dirty="0">
              <a:latin typeface="Arial Narrow"/>
            </a:endParaRPr>
          </a:p>
        </p:txBody>
      </p:sp>
    </p:spTree>
    <p:extLst>
      <p:ext uri="{BB962C8B-B14F-4D97-AF65-F5344CB8AC3E}">
        <p14:creationId xmlns:p14="http://schemas.microsoft.com/office/powerpoint/2010/main" val="2846647385"/>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13" name="Freeform 12"/>
          <p:cNvSpPr/>
          <p:nvPr userDrawn="1"/>
        </p:nvSpPr>
        <p:spPr>
          <a:xfrm flipH="1" flipV="1">
            <a:off x="-19068" y="-30695"/>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Arial Narrow"/>
            </a:endParaRPr>
          </a:p>
        </p:txBody>
      </p:sp>
      <p:sp>
        <p:nvSpPr>
          <p:cNvPr id="2" name="Title 1"/>
          <p:cNvSpPr>
            <a:spLocks noGrp="1"/>
          </p:cNvSpPr>
          <p:nvPr>
            <p:ph type="title" hasCustomPrompt="1"/>
          </p:nvPr>
        </p:nvSpPr>
        <p:spPr>
          <a:xfrm>
            <a:off x="457199" y="457200"/>
            <a:ext cx="8229600" cy="772251"/>
          </a:xfrm>
          <a:effectLst>
            <a:outerShdw blurRad="50800" dist="38100" dir="2700000" algn="tl" rotWithShape="0">
              <a:prstClr val="black">
                <a:alpha val="40000"/>
              </a:prstClr>
            </a:outerShdw>
          </a:effectLst>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53"/>
            <a:ext cx="8229600" cy="1500187"/>
          </a:xfrm>
          <a:effectLst>
            <a:outerShdw blurRad="50800" dist="38100" dir="2700000" algn="tl" rotWithShape="0">
              <a:prstClr val="black">
                <a:alpha val="40000"/>
              </a:prstClr>
            </a:outerShdw>
          </a:effectLst>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smtClean="0">
                <a:solidFill>
                  <a:prstClr val="white"/>
                </a:solidFill>
                <a:latin typeface="Arial Narrow"/>
              </a:rPr>
              <a:t>U.S. Department of Commerce | National Oceanic and Atmospheric Administration | NOAA Fisheries | Page </a:t>
            </a:r>
            <a:fld id="{632D3AEB-7CBE-3049-91AC-335C6B4F5BF6}" type="slidenum">
              <a:rPr lang="en-US" smtClean="0">
                <a:solidFill>
                  <a:prstClr val="white"/>
                </a:solidFill>
                <a:latin typeface="Arial Narrow"/>
              </a:rPr>
              <a:pPr/>
              <a:t>‹#›</a:t>
            </a:fld>
            <a:endParaRPr lang="en-US" dirty="0">
              <a:solidFill>
                <a:prstClr val="white"/>
              </a:solidFill>
              <a:latin typeface="Arial Narrow"/>
            </a:endParaRPr>
          </a:p>
        </p:txBody>
      </p:sp>
    </p:spTree>
    <p:extLst>
      <p:ext uri="{BB962C8B-B14F-4D97-AF65-F5344CB8AC3E}">
        <p14:creationId xmlns:p14="http://schemas.microsoft.com/office/powerpoint/2010/main" val="174248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4D4EABA5-9918-1248-9A26-CBEBAD8B6AB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FF356738-E45F-534F-AEE2-3F0B15CC52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46381CF-3265-B74A-96A4-B4265281855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2D1C054-4665-BA40-B3E9-F560B063A94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1.pn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7A050DBC-15F3-0D49-804D-82650944A1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pPr eaLnBrk="1" fontAlgn="auto" hangingPunct="1">
              <a:spcBef>
                <a:spcPts val="0"/>
              </a:spcBef>
              <a:spcAft>
                <a:spcPts val="0"/>
              </a:spcAft>
            </a:pPr>
            <a:r>
              <a:rPr lang="en-US" dirty="0" smtClean="0">
                <a:solidFill>
                  <a:prstClr val="black">
                    <a:tint val="75000"/>
                  </a:prstClr>
                </a:solidFill>
                <a:latin typeface="Calibri"/>
              </a:rPr>
              <a:t>Slide </a:t>
            </a:r>
            <a:fld id="{F79298AE-FA35-447F-9E0A-833BE180814F}" type="slidenum">
              <a:rPr lang="en-US" smtClean="0">
                <a:solidFill>
                  <a:prstClr val="black">
                    <a:tint val="75000"/>
                  </a:prstClr>
                </a:solidFill>
                <a:latin typeface="Calibri"/>
              </a:rPr>
              <a:pPr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2799168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2C71AD71-B301-5E44-AB2B-DB4598470F40}"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98573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fld id="{28A78216-F779-43FC-AC9E-F5DA74DF5CFB}" type="datetime1">
              <a:rPr lang="en-US">
                <a:solidFill>
                  <a:srgbClr val="000000"/>
                </a:solidFill>
                <a:latin typeface="Arial"/>
                <a:ea typeface="Osaka"/>
                <a:cs typeface="Osaka"/>
              </a:rPr>
              <a:pPr>
                <a:defRPr/>
              </a:pPr>
              <a:t>6/22/16</a:t>
            </a:fld>
            <a:endParaRPr lang="en-US">
              <a:solidFill>
                <a:srgbClr val="000000"/>
              </a:solidFill>
              <a:latin typeface="Arial"/>
              <a:ea typeface="Osaka"/>
              <a:cs typeface="Osaka"/>
            </a:endParaRPr>
          </a:p>
        </p:txBody>
      </p:sp>
      <p:sp>
        <p:nvSpPr>
          <p:cNvPr id="135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solidFill>
                <a:srgbClr val="000000"/>
              </a:solidFill>
              <a:latin typeface="Arial"/>
              <a:ea typeface="Osaka"/>
              <a:cs typeface="Osaka"/>
            </a:endParaRPr>
          </a:p>
        </p:txBody>
      </p:sp>
      <p:sp>
        <p:nvSpPr>
          <p:cNvPr id="135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564FC00A-1067-4CF5-80F6-A2D4FB0AE420}" type="slidenum">
              <a:rPr lang="en-US">
                <a:solidFill>
                  <a:srgbClr val="000000"/>
                </a:solidFill>
                <a:latin typeface="Arial"/>
                <a:ea typeface="Osaka"/>
                <a:cs typeface="Osaka"/>
              </a:rPr>
              <a:pPr>
                <a:defRPr/>
              </a:pPr>
              <a:t>‹#›</a:t>
            </a:fld>
            <a:endParaRPr lang="en-US">
              <a:solidFill>
                <a:srgbClr val="000000"/>
              </a:solidFill>
              <a:latin typeface="Arial"/>
              <a:ea typeface="Osaka"/>
              <a:cs typeface="Osaka"/>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2pPr>
      <a:lvl3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3pPr>
      <a:lvl4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4pPr>
      <a:lvl5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5pPr>
      <a:lvl6pPr marL="4572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6pPr>
      <a:lvl7pPr marL="9144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7pPr>
      <a:lvl8pPr marL="13716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8pPr>
      <a:lvl9pPr marL="18288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58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mn-ea"/>
                <a:cs typeface="+mn-cs"/>
              </a:defRPr>
            </a:lvl1pPr>
          </a:lstStyle>
          <a:p>
            <a:pPr eaLnBrk="1" hangingPunct="1">
              <a:defRPr/>
            </a:pPr>
            <a:fld id="{C9BB5C93-0D90-A042-BBDB-1D3E357566DE}" type="datetimeFigureOut">
              <a:rPr lang="en-US"/>
              <a:pPr eaLnBrk="1" hangingPunct="1">
                <a:defRPr/>
              </a:pPr>
              <a:t>6/22/16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eaLnBrk="1" hangingPunct="1">
              <a:defRPr/>
            </a:pPr>
            <a:fld id="{DD06B9D4-D8CB-8245-BD53-2454E7AEA5EF}" type="slidenum">
              <a:rPr lang="en-US"/>
              <a:pPr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Arial Narrow"/>
            </a:endParaRPr>
          </a:p>
        </p:txBody>
      </p:sp>
      <p:sp>
        <p:nvSpPr>
          <p:cNvPr id="2" name="Title Placeholder 1"/>
          <p:cNvSpPr>
            <a:spLocks noGrp="1"/>
          </p:cNvSpPr>
          <p:nvPr>
            <p:ph type="title"/>
          </p:nvPr>
        </p:nvSpPr>
        <p:spPr>
          <a:xfrm>
            <a:off x="457200" y="457201"/>
            <a:ext cx="8229600" cy="676015"/>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86001" y="6355082"/>
            <a:ext cx="6400801" cy="502919"/>
          </a:xfrm>
          <a:prstGeom prst="rect">
            <a:avLst/>
          </a:prstGeom>
        </p:spPr>
        <p:txBody>
          <a:bodyPr vert="horz" lIns="0" tIns="45720" rIns="0" bIns="45720" rtlCol="0" anchor="ctr"/>
          <a:lstStyle>
            <a:lvl1pPr algn="r">
              <a:defRPr sz="800">
                <a:solidFill>
                  <a:schemeClr val="bg1"/>
                </a:solidFill>
              </a:defRPr>
            </a:lvl1pPr>
          </a:lstStyle>
          <a:p>
            <a:pPr defTabSz="457200" eaLnBrk="1" fontAlgn="auto" hangingPunct="1">
              <a:spcBef>
                <a:spcPts val="0"/>
              </a:spcBef>
              <a:spcAft>
                <a:spcPts val="0"/>
              </a:spcAft>
            </a:pPr>
            <a:r>
              <a:rPr lang="en-US" dirty="0" smtClean="0">
                <a:solidFill>
                  <a:prstClr val="white"/>
                </a:solidFill>
                <a:latin typeface="Arial Narrow"/>
              </a:rPr>
              <a:t>U.S. Department of Commerce | National Oceanic and Atmospheric Administration | NOAA Fisheries | Page </a:t>
            </a:r>
            <a:fld id="{632D3AEB-7CBE-3049-91AC-335C6B4F5BF6}" type="slidenum">
              <a:rPr lang="en-US" smtClean="0">
                <a:solidFill>
                  <a:prstClr val="white"/>
                </a:solidFill>
                <a:latin typeface="Arial Narrow"/>
              </a:rPr>
              <a:pPr defTabSz="457200" eaLnBrk="1" fontAlgn="auto" hangingPunct="1">
                <a:spcBef>
                  <a:spcPts val="0"/>
                </a:spcBef>
                <a:spcAft>
                  <a:spcPts val="0"/>
                </a:spcAft>
              </a:pPr>
              <a:t>‹#›</a:t>
            </a:fld>
            <a:endParaRPr lang="en-US" dirty="0">
              <a:solidFill>
                <a:prstClr val="white"/>
              </a:solidFill>
              <a:latin typeface="Arial Narrow"/>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505" y="6419089"/>
            <a:ext cx="1643938" cy="388747"/>
          </a:xfrm>
          <a:prstGeom prst="rect">
            <a:avLst/>
          </a:prstGeom>
        </p:spPr>
      </p:pic>
    </p:spTree>
    <p:extLst>
      <p:ext uri="{BB962C8B-B14F-4D97-AF65-F5344CB8AC3E}">
        <p14:creationId xmlns:p14="http://schemas.microsoft.com/office/powerpoint/2010/main" val="3012415351"/>
      </p:ext>
    </p:extLst>
  </p:cSld>
  <p:clrMap bg1="lt1" tx1="dk1" bg2="lt2" tx2="dk2" accent1="accent1" accent2="accent2" accent3="accent3" accent4="accent4" accent5="accent5" accent6="accent6" hlink="hlink" folHlink="folHlink"/>
  <p:sldLayoutIdLst>
    <p:sldLayoutId id="2147483844" r:id="rId1"/>
    <p:sldLayoutId id="2147483845" r:id="rId2"/>
  </p:sldLayoutIdLst>
  <p:hf hdr="0"/>
  <p:txStyles>
    <p:titleStyle>
      <a:lvl1pPr algn="l" defTabSz="457200" rtl="0" eaLnBrk="1" latinLnBrk="0" hangingPunct="1">
        <a:spcBef>
          <a:spcPct val="0"/>
        </a:spcBef>
        <a:buNone/>
        <a:defRPr sz="3600" b="1" i="0" kern="1200">
          <a:solidFill>
            <a:srgbClr val="FFFFFF"/>
          </a:solidFill>
          <a:latin typeface="+mj-lt"/>
          <a:ea typeface="+mj-ea"/>
          <a:cs typeface="Arial Narrow Bold"/>
        </a:defRPr>
      </a:lvl1pPr>
    </p:titleStyle>
    <p:body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2.png"/><Relationship Id="rId1" Type="http://schemas.openxmlformats.org/officeDocument/2006/relationships/slideLayout" Target="../slideLayouts/slideLayout4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14.jpeg"/><Relationship Id="rId1" Type="http://schemas.openxmlformats.org/officeDocument/2006/relationships/slideLayout" Target="../slideLayouts/slideLayout4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5.gif"/><Relationship Id="rId1" Type="http://schemas.openxmlformats.org/officeDocument/2006/relationships/slideLayout" Target="../slideLayouts/slideLayout4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7.png"/><Relationship Id="rId1" Type="http://schemas.openxmlformats.org/officeDocument/2006/relationships/slideLayout" Target="../slideLayouts/slideLayout4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4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4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5.png"/><Relationship Id="rId1" Type="http://schemas.openxmlformats.org/officeDocument/2006/relationships/slideLayout" Target="../slideLayouts/slideLayout4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6.jpeg"/><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7.jpeg"/><Relationship Id="rId1" Type="http://schemas.openxmlformats.org/officeDocument/2006/relationships/slideLayout" Target="../slideLayouts/slideLayout4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7.jpeg"/><Relationship Id="rId1" Type="http://schemas.openxmlformats.org/officeDocument/2006/relationships/slideLayout" Target="../slideLayouts/slideLayout4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8.png"/><Relationship Id="rId1" Type="http://schemas.openxmlformats.org/officeDocument/2006/relationships/slideLayout" Target="../slideLayouts/slideLayout4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9.jpeg"/><Relationship Id="rId1" Type="http://schemas.openxmlformats.org/officeDocument/2006/relationships/slideLayout" Target="../slideLayouts/slideLayout4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4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37.jpeg"/><Relationship Id="rId1" Type="http://schemas.openxmlformats.org/officeDocument/2006/relationships/slideLayout" Target="../slideLayouts/slideLayout4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4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38.png"/><Relationship Id="rId1" Type="http://schemas.openxmlformats.org/officeDocument/2006/relationships/slideLayout" Target="../slideLayouts/slideLayout4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Microsoft_Excel_97_-_2004_Worksheet1.xls"/><Relationship Id="rId5" Type="http://schemas.openxmlformats.org/officeDocument/2006/relationships/image" Target="../media/image39.wmf"/><Relationship Id="rId6" Type="http://schemas.openxmlformats.org/officeDocument/2006/relationships/image" Target="../media/image3.jpeg"/><Relationship Id="rId7"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41.jpeg"/><Relationship Id="rId1" Type="http://schemas.openxmlformats.org/officeDocument/2006/relationships/slideLayout" Target="../slideLayouts/slideLayout4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4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43.png"/><Relationship Id="rId1" Type="http://schemas.openxmlformats.org/officeDocument/2006/relationships/slideLayout" Target="../slideLayouts/slideLayout4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47.emf"/><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4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4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9" Type="http://schemas.openxmlformats.org/officeDocument/2006/relationships/image" Target="../media/image61.jpeg"/><Relationship Id="rId20" Type="http://schemas.openxmlformats.org/officeDocument/2006/relationships/image" Target="../media/image72.jpeg"/><Relationship Id="rId21" Type="http://schemas.openxmlformats.org/officeDocument/2006/relationships/image" Target="../media/image73.jpeg"/><Relationship Id="rId10" Type="http://schemas.openxmlformats.org/officeDocument/2006/relationships/image" Target="../media/image62.jpeg"/><Relationship Id="rId11" Type="http://schemas.openxmlformats.org/officeDocument/2006/relationships/image" Target="../media/image63.jpeg"/><Relationship Id="rId12" Type="http://schemas.openxmlformats.org/officeDocument/2006/relationships/image" Target="../media/image64.jpeg"/><Relationship Id="rId13" Type="http://schemas.openxmlformats.org/officeDocument/2006/relationships/image" Target="../media/image65.jpeg"/><Relationship Id="rId14" Type="http://schemas.openxmlformats.org/officeDocument/2006/relationships/image" Target="../media/image66.jpeg"/><Relationship Id="rId15" Type="http://schemas.openxmlformats.org/officeDocument/2006/relationships/image" Target="../media/image67.jpeg"/><Relationship Id="rId16" Type="http://schemas.openxmlformats.org/officeDocument/2006/relationships/image" Target="../media/image68.jpeg"/><Relationship Id="rId17" Type="http://schemas.openxmlformats.org/officeDocument/2006/relationships/image" Target="../media/image69.jpeg"/><Relationship Id="rId18" Type="http://schemas.openxmlformats.org/officeDocument/2006/relationships/image" Target="../media/image70.jpeg"/><Relationship Id="rId19" Type="http://schemas.openxmlformats.org/officeDocument/2006/relationships/image" Target="../media/image71.jpeg"/><Relationship Id="rId1" Type="http://schemas.openxmlformats.org/officeDocument/2006/relationships/slideLayout" Target="../slideLayouts/slideLayout51.xml"/><Relationship Id="rId2" Type="http://schemas.openxmlformats.org/officeDocument/2006/relationships/image" Target="../media/image54.jpeg"/><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4.emf"/><Relationship Id="rId1" Type="http://schemas.openxmlformats.org/officeDocument/2006/relationships/slideLayout" Target="../slideLayouts/slideLayout40.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5.jpeg"/><Relationship Id="rId1" Type="http://schemas.openxmlformats.org/officeDocument/2006/relationships/slideLayout" Target="../slideLayouts/slideLayout40.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6.png"/><Relationship Id="rId1" Type="http://schemas.openxmlformats.org/officeDocument/2006/relationships/slideLayout" Target="../slideLayouts/slideLayout40.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9" Type="http://schemas.openxmlformats.org/officeDocument/2006/relationships/image" Target="../media/image81.jpeg"/><Relationship Id="rId20" Type="http://schemas.openxmlformats.org/officeDocument/2006/relationships/image" Target="../media/image92.jpeg"/><Relationship Id="rId21" Type="http://schemas.openxmlformats.org/officeDocument/2006/relationships/image" Target="../media/image93.jpeg"/><Relationship Id="rId22" Type="http://schemas.openxmlformats.org/officeDocument/2006/relationships/image" Target="../media/image94.jpeg"/><Relationship Id="rId23" Type="http://schemas.openxmlformats.org/officeDocument/2006/relationships/image" Target="../media/image95.jpeg"/><Relationship Id="rId24" Type="http://schemas.openxmlformats.org/officeDocument/2006/relationships/image" Target="../media/image96.jpeg"/><Relationship Id="rId25" Type="http://schemas.openxmlformats.org/officeDocument/2006/relationships/image" Target="../media/image97.jpeg"/><Relationship Id="rId26" Type="http://schemas.openxmlformats.org/officeDocument/2006/relationships/image" Target="../media/image98.jpeg"/><Relationship Id="rId27" Type="http://schemas.openxmlformats.org/officeDocument/2006/relationships/image" Target="../media/image99.jpeg"/><Relationship Id="rId10" Type="http://schemas.openxmlformats.org/officeDocument/2006/relationships/image" Target="../media/image82.jpeg"/><Relationship Id="rId11" Type="http://schemas.openxmlformats.org/officeDocument/2006/relationships/image" Target="../media/image83.jpeg"/><Relationship Id="rId12" Type="http://schemas.openxmlformats.org/officeDocument/2006/relationships/image" Target="../media/image84.jpeg"/><Relationship Id="rId13" Type="http://schemas.openxmlformats.org/officeDocument/2006/relationships/image" Target="../media/image85.jpeg"/><Relationship Id="rId14" Type="http://schemas.openxmlformats.org/officeDocument/2006/relationships/image" Target="../media/image86.jpeg"/><Relationship Id="rId15" Type="http://schemas.openxmlformats.org/officeDocument/2006/relationships/image" Target="../media/image87.jpeg"/><Relationship Id="rId16" Type="http://schemas.openxmlformats.org/officeDocument/2006/relationships/image" Target="../media/image88.jpeg"/><Relationship Id="rId17" Type="http://schemas.openxmlformats.org/officeDocument/2006/relationships/image" Target="../media/image89.jpeg"/><Relationship Id="rId18" Type="http://schemas.openxmlformats.org/officeDocument/2006/relationships/image" Target="../media/image90.jpeg"/><Relationship Id="rId19" Type="http://schemas.openxmlformats.org/officeDocument/2006/relationships/image" Target="../media/image91.jpeg"/><Relationship Id="rId1" Type="http://schemas.openxmlformats.org/officeDocument/2006/relationships/slideLayout" Target="../slideLayouts/slideLayout40.xml"/><Relationship Id="rId2" Type="http://schemas.openxmlformats.org/officeDocument/2006/relationships/notesSlide" Target="../notesSlides/notesSlide41.xml"/><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03.jpeg"/><Relationship Id="rId6" Type="http://schemas.openxmlformats.org/officeDocument/2006/relationships/image" Target="../media/image104.gif"/><Relationship Id="rId7" Type="http://schemas.openxmlformats.org/officeDocument/2006/relationships/image" Target="../media/image105.jpeg"/><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07.emf"/><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jpeg"/><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11.gif"/><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12.jpg"/><Relationship Id="rId6" Type="http://schemas.openxmlformats.org/officeDocument/2006/relationships/image" Target="../media/image113.png"/><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jpeg"/><Relationship Id="rId1" Type="http://schemas.openxmlformats.org/officeDocument/2006/relationships/slideLayout" Target="../slideLayouts/slideLayout4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14.png"/><Relationship Id="rId6" Type="http://schemas.openxmlformats.org/officeDocument/2006/relationships/image" Target="../media/image115.jpeg"/><Relationship Id="rId7" Type="http://schemas.openxmlformats.org/officeDocument/2006/relationships/image" Target="../media/image116.jpeg"/><Relationship Id="rId8" Type="http://schemas.openxmlformats.org/officeDocument/2006/relationships/image" Target="../media/image117.jpeg"/><Relationship Id="rId9" Type="http://schemas.openxmlformats.org/officeDocument/2006/relationships/image" Target="../media/image118.jpeg"/><Relationship Id="rId10" Type="http://schemas.openxmlformats.org/officeDocument/2006/relationships/image" Target="../media/image119.png"/><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20.png"/><Relationship Id="rId6" Type="http://schemas.openxmlformats.org/officeDocument/2006/relationships/image" Target="../media/image121.jpeg"/><Relationship Id="rId7" Type="http://schemas.openxmlformats.org/officeDocument/2006/relationships/image" Target="../media/image122.jpeg"/><Relationship Id="rId8" Type="http://schemas.openxmlformats.org/officeDocument/2006/relationships/image" Target="../media/image123.png"/><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125.jpeg"/><Relationship Id="rId7" Type="http://schemas.openxmlformats.org/officeDocument/2006/relationships/image" Target="../media/image126.jpeg"/><Relationship Id="rId1" Type="http://schemas.openxmlformats.org/officeDocument/2006/relationships/slideLayout" Target="../slideLayouts/slideLayout40.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3.jpeg"/><Relationship Id="rId8"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3.jpeg"/><Relationship Id="rId8"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36.png"/><Relationship Id="rId1" Type="http://schemas.openxmlformats.org/officeDocument/2006/relationships/slideLayout" Target="../slideLayouts/slideLayout40.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8.xml"/><Relationship Id="rId3" Type="http://schemas.openxmlformats.org/officeDocument/2006/relationships/image" Target="../media/image13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8.jpeg"/><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8.jpeg"/><Relationship Id="rId1" Type="http://schemas.openxmlformats.org/officeDocument/2006/relationships/slideLayout" Target="../slideLayouts/slideLayout4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0.emf"/><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1276" y="1600200"/>
            <a:ext cx="7417415" cy="5755421"/>
          </a:xfrm>
          <a:prstGeom prst="rect">
            <a:avLst/>
          </a:prstGeom>
          <a:noFill/>
        </p:spPr>
        <p:txBody>
          <a:bodyPr wrap="none" rtlCol="0">
            <a:spAutoFit/>
          </a:bodyPr>
          <a:lstStyle/>
          <a:p>
            <a:pPr algn="ctr"/>
            <a:r>
              <a:rPr lang="en-US" sz="4800" b="1" dirty="0" smtClean="0">
                <a:solidFill>
                  <a:srgbClr val="008000"/>
                </a:solidFill>
              </a:rPr>
              <a:t>Fisheries applications of </a:t>
            </a:r>
          </a:p>
          <a:p>
            <a:pPr algn="ctr"/>
            <a:r>
              <a:rPr lang="en-US" sz="4800" b="1" dirty="0" smtClean="0">
                <a:solidFill>
                  <a:srgbClr val="008000"/>
                </a:solidFill>
              </a:rPr>
              <a:t>NRT Satellite Data</a:t>
            </a:r>
          </a:p>
          <a:p>
            <a:pPr algn="ctr"/>
            <a:endParaRPr lang="en-US" sz="4000" dirty="0">
              <a:solidFill>
                <a:srgbClr val="008000"/>
              </a:solidFill>
            </a:endParaRPr>
          </a:p>
          <a:p>
            <a:pPr algn="ctr"/>
            <a:r>
              <a:rPr lang="en-US" sz="4400" dirty="0" smtClean="0">
                <a:solidFill>
                  <a:srgbClr val="008000"/>
                </a:solidFill>
              </a:rPr>
              <a:t>Cara Wilson</a:t>
            </a:r>
          </a:p>
          <a:p>
            <a:pPr algn="ctr"/>
            <a:endParaRPr lang="en-US" sz="4000" dirty="0">
              <a:solidFill>
                <a:srgbClr val="008000"/>
              </a:solidFill>
            </a:endParaRPr>
          </a:p>
          <a:p>
            <a:pPr algn="ctr"/>
            <a:r>
              <a:rPr lang="en-US" sz="3200" dirty="0" smtClean="0">
                <a:solidFill>
                  <a:srgbClr val="008000"/>
                </a:solidFill>
              </a:rPr>
              <a:t>NOAA/NMFS/SWFSC</a:t>
            </a:r>
          </a:p>
          <a:p>
            <a:pPr algn="ctr"/>
            <a:r>
              <a:rPr lang="en-US" sz="3200" dirty="0" smtClean="0">
                <a:solidFill>
                  <a:srgbClr val="008000"/>
                </a:solidFill>
              </a:rPr>
              <a:t>Environmental Research Division</a:t>
            </a:r>
          </a:p>
          <a:p>
            <a:pPr algn="ctr"/>
            <a:r>
              <a:rPr lang="en-US" sz="3200" dirty="0" smtClean="0">
                <a:solidFill>
                  <a:srgbClr val="008000"/>
                </a:solidFill>
              </a:rPr>
              <a:t>Monterey, CA USA </a:t>
            </a:r>
          </a:p>
          <a:p>
            <a:endParaRPr lang="en-US" sz="4400" dirty="0">
              <a:solidFill>
                <a:srgbClr val="008000"/>
              </a:solidFill>
            </a:endParaRPr>
          </a:p>
        </p:txBody>
      </p:sp>
      <p:pic>
        <p:nvPicPr>
          <p:cNvPr id="6" name="Picture 5" descr="Screen Shot 2016-06-06 at 2.10.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13"/>
            <a:ext cx="9144000" cy="1121613"/>
          </a:xfrm>
          <a:prstGeom prst="rect">
            <a:avLst/>
          </a:prstGeom>
        </p:spPr>
      </p:pic>
    </p:spTree>
    <p:extLst>
      <p:ext uri="{BB962C8B-B14F-4D97-AF65-F5344CB8AC3E}">
        <p14:creationId xmlns:p14="http://schemas.microsoft.com/office/powerpoint/2010/main" val="40951323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4800" b="1" dirty="0" smtClean="0">
                <a:solidFill>
                  <a:srgbClr val="F7FF02"/>
                </a:solidFill>
              </a:rPr>
              <a:t>Linkages</a:t>
            </a:r>
            <a:endParaRPr lang="en-US" sz="48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6"/>
          <p:cNvSpPr>
            <a:spLocks noChangeArrowheads="1"/>
          </p:cNvSpPr>
          <p:nvPr/>
        </p:nvSpPr>
        <p:spPr bwMode="auto">
          <a:xfrm>
            <a:off x="2330450" y="6400800"/>
            <a:ext cx="4832350" cy="396875"/>
          </a:xfrm>
          <a:prstGeom prst="rect">
            <a:avLst/>
          </a:prstGeom>
          <a:solidFill>
            <a:schemeClr val="accent5">
              <a:lumMod val="90000"/>
            </a:schemeClr>
          </a:solidFill>
          <a:ln w="9525">
            <a:solidFill>
              <a:schemeClr val="tx1"/>
            </a:solidFill>
            <a:miter lim="800000"/>
            <a:headEnd/>
            <a:tailEnd/>
          </a:ln>
          <a:effectLst/>
        </p:spPr>
        <p:txBody>
          <a:bodyPr wrap="square">
            <a:prstTxWarp prst="textNoShape">
              <a:avLst/>
            </a:prstTxWarp>
            <a:spAutoFit/>
          </a:bodyPr>
          <a:lstStyle/>
          <a:p>
            <a:pPr>
              <a:defRPr/>
            </a:pPr>
            <a:r>
              <a:rPr lang="en-US" sz="2000" b="1" dirty="0" smtClean="0">
                <a:solidFill>
                  <a:srgbClr val="000000"/>
                </a:solidFill>
                <a:effectLst>
                  <a:outerShdw blurRad="38100" dist="38100" dir="2700000" algn="tl">
                    <a:srgbClr val="FFFFFF"/>
                  </a:outerShdw>
                </a:effectLst>
              </a:rPr>
              <a:t>From Ware </a:t>
            </a:r>
            <a:r>
              <a:rPr lang="en-US" sz="2000" b="1" dirty="0">
                <a:solidFill>
                  <a:srgbClr val="000000"/>
                </a:solidFill>
                <a:effectLst>
                  <a:outerShdw blurRad="38100" dist="38100" dir="2700000" algn="tl">
                    <a:srgbClr val="FFFFFF"/>
                  </a:outerShdw>
                </a:effectLst>
              </a:rPr>
              <a:t>&amp; </a:t>
            </a:r>
            <a:r>
              <a:rPr lang="en-US" sz="2000" b="1" dirty="0" smtClean="0">
                <a:solidFill>
                  <a:srgbClr val="000000"/>
                </a:solidFill>
                <a:effectLst>
                  <a:outerShdw blurRad="38100" dist="38100" dir="2700000" algn="tl">
                    <a:srgbClr val="FFFFFF"/>
                  </a:outerShdw>
                </a:effectLst>
              </a:rPr>
              <a:t>Thomson, Science</a:t>
            </a:r>
            <a:r>
              <a:rPr lang="en-US" sz="2000" b="1" dirty="0">
                <a:solidFill>
                  <a:srgbClr val="000000"/>
                </a:solidFill>
                <a:effectLst>
                  <a:outerShdw blurRad="38100" dist="38100" dir="2700000" algn="tl">
                    <a:srgbClr val="FFFFFF"/>
                  </a:outerShdw>
                </a:effectLst>
              </a:rPr>
              <a:t>, </a:t>
            </a:r>
            <a:r>
              <a:rPr lang="en-US" sz="2000" b="1" dirty="0" smtClean="0">
                <a:solidFill>
                  <a:srgbClr val="000000"/>
                </a:solidFill>
                <a:effectLst>
                  <a:outerShdw blurRad="38100" dist="38100" dir="2700000" algn="tl">
                    <a:srgbClr val="FFFFFF"/>
                  </a:outerShdw>
                </a:effectLst>
              </a:rPr>
              <a:t>2003</a:t>
            </a:r>
            <a:endParaRPr lang="en-US" sz="2000" b="1" dirty="0">
              <a:solidFill>
                <a:srgbClr val="000000"/>
              </a:solidFill>
              <a:effectLst>
                <a:outerShdw blurRad="38100" dist="38100" dir="2700000" algn="tl">
                  <a:srgbClr val="FFFFFF"/>
                </a:outerShdw>
              </a:effectLst>
            </a:endParaRPr>
          </a:p>
        </p:txBody>
      </p:sp>
      <p:pic>
        <p:nvPicPr>
          <p:cNvPr id="8" name="Picture 2"/>
          <p:cNvPicPr>
            <a:picLocks noChangeAspect="1" noChangeArrowheads="1"/>
          </p:cNvPicPr>
          <p:nvPr/>
        </p:nvPicPr>
        <p:blipFill>
          <a:blip r:embed="rId5"/>
          <a:srcRect l="35889" t="47441" r="27313" b="34264"/>
          <a:stretch>
            <a:fillRect/>
          </a:stretch>
        </p:blipFill>
        <p:spPr bwMode="auto">
          <a:xfrm>
            <a:off x="457200" y="1371600"/>
            <a:ext cx="7477125" cy="4927600"/>
          </a:xfrm>
          <a:prstGeom prst="rect">
            <a:avLst/>
          </a:prstGeom>
          <a:noFill/>
          <a:ln w="9525">
            <a:noFill/>
            <a:miter lim="800000"/>
            <a:headEnd/>
            <a:tailEnd/>
          </a:ln>
        </p:spPr>
      </p:pic>
      <p:sp>
        <p:nvSpPr>
          <p:cNvPr id="11" name="Text Box 8"/>
          <p:cNvSpPr txBox="1">
            <a:spLocks noChangeArrowheads="1"/>
          </p:cNvSpPr>
          <p:nvPr/>
        </p:nvSpPr>
        <p:spPr bwMode="auto">
          <a:xfrm>
            <a:off x="4429125" y="1828800"/>
            <a:ext cx="1895475" cy="822325"/>
          </a:xfrm>
          <a:prstGeom prst="rect">
            <a:avLst/>
          </a:prstGeom>
          <a:noFill/>
          <a:ln w="9525">
            <a:noFill/>
            <a:miter lim="800000"/>
            <a:headEnd/>
            <a:tailEnd/>
          </a:ln>
        </p:spPr>
        <p:txBody>
          <a:bodyPr wrap="none">
            <a:prstTxWarp prst="textNoShape">
              <a:avLst/>
            </a:prstTxWarp>
            <a:spAutoFit/>
          </a:bodyPr>
          <a:lstStyle/>
          <a:p>
            <a:r>
              <a:rPr lang="en-US" dirty="0"/>
              <a:t>Upwelling</a:t>
            </a:r>
          </a:p>
          <a:p>
            <a:r>
              <a:rPr lang="en-US" dirty="0" err="1"/>
              <a:t>Downwelling</a:t>
            </a:r>
            <a:endParaRPr lang="en-US" dirty="0">
              <a:latin typeface="Times" charset="0"/>
            </a:endParaRPr>
          </a:p>
        </p:txBody>
      </p:sp>
      <p:sp>
        <p:nvSpPr>
          <p:cNvPr id="12" name="Oval 9"/>
          <p:cNvSpPr>
            <a:spLocks noChangeArrowheads="1"/>
          </p:cNvSpPr>
          <p:nvPr/>
        </p:nvSpPr>
        <p:spPr bwMode="auto">
          <a:xfrm>
            <a:off x="4262438" y="2322512"/>
            <a:ext cx="182562" cy="182563"/>
          </a:xfrm>
          <a:prstGeom prst="ellipse">
            <a:avLst/>
          </a:prstGeom>
          <a:noFill/>
          <a:ln w="19050">
            <a:solidFill>
              <a:srgbClr val="000000"/>
            </a:solidFill>
            <a:round/>
            <a:headEnd/>
            <a:tailEnd/>
          </a:ln>
        </p:spPr>
        <p:txBody>
          <a:bodyPr wrap="none" anchor="ctr">
            <a:prstTxWarp prst="textNoShape">
              <a:avLst/>
            </a:prstTxWarp>
          </a:bodyPr>
          <a:lstStyle/>
          <a:p>
            <a:endParaRPr lang="en-US"/>
          </a:p>
        </p:txBody>
      </p:sp>
      <p:sp>
        <p:nvSpPr>
          <p:cNvPr id="13" name="Oval 10"/>
          <p:cNvSpPr>
            <a:spLocks noChangeArrowheads="1"/>
          </p:cNvSpPr>
          <p:nvPr/>
        </p:nvSpPr>
        <p:spPr bwMode="auto">
          <a:xfrm>
            <a:off x="4259263" y="1987550"/>
            <a:ext cx="182562" cy="182562"/>
          </a:xfrm>
          <a:prstGeom prst="ellipse">
            <a:avLst/>
          </a:prstGeom>
          <a:solidFill>
            <a:srgbClr val="000000"/>
          </a:solidFill>
          <a:ln w="19050">
            <a:solidFill>
              <a:srgbClr val="000000"/>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1485802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4 at 3.26.50 PM.png"/>
          <p:cNvPicPr>
            <a:picLocks noChangeAspect="1"/>
          </p:cNvPicPr>
          <p:nvPr/>
        </p:nvPicPr>
        <p:blipFill rotWithShape="1">
          <a:blip r:embed="rId3">
            <a:extLst>
              <a:ext uri="{28A0092B-C50C-407E-A947-70E740481C1C}">
                <a14:useLocalDpi xmlns:a14="http://schemas.microsoft.com/office/drawing/2010/main" val="0"/>
              </a:ext>
            </a:extLst>
          </a:blip>
          <a:srcRect t="3" b="55998"/>
          <a:stretch/>
        </p:blipFill>
        <p:spPr>
          <a:xfrm>
            <a:off x="3352800" y="1197864"/>
            <a:ext cx="5908564" cy="2816352"/>
          </a:xfrm>
          <a:prstGeom prst="rect">
            <a:avLst/>
          </a:prstGeom>
        </p:spPr>
      </p:pic>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4800" b="1" dirty="0" smtClean="0">
                <a:solidFill>
                  <a:srgbClr val="F7FF02"/>
                </a:solidFill>
              </a:rPr>
              <a:t>Frontal Zones</a:t>
            </a:r>
            <a:endParaRPr lang="en-US" sz="4800" dirty="0">
              <a:solidFill>
                <a:schemeClr val="tx1"/>
              </a:solidFill>
            </a:endParaRPr>
          </a:p>
        </p:txBody>
      </p:sp>
      <p:pic>
        <p:nvPicPr>
          <p:cNvPr id="2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1" y="2020431"/>
            <a:ext cx="3276599" cy="2246769"/>
          </a:xfrm>
          <a:prstGeom prst="rect">
            <a:avLst/>
          </a:prstGeom>
          <a:noFill/>
        </p:spPr>
        <p:txBody>
          <a:bodyPr wrap="square" rtlCol="0">
            <a:spAutoFit/>
          </a:bodyPr>
          <a:lstStyle/>
          <a:p>
            <a:r>
              <a:rPr lang="en-US" sz="2000" dirty="0" smtClean="0"/>
              <a:t>Albacore CPUE (catch per unit effort) overlain on </a:t>
            </a:r>
            <a:r>
              <a:rPr lang="en-US" sz="2000" dirty="0" err="1" smtClean="0"/>
              <a:t>SeaWiFS</a:t>
            </a:r>
            <a:r>
              <a:rPr lang="en-US" sz="2000" dirty="0" smtClean="0"/>
              <a:t> chlorophyll, showing that the </a:t>
            </a:r>
            <a:r>
              <a:rPr lang="en-US" sz="2000" dirty="0" err="1" smtClean="0"/>
              <a:t>longline</a:t>
            </a:r>
            <a:r>
              <a:rPr lang="en-US" sz="2000" dirty="0" smtClean="0"/>
              <a:t> fishery largely operates along the transitional zone chlorophyll front (TZCF)   </a:t>
            </a:r>
            <a:endParaRPr lang="en-US" sz="2000" dirty="0"/>
          </a:p>
        </p:txBody>
      </p:sp>
      <p:pic>
        <p:nvPicPr>
          <p:cNvPr id="7" name="Picture 6" descr="albaco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6" y="4479207"/>
            <a:ext cx="3601766" cy="1616793"/>
          </a:xfrm>
          <a:prstGeom prst="rect">
            <a:avLst/>
          </a:prstGeom>
        </p:spPr>
      </p:pic>
      <p:pic>
        <p:nvPicPr>
          <p:cNvPr id="14" name="Picture 13" descr="Screen Shot 2015-04-24 at 3.26.50 PM.png"/>
          <p:cNvPicPr>
            <a:picLocks noChangeAspect="1"/>
          </p:cNvPicPr>
          <p:nvPr/>
        </p:nvPicPr>
        <p:blipFill rotWithShape="1">
          <a:blip r:embed="rId3">
            <a:extLst>
              <a:ext uri="{28A0092B-C50C-407E-A947-70E740481C1C}">
                <a14:useLocalDpi xmlns:a14="http://schemas.microsoft.com/office/drawing/2010/main" val="0"/>
              </a:ext>
            </a:extLst>
          </a:blip>
          <a:srcRect t="53331" b="1667"/>
          <a:stretch/>
        </p:blipFill>
        <p:spPr>
          <a:xfrm>
            <a:off x="3352800" y="3962399"/>
            <a:ext cx="5907024" cy="2879802"/>
          </a:xfrm>
          <a:prstGeom prst="rect">
            <a:avLst/>
          </a:prstGeom>
        </p:spPr>
      </p:pic>
      <p:sp>
        <p:nvSpPr>
          <p:cNvPr id="6" name="TextBox 5"/>
          <p:cNvSpPr txBox="1"/>
          <p:nvPr/>
        </p:nvSpPr>
        <p:spPr>
          <a:xfrm>
            <a:off x="228600" y="6400800"/>
            <a:ext cx="3563495" cy="400110"/>
          </a:xfrm>
          <a:prstGeom prst="rect">
            <a:avLst/>
          </a:prstGeom>
          <a:solidFill>
            <a:schemeClr val="accent1"/>
          </a:solidFill>
          <a:ln>
            <a:solidFill>
              <a:srgbClr val="000000"/>
            </a:solidFill>
          </a:ln>
        </p:spPr>
        <p:txBody>
          <a:bodyPr wrap="none" rtlCol="0">
            <a:spAutoFit/>
          </a:bodyPr>
          <a:lstStyle/>
          <a:p>
            <a:r>
              <a:rPr lang="en-US" sz="2000" dirty="0" err="1" smtClean="0"/>
              <a:t>Zainuddin</a:t>
            </a:r>
            <a:r>
              <a:rPr lang="en-US" sz="2000" dirty="0" smtClean="0"/>
              <a:t> et al., DSR-II, 2006</a:t>
            </a:r>
            <a:endParaRPr lang="en-US" sz="2000" dirty="0"/>
          </a:p>
        </p:txBody>
      </p:sp>
    </p:spTree>
    <p:extLst>
      <p:ext uri="{BB962C8B-B14F-4D97-AF65-F5344CB8AC3E}">
        <p14:creationId xmlns:p14="http://schemas.microsoft.com/office/powerpoint/2010/main" val="17361376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4800" b="1" dirty="0" smtClean="0">
                <a:solidFill>
                  <a:srgbClr val="F7FF02"/>
                </a:solidFill>
              </a:rPr>
              <a:t>Upwelling Areas</a:t>
            </a:r>
            <a:endParaRPr lang="en-US" sz="48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h_Feb_2007.gif"/>
          <p:cNvPicPr>
            <a:picLocks noChangeAspect="1"/>
          </p:cNvPicPr>
          <p:nvPr/>
        </p:nvPicPr>
        <p:blipFill>
          <a:blip r:embed="rId5" cstate="print"/>
          <a:stretch>
            <a:fillRect/>
          </a:stretch>
        </p:blipFill>
        <p:spPr>
          <a:xfrm>
            <a:off x="763016" y="2057400"/>
            <a:ext cx="7466584" cy="4800600"/>
          </a:xfrm>
          <a:prstGeom prst="rect">
            <a:avLst/>
          </a:prstGeom>
        </p:spPr>
      </p:pic>
      <p:sp>
        <p:nvSpPr>
          <p:cNvPr id="3" name="TextBox 2"/>
          <p:cNvSpPr txBox="1"/>
          <p:nvPr/>
        </p:nvSpPr>
        <p:spPr>
          <a:xfrm>
            <a:off x="76200" y="1371601"/>
            <a:ext cx="9144000" cy="769441"/>
          </a:xfrm>
          <a:prstGeom prst="rect">
            <a:avLst/>
          </a:prstGeom>
          <a:noFill/>
        </p:spPr>
        <p:txBody>
          <a:bodyPr wrap="square" rtlCol="0">
            <a:spAutoFit/>
          </a:bodyPr>
          <a:lstStyle/>
          <a:p>
            <a:r>
              <a:rPr lang="en-US" sz="2200" dirty="0" smtClean="0"/>
              <a:t>Dots show the distribution of the tuna purse seine fishery in the Pacific.  </a:t>
            </a:r>
          </a:p>
          <a:p>
            <a:r>
              <a:rPr lang="en-US" sz="2200" dirty="0" smtClean="0"/>
              <a:t>From Dale Kiefer’s poster (poster #70)</a:t>
            </a:r>
            <a:endParaRPr lang="en-US" sz="2200" dirty="0"/>
          </a:p>
        </p:txBody>
      </p:sp>
    </p:spTree>
    <p:extLst>
      <p:ext uri="{BB962C8B-B14F-4D97-AF65-F5344CB8AC3E}">
        <p14:creationId xmlns:p14="http://schemas.microsoft.com/office/powerpoint/2010/main" val="5621658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6 at 4.52.03 PM.png"/>
          <p:cNvPicPr>
            <a:picLocks noChangeAspect="1"/>
          </p:cNvPicPr>
          <p:nvPr/>
        </p:nvPicPr>
        <p:blipFill rotWithShape="1">
          <a:blip r:embed="rId3">
            <a:extLst>
              <a:ext uri="{28A0092B-C50C-407E-A947-70E740481C1C}">
                <a14:useLocalDpi xmlns:a14="http://schemas.microsoft.com/office/drawing/2010/main" val="0"/>
              </a:ext>
            </a:extLst>
          </a:blip>
          <a:srcRect l="7766" r="16848"/>
          <a:stretch/>
        </p:blipFill>
        <p:spPr>
          <a:xfrm>
            <a:off x="3678936" y="1066800"/>
            <a:ext cx="5312664" cy="5421767"/>
          </a:xfrm>
          <a:prstGeom prst="rect">
            <a:avLst/>
          </a:prstGeom>
        </p:spPr>
      </p:pic>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200" b="1" dirty="0" smtClean="0">
                <a:solidFill>
                  <a:srgbClr val="FFF547"/>
                </a:solidFill>
              </a:rPr>
              <a:t> INCOIS – Potential Fishing Zone</a:t>
            </a:r>
            <a:br>
              <a:rPr lang="en-US" sz="3200" b="1" dirty="0" smtClean="0">
                <a:solidFill>
                  <a:srgbClr val="FFF547"/>
                </a:solidFill>
              </a:rPr>
            </a:br>
            <a:r>
              <a:rPr lang="en-US" sz="3200" b="1" dirty="0" smtClean="0">
                <a:solidFill>
                  <a:srgbClr val="FFF547"/>
                </a:solidFill>
              </a:rPr>
              <a:t> (PFZ) Advisories</a:t>
            </a:r>
            <a:endParaRPr lang="en-US" sz="3200" dirty="0">
              <a:solidFill>
                <a:srgbClr val="FFF547"/>
              </a:solidFill>
            </a:endParaRPr>
          </a:p>
        </p:txBody>
      </p:sp>
      <p:sp>
        <p:nvSpPr>
          <p:cNvPr id="3" name="TextBox 2"/>
          <p:cNvSpPr txBox="1"/>
          <p:nvPr/>
        </p:nvSpPr>
        <p:spPr>
          <a:xfrm>
            <a:off x="975430" y="6488668"/>
            <a:ext cx="6686446" cy="369332"/>
          </a:xfrm>
          <a:prstGeom prst="rect">
            <a:avLst/>
          </a:prstGeom>
          <a:noFill/>
        </p:spPr>
        <p:txBody>
          <a:bodyPr wrap="none" rtlCol="0">
            <a:spAutoFit/>
          </a:bodyPr>
          <a:lstStyle/>
          <a:p>
            <a:r>
              <a:rPr lang="en-US" sz="1800" dirty="0"/>
              <a:t>http://</a:t>
            </a:r>
            <a:r>
              <a:rPr lang="en-US" sz="1800" dirty="0" err="1"/>
              <a:t>www.incois.gov.in</a:t>
            </a:r>
            <a:r>
              <a:rPr lang="en-US" sz="1800" dirty="0"/>
              <a:t>/</a:t>
            </a:r>
            <a:r>
              <a:rPr lang="en-US" sz="1800" dirty="0" err="1"/>
              <a:t>MarineFisheries</a:t>
            </a:r>
            <a:r>
              <a:rPr lang="en-US" sz="1800" dirty="0"/>
              <a:t>/</a:t>
            </a:r>
            <a:r>
              <a:rPr lang="en-US" sz="1800" dirty="0" err="1"/>
              <a:t>MarineFisheryAdvisory</a:t>
            </a:r>
            <a:endParaRPr lang="en-US" sz="1800" dirty="0"/>
          </a:p>
        </p:txBody>
      </p:sp>
      <p:sp>
        <p:nvSpPr>
          <p:cNvPr id="4" name="TextBox 3"/>
          <p:cNvSpPr txBox="1"/>
          <p:nvPr/>
        </p:nvSpPr>
        <p:spPr>
          <a:xfrm rot="10800000" flipV="1">
            <a:off x="152398" y="2229684"/>
            <a:ext cx="3352801" cy="3477875"/>
          </a:xfrm>
          <a:prstGeom prst="rect">
            <a:avLst/>
          </a:prstGeom>
          <a:noFill/>
        </p:spPr>
        <p:txBody>
          <a:bodyPr wrap="square" rtlCol="0">
            <a:spAutoFit/>
          </a:bodyPr>
          <a:lstStyle/>
          <a:p>
            <a:r>
              <a:rPr lang="en-US" sz="2000" dirty="0"/>
              <a:t>Indian National Centre for Ocean Information </a:t>
            </a:r>
            <a:r>
              <a:rPr lang="en-US" sz="2000" dirty="0" smtClean="0"/>
              <a:t>Services (INCOIS) generates and distributes Potential </a:t>
            </a:r>
            <a:r>
              <a:rPr lang="en-US" sz="2000" dirty="0"/>
              <a:t>Fishing Zone (PFZ) </a:t>
            </a:r>
            <a:r>
              <a:rPr lang="en-US" sz="2000" dirty="0" smtClean="0"/>
              <a:t>advisories </a:t>
            </a:r>
            <a:r>
              <a:rPr lang="en-US" sz="2000" dirty="0"/>
              <a:t>to the Indian Fishing Community</a:t>
            </a:r>
            <a:r>
              <a:rPr lang="en-US" sz="2000" dirty="0" smtClean="0"/>
              <a:t>. </a:t>
            </a:r>
          </a:p>
          <a:p>
            <a:endParaRPr lang="en-US" sz="2000" dirty="0"/>
          </a:p>
          <a:p>
            <a:r>
              <a:rPr lang="en-US" sz="2000" dirty="0" smtClean="0"/>
              <a:t>The PFZs are generated </a:t>
            </a:r>
            <a:r>
              <a:rPr lang="en-US" sz="2000" dirty="0"/>
              <a:t>using </a:t>
            </a:r>
            <a:r>
              <a:rPr lang="en-US" sz="2000" dirty="0" smtClean="0"/>
              <a:t>SST and chlorophyll data. </a:t>
            </a:r>
            <a:endParaRPr lang="en-US" sz="2000" dirty="0"/>
          </a:p>
        </p:txBody>
      </p:sp>
      <p:pic>
        <p:nvPicPr>
          <p:cNvPr id="8"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824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200" b="1" dirty="0" smtClean="0">
                <a:solidFill>
                  <a:srgbClr val="FFF547"/>
                </a:solidFill>
              </a:rPr>
              <a:t> INCOIS – Potential Fishing Zone</a:t>
            </a:r>
            <a:br>
              <a:rPr lang="en-US" sz="3200" b="1" dirty="0" smtClean="0">
                <a:solidFill>
                  <a:srgbClr val="FFF547"/>
                </a:solidFill>
              </a:rPr>
            </a:br>
            <a:r>
              <a:rPr lang="en-US" sz="3200" b="1" dirty="0" smtClean="0">
                <a:solidFill>
                  <a:srgbClr val="FFF547"/>
                </a:solidFill>
              </a:rPr>
              <a:t> (PFZ) Advisories</a:t>
            </a:r>
            <a:endParaRPr lang="en-US" sz="3200" dirty="0">
              <a:solidFill>
                <a:srgbClr val="FFF547"/>
              </a:solidFill>
            </a:endParaRPr>
          </a:p>
        </p:txBody>
      </p:sp>
      <p:pic>
        <p:nvPicPr>
          <p:cNvPr id="4" name="Picture 3" descr="Screen Shot 2015-04-17 at 4.28.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0"/>
            <a:ext cx="4994874" cy="4953000"/>
          </a:xfrm>
          <a:prstGeom prst="rect">
            <a:avLst/>
          </a:prstGeom>
        </p:spPr>
      </p:pic>
      <p:pic>
        <p:nvPicPr>
          <p:cNvPr id="3" name="Picture 2" descr="Screen Shot 2015-04-17 at 4.11.0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770" y="1676400"/>
            <a:ext cx="4423229" cy="3505200"/>
          </a:xfrm>
          <a:prstGeom prst="rect">
            <a:avLst/>
          </a:prstGeom>
        </p:spPr>
      </p:pic>
      <p:pic>
        <p:nvPicPr>
          <p:cNvPr id="7" name="Picture 4" descr="NOA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5430" y="6488668"/>
            <a:ext cx="6686446" cy="369332"/>
          </a:xfrm>
          <a:prstGeom prst="rect">
            <a:avLst/>
          </a:prstGeom>
          <a:noFill/>
        </p:spPr>
        <p:txBody>
          <a:bodyPr wrap="none" rtlCol="0">
            <a:spAutoFit/>
          </a:bodyPr>
          <a:lstStyle/>
          <a:p>
            <a:r>
              <a:rPr lang="en-US" sz="1800" dirty="0"/>
              <a:t>http://</a:t>
            </a:r>
            <a:r>
              <a:rPr lang="en-US" sz="1800" dirty="0" err="1"/>
              <a:t>www.incois.gov.in</a:t>
            </a:r>
            <a:r>
              <a:rPr lang="en-US" sz="1800" dirty="0"/>
              <a:t>/</a:t>
            </a:r>
            <a:r>
              <a:rPr lang="en-US" sz="1800" dirty="0" err="1"/>
              <a:t>MarineFisheries</a:t>
            </a:r>
            <a:r>
              <a:rPr lang="en-US" sz="1800" dirty="0"/>
              <a:t>/</a:t>
            </a:r>
            <a:r>
              <a:rPr lang="en-US" sz="1800" dirty="0" err="1"/>
              <a:t>MarineFisheryAdvisory</a:t>
            </a:r>
            <a:endParaRPr lang="en-US" sz="1800" dirty="0"/>
          </a:p>
        </p:txBody>
      </p:sp>
    </p:spTree>
    <p:extLst>
      <p:ext uri="{BB962C8B-B14F-4D97-AF65-F5344CB8AC3E}">
        <p14:creationId xmlns:p14="http://schemas.microsoft.com/office/powerpoint/2010/main" val="101001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200" b="1" dirty="0" smtClean="0">
                <a:solidFill>
                  <a:srgbClr val="FFF547"/>
                </a:solidFill>
              </a:rPr>
              <a:t> INCOIS – Potential Fishing Zone</a:t>
            </a:r>
            <a:br>
              <a:rPr lang="en-US" sz="3200" b="1" dirty="0" smtClean="0">
                <a:solidFill>
                  <a:srgbClr val="FFF547"/>
                </a:solidFill>
              </a:rPr>
            </a:br>
            <a:r>
              <a:rPr lang="en-US" sz="3200" b="1" dirty="0" smtClean="0">
                <a:solidFill>
                  <a:srgbClr val="FFF547"/>
                </a:solidFill>
              </a:rPr>
              <a:t> (PFZ) Advisories</a:t>
            </a:r>
            <a:endParaRPr lang="en-US" sz="3200" dirty="0">
              <a:solidFill>
                <a:srgbClr val="FFF547"/>
              </a:solidFill>
            </a:endParaRPr>
          </a:p>
        </p:txBody>
      </p:sp>
      <p:pic>
        <p:nvPicPr>
          <p:cNvPr id="4" name="Picture 3" descr="Screen Shot 2015-04-17 at 4.28.09 PM.png"/>
          <p:cNvPicPr>
            <a:picLocks noChangeAspect="1"/>
          </p:cNvPicPr>
          <p:nvPr/>
        </p:nvPicPr>
        <p:blipFill rotWithShape="1">
          <a:blip r:embed="rId4">
            <a:extLst>
              <a:ext uri="{28A0092B-C50C-407E-A947-70E740481C1C}">
                <a14:useLocalDpi xmlns:a14="http://schemas.microsoft.com/office/drawing/2010/main" val="0"/>
              </a:ext>
            </a:extLst>
          </a:blip>
          <a:srcRect t="32558" b="-32558"/>
          <a:stretch/>
        </p:blipFill>
        <p:spPr>
          <a:xfrm>
            <a:off x="-228600" y="1600200"/>
            <a:ext cx="9912904" cy="9829800"/>
          </a:xfrm>
          <a:prstGeom prst="rect">
            <a:avLst/>
          </a:prstGeom>
        </p:spPr>
      </p:pic>
    </p:spTree>
    <p:extLst>
      <p:ext uri="{BB962C8B-B14F-4D97-AF65-F5344CB8AC3E}">
        <p14:creationId xmlns:p14="http://schemas.microsoft.com/office/powerpoint/2010/main" val="219058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200" b="1" dirty="0" smtClean="0">
                <a:solidFill>
                  <a:srgbClr val="FFF547"/>
                </a:solidFill>
              </a:rPr>
              <a:t> INCOIS – Potential Fishing Zone</a:t>
            </a:r>
            <a:br>
              <a:rPr lang="en-US" sz="3200" b="1" dirty="0" smtClean="0">
                <a:solidFill>
                  <a:srgbClr val="FFF547"/>
                </a:solidFill>
              </a:rPr>
            </a:br>
            <a:r>
              <a:rPr lang="en-US" sz="3200" b="1" dirty="0" smtClean="0">
                <a:solidFill>
                  <a:srgbClr val="FFF547"/>
                </a:solidFill>
              </a:rPr>
              <a:t> (PFZ) Advisories</a:t>
            </a:r>
            <a:endParaRPr lang="en-US" sz="3200" dirty="0">
              <a:solidFill>
                <a:srgbClr val="FFF547"/>
              </a:solidFill>
            </a:endParaRPr>
          </a:p>
        </p:txBody>
      </p:sp>
      <p:pic>
        <p:nvPicPr>
          <p:cNvPr id="4" name="Picture 3" descr="Screen Shot 2015-04-17 at 4.28.09 PM.png"/>
          <p:cNvPicPr>
            <a:picLocks noChangeAspect="1"/>
          </p:cNvPicPr>
          <p:nvPr/>
        </p:nvPicPr>
        <p:blipFill rotWithShape="1">
          <a:blip r:embed="rId4">
            <a:extLst>
              <a:ext uri="{28A0092B-C50C-407E-A947-70E740481C1C}">
                <a14:useLocalDpi xmlns:a14="http://schemas.microsoft.com/office/drawing/2010/main" val="0"/>
              </a:ext>
            </a:extLst>
          </a:blip>
          <a:srcRect t="32558" b="-32558"/>
          <a:stretch/>
        </p:blipFill>
        <p:spPr>
          <a:xfrm>
            <a:off x="-228600" y="1600200"/>
            <a:ext cx="9912904" cy="9829800"/>
          </a:xfrm>
          <a:prstGeom prst="rect">
            <a:avLst/>
          </a:prstGeom>
        </p:spPr>
      </p:pic>
      <p:pic>
        <p:nvPicPr>
          <p:cNvPr id="2" name="Picture 1" descr="Screen Shot 2015-04-17 at 4.31.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1447800"/>
            <a:ext cx="3126441" cy="6858000"/>
          </a:xfrm>
          <a:prstGeom prst="rect">
            <a:avLst/>
          </a:prstGeom>
        </p:spPr>
      </p:pic>
      <p:pic>
        <p:nvPicPr>
          <p:cNvPr id="7" name="Picture 4" descr="NOA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88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fz.jpeg"/>
          <p:cNvPicPr>
            <a:picLocks noChangeAspect="1"/>
          </p:cNvPicPr>
          <p:nvPr/>
        </p:nvPicPr>
        <p:blipFill rotWithShape="1">
          <a:blip r:embed="rId3">
            <a:extLst>
              <a:ext uri="{28A0092B-C50C-407E-A947-70E740481C1C}">
                <a14:useLocalDpi xmlns:a14="http://schemas.microsoft.com/office/drawing/2010/main" val="0"/>
              </a:ext>
            </a:extLst>
          </a:blip>
          <a:srcRect l="2999" r="2000"/>
          <a:stretch/>
        </p:blipFill>
        <p:spPr>
          <a:xfrm>
            <a:off x="609600" y="1392877"/>
            <a:ext cx="8686800" cy="5160323"/>
          </a:xfrm>
          <a:prstGeom prst="rect">
            <a:avLst/>
          </a:prstGeom>
        </p:spPr>
      </p:pic>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200" b="1" dirty="0" smtClean="0">
                <a:solidFill>
                  <a:srgbClr val="FFF547"/>
                </a:solidFill>
              </a:rPr>
              <a:t>Impact of PFZ on CPUE</a:t>
            </a:r>
            <a:endParaRPr lang="en-US" sz="3200" dirty="0">
              <a:solidFill>
                <a:srgbClr val="FFF547"/>
              </a:solidFill>
            </a:endParaRPr>
          </a:p>
        </p:txBody>
      </p:sp>
      <p:pic>
        <p:nvPicPr>
          <p:cNvPr id="7"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90410" y="6381690"/>
            <a:ext cx="3719913" cy="400110"/>
          </a:xfrm>
          <a:prstGeom prst="rect">
            <a:avLst/>
          </a:prstGeom>
          <a:solidFill>
            <a:srgbClr val="BADDE1"/>
          </a:solidFill>
          <a:ln>
            <a:solidFill>
              <a:schemeClr val="tx2"/>
            </a:solidFill>
          </a:ln>
        </p:spPr>
        <p:txBody>
          <a:bodyPr wrap="none" rtlCol="0">
            <a:spAutoFit/>
          </a:bodyPr>
          <a:lstStyle/>
          <a:p>
            <a:r>
              <a:rPr lang="en-US" sz="2000" dirty="0" smtClean="0"/>
              <a:t>From </a:t>
            </a:r>
            <a:r>
              <a:rPr lang="en-US" sz="2000" dirty="0" err="1" smtClean="0"/>
              <a:t>Solanki</a:t>
            </a:r>
            <a:r>
              <a:rPr lang="en-US" sz="2000" dirty="0" smtClean="0"/>
              <a:t> et al., CSR, 2005 </a:t>
            </a:r>
            <a:endParaRPr lang="en-US" sz="2000" dirty="0"/>
          </a:p>
        </p:txBody>
      </p:sp>
      <p:sp>
        <p:nvSpPr>
          <p:cNvPr id="9" name="TextBox 8"/>
          <p:cNvSpPr txBox="1"/>
          <p:nvPr/>
        </p:nvSpPr>
        <p:spPr>
          <a:xfrm rot="16200000">
            <a:off x="-1690411" y="3724708"/>
            <a:ext cx="4147289" cy="461665"/>
          </a:xfrm>
          <a:prstGeom prst="rect">
            <a:avLst/>
          </a:prstGeom>
          <a:noFill/>
        </p:spPr>
        <p:txBody>
          <a:bodyPr wrap="none" rtlCol="0">
            <a:spAutoFit/>
          </a:bodyPr>
          <a:lstStyle/>
          <a:p>
            <a:r>
              <a:rPr lang="en-US" dirty="0" smtClean="0"/>
              <a:t>Catch </a:t>
            </a:r>
            <a:r>
              <a:rPr lang="en-US" dirty="0"/>
              <a:t>P</a:t>
            </a:r>
            <a:r>
              <a:rPr lang="en-US" dirty="0" smtClean="0"/>
              <a:t>er Unit Effort (kg/hr</a:t>
            </a:r>
            <a:r>
              <a:rPr lang="en-US" baseline="30000" dirty="0" smtClean="0"/>
              <a:t>2</a:t>
            </a:r>
            <a:r>
              <a:rPr lang="en-US" dirty="0" smtClean="0"/>
              <a:t>) </a:t>
            </a:r>
            <a:endParaRPr lang="en-US" dirty="0"/>
          </a:p>
        </p:txBody>
      </p:sp>
      <p:sp>
        <p:nvSpPr>
          <p:cNvPr id="10" name="TextBox 9"/>
          <p:cNvSpPr txBox="1"/>
          <p:nvPr/>
        </p:nvSpPr>
        <p:spPr>
          <a:xfrm>
            <a:off x="6934200" y="2133600"/>
            <a:ext cx="1993755" cy="830997"/>
          </a:xfrm>
          <a:prstGeom prst="rect">
            <a:avLst/>
          </a:prstGeom>
          <a:noFill/>
        </p:spPr>
        <p:txBody>
          <a:bodyPr wrap="none" rtlCol="0">
            <a:spAutoFit/>
          </a:bodyPr>
          <a:lstStyle/>
          <a:p>
            <a:r>
              <a:rPr lang="en-US" b="1" dirty="0" smtClean="0">
                <a:solidFill>
                  <a:schemeClr val="bg1">
                    <a:lumMod val="50000"/>
                  </a:schemeClr>
                </a:solidFill>
              </a:rPr>
              <a:t>Without PFZ</a:t>
            </a:r>
          </a:p>
          <a:p>
            <a:r>
              <a:rPr lang="en-US" b="1" dirty="0" smtClean="0">
                <a:solidFill>
                  <a:srgbClr val="FF0000"/>
                </a:solidFill>
              </a:rPr>
              <a:t>With PFZ</a:t>
            </a:r>
            <a:endParaRPr lang="en-US" b="1" dirty="0">
              <a:solidFill>
                <a:srgbClr val="FF0000"/>
              </a:solidFill>
            </a:endParaRPr>
          </a:p>
        </p:txBody>
      </p:sp>
    </p:spTree>
    <p:extLst>
      <p:ext uri="{BB962C8B-B14F-4D97-AF65-F5344CB8AC3E}">
        <p14:creationId xmlns:p14="http://schemas.microsoft.com/office/powerpoint/2010/main" val="416415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600" b="1" dirty="0" smtClean="0">
                <a:solidFill>
                  <a:srgbClr val="FFF547"/>
                </a:solidFill>
              </a:rPr>
              <a:t>International Differences</a:t>
            </a:r>
            <a:endParaRPr lang="en-US" sz="3600" dirty="0">
              <a:solidFill>
                <a:srgbClr val="FFF547"/>
              </a:solidFill>
            </a:endParaRPr>
          </a:p>
        </p:txBody>
      </p:sp>
      <p:pic>
        <p:nvPicPr>
          <p:cNvPr id="7"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828800"/>
            <a:ext cx="8382000" cy="4893647"/>
          </a:xfrm>
          <a:prstGeom prst="rect">
            <a:avLst/>
          </a:prstGeom>
          <a:noFill/>
        </p:spPr>
        <p:txBody>
          <a:bodyPr wrap="square" rtlCol="0">
            <a:spAutoFit/>
          </a:bodyPr>
          <a:lstStyle/>
          <a:p>
            <a:pPr marL="342900" indent="-342900">
              <a:buFont typeface="Wingdings" charset="2"/>
              <a:buChar char="²"/>
            </a:pPr>
            <a:r>
              <a:rPr lang="en-US" dirty="0" smtClean="0"/>
              <a:t>PFZ generation is probably the best known satellite application for fisheries. </a:t>
            </a:r>
          </a:p>
          <a:p>
            <a:pPr marL="342900" indent="-342900">
              <a:buFont typeface="Wingdings" charset="2"/>
              <a:buChar char="²"/>
            </a:pPr>
            <a:endParaRPr lang="en-US" dirty="0"/>
          </a:p>
          <a:p>
            <a:pPr marL="342900" indent="-342900">
              <a:buFont typeface="Wingdings" charset="2"/>
              <a:buChar char="²"/>
            </a:pPr>
            <a:r>
              <a:rPr lang="en-US" dirty="0" smtClean="0"/>
              <a:t>There are significant international differences in how PFZ data are generated and disseminated.</a:t>
            </a:r>
          </a:p>
          <a:p>
            <a:pPr marL="342900" indent="-342900">
              <a:buFont typeface="Wingdings" charset="2"/>
              <a:buChar char="²"/>
            </a:pPr>
            <a:endParaRPr lang="en-US" dirty="0"/>
          </a:p>
          <a:p>
            <a:pPr marL="342900" indent="-342900">
              <a:buFont typeface="Wingdings" charset="2"/>
              <a:buChar char="²"/>
            </a:pPr>
            <a:r>
              <a:rPr lang="en-US" dirty="0" smtClean="0"/>
              <a:t>In some countries, such as India, PFZs </a:t>
            </a:r>
            <a:r>
              <a:rPr lang="en-US" dirty="0"/>
              <a:t>are generated and </a:t>
            </a:r>
            <a:r>
              <a:rPr lang="en-US" dirty="0" smtClean="0"/>
              <a:t>disseminated by government agencies.  </a:t>
            </a:r>
          </a:p>
          <a:p>
            <a:pPr marL="342900" indent="-342900">
              <a:buFont typeface="Wingdings" charset="2"/>
              <a:buChar char="²"/>
            </a:pPr>
            <a:endParaRPr lang="en-US" dirty="0"/>
          </a:p>
          <a:p>
            <a:pPr marL="342900" indent="-342900">
              <a:buFont typeface="Wingdings" charset="2"/>
              <a:buChar char="²"/>
            </a:pPr>
            <a:r>
              <a:rPr lang="en-US" dirty="0" smtClean="0"/>
              <a:t>In the USA the government (NOAA) is tasked with regulating fisheries, not with aiding them, and PFZs are </a:t>
            </a:r>
            <a:r>
              <a:rPr lang="en-US" dirty="0"/>
              <a:t>are generated </a:t>
            </a:r>
            <a:r>
              <a:rPr lang="en-US" dirty="0" smtClean="0"/>
              <a:t>and disseminated by commercial companies. </a:t>
            </a:r>
            <a:endParaRPr lang="en-US" dirty="0"/>
          </a:p>
        </p:txBody>
      </p:sp>
    </p:spTree>
    <p:extLst>
      <p:ext uri="{BB962C8B-B14F-4D97-AF65-F5344CB8AC3E}">
        <p14:creationId xmlns:p14="http://schemas.microsoft.com/office/powerpoint/2010/main" val="371859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5400" b="1" dirty="0" smtClean="0">
                <a:solidFill>
                  <a:srgbClr val="F7FF02"/>
                </a:solidFill>
              </a:rPr>
              <a:t>Harvesting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creen Shot 2015-04-17 at 12.1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9144000" cy="7964129"/>
          </a:xfrm>
          <a:prstGeom prst="rect">
            <a:avLst/>
          </a:prstGeom>
        </p:spPr>
      </p:pic>
      <p:pic>
        <p:nvPicPr>
          <p:cNvPr id="5" name="Picture 4" descr="Screen Shot 2015-04-17 at 12.21.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3886201"/>
            <a:ext cx="9491472" cy="5068753"/>
          </a:xfrm>
          <a:prstGeom prst="rect">
            <a:avLst/>
          </a:prstGeom>
        </p:spPr>
      </p:pic>
    </p:spTree>
    <p:extLst>
      <p:ext uri="{BB962C8B-B14F-4D97-AF65-F5344CB8AC3E}">
        <p14:creationId xmlns:p14="http://schemas.microsoft.com/office/powerpoint/2010/main" val="23331827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1276" y="1600200"/>
            <a:ext cx="7417415" cy="5755421"/>
          </a:xfrm>
          <a:prstGeom prst="rect">
            <a:avLst/>
          </a:prstGeom>
          <a:noFill/>
        </p:spPr>
        <p:txBody>
          <a:bodyPr wrap="none" rtlCol="0">
            <a:spAutoFit/>
          </a:bodyPr>
          <a:lstStyle/>
          <a:p>
            <a:pPr algn="ctr"/>
            <a:r>
              <a:rPr lang="en-US" sz="4800" b="1" dirty="0" smtClean="0">
                <a:solidFill>
                  <a:srgbClr val="008000"/>
                </a:solidFill>
              </a:rPr>
              <a:t>Fisheries applications of </a:t>
            </a:r>
          </a:p>
          <a:p>
            <a:pPr algn="ctr"/>
            <a:r>
              <a:rPr lang="en-US" sz="4800" b="1" strike="sngStrike" dirty="0" smtClean="0">
                <a:solidFill>
                  <a:srgbClr val="008000"/>
                </a:solidFill>
              </a:rPr>
              <a:t>Direct Readout Data</a:t>
            </a:r>
          </a:p>
          <a:p>
            <a:pPr algn="ctr"/>
            <a:endParaRPr lang="en-US" sz="4000" dirty="0">
              <a:solidFill>
                <a:srgbClr val="008000"/>
              </a:solidFill>
            </a:endParaRPr>
          </a:p>
          <a:p>
            <a:pPr algn="ctr"/>
            <a:r>
              <a:rPr lang="en-US" sz="4400" dirty="0" smtClean="0">
                <a:solidFill>
                  <a:srgbClr val="008000"/>
                </a:solidFill>
              </a:rPr>
              <a:t>Cara Wilson</a:t>
            </a:r>
          </a:p>
          <a:p>
            <a:pPr algn="ctr"/>
            <a:endParaRPr lang="en-US" sz="4000" dirty="0">
              <a:solidFill>
                <a:srgbClr val="008000"/>
              </a:solidFill>
            </a:endParaRPr>
          </a:p>
          <a:p>
            <a:pPr algn="ctr"/>
            <a:r>
              <a:rPr lang="en-US" sz="3200" dirty="0" smtClean="0">
                <a:solidFill>
                  <a:srgbClr val="008000"/>
                </a:solidFill>
              </a:rPr>
              <a:t>NOAA/NMFS/SWFSC</a:t>
            </a:r>
          </a:p>
          <a:p>
            <a:pPr algn="ctr"/>
            <a:r>
              <a:rPr lang="en-US" sz="3200" dirty="0" smtClean="0">
                <a:solidFill>
                  <a:srgbClr val="008000"/>
                </a:solidFill>
              </a:rPr>
              <a:t>Environmental Research Division</a:t>
            </a:r>
          </a:p>
          <a:p>
            <a:pPr algn="ctr"/>
            <a:r>
              <a:rPr lang="en-US" sz="3200" dirty="0" smtClean="0">
                <a:solidFill>
                  <a:srgbClr val="008000"/>
                </a:solidFill>
              </a:rPr>
              <a:t>Monterey, CA USA </a:t>
            </a:r>
          </a:p>
          <a:p>
            <a:endParaRPr lang="en-US" sz="4400" dirty="0">
              <a:solidFill>
                <a:srgbClr val="008000"/>
              </a:solidFill>
            </a:endParaRPr>
          </a:p>
        </p:txBody>
      </p:sp>
      <p:pic>
        <p:nvPicPr>
          <p:cNvPr id="6" name="Picture 5" descr="Screen Shot 2016-06-06 at 2.10.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13"/>
            <a:ext cx="9144000" cy="1121613"/>
          </a:xfrm>
          <a:prstGeom prst="rect">
            <a:avLst/>
          </a:prstGeom>
        </p:spPr>
      </p:pic>
    </p:spTree>
    <p:extLst>
      <p:ext uri="{BB962C8B-B14F-4D97-AF65-F5344CB8AC3E}">
        <p14:creationId xmlns:p14="http://schemas.microsoft.com/office/powerpoint/2010/main" val="35013538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200" b="1" dirty="0" smtClean="0">
                <a:solidFill>
                  <a:srgbClr val="FFF547"/>
                </a:solidFill>
              </a:rPr>
              <a:t> INCOIS – Potential Fishing Zone</a:t>
            </a:r>
            <a:br>
              <a:rPr lang="en-US" sz="3200" b="1" dirty="0" smtClean="0">
                <a:solidFill>
                  <a:srgbClr val="FFF547"/>
                </a:solidFill>
              </a:rPr>
            </a:br>
            <a:r>
              <a:rPr lang="en-US" sz="3200" b="1" dirty="0" smtClean="0">
                <a:solidFill>
                  <a:srgbClr val="FFF547"/>
                </a:solidFill>
              </a:rPr>
              <a:t> (PFZ) Advisories</a:t>
            </a:r>
            <a:endParaRPr lang="en-US" sz="3200" dirty="0">
              <a:solidFill>
                <a:srgbClr val="FFF547"/>
              </a:solidFill>
            </a:endParaRPr>
          </a:p>
        </p:txBody>
      </p:sp>
      <p:pic>
        <p:nvPicPr>
          <p:cNvPr id="6" name="Picture 19" descr="Picture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7711"/>
            <a:ext cx="9144000" cy="52249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20"/>
          <p:cNvSpPr>
            <a:spLocks noChangeArrowheads="1"/>
          </p:cNvSpPr>
          <p:nvPr/>
        </p:nvSpPr>
        <p:spPr bwMode="auto">
          <a:xfrm>
            <a:off x="7696200" y="152400"/>
            <a:ext cx="1524000" cy="1295400"/>
          </a:xfrm>
          <a:prstGeom prst="ellipse">
            <a:avLst/>
          </a:prstGeom>
          <a:noFill/>
          <a:ln w="38100">
            <a:solidFill>
              <a:srgbClr val="F7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9" name="Picture 19" descr="Picture 102"/>
          <p:cNvPicPr>
            <a:picLocks noChangeAspect="1" noChangeArrowheads="1"/>
          </p:cNvPicPr>
          <p:nvPr/>
        </p:nvPicPr>
        <p:blipFill rotWithShape="1">
          <a:blip r:embed="rId4">
            <a:extLst>
              <a:ext uri="{28A0092B-C50C-407E-A947-70E740481C1C}">
                <a14:useLocalDpi xmlns:a14="http://schemas.microsoft.com/office/drawing/2010/main" val="0"/>
              </a:ext>
            </a:extLst>
          </a:blip>
          <a:srcRect t="94533" b="38"/>
          <a:stretch/>
        </p:blipFill>
        <p:spPr bwMode="auto">
          <a:xfrm>
            <a:off x="0" y="4267200"/>
            <a:ext cx="9144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 Shot 2015-05-14 at 10.13.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572505"/>
            <a:ext cx="8763000" cy="5065266"/>
          </a:xfrm>
          <a:prstGeom prst="rect">
            <a:avLst/>
          </a:prstGeom>
        </p:spPr>
      </p:pic>
    </p:spTree>
    <p:extLst>
      <p:ext uri="{BB962C8B-B14F-4D97-AF65-F5344CB8AC3E}">
        <p14:creationId xmlns:p14="http://schemas.microsoft.com/office/powerpoint/2010/main" val="249184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3200" b="1" dirty="0" smtClean="0">
                <a:solidFill>
                  <a:srgbClr val="FFF547"/>
                </a:solidFill>
              </a:rPr>
              <a:t> INCOIS – Potential Fishing Zone</a:t>
            </a:r>
            <a:br>
              <a:rPr lang="en-US" sz="3200" b="1" dirty="0" smtClean="0">
                <a:solidFill>
                  <a:srgbClr val="FFF547"/>
                </a:solidFill>
              </a:rPr>
            </a:br>
            <a:r>
              <a:rPr lang="en-US" sz="3200" b="1" dirty="0" smtClean="0">
                <a:solidFill>
                  <a:srgbClr val="FFF547"/>
                </a:solidFill>
              </a:rPr>
              <a:t> (PFZ) Advisories</a:t>
            </a:r>
            <a:endParaRPr lang="en-US" sz="3200" dirty="0">
              <a:solidFill>
                <a:srgbClr val="FFF547"/>
              </a:solidFill>
            </a:endParaRPr>
          </a:p>
        </p:txBody>
      </p:sp>
      <p:pic>
        <p:nvPicPr>
          <p:cNvPr id="3" name="Picture 2" descr="Screen Shot 2015-04-17 at 3.53.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52400"/>
            <a:ext cx="9144000" cy="7203201"/>
          </a:xfrm>
          <a:prstGeom prst="rect">
            <a:avLst/>
          </a:prstGeom>
        </p:spPr>
      </p:pic>
    </p:spTree>
    <p:extLst>
      <p:ext uri="{BB962C8B-B14F-4D97-AF65-F5344CB8AC3E}">
        <p14:creationId xmlns:p14="http://schemas.microsoft.com/office/powerpoint/2010/main" val="185489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4800" b="1" dirty="0" smtClean="0">
                <a:solidFill>
                  <a:srgbClr val="F7FF02"/>
                </a:solidFill>
              </a:rPr>
              <a:t>2. Stock Assessment </a:t>
            </a:r>
            <a:endParaRPr lang="en-US" sz="48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tock-market-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657350"/>
            <a:ext cx="6934200" cy="5200650"/>
          </a:xfrm>
          <a:prstGeom prst="rect">
            <a:avLst/>
          </a:prstGeom>
        </p:spPr>
      </p:pic>
      <p:sp>
        <p:nvSpPr>
          <p:cNvPr id="3" name="TextBox 2"/>
          <p:cNvSpPr txBox="1"/>
          <p:nvPr/>
        </p:nvSpPr>
        <p:spPr>
          <a:xfrm>
            <a:off x="2362200" y="5867400"/>
            <a:ext cx="4213188" cy="646331"/>
          </a:xfrm>
          <a:prstGeom prst="rect">
            <a:avLst/>
          </a:prstGeom>
          <a:noFill/>
        </p:spPr>
        <p:txBody>
          <a:bodyPr wrap="none" rtlCol="0">
            <a:spAutoFit/>
          </a:bodyPr>
          <a:lstStyle/>
          <a:p>
            <a:r>
              <a:rPr lang="en-US" sz="3600" dirty="0" smtClean="0">
                <a:solidFill>
                  <a:srgbClr val="FFFFFF"/>
                </a:solidFill>
              </a:rPr>
              <a:t>Stock Assessment?  </a:t>
            </a:r>
            <a:endParaRPr lang="en-US" sz="3600" dirty="0">
              <a:solidFill>
                <a:srgbClr val="FFFFFF"/>
              </a:solidFill>
            </a:endParaRPr>
          </a:p>
        </p:txBody>
      </p:sp>
    </p:spTree>
    <p:extLst>
      <p:ext uri="{BB962C8B-B14F-4D97-AF65-F5344CB8AC3E}">
        <p14:creationId xmlns:p14="http://schemas.microsoft.com/office/powerpoint/2010/main" val="3812536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5400" b="1" dirty="0" smtClean="0">
                <a:solidFill>
                  <a:srgbClr val="F7FF02"/>
                </a:solidFill>
              </a:rPr>
              <a:t>Stock Assessment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nefishtwo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00200"/>
            <a:ext cx="7179733" cy="4038600"/>
          </a:xfrm>
          <a:prstGeom prst="rect">
            <a:avLst/>
          </a:prstGeom>
        </p:spPr>
      </p:pic>
      <p:sp>
        <p:nvSpPr>
          <p:cNvPr id="8" name="TextBox 7"/>
          <p:cNvSpPr txBox="1"/>
          <p:nvPr/>
        </p:nvSpPr>
        <p:spPr>
          <a:xfrm>
            <a:off x="304800" y="5657671"/>
            <a:ext cx="8458200" cy="1200329"/>
          </a:xfrm>
          <a:prstGeom prst="rect">
            <a:avLst/>
          </a:prstGeom>
          <a:noFill/>
        </p:spPr>
        <p:txBody>
          <a:bodyPr wrap="square" rtlCol="0">
            <a:spAutoFit/>
          </a:bodyPr>
          <a:lstStyle/>
          <a:p>
            <a:pPr algn="ctr"/>
            <a:r>
              <a:rPr lang="en-US" sz="3600" dirty="0" smtClean="0"/>
              <a:t>Stock Assessment is a fancy way of saying “counting fish” </a:t>
            </a:r>
            <a:endParaRPr lang="en-US" sz="3600" dirty="0"/>
          </a:p>
        </p:txBody>
      </p:sp>
    </p:spTree>
    <p:extLst>
      <p:ext uri="{BB962C8B-B14F-4D97-AF65-F5344CB8AC3E}">
        <p14:creationId xmlns:p14="http://schemas.microsoft.com/office/powerpoint/2010/main" val="27679573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5400" b="1" dirty="0" smtClean="0">
                <a:solidFill>
                  <a:srgbClr val="F7FF02"/>
                </a:solidFill>
              </a:rPr>
              <a:t>Stock Assessment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nefishtwo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00200"/>
            <a:ext cx="7179733" cy="4038600"/>
          </a:xfrm>
          <a:prstGeom prst="rect">
            <a:avLst/>
          </a:prstGeom>
        </p:spPr>
      </p:pic>
      <p:sp>
        <p:nvSpPr>
          <p:cNvPr id="8" name="TextBox 7"/>
          <p:cNvSpPr txBox="1"/>
          <p:nvPr/>
        </p:nvSpPr>
        <p:spPr>
          <a:xfrm>
            <a:off x="76200" y="5715000"/>
            <a:ext cx="9144000" cy="1107996"/>
          </a:xfrm>
          <a:prstGeom prst="rect">
            <a:avLst/>
          </a:prstGeom>
          <a:noFill/>
        </p:spPr>
        <p:txBody>
          <a:bodyPr wrap="square" rtlCol="0">
            <a:spAutoFit/>
          </a:bodyPr>
          <a:lstStyle/>
          <a:p>
            <a:pPr>
              <a:spcBef>
                <a:spcPct val="50000"/>
              </a:spcBef>
            </a:pPr>
            <a:r>
              <a:rPr lang="en-US" sz="2200" dirty="0">
                <a:solidFill>
                  <a:srgbClr val="000000"/>
                </a:solidFill>
              </a:rPr>
              <a:t>NOAA Fisheries (National Marine Fisheries Service) is responsible for managing </a:t>
            </a:r>
            <a:r>
              <a:rPr lang="en-US" sz="2200" dirty="0" smtClean="0">
                <a:solidFill>
                  <a:srgbClr val="000000"/>
                </a:solidFill>
              </a:rPr>
              <a:t>~450 </a:t>
            </a:r>
            <a:r>
              <a:rPr lang="en-US" sz="2200" dirty="0">
                <a:solidFill>
                  <a:srgbClr val="000000"/>
                </a:solidFill>
              </a:rPr>
              <a:t>fish </a:t>
            </a:r>
            <a:r>
              <a:rPr lang="en-US" sz="2200" dirty="0" smtClean="0">
                <a:solidFill>
                  <a:srgbClr val="000000"/>
                </a:solidFill>
              </a:rPr>
              <a:t>stocks. In </a:t>
            </a:r>
            <a:r>
              <a:rPr lang="en-US" sz="2200" dirty="0">
                <a:solidFill>
                  <a:srgbClr val="000000"/>
                </a:solidFill>
              </a:rPr>
              <a:t>addition, NMFS manages ~200 protected or endangered species (marine mammals and turtles).</a:t>
            </a:r>
          </a:p>
        </p:txBody>
      </p:sp>
    </p:spTree>
    <p:extLst>
      <p:ext uri="{BB962C8B-B14F-4D97-AF65-F5344CB8AC3E}">
        <p14:creationId xmlns:p14="http://schemas.microsoft.com/office/powerpoint/2010/main" val="31499127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5400" b="1" dirty="0" smtClean="0">
                <a:solidFill>
                  <a:srgbClr val="F7FF02"/>
                </a:solidFill>
              </a:rPr>
              <a:t>Stock Assessment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euss_bowlwithfish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1600200"/>
            <a:ext cx="3810000" cy="4254013"/>
          </a:xfrm>
          <a:prstGeom prst="rect">
            <a:avLst/>
          </a:prstGeom>
        </p:spPr>
      </p:pic>
      <p:sp>
        <p:nvSpPr>
          <p:cNvPr id="5" name="TextBox 4"/>
          <p:cNvSpPr txBox="1"/>
          <p:nvPr/>
        </p:nvSpPr>
        <p:spPr>
          <a:xfrm>
            <a:off x="701149" y="6096000"/>
            <a:ext cx="7757051" cy="461665"/>
          </a:xfrm>
          <a:prstGeom prst="rect">
            <a:avLst/>
          </a:prstGeom>
          <a:noFill/>
        </p:spPr>
        <p:txBody>
          <a:bodyPr wrap="none" rtlCol="0">
            <a:spAutoFit/>
          </a:bodyPr>
          <a:lstStyle/>
          <a:p>
            <a:r>
              <a:rPr lang="en-US" dirty="0" smtClean="0"/>
              <a:t>In theory, counting fish seems relatively straightforward.</a:t>
            </a:r>
            <a:endParaRPr lang="en-US" dirty="0"/>
          </a:p>
        </p:txBody>
      </p:sp>
    </p:spTree>
    <p:extLst>
      <p:ext uri="{BB962C8B-B14F-4D97-AF65-F5344CB8AC3E}">
        <p14:creationId xmlns:p14="http://schemas.microsoft.com/office/powerpoint/2010/main" val="6367832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5400" b="1" dirty="0" smtClean="0">
                <a:solidFill>
                  <a:srgbClr val="F7FF02"/>
                </a:solidFill>
              </a:rPr>
              <a:t>Stock Assessment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7800" y="5528846"/>
            <a:ext cx="2739452" cy="338554"/>
          </a:xfrm>
          <a:prstGeom prst="rect">
            <a:avLst/>
          </a:prstGeom>
          <a:noFill/>
        </p:spPr>
        <p:txBody>
          <a:bodyPr wrap="none" rtlCol="0">
            <a:spAutoFit/>
          </a:bodyPr>
          <a:lstStyle/>
          <a:p>
            <a:r>
              <a:rPr lang="en-US" sz="1600" dirty="0" smtClean="0"/>
              <a:t>Photo credit: Octavio </a:t>
            </a:r>
            <a:r>
              <a:rPr lang="en-US" sz="1600" dirty="0" err="1" smtClean="0"/>
              <a:t>Aburto</a:t>
            </a:r>
            <a:r>
              <a:rPr lang="en-US" sz="1600" dirty="0" smtClean="0"/>
              <a:t> </a:t>
            </a:r>
            <a:endParaRPr lang="en-US" sz="1600" dirty="0"/>
          </a:p>
        </p:txBody>
      </p:sp>
      <p:pic>
        <p:nvPicPr>
          <p:cNvPr id="4" name="Picture 3" descr="19fmbcjkrjadfjp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517770"/>
            <a:ext cx="6096000" cy="4044830"/>
          </a:xfrm>
          <a:prstGeom prst="rect">
            <a:avLst/>
          </a:prstGeom>
        </p:spPr>
      </p:pic>
      <p:sp>
        <p:nvSpPr>
          <p:cNvPr id="11" name="TextBox 10"/>
          <p:cNvSpPr txBox="1"/>
          <p:nvPr/>
        </p:nvSpPr>
        <p:spPr>
          <a:xfrm>
            <a:off x="1883319" y="6096000"/>
            <a:ext cx="5584281" cy="461665"/>
          </a:xfrm>
          <a:prstGeom prst="rect">
            <a:avLst/>
          </a:prstGeom>
          <a:noFill/>
        </p:spPr>
        <p:txBody>
          <a:bodyPr wrap="none" rtlCol="0">
            <a:spAutoFit/>
          </a:bodyPr>
          <a:lstStyle/>
          <a:p>
            <a:r>
              <a:rPr lang="en-US" dirty="0" smtClean="0"/>
              <a:t>In practice, it’s much more complicated.</a:t>
            </a:r>
            <a:endParaRPr lang="en-US" dirty="0"/>
          </a:p>
        </p:txBody>
      </p:sp>
    </p:spTree>
    <p:extLst>
      <p:ext uri="{BB962C8B-B14F-4D97-AF65-F5344CB8AC3E}">
        <p14:creationId xmlns:p14="http://schemas.microsoft.com/office/powerpoint/2010/main" val="17987337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5400" b="1" dirty="0" smtClean="0">
                <a:solidFill>
                  <a:srgbClr val="F7FF02"/>
                </a:solidFill>
              </a:rPr>
              <a:t>Stock Assessment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Shot 2015-04-23 at 4.12.25 PM.png"/>
          <p:cNvPicPr>
            <a:picLocks noChangeAspect="1"/>
          </p:cNvPicPr>
          <p:nvPr/>
        </p:nvPicPr>
        <p:blipFill rotWithShape="1">
          <a:blip r:embed="rId5">
            <a:extLst>
              <a:ext uri="{28A0092B-C50C-407E-A947-70E740481C1C}">
                <a14:useLocalDpi xmlns:a14="http://schemas.microsoft.com/office/drawing/2010/main" val="0"/>
              </a:ext>
            </a:extLst>
          </a:blip>
          <a:srcRect l="41853" r="-21999"/>
          <a:stretch/>
        </p:blipFill>
        <p:spPr>
          <a:xfrm>
            <a:off x="4392168" y="1524000"/>
            <a:ext cx="6656832" cy="4584163"/>
          </a:xfrm>
          <a:prstGeom prst="rect">
            <a:avLst/>
          </a:prstGeom>
        </p:spPr>
      </p:pic>
      <p:sp>
        <p:nvSpPr>
          <p:cNvPr id="3" name="TextBox 2"/>
          <p:cNvSpPr txBox="1"/>
          <p:nvPr/>
        </p:nvSpPr>
        <p:spPr>
          <a:xfrm>
            <a:off x="1698243" y="1337846"/>
            <a:ext cx="5464557" cy="338554"/>
          </a:xfrm>
          <a:prstGeom prst="rect">
            <a:avLst/>
          </a:prstGeom>
          <a:noFill/>
        </p:spPr>
        <p:txBody>
          <a:bodyPr wrap="none" rtlCol="0">
            <a:spAutoFit/>
          </a:bodyPr>
          <a:lstStyle/>
          <a:p>
            <a:r>
              <a:rPr lang="en-US" sz="1600" dirty="0">
                <a:latin typeface="+mj-lt"/>
              </a:rPr>
              <a:t>f</a:t>
            </a:r>
            <a:r>
              <a:rPr lang="en-US" sz="1600" dirty="0" smtClean="0">
                <a:latin typeface="+mj-lt"/>
              </a:rPr>
              <a:t>rom http</a:t>
            </a:r>
            <a:r>
              <a:rPr lang="en-US" sz="1600" dirty="0">
                <a:latin typeface="+mj-lt"/>
              </a:rPr>
              <a:t>://</a:t>
            </a:r>
            <a:r>
              <a:rPr lang="en-US" sz="1600" dirty="0" err="1">
                <a:latin typeface="+mj-lt"/>
              </a:rPr>
              <a:t>www.st.nmfs.noaa.gov</a:t>
            </a:r>
            <a:r>
              <a:rPr lang="en-US" sz="1600" dirty="0">
                <a:latin typeface="+mj-lt"/>
              </a:rPr>
              <a:t>/stock-assessment/index</a:t>
            </a:r>
          </a:p>
        </p:txBody>
      </p:sp>
      <p:sp>
        <p:nvSpPr>
          <p:cNvPr id="4" name="Rectangle 3"/>
          <p:cNvSpPr/>
          <p:nvPr/>
        </p:nvSpPr>
        <p:spPr>
          <a:xfrm>
            <a:off x="1828800" y="6019800"/>
            <a:ext cx="5791200" cy="830997"/>
          </a:xfrm>
          <a:prstGeom prst="rect">
            <a:avLst/>
          </a:prstGeom>
        </p:spPr>
        <p:txBody>
          <a:bodyPr wrap="square">
            <a:spAutoFit/>
          </a:bodyPr>
          <a:lstStyle/>
          <a:p>
            <a:r>
              <a:rPr lang="en-US" dirty="0">
                <a:solidFill>
                  <a:srgbClr val="0000FF"/>
                </a:solidFill>
              </a:rPr>
              <a:t>Assessments </a:t>
            </a:r>
            <a:r>
              <a:rPr lang="en-US" dirty="0" smtClean="0">
                <a:solidFill>
                  <a:srgbClr val="0000FF"/>
                </a:solidFill>
              </a:rPr>
              <a:t>provide the technical basis for </a:t>
            </a:r>
            <a:r>
              <a:rPr lang="en-US" dirty="0">
                <a:solidFill>
                  <a:srgbClr val="0000FF"/>
                </a:solidFill>
              </a:rPr>
              <a:t>setting annual fishery harvest levels </a:t>
            </a:r>
          </a:p>
        </p:txBody>
      </p:sp>
      <p:pic>
        <p:nvPicPr>
          <p:cNvPr id="6" name="Picture 5" descr="Screen Shot 2015-04-23 at 4.35.5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2057400"/>
            <a:ext cx="1993900" cy="1857134"/>
          </a:xfrm>
          <a:prstGeom prst="rect">
            <a:avLst/>
          </a:prstGeom>
        </p:spPr>
      </p:pic>
      <p:pic>
        <p:nvPicPr>
          <p:cNvPr id="8" name="Picture 7" descr="Screen Shot 2015-04-23 at 4.39.4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4419600"/>
            <a:ext cx="2278185" cy="1676400"/>
          </a:xfrm>
          <a:prstGeom prst="rect">
            <a:avLst/>
          </a:prstGeom>
        </p:spPr>
      </p:pic>
      <p:pic>
        <p:nvPicPr>
          <p:cNvPr id="10" name="Picture 9" descr="Screen Shot 2015-04-23 at 4.37.3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00200"/>
            <a:ext cx="2305050" cy="838200"/>
          </a:xfrm>
          <a:prstGeom prst="rect">
            <a:avLst/>
          </a:prstGeom>
        </p:spPr>
      </p:pic>
      <p:pic>
        <p:nvPicPr>
          <p:cNvPr id="11" name="Picture 10" descr="Screen Shot 2015-04-23 at 4.42.5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3581400"/>
            <a:ext cx="2425700" cy="622300"/>
          </a:xfrm>
          <a:prstGeom prst="rect">
            <a:avLst/>
          </a:prstGeom>
        </p:spPr>
      </p:pic>
      <p:pic>
        <p:nvPicPr>
          <p:cNvPr id="12" name="Picture 11" descr="Screen Shot 2015-04-23 at 4.43.0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05" y="3733800"/>
            <a:ext cx="401595" cy="381000"/>
          </a:xfrm>
          <a:prstGeom prst="rect">
            <a:avLst/>
          </a:prstGeom>
        </p:spPr>
      </p:pic>
      <p:sp>
        <p:nvSpPr>
          <p:cNvPr id="13" name="Rectangle 12"/>
          <p:cNvSpPr/>
          <p:nvPr/>
        </p:nvSpPr>
        <p:spPr bwMode="auto">
          <a:xfrm>
            <a:off x="1295400" y="2231136"/>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18" name="Rectangle 17"/>
          <p:cNvSpPr/>
          <p:nvPr/>
        </p:nvSpPr>
        <p:spPr bwMode="auto">
          <a:xfrm>
            <a:off x="1676400" y="3456432"/>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19" name="Rectangle 18"/>
          <p:cNvSpPr/>
          <p:nvPr/>
        </p:nvSpPr>
        <p:spPr bwMode="auto">
          <a:xfrm>
            <a:off x="685800" y="34290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15" name="TextBox 14"/>
          <p:cNvSpPr txBox="1"/>
          <p:nvPr/>
        </p:nvSpPr>
        <p:spPr>
          <a:xfrm>
            <a:off x="3810000" y="3429000"/>
            <a:ext cx="569387" cy="769441"/>
          </a:xfrm>
          <a:prstGeom prst="rect">
            <a:avLst/>
          </a:prstGeom>
          <a:noFill/>
        </p:spPr>
        <p:txBody>
          <a:bodyPr wrap="none" rtlCol="0">
            <a:spAutoFit/>
          </a:bodyPr>
          <a:lstStyle/>
          <a:p>
            <a:r>
              <a:rPr lang="en-US" sz="4400" dirty="0" smtClean="0">
                <a:latin typeface="Chalkduster"/>
                <a:cs typeface="Chalkduster"/>
              </a:rPr>
              <a:t>=</a:t>
            </a:r>
            <a:endParaRPr lang="en-US" sz="4400" dirty="0">
              <a:latin typeface="Chalkduster"/>
              <a:cs typeface="Chalkduster"/>
            </a:endParaRPr>
          </a:p>
        </p:txBody>
      </p:sp>
    </p:spTree>
    <p:extLst>
      <p:ext uri="{BB962C8B-B14F-4D97-AF65-F5344CB8AC3E}">
        <p14:creationId xmlns:p14="http://schemas.microsoft.com/office/powerpoint/2010/main" val="3279796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tlanticHerringBiomass.jpg"/>
          <p:cNvPicPr>
            <a:picLocks noChangeAspect="1"/>
          </p:cNvPicPr>
          <p:nvPr/>
        </p:nvPicPr>
        <p:blipFill rotWithShape="1">
          <a:blip r:embed="rId3">
            <a:extLst>
              <a:ext uri="{28A0092B-C50C-407E-A947-70E740481C1C}">
                <a14:useLocalDpi xmlns:a14="http://schemas.microsoft.com/office/drawing/2010/main" val="0"/>
              </a:ext>
            </a:extLst>
          </a:blip>
          <a:srcRect t="-37" b="10054"/>
          <a:stretch/>
        </p:blipFill>
        <p:spPr>
          <a:xfrm>
            <a:off x="228600" y="1858905"/>
            <a:ext cx="6934200" cy="4694295"/>
          </a:xfrm>
          <a:prstGeom prst="rect">
            <a:avLst/>
          </a:prstGeom>
        </p:spPr>
      </p:pic>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5400" b="1" dirty="0" smtClean="0">
                <a:solidFill>
                  <a:srgbClr val="F7FF02"/>
                </a:solidFill>
              </a:rPr>
              <a:t>Stock Assessment </a:t>
            </a:r>
            <a:endParaRPr lang="en-US" sz="5400" dirty="0">
              <a:solidFill>
                <a:schemeClr val="tx1"/>
              </a:solidFill>
            </a:endParaRPr>
          </a:p>
        </p:txBody>
      </p:sp>
      <p:pic>
        <p:nvPicPr>
          <p:cNvPr id="2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6477000"/>
            <a:ext cx="7160434" cy="369332"/>
          </a:xfrm>
          <a:prstGeom prst="rect">
            <a:avLst/>
          </a:prstGeom>
          <a:noFill/>
        </p:spPr>
        <p:txBody>
          <a:bodyPr wrap="none" rtlCol="0">
            <a:spAutoFit/>
          </a:bodyPr>
          <a:lstStyle/>
          <a:p>
            <a:r>
              <a:rPr lang="en-US" sz="1800" dirty="0" smtClean="0"/>
              <a:t>Source: 54</a:t>
            </a:r>
            <a:r>
              <a:rPr lang="en-US" sz="1800" baseline="30000" dirty="0" smtClean="0"/>
              <a:t>th</a:t>
            </a:r>
            <a:r>
              <a:rPr lang="en-US" sz="1800" dirty="0" smtClean="0"/>
              <a:t> Northeast Regional Stock Assessment Workshop, 2012 </a:t>
            </a:r>
            <a:endParaRPr lang="en-US" sz="1800" dirty="0"/>
          </a:p>
        </p:txBody>
      </p:sp>
      <p:sp>
        <p:nvSpPr>
          <p:cNvPr id="9" name="TextBox 8"/>
          <p:cNvSpPr txBox="1"/>
          <p:nvPr/>
        </p:nvSpPr>
        <p:spPr>
          <a:xfrm>
            <a:off x="1066800" y="1447800"/>
            <a:ext cx="6765995" cy="461665"/>
          </a:xfrm>
          <a:prstGeom prst="rect">
            <a:avLst/>
          </a:prstGeom>
          <a:noFill/>
        </p:spPr>
        <p:txBody>
          <a:bodyPr wrap="none" rtlCol="0">
            <a:spAutoFit/>
          </a:bodyPr>
          <a:lstStyle/>
          <a:p>
            <a:r>
              <a:rPr lang="en-US" dirty="0" smtClean="0"/>
              <a:t>Atlantic Herring Spawning Stock Biomass (SSB) </a:t>
            </a:r>
            <a:endParaRPr lang="en-US" dirty="0"/>
          </a:p>
        </p:txBody>
      </p:sp>
      <p:sp>
        <p:nvSpPr>
          <p:cNvPr id="14" name="Oval 13"/>
          <p:cNvSpPr/>
          <p:nvPr/>
        </p:nvSpPr>
        <p:spPr bwMode="auto">
          <a:xfrm>
            <a:off x="6934200" y="5410200"/>
            <a:ext cx="152400" cy="152400"/>
          </a:xfrm>
          <a:prstGeom prst="ellipse">
            <a:avLst/>
          </a:prstGeom>
          <a:solidFill>
            <a:srgbClr val="FF000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16" name="TextBox 15"/>
          <p:cNvSpPr txBox="1"/>
          <p:nvPr/>
        </p:nvSpPr>
        <p:spPr>
          <a:xfrm>
            <a:off x="7162800" y="4114800"/>
            <a:ext cx="1752600" cy="1477328"/>
          </a:xfrm>
          <a:prstGeom prst="rect">
            <a:avLst/>
          </a:prstGeom>
          <a:noFill/>
        </p:spPr>
        <p:txBody>
          <a:bodyPr wrap="square" rtlCol="0">
            <a:spAutoFit/>
          </a:bodyPr>
          <a:lstStyle/>
          <a:p>
            <a:r>
              <a:rPr lang="en-US" sz="1800" dirty="0"/>
              <a:t>A</a:t>
            </a:r>
            <a:r>
              <a:rPr lang="en-US" sz="1800" dirty="0" smtClean="0"/>
              <a:t>nnual catch limit (ACL) for 2013-2015 set at 238 million pounds</a:t>
            </a:r>
            <a:endParaRPr lang="en-US" sz="1800" dirty="0"/>
          </a:p>
        </p:txBody>
      </p:sp>
      <p:sp>
        <p:nvSpPr>
          <p:cNvPr id="2" name="TextBox 1"/>
          <p:cNvSpPr txBox="1"/>
          <p:nvPr/>
        </p:nvSpPr>
        <p:spPr>
          <a:xfrm>
            <a:off x="1295400" y="2038290"/>
            <a:ext cx="5638800" cy="400110"/>
          </a:xfrm>
          <a:prstGeom prst="rect">
            <a:avLst/>
          </a:prstGeom>
          <a:noFill/>
        </p:spPr>
        <p:txBody>
          <a:bodyPr wrap="square" rtlCol="0">
            <a:spAutoFit/>
          </a:bodyPr>
          <a:lstStyle/>
          <a:p>
            <a:r>
              <a:rPr lang="en-US" sz="2000" dirty="0" smtClean="0">
                <a:solidFill>
                  <a:srgbClr val="008000"/>
                </a:solidFill>
                <a:latin typeface="Noteworthy Bold"/>
                <a:cs typeface="Noteworthy Bold"/>
              </a:rPr>
              <a:t>What drives the </a:t>
            </a:r>
            <a:r>
              <a:rPr lang="en-US" sz="2000" dirty="0" err="1" smtClean="0">
                <a:solidFill>
                  <a:srgbClr val="008000"/>
                </a:solidFill>
                <a:latin typeface="Noteworthy Bold"/>
                <a:cs typeface="Noteworthy Bold"/>
              </a:rPr>
              <a:t>interannual</a:t>
            </a:r>
            <a:r>
              <a:rPr lang="en-US" sz="2000" dirty="0" smtClean="0">
                <a:solidFill>
                  <a:srgbClr val="008000"/>
                </a:solidFill>
                <a:latin typeface="Noteworthy Bold"/>
                <a:cs typeface="Noteworthy Bold"/>
              </a:rPr>
              <a:t> variability in biomass?</a:t>
            </a:r>
            <a:endParaRPr lang="en-US" sz="2000" dirty="0">
              <a:solidFill>
                <a:srgbClr val="008000"/>
              </a:solidFill>
              <a:latin typeface="Noteworthy Bold"/>
              <a:cs typeface="Noteworthy Bold"/>
            </a:endParaRPr>
          </a:p>
        </p:txBody>
      </p:sp>
      <p:pic>
        <p:nvPicPr>
          <p:cNvPr id="3" name="Picture 2" descr="Atlantic-Herring-Images-300x19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776" y="1981200"/>
            <a:ext cx="1684824" cy="1117600"/>
          </a:xfrm>
          <a:prstGeom prst="rect">
            <a:avLst/>
          </a:prstGeom>
        </p:spPr>
      </p:pic>
    </p:spTree>
    <p:extLst>
      <p:ext uri="{BB962C8B-B14F-4D97-AF65-F5344CB8AC3E}">
        <p14:creationId xmlns:p14="http://schemas.microsoft.com/office/powerpoint/2010/main" val="718500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09600" y="76200"/>
            <a:ext cx="7696200" cy="1143000"/>
          </a:xfrm>
        </p:spPr>
        <p:txBody>
          <a:bodyPr/>
          <a:lstStyle/>
          <a:p>
            <a:pPr eaLnBrk="1" hangingPunct="1"/>
            <a:r>
              <a:rPr lang="en-US" sz="5400" b="1" dirty="0" smtClean="0">
                <a:solidFill>
                  <a:srgbClr val="F7FF02"/>
                </a:solidFill>
              </a:rPr>
              <a:t>Stock Assessment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Shot 2015-04-23 at 4.12.25 PM.png"/>
          <p:cNvPicPr>
            <a:picLocks noChangeAspect="1"/>
          </p:cNvPicPr>
          <p:nvPr/>
        </p:nvPicPr>
        <p:blipFill rotWithShape="1">
          <a:blip r:embed="rId5">
            <a:extLst>
              <a:ext uri="{28A0092B-C50C-407E-A947-70E740481C1C}">
                <a14:useLocalDpi xmlns:a14="http://schemas.microsoft.com/office/drawing/2010/main" val="0"/>
              </a:ext>
            </a:extLst>
          </a:blip>
          <a:srcRect l="41853" r="-21999"/>
          <a:stretch/>
        </p:blipFill>
        <p:spPr>
          <a:xfrm>
            <a:off x="4392168" y="1524000"/>
            <a:ext cx="6656832" cy="4584163"/>
          </a:xfrm>
          <a:prstGeom prst="rect">
            <a:avLst/>
          </a:prstGeom>
        </p:spPr>
      </p:pic>
      <p:sp>
        <p:nvSpPr>
          <p:cNvPr id="3" name="TextBox 2"/>
          <p:cNvSpPr txBox="1"/>
          <p:nvPr/>
        </p:nvSpPr>
        <p:spPr>
          <a:xfrm>
            <a:off x="1698243" y="1337846"/>
            <a:ext cx="5464557" cy="338554"/>
          </a:xfrm>
          <a:prstGeom prst="rect">
            <a:avLst/>
          </a:prstGeom>
          <a:noFill/>
        </p:spPr>
        <p:txBody>
          <a:bodyPr wrap="none" rtlCol="0">
            <a:spAutoFit/>
          </a:bodyPr>
          <a:lstStyle/>
          <a:p>
            <a:r>
              <a:rPr lang="en-US" sz="1600" dirty="0">
                <a:latin typeface="+mj-lt"/>
              </a:rPr>
              <a:t>f</a:t>
            </a:r>
            <a:r>
              <a:rPr lang="en-US" sz="1600" dirty="0" smtClean="0">
                <a:latin typeface="+mj-lt"/>
              </a:rPr>
              <a:t>rom http</a:t>
            </a:r>
            <a:r>
              <a:rPr lang="en-US" sz="1600" dirty="0">
                <a:latin typeface="+mj-lt"/>
              </a:rPr>
              <a:t>://</a:t>
            </a:r>
            <a:r>
              <a:rPr lang="en-US" sz="1600" dirty="0" err="1">
                <a:latin typeface="+mj-lt"/>
              </a:rPr>
              <a:t>www.st.nmfs.noaa.gov</a:t>
            </a:r>
            <a:r>
              <a:rPr lang="en-US" sz="1600" dirty="0">
                <a:latin typeface="+mj-lt"/>
              </a:rPr>
              <a:t>/stock-assessment/index</a:t>
            </a:r>
          </a:p>
        </p:txBody>
      </p:sp>
      <p:sp>
        <p:nvSpPr>
          <p:cNvPr id="4" name="Rectangle 3"/>
          <p:cNvSpPr/>
          <p:nvPr/>
        </p:nvSpPr>
        <p:spPr>
          <a:xfrm>
            <a:off x="1295400" y="6150114"/>
            <a:ext cx="7010400" cy="707886"/>
          </a:xfrm>
          <a:prstGeom prst="rect">
            <a:avLst/>
          </a:prstGeom>
        </p:spPr>
        <p:txBody>
          <a:bodyPr wrap="square">
            <a:spAutoFit/>
          </a:bodyPr>
          <a:lstStyle/>
          <a:p>
            <a:r>
              <a:rPr lang="en-US" sz="4000" dirty="0" smtClean="0">
                <a:latin typeface="Marker Felt"/>
                <a:cs typeface="Marker Felt"/>
              </a:rPr>
              <a:t>Where’s the E (Environment)?</a:t>
            </a:r>
            <a:endParaRPr lang="en-US" sz="4000" dirty="0">
              <a:latin typeface="Marker Felt"/>
              <a:cs typeface="Marker Felt"/>
            </a:endParaRPr>
          </a:p>
        </p:txBody>
      </p:sp>
      <p:pic>
        <p:nvPicPr>
          <p:cNvPr id="6" name="Picture 5" descr="Screen Shot 2015-04-23 at 4.35.5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2057400"/>
            <a:ext cx="1993900" cy="1857134"/>
          </a:xfrm>
          <a:prstGeom prst="rect">
            <a:avLst/>
          </a:prstGeom>
        </p:spPr>
      </p:pic>
      <p:pic>
        <p:nvPicPr>
          <p:cNvPr id="8" name="Picture 7" descr="Screen Shot 2015-04-23 at 4.39.4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4419600"/>
            <a:ext cx="2278185" cy="1676400"/>
          </a:xfrm>
          <a:prstGeom prst="rect">
            <a:avLst/>
          </a:prstGeom>
        </p:spPr>
      </p:pic>
      <p:pic>
        <p:nvPicPr>
          <p:cNvPr id="10" name="Picture 9" descr="Screen Shot 2015-04-23 at 4.37.3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00200"/>
            <a:ext cx="2305050" cy="838200"/>
          </a:xfrm>
          <a:prstGeom prst="rect">
            <a:avLst/>
          </a:prstGeom>
        </p:spPr>
      </p:pic>
      <p:pic>
        <p:nvPicPr>
          <p:cNvPr id="11" name="Picture 10" descr="Screen Shot 2015-04-23 at 4.42.5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3581400"/>
            <a:ext cx="2425700" cy="622300"/>
          </a:xfrm>
          <a:prstGeom prst="rect">
            <a:avLst/>
          </a:prstGeom>
        </p:spPr>
      </p:pic>
      <p:pic>
        <p:nvPicPr>
          <p:cNvPr id="12" name="Picture 11" descr="Screen Shot 2015-04-23 at 4.43.0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05" y="3733800"/>
            <a:ext cx="401595" cy="381000"/>
          </a:xfrm>
          <a:prstGeom prst="rect">
            <a:avLst/>
          </a:prstGeom>
        </p:spPr>
      </p:pic>
      <p:sp>
        <p:nvSpPr>
          <p:cNvPr id="13" name="Rectangle 12"/>
          <p:cNvSpPr/>
          <p:nvPr/>
        </p:nvSpPr>
        <p:spPr bwMode="auto">
          <a:xfrm>
            <a:off x="1295400" y="2231136"/>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18" name="Rectangle 17"/>
          <p:cNvSpPr/>
          <p:nvPr/>
        </p:nvSpPr>
        <p:spPr bwMode="auto">
          <a:xfrm>
            <a:off x="1676400" y="3456432"/>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19" name="Rectangle 18"/>
          <p:cNvSpPr/>
          <p:nvPr/>
        </p:nvSpPr>
        <p:spPr bwMode="auto">
          <a:xfrm>
            <a:off x="685800" y="34290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15" name="TextBox 14"/>
          <p:cNvSpPr txBox="1"/>
          <p:nvPr/>
        </p:nvSpPr>
        <p:spPr>
          <a:xfrm>
            <a:off x="3810000" y="3429000"/>
            <a:ext cx="569387" cy="769441"/>
          </a:xfrm>
          <a:prstGeom prst="rect">
            <a:avLst/>
          </a:prstGeom>
          <a:noFill/>
        </p:spPr>
        <p:txBody>
          <a:bodyPr wrap="none" rtlCol="0">
            <a:spAutoFit/>
          </a:bodyPr>
          <a:lstStyle/>
          <a:p>
            <a:r>
              <a:rPr lang="en-US" sz="4400" dirty="0" smtClean="0">
                <a:latin typeface="Chalkduster"/>
                <a:cs typeface="Chalkduster"/>
              </a:rPr>
              <a:t>=</a:t>
            </a:r>
            <a:endParaRPr lang="en-US" sz="4400" dirty="0">
              <a:latin typeface="Chalkduster"/>
              <a:cs typeface="Chalkduster"/>
            </a:endParaRPr>
          </a:p>
        </p:txBody>
      </p:sp>
    </p:spTree>
    <p:extLst>
      <p:ext uri="{BB962C8B-B14F-4D97-AF65-F5344CB8AC3E}">
        <p14:creationId xmlns:p14="http://schemas.microsoft.com/office/powerpoint/2010/main" val="4180913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4800" b="1" dirty="0" smtClean="0">
                <a:solidFill>
                  <a:srgbClr val="FFF547"/>
                </a:solidFill>
              </a:rPr>
              <a:t> What is Fisheries?</a:t>
            </a:r>
            <a:endParaRPr lang="en-US" sz="5400" dirty="0">
              <a:solidFill>
                <a:srgbClr val="FFF547"/>
              </a:solidFill>
            </a:endParaRPr>
          </a:p>
        </p:txBody>
      </p:sp>
      <p:sp>
        <p:nvSpPr>
          <p:cNvPr id="728071" name="Text Box 7"/>
          <p:cNvSpPr txBox="1">
            <a:spLocks noChangeArrowheads="1"/>
          </p:cNvSpPr>
          <p:nvPr/>
        </p:nvSpPr>
        <p:spPr bwMode="auto">
          <a:xfrm>
            <a:off x="152400" y="1905000"/>
            <a:ext cx="8915400" cy="5493812"/>
          </a:xfrm>
          <a:prstGeom prst="rect">
            <a:avLst/>
          </a:prstGeom>
          <a:noFill/>
          <a:ln w="9525">
            <a:noFill/>
            <a:miter lim="800000"/>
            <a:headEnd/>
            <a:tailEnd/>
          </a:ln>
        </p:spPr>
        <p:txBody>
          <a:bodyPr wrap="square">
            <a:prstTxWarp prst="textNoShape">
              <a:avLst/>
            </a:prstTxWarp>
            <a:spAutoFit/>
          </a:bodyPr>
          <a:lstStyle/>
          <a:p>
            <a:pPr>
              <a:spcBef>
                <a:spcPts val="1800"/>
              </a:spcBef>
              <a:buFont typeface="Times" pitchFamily="-60" charset="0"/>
              <a:buNone/>
              <a:tabLst>
                <a:tab pos="457200" algn="l"/>
              </a:tabLst>
            </a:pPr>
            <a:r>
              <a:rPr lang="en-US" sz="2800" dirty="0" smtClean="0">
                <a:solidFill>
                  <a:srgbClr val="000000"/>
                </a:solidFill>
                <a:latin typeface="Arial" pitchFamily="-60" charset="0"/>
                <a:ea typeface="ＭＳ Ｐゴシック" pitchFamily="-60" charset="-128"/>
                <a:cs typeface="ＭＳ Ｐゴシック" pitchFamily="-60" charset="-128"/>
              </a:rPr>
              <a:t>There are three </a:t>
            </a:r>
            <a:r>
              <a:rPr lang="en-US" sz="2800" dirty="0">
                <a:solidFill>
                  <a:srgbClr val="000000"/>
                </a:solidFill>
                <a:latin typeface="Arial" pitchFamily="-60" charset="0"/>
                <a:ea typeface="ＭＳ Ｐゴシック" pitchFamily="-60" charset="-128"/>
                <a:cs typeface="ＭＳ Ｐゴシック" pitchFamily="-60" charset="-128"/>
              </a:rPr>
              <a:t>principal aspects of fisheries:</a:t>
            </a:r>
          </a:p>
          <a:p>
            <a:pPr marL="914400" lvl="1" indent="-457200">
              <a:spcBef>
                <a:spcPts val="1800"/>
              </a:spcBef>
              <a:buFont typeface="Arial" pitchFamily="-60" charset="0"/>
              <a:buAutoNum type="arabicPeriod"/>
              <a:tabLst>
                <a:tab pos="457200" algn="l"/>
              </a:tabLst>
            </a:pPr>
            <a:r>
              <a:rPr lang="en-US" sz="2800" dirty="0" smtClean="0">
                <a:solidFill>
                  <a:srgbClr val="000000"/>
                </a:solidFill>
                <a:latin typeface="Arial" pitchFamily="-60" charset="0"/>
                <a:ea typeface="ＭＳ Ｐゴシック" pitchFamily="-60" charset="-128"/>
                <a:cs typeface="ＭＳ Ｐゴシック" pitchFamily="-60" charset="-128"/>
              </a:rPr>
              <a:t>Harvesting (catching “fish”)</a:t>
            </a:r>
            <a:endParaRPr lang="en-US" sz="2800" dirty="0">
              <a:solidFill>
                <a:srgbClr val="000000"/>
              </a:solidFill>
              <a:latin typeface="Arial" pitchFamily="-60" charset="0"/>
              <a:ea typeface="ＭＳ Ｐゴシック" pitchFamily="-60" charset="-128"/>
              <a:cs typeface="ＭＳ Ｐゴシック" pitchFamily="-60" charset="-128"/>
            </a:endParaRPr>
          </a:p>
          <a:p>
            <a:pPr marL="914400" lvl="1" indent="-457200">
              <a:spcBef>
                <a:spcPts val="1800"/>
              </a:spcBef>
              <a:buFont typeface="Arial" pitchFamily="-60" charset="0"/>
              <a:buAutoNum type="arabicPeriod"/>
              <a:tabLst>
                <a:tab pos="457200" algn="l"/>
              </a:tabLst>
            </a:pPr>
            <a:r>
              <a:rPr lang="en-US" sz="2800" dirty="0" smtClean="0">
                <a:solidFill>
                  <a:srgbClr val="000000"/>
                </a:solidFill>
                <a:latin typeface="Arial" pitchFamily="-60" charset="0"/>
                <a:ea typeface="ＭＳ Ｐゴシック" pitchFamily="-60" charset="-128"/>
                <a:cs typeface="ＭＳ Ｐゴシック" pitchFamily="-60" charset="-128"/>
              </a:rPr>
              <a:t>Stock Assessment (counting “fish”)</a:t>
            </a:r>
            <a:endParaRPr lang="en-US" sz="2800" dirty="0">
              <a:solidFill>
                <a:srgbClr val="000000"/>
              </a:solidFill>
              <a:latin typeface="Arial" pitchFamily="-60" charset="0"/>
              <a:ea typeface="ＭＳ Ｐゴシック" pitchFamily="-60" charset="-128"/>
              <a:cs typeface="ＭＳ Ｐゴシック" pitchFamily="-60" charset="-128"/>
            </a:endParaRPr>
          </a:p>
          <a:p>
            <a:pPr marL="914400" lvl="1" indent="-457200">
              <a:spcBef>
                <a:spcPts val="1800"/>
              </a:spcBef>
              <a:buFont typeface="Arial" pitchFamily="-60" charset="0"/>
              <a:buAutoNum type="arabicPeriod"/>
              <a:tabLst>
                <a:tab pos="457200" algn="l"/>
              </a:tabLst>
            </a:pPr>
            <a:r>
              <a:rPr lang="en-US" sz="2800" dirty="0" smtClean="0">
                <a:solidFill>
                  <a:srgbClr val="000000"/>
                </a:solidFill>
                <a:latin typeface="Arial" pitchFamily="-60" charset="0"/>
                <a:ea typeface="ＭＳ Ｐゴシック" pitchFamily="-60" charset="-128"/>
                <a:cs typeface="ＭＳ Ｐゴシック" pitchFamily="-60" charset="-128"/>
              </a:rPr>
              <a:t>Management &amp; Conservation (saving “fish”) </a:t>
            </a:r>
          </a:p>
          <a:p>
            <a:pPr lvl="1">
              <a:spcBef>
                <a:spcPts val="1800"/>
              </a:spcBef>
              <a:tabLst>
                <a:tab pos="457200" algn="l"/>
              </a:tabLst>
            </a:pPr>
            <a:endParaRPr lang="en-US" sz="2800" dirty="0" smtClean="0">
              <a:solidFill>
                <a:srgbClr val="000000"/>
              </a:solidFill>
              <a:latin typeface="Arial" pitchFamily="-60" charset="0"/>
              <a:ea typeface="ＭＳ Ｐゴシック" pitchFamily="-60" charset="-128"/>
              <a:cs typeface="ＭＳ Ｐゴシック" pitchFamily="-60" charset="-128"/>
            </a:endParaRPr>
          </a:p>
          <a:p>
            <a:pPr marL="0" lvl="1">
              <a:spcBef>
                <a:spcPts val="1800"/>
              </a:spcBef>
              <a:tabLst>
                <a:tab pos="57150" algn="l"/>
              </a:tabLst>
            </a:pPr>
            <a:r>
              <a:rPr lang="en-US" sz="2800" dirty="0" smtClean="0">
                <a:solidFill>
                  <a:srgbClr val="000000"/>
                </a:solidFill>
                <a:latin typeface="Arial" pitchFamily="-60" charset="0"/>
                <a:ea typeface="ＭＳ Ｐゴシック" pitchFamily="-60" charset="-128"/>
                <a:cs typeface="ＭＳ Ｐゴシック" pitchFamily="-60" charset="-128"/>
              </a:rPr>
              <a:t>Fisheries is more than just fish, it encompasses all living marine resources (LMRs), i.e. marine mammals, </a:t>
            </a:r>
            <a:r>
              <a:rPr lang="en-US" sz="2800" dirty="0">
                <a:solidFill>
                  <a:srgbClr val="000000"/>
                </a:solidFill>
                <a:latin typeface="Arial" pitchFamily="-60" charset="0"/>
                <a:ea typeface="ＭＳ Ｐゴシック" pitchFamily="-60" charset="-128"/>
                <a:cs typeface="ＭＳ Ｐゴシック" pitchFamily="-60" charset="-128"/>
              </a:rPr>
              <a:t>sea </a:t>
            </a:r>
            <a:r>
              <a:rPr lang="en-US" sz="2800" dirty="0" smtClean="0">
                <a:solidFill>
                  <a:srgbClr val="000000"/>
                </a:solidFill>
                <a:latin typeface="Arial" pitchFamily="-60" charset="0"/>
                <a:ea typeface="ＭＳ Ｐゴシック" pitchFamily="-60" charset="-128"/>
                <a:cs typeface="ＭＳ Ｐゴシック" pitchFamily="-60" charset="-128"/>
              </a:rPr>
              <a:t>turtles and invertebrates. </a:t>
            </a:r>
          </a:p>
          <a:p>
            <a:pPr lvl="1">
              <a:spcBef>
                <a:spcPts val="2400"/>
              </a:spcBef>
              <a:tabLst>
                <a:tab pos="457200" algn="l"/>
              </a:tabLst>
            </a:pPr>
            <a:endParaRPr lang="en-US" sz="3200" dirty="0" smtClean="0">
              <a:solidFill>
                <a:srgbClr val="000000"/>
              </a:solidFill>
              <a:latin typeface="Arial" pitchFamily="-60" charset="0"/>
              <a:ea typeface="ＭＳ Ｐゴシック" pitchFamily="-60" charset="-128"/>
              <a:cs typeface="ＭＳ Ｐゴシック" pitchFamily="-60" charset="-128"/>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8071"/>
                                        </p:tgtEl>
                                        <p:attrNameLst>
                                          <p:attrName>style.visibility</p:attrName>
                                        </p:attrNameLst>
                                      </p:cBhvr>
                                      <p:to>
                                        <p:strVal val="visible"/>
                                      </p:to>
                                    </p:set>
                                    <p:animEffect transition="in" filter="dissolve">
                                      <p:cBhvr>
                                        <p:cTn id="7" dur="500"/>
                                        <p:tgtEl>
                                          <p:spTgt spid="72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838200" y="152400"/>
            <a:ext cx="7696200" cy="1143000"/>
          </a:xfrm>
        </p:spPr>
        <p:txBody>
          <a:bodyPr/>
          <a:lstStyle/>
          <a:p>
            <a:pPr eaLnBrk="1" hangingPunct="1"/>
            <a:r>
              <a:rPr lang="en-US" sz="3600" b="1" dirty="0" smtClean="0">
                <a:solidFill>
                  <a:srgbClr val="F7FF02"/>
                </a:solidFill>
              </a:rPr>
              <a:t>Match-Mismatch Hypothesis</a:t>
            </a:r>
            <a:endParaRPr lang="en-US" sz="36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a:srcRect l="36874" t="7751" r="34875" b="40698"/>
          <a:stretch>
            <a:fillRect/>
          </a:stretch>
        </p:blipFill>
        <p:spPr bwMode="auto">
          <a:xfrm>
            <a:off x="4035425" y="1492250"/>
            <a:ext cx="2060575" cy="4849813"/>
          </a:xfrm>
          <a:prstGeom prst="rect">
            <a:avLst/>
          </a:prstGeom>
          <a:noFill/>
          <a:ln w="9525">
            <a:noFill/>
            <a:miter lim="800000"/>
            <a:headEnd/>
            <a:tailEnd/>
          </a:ln>
        </p:spPr>
      </p:pic>
      <p:sp>
        <p:nvSpPr>
          <p:cNvPr id="9" name="Text Box 7"/>
          <p:cNvSpPr txBox="1">
            <a:spLocks noChangeArrowheads="1"/>
          </p:cNvSpPr>
          <p:nvPr/>
        </p:nvSpPr>
        <p:spPr bwMode="auto">
          <a:xfrm flipH="1">
            <a:off x="228600" y="6381690"/>
            <a:ext cx="3657600" cy="400110"/>
          </a:xfrm>
          <a:prstGeom prst="rect">
            <a:avLst/>
          </a:prstGeom>
          <a:solidFill>
            <a:schemeClr val="accent5">
              <a:lumMod val="90000"/>
            </a:schemeClr>
          </a:solidFill>
          <a:ln w="9525">
            <a:solidFill>
              <a:schemeClr val="tx1"/>
            </a:solidFill>
            <a:miter lim="800000"/>
            <a:headEnd/>
            <a:tailEnd/>
          </a:ln>
        </p:spPr>
        <p:txBody>
          <a:bodyPr wrap="square">
            <a:prstTxWarp prst="textNoShape">
              <a:avLst/>
            </a:prstTxWarp>
            <a:spAutoFit/>
          </a:bodyPr>
          <a:lstStyle/>
          <a:p>
            <a:r>
              <a:rPr lang="en-US" sz="2000" dirty="0">
                <a:solidFill>
                  <a:srgbClr val="000000"/>
                </a:solidFill>
              </a:rPr>
              <a:t>From Platt et al.</a:t>
            </a:r>
            <a:r>
              <a:rPr lang="en-US" sz="2000" dirty="0" smtClean="0">
                <a:solidFill>
                  <a:srgbClr val="000000"/>
                </a:solidFill>
              </a:rPr>
              <a:t>,</a:t>
            </a:r>
            <a:r>
              <a:rPr lang="en-US" sz="2000" dirty="0">
                <a:solidFill>
                  <a:srgbClr val="000000"/>
                </a:solidFill>
              </a:rPr>
              <a:t> </a:t>
            </a:r>
            <a:r>
              <a:rPr lang="en-US" sz="2000" dirty="0" smtClean="0">
                <a:solidFill>
                  <a:srgbClr val="000000"/>
                </a:solidFill>
              </a:rPr>
              <a:t>Nature</a:t>
            </a:r>
            <a:r>
              <a:rPr lang="en-US" sz="2000" dirty="0">
                <a:solidFill>
                  <a:srgbClr val="000000"/>
                </a:solidFill>
              </a:rPr>
              <a:t>, 2003</a:t>
            </a:r>
            <a:endParaRPr lang="en-US" sz="2000" dirty="0">
              <a:solidFill>
                <a:srgbClr val="000000"/>
              </a:solidFill>
              <a:latin typeface="Times" charset="0"/>
            </a:endParaRPr>
          </a:p>
        </p:txBody>
      </p:sp>
      <p:pic>
        <p:nvPicPr>
          <p:cNvPr id="10" name="Picture 11"/>
          <p:cNvPicPr>
            <a:picLocks noChangeAspect="1" noChangeArrowheads="1"/>
          </p:cNvPicPr>
          <p:nvPr/>
        </p:nvPicPr>
        <p:blipFill>
          <a:blip r:embed="rId5"/>
          <a:srcRect l="65625" t="8237" r="8125" b="66861"/>
          <a:stretch>
            <a:fillRect/>
          </a:stretch>
        </p:blipFill>
        <p:spPr bwMode="auto">
          <a:xfrm>
            <a:off x="6269038" y="1752600"/>
            <a:ext cx="2722562" cy="3333750"/>
          </a:xfrm>
          <a:prstGeom prst="rect">
            <a:avLst/>
          </a:prstGeom>
          <a:noFill/>
          <a:ln w="9525">
            <a:noFill/>
            <a:miter lim="800000"/>
            <a:headEnd/>
            <a:tailEnd/>
          </a:ln>
        </p:spPr>
      </p:pic>
      <p:sp>
        <p:nvSpPr>
          <p:cNvPr id="11" name="Text Box 14"/>
          <p:cNvSpPr txBox="1">
            <a:spLocks noChangeArrowheads="1"/>
          </p:cNvSpPr>
          <p:nvPr/>
        </p:nvSpPr>
        <p:spPr bwMode="auto">
          <a:xfrm>
            <a:off x="4114800" y="6477000"/>
            <a:ext cx="2263775"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a:solidFill>
                  <a:srgbClr val="FF0000"/>
                </a:solidFill>
                <a:effectLst>
                  <a:outerShdw blurRad="38100" dist="38100" dir="2700000" algn="tl">
                    <a:srgbClr val="000000"/>
                  </a:outerShdw>
                </a:effectLst>
              </a:rPr>
              <a:t>Early</a:t>
            </a:r>
            <a:r>
              <a:rPr lang="en-US" sz="2000" b="1">
                <a:effectLst>
                  <a:outerShdw blurRad="38100" dist="38100" dir="2700000" algn="tl">
                    <a:srgbClr val="000000"/>
                  </a:outerShdw>
                </a:effectLst>
              </a:rPr>
              <a:t>      </a:t>
            </a:r>
            <a:r>
              <a:rPr lang="en-US" sz="2000" b="1">
                <a:solidFill>
                  <a:srgbClr val="63B757"/>
                </a:solidFill>
                <a:effectLst>
                  <a:outerShdw blurRad="38100" dist="38100" dir="2700000" algn="tl">
                    <a:srgbClr val="000000"/>
                  </a:outerShdw>
                </a:effectLst>
              </a:rPr>
              <a:t>Late</a:t>
            </a:r>
            <a:r>
              <a:rPr lang="en-US" sz="2000" b="1">
                <a:solidFill>
                  <a:schemeClr val="folHlink"/>
                </a:solidFill>
                <a:effectLst>
                  <a:outerShdw blurRad="38100" dist="38100" dir="2700000" algn="tl">
                    <a:srgbClr val="000000"/>
                  </a:outerShdw>
                </a:effectLst>
              </a:rPr>
              <a:t> </a:t>
            </a:r>
          </a:p>
        </p:txBody>
      </p:sp>
      <p:pic>
        <p:nvPicPr>
          <p:cNvPr id="12" name="Picture 15"/>
          <p:cNvPicPr>
            <a:picLocks noChangeAspect="1" noChangeArrowheads="1"/>
          </p:cNvPicPr>
          <p:nvPr/>
        </p:nvPicPr>
        <p:blipFill>
          <a:blip r:embed="rId5"/>
          <a:srcRect l="36874" t="60077" r="34875" b="37306"/>
          <a:stretch>
            <a:fillRect/>
          </a:stretch>
        </p:blipFill>
        <p:spPr bwMode="auto">
          <a:xfrm>
            <a:off x="4038600" y="6324600"/>
            <a:ext cx="2060575" cy="244475"/>
          </a:xfrm>
          <a:prstGeom prst="rect">
            <a:avLst/>
          </a:prstGeom>
          <a:noFill/>
          <a:ln w="9525">
            <a:noFill/>
            <a:miter lim="800000"/>
            <a:headEnd/>
            <a:tailEnd/>
          </a:ln>
        </p:spPr>
      </p:pic>
      <p:sp>
        <p:nvSpPr>
          <p:cNvPr id="13" name="Text Box 16"/>
          <p:cNvSpPr txBox="1">
            <a:spLocks noChangeArrowheads="1"/>
          </p:cNvSpPr>
          <p:nvPr/>
        </p:nvSpPr>
        <p:spPr bwMode="auto">
          <a:xfrm>
            <a:off x="6858000" y="1508125"/>
            <a:ext cx="1882775"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solidFill>
                  <a:srgbClr val="000000"/>
                </a:solidFill>
              </a:rPr>
              <a:t>Late</a:t>
            </a:r>
            <a:r>
              <a:rPr lang="en-US" sz="1400" b="1"/>
              <a:t>                Early </a:t>
            </a:r>
          </a:p>
        </p:txBody>
      </p:sp>
      <p:sp>
        <p:nvSpPr>
          <p:cNvPr id="14" name="Text Box 18"/>
          <p:cNvSpPr txBox="1">
            <a:spLocks noChangeArrowheads="1"/>
          </p:cNvSpPr>
          <p:nvPr/>
        </p:nvSpPr>
        <p:spPr bwMode="auto">
          <a:xfrm>
            <a:off x="6172200" y="5045075"/>
            <a:ext cx="2895600" cy="5175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b="1">
                <a:solidFill>
                  <a:srgbClr val="000000"/>
                </a:solidFill>
              </a:rPr>
              <a:t>Earlier bloom means more time in the ‘green’ zone</a:t>
            </a:r>
          </a:p>
        </p:txBody>
      </p:sp>
      <p:sp>
        <p:nvSpPr>
          <p:cNvPr id="15" name="Rectangle 13"/>
          <p:cNvSpPr txBox="1">
            <a:spLocks noChangeArrowheads="1"/>
          </p:cNvSpPr>
          <p:nvPr/>
        </p:nvSpPr>
        <p:spPr bwMode="auto">
          <a:xfrm>
            <a:off x="0" y="2438400"/>
            <a:ext cx="4114800" cy="1066800"/>
          </a:xfrm>
          <a:prstGeom prst="rect">
            <a:avLst/>
          </a:prstGeom>
          <a:noFill/>
          <a:ln w="9525">
            <a:noFill/>
            <a:miter lim="800000"/>
            <a:headEnd/>
            <a:tailEnd/>
          </a:ln>
          <a:effectLst>
            <a:outerShdw blurRad="63500" dist="53882" dir="2700000" algn="ctr" rotWithShape="0">
              <a:schemeClr val="bg1">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2pPr>
            <a:lvl3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3pPr>
            <a:lvl4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4pPr>
            <a:lvl5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5pPr>
            <a:lvl6pPr marL="4572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6pPr>
            <a:lvl7pPr marL="9144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7pPr>
            <a:lvl8pPr marL="13716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8pPr>
            <a:lvl9pPr marL="18288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9pPr>
          </a:lstStyle>
          <a:p>
            <a:pPr eaLnBrk="1" hangingPunct="1">
              <a:defRPr/>
            </a:pPr>
            <a:r>
              <a:rPr lang="en-US" sz="2400" b="1" dirty="0" smtClean="0">
                <a:latin typeface="Arial" charset="0"/>
              </a:rPr>
              <a:t>Timing of the spring bloom &amp; Haddock survival</a:t>
            </a:r>
          </a:p>
          <a:p>
            <a:pPr eaLnBrk="1" hangingPunct="1">
              <a:defRPr/>
            </a:pPr>
            <a:endParaRPr lang="en-US" sz="2200" b="1" dirty="0">
              <a:latin typeface="Arial" charset="0"/>
            </a:endParaRPr>
          </a:p>
          <a:p>
            <a:pPr eaLnBrk="1" hangingPunct="1">
              <a:defRPr/>
            </a:pPr>
            <a:endParaRPr lang="en-US" sz="2200" b="1" dirty="0" smtClean="0">
              <a:latin typeface="Arial" charset="0"/>
            </a:endParaRPr>
          </a:p>
          <a:p>
            <a:pPr algn="l" eaLnBrk="1" hangingPunct="1">
              <a:defRPr/>
            </a:pPr>
            <a:r>
              <a:rPr lang="en-US" sz="2200" dirty="0">
                <a:solidFill>
                  <a:srgbClr val="000000"/>
                </a:solidFill>
              </a:rPr>
              <a:t>Annual anomaly in the timing of the spring bloom based on </a:t>
            </a:r>
            <a:r>
              <a:rPr lang="en-US" sz="2200" dirty="0" err="1">
                <a:solidFill>
                  <a:srgbClr val="000000"/>
                </a:solidFill>
              </a:rPr>
              <a:t>SeaWiFS</a:t>
            </a:r>
            <a:r>
              <a:rPr lang="en-US" sz="2200" dirty="0">
                <a:solidFill>
                  <a:srgbClr val="000000"/>
                </a:solidFill>
              </a:rPr>
              <a:t> chlorophyll </a:t>
            </a:r>
            <a:r>
              <a:rPr lang="en-US" sz="2200" dirty="0" smtClean="0">
                <a:solidFill>
                  <a:srgbClr val="000000"/>
                </a:solidFill>
              </a:rPr>
              <a:t>data. </a:t>
            </a:r>
            <a:endParaRPr lang="en-US" sz="2200" dirty="0">
              <a:solidFill>
                <a:srgbClr val="000000"/>
              </a:solidFill>
            </a:endParaRPr>
          </a:p>
          <a:p>
            <a:pPr eaLnBrk="1" hangingPunct="1">
              <a:defRPr/>
            </a:pPr>
            <a:endParaRPr lang="en-US" sz="2200" dirty="0"/>
          </a:p>
        </p:txBody>
      </p:sp>
      <p:pic>
        <p:nvPicPr>
          <p:cNvPr id="16" name="Picture 19"/>
          <p:cNvPicPr>
            <a:picLocks noChangeAspect="1" noChangeArrowheads="1"/>
          </p:cNvPicPr>
          <p:nvPr/>
        </p:nvPicPr>
        <p:blipFill>
          <a:blip/>
          <a:srcRect/>
          <a:stretch>
            <a:fillRect/>
          </a:stretch>
        </p:blipFill>
        <p:spPr bwMode="auto">
          <a:xfrm>
            <a:off x="457200" y="4800600"/>
            <a:ext cx="3048000" cy="1327150"/>
          </a:xfrm>
          <a:prstGeom prst="rect">
            <a:avLst/>
          </a:prstGeom>
          <a:noFill/>
          <a:ln w="9525">
            <a:noFill/>
            <a:miter lim="800000"/>
            <a:headEnd/>
            <a:tailEnd/>
          </a:ln>
        </p:spPr>
      </p:pic>
    </p:spTree>
    <p:extLst>
      <p:ext uri="{BB962C8B-B14F-4D97-AF65-F5344CB8AC3E}">
        <p14:creationId xmlns:p14="http://schemas.microsoft.com/office/powerpoint/2010/main" val="2806341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9" name="Object 10"/>
          <p:cNvGraphicFramePr>
            <a:graphicFrameLocks noChangeAspect="1"/>
          </p:cNvGraphicFramePr>
          <p:nvPr>
            <p:extLst>
              <p:ext uri="{D42A27DB-BD31-4B8C-83A1-F6EECF244321}">
                <p14:modId xmlns:p14="http://schemas.microsoft.com/office/powerpoint/2010/main" val="3040305997"/>
              </p:ext>
            </p:extLst>
          </p:nvPr>
        </p:nvGraphicFramePr>
        <p:xfrm>
          <a:off x="685800" y="1981200"/>
          <a:ext cx="7315200" cy="4170363"/>
        </p:xfrm>
        <a:graphic>
          <a:graphicData uri="http://schemas.openxmlformats.org/presentationml/2006/ole">
            <mc:AlternateContent xmlns:mc="http://schemas.openxmlformats.org/markup-compatibility/2006">
              <mc:Choice xmlns:v="urn:schemas-microsoft-com:vml" Requires="v">
                <p:oleObj spid="_x0000_s3258" name="Worksheet" r:id="rId4" imgW="10337800" imgH="5892800" progId="Excel.Sheet.8">
                  <p:embed/>
                </p:oleObj>
              </mc:Choice>
              <mc:Fallback>
                <p:oleObj name="Worksheet" r:id="rId4" imgW="10337800" imgH="5892800" progId="Excel.Sheet.8">
                  <p:embed/>
                  <p:pic>
                    <p:nvPicPr>
                      <p:cNvPr id="0" name="Picture 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81200"/>
                        <a:ext cx="7315200" cy="417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6"/>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b="1" dirty="0">
                <a:solidFill>
                  <a:srgbClr val="F7FF02"/>
                </a:solidFill>
              </a:rPr>
              <a:t>L</a:t>
            </a:r>
            <a:r>
              <a:rPr lang="en-US" b="1" dirty="0" smtClean="0">
                <a:solidFill>
                  <a:srgbClr val="F7FF02"/>
                </a:solidFill>
              </a:rPr>
              <a:t>ong</a:t>
            </a:r>
            <a:r>
              <a:rPr lang="en-US" sz="3600" b="1" dirty="0" smtClean="0">
                <a:solidFill>
                  <a:srgbClr val="F7FF02"/>
                </a:solidFill>
              </a:rPr>
              <a:t> </a:t>
            </a:r>
            <a:r>
              <a:rPr lang="en-US" b="1" dirty="0" smtClean="0">
                <a:solidFill>
                  <a:srgbClr val="F7FF02"/>
                </a:solidFill>
              </a:rPr>
              <a:t>timescales</a:t>
            </a:r>
            <a:endParaRPr lang="en-US" dirty="0">
              <a:solidFill>
                <a:schemeClr val="tx1"/>
              </a:solidFill>
            </a:endParaRPr>
          </a:p>
        </p:txBody>
      </p:sp>
      <p:sp>
        <p:nvSpPr>
          <p:cNvPr id="90123" name="Text Box 11"/>
          <p:cNvSpPr txBox="1">
            <a:spLocks noChangeArrowheads="1"/>
          </p:cNvSpPr>
          <p:nvPr/>
        </p:nvSpPr>
        <p:spPr bwMode="auto">
          <a:xfrm>
            <a:off x="1219200" y="6402388"/>
            <a:ext cx="6248400" cy="379412"/>
          </a:xfrm>
          <a:prstGeom prst="rect">
            <a:avLst/>
          </a:prstGeom>
          <a:solidFill>
            <a:schemeClr val="accent1"/>
          </a:solidFill>
          <a:ln w="12700">
            <a:solidFill>
              <a:schemeClr val="tx1"/>
            </a:solidFill>
            <a:miter lim="800000"/>
            <a:headEnd/>
            <a:tailEnd/>
          </a:ln>
          <a:effectLst/>
        </p:spPr>
        <p:txBody>
          <a:bodyPr>
            <a:prstTxWarp prst="textNoShape">
              <a:avLst/>
            </a:prstTxWarp>
            <a:spAutoFit/>
          </a:bodyPr>
          <a:lstStyle/>
          <a:p>
            <a:pPr algn="ctr">
              <a:spcBef>
                <a:spcPct val="50000"/>
              </a:spcBef>
            </a:pPr>
            <a:r>
              <a:rPr lang="en-US" sz="1800">
                <a:solidFill>
                  <a:srgbClr val="000000"/>
                </a:solidFill>
                <a:latin typeface="Arial" pitchFamily="-60" charset="0"/>
                <a:ea typeface="ＭＳ Ｐゴシック" pitchFamily="-60" charset="-128"/>
                <a:cs typeface="ＭＳ Ｐゴシック" pitchFamily="-60" charset="-128"/>
              </a:rPr>
              <a:t>Figure courtesy of Jan Mason, NOAA/NMFS/SWFSC/ERD</a:t>
            </a:r>
          </a:p>
        </p:txBody>
      </p:sp>
      <p:sp>
        <p:nvSpPr>
          <p:cNvPr id="90117" name="Text Box 4"/>
          <p:cNvSpPr txBox="1">
            <a:spLocks noChangeArrowheads="1"/>
          </p:cNvSpPr>
          <p:nvPr/>
        </p:nvSpPr>
        <p:spPr bwMode="auto">
          <a:xfrm>
            <a:off x="233362" y="1371600"/>
            <a:ext cx="8529638" cy="584776"/>
          </a:xfrm>
          <a:prstGeom prst="rect">
            <a:avLst/>
          </a:prstGeom>
          <a:noFill/>
          <a:ln w="9525">
            <a:noFill/>
            <a:miter lim="800000"/>
            <a:headEnd/>
            <a:tailEnd/>
          </a:ln>
        </p:spPr>
        <p:txBody>
          <a:bodyPr>
            <a:prstTxWarp prst="textNoShape">
              <a:avLst/>
            </a:prstTxWarp>
            <a:spAutoFit/>
          </a:bodyPr>
          <a:lstStyle/>
          <a:p>
            <a:pPr marL="177800" indent="-177800" algn="ctr">
              <a:spcBef>
                <a:spcPct val="50000"/>
              </a:spcBef>
              <a:buFont typeface="Times" pitchFamily="-60" charset="0"/>
              <a:buNone/>
              <a:tabLst>
                <a:tab pos="457200" algn="l"/>
              </a:tabLst>
            </a:pPr>
            <a:r>
              <a:rPr lang="en-US" sz="3200" b="1" dirty="0" smtClean="0">
                <a:solidFill>
                  <a:srgbClr val="000000"/>
                </a:solidFill>
                <a:latin typeface="Arial" pitchFamily="-60" charset="0"/>
                <a:ea typeface="ＭＳ Ｐゴシック" pitchFamily="-60" charset="-128"/>
                <a:cs typeface="ＭＳ Ｐゴシック" pitchFamily="-60" charset="-128"/>
              </a:rPr>
              <a:t>Species composition of CA landings</a:t>
            </a:r>
            <a:endParaRPr lang="en-US" sz="3200" b="1" dirty="0">
              <a:solidFill>
                <a:srgbClr val="000000"/>
              </a:solidFill>
              <a:latin typeface="Arial" pitchFamily="-60" charset="0"/>
              <a:ea typeface="ＭＳ Ｐゴシック" pitchFamily="-60" charset="-128"/>
              <a:cs typeface="ＭＳ Ｐゴシック" pitchFamily="-60" charset="-128"/>
            </a:endParaRPr>
          </a:p>
        </p:txBody>
      </p:sp>
      <p:sp>
        <p:nvSpPr>
          <p:cNvPr id="3" name="Left-Right Arrow 2"/>
          <p:cNvSpPr/>
          <p:nvPr/>
        </p:nvSpPr>
        <p:spPr bwMode="auto">
          <a:xfrm>
            <a:off x="3851920" y="2420888"/>
            <a:ext cx="1512168" cy="45719"/>
          </a:xfrm>
          <a:prstGeom prst="lef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20" name="Picture 4" descr="NOA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2"/>
          <p:cNvSpPr txBox="1">
            <a:spLocks noChangeArrowheads="1"/>
          </p:cNvSpPr>
          <p:nvPr/>
        </p:nvSpPr>
        <p:spPr bwMode="auto">
          <a:xfrm>
            <a:off x="1219200" y="3352800"/>
            <a:ext cx="1143000" cy="366713"/>
          </a:xfrm>
          <a:prstGeom prst="rect">
            <a:avLst/>
          </a:prstGeom>
          <a:noFill/>
          <a:ln w="9525">
            <a:noFill/>
            <a:miter lim="800000"/>
            <a:headEnd/>
            <a:tailEnd/>
          </a:ln>
          <a:effectLst/>
        </p:spPr>
        <p:txBody>
          <a:bodyPr>
            <a:prstTxWarp prst="textNoShape">
              <a:avLst/>
            </a:prstTxWarp>
            <a:spAutoFit/>
          </a:bodyPr>
          <a:lstStyle/>
          <a:p>
            <a:pPr algn="ctr" eaLnBrk="0" hangingPunct="0"/>
            <a:r>
              <a:rPr lang="en-US" sz="1800" b="1" dirty="0">
                <a:solidFill>
                  <a:srgbClr val="000000"/>
                </a:solidFill>
                <a:latin typeface="Arial" pitchFamily="-60" charset="0"/>
              </a:rPr>
              <a:t>Sardine</a:t>
            </a:r>
          </a:p>
        </p:txBody>
      </p:sp>
      <p:sp>
        <p:nvSpPr>
          <p:cNvPr id="22" name="Text Box 13"/>
          <p:cNvSpPr txBox="1">
            <a:spLocks noChangeArrowheads="1"/>
          </p:cNvSpPr>
          <p:nvPr/>
        </p:nvSpPr>
        <p:spPr bwMode="auto">
          <a:xfrm>
            <a:off x="4495800" y="3443288"/>
            <a:ext cx="1371600" cy="366713"/>
          </a:xfrm>
          <a:prstGeom prst="rect">
            <a:avLst/>
          </a:prstGeom>
          <a:noFill/>
          <a:ln w="9525">
            <a:noFill/>
            <a:miter lim="800000"/>
            <a:headEnd/>
            <a:tailEnd/>
          </a:ln>
          <a:effectLst/>
        </p:spPr>
        <p:txBody>
          <a:bodyPr>
            <a:prstTxWarp prst="textNoShape">
              <a:avLst/>
            </a:prstTxWarp>
            <a:spAutoFit/>
          </a:bodyPr>
          <a:lstStyle/>
          <a:p>
            <a:pPr algn="ctr" eaLnBrk="0" hangingPunct="0"/>
            <a:r>
              <a:rPr lang="en-US" sz="1800" b="1">
                <a:solidFill>
                  <a:srgbClr val="000000"/>
                </a:solidFill>
                <a:latin typeface="Arial" pitchFamily="-60" charset="0"/>
              </a:rPr>
              <a:t>Anchovy</a:t>
            </a:r>
          </a:p>
        </p:txBody>
      </p:sp>
      <p:sp>
        <p:nvSpPr>
          <p:cNvPr id="23" name="Text Box 14"/>
          <p:cNvSpPr txBox="1">
            <a:spLocks noChangeArrowheads="1"/>
          </p:cNvSpPr>
          <p:nvPr/>
        </p:nvSpPr>
        <p:spPr bwMode="auto">
          <a:xfrm>
            <a:off x="5638800" y="2133600"/>
            <a:ext cx="2057400" cy="366713"/>
          </a:xfrm>
          <a:prstGeom prst="rect">
            <a:avLst/>
          </a:prstGeom>
          <a:noFill/>
          <a:ln w="9525">
            <a:noFill/>
            <a:miter lim="800000"/>
            <a:headEnd/>
            <a:tailEnd/>
          </a:ln>
          <a:effectLst/>
        </p:spPr>
        <p:txBody>
          <a:bodyPr>
            <a:prstTxWarp prst="textNoShape">
              <a:avLst/>
            </a:prstTxWarp>
            <a:spAutoFit/>
          </a:bodyPr>
          <a:lstStyle/>
          <a:p>
            <a:pPr algn="ctr" eaLnBrk="0" hangingPunct="0"/>
            <a:r>
              <a:rPr lang="en-US" sz="1800" b="1">
                <a:solidFill>
                  <a:srgbClr val="000000"/>
                </a:solidFill>
                <a:latin typeface="Arial" pitchFamily="-60" charset="0"/>
              </a:rPr>
              <a:t>Urchin   Squid</a:t>
            </a:r>
          </a:p>
        </p:txBody>
      </p:sp>
      <p:sp>
        <p:nvSpPr>
          <p:cNvPr id="24" name="Text Box 15"/>
          <p:cNvSpPr txBox="1">
            <a:spLocks noChangeArrowheads="1"/>
          </p:cNvSpPr>
          <p:nvPr/>
        </p:nvSpPr>
        <p:spPr bwMode="auto">
          <a:xfrm>
            <a:off x="3429000" y="6034088"/>
            <a:ext cx="3581400" cy="366713"/>
          </a:xfrm>
          <a:prstGeom prst="rect">
            <a:avLst/>
          </a:prstGeom>
          <a:noFill/>
          <a:ln w="9525">
            <a:noFill/>
            <a:miter lim="800000"/>
            <a:headEnd/>
            <a:tailEnd/>
          </a:ln>
          <a:effectLst/>
        </p:spPr>
        <p:txBody>
          <a:bodyPr>
            <a:prstTxWarp prst="textNoShape">
              <a:avLst/>
            </a:prstTxWarp>
            <a:spAutoFit/>
          </a:bodyPr>
          <a:lstStyle/>
          <a:p>
            <a:pPr algn="ctr" eaLnBrk="0" hangingPunct="0"/>
            <a:r>
              <a:rPr lang="en-US" sz="1800" b="1">
                <a:solidFill>
                  <a:srgbClr val="000000"/>
                </a:solidFill>
                <a:latin typeface="Arial" pitchFamily="-60" charset="0"/>
              </a:rPr>
              <a:t>Mackerel (blue &amp; green)</a:t>
            </a:r>
          </a:p>
        </p:txBody>
      </p:sp>
      <p:sp>
        <p:nvSpPr>
          <p:cNvPr id="25" name="Line 16"/>
          <p:cNvSpPr>
            <a:spLocks noChangeShapeType="1"/>
          </p:cNvSpPr>
          <p:nvPr/>
        </p:nvSpPr>
        <p:spPr bwMode="auto">
          <a:xfrm flipH="1" flipV="1">
            <a:off x="4495800" y="3886200"/>
            <a:ext cx="304800" cy="2286000"/>
          </a:xfrm>
          <a:prstGeom prst="line">
            <a:avLst/>
          </a:prstGeom>
          <a:noFill/>
          <a:ln w="9525">
            <a:solidFill>
              <a:srgbClr val="000000"/>
            </a:solidFill>
            <a:round/>
            <a:headEnd/>
            <a:tailEnd type="triangle" w="med" len="med"/>
          </a:ln>
          <a:effectLst/>
        </p:spPr>
        <p:txBody>
          <a:bodyPr wrap="none" anchor="ctr">
            <a:prstTxWarp prst="textNoShape">
              <a:avLst/>
            </a:prstTxWarp>
          </a:bodyPr>
          <a:lstStyle/>
          <a:p>
            <a:endParaRPr lang="en-US"/>
          </a:p>
        </p:txBody>
      </p:sp>
      <p:sp>
        <p:nvSpPr>
          <p:cNvPr id="26" name="Line 17"/>
          <p:cNvSpPr>
            <a:spLocks noChangeShapeType="1"/>
          </p:cNvSpPr>
          <p:nvPr/>
        </p:nvSpPr>
        <p:spPr bwMode="auto">
          <a:xfrm>
            <a:off x="6477000" y="2438400"/>
            <a:ext cx="304800" cy="381000"/>
          </a:xfrm>
          <a:prstGeom prst="line">
            <a:avLst/>
          </a:prstGeom>
          <a:noFill/>
          <a:ln w="9525">
            <a:solidFill>
              <a:srgbClr val="000000"/>
            </a:solidFill>
            <a:round/>
            <a:headEnd/>
            <a:tailEnd type="triangle" w="med" len="med"/>
          </a:ln>
          <a:effectLst/>
        </p:spPr>
        <p:txBody>
          <a:bodyPr wrap="none" anchor="ctr">
            <a:prstTxWarp prst="textNoShape">
              <a:avLst/>
            </a:prstTxWarp>
          </a:bodyPr>
          <a:lstStyle/>
          <a:p>
            <a:endParaRPr lang="en-US"/>
          </a:p>
        </p:txBody>
      </p:sp>
      <p:sp>
        <p:nvSpPr>
          <p:cNvPr id="27" name="Line 18"/>
          <p:cNvSpPr>
            <a:spLocks noChangeShapeType="1"/>
          </p:cNvSpPr>
          <p:nvPr/>
        </p:nvSpPr>
        <p:spPr bwMode="auto">
          <a:xfrm>
            <a:off x="7239000" y="2438400"/>
            <a:ext cx="152400" cy="609600"/>
          </a:xfrm>
          <a:prstGeom prst="line">
            <a:avLst/>
          </a:prstGeom>
          <a:noFill/>
          <a:ln w="9525">
            <a:solidFill>
              <a:srgbClr val="000000"/>
            </a:solidFill>
            <a:round/>
            <a:headEnd/>
            <a:tailEnd type="triangle" w="med" len="med"/>
          </a:ln>
          <a:effectLst/>
        </p:spPr>
        <p:txBody>
          <a:bodyPr wrap="none" anchor="ctr">
            <a:prstTxWarp prst="textNoShape">
              <a:avLst/>
            </a:prstTxWarp>
          </a:bodyPr>
          <a:lstStyle/>
          <a:p>
            <a:endParaRPr lang="en-US"/>
          </a:p>
        </p:txBody>
      </p:sp>
      <p:sp>
        <p:nvSpPr>
          <p:cNvPr id="28" name="Text Box 20"/>
          <p:cNvSpPr txBox="1">
            <a:spLocks noChangeArrowheads="1"/>
          </p:cNvSpPr>
          <p:nvPr/>
        </p:nvSpPr>
        <p:spPr bwMode="auto">
          <a:xfrm>
            <a:off x="1066800" y="2193925"/>
            <a:ext cx="2654300"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b="1" dirty="0">
                <a:latin typeface="Arial" pitchFamily="-60" charset="0"/>
              </a:rPr>
              <a:t>Data from 1928-2000</a:t>
            </a:r>
            <a:endParaRPr lang="en-US" sz="2000" dirty="0">
              <a:latin typeface="Arial" pitchFamily="-60" charset="0"/>
            </a:endParaRPr>
          </a:p>
        </p:txBody>
      </p:sp>
      <p:sp>
        <p:nvSpPr>
          <p:cNvPr id="2" name="Rectangle 1"/>
          <p:cNvSpPr/>
          <p:nvPr/>
        </p:nvSpPr>
        <p:spPr bwMode="auto">
          <a:xfrm>
            <a:off x="3962400" y="2133600"/>
            <a:ext cx="7620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4" name="TextBox 3"/>
          <p:cNvSpPr txBox="1"/>
          <p:nvPr/>
        </p:nvSpPr>
        <p:spPr>
          <a:xfrm>
            <a:off x="4038600" y="2148840"/>
            <a:ext cx="873268" cy="307777"/>
          </a:xfrm>
          <a:prstGeom prst="rect">
            <a:avLst/>
          </a:prstGeom>
          <a:noFill/>
        </p:spPr>
        <p:txBody>
          <a:bodyPr wrap="none" rtlCol="0">
            <a:spAutoFit/>
          </a:bodyPr>
          <a:lstStyle/>
          <a:p>
            <a:pPr eaLnBrk="1" hangingPunct="1"/>
            <a:r>
              <a:rPr lang="en-US" sz="1400" dirty="0" smtClean="0">
                <a:solidFill>
                  <a:srgbClr val="000000"/>
                </a:solidFill>
                <a:latin typeface="Arial"/>
                <a:ea typeface="ＭＳ Ｐゴシック" pitchFamily="-60" charset="-128"/>
                <a:cs typeface="ＭＳ Ｐゴシック" pitchFamily="-60" charset="-128"/>
              </a:rPr>
              <a:t>15 years </a:t>
            </a:r>
            <a:endParaRPr lang="en-US" sz="1400" dirty="0">
              <a:solidFill>
                <a:srgbClr val="000000"/>
              </a:solidFill>
              <a:latin typeface="Arial"/>
              <a:ea typeface="ＭＳ Ｐゴシック" pitchFamily="-60" charset="-128"/>
              <a:cs typeface="ＭＳ Ｐゴシック" pitchFamily="-60"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bitat_02-May-2015.png"/>
          <p:cNvPicPr>
            <a:picLocks noChangeAspect="1"/>
          </p:cNvPicPr>
          <p:nvPr/>
        </p:nvPicPr>
        <p:blipFill rotWithShape="1">
          <a:blip r:embed="rId3">
            <a:extLst>
              <a:ext uri="{28A0092B-C50C-407E-A947-70E740481C1C}">
                <a14:useLocalDpi xmlns:a14="http://schemas.microsoft.com/office/drawing/2010/main" val="0"/>
              </a:ext>
            </a:extLst>
          </a:blip>
          <a:srcRect l="8143" r="11384"/>
          <a:stretch/>
        </p:blipFill>
        <p:spPr>
          <a:xfrm>
            <a:off x="207264" y="1905000"/>
            <a:ext cx="4517136" cy="4953000"/>
          </a:xfrm>
          <a:prstGeom prst="rect">
            <a:avLst/>
          </a:prstGeom>
        </p:spPr>
      </p:pic>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b="1" dirty="0" smtClean="0">
                <a:solidFill>
                  <a:srgbClr val="F7FF02"/>
                </a:solidFill>
              </a:rPr>
              <a:t>Habitat Modeling</a:t>
            </a:r>
            <a:endParaRPr lang="en-US" dirty="0">
              <a:solidFill>
                <a:schemeClr val="tx1"/>
              </a:solidFill>
            </a:endParaRPr>
          </a:p>
        </p:txBody>
      </p:sp>
      <p:pic>
        <p:nvPicPr>
          <p:cNvPr id="2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1524000"/>
            <a:ext cx="3827340" cy="461665"/>
          </a:xfrm>
          <a:prstGeom prst="rect">
            <a:avLst/>
          </a:prstGeom>
          <a:noFill/>
        </p:spPr>
        <p:txBody>
          <a:bodyPr wrap="none" rtlCol="0">
            <a:spAutoFit/>
          </a:bodyPr>
          <a:lstStyle/>
          <a:p>
            <a:r>
              <a:rPr lang="en-US" b="1" dirty="0" smtClean="0"/>
              <a:t>Potential Sardine Habitat</a:t>
            </a:r>
            <a:endParaRPr lang="en-US" b="1" dirty="0"/>
          </a:p>
        </p:txBody>
      </p:sp>
      <p:sp>
        <p:nvSpPr>
          <p:cNvPr id="6" name="TextBox 5"/>
          <p:cNvSpPr txBox="1"/>
          <p:nvPr/>
        </p:nvSpPr>
        <p:spPr>
          <a:xfrm>
            <a:off x="4495800" y="6381690"/>
            <a:ext cx="4555604" cy="400110"/>
          </a:xfrm>
          <a:prstGeom prst="rect">
            <a:avLst/>
          </a:prstGeom>
          <a:solidFill>
            <a:srgbClr val="BADDE1"/>
          </a:solidFill>
          <a:ln>
            <a:solidFill>
              <a:srgbClr val="000000"/>
            </a:solidFill>
          </a:ln>
        </p:spPr>
        <p:txBody>
          <a:bodyPr wrap="none" rtlCol="0">
            <a:spAutoFit/>
          </a:bodyPr>
          <a:lstStyle/>
          <a:p>
            <a:r>
              <a:rPr lang="en-US" sz="2000" dirty="0" smtClean="0"/>
              <a:t>From </a:t>
            </a:r>
            <a:r>
              <a:rPr lang="en-US" sz="2000" dirty="0" err="1" smtClean="0"/>
              <a:t>Zwolinski</a:t>
            </a:r>
            <a:r>
              <a:rPr lang="en-US" sz="2000" dirty="0" smtClean="0"/>
              <a:t> et al., ICES JMS, 2011</a:t>
            </a:r>
            <a:endParaRPr lang="en-US" sz="2000" dirty="0"/>
          </a:p>
        </p:txBody>
      </p:sp>
      <p:sp>
        <p:nvSpPr>
          <p:cNvPr id="7" name="TextBox 6"/>
          <p:cNvSpPr txBox="1"/>
          <p:nvPr/>
        </p:nvSpPr>
        <p:spPr>
          <a:xfrm>
            <a:off x="5105399" y="1600200"/>
            <a:ext cx="3810001" cy="3908762"/>
          </a:xfrm>
          <a:prstGeom prst="rect">
            <a:avLst/>
          </a:prstGeom>
          <a:noFill/>
        </p:spPr>
        <p:txBody>
          <a:bodyPr wrap="square" rtlCol="0">
            <a:spAutoFit/>
          </a:bodyPr>
          <a:lstStyle/>
          <a:p>
            <a:pPr marL="342900" indent="-342900">
              <a:buFont typeface="Arial"/>
              <a:buChar char="•"/>
            </a:pPr>
            <a:r>
              <a:rPr lang="en-US" sz="2200" dirty="0" smtClean="0"/>
              <a:t>Model predicts sardine occurrence based on satellite SST, </a:t>
            </a:r>
            <a:r>
              <a:rPr lang="en-US" sz="2200" dirty="0" smtClean="0">
                <a:solidFill>
                  <a:srgbClr val="0000FF"/>
                </a:solidFill>
              </a:rPr>
              <a:t>chlorophyll</a:t>
            </a:r>
            <a:r>
              <a:rPr lang="en-US" sz="2200" dirty="0" smtClean="0"/>
              <a:t> and SSH</a:t>
            </a:r>
          </a:p>
          <a:p>
            <a:pPr marL="342900" indent="-342900">
              <a:buFont typeface="Arial"/>
              <a:buChar char="•"/>
            </a:pPr>
            <a:endParaRPr lang="en-US" sz="1400" dirty="0" smtClean="0"/>
          </a:p>
          <a:p>
            <a:pPr marL="342900" indent="-342900">
              <a:buFont typeface="Arial"/>
              <a:buChar char="•"/>
            </a:pPr>
            <a:r>
              <a:rPr lang="en-US" sz="2200" dirty="0" smtClean="0"/>
              <a:t>Was developed to optimize the timing and location of ship surveys for sardine stock assessment </a:t>
            </a:r>
            <a:r>
              <a:rPr lang="en-US" sz="1800" dirty="0" smtClean="0"/>
              <a:t>(i.e., to improve the “A” part of the stock assessment)</a:t>
            </a:r>
            <a:endParaRPr lang="en-US" sz="1800" dirty="0"/>
          </a:p>
        </p:txBody>
      </p:sp>
      <p:pic>
        <p:nvPicPr>
          <p:cNvPr id="2" name="Picture 1" descr="sardine_silv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440" y="5486400"/>
            <a:ext cx="2346960" cy="838200"/>
          </a:xfrm>
          <a:prstGeom prst="rect">
            <a:avLst/>
          </a:prstGeom>
        </p:spPr>
      </p:pic>
    </p:spTree>
    <p:extLst>
      <p:ext uri="{BB962C8B-B14F-4D97-AF65-F5344CB8AC3E}">
        <p14:creationId xmlns:p14="http://schemas.microsoft.com/office/powerpoint/2010/main" val="31298612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wcbar.png"/>
          <p:cNvPicPr>
            <a:picLocks noChangeAspect="1"/>
          </p:cNvPicPr>
          <p:nvPr/>
        </p:nvPicPr>
        <p:blipFill>
          <a:blip r:embed="rId3" cstate="print"/>
          <a:stretch>
            <a:fillRect/>
          </a:stretch>
        </p:blipFill>
        <p:spPr>
          <a:xfrm>
            <a:off x="8610600" y="1447800"/>
            <a:ext cx="549879" cy="4590288"/>
          </a:xfrm>
          <a:prstGeom prst="rect">
            <a:avLst/>
          </a:prstGeom>
        </p:spPr>
      </p:pic>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b="1" dirty="0" smtClean="0">
                <a:solidFill>
                  <a:srgbClr val="F7FF02"/>
                </a:solidFill>
              </a:rPr>
              <a:t>NRT Cruise support </a:t>
            </a:r>
            <a:endParaRPr lang="en-US" dirty="0">
              <a:solidFill>
                <a:schemeClr val="tx1"/>
              </a:solidFill>
            </a:endParaRPr>
          </a:p>
        </p:txBody>
      </p:sp>
      <p:pic>
        <p:nvPicPr>
          <p:cNvPr id="2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1439882"/>
            <a:ext cx="3200400" cy="4401206"/>
          </a:xfrm>
          <a:prstGeom prst="rect">
            <a:avLst/>
          </a:prstGeom>
          <a:noFill/>
        </p:spPr>
        <p:txBody>
          <a:bodyPr wrap="square" rtlCol="0">
            <a:spAutoFit/>
          </a:bodyPr>
          <a:lstStyle/>
          <a:p>
            <a:pPr marL="114300" indent="-114300">
              <a:spcAft>
                <a:spcPts val="600"/>
              </a:spcAft>
              <a:buFont typeface="Arial"/>
              <a:buChar char="•"/>
            </a:pPr>
            <a:r>
              <a:rPr lang="en-US" sz="1800" dirty="0" smtClean="0"/>
              <a:t>VIIRS </a:t>
            </a:r>
            <a:r>
              <a:rPr lang="en-US" sz="1800" dirty="0" err="1" smtClean="0"/>
              <a:t>chl</a:t>
            </a:r>
            <a:r>
              <a:rPr lang="en-US" sz="1800" dirty="0" smtClean="0"/>
              <a:t> image generated by NESDIS in support of a SEFSC survey cruise looking </a:t>
            </a:r>
            <a:r>
              <a:rPr lang="en-US" sz="1800" dirty="0"/>
              <a:t>for </a:t>
            </a:r>
            <a:r>
              <a:rPr lang="en-US" sz="1800" dirty="0" err="1"/>
              <a:t>bluefin</a:t>
            </a:r>
            <a:r>
              <a:rPr lang="en-US" sz="1800" dirty="0"/>
              <a:t> tuna </a:t>
            </a:r>
            <a:r>
              <a:rPr lang="en-US" sz="1800" dirty="0" smtClean="0"/>
              <a:t>larvae. </a:t>
            </a:r>
          </a:p>
          <a:p>
            <a:pPr marL="114300" indent="-114300">
              <a:spcAft>
                <a:spcPts val="600"/>
              </a:spcAft>
              <a:buFont typeface="Arial"/>
              <a:buChar char="•"/>
            </a:pPr>
            <a:r>
              <a:rPr lang="en-US" sz="1800" dirty="0"/>
              <a:t>I</a:t>
            </a:r>
            <a:r>
              <a:rPr lang="en-US" sz="1800" dirty="0" smtClean="0"/>
              <a:t>mages are used to </a:t>
            </a:r>
            <a:r>
              <a:rPr lang="en-US" sz="1800" dirty="0"/>
              <a:t>position </a:t>
            </a:r>
            <a:r>
              <a:rPr lang="en-US" sz="1800" dirty="0" smtClean="0"/>
              <a:t>stations </a:t>
            </a:r>
            <a:r>
              <a:rPr lang="en-US" sz="1800" dirty="0"/>
              <a:t>to </a:t>
            </a:r>
            <a:r>
              <a:rPr lang="en-US" sz="1800" dirty="0" smtClean="0"/>
              <a:t>cover frontal </a:t>
            </a:r>
            <a:r>
              <a:rPr lang="en-US" sz="1800" dirty="0"/>
              <a:t>features, small and </a:t>
            </a:r>
            <a:r>
              <a:rPr lang="en-US" sz="1800" dirty="0" err="1" smtClean="0"/>
              <a:t>mesoscale</a:t>
            </a:r>
            <a:r>
              <a:rPr lang="en-US" sz="1800" dirty="0" smtClean="0"/>
              <a:t> </a:t>
            </a:r>
            <a:r>
              <a:rPr lang="en-US" sz="1800" dirty="0"/>
              <a:t>oceanographic </a:t>
            </a:r>
            <a:r>
              <a:rPr lang="en-US" sz="1800" dirty="0" smtClean="0"/>
              <a:t>features</a:t>
            </a:r>
            <a:r>
              <a:rPr lang="en-US" sz="1800" dirty="0"/>
              <a:t>, </a:t>
            </a:r>
            <a:r>
              <a:rPr lang="en-US" sz="1800" dirty="0" smtClean="0"/>
              <a:t>and</a:t>
            </a:r>
            <a:r>
              <a:rPr lang="en-US" sz="1800" dirty="0"/>
              <a:t> </a:t>
            </a:r>
            <a:r>
              <a:rPr lang="en-US" sz="1800" dirty="0" smtClean="0"/>
              <a:t>to ensure as </a:t>
            </a:r>
            <a:r>
              <a:rPr lang="en-US" sz="1800" dirty="0"/>
              <a:t>many different water masses as </a:t>
            </a:r>
            <a:r>
              <a:rPr lang="en-US" sz="1800" dirty="0" smtClean="0"/>
              <a:t>possible are sampled. </a:t>
            </a:r>
          </a:p>
          <a:p>
            <a:pPr marL="114300" indent="-114300">
              <a:spcAft>
                <a:spcPts val="600"/>
              </a:spcAft>
              <a:buFont typeface="Arial"/>
              <a:buChar char="•"/>
            </a:pPr>
            <a:r>
              <a:rPr lang="en-US" sz="1800" dirty="0" smtClean="0"/>
              <a:t>They requested the images in gray scale.  </a:t>
            </a:r>
            <a:endParaRPr lang="en-US" sz="1800" dirty="0"/>
          </a:p>
        </p:txBody>
      </p:sp>
      <p:sp>
        <p:nvSpPr>
          <p:cNvPr id="2" name="TextBox 1"/>
          <p:cNvSpPr txBox="1"/>
          <p:nvPr/>
        </p:nvSpPr>
        <p:spPr>
          <a:xfrm>
            <a:off x="3844701" y="6324600"/>
            <a:ext cx="4232499" cy="400110"/>
          </a:xfrm>
          <a:prstGeom prst="rect">
            <a:avLst/>
          </a:prstGeom>
          <a:solidFill>
            <a:schemeClr val="accent2">
              <a:lumMod val="20000"/>
              <a:lumOff val="80000"/>
            </a:schemeClr>
          </a:solidFill>
          <a:ln>
            <a:solidFill>
              <a:schemeClr val="tx1"/>
            </a:solidFill>
          </a:ln>
        </p:spPr>
        <p:txBody>
          <a:bodyPr wrap="none" rtlCol="0">
            <a:spAutoFit/>
          </a:bodyPr>
          <a:lstStyle/>
          <a:p>
            <a:r>
              <a:rPr lang="en-US" sz="2000" dirty="0" smtClean="0"/>
              <a:t>John </a:t>
            </a:r>
            <a:r>
              <a:rPr lang="en-US" sz="2000" dirty="0" err="1" smtClean="0"/>
              <a:t>Lamkin</a:t>
            </a:r>
            <a:r>
              <a:rPr lang="en-US" sz="2000" dirty="0" smtClean="0"/>
              <a:t>, NOAA/NMFS/SEFSC</a:t>
            </a:r>
            <a:endParaRPr lang="en-US" sz="2000" dirty="0"/>
          </a:p>
        </p:txBody>
      </p:sp>
      <p:pic>
        <p:nvPicPr>
          <p:cNvPr id="3" name="Picture 2" descr="bluefin-tuna-7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5773764"/>
            <a:ext cx="2693166" cy="1008036"/>
          </a:xfrm>
          <a:prstGeom prst="rect">
            <a:avLst/>
          </a:prstGeom>
        </p:spPr>
      </p:pic>
      <p:pic>
        <p:nvPicPr>
          <p:cNvPr id="10" name="Content Placeholder 3" descr="chl_gom_20150520_1921_1925_bw.png"/>
          <p:cNvPicPr>
            <a:picLocks noChangeAspect="1"/>
          </p:cNvPicPr>
          <p:nvPr/>
        </p:nvPicPr>
        <p:blipFill>
          <a:blip r:embed="rId7" cstate="print"/>
          <a:stretch>
            <a:fillRect/>
          </a:stretch>
        </p:blipFill>
        <p:spPr>
          <a:xfrm>
            <a:off x="2971800" y="1447800"/>
            <a:ext cx="5797621" cy="4589201"/>
          </a:xfrm>
          <a:prstGeom prst="rect">
            <a:avLst/>
          </a:prstGeom>
        </p:spPr>
      </p:pic>
      <p:sp>
        <p:nvSpPr>
          <p:cNvPr id="11" name="Title 1"/>
          <p:cNvSpPr txBox="1">
            <a:spLocks/>
          </p:cNvSpPr>
          <p:nvPr/>
        </p:nvSpPr>
        <p:spPr>
          <a:xfrm>
            <a:off x="2971800" y="13716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2pPr>
            <a:lvl3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3pPr>
            <a:lvl4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4pPr>
            <a:lvl5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5pPr>
            <a:lvl6pPr marL="4572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6pPr>
            <a:lvl7pPr marL="9144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7pPr>
            <a:lvl8pPr marL="13716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8pPr>
            <a:lvl9pPr marL="18288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9pPr>
          </a:lstStyle>
          <a:p>
            <a:pPr algn="l"/>
            <a:r>
              <a:rPr lang="en-US" sz="1800" smtClean="0">
                <a:solidFill>
                  <a:schemeClr val="bg1"/>
                </a:solidFill>
              </a:rPr>
              <a:t>2015/5/20 19:21-19:25 UTC (orig)</a:t>
            </a:r>
            <a:endParaRPr lang="en-US" sz="1800" dirty="0">
              <a:solidFill>
                <a:schemeClr val="bg1"/>
              </a:solidFill>
            </a:endParaRPr>
          </a:p>
        </p:txBody>
      </p:sp>
    </p:spTree>
    <p:extLst>
      <p:ext uri="{BB962C8B-B14F-4D97-AF65-F5344CB8AC3E}">
        <p14:creationId xmlns:p14="http://schemas.microsoft.com/office/powerpoint/2010/main" val="17180283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descr="chl_gom_20150520_1921_1925_bw.png"/>
          <p:cNvPicPr>
            <a:picLocks noChangeAspect="1"/>
          </p:cNvPicPr>
          <p:nvPr/>
        </p:nvPicPr>
        <p:blipFill>
          <a:blip r:embed="rId3" cstate="print"/>
          <a:stretch>
            <a:fillRect/>
          </a:stretch>
        </p:blipFill>
        <p:spPr>
          <a:xfrm>
            <a:off x="2971800" y="1447800"/>
            <a:ext cx="5798993" cy="4590288"/>
          </a:xfrm>
          <a:prstGeom prst="rect">
            <a:avLst/>
          </a:prstGeom>
        </p:spPr>
      </p:pic>
      <p:pic>
        <p:nvPicPr>
          <p:cNvPr id="13" name="Picture 12" descr="bwcbar.png"/>
          <p:cNvPicPr>
            <a:picLocks noChangeAspect="1"/>
          </p:cNvPicPr>
          <p:nvPr/>
        </p:nvPicPr>
        <p:blipFill>
          <a:blip r:embed="rId4" cstate="print"/>
          <a:stretch>
            <a:fillRect/>
          </a:stretch>
        </p:blipFill>
        <p:spPr>
          <a:xfrm>
            <a:off x="8610600" y="1447800"/>
            <a:ext cx="549878" cy="4590288"/>
          </a:xfrm>
          <a:prstGeom prst="rect">
            <a:avLst/>
          </a:prstGeom>
        </p:spPr>
      </p:pic>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5"/>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b="1" dirty="0" smtClean="0">
                <a:solidFill>
                  <a:srgbClr val="F7FF02"/>
                </a:solidFill>
              </a:rPr>
              <a:t>NRT Cruise support </a:t>
            </a:r>
            <a:endParaRPr lang="en-US" dirty="0">
              <a:solidFill>
                <a:schemeClr val="tx1"/>
              </a:solidFill>
            </a:endParaRPr>
          </a:p>
        </p:txBody>
      </p:sp>
      <p:pic>
        <p:nvPicPr>
          <p:cNvPr id="20" name="Picture 4" descr="NOA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1439882"/>
            <a:ext cx="3200400" cy="4401206"/>
          </a:xfrm>
          <a:prstGeom prst="rect">
            <a:avLst/>
          </a:prstGeom>
          <a:noFill/>
        </p:spPr>
        <p:txBody>
          <a:bodyPr wrap="square" rtlCol="0">
            <a:spAutoFit/>
          </a:bodyPr>
          <a:lstStyle/>
          <a:p>
            <a:pPr marL="114300" indent="-114300">
              <a:spcAft>
                <a:spcPts val="600"/>
              </a:spcAft>
              <a:buFont typeface="Arial"/>
              <a:buChar char="•"/>
            </a:pPr>
            <a:r>
              <a:rPr lang="en-US" sz="1800" dirty="0" smtClean="0"/>
              <a:t>VIIRS </a:t>
            </a:r>
            <a:r>
              <a:rPr lang="en-US" sz="1800" dirty="0" err="1" smtClean="0"/>
              <a:t>chl</a:t>
            </a:r>
            <a:r>
              <a:rPr lang="en-US" sz="1800" dirty="0" smtClean="0"/>
              <a:t> image generated by NESDIS in support of a SEFSC survey cruise looking </a:t>
            </a:r>
            <a:r>
              <a:rPr lang="en-US" sz="1800" dirty="0"/>
              <a:t>for </a:t>
            </a:r>
            <a:r>
              <a:rPr lang="en-US" sz="1800" dirty="0" err="1"/>
              <a:t>bluefin</a:t>
            </a:r>
            <a:r>
              <a:rPr lang="en-US" sz="1800" dirty="0"/>
              <a:t> tuna </a:t>
            </a:r>
            <a:r>
              <a:rPr lang="en-US" sz="1800" dirty="0" smtClean="0"/>
              <a:t>larvae. </a:t>
            </a:r>
          </a:p>
          <a:p>
            <a:pPr marL="114300" indent="-114300">
              <a:spcAft>
                <a:spcPts val="600"/>
              </a:spcAft>
              <a:buFont typeface="Arial"/>
              <a:buChar char="•"/>
            </a:pPr>
            <a:r>
              <a:rPr lang="en-US" sz="1800" dirty="0"/>
              <a:t>I</a:t>
            </a:r>
            <a:r>
              <a:rPr lang="en-US" sz="1800" dirty="0" smtClean="0"/>
              <a:t>mages are used to </a:t>
            </a:r>
            <a:r>
              <a:rPr lang="en-US" sz="1800" dirty="0"/>
              <a:t>position </a:t>
            </a:r>
            <a:r>
              <a:rPr lang="en-US" sz="1800" dirty="0" smtClean="0"/>
              <a:t>stations </a:t>
            </a:r>
            <a:r>
              <a:rPr lang="en-US" sz="1800" dirty="0"/>
              <a:t>to </a:t>
            </a:r>
            <a:r>
              <a:rPr lang="en-US" sz="1800" dirty="0" smtClean="0"/>
              <a:t>cover frontal </a:t>
            </a:r>
            <a:r>
              <a:rPr lang="en-US" sz="1800" dirty="0"/>
              <a:t>features, small and </a:t>
            </a:r>
            <a:r>
              <a:rPr lang="en-US" sz="1800" dirty="0" err="1" smtClean="0"/>
              <a:t>mesoscale</a:t>
            </a:r>
            <a:r>
              <a:rPr lang="en-US" sz="1800" dirty="0" smtClean="0"/>
              <a:t> </a:t>
            </a:r>
            <a:r>
              <a:rPr lang="en-US" sz="1800" dirty="0"/>
              <a:t>oceanographic </a:t>
            </a:r>
            <a:r>
              <a:rPr lang="en-US" sz="1800" dirty="0" smtClean="0"/>
              <a:t>features</a:t>
            </a:r>
            <a:r>
              <a:rPr lang="en-US" sz="1800" dirty="0"/>
              <a:t>, </a:t>
            </a:r>
            <a:r>
              <a:rPr lang="en-US" sz="1800" dirty="0" smtClean="0"/>
              <a:t>and</a:t>
            </a:r>
            <a:r>
              <a:rPr lang="en-US" sz="1800" dirty="0"/>
              <a:t> </a:t>
            </a:r>
            <a:r>
              <a:rPr lang="en-US" sz="1800" dirty="0" smtClean="0"/>
              <a:t>to ensure as </a:t>
            </a:r>
            <a:r>
              <a:rPr lang="en-US" sz="1800" dirty="0"/>
              <a:t>many different water masses as </a:t>
            </a:r>
            <a:r>
              <a:rPr lang="en-US" sz="1800" dirty="0" smtClean="0"/>
              <a:t>possible are sampled. </a:t>
            </a:r>
          </a:p>
          <a:p>
            <a:pPr marL="114300" indent="-114300">
              <a:spcAft>
                <a:spcPts val="600"/>
              </a:spcAft>
              <a:buFont typeface="Arial"/>
              <a:buChar char="•"/>
            </a:pPr>
            <a:r>
              <a:rPr lang="en-US" sz="1800" dirty="0" smtClean="0"/>
              <a:t>They requested the images in gray scale.  </a:t>
            </a:r>
            <a:endParaRPr lang="en-US" sz="1800" dirty="0"/>
          </a:p>
        </p:txBody>
      </p:sp>
      <p:sp>
        <p:nvSpPr>
          <p:cNvPr id="2" name="TextBox 1"/>
          <p:cNvSpPr txBox="1"/>
          <p:nvPr/>
        </p:nvSpPr>
        <p:spPr>
          <a:xfrm>
            <a:off x="3844701" y="6324600"/>
            <a:ext cx="4232499" cy="400110"/>
          </a:xfrm>
          <a:prstGeom prst="rect">
            <a:avLst/>
          </a:prstGeom>
          <a:solidFill>
            <a:schemeClr val="accent2">
              <a:lumMod val="20000"/>
              <a:lumOff val="80000"/>
            </a:schemeClr>
          </a:solidFill>
          <a:ln>
            <a:solidFill>
              <a:schemeClr val="tx1"/>
            </a:solidFill>
          </a:ln>
        </p:spPr>
        <p:txBody>
          <a:bodyPr wrap="none" rtlCol="0">
            <a:spAutoFit/>
          </a:bodyPr>
          <a:lstStyle/>
          <a:p>
            <a:r>
              <a:rPr lang="en-US" sz="2000" dirty="0" smtClean="0"/>
              <a:t>John </a:t>
            </a:r>
            <a:r>
              <a:rPr lang="en-US" sz="2000" dirty="0" err="1" smtClean="0"/>
              <a:t>Lamkin</a:t>
            </a:r>
            <a:r>
              <a:rPr lang="en-US" sz="2000" dirty="0" smtClean="0"/>
              <a:t>, NOAA/NMFS/SEFSC</a:t>
            </a:r>
            <a:endParaRPr lang="en-US" sz="2000" dirty="0"/>
          </a:p>
        </p:txBody>
      </p:sp>
      <p:pic>
        <p:nvPicPr>
          <p:cNvPr id="3" name="Picture 2" descr="bluefin-tuna-70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773764"/>
            <a:ext cx="2693166" cy="1008036"/>
          </a:xfrm>
          <a:prstGeom prst="rect">
            <a:avLst/>
          </a:prstGeom>
        </p:spPr>
      </p:pic>
      <p:sp>
        <p:nvSpPr>
          <p:cNvPr id="11" name="Title 1"/>
          <p:cNvSpPr txBox="1">
            <a:spLocks/>
          </p:cNvSpPr>
          <p:nvPr/>
        </p:nvSpPr>
        <p:spPr>
          <a:xfrm>
            <a:off x="2971800" y="13716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2pPr>
            <a:lvl3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3pPr>
            <a:lvl4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4pPr>
            <a:lvl5pPr algn="ctr" rtl="0" eaLnBrk="0" fontAlgn="base" hangingPunct="0">
              <a:spcBef>
                <a:spcPct val="0"/>
              </a:spcBef>
              <a:spcAft>
                <a:spcPct val="0"/>
              </a:spcAft>
              <a:defRPr sz="4400">
                <a:solidFill>
                  <a:schemeClr val="tx2"/>
                </a:solidFill>
                <a:latin typeface="Arial" pitchFamily="-60" charset="0"/>
                <a:ea typeface="Osaka" pitchFamily="-60" charset="-128"/>
                <a:cs typeface="Osaka" pitchFamily="-60" charset="-128"/>
              </a:defRPr>
            </a:lvl5pPr>
            <a:lvl6pPr marL="4572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6pPr>
            <a:lvl7pPr marL="9144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7pPr>
            <a:lvl8pPr marL="13716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8pPr>
            <a:lvl9pPr marL="1828800" algn="ctr" rtl="0" fontAlgn="base">
              <a:spcBef>
                <a:spcPct val="0"/>
              </a:spcBef>
              <a:spcAft>
                <a:spcPct val="0"/>
              </a:spcAft>
              <a:defRPr sz="4400">
                <a:solidFill>
                  <a:schemeClr val="tx2"/>
                </a:solidFill>
                <a:latin typeface="Arial" pitchFamily="-60" charset="0"/>
                <a:ea typeface="Osaka" pitchFamily="-60" charset="-128"/>
                <a:cs typeface="Osaka" pitchFamily="-60" charset="-128"/>
              </a:defRPr>
            </a:lvl9pPr>
          </a:lstStyle>
          <a:p>
            <a:pPr algn="l"/>
            <a:r>
              <a:rPr lang="en-US" sz="1800" dirty="0" smtClean="0">
                <a:solidFill>
                  <a:schemeClr val="bg1"/>
                </a:solidFill>
              </a:rPr>
              <a:t>2015/5/20 19:21-19:25 UTC (color)</a:t>
            </a:r>
            <a:endParaRPr lang="en-US" sz="1800" dirty="0">
              <a:solidFill>
                <a:schemeClr val="bg1"/>
              </a:solidFill>
            </a:endParaRPr>
          </a:p>
        </p:txBody>
      </p:sp>
    </p:spTree>
    <p:extLst>
      <p:ext uri="{BB962C8B-B14F-4D97-AF65-F5344CB8AC3E}">
        <p14:creationId xmlns:p14="http://schemas.microsoft.com/office/powerpoint/2010/main" val="13877846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85800" y="76200"/>
            <a:ext cx="7696200" cy="1143000"/>
          </a:xfrm>
        </p:spPr>
        <p:txBody>
          <a:bodyPr/>
          <a:lstStyle/>
          <a:p>
            <a:pPr eaLnBrk="1" hangingPunct="1"/>
            <a:r>
              <a:rPr lang="en-US" sz="4000" b="1" dirty="0" smtClean="0">
                <a:solidFill>
                  <a:srgbClr val="F7FF02"/>
                </a:solidFill>
              </a:rPr>
              <a:t>Recruitment Variability</a:t>
            </a:r>
            <a:endParaRPr lang="en-US" sz="40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
          <p:cNvPicPr>
            <a:picLocks noChangeAspect="1" noChangeArrowheads="1"/>
          </p:cNvPicPr>
          <p:nvPr/>
        </p:nvPicPr>
        <p:blipFill>
          <a:blip r:embed="rId5" cstate="print"/>
          <a:srcRect/>
          <a:stretch>
            <a:fillRect/>
          </a:stretch>
        </p:blipFill>
        <p:spPr bwMode="auto">
          <a:xfrm>
            <a:off x="4495800" y="2877066"/>
            <a:ext cx="3962400" cy="2380734"/>
          </a:xfrm>
          <a:prstGeom prst="rect">
            <a:avLst/>
          </a:prstGeom>
          <a:noFill/>
        </p:spPr>
      </p:pic>
      <p:pic>
        <p:nvPicPr>
          <p:cNvPr id="32" name="Content Placeholder 5" descr="2000.jpg"/>
          <p:cNvPicPr>
            <a:picLocks noChangeAspect="1"/>
          </p:cNvPicPr>
          <p:nvPr/>
        </p:nvPicPr>
        <p:blipFill>
          <a:blip r:embed="rId6" cstate="print"/>
          <a:stretch>
            <a:fillRect/>
          </a:stretch>
        </p:blipFill>
        <p:spPr>
          <a:xfrm>
            <a:off x="0" y="3715435"/>
            <a:ext cx="3733800" cy="2885209"/>
          </a:xfrm>
          <a:prstGeom prst="rect">
            <a:avLst/>
          </a:prstGeom>
        </p:spPr>
      </p:pic>
      <p:sp>
        <p:nvSpPr>
          <p:cNvPr id="33" name="Rectangle 2"/>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sz="1800">
              <a:solidFill>
                <a:prstClr val="white"/>
              </a:solidFill>
              <a:latin typeface="Calibri"/>
            </a:endParaRPr>
          </a:p>
        </p:txBody>
      </p:sp>
      <p:sp>
        <p:nvSpPr>
          <p:cNvPr id="34" name="TextBox 33"/>
          <p:cNvSpPr txBox="1"/>
          <p:nvPr/>
        </p:nvSpPr>
        <p:spPr>
          <a:xfrm>
            <a:off x="228600" y="6458635"/>
            <a:ext cx="3486163" cy="323165"/>
          </a:xfrm>
          <a:prstGeom prst="rect">
            <a:avLst/>
          </a:prstGeom>
          <a:noFill/>
        </p:spPr>
        <p:txBody>
          <a:bodyPr wrap="none" rtlCol="0">
            <a:spAutoFit/>
          </a:bodyPr>
          <a:lstStyle/>
          <a:p>
            <a:pPr eaLnBrk="1" fontAlgn="auto" hangingPunct="1">
              <a:spcBef>
                <a:spcPts val="0"/>
              </a:spcBef>
              <a:spcAft>
                <a:spcPts val="0"/>
              </a:spcAft>
            </a:pPr>
            <a:r>
              <a:rPr lang="en-US" sz="1500" dirty="0" smtClean="0">
                <a:latin typeface="Calibri"/>
              </a:rPr>
              <a:t>Coastal rearing habitat for young sablefish </a:t>
            </a:r>
          </a:p>
        </p:txBody>
      </p:sp>
      <p:sp>
        <p:nvSpPr>
          <p:cNvPr id="35" name="TextBox 34"/>
          <p:cNvSpPr txBox="1"/>
          <p:nvPr/>
        </p:nvSpPr>
        <p:spPr>
          <a:xfrm>
            <a:off x="0" y="1919406"/>
            <a:ext cx="4070345" cy="1661994"/>
          </a:xfrm>
          <a:prstGeom prst="rect">
            <a:avLst/>
          </a:prstGeom>
          <a:noFill/>
        </p:spPr>
        <p:txBody>
          <a:bodyPr wrap="none" rtlCol="0">
            <a:spAutoFit/>
          </a:bodyPr>
          <a:lstStyle/>
          <a:p>
            <a:pPr marL="342900" indent="-342900" eaLnBrk="1" fontAlgn="auto" hangingPunct="1">
              <a:spcBef>
                <a:spcPts val="0"/>
              </a:spcBef>
              <a:spcAft>
                <a:spcPts val="0"/>
              </a:spcAft>
            </a:pPr>
            <a:r>
              <a:rPr lang="en-US" sz="1800" b="1" dirty="0" smtClean="0">
                <a:latin typeface="Calibri"/>
              </a:rPr>
              <a:t>Objectives</a:t>
            </a:r>
          </a:p>
          <a:p>
            <a:pPr marL="342900" indent="-342900" eaLnBrk="1" fontAlgn="auto" hangingPunct="1">
              <a:spcBef>
                <a:spcPts val="0"/>
              </a:spcBef>
              <a:spcAft>
                <a:spcPts val="0"/>
              </a:spcAft>
              <a:buFontTx/>
              <a:buAutoNum type="arabicPeriod"/>
            </a:pPr>
            <a:r>
              <a:rPr lang="en-US" sz="1400" dirty="0" smtClean="0">
                <a:latin typeface="Calibri"/>
              </a:rPr>
              <a:t>Support an ecosystem approach to management  </a:t>
            </a:r>
          </a:p>
          <a:p>
            <a:pPr marL="342900" indent="-342900" eaLnBrk="1" fontAlgn="auto" hangingPunct="1">
              <a:spcBef>
                <a:spcPts val="0"/>
              </a:spcBef>
              <a:spcAft>
                <a:spcPts val="0"/>
              </a:spcAft>
              <a:buFontTx/>
              <a:buAutoNum type="arabicPeriod"/>
            </a:pPr>
            <a:r>
              <a:rPr lang="en-US" sz="1400" dirty="0" smtClean="0">
                <a:latin typeface="Calibri"/>
              </a:rPr>
              <a:t>$ 142 million fishery for sablefish in U.S.</a:t>
            </a:r>
          </a:p>
          <a:p>
            <a:pPr marL="342900" indent="-342900" eaLnBrk="1" fontAlgn="auto" hangingPunct="1">
              <a:spcBef>
                <a:spcPts val="0"/>
              </a:spcBef>
              <a:spcAft>
                <a:spcPts val="0"/>
              </a:spcAft>
              <a:buFontTx/>
              <a:buAutoNum type="arabicPeriod"/>
            </a:pPr>
            <a:r>
              <a:rPr lang="en-US" sz="1400" dirty="0" smtClean="0">
                <a:latin typeface="Calibri"/>
              </a:rPr>
              <a:t>Develop indicators for sablefish recruitment </a:t>
            </a:r>
          </a:p>
          <a:p>
            <a:pPr marL="342900" indent="-342900" eaLnBrk="1" fontAlgn="auto" hangingPunct="1">
              <a:spcBef>
                <a:spcPts val="0"/>
              </a:spcBef>
              <a:spcAft>
                <a:spcPts val="0"/>
              </a:spcAft>
              <a:buFontTx/>
              <a:buAutoNum type="arabicPeriod"/>
            </a:pPr>
            <a:r>
              <a:rPr lang="en-US" sz="1400" b="1" dirty="0" smtClean="0">
                <a:solidFill>
                  <a:srgbClr val="FF0000"/>
                </a:solidFill>
                <a:latin typeface="Calibri"/>
              </a:rPr>
              <a:t>Use satellite color data to index </a:t>
            </a:r>
            <a:r>
              <a:rPr lang="en-US" sz="1400" b="1" dirty="0" err="1" smtClean="0">
                <a:solidFill>
                  <a:srgbClr val="FF0000"/>
                </a:solidFill>
                <a:latin typeface="Calibri"/>
              </a:rPr>
              <a:t>chl</a:t>
            </a:r>
            <a:r>
              <a:rPr lang="en-US" sz="1400" b="1" dirty="0" smtClean="0">
                <a:solidFill>
                  <a:srgbClr val="FF0000"/>
                </a:solidFill>
                <a:latin typeface="Calibri"/>
              </a:rPr>
              <a:t>-a, blooms</a:t>
            </a:r>
          </a:p>
          <a:p>
            <a:pPr marL="342900" indent="-342900" eaLnBrk="1" fontAlgn="auto" hangingPunct="1">
              <a:spcBef>
                <a:spcPts val="0"/>
              </a:spcBef>
              <a:spcAft>
                <a:spcPts val="0"/>
              </a:spcAft>
              <a:buFontTx/>
              <a:buAutoNum type="arabicPeriod"/>
            </a:pPr>
            <a:r>
              <a:rPr lang="en-US" sz="1400" dirty="0" smtClean="0">
                <a:latin typeface="Calibri"/>
              </a:rPr>
              <a:t>Quantify blooms in rearing areas</a:t>
            </a:r>
          </a:p>
          <a:p>
            <a:pPr marL="342900" indent="-342900" eaLnBrk="1" fontAlgn="auto" hangingPunct="1">
              <a:spcBef>
                <a:spcPts val="0"/>
              </a:spcBef>
              <a:spcAft>
                <a:spcPts val="0"/>
              </a:spcAft>
              <a:buFontTx/>
              <a:buAutoNum type="arabicPeriod"/>
            </a:pPr>
            <a:r>
              <a:rPr lang="en-US" sz="1400" dirty="0" smtClean="0">
                <a:latin typeface="Calibri"/>
              </a:rPr>
              <a:t>Link to future sablefish recruitment</a:t>
            </a:r>
          </a:p>
        </p:txBody>
      </p:sp>
      <p:sp>
        <p:nvSpPr>
          <p:cNvPr id="36" name="TextBox 35"/>
          <p:cNvSpPr txBox="1"/>
          <p:nvPr/>
        </p:nvSpPr>
        <p:spPr>
          <a:xfrm>
            <a:off x="4648200" y="2286000"/>
            <a:ext cx="3810000" cy="523220"/>
          </a:xfrm>
          <a:prstGeom prst="rect">
            <a:avLst/>
          </a:prstGeom>
          <a:noFill/>
        </p:spPr>
        <p:txBody>
          <a:bodyPr wrap="square" rtlCol="0">
            <a:spAutoFit/>
          </a:bodyPr>
          <a:lstStyle/>
          <a:p>
            <a:pPr eaLnBrk="1" fontAlgn="auto" hangingPunct="1">
              <a:spcBef>
                <a:spcPts val="0"/>
              </a:spcBef>
              <a:spcAft>
                <a:spcPts val="0"/>
              </a:spcAft>
            </a:pPr>
            <a:r>
              <a:rPr lang="en-US" sz="1400" dirty="0" smtClean="0">
                <a:latin typeface="Calibri"/>
              </a:rPr>
              <a:t>High age-2 recruitment in 2002 was linked to high chlorophyll-a in the late summer in 2000.</a:t>
            </a:r>
            <a:endParaRPr lang="en-US" sz="1400" dirty="0">
              <a:latin typeface="Calibri"/>
            </a:endParaRPr>
          </a:p>
        </p:txBody>
      </p:sp>
      <p:sp>
        <p:nvSpPr>
          <p:cNvPr id="37" name="Oval 36"/>
          <p:cNvSpPr/>
          <p:nvPr/>
        </p:nvSpPr>
        <p:spPr>
          <a:xfrm>
            <a:off x="5334000" y="32766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chemeClr val="tx1"/>
              </a:solidFill>
              <a:latin typeface="Calibri"/>
            </a:endParaRPr>
          </a:p>
        </p:txBody>
      </p:sp>
      <p:pic>
        <p:nvPicPr>
          <p:cNvPr id="38" name="Picture 9" descr="Adult sablefish"/>
          <p:cNvPicPr>
            <a:picLocks noChangeAspect="1" noChangeArrowheads="1"/>
          </p:cNvPicPr>
          <p:nvPr/>
        </p:nvPicPr>
        <p:blipFill rotWithShape="1">
          <a:blip r:embed="rId7" cstate="print"/>
          <a:srcRect l="20000" t="-16735" r="-20000" b="16735"/>
          <a:stretch/>
        </p:blipFill>
        <p:spPr bwMode="auto">
          <a:xfrm>
            <a:off x="2667000" y="3282315"/>
            <a:ext cx="2514600" cy="1823085"/>
          </a:xfrm>
          <a:prstGeom prst="rect">
            <a:avLst/>
          </a:prstGeom>
          <a:noFill/>
        </p:spPr>
      </p:pic>
      <p:sp>
        <p:nvSpPr>
          <p:cNvPr id="39" name="TextBox 38"/>
          <p:cNvSpPr txBox="1"/>
          <p:nvPr/>
        </p:nvSpPr>
        <p:spPr>
          <a:xfrm>
            <a:off x="5740715" y="1981200"/>
            <a:ext cx="1840844" cy="369332"/>
          </a:xfrm>
          <a:prstGeom prst="rect">
            <a:avLst/>
          </a:prstGeom>
          <a:noFill/>
        </p:spPr>
        <p:txBody>
          <a:bodyPr wrap="none" rtlCol="0">
            <a:spAutoFit/>
          </a:bodyPr>
          <a:lstStyle/>
          <a:p>
            <a:pPr eaLnBrk="1" fontAlgn="auto" hangingPunct="1">
              <a:spcBef>
                <a:spcPts val="0"/>
              </a:spcBef>
              <a:spcAft>
                <a:spcPts val="0"/>
              </a:spcAft>
            </a:pPr>
            <a:r>
              <a:rPr lang="en-US" sz="1800" b="1" dirty="0" smtClean="0">
                <a:latin typeface="Calibri"/>
              </a:rPr>
              <a:t>Model Prediction</a:t>
            </a:r>
            <a:endParaRPr lang="en-US" sz="1800" b="1" dirty="0">
              <a:latin typeface="Calibri"/>
            </a:endParaRPr>
          </a:p>
        </p:txBody>
      </p:sp>
      <p:sp>
        <p:nvSpPr>
          <p:cNvPr id="41" name="TextBox 40"/>
          <p:cNvSpPr txBox="1"/>
          <p:nvPr/>
        </p:nvSpPr>
        <p:spPr>
          <a:xfrm>
            <a:off x="771856" y="5703067"/>
            <a:ext cx="184666" cy="369332"/>
          </a:xfrm>
          <a:prstGeom prst="rect">
            <a:avLst/>
          </a:prstGeom>
          <a:noFill/>
        </p:spPr>
        <p:txBody>
          <a:bodyPr wrap="none" rtlCol="0">
            <a:spAutoFit/>
          </a:bodyPr>
          <a:lstStyle/>
          <a:p>
            <a:pPr eaLnBrk="1" fontAlgn="auto" hangingPunct="1">
              <a:spcBef>
                <a:spcPts val="0"/>
              </a:spcBef>
              <a:spcAft>
                <a:spcPts val="0"/>
              </a:spcAft>
            </a:pPr>
            <a:endParaRPr lang="en-US" sz="1800" dirty="0">
              <a:latin typeface="Calibri"/>
            </a:endParaRPr>
          </a:p>
        </p:txBody>
      </p:sp>
      <p:sp>
        <p:nvSpPr>
          <p:cNvPr id="42" name="TextBox 41"/>
          <p:cNvSpPr txBox="1"/>
          <p:nvPr/>
        </p:nvSpPr>
        <p:spPr>
          <a:xfrm>
            <a:off x="4267200" y="6381690"/>
            <a:ext cx="3698448" cy="400110"/>
          </a:xfrm>
          <a:prstGeom prst="rect">
            <a:avLst/>
          </a:prstGeom>
          <a:solidFill>
            <a:schemeClr val="accent5">
              <a:lumMod val="90000"/>
            </a:schemeClr>
          </a:solidFill>
          <a:ln>
            <a:solidFill>
              <a:schemeClr val="tx1"/>
            </a:solidFill>
          </a:ln>
        </p:spPr>
        <p:txBody>
          <a:bodyPr wrap="none" rtlCol="0">
            <a:spAutoFit/>
          </a:bodyPr>
          <a:lstStyle/>
          <a:p>
            <a:pPr eaLnBrk="1" fontAlgn="auto" hangingPunct="1">
              <a:spcBef>
                <a:spcPts val="0"/>
              </a:spcBef>
              <a:spcAft>
                <a:spcPts val="0"/>
              </a:spcAft>
            </a:pPr>
            <a:r>
              <a:rPr lang="en-US" sz="2000" dirty="0" smtClean="0">
                <a:latin typeface="Calibri"/>
              </a:rPr>
              <a:t>Ellen Martinson, NMFS/AFSC/ABL</a:t>
            </a:r>
            <a:endParaRPr lang="en-US" sz="2000" dirty="0">
              <a:latin typeface="Calibri"/>
            </a:endParaRPr>
          </a:p>
        </p:txBody>
      </p:sp>
      <p:sp>
        <p:nvSpPr>
          <p:cNvPr id="3" name="TextBox 2"/>
          <p:cNvSpPr txBox="1"/>
          <p:nvPr/>
        </p:nvSpPr>
        <p:spPr>
          <a:xfrm>
            <a:off x="152400" y="1447800"/>
            <a:ext cx="8915400" cy="461665"/>
          </a:xfrm>
          <a:prstGeom prst="rect">
            <a:avLst/>
          </a:prstGeom>
          <a:noFill/>
        </p:spPr>
        <p:txBody>
          <a:bodyPr wrap="square" rtlCol="0">
            <a:spAutoFit/>
          </a:bodyPr>
          <a:lstStyle/>
          <a:p>
            <a:pPr algn="ctr"/>
            <a:r>
              <a:rPr lang="en-US" dirty="0">
                <a:solidFill>
                  <a:srgbClr val="000000"/>
                </a:solidFill>
              </a:rPr>
              <a:t>Developing ecological </a:t>
            </a:r>
            <a:r>
              <a:rPr lang="en-US" dirty="0" smtClean="0">
                <a:solidFill>
                  <a:srgbClr val="000000"/>
                </a:solidFill>
              </a:rPr>
              <a:t>indicators for </a:t>
            </a:r>
            <a:r>
              <a:rPr lang="en-US" dirty="0">
                <a:solidFill>
                  <a:srgbClr val="000000"/>
                </a:solidFill>
              </a:rPr>
              <a:t>sablefish recruitment</a:t>
            </a:r>
          </a:p>
        </p:txBody>
      </p:sp>
      <p:sp>
        <p:nvSpPr>
          <p:cNvPr id="44" name="Rectangle 3"/>
          <p:cNvSpPr>
            <a:spLocks noChangeArrowheads="1"/>
          </p:cNvSpPr>
          <p:nvPr/>
        </p:nvSpPr>
        <p:spPr bwMode="auto">
          <a:xfrm>
            <a:off x="4876800" y="5263514"/>
            <a:ext cx="37338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1400" dirty="0" smtClean="0">
                <a:latin typeface="Calibri"/>
                <a:ea typeface="Calibri" pitchFamily="34" charset="0"/>
                <a:cs typeface="Times New Roman" pitchFamily="18" charset="0"/>
              </a:rPr>
              <a:t>Age-2 sablefish modeled as a function of </a:t>
            </a:r>
            <a:r>
              <a:rPr lang="en-US" sz="1400" dirty="0" err="1" smtClean="0">
                <a:latin typeface="Calibri"/>
                <a:ea typeface="Calibri" pitchFamily="34" charset="0"/>
                <a:cs typeface="Times New Roman" pitchFamily="18" charset="0"/>
              </a:rPr>
              <a:t>Chl</a:t>
            </a:r>
            <a:r>
              <a:rPr lang="en-US" sz="1400" dirty="0" smtClean="0">
                <a:latin typeface="Calibri"/>
                <a:ea typeface="Calibri" pitchFamily="34" charset="0"/>
                <a:cs typeface="Times New Roman" pitchFamily="18" charset="0"/>
              </a:rPr>
              <a:t>-a (t-2), sea temperature (ST) (t-2), and age-2 sablefish (t-1) with data collected in situ, 1999-2010 (Martinson et al. 2013).</a:t>
            </a:r>
          </a:p>
          <a:p>
            <a:pPr eaLnBrk="1" hangingPunct="1"/>
            <a:endParaRPr lang="en-US" sz="1000" dirty="0" smtClean="0">
              <a:latin typeface="Calibri"/>
              <a:cs typeface="Arial" pitchFamily="34" charset="0"/>
            </a:endParaRPr>
          </a:p>
        </p:txBody>
      </p:sp>
      <p:sp>
        <p:nvSpPr>
          <p:cNvPr id="4" name="TextBox 3"/>
          <p:cNvSpPr txBox="1"/>
          <p:nvPr/>
        </p:nvSpPr>
        <p:spPr>
          <a:xfrm>
            <a:off x="7239000" y="3124200"/>
            <a:ext cx="864339" cy="697627"/>
          </a:xfrm>
          <a:prstGeom prst="rect">
            <a:avLst/>
          </a:prstGeom>
          <a:solidFill>
            <a:schemeClr val="bg1"/>
          </a:solidFill>
        </p:spPr>
        <p:txBody>
          <a:bodyPr wrap="none" rtlCol="0">
            <a:spAutoFit/>
          </a:bodyPr>
          <a:lstStyle/>
          <a:p>
            <a:pPr>
              <a:spcAft>
                <a:spcPts val="200"/>
              </a:spcAft>
            </a:pPr>
            <a:r>
              <a:rPr lang="en-US" sz="1200" dirty="0" smtClean="0"/>
              <a:t>Sablefish</a:t>
            </a:r>
          </a:p>
          <a:p>
            <a:pPr>
              <a:spcAft>
                <a:spcPts val="200"/>
              </a:spcAft>
            </a:pPr>
            <a:r>
              <a:rPr lang="en-US" sz="1200" dirty="0" smtClean="0"/>
              <a:t>Predicted </a:t>
            </a:r>
          </a:p>
          <a:p>
            <a:pPr>
              <a:spcAft>
                <a:spcPts val="200"/>
              </a:spcAft>
            </a:pPr>
            <a:r>
              <a:rPr lang="en-US" sz="1200" dirty="0" smtClean="0"/>
              <a:t>Residuals</a:t>
            </a:r>
            <a:endParaRPr lang="en-US" sz="1200" dirty="0"/>
          </a:p>
        </p:txBody>
      </p:sp>
    </p:spTree>
    <p:extLst>
      <p:ext uri="{BB962C8B-B14F-4D97-AF65-F5344CB8AC3E}">
        <p14:creationId xmlns:p14="http://schemas.microsoft.com/office/powerpoint/2010/main" val="1884001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hinookSalm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038" y="5672439"/>
            <a:ext cx="2290962" cy="1109361"/>
          </a:xfrm>
          <a:prstGeom prst="rect">
            <a:avLst/>
          </a:prstGeom>
        </p:spPr>
      </p:pic>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932" y="1991716"/>
            <a:ext cx="4884268" cy="349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876800" y="1874520"/>
            <a:ext cx="3430634" cy="369332"/>
          </a:xfrm>
          <a:prstGeom prst="rect">
            <a:avLst/>
          </a:prstGeom>
          <a:solidFill>
            <a:srgbClr val="FFFFFF"/>
          </a:solidFill>
        </p:spPr>
        <p:txBody>
          <a:bodyPr wrap="none" rtlCol="0">
            <a:spAutoFit/>
          </a:bodyPr>
          <a:lstStyle/>
          <a:p>
            <a:r>
              <a:rPr lang="en-US" sz="1800" dirty="0" smtClean="0"/>
              <a:t>May 2008                   May 2009 </a:t>
            </a:r>
            <a:endParaRPr lang="en-US" sz="1800" dirty="0"/>
          </a:p>
        </p:txBody>
      </p:sp>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5"/>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85800" y="76200"/>
            <a:ext cx="7696200" cy="1143000"/>
          </a:xfrm>
        </p:spPr>
        <p:txBody>
          <a:bodyPr/>
          <a:lstStyle/>
          <a:p>
            <a:pPr eaLnBrk="1" hangingPunct="1"/>
            <a:r>
              <a:rPr lang="en-US" sz="4000" b="1" dirty="0" smtClean="0">
                <a:solidFill>
                  <a:srgbClr val="F7FF02"/>
                </a:solidFill>
              </a:rPr>
              <a:t>Salmon Survival in 2011</a:t>
            </a:r>
            <a:endParaRPr lang="en-US" sz="4000" dirty="0">
              <a:solidFill>
                <a:schemeClr val="tx1"/>
              </a:solidFill>
            </a:endParaRPr>
          </a:p>
        </p:txBody>
      </p:sp>
      <p:pic>
        <p:nvPicPr>
          <p:cNvPr id="20" name="Picture 4" descr="NOA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t="10051" b="9418"/>
          <a:stretch>
            <a:fillRect/>
          </a:stretch>
        </p:blipFill>
        <p:spPr bwMode="auto">
          <a:xfrm>
            <a:off x="396875" y="4506912"/>
            <a:ext cx="3544887" cy="166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p:cNvPicPr>
          <p:nvPr/>
        </p:nvPicPr>
        <p:blipFill rotWithShape="1">
          <a:blip r:embed="rId8">
            <a:extLst>
              <a:ext uri="{28A0092B-C50C-407E-A947-70E740481C1C}">
                <a14:useLocalDpi xmlns:a14="http://schemas.microsoft.com/office/drawing/2010/main" val="0"/>
              </a:ext>
            </a:extLst>
          </a:blip>
          <a:srcRect t="-2" b="6920"/>
          <a:stretch/>
        </p:blipFill>
        <p:spPr bwMode="auto">
          <a:xfrm>
            <a:off x="76200" y="1752600"/>
            <a:ext cx="3402073" cy="245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2960655" y="4073101"/>
            <a:ext cx="107106" cy="117899"/>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12" name="TextBox 11"/>
          <p:cNvSpPr txBox="1"/>
          <p:nvPr/>
        </p:nvSpPr>
        <p:spPr>
          <a:xfrm>
            <a:off x="3657600" y="3276600"/>
            <a:ext cx="734734" cy="430887"/>
          </a:xfrm>
          <a:prstGeom prst="rect">
            <a:avLst/>
          </a:prstGeom>
          <a:noFill/>
        </p:spPr>
        <p:txBody>
          <a:bodyPr wrap="none">
            <a:spAutoFit/>
          </a:bodyPr>
          <a:lstStyle/>
          <a:p>
            <a:pPr eaLnBrk="1" fontAlgn="auto" hangingPunct="1">
              <a:spcBef>
                <a:spcPts val="0"/>
              </a:spcBef>
              <a:spcAft>
                <a:spcPts val="0"/>
              </a:spcAft>
              <a:defRPr/>
            </a:pPr>
            <a:r>
              <a:rPr lang="en-US" sz="1100" dirty="0">
                <a:solidFill>
                  <a:prstClr val="black"/>
                </a:solidFill>
                <a:latin typeface="Calibri"/>
                <a:ea typeface="ＭＳ Ｐゴシック" charset="0"/>
                <a:cs typeface="ＭＳ Ｐゴシック" charset="0"/>
              </a:rPr>
              <a:t>Observed </a:t>
            </a:r>
            <a:endParaRPr lang="en-US" sz="1100" dirty="0" smtClean="0">
              <a:solidFill>
                <a:prstClr val="black"/>
              </a:solidFill>
              <a:latin typeface="Calibri"/>
              <a:ea typeface="ＭＳ Ｐゴシック" charset="0"/>
              <a:cs typeface="ＭＳ Ｐゴシック" charset="0"/>
            </a:endParaRPr>
          </a:p>
          <a:p>
            <a:pPr eaLnBrk="1" fontAlgn="auto" hangingPunct="1">
              <a:spcBef>
                <a:spcPts val="0"/>
              </a:spcBef>
              <a:spcAft>
                <a:spcPts val="0"/>
              </a:spcAft>
              <a:defRPr/>
            </a:pPr>
            <a:r>
              <a:rPr lang="en-US" sz="1100" dirty="0" smtClean="0">
                <a:solidFill>
                  <a:prstClr val="black"/>
                </a:solidFill>
                <a:latin typeface="Calibri"/>
                <a:ea typeface="ＭＳ Ｐゴシック" charset="0"/>
                <a:cs typeface="ＭＳ Ｐゴシック" charset="0"/>
              </a:rPr>
              <a:t>return</a:t>
            </a:r>
            <a:endParaRPr lang="en-US" sz="1100" dirty="0">
              <a:solidFill>
                <a:prstClr val="black"/>
              </a:solidFill>
              <a:latin typeface="Calibri"/>
              <a:ea typeface="ＭＳ Ｐゴシック" charset="0"/>
              <a:cs typeface="ＭＳ Ｐゴシック" charset="0"/>
            </a:endParaRPr>
          </a:p>
        </p:txBody>
      </p:sp>
      <p:cxnSp>
        <p:nvCxnSpPr>
          <p:cNvPr id="13" name="Straight Arrow Connector 12"/>
          <p:cNvCxnSpPr/>
          <p:nvPr/>
        </p:nvCxnSpPr>
        <p:spPr>
          <a:xfrm flipH="1">
            <a:off x="3303042" y="3569821"/>
            <a:ext cx="354558" cy="16397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81400" y="2464713"/>
            <a:ext cx="817182" cy="430887"/>
          </a:xfrm>
          <a:prstGeom prst="rect">
            <a:avLst/>
          </a:prstGeom>
          <a:noFill/>
        </p:spPr>
        <p:txBody>
          <a:bodyPr wrap="none">
            <a:spAutoFit/>
          </a:bodyPr>
          <a:lstStyle/>
          <a:p>
            <a:pPr eaLnBrk="1" fontAlgn="auto" hangingPunct="1">
              <a:spcBef>
                <a:spcPts val="0"/>
              </a:spcBef>
              <a:spcAft>
                <a:spcPts val="0"/>
              </a:spcAft>
              <a:defRPr/>
            </a:pPr>
            <a:r>
              <a:rPr lang="en-US" sz="1100" dirty="0">
                <a:solidFill>
                  <a:prstClr val="black"/>
                </a:solidFill>
                <a:latin typeface="Calibri"/>
                <a:ea typeface="ＭＳ Ｐゴシック" charset="0"/>
                <a:cs typeface="ＭＳ Ｐゴシック" charset="0"/>
              </a:rPr>
              <a:t>Forecasted </a:t>
            </a:r>
            <a:endParaRPr lang="en-US" sz="1100" dirty="0" smtClean="0">
              <a:solidFill>
                <a:prstClr val="black"/>
              </a:solidFill>
              <a:latin typeface="Calibri"/>
              <a:ea typeface="ＭＳ Ｐゴシック" charset="0"/>
              <a:cs typeface="ＭＳ Ｐゴシック" charset="0"/>
            </a:endParaRPr>
          </a:p>
          <a:p>
            <a:pPr eaLnBrk="1" fontAlgn="auto" hangingPunct="1">
              <a:spcBef>
                <a:spcPts val="0"/>
              </a:spcBef>
              <a:spcAft>
                <a:spcPts val="0"/>
              </a:spcAft>
              <a:defRPr/>
            </a:pPr>
            <a:r>
              <a:rPr lang="en-US" sz="1100" dirty="0" smtClean="0">
                <a:solidFill>
                  <a:prstClr val="black"/>
                </a:solidFill>
                <a:latin typeface="Calibri"/>
                <a:ea typeface="ＭＳ Ｐゴシック" charset="0"/>
                <a:cs typeface="ＭＳ Ｐゴシック" charset="0"/>
              </a:rPr>
              <a:t>return</a:t>
            </a:r>
            <a:endParaRPr lang="en-US" sz="1100" dirty="0">
              <a:solidFill>
                <a:prstClr val="black"/>
              </a:solidFill>
              <a:latin typeface="Calibri"/>
              <a:ea typeface="ＭＳ Ｐゴシック" charset="0"/>
              <a:cs typeface="ＭＳ Ｐゴシック" charset="0"/>
            </a:endParaRPr>
          </a:p>
        </p:txBody>
      </p:sp>
      <p:cxnSp>
        <p:nvCxnSpPr>
          <p:cNvPr id="15" name="Straight Arrow Connector 14"/>
          <p:cNvCxnSpPr/>
          <p:nvPr/>
        </p:nvCxnSpPr>
        <p:spPr>
          <a:xfrm flipH="1">
            <a:off x="3352800" y="2756357"/>
            <a:ext cx="228600" cy="6304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16325" y="5257800"/>
            <a:ext cx="469900" cy="261937"/>
          </a:xfrm>
          <a:prstGeom prst="rect">
            <a:avLst/>
          </a:prstGeom>
          <a:noFill/>
        </p:spPr>
        <p:txBody>
          <a:bodyPr wrap="none">
            <a:spAutoFit/>
          </a:bodyPr>
          <a:lstStyle/>
          <a:p>
            <a:pPr eaLnBrk="1" fontAlgn="auto" hangingPunct="1">
              <a:spcBef>
                <a:spcPts val="0"/>
              </a:spcBef>
              <a:spcAft>
                <a:spcPts val="0"/>
              </a:spcAft>
              <a:defRPr/>
            </a:pPr>
            <a:r>
              <a:rPr lang="en-US" sz="1100" b="1" dirty="0">
                <a:solidFill>
                  <a:srgbClr val="FF0000"/>
                </a:solidFill>
                <a:latin typeface="Calibri"/>
                <a:ea typeface="ＭＳ Ｐゴシック" charset="0"/>
                <a:cs typeface="ＭＳ Ｐゴシック" charset="0"/>
              </a:rPr>
              <a:t>2011</a:t>
            </a:r>
          </a:p>
        </p:txBody>
      </p:sp>
      <p:cxnSp>
        <p:nvCxnSpPr>
          <p:cNvPr id="18" name="Straight Arrow Connector 17"/>
          <p:cNvCxnSpPr>
            <a:stCxn id="17" idx="1"/>
          </p:cNvCxnSpPr>
          <p:nvPr/>
        </p:nvCxnSpPr>
        <p:spPr>
          <a:xfrm flipH="1">
            <a:off x="3200400" y="5387975"/>
            <a:ext cx="415925" cy="131762"/>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36537" y="6153150"/>
            <a:ext cx="3960813" cy="552450"/>
          </a:xfrm>
          <a:prstGeom prst="rect">
            <a:avLst/>
          </a:prstGeom>
          <a:noFill/>
        </p:spPr>
        <p:txBody>
          <a:bodyPr>
            <a:spAutoFit/>
          </a:bodyPr>
          <a:lstStyle/>
          <a:p>
            <a:pPr eaLnBrk="1" fontAlgn="auto" hangingPunct="1">
              <a:spcBef>
                <a:spcPts val="0"/>
              </a:spcBef>
              <a:spcAft>
                <a:spcPts val="0"/>
              </a:spcAft>
              <a:defRPr/>
            </a:pPr>
            <a:r>
              <a:rPr lang="en-US" sz="1000" dirty="0" smtClean="0">
                <a:solidFill>
                  <a:prstClr val="black"/>
                </a:solidFill>
                <a:latin typeface="Calibri"/>
                <a:ea typeface="ＭＳ Ｐゴシック" charset="0"/>
                <a:cs typeface="ＭＳ Ｐゴシック" charset="0"/>
              </a:rPr>
              <a:t>Time </a:t>
            </a:r>
            <a:r>
              <a:rPr lang="en-US" sz="1000" dirty="0">
                <a:solidFill>
                  <a:prstClr val="black"/>
                </a:solidFill>
                <a:latin typeface="Calibri"/>
                <a:ea typeface="ＭＳ Ｐゴシック" charset="0"/>
                <a:cs typeface="ＭＳ Ｐゴシック" charset="0"/>
              </a:rPr>
              <a:t>series of average April-May chlorophyll concentrations in coastal Gulf of Alaska.  The lowest value (2011) suggests that low productivity could have negatively influenced salmon survival that year.</a:t>
            </a:r>
          </a:p>
        </p:txBody>
      </p:sp>
      <p:sp>
        <p:nvSpPr>
          <p:cNvPr id="5" name="TextBox 4"/>
          <p:cNvSpPr txBox="1"/>
          <p:nvPr/>
        </p:nvSpPr>
        <p:spPr>
          <a:xfrm>
            <a:off x="1219200" y="1443335"/>
            <a:ext cx="7035900" cy="461665"/>
          </a:xfrm>
          <a:prstGeom prst="rect">
            <a:avLst/>
          </a:prstGeom>
          <a:noFill/>
        </p:spPr>
        <p:txBody>
          <a:bodyPr wrap="none" rtlCol="0">
            <a:spAutoFit/>
          </a:bodyPr>
          <a:lstStyle/>
          <a:p>
            <a:r>
              <a:rPr lang="en-US" dirty="0" smtClean="0"/>
              <a:t>Adult Chinook Returns – What happened in 2011? </a:t>
            </a:r>
            <a:endParaRPr lang="en-US" dirty="0"/>
          </a:p>
        </p:txBody>
      </p:sp>
      <p:sp>
        <p:nvSpPr>
          <p:cNvPr id="6" name="TextBox 5"/>
          <p:cNvSpPr txBox="1"/>
          <p:nvPr/>
        </p:nvSpPr>
        <p:spPr>
          <a:xfrm>
            <a:off x="371009" y="3962400"/>
            <a:ext cx="3044423" cy="276999"/>
          </a:xfrm>
          <a:prstGeom prst="rect">
            <a:avLst/>
          </a:prstGeom>
          <a:solidFill>
            <a:schemeClr val="bg1"/>
          </a:solidFill>
        </p:spPr>
        <p:txBody>
          <a:bodyPr wrap="none" rtlCol="0">
            <a:spAutoFit/>
          </a:bodyPr>
          <a:lstStyle/>
          <a:p>
            <a:pPr marL="228600" indent="-228600">
              <a:buAutoNum type="arabicPlain" startAt="2000"/>
            </a:pPr>
            <a:r>
              <a:rPr lang="en-US" sz="1200" dirty="0" smtClean="0"/>
              <a:t>    2002    2004   2006    2008    2010</a:t>
            </a:r>
          </a:p>
        </p:txBody>
      </p:sp>
      <p:sp>
        <p:nvSpPr>
          <p:cNvPr id="29" name="TextBox 28"/>
          <p:cNvSpPr txBox="1"/>
          <p:nvPr/>
        </p:nvSpPr>
        <p:spPr>
          <a:xfrm>
            <a:off x="4876800" y="3059668"/>
            <a:ext cx="3413502" cy="369332"/>
          </a:xfrm>
          <a:prstGeom prst="rect">
            <a:avLst/>
          </a:prstGeom>
          <a:solidFill>
            <a:srgbClr val="FFFFFF"/>
          </a:solidFill>
        </p:spPr>
        <p:txBody>
          <a:bodyPr wrap="none" rtlCol="0">
            <a:spAutoFit/>
          </a:bodyPr>
          <a:lstStyle/>
          <a:p>
            <a:r>
              <a:rPr lang="en-US" sz="1800" dirty="0" smtClean="0"/>
              <a:t>May 2010                   May 2011 </a:t>
            </a:r>
            <a:endParaRPr lang="en-US" sz="1800" dirty="0"/>
          </a:p>
        </p:txBody>
      </p:sp>
      <p:sp>
        <p:nvSpPr>
          <p:cNvPr id="30" name="TextBox 29"/>
          <p:cNvSpPr txBox="1"/>
          <p:nvPr/>
        </p:nvSpPr>
        <p:spPr>
          <a:xfrm>
            <a:off x="4953000" y="4202668"/>
            <a:ext cx="3413502" cy="369332"/>
          </a:xfrm>
          <a:prstGeom prst="rect">
            <a:avLst/>
          </a:prstGeom>
          <a:solidFill>
            <a:srgbClr val="FFFFFF"/>
          </a:solidFill>
        </p:spPr>
        <p:txBody>
          <a:bodyPr wrap="none" rtlCol="0">
            <a:spAutoFit/>
          </a:bodyPr>
          <a:lstStyle/>
          <a:p>
            <a:r>
              <a:rPr lang="en-US" sz="1800" dirty="0" smtClean="0"/>
              <a:t>May 2012                   May 2013 </a:t>
            </a:r>
            <a:endParaRPr lang="en-US" sz="1800" dirty="0"/>
          </a:p>
        </p:txBody>
      </p:sp>
      <p:sp>
        <p:nvSpPr>
          <p:cNvPr id="23" name="Rectangle 22"/>
          <p:cNvSpPr/>
          <p:nvPr/>
        </p:nvSpPr>
        <p:spPr>
          <a:xfrm>
            <a:off x="6781800" y="3048000"/>
            <a:ext cx="2133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31" name="TextBox 30"/>
          <p:cNvSpPr txBox="1"/>
          <p:nvPr/>
        </p:nvSpPr>
        <p:spPr>
          <a:xfrm>
            <a:off x="4343400" y="5706070"/>
            <a:ext cx="2429196" cy="923330"/>
          </a:xfrm>
          <a:prstGeom prst="rect">
            <a:avLst/>
          </a:prstGeom>
          <a:solidFill>
            <a:srgbClr val="CCFFCC"/>
          </a:solidFill>
          <a:ln>
            <a:solidFill>
              <a:schemeClr val="tx1"/>
            </a:solidFill>
          </a:ln>
        </p:spPr>
        <p:txBody>
          <a:bodyPr wrap="none">
            <a:spAutoFit/>
          </a:bodyPr>
          <a:lstStyle/>
          <a:p>
            <a:pPr algn="ct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Brian Burke</a:t>
            </a:r>
          </a:p>
          <a:p>
            <a:pPr algn="ct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Fish Ecology Division</a:t>
            </a:r>
          </a:p>
          <a:p>
            <a:pPr algn="ct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NWFSC, NOAA Fisheries</a:t>
            </a:r>
          </a:p>
        </p:txBody>
      </p:sp>
      <p:sp>
        <p:nvSpPr>
          <p:cNvPr id="7" name="Rounded Rectangle 6"/>
          <p:cNvSpPr/>
          <p:nvPr/>
        </p:nvSpPr>
        <p:spPr>
          <a:xfrm>
            <a:off x="76200" y="4286250"/>
            <a:ext cx="4121150" cy="2463800"/>
          </a:xfrm>
          <a:prstGeom prst="roundRect">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27" name="Oval 26"/>
          <p:cNvSpPr/>
          <p:nvPr/>
        </p:nvSpPr>
        <p:spPr bwMode="auto">
          <a:xfrm>
            <a:off x="3200400" y="3733800"/>
            <a:ext cx="109728" cy="10972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Tree>
    <p:extLst>
      <p:ext uri="{BB962C8B-B14F-4D97-AF65-F5344CB8AC3E}">
        <p14:creationId xmlns:p14="http://schemas.microsoft.com/office/powerpoint/2010/main" val="2408662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3185" name="Group 82"/>
          <p:cNvGrpSpPr>
            <a:grpSpLocks/>
          </p:cNvGrpSpPr>
          <p:nvPr/>
        </p:nvGrpSpPr>
        <p:grpSpPr bwMode="auto">
          <a:xfrm>
            <a:off x="0" y="530225"/>
            <a:ext cx="6497638" cy="6327775"/>
            <a:chOff x="-3" y="102008"/>
            <a:chExt cx="8662702" cy="6327675"/>
          </a:xfrm>
        </p:grpSpPr>
        <p:sp>
          <p:nvSpPr>
            <p:cNvPr id="13" name="TextBox 12"/>
            <p:cNvSpPr txBox="1"/>
            <p:nvPr/>
          </p:nvSpPr>
          <p:spPr>
            <a:xfrm>
              <a:off x="-3" y="870346"/>
              <a:ext cx="916431" cy="36988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2006</a:t>
              </a:r>
            </a:p>
          </p:txBody>
        </p:sp>
        <p:sp>
          <p:nvSpPr>
            <p:cNvPr id="14" name="TextBox 13"/>
            <p:cNvSpPr txBox="1"/>
            <p:nvPr/>
          </p:nvSpPr>
          <p:spPr>
            <a:xfrm>
              <a:off x="101587" y="2008566"/>
              <a:ext cx="1109029" cy="368294"/>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2007</a:t>
              </a:r>
            </a:p>
          </p:txBody>
        </p:sp>
        <p:sp>
          <p:nvSpPr>
            <p:cNvPr id="15" name="TextBox 14"/>
            <p:cNvSpPr txBox="1"/>
            <p:nvPr/>
          </p:nvSpPr>
          <p:spPr>
            <a:xfrm>
              <a:off x="1411681" y="111533"/>
              <a:ext cx="1026486" cy="36988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April</a:t>
              </a:r>
            </a:p>
          </p:txBody>
        </p:sp>
        <p:sp>
          <p:nvSpPr>
            <p:cNvPr id="18" name="TextBox 17"/>
            <p:cNvSpPr txBox="1"/>
            <p:nvPr/>
          </p:nvSpPr>
          <p:spPr>
            <a:xfrm>
              <a:off x="3379996" y="102008"/>
              <a:ext cx="825422" cy="36988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May</a:t>
              </a:r>
            </a:p>
          </p:txBody>
        </p:sp>
        <p:sp>
          <p:nvSpPr>
            <p:cNvPr id="21" name="TextBox 20"/>
            <p:cNvSpPr txBox="1"/>
            <p:nvPr/>
          </p:nvSpPr>
          <p:spPr>
            <a:xfrm>
              <a:off x="5369476" y="111533"/>
              <a:ext cx="778860" cy="646103"/>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June</a:t>
              </a:r>
            </a:p>
          </p:txBody>
        </p:sp>
        <p:sp>
          <p:nvSpPr>
            <p:cNvPr id="24" name="TextBox 23"/>
            <p:cNvSpPr txBox="1"/>
            <p:nvPr/>
          </p:nvSpPr>
          <p:spPr>
            <a:xfrm>
              <a:off x="7314509" y="111533"/>
              <a:ext cx="634940" cy="646103"/>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July</a:t>
              </a:r>
            </a:p>
          </p:txBody>
        </p:sp>
        <p:sp>
          <p:nvSpPr>
            <p:cNvPr id="27" name="TextBox 26"/>
            <p:cNvSpPr txBox="1"/>
            <p:nvPr/>
          </p:nvSpPr>
          <p:spPr>
            <a:xfrm>
              <a:off x="-3" y="3226159"/>
              <a:ext cx="1153475" cy="36988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2008</a:t>
              </a:r>
            </a:p>
          </p:txBody>
        </p:sp>
        <p:pic>
          <p:nvPicPr>
            <p:cNvPr id="93195" name="Picture 56"/>
            <p:cNvPicPr>
              <a:picLocks noChangeAspect="1"/>
            </p:cNvPicPr>
            <p:nvPr/>
          </p:nvPicPr>
          <p:blipFill>
            <a:blip r:embed="rId2">
              <a:extLst>
                <a:ext uri="{28A0092B-C50C-407E-A947-70E740481C1C}">
                  <a14:useLocalDpi xmlns:a14="http://schemas.microsoft.com/office/drawing/2010/main" val="0"/>
                </a:ext>
              </a:extLst>
            </a:blip>
            <a:srcRect l="7491" t="26503" r="19102" b="19838"/>
            <a:stretch>
              <a:fillRect/>
            </a:stretch>
          </p:blipFill>
          <p:spPr bwMode="auto">
            <a:xfrm>
              <a:off x="886509" y="518803"/>
              <a:ext cx="1931355" cy="108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Picture 57"/>
            <p:cNvPicPr>
              <a:picLocks noChangeAspect="1"/>
            </p:cNvPicPr>
            <p:nvPr/>
          </p:nvPicPr>
          <p:blipFill>
            <a:blip r:embed="rId3">
              <a:extLst>
                <a:ext uri="{28A0092B-C50C-407E-A947-70E740481C1C}">
                  <a14:useLocalDpi xmlns:a14="http://schemas.microsoft.com/office/drawing/2010/main" val="0"/>
                </a:ext>
              </a:extLst>
            </a:blip>
            <a:srcRect l="8611" t="26666" r="18977" b="19838"/>
            <a:stretch>
              <a:fillRect/>
            </a:stretch>
          </p:blipFill>
          <p:spPr bwMode="auto">
            <a:xfrm>
              <a:off x="2823453" y="529542"/>
              <a:ext cx="1952922" cy="108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Picture 58"/>
            <p:cNvPicPr>
              <a:picLocks noChangeAspect="1"/>
            </p:cNvPicPr>
            <p:nvPr/>
          </p:nvPicPr>
          <p:blipFill>
            <a:blip r:embed="rId4">
              <a:extLst>
                <a:ext uri="{28A0092B-C50C-407E-A947-70E740481C1C}">
                  <a14:useLocalDpi xmlns:a14="http://schemas.microsoft.com/office/drawing/2010/main" val="0"/>
                </a:ext>
              </a:extLst>
            </a:blip>
            <a:srcRect l="7616" t="26341" r="18977" b="19511"/>
            <a:stretch>
              <a:fillRect/>
            </a:stretch>
          </p:blipFill>
          <p:spPr bwMode="auto">
            <a:xfrm>
              <a:off x="4776373" y="528328"/>
              <a:ext cx="1934973" cy="109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59"/>
            <p:cNvPicPr>
              <a:picLocks noChangeAspect="1"/>
            </p:cNvPicPr>
            <p:nvPr/>
          </p:nvPicPr>
          <p:blipFill>
            <a:blip r:embed="rId5">
              <a:extLst>
                <a:ext uri="{28A0092B-C50C-407E-A947-70E740481C1C}">
                  <a14:useLocalDpi xmlns:a14="http://schemas.microsoft.com/office/drawing/2010/main" val="0"/>
                </a:ext>
              </a:extLst>
            </a:blip>
            <a:srcRect l="6993" t="26666" r="19353" b="19838"/>
            <a:stretch>
              <a:fillRect/>
            </a:stretch>
          </p:blipFill>
          <p:spPr bwMode="auto">
            <a:xfrm>
              <a:off x="6718906" y="521137"/>
              <a:ext cx="1943792" cy="108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60"/>
            <p:cNvPicPr>
              <a:picLocks noChangeAspect="1"/>
            </p:cNvPicPr>
            <p:nvPr/>
          </p:nvPicPr>
          <p:blipFill>
            <a:blip r:embed="rId6">
              <a:extLst>
                <a:ext uri="{28A0092B-C50C-407E-A947-70E740481C1C}">
                  <a14:useLocalDpi xmlns:a14="http://schemas.microsoft.com/office/drawing/2010/main" val="0"/>
                </a:ext>
              </a:extLst>
            </a:blip>
            <a:srcRect l="8115" t="26341" r="18977" b="19838"/>
            <a:stretch>
              <a:fillRect/>
            </a:stretch>
          </p:blipFill>
          <p:spPr bwMode="auto">
            <a:xfrm>
              <a:off x="892098" y="1651206"/>
              <a:ext cx="1931355" cy="10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61"/>
            <p:cNvPicPr>
              <a:picLocks noChangeAspect="1"/>
            </p:cNvPicPr>
            <p:nvPr/>
          </p:nvPicPr>
          <p:blipFill>
            <a:blip r:embed="rId7">
              <a:extLst>
                <a:ext uri="{28A0092B-C50C-407E-A947-70E740481C1C}">
                  <a14:useLocalDpi xmlns:a14="http://schemas.microsoft.com/office/drawing/2010/main" val="0"/>
                </a:ext>
              </a:extLst>
            </a:blip>
            <a:srcRect l="7491" t="26180" r="19353" b="20000"/>
            <a:stretch>
              <a:fillRect/>
            </a:stretch>
          </p:blipFill>
          <p:spPr bwMode="auto">
            <a:xfrm>
              <a:off x="2823453" y="1651183"/>
              <a:ext cx="1952921" cy="10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1" name="Picture 62"/>
            <p:cNvPicPr>
              <a:picLocks noChangeAspect="1"/>
            </p:cNvPicPr>
            <p:nvPr/>
          </p:nvPicPr>
          <p:blipFill>
            <a:blip r:embed="rId8">
              <a:extLst>
                <a:ext uri="{28A0092B-C50C-407E-A947-70E740481C1C}">
                  <a14:useLocalDpi xmlns:a14="http://schemas.microsoft.com/office/drawing/2010/main" val="0"/>
                </a:ext>
              </a:extLst>
            </a:blip>
            <a:srcRect l="7491" t="26505" r="19102" b="19675"/>
            <a:stretch>
              <a:fillRect/>
            </a:stretch>
          </p:blipFill>
          <p:spPr bwMode="auto">
            <a:xfrm>
              <a:off x="4776375" y="1651183"/>
              <a:ext cx="1942531" cy="109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2" name="Picture 63"/>
            <p:cNvPicPr>
              <a:picLocks noChangeAspect="1"/>
            </p:cNvPicPr>
            <p:nvPr/>
          </p:nvPicPr>
          <p:blipFill>
            <a:blip r:embed="rId9">
              <a:extLst>
                <a:ext uri="{28A0092B-C50C-407E-A947-70E740481C1C}">
                  <a14:useLocalDpi xmlns:a14="http://schemas.microsoft.com/office/drawing/2010/main" val="0"/>
                </a:ext>
              </a:extLst>
            </a:blip>
            <a:srcRect l="8485" t="26016" r="19476" b="20325"/>
            <a:stretch>
              <a:fillRect/>
            </a:stretch>
          </p:blipFill>
          <p:spPr bwMode="auto">
            <a:xfrm>
              <a:off x="6718906" y="1651183"/>
              <a:ext cx="1943792" cy="109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3" name="Picture 64"/>
            <p:cNvPicPr>
              <a:picLocks noChangeAspect="1"/>
            </p:cNvPicPr>
            <p:nvPr/>
          </p:nvPicPr>
          <p:blipFill>
            <a:blip r:embed="rId10">
              <a:extLst>
                <a:ext uri="{28A0092B-C50C-407E-A947-70E740481C1C}">
                  <a14:useLocalDpi xmlns:a14="http://schemas.microsoft.com/office/drawing/2010/main" val="0"/>
                </a:ext>
              </a:extLst>
            </a:blip>
            <a:srcRect l="9979" t="25851" r="19476" b="19675"/>
            <a:stretch>
              <a:fillRect/>
            </a:stretch>
          </p:blipFill>
          <p:spPr bwMode="auto">
            <a:xfrm>
              <a:off x="892098" y="2780084"/>
              <a:ext cx="1931355" cy="1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4" name="Picture 65"/>
            <p:cNvPicPr>
              <a:picLocks noChangeAspect="1"/>
            </p:cNvPicPr>
            <p:nvPr/>
          </p:nvPicPr>
          <p:blipFill>
            <a:blip r:embed="rId11">
              <a:extLst>
                <a:ext uri="{28A0092B-C50C-407E-A947-70E740481C1C}">
                  <a14:useLocalDpi xmlns:a14="http://schemas.microsoft.com/office/drawing/2010/main" val="0"/>
                </a:ext>
              </a:extLst>
            </a:blip>
            <a:srcRect l="8611" t="25691" r="18977" b="20325"/>
            <a:stretch>
              <a:fillRect/>
            </a:stretch>
          </p:blipFill>
          <p:spPr bwMode="auto">
            <a:xfrm>
              <a:off x="2823453" y="2788467"/>
              <a:ext cx="1952921" cy="12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5" name="Picture 66"/>
            <p:cNvPicPr>
              <a:picLocks noChangeAspect="1"/>
            </p:cNvPicPr>
            <p:nvPr/>
          </p:nvPicPr>
          <p:blipFill>
            <a:blip r:embed="rId12">
              <a:extLst>
                <a:ext uri="{28A0092B-C50C-407E-A947-70E740481C1C}">
                  <a14:useLocalDpi xmlns:a14="http://schemas.microsoft.com/office/drawing/2010/main" val="0"/>
                </a:ext>
              </a:extLst>
            </a:blip>
            <a:srcRect l="8736" t="26180" r="19102" b="20325"/>
            <a:stretch>
              <a:fillRect/>
            </a:stretch>
          </p:blipFill>
          <p:spPr bwMode="auto">
            <a:xfrm>
              <a:off x="4776375" y="2800327"/>
              <a:ext cx="1942532" cy="125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Picture 67"/>
            <p:cNvPicPr>
              <a:picLocks noChangeAspect="1"/>
            </p:cNvPicPr>
            <p:nvPr/>
          </p:nvPicPr>
          <p:blipFill>
            <a:blip r:embed="rId13">
              <a:extLst>
                <a:ext uri="{28A0092B-C50C-407E-A947-70E740481C1C}">
                  <a14:useLocalDpi xmlns:a14="http://schemas.microsoft.com/office/drawing/2010/main" val="0"/>
                </a:ext>
              </a:extLst>
            </a:blip>
            <a:srcRect l="8611" t="25853" r="19228" b="20161"/>
            <a:stretch>
              <a:fillRect/>
            </a:stretch>
          </p:blipFill>
          <p:spPr bwMode="auto">
            <a:xfrm>
              <a:off x="6719851" y="2788467"/>
              <a:ext cx="1942848" cy="126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Picture 68"/>
            <p:cNvPicPr>
              <a:picLocks noChangeAspect="1"/>
            </p:cNvPicPr>
            <p:nvPr/>
          </p:nvPicPr>
          <p:blipFill>
            <a:blip r:embed="rId14">
              <a:extLst>
                <a:ext uri="{28A0092B-C50C-407E-A947-70E740481C1C}">
                  <a14:useLocalDpi xmlns:a14="http://schemas.microsoft.com/office/drawing/2010/main" val="0"/>
                </a:ext>
              </a:extLst>
            </a:blip>
            <a:srcRect l="8237" t="26180" r="19351" b="20488"/>
            <a:stretch>
              <a:fillRect/>
            </a:stretch>
          </p:blipFill>
          <p:spPr bwMode="auto">
            <a:xfrm>
              <a:off x="892098" y="4080876"/>
              <a:ext cx="1931355" cy="117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69"/>
            <p:cNvSpPr txBox="1"/>
            <p:nvPr/>
          </p:nvSpPr>
          <p:spPr>
            <a:xfrm>
              <a:off x="-3" y="4481852"/>
              <a:ext cx="893149" cy="369881"/>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2009</a:t>
              </a:r>
            </a:p>
          </p:txBody>
        </p:sp>
        <p:pic>
          <p:nvPicPr>
            <p:cNvPr id="93209" name="Picture 70"/>
            <p:cNvPicPr>
              <a:picLocks noChangeAspect="1"/>
            </p:cNvPicPr>
            <p:nvPr/>
          </p:nvPicPr>
          <p:blipFill>
            <a:blip r:embed="rId15">
              <a:extLst>
                <a:ext uri="{28A0092B-C50C-407E-A947-70E740481C1C}">
                  <a14:useLocalDpi xmlns:a14="http://schemas.microsoft.com/office/drawing/2010/main" val="0"/>
                </a:ext>
              </a:extLst>
            </a:blip>
            <a:srcRect l="9731" t="26341" r="19600" b="20000"/>
            <a:stretch>
              <a:fillRect/>
            </a:stretch>
          </p:blipFill>
          <p:spPr bwMode="auto">
            <a:xfrm>
              <a:off x="2823453" y="4080876"/>
              <a:ext cx="1952921" cy="116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0" name="Picture 71"/>
            <p:cNvPicPr>
              <a:picLocks noChangeAspect="1"/>
            </p:cNvPicPr>
            <p:nvPr/>
          </p:nvPicPr>
          <p:blipFill>
            <a:blip r:embed="rId16">
              <a:extLst>
                <a:ext uri="{28A0092B-C50C-407E-A947-70E740481C1C}">
                  <a14:useLocalDpi xmlns:a14="http://schemas.microsoft.com/office/drawing/2010/main" val="0"/>
                </a:ext>
              </a:extLst>
            </a:blip>
            <a:srcRect l="8734" t="25854" r="18732" b="19836"/>
            <a:stretch>
              <a:fillRect/>
            </a:stretch>
          </p:blipFill>
          <p:spPr bwMode="auto">
            <a:xfrm>
              <a:off x="4776374" y="4089259"/>
              <a:ext cx="1931355" cy="114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1" name="Picture 72"/>
            <p:cNvPicPr>
              <a:picLocks noChangeAspect="1"/>
            </p:cNvPicPr>
            <p:nvPr/>
          </p:nvPicPr>
          <p:blipFill>
            <a:blip r:embed="rId17">
              <a:extLst>
                <a:ext uri="{28A0092B-C50C-407E-A947-70E740481C1C}">
                  <a14:useLocalDpi xmlns:a14="http://schemas.microsoft.com/office/drawing/2010/main" val="0"/>
                </a:ext>
              </a:extLst>
            </a:blip>
            <a:srcRect l="22047" t="33659" r="7285" b="12358"/>
            <a:stretch>
              <a:fillRect/>
            </a:stretch>
          </p:blipFill>
          <p:spPr bwMode="auto">
            <a:xfrm>
              <a:off x="6721797" y="4089259"/>
              <a:ext cx="1938854" cy="114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2" name="Picture 73"/>
            <p:cNvPicPr>
              <a:picLocks noChangeAspect="1"/>
            </p:cNvPicPr>
            <p:nvPr/>
          </p:nvPicPr>
          <p:blipFill>
            <a:blip r:embed="rId18">
              <a:extLst>
                <a:ext uri="{28A0092B-C50C-407E-A947-70E740481C1C}">
                  <a14:useLocalDpi xmlns:a14="http://schemas.microsoft.com/office/drawing/2010/main" val="0"/>
                </a:ext>
              </a:extLst>
            </a:blip>
            <a:srcRect l="21053" t="34309" r="7283" b="12520"/>
            <a:stretch>
              <a:fillRect/>
            </a:stretch>
          </p:blipFill>
          <p:spPr bwMode="auto">
            <a:xfrm>
              <a:off x="880922" y="5281307"/>
              <a:ext cx="1942531" cy="11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p:cNvSpPr txBox="1"/>
            <p:nvPr/>
          </p:nvSpPr>
          <p:spPr>
            <a:xfrm>
              <a:off x="-3" y="5670870"/>
              <a:ext cx="950295" cy="36988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0"/>
                  <a:cs typeface="ＭＳ Ｐゴシック" charset="0"/>
                </a:rPr>
                <a:t>2010</a:t>
              </a:r>
            </a:p>
          </p:txBody>
        </p:sp>
        <p:pic>
          <p:nvPicPr>
            <p:cNvPr id="93214" name="Picture 75"/>
            <p:cNvPicPr>
              <a:picLocks noChangeAspect="1"/>
            </p:cNvPicPr>
            <p:nvPr/>
          </p:nvPicPr>
          <p:blipFill>
            <a:blip r:embed="rId19">
              <a:extLst>
                <a:ext uri="{28A0092B-C50C-407E-A947-70E740481C1C}">
                  <a14:useLocalDpi xmlns:a14="http://schemas.microsoft.com/office/drawing/2010/main" val="0"/>
                </a:ext>
              </a:extLst>
            </a:blip>
            <a:srcRect l="21301" t="33823" r="6909" b="12357"/>
            <a:stretch>
              <a:fillRect/>
            </a:stretch>
          </p:blipFill>
          <p:spPr bwMode="auto">
            <a:xfrm>
              <a:off x="2823452" y="5281307"/>
              <a:ext cx="1952921" cy="11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5" name="Picture 76"/>
            <p:cNvPicPr>
              <a:picLocks noChangeAspect="1"/>
            </p:cNvPicPr>
            <p:nvPr/>
          </p:nvPicPr>
          <p:blipFill>
            <a:blip r:embed="rId20">
              <a:extLst>
                <a:ext uri="{28A0092B-C50C-407E-A947-70E740481C1C}">
                  <a14:useLocalDpi xmlns:a14="http://schemas.microsoft.com/office/drawing/2010/main" val="0"/>
                </a:ext>
              </a:extLst>
            </a:blip>
            <a:srcRect l="21426" t="33984" r="6911" b="12683"/>
            <a:stretch>
              <a:fillRect/>
            </a:stretch>
          </p:blipFill>
          <p:spPr bwMode="auto">
            <a:xfrm>
              <a:off x="4776373" y="5275677"/>
              <a:ext cx="1931356" cy="11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6" name="Picture 77"/>
            <p:cNvPicPr>
              <a:picLocks noChangeAspect="1"/>
            </p:cNvPicPr>
            <p:nvPr/>
          </p:nvPicPr>
          <p:blipFill>
            <a:blip r:embed="rId21">
              <a:extLst>
                <a:ext uri="{28A0092B-C50C-407E-A947-70E740481C1C}">
                  <a14:useLocalDpi xmlns:a14="http://schemas.microsoft.com/office/drawing/2010/main" val="0"/>
                </a:ext>
              </a:extLst>
            </a:blip>
            <a:srcRect l="22421" t="33984" r="6909" b="12520"/>
            <a:stretch>
              <a:fillRect/>
            </a:stretch>
          </p:blipFill>
          <p:spPr bwMode="auto">
            <a:xfrm>
              <a:off x="6729293" y="5285802"/>
              <a:ext cx="1931356" cy="114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613525" y="1066800"/>
            <a:ext cx="2470150" cy="5262563"/>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ea typeface="ＭＳ Ｐゴシック" charset="0"/>
                <a:cs typeface="ＭＳ Ｐゴシック" charset="0"/>
              </a:rPr>
              <a:t>2007 was an anomalous year for primary production, low nutrients, and low recruitment for </a:t>
            </a:r>
            <a:r>
              <a:rPr lang="en-US" dirty="0" err="1">
                <a:solidFill>
                  <a:prstClr val="black"/>
                </a:solidFill>
                <a:latin typeface="Calibri"/>
                <a:ea typeface="ＭＳ Ｐゴシック" charset="0"/>
                <a:cs typeface="ＭＳ Ｐゴシック" charset="0"/>
              </a:rPr>
              <a:t>pollock</a:t>
            </a:r>
            <a:r>
              <a:rPr lang="en-US" dirty="0">
                <a:solidFill>
                  <a:prstClr val="black"/>
                </a:solidFill>
                <a:latin typeface="Calibri"/>
                <a:ea typeface="ＭＳ Ｐゴシック" charset="0"/>
                <a:cs typeface="ＭＳ Ｐゴシック" charset="0"/>
              </a:rPr>
              <a:t>. </a:t>
            </a:r>
            <a:r>
              <a:rPr lang="en-US">
                <a:solidFill>
                  <a:prstClr val="black"/>
                </a:solidFill>
                <a:latin typeface="Calibri"/>
                <a:ea typeface="ＭＳ Ｐゴシック" charset="0"/>
                <a:cs typeface="ＭＳ Ｐゴシック" charset="0"/>
              </a:rPr>
              <a:t>Satellite </a:t>
            </a:r>
            <a:r>
              <a:rPr lang="en-US" dirty="0">
                <a:solidFill>
                  <a:prstClr val="black"/>
                </a:solidFill>
                <a:latin typeface="Calibri"/>
                <a:ea typeface="ＭＳ Ｐゴシック" charset="0"/>
                <a:cs typeface="ＭＳ Ｐゴシック" charset="0"/>
              </a:rPr>
              <a:t>data is crucial to fill in data gaps as our datasets and surveys are restricted to primarily late summer/early fall. </a:t>
            </a:r>
          </a:p>
        </p:txBody>
      </p:sp>
      <p:sp>
        <p:nvSpPr>
          <p:cNvPr id="93187" name="TextBox 2"/>
          <p:cNvSpPr txBox="1">
            <a:spLocks noChangeArrowheads="1"/>
          </p:cNvSpPr>
          <p:nvPr/>
        </p:nvSpPr>
        <p:spPr bwMode="auto">
          <a:xfrm>
            <a:off x="1752600" y="0"/>
            <a:ext cx="544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1" smtClean="0">
                <a:solidFill>
                  <a:srgbClr val="0000FF"/>
                </a:solidFill>
              </a:rPr>
              <a:t>Jeanette Gann, NMFS/AFSC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838200" y="76200"/>
            <a:ext cx="7696200" cy="1143000"/>
          </a:xfrm>
        </p:spPr>
        <p:txBody>
          <a:bodyPr/>
          <a:lstStyle/>
          <a:p>
            <a:pPr eaLnBrk="1" hangingPunct="1"/>
            <a:r>
              <a:rPr lang="en-US" sz="2500" b="1" dirty="0" smtClean="0">
                <a:solidFill>
                  <a:srgbClr val="F7FF02"/>
                </a:solidFill>
              </a:rPr>
              <a:t>CA Current </a:t>
            </a:r>
            <a:br>
              <a:rPr lang="en-US" sz="2500" b="1" dirty="0" smtClean="0">
                <a:solidFill>
                  <a:srgbClr val="F7FF02"/>
                </a:solidFill>
              </a:rPr>
            </a:br>
            <a:r>
              <a:rPr lang="en-US" sz="2500" b="1" dirty="0" smtClean="0">
                <a:solidFill>
                  <a:srgbClr val="F7FF02"/>
                </a:solidFill>
              </a:rPr>
              <a:t>Integrated Ecosystem Assessment (IEA)</a:t>
            </a:r>
            <a:endParaRPr lang="en-US" sz="25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ork:IEA:report_2013:spatial:chl:chlS_AMT.eps"/>
          <p:cNvPicPr/>
          <p:nvPr/>
        </p:nvPicPr>
        <p:blipFill>
          <a:blip r:embed="rId5"/>
          <a:srcRect/>
          <a:stretch>
            <a:fillRect/>
          </a:stretch>
        </p:blipFill>
        <p:spPr bwMode="auto">
          <a:xfrm>
            <a:off x="685800" y="1447800"/>
            <a:ext cx="7239000" cy="4572000"/>
          </a:xfrm>
          <a:prstGeom prst="rect">
            <a:avLst/>
          </a:prstGeom>
          <a:noFill/>
          <a:ln w="9525">
            <a:noFill/>
            <a:miter lim="800000"/>
            <a:headEnd/>
            <a:tailEnd/>
          </a:ln>
        </p:spPr>
      </p:pic>
      <p:sp>
        <p:nvSpPr>
          <p:cNvPr id="3" name="TextBox 2"/>
          <p:cNvSpPr txBox="1"/>
          <p:nvPr/>
        </p:nvSpPr>
        <p:spPr>
          <a:xfrm>
            <a:off x="533400" y="6167735"/>
            <a:ext cx="8426856" cy="523220"/>
          </a:xfrm>
          <a:prstGeom prst="rect">
            <a:avLst/>
          </a:prstGeom>
          <a:noFill/>
        </p:spPr>
        <p:txBody>
          <a:bodyPr wrap="none" rtlCol="0">
            <a:spAutoFit/>
          </a:bodyPr>
          <a:lstStyle/>
          <a:p>
            <a:r>
              <a:rPr lang="en-US" sz="2800" dirty="0" smtClean="0"/>
              <a:t>From the 2013 California Current System IEA report  </a:t>
            </a:r>
            <a:endParaRPr lang="en-US" sz="2800" dirty="0"/>
          </a:p>
        </p:txBody>
      </p:sp>
    </p:spTree>
    <p:extLst>
      <p:ext uri="{BB962C8B-B14F-4D97-AF65-F5344CB8AC3E}">
        <p14:creationId xmlns:p14="http://schemas.microsoft.com/office/powerpoint/2010/main" val="3222568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85800" y="76200"/>
            <a:ext cx="7696200" cy="1143000"/>
          </a:xfrm>
        </p:spPr>
        <p:txBody>
          <a:bodyPr/>
          <a:lstStyle/>
          <a:p>
            <a:pPr eaLnBrk="1" hangingPunct="1"/>
            <a:r>
              <a:rPr lang="en-US" sz="3200" b="1" dirty="0" smtClean="0">
                <a:solidFill>
                  <a:srgbClr val="F7FF02"/>
                </a:solidFill>
              </a:rPr>
              <a:t>3. Management &amp; Conservation</a:t>
            </a:r>
            <a:endParaRPr lang="en-US" sz="32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avidStarrJordan6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447800"/>
            <a:ext cx="8088924" cy="5257800"/>
          </a:xfrm>
          <a:prstGeom prst="rect">
            <a:avLst/>
          </a:prstGeom>
        </p:spPr>
      </p:pic>
    </p:spTree>
    <p:extLst>
      <p:ext uri="{BB962C8B-B14F-4D97-AF65-F5344CB8AC3E}">
        <p14:creationId xmlns:p14="http://schemas.microsoft.com/office/powerpoint/2010/main" val="26346386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21 at 8.18.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95400"/>
            <a:ext cx="8077200" cy="5556463"/>
          </a:xfrm>
          <a:prstGeom prst="rect">
            <a:avLst/>
          </a:prstGeom>
        </p:spPr>
      </p:pic>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4800" b="1" dirty="0" smtClean="0">
                <a:solidFill>
                  <a:srgbClr val="FFF547"/>
                </a:solidFill>
              </a:rPr>
              <a:t> Overfishing</a:t>
            </a:r>
            <a:endParaRPr lang="en-US" sz="5400" dirty="0">
              <a:solidFill>
                <a:srgbClr val="FFF547"/>
              </a:solidFill>
            </a:endParaRPr>
          </a:p>
        </p:txBody>
      </p:sp>
      <p:pic>
        <p:nvPicPr>
          <p:cNvPr id="1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1752600"/>
            <a:ext cx="4495800" cy="646331"/>
          </a:xfrm>
          <a:prstGeom prst="rect">
            <a:avLst/>
          </a:prstGeom>
          <a:noFill/>
        </p:spPr>
        <p:txBody>
          <a:bodyPr wrap="square" rtlCol="0">
            <a:spAutoFit/>
          </a:bodyPr>
          <a:lstStyle/>
          <a:p>
            <a:r>
              <a:rPr lang="en-US" sz="1800" dirty="0" smtClean="0"/>
              <a:t>From FAO The State of World Fisheries and Aquaculture (SOFIA) 2014  </a:t>
            </a:r>
            <a:endParaRPr lang="en-US" sz="1800" dirty="0"/>
          </a:p>
        </p:txBody>
      </p:sp>
    </p:spTree>
    <p:extLst>
      <p:ext uri="{BB962C8B-B14F-4D97-AF65-F5344CB8AC3E}">
        <p14:creationId xmlns:p14="http://schemas.microsoft.com/office/powerpoint/2010/main" val="177508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762000" y="76200"/>
            <a:ext cx="7696200" cy="1143000"/>
          </a:xfrm>
        </p:spPr>
        <p:txBody>
          <a:bodyPr/>
          <a:lstStyle/>
          <a:p>
            <a:pPr eaLnBrk="1" hangingPunct="1"/>
            <a:r>
              <a:rPr lang="en-US" sz="3000" b="1" dirty="0" smtClean="0">
                <a:solidFill>
                  <a:srgbClr val="F7FF02"/>
                </a:solidFill>
              </a:rPr>
              <a:t>Dynamic Ocean Management (DOM)</a:t>
            </a:r>
            <a:endParaRPr lang="en-US" sz="30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81000" y="1600200"/>
            <a:ext cx="7848600" cy="4440140"/>
          </a:xfrm>
          <a:prstGeom prst="rect">
            <a:avLst/>
          </a:prstGeom>
        </p:spPr>
      </p:pic>
      <p:sp>
        <p:nvSpPr>
          <p:cNvPr id="9" name="TextBox 8"/>
          <p:cNvSpPr txBox="1"/>
          <p:nvPr/>
        </p:nvSpPr>
        <p:spPr>
          <a:xfrm>
            <a:off x="4648200" y="6320135"/>
            <a:ext cx="4267200" cy="461665"/>
          </a:xfrm>
          <a:prstGeom prst="rect">
            <a:avLst/>
          </a:prstGeom>
          <a:solidFill>
            <a:schemeClr val="accent1">
              <a:lumMod val="90000"/>
            </a:schemeClr>
          </a:solidFill>
          <a:ln>
            <a:solidFill>
              <a:schemeClr val="tx1"/>
            </a:solidFill>
          </a:ln>
        </p:spPr>
        <p:txBody>
          <a:bodyPr wrap="square" rtlCol="0">
            <a:spAutoFit/>
          </a:bodyPr>
          <a:lstStyle/>
          <a:p>
            <a:pPr defTabSz="457200"/>
            <a:r>
              <a:rPr lang="en-US" dirty="0">
                <a:solidFill>
                  <a:srgbClr val="292934"/>
                </a:solidFill>
              </a:rPr>
              <a:t>Scales et al. 2014 J </a:t>
            </a:r>
            <a:r>
              <a:rPr lang="en-US" dirty="0" err="1">
                <a:solidFill>
                  <a:srgbClr val="292934"/>
                </a:solidFill>
              </a:rPr>
              <a:t>Appl</a:t>
            </a:r>
            <a:r>
              <a:rPr lang="en-US" dirty="0">
                <a:solidFill>
                  <a:srgbClr val="292934"/>
                </a:solidFill>
              </a:rPr>
              <a:t> </a:t>
            </a:r>
            <a:r>
              <a:rPr lang="en-US" dirty="0" err="1">
                <a:solidFill>
                  <a:srgbClr val="292934"/>
                </a:solidFill>
              </a:rPr>
              <a:t>Ecol</a:t>
            </a:r>
            <a:endParaRPr lang="en-US" dirty="0">
              <a:solidFill>
                <a:srgbClr val="292934"/>
              </a:solidFill>
            </a:endParaRPr>
          </a:p>
        </p:txBody>
      </p:sp>
      <p:sp>
        <p:nvSpPr>
          <p:cNvPr id="3" name="Rectangle 2"/>
          <p:cNvSpPr/>
          <p:nvPr/>
        </p:nvSpPr>
        <p:spPr bwMode="auto">
          <a:xfrm>
            <a:off x="1447800" y="2286000"/>
            <a:ext cx="533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2" name="TextBox 1"/>
          <p:cNvSpPr txBox="1"/>
          <p:nvPr/>
        </p:nvSpPr>
        <p:spPr>
          <a:xfrm>
            <a:off x="1295400" y="2240280"/>
            <a:ext cx="838200" cy="461665"/>
          </a:xfrm>
          <a:prstGeom prst="rect">
            <a:avLst/>
          </a:prstGeom>
          <a:noFill/>
        </p:spPr>
        <p:txBody>
          <a:bodyPr wrap="square" rtlCol="0">
            <a:spAutoFit/>
          </a:bodyPr>
          <a:lstStyle/>
          <a:p>
            <a:r>
              <a:rPr lang="en-US" sz="1200" b="1" dirty="0" smtClean="0">
                <a:solidFill>
                  <a:srgbClr val="FF0000"/>
                </a:solidFill>
              </a:rPr>
              <a:t>Remote Sensing</a:t>
            </a:r>
          </a:p>
        </p:txBody>
      </p:sp>
    </p:spTree>
    <p:extLst>
      <p:ext uri="{BB962C8B-B14F-4D97-AF65-F5344CB8AC3E}">
        <p14:creationId xmlns:p14="http://schemas.microsoft.com/office/powerpoint/2010/main" val="13958456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762000" y="76200"/>
            <a:ext cx="7696200" cy="1143000"/>
          </a:xfrm>
        </p:spPr>
        <p:txBody>
          <a:bodyPr/>
          <a:lstStyle/>
          <a:p>
            <a:pPr eaLnBrk="1" hangingPunct="1"/>
            <a:r>
              <a:rPr lang="en-US" sz="3000" b="1" dirty="0" smtClean="0">
                <a:solidFill>
                  <a:srgbClr val="F7FF02"/>
                </a:solidFill>
              </a:rPr>
              <a:t>Dynamic Ocean Management (DOM)</a:t>
            </a:r>
            <a:endParaRPr lang="en-US" sz="30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447800" y="2286000"/>
            <a:ext cx="533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
        <p:nvSpPr>
          <p:cNvPr id="4" name="TextBox 3"/>
          <p:cNvSpPr txBox="1"/>
          <p:nvPr/>
        </p:nvSpPr>
        <p:spPr>
          <a:xfrm>
            <a:off x="457200" y="1600200"/>
            <a:ext cx="8229600" cy="3631763"/>
          </a:xfrm>
          <a:prstGeom prst="rect">
            <a:avLst/>
          </a:prstGeom>
          <a:noFill/>
        </p:spPr>
        <p:txBody>
          <a:bodyPr wrap="square" rtlCol="0">
            <a:spAutoFit/>
          </a:bodyPr>
          <a:lstStyle/>
          <a:p>
            <a:pPr algn="ctr"/>
            <a:r>
              <a:rPr lang="en-US" sz="4000" b="1" dirty="0" smtClean="0"/>
              <a:t>Some Examples</a:t>
            </a:r>
          </a:p>
          <a:p>
            <a:endParaRPr lang="en-US" sz="3200" b="1" dirty="0" smtClean="0"/>
          </a:p>
          <a:p>
            <a:pPr marL="571500" indent="-571500">
              <a:spcBef>
                <a:spcPts val="1200"/>
              </a:spcBef>
              <a:buFont typeface="Wingdings" charset="2"/>
              <a:buChar char="²"/>
            </a:pPr>
            <a:r>
              <a:rPr lang="en-US" sz="4000" dirty="0" err="1" smtClean="0"/>
              <a:t>TurtleWatch</a:t>
            </a:r>
            <a:endParaRPr lang="en-US" sz="4000" dirty="0" smtClean="0"/>
          </a:p>
          <a:p>
            <a:pPr marL="571500" indent="-571500">
              <a:spcBef>
                <a:spcPts val="1200"/>
              </a:spcBef>
              <a:buFont typeface="Wingdings" charset="2"/>
              <a:buChar char="²"/>
            </a:pPr>
            <a:r>
              <a:rPr lang="en-US" sz="4000" dirty="0" err="1" smtClean="0"/>
              <a:t>WhaleWatch</a:t>
            </a:r>
            <a:r>
              <a:rPr lang="en-US" sz="4000" dirty="0" smtClean="0"/>
              <a:t> (NASA funded)</a:t>
            </a:r>
          </a:p>
          <a:p>
            <a:pPr marL="571500" indent="-571500">
              <a:spcBef>
                <a:spcPts val="1200"/>
              </a:spcBef>
              <a:buFont typeface="Wingdings" charset="2"/>
              <a:buChar char="²"/>
            </a:pPr>
            <a:r>
              <a:rPr lang="en-US" sz="4000" dirty="0" err="1" smtClean="0"/>
              <a:t>EcoCast</a:t>
            </a:r>
            <a:r>
              <a:rPr lang="en-US" sz="4000" dirty="0" smtClean="0"/>
              <a:t> (NASA funded)</a:t>
            </a:r>
            <a:endParaRPr lang="en-US" sz="4000" dirty="0"/>
          </a:p>
        </p:txBody>
      </p:sp>
    </p:spTree>
    <p:extLst>
      <p:ext uri="{BB962C8B-B14F-4D97-AF65-F5344CB8AC3E}">
        <p14:creationId xmlns:p14="http://schemas.microsoft.com/office/powerpoint/2010/main" val="36033266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685800" y="76200"/>
            <a:ext cx="7696200" cy="1143000"/>
          </a:xfrm>
        </p:spPr>
        <p:txBody>
          <a:bodyPr/>
          <a:lstStyle/>
          <a:p>
            <a:pPr eaLnBrk="1" hangingPunct="1"/>
            <a:r>
              <a:rPr lang="en-US" sz="5400" b="1" dirty="0" smtClean="0">
                <a:solidFill>
                  <a:srgbClr val="F7FF02"/>
                </a:solidFill>
              </a:rPr>
              <a:t>Tagged Species</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05MSEL012_narwhals_breachHR"/>
          <p:cNvPicPr>
            <a:picLocks noChangeAspect="1" noChangeArrowheads="1"/>
          </p:cNvPicPr>
          <p:nvPr/>
        </p:nvPicPr>
        <p:blipFill>
          <a:blip r:embed="rId5"/>
          <a:srcRect/>
          <a:stretch>
            <a:fillRect/>
          </a:stretch>
        </p:blipFill>
        <p:spPr bwMode="auto">
          <a:xfrm>
            <a:off x="6019800" y="4953000"/>
            <a:ext cx="2667000" cy="1697038"/>
          </a:xfrm>
          <a:prstGeom prst="rect">
            <a:avLst/>
          </a:prstGeom>
          <a:noFill/>
          <a:ln w="9525">
            <a:noFill/>
            <a:miter lim="800000"/>
            <a:headEnd/>
            <a:tailEnd/>
          </a:ln>
        </p:spPr>
      </p:pic>
      <p:pic>
        <p:nvPicPr>
          <p:cNvPr id="10" name="Picture 9" descr="543_3_White-shark-with-PAT-tag-in-place-photo-by-M-Scholl"/>
          <p:cNvPicPr>
            <a:picLocks noChangeAspect="1" noChangeArrowheads="1"/>
          </p:cNvPicPr>
          <p:nvPr/>
        </p:nvPicPr>
        <p:blipFill>
          <a:blip r:embed="rId6"/>
          <a:srcRect/>
          <a:stretch>
            <a:fillRect/>
          </a:stretch>
        </p:blipFill>
        <p:spPr bwMode="auto">
          <a:xfrm>
            <a:off x="6019800" y="4800600"/>
            <a:ext cx="2671763" cy="1971675"/>
          </a:xfrm>
          <a:prstGeom prst="rect">
            <a:avLst/>
          </a:prstGeom>
          <a:noFill/>
          <a:ln w="9525">
            <a:noFill/>
            <a:miter lim="800000"/>
            <a:headEnd/>
            <a:tailEnd/>
          </a:ln>
        </p:spPr>
      </p:pic>
      <p:pic>
        <p:nvPicPr>
          <p:cNvPr id="11" name="Picture 10" descr="2006_BBarch"/>
          <p:cNvPicPr>
            <a:picLocks noChangeAspect="1" noChangeArrowheads="1"/>
          </p:cNvPicPr>
          <p:nvPr/>
        </p:nvPicPr>
        <p:blipFill>
          <a:blip r:embed="rId7"/>
          <a:srcRect/>
          <a:stretch>
            <a:fillRect/>
          </a:stretch>
        </p:blipFill>
        <p:spPr bwMode="auto">
          <a:xfrm>
            <a:off x="6019800" y="4953000"/>
            <a:ext cx="2689225" cy="1604963"/>
          </a:xfrm>
          <a:prstGeom prst="rect">
            <a:avLst/>
          </a:prstGeom>
          <a:noFill/>
          <a:ln w="9525">
            <a:noFill/>
            <a:miter lim="800000"/>
            <a:headEnd/>
            <a:tailEnd/>
          </a:ln>
        </p:spPr>
      </p:pic>
      <p:pic>
        <p:nvPicPr>
          <p:cNvPr id="12" name="Picture 11" descr="20070822_sharktag"/>
          <p:cNvPicPr>
            <a:picLocks noChangeAspect="1" noChangeArrowheads="1"/>
          </p:cNvPicPr>
          <p:nvPr/>
        </p:nvPicPr>
        <p:blipFill>
          <a:blip r:embed="rId8"/>
          <a:srcRect t="9599" b="9599"/>
          <a:stretch>
            <a:fillRect/>
          </a:stretch>
        </p:blipFill>
        <p:spPr bwMode="auto">
          <a:xfrm>
            <a:off x="5943600" y="4779963"/>
            <a:ext cx="2819400" cy="2278062"/>
          </a:xfrm>
          <a:prstGeom prst="rect">
            <a:avLst/>
          </a:prstGeom>
          <a:noFill/>
          <a:ln w="9525">
            <a:noFill/>
            <a:miter lim="800000"/>
            <a:headEnd/>
            <a:tailEnd/>
          </a:ln>
        </p:spPr>
      </p:pic>
      <p:pic>
        <p:nvPicPr>
          <p:cNvPr id="13" name="Picture 12" descr="atl_bft_id"/>
          <p:cNvPicPr>
            <a:picLocks noChangeAspect="1" noChangeArrowheads="1"/>
          </p:cNvPicPr>
          <p:nvPr/>
        </p:nvPicPr>
        <p:blipFill>
          <a:blip r:embed="rId9"/>
          <a:srcRect/>
          <a:stretch>
            <a:fillRect/>
          </a:stretch>
        </p:blipFill>
        <p:spPr bwMode="auto">
          <a:xfrm>
            <a:off x="5867400" y="4897438"/>
            <a:ext cx="3048000" cy="1773237"/>
          </a:xfrm>
          <a:prstGeom prst="rect">
            <a:avLst/>
          </a:prstGeom>
          <a:noFill/>
          <a:ln w="9525">
            <a:noFill/>
            <a:miter lim="800000"/>
            <a:headEnd/>
            <a:tailEnd/>
          </a:ln>
        </p:spPr>
      </p:pic>
      <p:pic>
        <p:nvPicPr>
          <p:cNvPr id="14" name="Picture 13" descr="bull_shark"/>
          <p:cNvPicPr>
            <a:picLocks noChangeAspect="1" noChangeArrowheads="1"/>
          </p:cNvPicPr>
          <p:nvPr/>
        </p:nvPicPr>
        <p:blipFill>
          <a:blip r:embed="rId10"/>
          <a:srcRect l="14999" t="20000" r="20000" b="20000"/>
          <a:stretch>
            <a:fillRect/>
          </a:stretch>
        </p:blipFill>
        <p:spPr bwMode="auto">
          <a:xfrm>
            <a:off x="5867400" y="4748213"/>
            <a:ext cx="3048000" cy="2109787"/>
          </a:xfrm>
          <a:prstGeom prst="rect">
            <a:avLst/>
          </a:prstGeom>
          <a:noFill/>
          <a:ln w="9525">
            <a:noFill/>
            <a:miter lim="800000"/>
            <a:headEnd/>
            <a:tailEnd/>
          </a:ln>
        </p:spPr>
      </p:pic>
      <p:pic>
        <p:nvPicPr>
          <p:cNvPr id="15" name="Picture 14" descr="deployed_tag"/>
          <p:cNvPicPr>
            <a:picLocks noChangeAspect="1" noChangeArrowheads="1"/>
          </p:cNvPicPr>
          <p:nvPr/>
        </p:nvPicPr>
        <p:blipFill>
          <a:blip r:embed="rId11"/>
          <a:srcRect/>
          <a:stretch>
            <a:fillRect/>
          </a:stretch>
        </p:blipFill>
        <p:spPr bwMode="auto">
          <a:xfrm>
            <a:off x="5867400" y="4800600"/>
            <a:ext cx="3043238" cy="2027238"/>
          </a:xfrm>
          <a:prstGeom prst="rect">
            <a:avLst/>
          </a:prstGeom>
          <a:noFill/>
          <a:ln w="9525">
            <a:noFill/>
            <a:miter lim="800000"/>
            <a:headEnd/>
            <a:tailEnd/>
          </a:ln>
        </p:spPr>
      </p:pic>
      <p:pic>
        <p:nvPicPr>
          <p:cNvPr id="16" name="Picture 15" descr="es_tagged"/>
          <p:cNvPicPr>
            <a:picLocks noChangeAspect="1" noChangeArrowheads="1"/>
          </p:cNvPicPr>
          <p:nvPr/>
        </p:nvPicPr>
        <p:blipFill>
          <a:blip r:embed="rId12"/>
          <a:srcRect/>
          <a:stretch>
            <a:fillRect/>
          </a:stretch>
        </p:blipFill>
        <p:spPr bwMode="auto">
          <a:xfrm>
            <a:off x="5867400" y="4800600"/>
            <a:ext cx="3048000" cy="2095500"/>
          </a:xfrm>
          <a:prstGeom prst="rect">
            <a:avLst/>
          </a:prstGeom>
          <a:noFill/>
          <a:ln w="9525">
            <a:noFill/>
            <a:miter lim="800000"/>
            <a:headEnd/>
            <a:tailEnd/>
          </a:ln>
        </p:spPr>
      </p:pic>
      <p:pic>
        <p:nvPicPr>
          <p:cNvPr id="17" name="Picture 16" descr="fur_seal"/>
          <p:cNvPicPr>
            <a:picLocks noChangeAspect="1" noChangeArrowheads="1"/>
          </p:cNvPicPr>
          <p:nvPr/>
        </p:nvPicPr>
        <p:blipFill>
          <a:blip r:embed="rId13"/>
          <a:srcRect/>
          <a:stretch>
            <a:fillRect/>
          </a:stretch>
        </p:blipFill>
        <p:spPr bwMode="auto">
          <a:xfrm>
            <a:off x="6400800" y="4719638"/>
            <a:ext cx="2062163" cy="2214562"/>
          </a:xfrm>
          <a:prstGeom prst="rect">
            <a:avLst/>
          </a:prstGeom>
          <a:noFill/>
          <a:ln w="9525">
            <a:noFill/>
            <a:miter lim="800000"/>
            <a:headEnd/>
            <a:tailEnd/>
          </a:ln>
        </p:spPr>
      </p:pic>
      <p:pic>
        <p:nvPicPr>
          <p:cNvPr id="18" name="Picture 17" descr="humboltsquid"/>
          <p:cNvPicPr>
            <a:picLocks noChangeAspect="1" noChangeArrowheads="1"/>
          </p:cNvPicPr>
          <p:nvPr/>
        </p:nvPicPr>
        <p:blipFill>
          <a:blip r:embed="rId14"/>
          <a:srcRect/>
          <a:stretch>
            <a:fillRect/>
          </a:stretch>
        </p:blipFill>
        <p:spPr bwMode="auto">
          <a:xfrm>
            <a:off x="5791200" y="5224463"/>
            <a:ext cx="3124200" cy="1328737"/>
          </a:xfrm>
          <a:prstGeom prst="rect">
            <a:avLst/>
          </a:prstGeom>
          <a:noFill/>
          <a:ln w="9525">
            <a:noFill/>
            <a:miter lim="800000"/>
            <a:headEnd/>
            <a:tailEnd/>
          </a:ln>
        </p:spPr>
      </p:pic>
      <p:pic>
        <p:nvPicPr>
          <p:cNvPr id="19" name="Picture 18" descr="mag_sat_tag_chicks"/>
          <p:cNvPicPr>
            <a:picLocks noChangeAspect="1" noChangeArrowheads="1"/>
          </p:cNvPicPr>
          <p:nvPr/>
        </p:nvPicPr>
        <p:blipFill>
          <a:blip r:embed="rId15"/>
          <a:srcRect/>
          <a:stretch>
            <a:fillRect/>
          </a:stretch>
        </p:blipFill>
        <p:spPr bwMode="auto">
          <a:xfrm>
            <a:off x="5943600" y="4762500"/>
            <a:ext cx="2895600" cy="2171700"/>
          </a:xfrm>
          <a:prstGeom prst="rect">
            <a:avLst/>
          </a:prstGeom>
          <a:noFill/>
          <a:ln w="9525">
            <a:noFill/>
            <a:miter lim="800000"/>
            <a:headEnd/>
            <a:tailEnd/>
          </a:ln>
        </p:spPr>
      </p:pic>
      <p:pic>
        <p:nvPicPr>
          <p:cNvPr id="21" name="Picture 19" descr="p_ws_biology_large"/>
          <p:cNvPicPr>
            <a:picLocks noChangeAspect="1" noChangeArrowheads="1"/>
          </p:cNvPicPr>
          <p:nvPr/>
        </p:nvPicPr>
        <p:blipFill>
          <a:blip r:embed="rId16"/>
          <a:srcRect/>
          <a:stretch>
            <a:fillRect/>
          </a:stretch>
        </p:blipFill>
        <p:spPr bwMode="auto">
          <a:xfrm>
            <a:off x="5867400" y="4899025"/>
            <a:ext cx="3048000" cy="1958975"/>
          </a:xfrm>
          <a:prstGeom prst="rect">
            <a:avLst/>
          </a:prstGeom>
          <a:noFill/>
          <a:ln w="9525">
            <a:noFill/>
            <a:miter lim="800000"/>
            <a:headEnd/>
            <a:tailEnd/>
          </a:ln>
        </p:spPr>
      </p:pic>
      <p:pic>
        <p:nvPicPr>
          <p:cNvPr id="22" name="Picture 20" descr="patshark"/>
          <p:cNvPicPr>
            <a:picLocks noChangeAspect="1" noChangeArrowheads="1"/>
          </p:cNvPicPr>
          <p:nvPr/>
        </p:nvPicPr>
        <p:blipFill>
          <a:blip r:embed="rId17"/>
          <a:srcRect/>
          <a:stretch>
            <a:fillRect/>
          </a:stretch>
        </p:blipFill>
        <p:spPr bwMode="auto">
          <a:xfrm>
            <a:off x="5791200" y="4900613"/>
            <a:ext cx="3200400" cy="2033587"/>
          </a:xfrm>
          <a:prstGeom prst="rect">
            <a:avLst/>
          </a:prstGeom>
          <a:noFill/>
          <a:ln w="9525">
            <a:noFill/>
            <a:miter lim="800000"/>
            <a:headEnd/>
            <a:tailEnd/>
          </a:ln>
        </p:spPr>
      </p:pic>
      <p:pic>
        <p:nvPicPr>
          <p:cNvPr id="23" name="Picture 21" descr="ribbonseal1"/>
          <p:cNvPicPr>
            <a:picLocks noChangeAspect="1" noChangeArrowheads="1"/>
          </p:cNvPicPr>
          <p:nvPr/>
        </p:nvPicPr>
        <p:blipFill>
          <a:blip r:embed="rId18"/>
          <a:srcRect l="5142" t="7742" r="5142"/>
          <a:stretch>
            <a:fillRect/>
          </a:stretch>
        </p:blipFill>
        <p:spPr bwMode="auto">
          <a:xfrm>
            <a:off x="5745163" y="4754563"/>
            <a:ext cx="3190875" cy="2179637"/>
          </a:xfrm>
          <a:prstGeom prst="rect">
            <a:avLst/>
          </a:prstGeom>
          <a:noFill/>
          <a:ln w="9525">
            <a:noFill/>
            <a:miter lim="800000"/>
            <a:headEnd/>
            <a:tailEnd/>
          </a:ln>
        </p:spPr>
      </p:pic>
      <p:pic>
        <p:nvPicPr>
          <p:cNvPr id="24" name="Picture 22" descr="seal captured on 10-13-04"/>
          <p:cNvPicPr>
            <a:picLocks noChangeAspect="1" noChangeArrowheads="1"/>
          </p:cNvPicPr>
          <p:nvPr/>
        </p:nvPicPr>
        <p:blipFill>
          <a:blip r:embed="rId19"/>
          <a:srcRect r="6000"/>
          <a:stretch>
            <a:fillRect/>
          </a:stretch>
        </p:blipFill>
        <p:spPr bwMode="auto">
          <a:xfrm>
            <a:off x="5808663" y="4818063"/>
            <a:ext cx="3106737" cy="2192337"/>
          </a:xfrm>
          <a:prstGeom prst="rect">
            <a:avLst/>
          </a:prstGeom>
          <a:noFill/>
          <a:ln w="9525">
            <a:noFill/>
            <a:miter lim="800000"/>
            <a:headEnd/>
            <a:tailEnd/>
          </a:ln>
        </p:spPr>
      </p:pic>
      <p:pic>
        <p:nvPicPr>
          <p:cNvPr id="25" name="Picture 23" descr="image017"/>
          <p:cNvPicPr>
            <a:picLocks noChangeAspect="1" noChangeArrowheads="1"/>
          </p:cNvPicPr>
          <p:nvPr/>
        </p:nvPicPr>
        <p:blipFill>
          <a:blip r:embed="rId20"/>
          <a:srcRect/>
          <a:stretch>
            <a:fillRect/>
          </a:stretch>
        </p:blipFill>
        <p:spPr bwMode="auto">
          <a:xfrm>
            <a:off x="5715000" y="4897438"/>
            <a:ext cx="3276600" cy="1884362"/>
          </a:xfrm>
          <a:prstGeom prst="rect">
            <a:avLst/>
          </a:prstGeom>
          <a:noFill/>
          <a:ln w="9525">
            <a:noFill/>
            <a:miter lim="800000"/>
            <a:headEnd/>
            <a:tailEnd/>
          </a:ln>
        </p:spPr>
      </p:pic>
      <p:pic>
        <p:nvPicPr>
          <p:cNvPr id="26" name="Picture 24" descr="taggedbfal_web2"/>
          <p:cNvPicPr>
            <a:picLocks noChangeAspect="1" noChangeArrowheads="1"/>
          </p:cNvPicPr>
          <p:nvPr/>
        </p:nvPicPr>
        <p:blipFill>
          <a:blip r:embed="rId21"/>
          <a:srcRect/>
          <a:stretch>
            <a:fillRect/>
          </a:stretch>
        </p:blipFill>
        <p:spPr bwMode="auto">
          <a:xfrm>
            <a:off x="6324600" y="4191000"/>
            <a:ext cx="2528888" cy="2895600"/>
          </a:xfrm>
          <a:prstGeom prst="rect">
            <a:avLst/>
          </a:prstGeom>
          <a:noFill/>
          <a:ln w="9525">
            <a:noFill/>
            <a:miter lim="800000"/>
            <a:headEnd/>
            <a:tailEnd/>
          </a:ln>
        </p:spPr>
      </p:pic>
      <p:pic>
        <p:nvPicPr>
          <p:cNvPr id="27" name="Picture 25" descr="tel1"/>
          <p:cNvPicPr>
            <a:picLocks noChangeAspect="1" noChangeArrowheads="1"/>
          </p:cNvPicPr>
          <p:nvPr/>
        </p:nvPicPr>
        <p:blipFill>
          <a:blip r:embed="rId22"/>
          <a:srcRect/>
          <a:stretch>
            <a:fillRect/>
          </a:stretch>
        </p:blipFill>
        <p:spPr bwMode="auto">
          <a:xfrm>
            <a:off x="5867400" y="4821238"/>
            <a:ext cx="3048000" cy="2112962"/>
          </a:xfrm>
          <a:prstGeom prst="rect">
            <a:avLst/>
          </a:prstGeom>
          <a:noFill/>
          <a:ln w="9525">
            <a:noFill/>
            <a:miter lim="800000"/>
            <a:headEnd/>
            <a:tailEnd/>
          </a:ln>
        </p:spPr>
      </p:pic>
      <p:pic>
        <p:nvPicPr>
          <p:cNvPr id="28" name="Picture 26" descr="turtle-release-heading-out-08-24-2006c"/>
          <p:cNvPicPr>
            <a:picLocks noChangeAspect="1" noChangeArrowheads="1"/>
          </p:cNvPicPr>
          <p:nvPr/>
        </p:nvPicPr>
        <p:blipFill>
          <a:blip r:embed="rId23"/>
          <a:srcRect/>
          <a:stretch>
            <a:fillRect/>
          </a:stretch>
        </p:blipFill>
        <p:spPr bwMode="auto">
          <a:xfrm>
            <a:off x="6019800" y="4819650"/>
            <a:ext cx="2819400" cy="2114550"/>
          </a:xfrm>
          <a:prstGeom prst="rect">
            <a:avLst/>
          </a:prstGeom>
          <a:noFill/>
          <a:ln w="9525">
            <a:noFill/>
            <a:miter lim="800000"/>
            <a:headEnd/>
            <a:tailEnd/>
          </a:ln>
        </p:spPr>
      </p:pic>
      <p:pic>
        <p:nvPicPr>
          <p:cNvPr id="29" name="Picture 27" descr="chinstrap"/>
          <p:cNvPicPr>
            <a:picLocks noChangeAspect="1" noChangeArrowheads="1"/>
          </p:cNvPicPr>
          <p:nvPr/>
        </p:nvPicPr>
        <p:blipFill>
          <a:blip r:embed="rId24"/>
          <a:srcRect/>
          <a:stretch>
            <a:fillRect/>
          </a:stretch>
        </p:blipFill>
        <p:spPr bwMode="auto">
          <a:xfrm>
            <a:off x="6019800" y="5067300"/>
            <a:ext cx="2846388" cy="1866900"/>
          </a:xfrm>
          <a:prstGeom prst="rect">
            <a:avLst/>
          </a:prstGeom>
          <a:noFill/>
          <a:ln w="9525">
            <a:noFill/>
            <a:miter lim="800000"/>
            <a:headEnd/>
            <a:tailEnd/>
          </a:ln>
        </p:spPr>
      </p:pic>
      <p:pic>
        <p:nvPicPr>
          <p:cNvPr id="30" name="Picture 28" descr="mags-swimCROP"/>
          <p:cNvPicPr>
            <a:picLocks noChangeAspect="1" noChangeArrowheads="1"/>
          </p:cNvPicPr>
          <p:nvPr/>
        </p:nvPicPr>
        <p:blipFill>
          <a:blip r:embed="rId25"/>
          <a:srcRect l="22154" b="44353"/>
          <a:stretch>
            <a:fillRect/>
          </a:stretch>
        </p:blipFill>
        <p:spPr bwMode="auto">
          <a:xfrm>
            <a:off x="5919788" y="5257800"/>
            <a:ext cx="2919412" cy="1562100"/>
          </a:xfrm>
          <a:prstGeom prst="rect">
            <a:avLst/>
          </a:prstGeom>
          <a:noFill/>
          <a:ln w="9525">
            <a:noFill/>
            <a:miter lim="800000"/>
            <a:headEnd/>
            <a:tailEnd/>
          </a:ln>
        </p:spPr>
      </p:pic>
      <p:pic>
        <p:nvPicPr>
          <p:cNvPr id="31" name="Picture 29" descr="sperm_whale"/>
          <p:cNvPicPr>
            <a:picLocks noChangeAspect="1" noChangeArrowheads="1"/>
          </p:cNvPicPr>
          <p:nvPr/>
        </p:nvPicPr>
        <p:blipFill>
          <a:blip r:embed="rId26"/>
          <a:srcRect/>
          <a:stretch>
            <a:fillRect/>
          </a:stretch>
        </p:blipFill>
        <p:spPr bwMode="auto">
          <a:xfrm>
            <a:off x="6019800" y="4913313"/>
            <a:ext cx="2819400" cy="1792287"/>
          </a:xfrm>
          <a:prstGeom prst="rect">
            <a:avLst/>
          </a:prstGeom>
          <a:noFill/>
          <a:ln w="9525">
            <a:noFill/>
            <a:miter lim="800000"/>
            <a:headEnd/>
            <a:tailEnd/>
          </a:ln>
        </p:spPr>
      </p:pic>
      <p:pic>
        <p:nvPicPr>
          <p:cNvPr id="32" name="Picture 30" descr="squid_popup"/>
          <p:cNvPicPr>
            <a:picLocks noChangeAspect="1" noChangeArrowheads="1"/>
          </p:cNvPicPr>
          <p:nvPr/>
        </p:nvPicPr>
        <p:blipFill>
          <a:blip r:embed="rId27"/>
          <a:srcRect t="9038" b="9038"/>
          <a:stretch>
            <a:fillRect/>
          </a:stretch>
        </p:blipFill>
        <p:spPr bwMode="auto">
          <a:xfrm>
            <a:off x="5791200" y="4991100"/>
            <a:ext cx="3175000" cy="1943100"/>
          </a:xfrm>
          <a:prstGeom prst="rect">
            <a:avLst/>
          </a:prstGeom>
          <a:noFill/>
          <a:ln w="9525">
            <a:noFill/>
            <a:miter lim="800000"/>
            <a:headEnd/>
            <a:tailEnd/>
          </a:ln>
        </p:spPr>
      </p:pic>
      <p:sp>
        <p:nvSpPr>
          <p:cNvPr id="33" name="Text Box 31"/>
          <p:cNvSpPr txBox="1">
            <a:spLocks noChangeArrowheads="1"/>
          </p:cNvSpPr>
          <p:nvPr/>
        </p:nvSpPr>
        <p:spPr bwMode="auto">
          <a:xfrm>
            <a:off x="152400" y="1371600"/>
            <a:ext cx="8610600" cy="3277821"/>
          </a:xfrm>
          <a:prstGeom prst="rect">
            <a:avLst/>
          </a:prstGeom>
          <a:noFill/>
          <a:ln w="9525">
            <a:noFill/>
            <a:miter lim="800000"/>
            <a:headEnd/>
            <a:tailEnd/>
          </a:ln>
        </p:spPr>
        <p:txBody>
          <a:bodyPr wrap="square">
            <a:prstTxWarp prst="textNoShape">
              <a:avLst/>
            </a:prstTxWarp>
            <a:spAutoFit/>
          </a:bodyPr>
          <a:lstStyle/>
          <a:p>
            <a:r>
              <a:rPr lang="en-US" sz="2300" dirty="0">
                <a:solidFill>
                  <a:srgbClr val="000000"/>
                </a:solidFill>
                <a:latin typeface="Helvetica" charset="0"/>
              </a:rPr>
              <a:t>Electronic tagging is a key methodology used by NOAA Fisheries to gather information on stock productivity and recruitment, fish behavior, feeding ecology and habitat selection– information needed for accurate and responsible fisheries management.</a:t>
            </a:r>
            <a:r>
              <a:rPr lang="en-US" sz="2300" baseline="30000" dirty="0">
                <a:solidFill>
                  <a:srgbClr val="000000"/>
                </a:solidFill>
                <a:latin typeface="Helvetica" charset="0"/>
              </a:rPr>
              <a:t>1</a:t>
            </a:r>
            <a:endParaRPr lang="en-US" sz="2300" dirty="0">
              <a:solidFill>
                <a:srgbClr val="000000"/>
              </a:solidFill>
              <a:latin typeface="Helvetica" charset="0"/>
            </a:endParaRPr>
          </a:p>
          <a:p>
            <a:endParaRPr lang="en-US" sz="2300" dirty="0">
              <a:solidFill>
                <a:srgbClr val="000000"/>
              </a:solidFill>
              <a:latin typeface="Helvetica" charset="0"/>
            </a:endParaRPr>
          </a:p>
          <a:p>
            <a:r>
              <a:rPr lang="en-US" sz="2300" dirty="0">
                <a:solidFill>
                  <a:srgbClr val="000000"/>
                </a:solidFill>
                <a:latin typeface="Helvetica" charset="0"/>
              </a:rPr>
              <a:t>Satellite data, such as ocean color, SST, SSH and SVW, are  necessary to place the telemetric data from tags in an environmental context as part of the transition to an ecosystem approach to management.</a:t>
            </a:r>
            <a:endParaRPr lang="en-US" sz="2300" dirty="0">
              <a:solidFill>
                <a:srgbClr val="000000"/>
              </a:solidFill>
            </a:endParaRPr>
          </a:p>
        </p:txBody>
      </p:sp>
      <p:sp>
        <p:nvSpPr>
          <p:cNvPr id="34" name="Text Box 32"/>
          <p:cNvSpPr txBox="1">
            <a:spLocks noChangeArrowheads="1"/>
          </p:cNvSpPr>
          <p:nvPr/>
        </p:nvSpPr>
        <p:spPr bwMode="auto">
          <a:xfrm>
            <a:off x="152400" y="4876800"/>
            <a:ext cx="5410200" cy="1739900"/>
          </a:xfrm>
          <a:prstGeom prst="rect">
            <a:avLst/>
          </a:prstGeom>
          <a:noFill/>
          <a:ln w="9525">
            <a:noFill/>
            <a:miter lim="800000"/>
            <a:headEnd/>
            <a:tailEnd/>
          </a:ln>
        </p:spPr>
        <p:txBody>
          <a:bodyPr wrap="square">
            <a:prstTxWarp prst="textNoShape">
              <a:avLst/>
            </a:prstTxWarp>
            <a:spAutoFit/>
          </a:bodyPr>
          <a:lstStyle/>
          <a:p>
            <a:r>
              <a:rPr lang="en-US" sz="2100" baseline="30000" dirty="0">
                <a:solidFill>
                  <a:srgbClr val="000000"/>
                </a:solidFill>
                <a:latin typeface="Helvetica" charset="0"/>
              </a:rPr>
              <a:t>1</a:t>
            </a:r>
            <a:r>
              <a:rPr lang="en-US" sz="1800" dirty="0">
                <a:solidFill>
                  <a:srgbClr val="000000"/>
                </a:solidFill>
              </a:rPr>
              <a:t>Report of the NMFS Workshop on advancing electronic tag technologies and their use in stock assessment. NOAA Tech. Memo. NMFS-F/SPO-82, 82 </a:t>
            </a:r>
            <a:r>
              <a:rPr lang="en-US" sz="1800" dirty="0" err="1">
                <a:solidFill>
                  <a:srgbClr val="000000"/>
                </a:solidFill>
              </a:rPr>
              <a:t>pp</a:t>
            </a:r>
            <a:r>
              <a:rPr lang="en-US" sz="1800" dirty="0">
                <a:solidFill>
                  <a:srgbClr val="000000"/>
                </a:solidFill>
              </a:rPr>
              <a:t>, 2007.</a:t>
            </a:r>
          </a:p>
          <a:p>
            <a:endParaRPr lang="en-US" sz="1800" dirty="0">
              <a:solidFill>
                <a:srgbClr val="000000"/>
              </a:solidFill>
            </a:endParaRPr>
          </a:p>
          <a:p>
            <a:r>
              <a:rPr lang="en-US" sz="1800" dirty="0">
                <a:solidFill>
                  <a:srgbClr val="000000"/>
                </a:solidFill>
              </a:rPr>
              <a:t>http://</a:t>
            </a:r>
            <a:r>
              <a:rPr lang="en-US" sz="1800" dirty="0" err="1">
                <a:solidFill>
                  <a:srgbClr val="000000"/>
                </a:solidFill>
              </a:rPr>
              <a:t>spo.nmfs.noaa.gov</a:t>
            </a:r>
            <a:r>
              <a:rPr lang="en-US" sz="1800" dirty="0">
                <a:solidFill>
                  <a:srgbClr val="000000"/>
                </a:solidFill>
              </a:rPr>
              <a:t>/tm</a:t>
            </a:r>
          </a:p>
        </p:txBody>
      </p:sp>
    </p:spTree>
    <p:extLst>
      <p:ext uri="{BB962C8B-B14F-4D97-AF65-F5344CB8AC3E}">
        <p14:creationId xmlns:p14="http://schemas.microsoft.com/office/powerpoint/2010/main" val="204249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200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xit" presetSubtype="0" fill="hold" nodeType="afterEffect">
                                  <p:stCondLst>
                                    <p:cond delay="2000"/>
                                  </p:stCondLst>
                                  <p:childTnLst>
                                    <p:set>
                                      <p:cBhvr>
                                        <p:cTn id="12" dur="1" fill="hold">
                                          <p:stCondLst>
                                            <p:cond delay="0"/>
                                          </p:stCondLst>
                                        </p:cTn>
                                        <p:tgtEl>
                                          <p:spTgt spid="11"/>
                                        </p:tgtEl>
                                        <p:attrNameLst>
                                          <p:attrName>style.visibility</p:attrName>
                                        </p:attrNameLst>
                                      </p:cBhvr>
                                      <p:to>
                                        <p:strVal val="hidden"/>
                                      </p:to>
                                    </p:set>
                                  </p:childTnLst>
                                </p:cTn>
                              </p:par>
                            </p:childTnLst>
                          </p:cTn>
                        </p:par>
                        <p:par>
                          <p:cTn id="13" fill="hold">
                            <p:stCondLst>
                              <p:cond delay="4000"/>
                            </p:stCondLst>
                            <p:childTnLst>
                              <p:par>
                                <p:cTn id="14" presetID="1"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 presetClass="exit" presetSubtype="0" fill="hold" nodeType="afterEffect">
                                  <p:stCondLst>
                                    <p:cond delay="2000"/>
                                  </p:stCondLst>
                                  <p:childTnLst>
                                    <p:set>
                                      <p:cBhvr>
                                        <p:cTn id="18" dur="1" fill="hold">
                                          <p:stCondLst>
                                            <p:cond delay="0"/>
                                          </p:stCondLst>
                                        </p:cTn>
                                        <p:tgtEl>
                                          <p:spTgt spid="10"/>
                                        </p:tgtEl>
                                        <p:attrNameLst>
                                          <p:attrName>style.visibility</p:attrName>
                                        </p:attrNameLst>
                                      </p:cBhvr>
                                      <p:to>
                                        <p:strVal val="hidden"/>
                                      </p:to>
                                    </p:set>
                                  </p:childTnLst>
                                </p:cTn>
                              </p:par>
                            </p:childTnLst>
                          </p:cTn>
                        </p:par>
                        <p:par>
                          <p:cTn id="19" fill="hold">
                            <p:stCondLst>
                              <p:cond delay="600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6000"/>
                            </p:stCondLst>
                            <p:childTnLst>
                              <p:par>
                                <p:cTn id="23" presetID="1" presetClass="exit" presetSubtype="0" fill="hold" nodeType="afterEffect">
                                  <p:stCondLst>
                                    <p:cond delay="2000"/>
                                  </p:stCondLst>
                                  <p:childTnLst>
                                    <p:set>
                                      <p:cBhvr>
                                        <p:cTn id="24" dur="1" fill="hold">
                                          <p:stCondLst>
                                            <p:cond delay="0"/>
                                          </p:stCondLst>
                                        </p:cTn>
                                        <p:tgtEl>
                                          <p:spTgt spid="12"/>
                                        </p:tgtEl>
                                        <p:attrNameLst>
                                          <p:attrName>style.visibility</p:attrName>
                                        </p:attrNameLst>
                                      </p:cBhvr>
                                      <p:to>
                                        <p:strVal val="hidden"/>
                                      </p:to>
                                    </p:set>
                                  </p:childTnLst>
                                </p:cTn>
                              </p:par>
                            </p:childTnLst>
                          </p:cTn>
                        </p:par>
                        <p:par>
                          <p:cTn id="25" fill="hold">
                            <p:stCondLst>
                              <p:cond delay="8000"/>
                            </p:stCondLst>
                            <p:childTnLst>
                              <p:par>
                                <p:cTn id="26" presetID="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8000"/>
                            </p:stCondLst>
                            <p:childTnLst>
                              <p:par>
                                <p:cTn id="29" presetID="1" presetClass="exit"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hidden"/>
                                      </p:to>
                                    </p:set>
                                  </p:childTnLst>
                                </p:cTn>
                              </p:par>
                            </p:childTnLst>
                          </p:cTn>
                        </p:par>
                        <p:par>
                          <p:cTn id="31" fill="hold">
                            <p:stCondLst>
                              <p:cond delay="10000"/>
                            </p:stCondLst>
                            <p:childTnLst>
                              <p:par>
                                <p:cTn id="32" presetID="1"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 presetClass="exit" presetSubtype="0" fill="hold" nodeType="afterEffect">
                                  <p:stCondLst>
                                    <p:cond delay="2000"/>
                                  </p:stCondLst>
                                  <p:childTnLst>
                                    <p:set>
                                      <p:cBhvr>
                                        <p:cTn id="36" dur="1" fill="hold">
                                          <p:stCondLst>
                                            <p:cond delay="0"/>
                                          </p:stCondLst>
                                        </p:cTn>
                                        <p:tgtEl>
                                          <p:spTgt spid="14"/>
                                        </p:tgtEl>
                                        <p:attrNameLst>
                                          <p:attrName>style.visibility</p:attrName>
                                        </p:attrNameLst>
                                      </p:cBhvr>
                                      <p:to>
                                        <p:strVal val="hidden"/>
                                      </p:to>
                                    </p:set>
                                  </p:childTnLst>
                                </p:cTn>
                              </p:par>
                            </p:childTnLst>
                          </p:cTn>
                        </p:par>
                        <p:par>
                          <p:cTn id="37" fill="hold">
                            <p:stCondLst>
                              <p:cond delay="12000"/>
                            </p:stCondLst>
                            <p:childTnLst>
                              <p:par>
                                <p:cTn id="38" presetID="1"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12000"/>
                            </p:stCondLst>
                            <p:childTnLst>
                              <p:par>
                                <p:cTn id="41" presetID="1" presetClass="exit" presetSubtype="0" fill="hold" nodeType="afterEffect">
                                  <p:stCondLst>
                                    <p:cond delay="2000"/>
                                  </p:stCondLst>
                                  <p:childTnLst>
                                    <p:set>
                                      <p:cBhvr>
                                        <p:cTn id="42" dur="1" fill="hold">
                                          <p:stCondLst>
                                            <p:cond delay="0"/>
                                          </p:stCondLst>
                                        </p:cTn>
                                        <p:tgtEl>
                                          <p:spTgt spid="16"/>
                                        </p:tgtEl>
                                        <p:attrNameLst>
                                          <p:attrName>style.visibility</p:attrName>
                                        </p:attrNameLst>
                                      </p:cBhvr>
                                      <p:to>
                                        <p:strVal val="hidden"/>
                                      </p:to>
                                    </p:set>
                                  </p:childTnLst>
                                </p:cTn>
                              </p:par>
                            </p:childTnLst>
                          </p:cTn>
                        </p:par>
                        <p:par>
                          <p:cTn id="43" fill="hold">
                            <p:stCondLst>
                              <p:cond delay="14000"/>
                            </p:stCondLst>
                            <p:childTnLst>
                              <p:par>
                                <p:cTn id="44" presetID="1"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par>
                          <p:cTn id="46" fill="hold">
                            <p:stCondLst>
                              <p:cond delay="14000"/>
                            </p:stCondLst>
                            <p:childTnLst>
                              <p:par>
                                <p:cTn id="47" presetID="1" presetClass="exit" presetSubtype="0" fill="hold" nodeType="afterEffect">
                                  <p:stCondLst>
                                    <p:cond delay="2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16000"/>
                            </p:stCondLst>
                            <p:childTnLst>
                              <p:par>
                                <p:cTn id="50" presetID="1"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par>
                          <p:cTn id="52" fill="hold">
                            <p:stCondLst>
                              <p:cond delay="16000"/>
                            </p:stCondLst>
                            <p:childTnLst>
                              <p:par>
                                <p:cTn id="53" presetID="1" presetClass="exit" presetSubtype="0" fill="hold" nodeType="afterEffect">
                                  <p:stCondLst>
                                    <p:cond delay="2000"/>
                                  </p:stCondLst>
                                  <p:childTnLst>
                                    <p:set>
                                      <p:cBhvr>
                                        <p:cTn id="54" dur="1" fill="hold">
                                          <p:stCondLst>
                                            <p:cond delay="0"/>
                                          </p:stCondLst>
                                        </p:cTn>
                                        <p:tgtEl>
                                          <p:spTgt spid="15"/>
                                        </p:tgtEl>
                                        <p:attrNameLst>
                                          <p:attrName>style.visibility</p:attrName>
                                        </p:attrNameLst>
                                      </p:cBhvr>
                                      <p:to>
                                        <p:strVal val="hidden"/>
                                      </p:to>
                                    </p:set>
                                  </p:childTnLst>
                                </p:cTn>
                              </p:par>
                            </p:childTnLst>
                          </p:cTn>
                        </p:par>
                        <p:par>
                          <p:cTn id="55" fill="hold">
                            <p:stCondLst>
                              <p:cond delay="18000"/>
                            </p:stCondLst>
                            <p:childTnLst>
                              <p:par>
                                <p:cTn id="56" presetID="1"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par>
                          <p:cTn id="58" fill="hold">
                            <p:stCondLst>
                              <p:cond delay="18000"/>
                            </p:stCondLst>
                            <p:childTnLst>
                              <p:par>
                                <p:cTn id="59" presetID="1" presetClass="exit" presetSubtype="0" fill="hold" nodeType="afterEffect">
                                  <p:stCondLst>
                                    <p:cond delay="2000"/>
                                  </p:stCondLst>
                                  <p:childTnLst>
                                    <p:set>
                                      <p:cBhvr>
                                        <p:cTn id="60" dur="1" fill="hold">
                                          <p:stCondLst>
                                            <p:cond delay="0"/>
                                          </p:stCondLst>
                                        </p:cTn>
                                        <p:tgtEl>
                                          <p:spTgt spid="18"/>
                                        </p:tgtEl>
                                        <p:attrNameLst>
                                          <p:attrName>style.visibility</p:attrName>
                                        </p:attrNameLst>
                                      </p:cBhvr>
                                      <p:to>
                                        <p:strVal val="hidden"/>
                                      </p:to>
                                    </p:set>
                                  </p:childTnLst>
                                </p:cTn>
                              </p:par>
                            </p:childTnLst>
                          </p:cTn>
                        </p:par>
                        <p:par>
                          <p:cTn id="61" fill="hold">
                            <p:stCondLst>
                              <p:cond delay="20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childTnLst>
                          </p:cTn>
                        </p:par>
                        <p:par>
                          <p:cTn id="64" fill="hold">
                            <p:stCondLst>
                              <p:cond delay="20000"/>
                            </p:stCondLst>
                            <p:childTnLst>
                              <p:par>
                                <p:cTn id="65" presetID="1" presetClass="exit" presetSubtype="0" fill="hold" nodeType="afterEffect">
                                  <p:stCondLst>
                                    <p:cond delay="2000"/>
                                  </p:stCondLst>
                                  <p:childTnLst>
                                    <p:set>
                                      <p:cBhvr>
                                        <p:cTn id="66" dur="1" fill="hold">
                                          <p:stCondLst>
                                            <p:cond delay="0"/>
                                          </p:stCondLst>
                                        </p:cTn>
                                        <p:tgtEl>
                                          <p:spTgt spid="32"/>
                                        </p:tgtEl>
                                        <p:attrNameLst>
                                          <p:attrName>style.visibility</p:attrName>
                                        </p:attrNameLst>
                                      </p:cBhvr>
                                      <p:to>
                                        <p:strVal val="hidden"/>
                                      </p:to>
                                    </p:set>
                                  </p:childTnLst>
                                </p:cTn>
                              </p:par>
                            </p:childTnLst>
                          </p:cTn>
                        </p:par>
                        <p:par>
                          <p:cTn id="67" fill="hold">
                            <p:stCondLst>
                              <p:cond delay="22000"/>
                            </p:stCondLst>
                            <p:childTnLst>
                              <p:par>
                                <p:cTn id="68" presetID="1" presetClass="entr" presetSubtype="0"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childTnLst>
                          </p:cTn>
                        </p:par>
                        <p:par>
                          <p:cTn id="70" fill="hold">
                            <p:stCondLst>
                              <p:cond delay="22000"/>
                            </p:stCondLst>
                            <p:childTnLst>
                              <p:par>
                                <p:cTn id="71" presetID="1" presetClass="exit" presetSubtype="0" fill="hold" nodeType="afterEffect">
                                  <p:stCondLst>
                                    <p:cond delay="2000"/>
                                  </p:stCondLst>
                                  <p:childTnLst>
                                    <p:set>
                                      <p:cBhvr>
                                        <p:cTn id="72" dur="1" fill="hold">
                                          <p:stCondLst>
                                            <p:cond delay="0"/>
                                          </p:stCondLst>
                                        </p:cTn>
                                        <p:tgtEl>
                                          <p:spTgt spid="19"/>
                                        </p:tgtEl>
                                        <p:attrNameLst>
                                          <p:attrName>style.visibility</p:attrName>
                                        </p:attrNameLst>
                                      </p:cBhvr>
                                      <p:to>
                                        <p:strVal val="hidden"/>
                                      </p:to>
                                    </p:set>
                                  </p:childTnLst>
                                </p:cTn>
                              </p:par>
                            </p:childTnLst>
                          </p:cTn>
                        </p:par>
                        <p:par>
                          <p:cTn id="73" fill="hold">
                            <p:stCondLst>
                              <p:cond delay="24000"/>
                            </p:stCondLst>
                            <p:childTnLst>
                              <p:par>
                                <p:cTn id="74" presetID="1" presetClass="entr" presetSubtype="0"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24000"/>
                            </p:stCondLst>
                            <p:childTnLst>
                              <p:par>
                                <p:cTn id="77" presetID="1" presetClass="exit" presetSubtype="0" fill="hold" nodeType="afterEffect">
                                  <p:stCondLst>
                                    <p:cond delay="2000"/>
                                  </p:stCondLst>
                                  <p:childTnLst>
                                    <p:set>
                                      <p:cBhvr>
                                        <p:cTn id="78" dur="1" fill="hold">
                                          <p:stCondLst>
                                            <p:cond delay="0"/>
                                          </p:stCondLst>
                                        </p:cTn>
                                        <p:tgtEl>
                                          <p:spTgt spid="30"/>
                                        </p:tgtEl>
                                        <p:attrNameLst>
                                          <p:attrName>style.visibility</p:attrName>
                                        </p:attrNameLst>
                                      </p:cBhvr>
                                      <p:to>
                                        <p:strVal val="hidden"/>
                                      </p:to>
                                    </p:set>
                                  </p:childTnLst>
                                </p:cTn>
                              </p:par>
                            </p:childTnLst>
                          </p:cTn>
                        </p:par>
                        <p:par>
                          <p:cTn id="79" fill="hold">
                            <p:stCondLst>
                              <p:cond delay="26000"/>
                            </p:stCondLst>
                            <p:childTnLst>
                              <p:par>
                                <p:cTn id="80" presetID="1" presetClass="entr" presetSubtype="0"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childTnLst>
                          </p:cTn>
                        </p:par>
                        <p:par>
                          <p:cTn id="82" fill="hold">
                            <p:stCondLst>
                              <p:cond delay="26000"/>
                            </p:stCondLst>
                            <p:childTnLst>
                              <p:par>
                                <p:cTn id="83" presetID="1" presetClass="exit" presetSubtype="0" fill="hold" nodeType="afterEffect">
                                  <p:stCondLst>
                                    <p:cond delay="2000"/>
                                  </p:stCondLst>
                                  <p:childTnLst>
                                    <p:set>
                                      <p:cBhvr>
                                        <p:cTn id="84" dur="1" fill="hold">
                                          <p:stCondLst>
                                            <p:cond delay="0"/>
                                          </p:stCondLst>
                                        </p:cTn>
                                        <p:tgtEl>
                                          <p:spTgt spid="31"/>
                                        </p:tgtEl>
                                        <p:attrNameLst>
                                          <p:attrName>style.visibility</p:attrName>
                                        </p:attrNameLst>
                                      </p:cBhvr>
                                      <p:to>
                                        <p:strVal val="hidden"/>
                                      </p:to>
                                    </p:set>
                                  </p:childTnLst>
                                </p:cTn>
                              </p:par>
                            </p:childTnLst>
                          </p:cTn>
                        </p:par>
                        <p:par>
                          <p:cTn id="85" fill="hold">
                            <p:stCondLst>
                              <p:cond delay="28000"/>
                            </p:stCondLst>
                            <p:childTnLst>
                              <p:par>
                                <p:cTn id="86" presetID="1" presetClass="entr" presetSubtype="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par>
                          <p:cTn id="88" fill="hold">
                            <p:stCondLst>
                              <p:cond delay="28000"/>
                            </p:stCondLst>
                            <p:childTnLst>
                              <p:par>
                                <p:cTn id="89" presetID="1" presetClass="exit" presetSubtype="0" fill="hold" nodeType="afterEffect">
                                  <p:stCondLst>
                                    <p:cond delay="2000"/>
                                  </p:stCondLst>
                                  <p:childTnLst>
                                    <p:set>
                                      <p:cBhvr>
                                        <p:cTn id="90" dur="1" fill="hold">
                                          <p:stCondLst>
                                            <p:cond delay="0"/>
                                          </p:stCondLst>
                                        </p:cTn>
                                        <p:tgtEl>
                                          <p:spTgt spid="17"/>
                                        </p:tgtEl>
                                        <p:attrNameLst>
                                          <p:attrName>style.visibility</p:attrName>
                                        </p:attrNameLst>
                                      </p:cBhvr>
                                      <p:to>
                                        <p:strVal val="hidden"/>
                                      </p:to>
                                    </p:set>
                                  </p:childTnLst>
                                </p:cTn>
                              </p:par>
                            </p:childTnLst>
                          </p:cTn>
                        </p:par>
                        <p:par>
                          <p:cTn id="91" fill="hold">
                            <p:stCondLst>
                              <p:cond delay="30000"/>
                            </p:stCondLst>
                            <p:childTnLst>
                              <p:par>
                                <p:cTn id="92" presetID="1" presetClass="entr" presetSubtype="0" fill="hold" nodeType="afterEffect">
                                  <p:stCondLst>
                                    <p:cond delay="0"/>
                                  </p:stCondLst>
                                  <p:childTnLst>
                                    <p:set>
                                      <p:cBhvr>
                                        <p:cTn id="93" dur="1" fill="hold">
                                          <p:stCondLst>
                                            <p:cond delay="0"/>
                                          </p:stCondLst>
                                        </p:cTn>
                                        <p:tgtEl>
                                          <p:spTgt spid="21"/>
                                        </p:tgtEl>
                                        <p:attrNameLst>
                                          <p:attrName>style.visibility</p:attrName>
                                        </p:attrNameLst>
                                      </p:cBhvr>
                                      <p:to>
                                        <p:strVal val="visible"/>
                                      </p:to>
                                    </p:set>
                                  </p:childTnLst>
                                </p:cTn>
                              </p:par>
                            </p:childTnLst>
                          </p:cTn>
                        </p:par>
                        <p:par>
                          <p:cTn id="94" fill="hold">
                            <p:stCondLst>
                              <p:cond delay="30000"/>
                            </p:stCondLst>
                            <p:childTnLst>
                              <p:par>
                                <p:cTn id="95" presetID="1" presetClass="exit" presetSubtype="0" fill="hold" nodeType="afterEffect">
                                  <p:stCondLst>
                                    <p:cond delay="2000"/>
                                  </p:stCondLst>
                                  <p:childTnLst>
                                    <p:set>
                                      <p:cBhvr>
                                        <p:cTn id="96" dur="1" fill="hold">
                                          <p:stCondLst>
                                            <p:cond delay="0"/>
                                          </p:stCondLst>
                                        </p:cTn>
                                        <p:tgtEl>
                                          <p:spTgt spid="21"/>
                                        </p:tgtEl>
                                        <p:attrNameLst>
                                          <p:attrName>style.visibility</p:attrName>
                                        </p:attrNameLst>
                                      </p:cBhvr>
                                      <p:to>
                                        <p:strVal val="hidden"/>
                                      </p:to>
                                    </p:set>
                                  </p:childTnLst>
                                </p:cTn>
                              </p:par>
                            </p:childTnLst>
                          </p:cTn>
                        </p:par>
                        <p:par>
                          <p:cTn id="97" fill="hold">
                            <p:stCondLst>
                              <p:cond delay="32000"/>
                            </p:stCondLst>
                            <p:childTnLst>
                              <p:par>
                                <p:cTn id="98" presetID="1" presetClass="entr" presetSubtype="0" fill="hold" nodeType="afterEffect">
                                  <p:stCondLst>
                                    <p:cond delay="0"/>
                                  </p:stCondLst>
                                  <p:childTnLst>
                                    <p:set>
                                      <p:cBhvr>
                                        <p:cTn id="99" dur="1" fill="hold">
                                          <p:stCondLst>
                                            <p:cond delay="0"/>
                                          </p:stCondLst>
                                        </p:cTn>
                                        <p:tgtEl>
                                          <p:spTgt spid="23"/>
                                        </p:tgtEl>
                                        <p:attrNameLst>
                                          <p:attrName>style.visibility</p:attrName>
                                        </p:attrNameLst>
                                      </p:cBhvr>
                                      <p:to>
                                        <p:strVal val="visible"/>
                                      </p:to>
                                    </p:set>
                                  </p:childTnLst>
                                </p:cTn>
                              </p:par>
                            </p:childTnLst>
                          </p:cTn>
                        </p:par>
                        <p:par>
                          <p:cTn id="100" fill="hold">
                            <p:stCondLst>
                              <p:cond delay="32000"/>
                            </p:stCondLst>
                            <p:childTnLst>
                              <p:par>
                                <p:cTn id="101" presetID="1" presetClass="exit" presetSubtype="0" fill="hold" nodeType="afterEffect">
                                  <p:stCondLst>
                                    <p:cond delay="2000"/>
                                  </p:stCondLst>
                                  <p:childTnLst>
                                    <p:set>
                                      <p:cBhvr>
                                        <p:cTn id="102" dur="1" fill="hold">
                                          <p:stCondLst>
                                            <p:cond delay="0"/>
                                          </p:stCondLst>
                                        </p:cTn>
                                        <p:tgtEl>
                                          <p:spTgt spid="23"/>
                                        </p:tgtEl>
                                        <p:attrNameLst>
                                          <p:attrName>style.visibility</p:attrName>
                                        </p:attrNameLst>
                                      </p:cBhvr>
                                      <p:to>
                                        <p:strVal val="hidden"/>
                                      </p:to>
                                    </p:set>
                                  </p:childTnLst>
                                </p:cTn>
                              </p:par>
                            </p:childTnLst>
                          </p:cTn>
                        </p:par>
                        <p:par>
                          <p:cTn id="103" fill="hold">
                            <p:stCondLst>
                              <p:cond delay="34000"/>
                            </p:stCondLst>
                            <p:childTnLst>
                              <p:par>
                                <p:cTn id="104" presetID="1" presetClass="entr" presetSubtype="0" fill="hold" nodeType="afterEffect">
                                  <p:stCondLst>
                                    <p:cond delay="0"/>
                                  </p:stCondLst>
                                  <p:childTnLst>
                                    <p:set>
                                      <p:cBhvr>
                                        <p:cTn id="105" dur="1" fill="hold">
                                          <p:stCondLst>
                                            <p:cond delay="0"/>
                                          </p:stCondLst>
                                        </p:cTn>
                                        <p:tgtEl>
                                          <p:spTgt spid="24"/>
                                        </p:tgtEl>
                                        <p:attrNameLst>
                                          <p:attrName>style.visibility</p:attrName>
                                        </p:attrNameLst>
                                      </p:cBhvr>
                                      <p:to>
                                        <p:strVal val="visible"/>
                                      </p:to>
                                    </p:set>
                                  </p:childTnLst>
                                </p:cTn>
                              </p:par>
                            </p:childTnLst>
                          </p:cTn>
                        </p:par>
                        <p:par>
                          <p:cTn id="106" fill="hold">
                            <p:stCondLst>
                              <p:cond delay="34000"/>
                            </p:stCondLst>
                            <p:childTnLst>
                              <p:par>
                                <p:cTn id="107" presetID="1" presetClass="exit" presetSubtype="0" fill="hold" nodeType="afterEffect">
                                  <p:stCondLst>
                                    <p:cond delay="2000"/>
                                  </p:stCondLst>
                                  <p:childTnLst>
                                    <p:set>
                                      <p:cBhvr>
                                        <p:cTn id="108" dur="1" fill="hold">
                                          <p:stCondLst>
                                            <p:cond delay="0"/>
                                          </p:stCondLst>
                                        </p:cTn>
                                        <p:tgtEl>
                                          <p:spTgt spid="24"/>
                                        </p:tgtEl>
                                        <p:attrNameLst>
                                          <p:attrName>style.visibility</p:attrName>
                                        </p:attrNameLst>
                                      </p:cBhvr>
                                      <p:to>
                                        <p:strVal val="hidden"/>
                                      </p:to>
                                    </p:set>
                                  </p:childTnLst>
                                </p:cTn>
                              </p:par>
                            </p:childTnLst>
                          </p:cTn>
                        </p:par>
                        <p:par>
                          <p:cTn id="109" fill="hold">
                            <p:stCondLst>
                              <p:cond delay="36000"/>
                            </p:stCondLst>
                            <p:childTnLst>
                              <p:par>
                                <p:cTn id="110" presetID="1" presetClass="entr" presetSubtype="0" fill="hold" nodeType="afterEffect">
                                  <p:stCondLst>
                                    <p:cond delay="0"/>
                                  </p:stCondLst>
                                  <p:childTnLst>
                                    <p:set>
                                      <p:cBhvr>
                                        <p:cTn id="111" dur="1" fill="hold">
                                          <p:stCondLst>
                                            <p:cond delay="0"/>
                                          </p:stCondLst>
                                        </p:cTn>
                                        <p:tgtEl>
                                          <p:spTgt spid="25"/>
                                        </p:tgtEl>
                                        <p:attrNameLst>
                                          <p:attrName>style.visibility</p:attrName>
                                        </p:attrNameLst>
                                      </p:cBhvr>
                                      <p:to>
                                        <p:strVal val="visible"/>
                                      </p:to>
                                    </p:set>
                                  </p:childTnLst>
                                </p:cTn>
                              </p:par>
                            </p:childTnLst>
                          </p:cTn>
                        </p:par>
                        <p:par>
                          <p:cTn id="112" fill="hold">
                            <p:stCondLst>
                              <p:cond delay="36000"/>
                            </p:stCondLst>
                            <p:childTnLst>
                              <p:par>
                                <p:cTn id="113" presetID="1" presetClass="exit" presetSubtype="0" fill="hold" nodeType="afterEffect">
                                  <p:stCondLst>
                                    <p:cond delay="2000"/>
                                  </p:stCondLst>
                                  <p:childTnLst>
                                    <p:set>
                                      <p:cBhvr>
                                        <p:cTn id="114" dur="1" fill="hold">
                                          <p:stCondLst>
                                            <p:cond delay="0"/>
                                          </p:stCondLst>
                                        </p:cTn>
                                        <p:tgtEl>
                                          <p:spTgt spid="25"/>
                                        </p:tgtEl>
                                        <p:attrNameLst>
                                          <p:attrName>style.visibility</p:attrName>
                                        </p:attrNameLst>
                                      </p:cBhvr>
                                      <p:to>
                                        <p:strVal val="hidden"/>
                                      </p:to>
                                    </p:set>
                                  </p:childTnLst>
                                </p:cTn>
                              </p:par>
                            </p:childTnLst>
                          </p:cTn>
                        </p:par>
                        <p:par>
                          <p:cTn id="115" fill="hold">
                            <p:stCondLst>
                              <p:cond delay="38000"/>
                            </p:stCondLst>
                            <p:childTnLst>
                              <p:par>
                                <p:cTn id="116" presetID="1" presetClass="entr" presetSubtype="0" fill="hold" nodeType="afterEffect">
                                  <p:stCondLst>
                                    <p:cond delay="0"/>
                                  </p:stCondLst>
                                  <p:childTnLst>
                                    <p:set>
                                      <p:cBhvr>
                                        <p:cTn id="117" dur="1" fill="hold">
                                          <p:stCondLst>
                                            <p:cond delay="0"/>
                                          </p:stCondLst>
                                        </p:cTn>
                                        <p:tgtEl>
                                          <p:spTgt spid="29"/>
                                        </p:tgtEl>
                                        <p:attrNameLst>
                                          <p:attrName>style.visibility</p:attrName>
                                        </p:attrNameLst>
                                      </p:cBhvr>
                                      <p:to>
                                        <p:strVal val="visible"/>
                                      </p:to>
                                    </p:set>
                                  </p:childTnLst>
                                </p:cTn>
                              </p:par>
                            </p:childTnLst>
                          </p:cTn>
                        </p:par>
                        <p:par>
                          <p:cTn id="118" fill="hold">
                            <p:stCondLst>
                              <p:cond delay="38000"/>
                            </p:stCondLst>
                            <p:childTnLst>
                              <p:par>
                                <p:cTn id="119" presetID="1" presetClass="exit" presetSubtype="0" fill="hold" nodeType="afterEffect">
                                  <p:stCondLst>
                                    <p:cond delay="2000"/>
                                  </p:stCondLst>
                                  <p:childTnLst>
                                    <p:set>
                                      <p:cBhvr>
                                        <p:cTn id="120" dur="1" fill="hold">
                                          <p:stCondLst>
                                            <p:cond delay="0"/>
                                          </p:stCondLst>
                                        </p:cTn>
                                        <p:tgtEl>
                                          <p:spTgt spid="29"/>
                                        </p:tgtEl>
                                        <p:attrNameLst>
                                          <p:attrName>style.visibility</p:attrName>
                                        </p:attrNameLst>
                                      </p:cBhvr>
                                      <p:to>
                                        <p:strVal val="hidden"/>
                                      </p:to>
                                    </p:set>
                                  </p:childTnLst>
                                </p:cTn>
                              </p:par>
                            </p:childTnLst>
                          </p:cTn>
                        </p:par>
                        <p:par>
                          <p:cTn id="121" fill="hold">
                            <p:stCondLst>
                              <p:cond delay="40000"/>
                            </p:stCondLst>
                            <p:childTnLst>
                              <p:par>
                                <p:cTn id="122" presetID="1" presetClass="entr" presetSubtype="0" fill="hold" nodeType="afterEffect">
                                  <p:stCondLst>
                                    <p:cond delay="0"/>
                                  </p:stCondLst>
                                  <p:childTnLst>
                                    <p:set>
                                      <p:cBhvr>
                                        <p:cTn id="123" dur="1" fill="hold">
                                          <p:stCondLst>
                                            <p:cond delay="0"/>
                                          </p:stCondLst>
                                        </p:cTn>
                                        <p:tgtEl>
                                          <p:spTgt spid="27"/>
                                        </p:tgtEl>
                                        <p:attrNameLst>
                                          <p:attrName>style.visibility</p:attrName>
                                        </p:attrNameLst>
                                      </p:cBhvr>
                                      <p:to>
                                        <p:strVal val="visible"/>
                                      </p:to>
                                    </p:set>
                                  </p:childTnLst>
                                </p:cTn>
                              </p:par>
                            </p:childTnLst>
                          </p:cTn>
                        </p:par>
                        <p:par>
                          <p:cTn id="124" fill="hold">
                            <p:stCondLst>
                              <p:cond delay="40000"/>
                            </p:stCondLst>
                            <p:childTnLst>
                              <p:par>
                                <p:cTn id="125" presetID="1" presetClass="exit" presetSubtype="0" fill="hold" nodeType="afterEffect">
                                  <p:stCondLst>
                                    <p:cond delay="2000"/>
                                  </p:stCondLst>
                                  <p:childTnLst>
                                    <p:set>
                                      <p:cBhvr>
                                        <p:cTn id="126" dur="1" fill="hold">
                                          <p:stCondLst>
                                            <p:cond delay="0"/>
                                          </p:stCondLst>
                                        </p:cTn>
                                        <p:tgtEl>
                                          <p:spTgt spid="27"/>
                                        </p:tgtEl>
                                        <p:attrNameLst>
                                          <p:attrName>style.visibility</p:attrName>
                                        </p:attrNameLst>
                                      </p:cBhvr>
                                      <p:to>
                                        <p:strVal val="hidden"/>
                                      </p:to>
                                    </p:set>
                                  </p:childTnLst>
                                </p:cTn>
                              </p:par>
                            </p:childTnLst>
                          </p:cTn>
                        </p:par>
                        <p:par>
                          <p:cTn id="127" fill="hold">
                            <p:stCondLst>
                              <p:cond delay="42000"/>
                            </p:stCondLst>
                            <p:childTnLst>
                              <p:par>
                                <p:cTn id="128" presetID="1" presetClass="entr" presetSubtype="0" fill="hold" nodeType="afterEffect">
                                  <p:stCondLst>
                                    <p:cond delay="0"/>
                                  </p:stCondLst>
                                  <p:childTnLst>
                                    <p:set>
                                      <p:cBhvr>
                                        <p:cTn id="129" dur="1" fill="hold">
                                          <p:stCondLst>
                                            <p:cond delay="0"/>
                                          </p:stCondLst>
                                        </p:cTn>
                                        <p:tgtEl>
                                          <p:spTgt spid="26"/>
                                        </p:tgtEl>
                                        <p:attrNameLst>
                                          <p:attrName>style.visibility</p:attrName>
                                        </p:attrNameLst>
                                      </p:cBhvr>
                                      <p:to>
                                        <p:strVal val="visible"/>
                                      </p:to>
                                    </p:set>
                                  </p:childTnLst>
                                </p:cTn>
                              </p:par>
                            </p:childTnLst>
                          </p:cTn>
                        </p:par>
                        <p:par>
                          <p:cTn id="130" fill="hold">
                            <p:stCondLst>
                              <p:cond delay="42000"/>
                            </p:stCondLst>
                            <p:childTnLst>
                              <p:par>
                                <p:cTn id="131" presetID="1" presetClass="exit" presetSubtype="0" fill="hold" nodeType="afterEffect">
                                  <p:stCondLst>
                                    <p:cond delay="2000"/>
                                  </p:stCondLst>
                                  <p:childTnLst>
                                    <p:set>
                                      <p:cBhvr>
                                        <p:cTn id="132" dur="1" fill="hold">
                                          <p:stCondLst>
                                            <p:cond delay="0"/>
                                          </p:stCondLst>
                                        </p:cTn>
                                        <p:tgtEl>
                                          <p:spTgt spid="26"/>
                                        </p:tgtEl>
                                        <p:attrNameLst>
                                          <p:attrName>style.visibility</p:attrName>
                                        </p:attrNameLst>
                                      </p:cBhvr>
                                      <p:to>
                                        <p:strVal val="hidden"/>
                                      </p:to>
                                    </p:set>
                                  </p:childTnLst>
                                </p:cTn>
                              </p:par>
                            </p:childTnLst>
                          </p:cTn>
                        </p:par>
                        <p:par>
                          <p:cTn id="133" fill="hold">
                            <p:stCondLst>
                              <p:cond delay="44000"/>
                            </p:stCondLst>
                            <p:childTnLst>
                              <p:par>
                                <p:cTn id="134" presetID="1" presetClass="entr" presetSubtype="0" fill="hold" nodeType="afterEffect">
                                  <p:stCondLst>
                                    <p:cond delay="0"/>
                                  </p:stCondLst>
                                  <p:childTnLst>
                                    <p:set>
                                      <p:cBhvr>
                                        <p:cTn id="13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0226" name="Group 3"/>
          <p:cNvGrpSpPr>
            <a:grpSpLocks noChangeAspect="1"/>
          </p:cNvGrpSpPr>
          <p:nvPr/>
        </p:nvGrpSpPr>
        <p:grpSpPr bwMode="auto">
          <a:xfrm>
            <a:off x="5867400" y="2514600"/>
            <a:ext cx="4407716" cy="3048000"/>
            <a:chOff x="411" y="3365"/>
            <a:chExt cx="1142" cy="789"/>
          </a:xfrm>
        </p:grpSpPr>
        <p:pic>
          <p:nvPicPr>
            <p:cNvPr id="180227" name="Picture 4" descr="kateart"/>
            <p:cNvPicPr>
              <a:picLocks noChangeAspect="1" noChangeArrowheads="1"/>
            </p:cNvPicPr>
            <p:nvPr/>
          </p:nvPicPr>
          <p:blipFill>
            <a:blip r:embed="rId3"/>
            <a:srcRect/>
            <a:stretch>
              <a:fillRect/>
            </a:stretch>
          </p:blipFill>
          <p:spPr bwMode="auto">
            <a:xfrm>
              <a:off x="411" y="3365"/>
              <a:ext cx="501" cy="789"/>
            </a:xfrm>
            <a:prstGeom prst="rect">
              <a:avLst/>
            </a:prstGeom>
            <a:noFill/>
            <a:ln w="9525">
              <a:noFill/>
              <a:miter lim="800000"/>
              <a:headEnd/>
              <a:tailEnd/>
            </a:ln>
          </p:spPr>
        </p:pic>
        <p:sp>
          <p:nvSpPr>
            <p:cNvPr id="180228" name="Text Box 5"/>
            <p:cNvSpPr txBox="1">
              <a:spLocks noChangeAspect="1" noChangeArrowheads="1"/>
            </p:cNvSpPr>
            <p:nvPr/>
          </p:nvSpPr>
          <p:spPr bwMode="auto">
            <a:xfrm>
              <a:off x="902" y="3558"/>
              <a:ext cx="651" cy="364"/>
            </a:xfrm>
            <a:prstGeom prst="rect">
              <a:avLst/>
            </a:prstGeom>
            <a:noFill/>
            <a:ln w="9525">
              <a:noFill/>
              <a:miter lim="800000"/>
              <a:headEnd/>
              <a:tailEnd/>
            </a:ln>
          </p:spPr>
          <p:txBody>
            <a:bodyPr wrap="none">
              <a:prstTxWarp prst="textNoShape">
                <a:avLst/>
              </a:prstTxWarp>
              <a:spAutoFit/>
            </a:bodyPr>
            <a:lstStyle/>
            <a:p>
              <a:r>
                <a:rPr lang="en-US" sz="1200">
                  <a:solidFill>
                    <a:schemeClr val="accent2"/>
                  </a:solidFill>
                </a:rPr>
                <a:t>TAGGING OF</a:t>
              </a:r>
            </a:p>
            <a:p>
              <a:r>
                <a:rPr lang="en-US" sz="1200">
                  <a:solidFill>
                    <a:schemeClr val="accent2"/>
                  </a:solidFill>
                </a:rPr>
                <a:t>PACIFIC</a:t>
              </a:r>
            </a:p>
            <a:p>
              <a:r>
                <a:rPr lang="en-US" sz="1200">
                  <a:solidFill>
                    <a:schemeClr val="accent2"/>
                  </a:solidFill>
                </a:rPr>
                <a:t>PELAGICS</a:t>
              </a:r>
            </a:p>
          </p:txBody>
        </p:sp>
      </p:grpSp>
      <p:sp>
        <p:nvSpPr>
          <p:cNvPr id="180229" name="Text Box 6"/>
          <p:cNvSpPr txBox="1">
            <a:spLocks noChangeArrowheads="1"/>
          </p:cNvSpPr>
          <p:nvPr/>
        </p:nvSpPr>
        <p:spPr bwMode="auto">
          <a:xfrm>
            <a:off x="228600" y="5689600"/>
            <a:ext cx="6399212" cy="863600"/>
          </a:xfrm>
          <a:prstGeom prst="rect">
            <a:avLst/>
          </a:prstGeom>
          <a:noFill/>
          <a:ln w="9525">
            <a:noFill/>
            <a:miter lim="800000"/>
            <a:headEnd/>
            <a:tailEnd/>
          </a:ln>
        </p:spPr>
        <p:txBody>
          <a:bodyPr>
            <a:prstTxWarp prst="textNoShape">
              <a:avLst/>
            </a:prstTxWarp>
            <a:spAutoFit/>
          </a:bodyPr>
          <a:lstStyle/>
          <a:p>
            <a:pPr marL="400050" indent="-400050">
              <a:spcAft>
                <a:spcPct val="15000"/>
              </a:spcAft>
              <a:buFont typeface="Times" charset="0"/>
              <a:buChar char="•"/>
            </a:pPr>
            <a:r>
              <a:rPr lang="en-US" sz="2200" dirty="0"/>
              <a:t>23 species; 4,000 tags; &gt;1 Million profiles</a:t>
            </a:r>
          </a:p>
          <a:p>
            <a:pPr marL="400050" indent="-400050">
              <a:spcAft>
                <a:spcPct val="15000"/>
              </a:spcAft>
              <a:buFont typeface="Times" charset="0"/>
              <a:buChar char="•"/>
            </a:pPr>
            <a:r>
              <a:rPr lang="en-US" sz="2200" dirty="0"/>
              <a:t>Tracking, conservation, ocean observation</a:t>
            </a:r>
          </a:p>
        </p:txBody>
      </p:sp>
      <p:sp>
        <p:nvSpPr>
          <p:cNvPr id="180230" name="Text Box 7"/>
          <p:cNvSpPr txBox="1">
            <a:spLocks noChangeArrowheads="1"/>
          </p:cNvSpPr>
          <p:nvPr/>
        </p:nvSpPr>
        <p:spPr bwMode="auto">
          <a:xfrm>
            <a:off x="862013" y="96838"/>
            <a:ext cx="7418387" cy="519112"/>
          </a:xfrm>
          <a:prstGeom prst="rect">
            <a:avLst/>
          </a:prstGeom>
          <a:noFill/>
          <a:ln w="9525">
            <a:noFill/>
            <a:miter lim="800000"/>
            <a:headEnd/>
            <a:tailEnd/>
          </a:ln>
        </p:spPr>
        <p:txBody>
          <a:bodyPr wrap="none">
            <a:prstTxWarp prst="textNoShape">
              <a:avLst/>
            </a:prstTxWarp>
            <a:spAutoFit/>
          </a:bodyPr>
          <a:lstStyle/>
          <a:p>
            <a:pPr algn="ctr"/>
            <a:r>
              <a:rPr lang="en-US" sz="2800">
                <a:solidFill>
                  <a:schemeClr val="accent2"/>
                </a:solidFill>
              </a:rPr>
              <a:t>Top Predator Exploration of the Pacific Ocean</a:t>
            </a:r>
          </a:p>
        </p:txBody>
      </p:sp>
      <p:pic>
        <p:nvPicPr>
          <p:cNvPr id="180231" name="Picture 3" descr="mcintyre_Fig2b_v2.jpg"/>
          <p:cNvPicPr>
            <a:picLocks noChangeAspect="1"/>
          </p:cNvPicPr>
          <p:nvPr/>
        </p:nvPicPr>
        <p:blipFill>
          <a:blip r:embed="rId4"/>
          <a:srcRect b="29047"/>
          <a:stretch>
            <a:fillRect/>
          </a:stretch>
        </p:blipFill>
        <p:spPr bwMode="auto">
          <a:xfrm>
            <a:off x="958850" y="914400"/>
            <a:ext cx="4679950" cy="4419600"/>
          </a:xfrm>
          <a:prstGeom prst="rect">
            <a:avLst/>
          </a:prstGeom>
          <a:noFill/>
          <a:ln w="9525">
            <a:noFill/>
            <a:miter lim="800000"/>
            <a:headEnd/>
            <a:tailEnd/>
          </a:ln>
        </p:spPr>
      </p:pic>
      <p:pic>
        <p:nvPicPr>
          <p:cNvPr id="180232" name="Picture 4" descr="mcintyre_Fig2b_v2.jpg"/>
          <p:cNvPicPr>
            <a:picLocks noChangeAspect="1"/>
          </p:cNvPicPr>
          <p:nvPr/>
        </p:nvPicPr>
        <p:blipFill>
          <a:blip r:embed="rId4"/>
          <a:srcRect l="6512" t="74623" r="3938" b="2135"/>
          <a:stretch>
            <a:fillRect/>
          </a:stretch>
        </p:blipFill>
        <p:spPr bwMode="auto">
          <a:xfrm>
            <a:off x="4953000" y="914400"/>
            <a:ext cx="4191000" cy="1447800"/>
          </a:xfrm>
          <a:prstGeom prst="rect">
            <a:avLst/>
          </a:prstGeom>
          <a:noFill/>
          <a:ln w="9525">
            <a:noFill/>
            <a:miter lim="800000"/>
            <a:headEnd/>
            <a:tailEnd/>
          </a:ln>
        </p:spPr>
      </p:pic>
      <p:sp>
        <p:nvSpPr>
          <p:cNvPr id="2" name="Rectangle 1"/>
          <p:cNvSpPr/>
          <p:nvPr/>
        </p:nvSpPr>
        <p:spPr>
          <a:xfrm>
            <a:off x="6477000" y="5830669"/>
            <a:ext cx="2590800" cy="646331"/>
          </a:xfrm>
          <a:prstGeom prst="rect">
            <a:avLst/>
          </a:prstGeom>
          <a:solidFill>
            <a:srgbClr val="FFFFBF"/>
          </a:solidFill>
        </p:spPr>
        <p:txBody>
          <a:bodyPr wrap="square">
            <a:spAutoFit/>
          </a:bodyPr>
          <a:lstStyle/>
          <a:p>
            <a:r>
              <a:rPr lang="en-US" sz="1800" dirty="0" smtClean="0"/>
              <a:t>From Block et al, 2011, Nature </a:t>
            </a:r>
            <a:r>
              <a:rPr lang="en-US" sz="1800" b="1" dirty="0"/>
              <a:t>475</a:t>
            </a:r>
            <a:r>
              <a:rPr lang="en-US" sz="1800" dirty="0"/>
              <a:t>, 86–</a:t>
            </a:r>
            <a:r>
              <a:rPr lang="en-US" sz="1800" dirty="0" smtClean="0"/>
              <a:t>90</a:t>
            </a:r>
            <a:endParaRPr lang="en-US" sz="1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972285" y="228600"/>
            <a:ext cx="7335962" cy="523220"/>
          </a:xfrm>
          <a:prstGeom prst="rect">
            <a:avLst/>
          </a:prstGeom>
          <a:noFill/>
          <a:ln w="9525">
            <a:noFill/>
            <a:miter lim="800000"/>
            <a:headEnd/>
            <a:tailEnd/>
          </a:ln>
        </p:spPr>
        <p:txBody>
          <a:bodyPr wrap="none">
            <a:prstTxWarp prst="textNoShape">
              <a:avLst/>
            </a:prstTxWarp>
            <a:spAutoFit/>
          </a:bodyPr>
          <a:lstStyle/>
          <a:p>
            <a:pPr algn="ctr"/>
            <a:r>
              <a:rPr lang="en-US" sz="2800" dirty="0">
                <a:solidFill>
                  <a:schemeClr val="accent2"/>
                </a:solidFill>
              </a:rPr>
              <a:t>TOPP Synthesis: Marine Predator </a:t>
            </a:r>
            <a:r>
              <a:rPr lang="en-US" sz="2800" dirty="0" smtClean="0">
                <a:solidFill>
                  <a:schemeClr val="accent2"/>
                </a:solidFill>
              </a:rPr>
              <a:t>Migrations</a:t>
            </a:r>
            <a:endParaRPr lang="en-US" sz="2600" dirty="0">
              <a:solidFill>
                <a:schemeClr val="accent2"/>
              </a:solidFill>
            </a:endParaRPr>
          </a:p>
        </p:txBody>
      </p:sp>
      <p:sp>
        <p:nvSpPr>
          <p:cNvPr id="4" name="Rectangle 3"/>
          <p:cNvSpPr/>
          <p:nvPr/>
        </p:nvSpPr>
        <p:spPr>
          <a:xfrm>
            <a:off x="1752600" y="6412468"/>
            <a:ext cx="4495800" cy="369332"/>
          </a:xfrm>
          <a:prstGeom prst="rect">
            <a:avLst/>
          </a:prstGeom>
          <a:solidFill>
            <a:srgbClr val="FFFFBF"/>
          </a:solidFill>
        </p:spPr>
        <p:txBody>
          <a:bodyPr wrap="square">
            <a:spAutoFit/>
          </a:bodyPr>
          <a:lstStyle/>
          <a:p>
            <a:r>
              <a:rPr lang="en-US" sz="1800" dirty="0" smtClean="0"/>
              <a:t>From Block et al, 2011, Nature </a:t>
            </a:r>
            <a:r>
              <a:rPr lang="en-US" sz="1800" b="1" dirty="0"/>
              <a:t>475</a:t>
            </a:r>
            <a:r>
              <a:rPr lang="en-US" sz="1800" dirty="0"/>
              <a:t>, 86–</a:t>
            </a:r>
            <a:r>
              <a:rPr lang="en-US" sz="1800" dirty="0" smtClean="0"/>
              <a:t>90</a:t>
            </a:r>
            <a:endParaRPr lang="en-US" sz="1800" dirty="0"/>
          </a:p>
        </p:txBody>
      </p:sp>
      <p:pic>
        <p:nvPicPr>
          <p:cNvPr id="2" name="Picture 1"/>
          <p:cNvPicPr>
            <a:picLocks noChangeAspect="1"/>
          </p:cNvPicPr>
          <p:nvPr/>
        </p:nvPicPr>
        <p:blipFill>
          <a:blip r:embed="rId3"/>
          <a:stretch>
            <a:fillRect/>
          </a:stretch>
        </p:blipFill>
        <p:spPr>
          <a:xfrm>
            <a:off x="381000" y="829866"/>
            <a:ext cx="7772401" cy="552569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F547"/>
                </a:solidFill>
              </a:rPr>
              <a:t> </a:t>
            </a:r>
            <a:r>
              <a:rPr lang="en-US" sz="6000" b="1" dirty="0" smtClean="0">
                <a:solidFill>
                  <a:srgbClr val="FFF547"/>
                </a:solidFill>
              </a:rPr>
              <a:t>TZCF</a:t>
            </a:r>
            <a:endParaRPr lang="en-US" sz="6000" dirty="0">
              <a:solidFill>
                <a:srgbClr val="FFF547"/>
              </a:solidFill>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1371600"/>
            <a:ext cx="7138092" cy="584776"/>
          </a:xfrm>
          <a:prstGeom prst="rect">
            <a:avLst/>
          </a:prstGeom>
          <a:noFill/>
        </p:spPr>
        <p:txBody>
          <a:bodyPr wrap="none" rtlCol="0">
            <a:spAutoFit/>
          </a:bodyPr>
          <a:lstStyle/>
          <a:p>
            <a:r>
              <a:rPr lang="en-US" sz="3200" b="1" dirty="0" smtClean="0"/>
              <a:t>Transitional Zone Chlorophyll Front</a:t>
            </a:r>
            <a:endParaRPr lang="en-US" sz="3200" b="1" dirty="0"/>
          </a:p>
        </p:txBody>
      </p:sp>
      <p:pic>
        <p:nvPicPr>
          <p:cNvPr id="13" name="Picture 12" descr="monkseal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657600"/>
            <a:ext cx="2054240" cy="1371600"/>
          </a:xfrm>
          <a:prstGeom prst="rect">
            <a:avLst/>
          </a:prstGeom>
        </p:spPr>
      </p:pic>
      <p:pic>
        <p:nvPicPr>
          <p:cNvPr id="136194" name="Picture 2" descr="C:\Users\pauld\Documents\TZCF.gif"/>
          <p:cNvPicPr>
            <a:picLocks noChangeAspect="1" noChangeArrowheads="1" noCrop="1"/>
          </p:cNvPicPr>
          <p:nvPr/>
        </p:nvPicPr>
        <p:blipFill>
          <a:blip r:embed="rId6"/>
          <a:srcRect/>
          <a:stretch>
            <a:fillRect/>
          </a:stretch>
        </p:blipFill>
        <p:spPr bwMode="auto">
          <a:xfrm>
            <a:off x="2895600" y="1981200"/>
            <a:ext cx="5638800" cy="6934200"/>
          </a:xfrm>
          <a:prstGeom prst="rect">
            <a:avLst/>
          </a:prstGeom>
          <a:noFill/>
        </p:spPr>
      </p:pic>
      <p:sp>
        <p:nvSpPr>
          <p:cNvPr id="14" name="TextBox 13"/>
          <p:cNvSpPr txBox="1"/>
          <p:nvPr/>
        </p:nvSpPr>
        <p:spPr>
          <a:xfrm>
            <a:off x="0" y="5856982"/>
            <a:ext cx="8991600" cy="1077218"/>
          </a:xfrm>
          <a:prstGeom prst="rect">
            <a:avLst/>
          </a:prstGeom>
          <a:noFill/>
        </p:spPr>
        <p:txBody>
          <a:bodyPr wrap="square" rtlCol="0">
            <a:spAutoFit/>
          </a:bodyPr>
          <a:lstStyle/>
          <a:p>
            <a:pPr marL="228600" indent="-228600">
              <a:buFontTx/>
              <a:buChar char="•"/>
            </a:pPr>
            <a:r>
              <a:rPr lang="en-US" sz="1600" dirty="0" smtClean="0"/>
              <a:t>Migration route for sea turtles, squid and tuna (</a:t>
            </a:r>
            <a:r>
              <a:rPr lang="en-US" sz="1600" dirty="0" err="1" smtClean="0"/>
              <a:t>Ichii</a:t>
            </a:r>
            <a:r>
              <a:rPr lang="en-US" sz="1600" dirty="0"/>
              <a:t> </a:t>
            </a:r>
            <a:r>
              <a:rPr lang="en-US" sz="1600" dirty="0" smtClean="0"/>
              <a:t>et al, 2009, </a:t>
            </a:r>
            <a:r>
              <a:rPr lang="en-US" sz="1600" dirty="0" err="1" smtClean="0"/>
              <a:t>Polovina</a:t>
            </a:r>
            <a:r>
              <a:rPr lang="en-US" sz="1600" dirty="0" smtClean="0"/>
              <a:t> et al, 2015, </a:t>
            </a:r>
            <a:r>
              <a:rPr lang="en-US" sz="1600" dirty="0" err="1" smtClean="0"/>
              <a:t>Zainunddin</a:t>
            </a:r>
            <a:r>
              <a:rPr lang="en-US" sz="1600" dirty="0" smtClean="0"/>
              <a:t> et al, 2008)</a:t>
            </a:r>
          </a:p>
          <a:p>
            <a:pPr marL="228600" indent="-228600">
              <a:buFontTx/>
              <a:buChar char="•"/>
            </a:pPr>
            <a:r>
              <a:rPr lang="en-US" sz="1600" dirty="0" smtClean="0"/>
              <a:t>It’s </a:t>
            </a:r>
            <a:r>
              <a:rPr lang="en-US" sz="1600" dirty="0" err="1" smtClean="0"/>
              <a:t>interannual</a:t>
            </a:r>
            <a:r>
              <a:rPr lang="en-US" sz="1600" dirty="0" smtClean="0"/>
              <a:t> variability affects the population of the endangered monk seal in the Hawaiian islands (Baker et al., 2007, 2012) </a:t>
            </a:r>
            <a:endParaRPr lang="en-US" sz="1600" dirty="0"/>
          </a:p>
        </p:txBody>
      </p:sp>
      <p:sp>
        <p:nvSpPr>
          <p:cNvPr id="15" name="TextBox 14"/>
          <p:cNvSpPr txBox="1"/>
          <p:nvPr/>
        </p:nvSpPr>
        <p:spPr>
          <a:xfrm>
            <a:off x="7391400" y="2205335"/>
            <a:ext cx="869349" cy="461665"/>
          </a:xfrm>
          <a:prstGeom prst="rect">
            <a:avLst/>
          </a:prstGeom>
          <a:noFill/>
        </p:spPr>
        <p:txBody>
          <a:bodyPr wrap="none" rtlCol="0">
            <a:spAutoFit/>
          </a:bodyPr>
          <a:lstStyle/>
          <a:p>
            <a:r>
              <a:rPr lang="en-US" dirty="0" smtClean="0"/>
              <a:t>2012</a:t>
            </a:r>
            <a:endParaRPr lang="en-US" dirty="0"/>
          </a:p>
        </p:txBody>
      </p:sp>
      <p:pic>
        <p:nvPicPr>
          <p:cNvPr id="16" name="Picture 19" descr="a01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995406"/>
            <a:ext cx="2003971" cy="1509794"/>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764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5-04-24 at 3.00.35 PM.png"/>
          <p:cNvPicPr>
            <a:picLocks noGrp="1" noChangeAspect="1"/>
          </p:cNvPicPr>
          <p:nvPr>
            <p:ph idx="1"/>
          </p:nvPr>
        </p:nvPicPr>
        <p:blipFill>
          <a:blip r:embed="rId3">
            <a:extLst>
              <a:ext uri="{28A0092B-C50C-407E-A947-70E740481C1C}">
                <a14:useLocalDpi xmlns:a14="http://schemas.microsoft.com/office/drawing/2010/main" val="0"/>
              </a:ext>
            </a:extLst>
          </a:blip>
          <a:srcRect l="-15880" r="-15880"/>
          <a:stretch>
            <a:fillRect/>
          </a:stretch>
        </p:blipFill>
        <p:spPr>
          <a:xfrm>
            <a:off x="-1447800" y="0"/>
            <a:ext cx="12053606" cy="6629400"/>
          </a:xfrm>
        </p:spPr>
      </p:pic>
      <p:sp>
        <p:nvSpPr>
          <p:cNvPr id="4" name="Slide Number Placeholder 3"/>
          <p:cNvSpPr>
            <a:spLocks noGrp="1"/>
          </p:cNvSpPr>
          <p:nvPr>
            <p:ph type="sldNum" sz="quarter" idx="12"/>
          </p:nvPr>
        </p:nvSpPr>
        <p:spPr/>
        <p:txBody>
          <a:bodyPr/>
          <a:lstStyle/>
          <a:p>
            <a:fld id="{2C71AD71-B301-5E44-AB2B-DB4598470F40}"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7" name="TextBox 6"/>
          <p:cNvSpPr txBox="1"/>
          <p:nvPr/>
        </p:nvSpPr>
        <p:spPr>
          <a:xfrm>
            <a:off x="1988584" y="6457890"/>
            <a:ext cx="5402816" cy="400110"/>
          </a:xfrm>
          <a:prstGeom prst="rect">
            <a:avLst/>
          </a:prstGeom>
          <a:noFill/>
        </p:spPr>
        <p:txBody>
          <a:bodyPr wrap="none" rtlCol="0">
            <a:spAutoFit/>
          </a:bodyPr>
          <a:lstStyle/>
          <a:p>
            <a:r>
              <a:rPr lang="en-US" sz="2000" dirty="0"/>
              <a:t>http://</a:t>
            </a:r>
            <a:r>
              <a:rPr lang="en-US" sz="2000" dirty="0" err="1"/>
              <a:t>www.pifsc.noaa.gov</a:t>
            </a:r>
            <a:r>
              <a:rPr lang="en-US" sz="2000" dirty="0"/>
              <a:t>/</a:t>
            </a:r>
            <a:r>
              <a:rPr lang="en-US" sz="2000" dirty="0" err="1"/>
              <a:t>eod</a:t>
            </a:r>
            <a:r>
              <a:rPr lang="en-US" sz="2000" dirty="0"/>
              <a:t>/</a:t>
            </a:r>
            <a:r>
              <a:rPr lang="en-US" sz="2000" dirty="0" err="1"/>
              <a:t>turtlewatch.php</a:t>
            </a:r>
            <a:endParaRPr lang="en-US" sz="2000" dirty="0"/>
          </a:p>
        </p:txBody>
      </p:sp>
    </p:spTree>
    <p:extLst>
      <p:ext uri="{BB962C8B-B14F-4D97-AF65-F5344CB8AC3E}">
        <p14:creationId xmlns:p14="http://schemas.microsoft.com/office/powerpoint/2010/main" val="5897202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547"/>
                </a:solidFill>
              </a:rPr>
              <a:t> </a:t>
            </a:r>
            <a:r>
              <a:rPr lang="en-US" sz="6000" b="1" dirty="0" smtClean="0">
                <a:solidFill>
                  <a:srgbClr val="FFF547"/>
                </a:solidFill>
              </a:rPr>
              <a:t>Whale Watch</a:t>
            </a:r>
            <a:endParaRPr lang="en-US" sz="6000" dirty="0">
              <a:solidFill>
                <a:srgbClr val="FFF547"/>
              </a:solidFill>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p:cNvSpPr>
            <a:spLocks noGrp="1"/>
          </p:cNvSpPr>
          <p:nvPr>
            <p:ph type="sldNum" sz="quarter" idx="12"/>
          </p:nvPr>
        </p:nvSpPr>
        <p:spPr>
          <a:xfrm>
            <a:off x="6553200" y="7767574"/>
            <a:ext cx="2133600" cy="365125"/>
          </a:xfrm>
        </p:spPr>
        <p:txBody>
          <a:bodyPr/>
          <a:lstStyle/>
          <a:p>
            <a:pPr>
              <a:defRPr/>
            </a:pPr>
            <a:fld id="{44D804C8-8309-D24D-A8CE-D6B20820006E}" type="slidenum">
              <a:rPr lang="en-US" smtClean="0"/>
              <a:pPr>
                <a:defRPr/>
              </a:pPr>
              <a:t>47</a:t>
            </a:fld>
            <a:endParaRPr lang="en-US"/>
          </a:p>
        </p:txBody>
      </p:sp>
      <p:sp>
        <p:nvSpPr>
          <p:cNvPr id="2" name="Rectangle 1"/>
          <p:cNvSpPr/>
          <p:nvPr/>
        </p:nvSpPr>
        <p:spPr>
          <a:xfrm>
            <a:off x="152400" y="6320135"/>
            <a:ext cx="8839200" cy="461665"/>
          </a:xfrm>
          <a:prstGeom prst="rect">
            <a:avLst/>
          </a:prstGeom>
          <a:solidFill>
            <a:schemeClr val="accent1">
              <a:lumMod val="60000"/>
              <a:lumOff val="40000"/>
            </a:schemeClr>
          </a:solidFill>
        </p:spPr>
        <p:txBody>
          <a:bodyPr wrap="square">
            <a:spAutoFit/>
          </a:bodyPr>
          <a:lstStyle/>
          <a:p>
            <a:r>
              <a:rPr lang="en-US" dirty="0"/>
              <a:t>http://</a:t>
            </a:r>
            <a:r>
              <a:rPr lang="en-US" dirty="0" err="1"/>
              <a:t>www.westcoast.fisheries.noaa.gov</a:t>
            </a:r>
            <a:r>
              <a:rPr lang="en-US" dirty="0"/>
              <a:t>/</a:t>
            </a:r>
            <a:r>
              <a:rPr lang="en-US" dirty="0" err="1"/>
              <a:t>whalewatch</a:t>
            </a:r>
            <a:r>
              <a:rPr lang="en-US" dirty="0"/>
              <a:t>/</a:t>
            </a:r>
            <a:r>
              <a:rPr lang="en-US" dirty="0" err="1"/>
              <a:t>index.html</a:t>
            </a:r>
            <a:endParaRPr lang="en-US" dirty="0"/>
          </a:p>
        </p:txBody>
      </p:sp>
      <p:pic>
        <p:nvPicPr>
          <p:cNvPr id="21" name="Picture 20" descr="Figure S6 - WWatch_Shipping_Figure_v2.pdf"/>
          <p:cNvPicPr>
            <a:picLocks noChangeAspect="1"/>
          </p:cNvPicPr>
          <p:nvPr/>
        </p:nvPicPr>
        <p:blipFill rotWithShape="1">
          <a:blip r:embed="rId5">
            <a:extLst>
              <a:ext uri="{28A0092B-C50C-407E-A947-70E740481C1C}">
                <a14:useLocalDpi xmlns:a14="http://schemas.microsoft.com/office/drawing/2010/main" val="0"/>
              </a:ext>
            </a:extLst>
          </a:blip>
          <a:srcRect b="8189"/>
          <a:stretch/>
        </p:blipFill>
        <p:spPr>
          <a:xfrm>
            <a:off x="76200" y="1515847"/>
            <a:ext cx="3313642" cy="4096512"/>
          </a:xfrm>
          <a:prstGeom prst="rect">
            <a:avLst/>
          </a:prstGeom>
        </p:spPr>
      </p:pic>
      <p:sp>
        <p:nvSpPr>
          <p:cNvPr id="31" name="TextBox 7"/>
          <p:cNvSpPr txBox="1">
            <a:spLocks noChangeArrowheads="1"/>
          </p:cNvSpPr>
          <p:nvPr/>
        </p:nvSpPr>
        <p:spPr bwMode="auto">
          <a:xfrm>
            <a:off x="152400" y="5638800"/>
            <a:ext cx="327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b="1">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b="1">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b="1">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b="1">
                <a:solidFill>
                  <a:schemeClr val="tx1"/>
                </a:solidFill>
                <a:latin typeface="Tahoma" charset="0"/>
                <a:ea typeface="ＭＳ Ｐゴシック" charset="0"/>
              </a:defRPr>
            </a:lvl9pPr>
          </a:lstStyle>
          <a:p>
            <a:r>
              <a:rPr lang="en-US" sz="1800" b="0" dirty="0" smtClean="0">
                <a:solidFill>
                  <a:srgbClr val="000000"/>
                </a:solidFill>
                <a:latin typeface="Arial" charset="0"/>
                <a:ea typeface="Arial" charset="0"/>
                <a:cs typeface="Arial" charset="0"/>
              </a:rPr>
              <a:t>Shipping Intensity. From Hazen </a:t>
            </a:r>
            <a:r>
              <a:rPr lang="en-US" sz="1800" b="0" dirty="0">
                <a:solidFill>
                  <a:srgbClr val="000000"/>
                </a:solidFill>
                <a:latin typeface="Arial" charset="0"/>
                <a:ea typeface="Arial" charset="0"/>
                <a:cs typeface="Arial" charset="0"/>
              </a:rPr>
              <a:t>et al</a:t>
            </a:r>
            <a:r>
              <a:rPr lang="en-US" sz="1800" b="0" dirty="0" smtClean="0">
                <a:solidFill>
                  <a:srgbClr val="000000"/>
                </a:solidFill>
                <a:latin typeface="Arial" charset="0"/>
                <a:ea typeface="Arial" charset="0"/>
                <a:cs typeface="Arial" charset="0"/>
              </a:rPr>
              <a:t>., </a:t>
            </a:r>
            <a:r>
              <a:rPr lang="en-US" sz="1800" b="0" dirty="0">
                <a:solidFill>
                  <a:srgbClr val="000000"/>
                </a:solidFill>
                <a:latin typeface="Arial" charset="0"/>
                <a:ea typeface="Arial" charset="0"/>
                <a:cs typeface="Arial" charset="0"/>
              </a:rPr>
              <a:t>in review</a:t>
            </a:r>
          </a:p>
        </p:txBody>
      </p:sp>
      <p:sp>
        <p:nvSpPr>
          <p:cNvPr id="32" name="Rectangle 31"/>
          <p:cNvSpPr/>
          <p:nvPr/>
        </p:nvSpPr>
        <p:spPr>
          <a:xfrm>
            <a:off x="1797046" y="3632512"/>
            <a:ext cx="1388533" cy="1540934"/>
          </a:xfrm>
          <a:prstGeom prst="rect">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3" name="Straight Connector 32"/>
          <p:cNvCxnSpPr/>
          <p:nvPr/>
        </p:nvCxnSpPr>
        <p:spPr>
          <a:xfrm flipV="1">
            <a:off x="3185578" y="1600200"/>
            <a:ext cx="472022" cy="20323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V="1">
            <a:off x="3185578" y="5105400"/>
            <a:ext cx="472022" cy="68047"/>
          </a:xfrm>
          <a:prstGeom prst="line">
            <a:avLst/>
          </a:prstGeom>
        </p:spPr>
        <p:style>
          <a:lnRef idx="2">
            <a:schemeClr val="accent2"/>
          </a:lnRef>
          <a:fillRef idx="0">
            <a:schemeClr val="accent2"/>
          </a:fillRef>
          <a:effectRef idx="1">
            <a:schemeClr val="accent2"/>
          </a:effectRef>
          <a:fontRef idx="minor">
            <a:schemeClr val="tx1"/>
          </a:fontRef>
        </p:style>
      </p:cxnSp>
      <p:sp>
        <p:nvSpPr>
          <p:cNvPr id="6" name="Rectangle 5"/>
          <p:cNvSpPr/>
          <p:nvPr/>
        </p:nvSpPr>
        <p:spPr>
          <a:xfrm>
            <a:off x="7162800" y="1676400"/>
            <a:ext cx="1981200" cy="2677656"/>
          </a:xfrm>
          <a:prstGeom prst="rect">
            <a:avLst/>
          </a:prstGeom>
        </p:spPr>
        <p:txBody>
          <a:bodyPr wrap="square">
            <a:spAutoFit/>
          </a:bodyPr>
          <a:lstStyle/>
          <a:p>
            <a:r>
              <a:rPr lang="en-US" dirty="0">
                <a:latin typeface="Myriad Pro" charset="0"/>
                <a:ea typeface="Myriad Pro" charset="0"/>
                <a:cs typeface="Myriad Pro" charset="0"/>
              </a:rPr>
              <a:t>High spatial overlap between shipping intensity and blue whale hotspots</a:t>
            </a:r>
            <a:endParaRPr lang="en-US" dirty="0"/>
          </a:p>
        </p:txBody>
      </p:sp>
      <p:pic>
        <p:nvPicPr>
          <p:cNvPr id="12" name="Picture 11" descr="Screen Shot 2016-06-15 at 3.19.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1600200"/>
            <a:ext cx="1308100" cy="673100"/>
          </a:xfrm>
          <a:prstGeom prst="rect">
            <a:avLst/>
          </a:prstGeom>
        </p:spPr>
      </p:pic>
      <p:pic>
        <p:nvPicPr>
          <p:cNvPr id="3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4648200"/>
            <a:ext cx="2533217" cy="154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AllHRAreasZoomedModifiedLagend.jpg"/>
          <p:cNvPicPr>
            <a:picLocks noChangeAspect="1"/>
          </p:cNvPicPr>
          <p:nvPr/>
        </p:nvPicPr>
        <p:blipFill>
          <a:blip r:embed="rId8">
            <a:extLst>
              <a:ext uri="{28A0092B-C50C-407E-A947-70E740481C1C}">
                <a14:useLocalDpi xmlns:a14="http://schemas.microsoft.com/office/drawing/2010/main" val="0"/>
              </a:ext>
            </a:extLst>
          </a:blip>
          <a:srcRect l="8987" t="29269" r="8333" b="6944"/>
          <a:stretch>
            <a:fillRect/>
          </a:stretch>
        </p:blipFill>
        <p:spPr bwMode="auto">
          <a:xfrm>
            <a:off x="3581400" y="1600200"/>
            <a:ext cx="3561296" cy="355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8"/>
          <p:cNvSpPr txBox="1">
            <a:spLocks noChangeArrowheads="1"/>
          </p:cNvSpPr>
          <p:nvPr/>
        </p:nvSpPr>
        <p:spPr bwMode="auto">
          <a:xfrm>
            <a:off x="3657600" y="5105400"/>
            <a:ext cx="342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b="1">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b="1">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b="1">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b="1">
                <a:solidFill>
                  <a:schemeClr val="tx1"/>
                </a:solidFill>
                <a:latin typeface="Tahoma" charset="0"/>
                <a:ea typeface="ＭＳ Ｐゴシック" charset="0"/>
              </a:defRPr>
            </a:lvl9pPr>
          </a:lstStyle>
          <a:p>
            <a:r>
              <a:rPr lang="en-US" sz="1800" b="0" dirty="0">
                <a:latin typeface="Myriad Pro" charset="0"/>
                <a:ea typeface="Myriad Pro" charset="0"/>
                <a:cs typeface="Myriad Pro" charset="0"/>
              </a:rPr>
              <a:t>B</a:t>
            </a:r>
            <a:r>
              <a:rPr lang="en-US" sz="1800" b="0" dirty="0" smtClean="0">
                <a:latin typeface="Myriad Pro" charset="0"/>
                <a:ea typeface="Myriad Pro" charset="0"/>
                <a:cs typeface="Myriad Pro" charset="0"/>
              </a:rPr>
              <a:t>lue </a:t>
            </a:r>
            <a:r>
              <a:rPr lang="en-US" sz="1800" b="0" dirty="0">
                <a:latin typeface="Myriad Pro" charset="0"/>
                <a:ea typeface="Myriad Pro" charset="0"/>
                <a:cs typeface="Myriad Pro" charset="0"/>
              </a:rPr>
              <a:t>whale </a:t>
            </a:r>
            <a:r>
              <a:rPr lang="en-US" sz="1800" b="0" dirty="0" smtClean="0">
                <a:latin typeface="Myriad Pro" charset="0"/>
                <a:ea typeface="Myriad Pro" charset="0"/>
                <a:cs typeface="Myriad Pro" charset="0"/>
              </a:rPr>
              <a:t>hotspots. </a:t>
            </a:r>
            <a:r>
              <a:rPr lang="en-US" sz="1800" b="0" dirty="0">
                <a:solidFill>
                  <a:srgbClr val="000000"/>
                </a:solidFill>
                <a:latin typeface="Arial" charset="0"/>
                <a:ea typeface="Arial" charset="0"/>
                <a:cs typeface="Arial" charset="0"/>
              </a:rPr>
              <a:t>From Irvine et al. 2014</a:t>
            </a:r>
          </a:p>
          <a:p>
            <a:pPr>
              <a:spcBef>
                <a:spcPct val="0"/>
              </a:spcBef>
            </a:pPr>
            <a:endParaRPr lang="en-US" sz="18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37389318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547"/>
                </a:solidFill>
              </a:rPr>
              <a:t> </a:t>
            </a:r>
            <a:r>
              <a:rPr lang="en-US" sz="6000" b="1" dirty="0" smtClean="0">
                <a:solidFill>
                  <a:srgbClr val="FFF547"/>
                </a:solidFill>
              </a:rPr>
              <a:t>Whale Watch</a:t>
            </a:r>
            <a:endParaRPr lang="en-US" sz="6000" dirty="0">
              <a:solidFill>
                <a:srgbClr val="FFF547"/>
              </a:solidFill>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p:cNvSpPr>
            <a:spLocks noGrp="1"/>
          </p:cNvSpPr>
          <p:nvPr>
            <p:ph type="sldNum" sz="quarter" idx="12"/>
          </p:nvPr>
        </p:nvSpPr>
        <p:spPr>
          <a:xfrm>
            <a:off x="6553200" y="7767574"/>
            <a:ext cx="2133600" cy="365125"/>
          </a:xfrm>
        </p:spPr>
        <p:txBody>
          <a:bodyPr/>
          <a:lstStyle/>
          <a:p>
            <a:pPr>
              <a:defRPr/>
            </a:pPr>
            <a:fld id="{44D804C8-8309-D24D-A8CE-D6B20820006E}" type="slidenum">
              <a:rPr lang="en-US" smtClean="0"/>
              <a:pPr>
                <a:defRPr/>
              </a:pPr>
              <a:t>48</a:t>
            </a:fld>
            <a:endParaRPr lang="en-US"/>
          </a:p>
        </p:txBody>
      </p:sp>
      <p:sp>
        <p:nvSpPr>
          <p:cNvPr id="2" name="Rectangle 1"/>
          <p:cNvSpPr/>
          <p:nvPr/>
        </p:nvSpPr>
        <p:spPr>
          <a:xfrm>
            <a:off x="152400" y="6320135"/>
            <a:ext cx="8839200" cy="461665"/>
          </a:xfrm>
          <a:prstGeom prst="rect">
            <a:avLst/>
          </a:prstGeom>
          <a:solidFill>
            <a:schemeClr val="accent1">
              <a:lumMod val="60000"/>
              <a:lumOff val="40000"/>
            </a:schemeClr>
          </a:solidFill>
        </p:spPr>
        <p:txBody>
          <a:bodyPr wrap="square">
            <a:spAutoFit/>
          </a:bodyPr>
          <a:lstStyle/>
          <a:p>
            <a:r>
              <a:rPr lang="en-US" dirty="0"/>
              <a:t>http://</a:t>
            </a:r>
            <a:r>
              <a:rPr lang="en-US" dirty="0" err="1"/>
              <a:t>www.westcoast.fisheries.noaa.gov</a:t>
            </a:r>
            <a:r>
              <a:rPr lang="en-US" dirty="0"/>
              <a:t>/</a:t>
            </a:r>
            <a:r>
              <a:rPr lang="en-US" dirty="0" err="1"/>
              <a:t>whalewatch</a:t>
            </a:r>
            <a:r>
              <a:rPr lang="en-US" dirty="0"/>
              <a:t>/</a:t>
            </a:r>
            <a:r>
              <a:rPr lang="en-US" dirty="0" err="1"/>
              <a:t>index.html</a:t>
            </a:r>
            <a:endParaRPr lang="en-US" dirty="0"/>
          </a:p>
        </p:txBody>
      </p:sp>
      <p:pic>
        <p:nvPicPr>
          <p:cNvPr id="17" name="Picture 16" descr="Figure S4-1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28800"/>
            <a:ext cx="4717923" cy="4253865"/>
          </a:xfrm>
          <a:prstGeom prst="rect">
            <a:avLst/>
          </a:prstGeom>
        </p:spPr>
      </p:pic>
      <p:sp>
        <p:nvSpPr>
          <p:cNvPr id="3" name="Rectangle 2"/>
          <p:cNvSpPr/>
          <p:nvPr/>
        </p:nvSpPr>
        <p:spPr>
          <a:xfrm>
            <a:off x="4495800" y="1371600"/>
            <a:ext cx="4648200" cy="4862869"/>
          </a:xfrm>
          <a:prstGeom prst="rect">
            <a:avLst/>
          </a:prstGeom>
        </p:spPr>
        <p:txBody>
          <a:bodyPr wrap="square">
            <a:spAutoFit/>
          </a:bodyPr>
          <a:lstStyle/>
          <a:p>
            <a:pPr marL="342900" indent="-342900">
              <a:buFont typeface="Arial"/>
              <a:buChar char="•"/>
            </a:pPr>
            <a:r>
              <a:rPr lang="en-US" altLang="en-US" sz="2200" dirty="0">
                <a:ea typeface="ＭＳ Ｐゴシック" charset="-128"/>
              </a:rPr>
              <a:t>Use satellite telemetry and oceanographic data to develop </a:t>
            </a:r>
            <a:r>
              <a:rPr lang="en-US" altLang="en-US" sz="2200" b="1" dirty="0">
                <a:solidFill>
                  <a:srgbClr val="FF0000"/>
                </a:solidFill>
                <a:ea typeface="ＭＳ Ｐゴシック" charset="-128"/>
              </a:rPr>
              <a:t>near-real time (8-day to monthly</a:t>
            </a:r>
            <a:r>
              <a:rPr lang="en-US" altLang="en-US" sz="2200" dirty="0">
                <a:ea typeface="ＭＳ Ｐゴシック" charset="-128"/>
              </a:rPr>
              <a:t>) habitat models for blue whales in the California Current </a:t>
            </a:r>
            <a:r>
              <a:rPr lang="en-US" altLang="en-US" sz="2200" dirty="0" smtClean="0">
                <a:ea typeface="ＭＳ Ｐゴシック" charset="-128"/>
              </a:rPr>
              <a:t>System</a:t>
            </a:r>
            <a:endParaRPr lang="en-US" altLang="en-US" sz="1000" dirty="0" smtClean="0">
              <a:ea typeface="ＭＳ Ｐゴシック" charset="-128"/>
            </a:endParaRPr>
          </a:p>
          <a:p>
            <a:r>
              <a:rPr lang="en-US" altLang="en-US" sz="1000" dirty="0" smtClean="0">
                <a:ea typeface="ＭＳ Ｐゴシック" charset="-128"/>
              </a:rPr>
              <a:t>. </a:t>
            </a:r>
            <a:endParaRPr lang="en-US" altLang="en-US" sz="1000" dirty="0">
              <a:ea typeface="ＭＳ Ｐゴシック" charset="-128"/>
            </a:endParaRPr>
          </a:p>
          <a:p>
            <a:pPr marL="342900" indent="-342900" eaLnBrk="1" hangingPunct="1">
              <a:buFont typeface="Arial"/>
              <a:buChar char="•"/>
            </a:pPr>
            <a:r>
              <a:rPr lang="en-US" altLang="en-US" sz="2200" dirty="0">
                <a:ea typeface="ＭＳ Ｐゴシック" charset="-128"/>
              </a:rPr>
              <a:t>This will assist management efforts to mitigate against human impacts, such as ship strikes and entanglements. Working closely with NOAA/NMFS West Coast Regional Office</a:t>
            </a:r>
            <a:r>
              <a:rPr lang="en-US" altLang="en-US" sz="2200" dirty="0" smtClean="0">
                <a:ea typeface="ＭＳ Ｐゴシック" charset="-128"/>
              </a:rPr>
              <a:t>.</a:t>
            </a:r>
          </a:p>
          <a:p>
            <a:pPr marL="342900" indent="-342900" eaLnBrk="1" hangingPunct="1">
              <a:buFont typeface="Arial"/>
              <a:buChar char="•"/>
            </a:pPr>
            <a:endParaRPr lang="en-US" altLang="en-US" sz="1400" dirty="0" smtClean="0">
              <a:ea typeface="ＭＳ Ｐゴシック" charset="-128"/>
            </a:endParaRPr>
          </a:p>
          <a:p>
            <a:pPr marL="342900" indent="-342900" eaLnBrk="1" hangingPunct="1">
              <a:buFont typeface="Arial"/>
              <a:buChar char="•"/>
            </a:pPr>
            <a:r>
              <a:rPr lang="en-US" altLang="en-US" sz="2200" dirty="0" smtClean="0">
                <a:ea typeface="ＭＳ Ｐゴシック" charset="-128"/>
              </a:rPr>
              <a:t>A NASA funded project </a:t>
            </a:r>
            <a:endParaRPr lang="en-US" altLang="en-US" sz="2200" dirty="0">
              <a:ea typeface="ＭＳ Ｐゴシック" charset="-128"/>
            </a:endParaRPr>
          </a:p>
        </p:txBody>
      </p:sp>
    </p:spTree>
    <p:extLst>
      <p:ext uri="{BB962C8B-B14F-4D97-AF65-F5344CB8AC3E}">
        <p14:creationId xmlns:p14="http://schemas.microsoft.com/office/powerpoint/2010/main" val="286582135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547"/>
                </a:solidFill>
              </a:rPr>
              <a:t> </a:t>
            </a:r>
            <a:r>
              <a:rPr lang="en-US" sz="6000" b="1" dirty="0" err="1" smtClean="0">
                <a:solidFill>
                  <a:srgbClr val="FFF547"/>
                </a:solidFill>
              </a:rPr>
              <a:t>EcoCast</a:t>
            </a:r>
            <a:endParaRPr lang="en-US" sz="6000" dirty="0">
              <a:solidFill>
                <a:srgbClr val="FFF547"/>
              </a:solidFill>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p:cNvSpPr>
            <a:spLocks noGrp="1"/>
          </p:cNvSpPr>
          <p:nvPr>
            <p:ph type="sldNum" sz="quarter" idx="12"/>
          </p:nvPr>
        </p:nvSpPr>
        <p:spPr>
          <a:xfrm>
            <a:off x="6553200" y="7767574"/>
            <a:ext cx="2133600" cy="365125"/>
          </a:xfrm>
        </p:spPr>
        <p:txBody>
          <a:bodyPr/>
          <a:lstStyle/>
          <a:p>
            <a:pPr>
              <a:defRPr/>
            </a:pPr>
            <a:fld id="{44D804C8-8309-D24D-A8CE-D6B20820006E}" type="slidenum">
              <a:rPr lang="en-US" smtClean="0"/>
              <a:pPr>
                <a:defRPr/>
              </a:pPr>
              <a:t>49</a:t>
            </a:fld>
            <a:endParaRPr lang="en-US"/>
          </a:p>
        </p:txBody>
      </p:sp>
      <p:sp>
        <p:nvSpPr>
          <p:cNvPr id="17" name="Title 4"/>
          <p:cNvSpPr txBox="1">
            <a:spLocks/>
          </p:cNvSpPr>
          <p:nvPr/>
        </p:nvSpPr>
        <p:spPr>
          <a:xfrm>
            <a:off x="133350" y="1219200"/>
            <a:ext cx="8858250" cy="942621"/>
          </a:xfrm>
          <a:prstGeom prst="rect">
            <a:avLst/>
          </a:prstGeom>
          <a:noFill/>
        </p:spPr>
        <p:txBody>
          <a:bodyPr vert="horz" lIns="91440" tIns="45720" rIns="91440" bIns="45720" rtlCol="0" anchor="ctr">
            <a:noAutofit/>
          </a:bodyPr>
          <a:lstStyle/>
          <a:p>
            <a:pPr lvl="1" algn="ctr">
              <a:spcBef>
                <a:spcPct val="0"/>
              </a:spcBef>
              <a:defRPr/>
            </a:pPr>
            <a:r>
              <a:rPr lang="en-US" sz="3200" b="1" dirty="0">
                <a:solidFill>
                  <a:schemeClr val="accent1"/>
                </a:solidFill>
                <a:latin typeface="Myriad Pro" charset="0"/>
                <a:ea typeface="Myriad Pro" charset="0"/>
                <a:cs typeface="Myriad Pro" charset="0"/>
              </a:rPr>
              <a:t>California Drift Gillnet Fishery</a:t>
            </a:r>
          </a:p>
        </p:txBody>
      </p:sp>
      <p:pic>
        <p:nvPicPr>
          <p:cNvPr id="19" name="Picture 18" descr="DGN-closures1.jpg"/>
          <p:cNvPicPr>
            <a:picLocks noChangeAspect="1"/>
          </p:cNvPicPr>
          <p:nvPr/>
        </p:nvPicPr>
        <p:blipFill rotWithShape="1">
          <a:blip r:embed="rId5">
            <a:extLst>
              <a:ext uri="{28A0092B-C50C-407E-A947-70E740481C1C}">
                <a14:useLocalDpi xmlns:a14="http://schemas.microsoft.com/office/drawing/2010/main" val="0"/>
              </a:ext>
            </a:extLst>
          </a:blip>
          <a:srcRect b="31065"/>
          <a:stretch/>
        </p:blipFill>
        <p:spPr>
          <a:xfrm>
            <a:off x="-71623" y="1994207"/>
            <a:ext cx="4273546" cy="4820653"/>
          </a:xfrm>
          <a:prstGeom prst="rect">
            <a:avLst/>
          </a:prstGeom>
        </p:spPr>
      </p:pic>
      <p:sp>
        <p:nvSpPr>
          <p:cNvPr id="20" name="TextBox 19"/>
          <p:cNvSpPr txBox="1"/>
          <p:nvPr/>
        </p:nvSpPr>
        <p:spPr>
          <a:xfrm>
            <a:off x="3733800" y="5105400"/>
            <a:ext cx="5410200" cy="1785104"/>
          </a:xfrm>
          <a:prstGeom prst="rect">
            <a:avLst/>
          </a:prstGeom>
          <a:noFill/>
        </p:spPr>
        <p:txBody>
          <a:bodyPr wrap="square" rtlCol="0">
            <a:spAutoFit/>
          </a:bodyPr>
          <a:lstStyle/>
          <a:p>
            <a:r>
              <a:rPr lang="en-US" sz="2200" dirty="0">
                <a:solidFill>
                  <a:srgbClr val="000000"/>
                </a:solidFill>
                <a:latin typeface="Myriad Pro" charset="0"/>
                <a:ea typeface="Myriad Pro" charset="0"/>
                <a:cs typeface="Myriad Pro" charset="0"/>
              </a:rPr>
              <a:t>Large seasonal closure put into place in 2001 to protect leatherbacks (&lt;1000 </a:t>
            </a:r>
            <a:r>
              <a:rPr lang="en-US" sz="2200" dirty="0" smtClean="0">
                <a:solidFill>
                  <a:srgbClr val="000000"/>
                </a:solidFill>
                <a:latin typeface="Myriad Pro" charset="0"/>
                <a:ea typeface="Myriad Pro" charset="0"/>
                <a:cs typeface="Myriad Pro" charset="0"/>
              </a:rPr>
              <a:t>left</a:t>
            </a:r>
            <a:r>
              <a:rPr lang="en-US" sz="2200" dirty="0">
                <a:solidFill>
                  <a:srgbClr val="000000"/>
                </a:solidFill>
                <a:latin typeface="Myriad Pro" charset="0"/>
                <a:ea typeface="Myriad Pro" charset="0"/>
                <a:cs typeface="Myriad Pro" charset="0"/>
              </a:rPr>
              <a:t>)</a:t>
            </a:r>
          </a:p>
          <a:p>
            <a:endParaRPr lang="en-US" sz="2200" dirty="0">
              <a:solidFill>
                <a:srgbClr val="000000"/>
              </a:solidFill>
              <a:latin typeface="Myriad Pro" charset="0"/>
              <a:ea typeface="Myriad Pro" charset="0"/>
              <a:cs typeface="Myriad Pro" charset="0"/>
            </a:endParaRPr>
          </a:p>
          <a:p>
            <a:r>
              <a:rPr lang="en-US" sz="2200" dirty="0">
                <a:solidFill>
                  <a:srgbClr val="000000"/>
                </a:solidFill>
                <a:latin typeface="Myriad Pro" charset="0"/>
                <a:ea typeface="Myriad Pro" charset="0"/>
                <a:cs typeface="Myriad Pro" charset="0"/>
              </a:rPr>
              <a:t>….leatherback bycatch dropped to </a:t>
            </a:r>
            <a:r>
              <a:rPr lang="en-US" sz="2200" dirty="0">
                <a:solidFill>
                  <a:srgbClr val="FF0000"/>
                </a:solidFill>
                <a:latin typeface="Myriad Pro" charset="0"/>
                <a:ea typeface="Myriad Pro" charset="0"/>
                <a:cs typeface="Myriad Pro" charset="0"/>
              </a:rPr>
              <a:t>zero</a:t>
            </a:r>
            <a:r>
              <a:rPr lang="en-US" sz="2200" dirty="0">
                <a:solidFill>
                  <a:srgbClr val="000000"/>
                </a:solidFill>
                <a:latin typeface="Myriad Pro" charset="0"/>
                <a:ea typeface="Myriad Pro" charset="0"/>
                <a:cs typeface="Myriad Pro" charset="0"/>
              </a:rPr>
              <a:t> since closure but large </a:t>
            </a:r>
            <a:r>
              <a:rPr lang="en-US" sz="2200" dirty="0">
                <a:solidFill>
                  <a:srgbClr val="FF6600"/>
                </a:solidFill>
                <a:latin typeface="Myriad Pro" charset="0"/>
                <a:ea typeface="Myriad Pro" charset="0"/>
                <a:cs typeface="Myriad Pro" charset="0"/>
              </a:rPr>
              <a:t>economic cost</a:t>
            </a:r>
          </a:p>
        </p:txBody>
      </p:sp>
      <p:pic>
        <p:nvPicPr>
          <p:cNvPr id="22" name="Picture 21" descr="all_spp_byctch.png"/>
          <p:cNvPicPr>
            <a:picLocks noChangeAspect="1"/>
          </p:cNvPicPr>
          <p:nvPr/>
        </p:nvPicPr>
        <p:blipFill rotWithShape="1">
          <a:blip r:embed="rId6">
            <a:extLst>
              <a:ext uri="{28A0092B-C50C-407E-A947-70E740481C1C}">
                <a14:useLocalDpi xmlns:a14="http://schemas.microsoft.com/office/drawing/2010/main" val="0"/>
              </a:ext>
            </a:extLst>
          </a:blip>
          <a:srcRect l="50773" t="-1227" b="52794"/>
          <a:stretch/>
        </p:blipFill>
        <p:spPr>
          <a:xfrm>
            <a:off x="5185807" y="1828800"/>
            <a:ext cx="3424793" cy="3445062"/>
          </a:xfrm>
          <a:prstGeom prst="rect">
            <a:avLst/>
          </a:prstGeom>
        </p:spPr>
      </p:pic>
    </p:spTree>
    <p:extLst>
      <p:ext uri="{BB962C8B-B14F-4D97-AF65-F5344CB8AC3E}">
        <p14:creationId xmlns:p14="http://schemas.microsoft.com/office/powerpoint/2010/main" val="2255389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5400" b="1" dirty="0" smtClean="0">
                <a:solidFill>
                  <a:srgbClr val="F7FF02"/>
                </a:solidFill>
              </a:rPr>
              <a:t>1. Harvesting </a:t>
            </a:r>
            <a:endParaRPr lang="en-US" sz="54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ardines6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600200"/>
            <a:ext cx="7620000" cy="5029200"/>
          </a:xfrm>
          <a:prstGeom prst="rect">
            <a:avLst/>
          </a:prstGeom>
        </p:spPr>
      </p:pic>
    </p:spTree>
    <p:extLst>
      <p:ext uri="{BB962C8B-B14F-4D97-AF65-F5344CB8AC3E}">
        <p14:creationId xmlns:p14="http://schemas.microsoft.com/office/powerpoint/2010/main" val="39092743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547"/>
                </a:solidFill>
              </a:rPr>
              <a:t> </a:t>
            </a:r>
            <a:r>
              <a:rPr lang="en-US" sz="6000" b="1" dirty="0" err="1" smtClean="0">
                <a:solidFill>
                  <a:srgbClr val="FFF547"/>
                </a:solidFill>
              </a:rPr>
              <a:t>EcoCast</a:t>
            </a:r>
            <a:endParaRPr lang="en-US" sz="6000" dirty="0">
              <a:solidFill>
                <a:srgbClr val="FFF547"/>
              </a:solidFill>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p:cNvSpPr>
            <a:spLocks noGrp="1"/>
          </p:cNvSpPr>
          <p:nvPr>
            <p:ph type="sldNum" sz="quarter" idx="12"/>
          </p:nvPr>
        </p:nvSpPr>
        <p:spPr>
          <a:xfrm>
            <a:off x="6553200" y="7767574"/>
            <a:ext cx="2133600" cy="365125"/>
          </a:xfrm>
        </p:spPr>
        <p:txBody>
          <a:bodyPr/>
          <a:lstStyle/>
          <a:p>
            <a:pPr>
              <a:defRPr/>
            </a:pPr>
            <a:fld id="{44D804C8-8309-D24D-A8CE-D6B20820006E}" type="slidenum">
              <a:rPr lang="en-US" smtClean="0"/>
              <a:pPr>
                <a:defRPr/>
              </a:pPr>
              <a:t>50</a:t>
            </a:fld>
            <a:endParaRPr lang="en-US"/>
          </a:p>
        </p:txBody>
      </p:sp>
      <p:sp>
        <p:nvSpPr>
          <p:cNvPr id="30" name="TextBox 29"/>
          <p:cNvSpPr txBox="1"/>
          <p:nvPr/>
        </p:nvSpPr>
        <p:spPr>
          <a:xfrm>
            <a:off x="5099058" y="6400800"/>
            <a:ext cx="3968742" cy="430887"/>
          </a:xfrm>
          <a:prstGeom prst="rect">
            <a:avLst/>
          </a:prstGeom>
          <a:solidFill>
            <a:schemeClr val="accent1">
              <a:lumMod val="40000"/>
              <a:lumOff val="60000"/>
            </a:schemeClr>
          </a:solidFill>
          <a:ln>
            <a:solidFill>
              <a:schemeClr val="bg2">
                <a:lumMod val="10000"/>
              </a:schemeClr>
            </a:solidFill>
          </a:ln>
        </p:spPr>
        <p:txBody>
          <a:bodyPr wrap="none" rtlCol="0">
            <a:spAutoFit/>
          </a:bodyPr>
          <a:lstStyle/>
          <a:p>
            <a:pPr eaLnBrk="1" fontAlgn="auto" hangingPunct="1">
              <a:spcBef>
                <a:spcPts val="0"/>
              </a:spcBef>
              <a:spcAft>
                <a:spcPts val="0"/>
              </a:spcAft>
            </a:pPr>
            <a:r>
              <a:rPr lang="en-US" sz="2200" dirty="0" smtClean="0">
                <a:solidFill>
                  <a:prstClr val="black"/>
                </a:solidFill>
                <a:latin typeface="Calibri"/>
              </a:rPr>
              <a:t>Elliott Hazen et al., NMFS/SWFSC</a:t>
            </a:r>
            <a:endParaRPr lang="en-US" sz="2200" dirty="0">
              <a:solidFill>
                <a:prstClr val="black"/>
              </a:solidFill>
              <a:latin typeface="Calibri"/>
            </a:endParaRPr>
          </a:p>
        </p:txBody>
      </p:sp>
      <p:sp>
        <p:nvSpPr>
          <p:cNvPr id="18" name="TextBox 1"/>
          <p:cNvSpPr txBox="1">
            <a:spLocks noChangeArrowheads="1"/>
          </p:cNvSpPr>
          <p:nvPr/>
        </p:nvSpPr>
        <p:spPr bwMode="auto">
          <a:xfrm>
            <a:off x="0" y="2133600"/>
            <a:ext cx="9001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b="1" dirty="0" smtClean="0"/>
              <a:t>       Predicted catch      +     Predicted </a:t>
            </a:r>
            <a:r>
              <a:rPr lang="en-US" sz="2000" b="1" dirty="0" err="1" smtClean="0"/>
              <a:t>bycatch</a:t>
            </a:r>
            <a:r>
              <a:rPr lang="en-US" sz="2000" b="1" dirty="0" smtClean="0"/>
              <a:t>    </a:t>
            </a:r>
            <a:r>
              <a:rPr lang="en-US" sz="2000" b="1" dirty="0" smtClean="0">
                <a:latin typeface="Wingdings"/>
                <a:ea typeface="Wingdings"/>
                <a:cs typeface="Wingdings"/>
                <a:sym typeface="Wingdings"/>
              </a:rPr>
              <a:t></a:t>
            </a:r>
            <a:r>
              <a:rPr lang="en-US" sz="2000" b="1" dirty="0" smtClean="0"/>
              <a:t>            </a:t>
            </a:r>
            <a:r>
              <a:rPr lang="en-US" sz="2000" b="1" dirty="0" err="1" smtClean="0"/>
              <a:t>EcoCast</a:t>
            </a:r>
            <a:endParaRPr lang="en-US" sz="2000" b="1" dirty="0"/>
          </a:p>
        </p:txBody>
      </p:sp>
      <p:sp>
        <p:nvSpPr>
          <p:cNvPr id="21" name="TextBox 2"/>
          <p:cNvSpPr txBox="1">
            <a:spLocks noChangeArrowheads="1"/>
          </p:cNvSpPr>
          <p:nvPr/>
        </p:nvSpPr>
        <p:spPr bwMode="auto">
          <a:xfrm>
            <a:off x="0" y="569291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dirty="0" smtClean="0"/>
              <a:t>Using remotely sensed products, these surfaces can be predicted in near-real time for use by managers and fishers. A NASA funded project. </a:t>
            </a:r>
            <a:endParaRPr lang="en-US" sz="2000" dirty="0"/>
          </a:p>
        </p:txBody>
      </p:sp>
      <p:pic>
        <p:nvPicPr>
          <p:cNvPr id="23" name="Picture 1"/>
          <p:cNvPicPr>
            <a:picLocks noChangeAspect="1"/>
          </p:cNvPicPr>
          <p:nvPr/>
        </p:nvPicPr>
        <p:blipFill rotWithShape="1">
          <a:blip r:embed="rId5">
            <a:extLst>
              <a:ext uri="{28A0092B-C50C-407E-A947-70E740481C1C}">
                <a14:useLocalDpi xmlns:a14="http://schemas.microsoft.com/office/drawing/2010/main" val="0"/>
              </a:ext>
            </a:extLst>
          </a:blip>
          <a:srcRect t="8139" b="-8139"/>
          <a:stretch/>
        </p:blipFill>
        <p:spPr bwMode="auto">
          <a:xfrm>
            <a:off x="0" y="2590800"/>
            <a:ext cx="914400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swordfish.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336" y="3056330"/>
            <a:ext cx="860030" cy="343097"/>
          </a:xfrm>
          <a:prstGeom prst="rect">
            <a:avLst/>
          </a:prstGeom>
        </p:spPr>
      </p:pic>
      <p:pic>
        <p:nvPicPr>
          <p:cNvPr id="31" name="Picture 30" descr="shark.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1750" y="3097605"/>
            <a:ext cx="775398" cy="411716"/>
          </a:xfrm>
          <a:prstGeom prst="rect">
            <a:avLst/>
          </a:prstGeom>
        </p:spPr>
      </p:pic>
      <p:pic>
        <p:nvPicPr>
          <p:cNvPr id="32" name="Picture 31" descr="sealion.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1776" y="3530896"/>
            <a:ext cx="596989" cy="446026"/>
          </a:xfrm>
          <a:prstGeom prst="rect">
            <a:avLst/>
          </a:prstGeom>
        </p:spPr>
      </p:pic>
      <p:pic>
        <p:nvPicPr>
          <p:cNvPr id="33" name="Picture 32" descr="leatherback.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0271" y="4047326"/>
            <a:ext cx="436877" cy="452888"/>
          </a:xfrm>
          <a:prstGeom prst="rect">
            <a:avLst/>
          </a:prstGeom>
        </p:spPr>
      </p:pic>
      <p:pic>
        <p:nvPicPr>
          <p:cNvPr id="3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7109" y="3097605"/>
            <a:ext cx="841729" cy="70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1"/>
          <p:cNvSpPr txBox="1">
            <a:spLocks noChangeArrowheads="1"/>
          </p:cNvSpPr>
          <p:nvPr/>
        </p:nvSpPr>
        <p:spPr bwMode="auto">
          <a:xfrm>
            <a:off x="76200" y="1447800"/>
            <a:ext cx="9001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800" b="1" dirty="0" smtClean="0"/>
              <a:t>Predicting fishery </a:t>
            </a:r>
            <a:r>
              <a:rPr lang="en-US" sz="2800" b="1" dirty="0" err="1" smtClean="0"/>
              <a:t>bycatch</a:t>
            </a:r>
            <a:r>
              <a:rPr lang="en-US" sz="2800" b="1" dirty="0" smtClean="0"/>
              <a:t> for management</a:t>
            </a:r>
            <a:endParaRPr lang="en-US" sz="2800" b="1" dirty="0"/>
          </a:p>
        </p:txBody>
      </p:sp>
    </p:spTree>
    <p:extLst>
      <p:ext uri="{BB962C8B-B14F-4D97-AF65-F5344CB8AC3E}">
        <p14:creationId xmlns:p14="http://schemas.microsoft.com/office/powerpoint/2010/main" val="10319423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F547"/>
                </a:solidFill>
              </a:rPr>
              <a:t> Harmful Algal Blooms (HABs) </a:t>
            </a:r>
            <a:endParaRPr lang="en-US" sz="4000" dirty="0">
              <a:solidFill>
                <a:srgbClr val="FFF547"/>
              </a:solidFill>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srcRect l="14166" t="51134" r="9166" b="10321"/>
          <a:stretch>
            <a:fillRect/>
          </a:stretch>
        </p:blipFill>
        <p:spPr bwMode="auto">
          <a:xfrm>
            <a:off x="0" y="3536950"/>
            <a:ext cx="4038600" cy="1492250"/>
          </a:xfrm>
          <a:prstGeom prst="rect">
            <a:avLst/>
          </a:prstGeom>
          <a:noFill/>
          <a:ln w="9525">
            <a:noFill/>
            <a:miter lim="800000"/>
            <a:headEnd/>
            <a:tailEnd/>
          </a:ln>
        </p:spPr>
      </p:pic>
      <p:pic>
        <p:nvPicPr>
          <p:cNvPr id="17" name="Picture 5" descr="12april98_east_coast_true"/>
          <p:cNvPicPr>
            <a:picLocks noChangeAspect="1" noChangeArrowheads="1"/>
          </p:cNvPicPr>
          <p:nvPr/>
        </p:nvPicPr>
        <p:blipFill>
          <a:blip r:embed="rId6"/>
          <a:srcRect l="14391" t="62367" r="49153"/>
          <a:stretch>
            <a:fillRect/>
          </a:stretch>
        </p:blipFill>
        <p:spPr bwMode="auto">
          <a:xfrm>
            <a:off x="5122862" y="1549400"/>
            <a:ext cx="3716338" cy="4805363"/>
          </a:xfrm>
          <a:prstGeom prst="rect">
            <a:avLst/>
          </a:prstGeom>
          <a:noFill/>
          <a:ln w="9525">
            <a:noFill/>
            <a:miter lim="800000"/>
            <a:headEnd/>
            <a:tailEnd/>
          </a:ln>
        </p:spPr>
      </p:pic>
      <p:pic>
        <p:nvPicPr>
          <p:cNvPr id="18" name="Picture 6" descr="20010830_chl_swfl"/>
          <p:cNvPicPr>
            <a:picLocks noChangeAspect="1" noChangeArrowheads="1"/>
          </p:cNvPicPr>
          <p:nvPr/>
        </p:nvPicPr>
        <p:blipFill>
          <a:blip r:embed="rId7"/>
          <a:srcRect l="22137" t="15399" r="15527" b="14537"/>
          <a:stretch>
            <a:fillRect/>
          </a:stretch>
        </p:blipFill>
        <p:spPr bwMode="auto">
          <a:xfrm>
            <a:off x="4221162" y="2667000"/>
            <a:ext cx="2332038" cy="3776663"/>
          </a:xfrm>
          <a:prstGeom prst="rect">
            <a:avLst/>
          </a:prstGeom>
          <a:noFill/>
          <a:ln w="9525">
            <a:noFill/>
            <a:miter lim="800000"/>
            <a:headEnd/>
            <a:tailEnd/>
          </a:ln>
        </p:spPr>
      </p:pic>
      <p:sp>
        <p:nvSpPr>
          <p:cNvPr id="19" name="Line 7"/>
          <p:cNvSpPr>
            <a:spLocks noChangeShapeType="1"/>
          </p:cNvSpPr>
          <p:nvPr/>
        </p:nvSpPr>
        <p:spPr bwMode="auto">
          <a:xfrm flipH="1">
            <a:off x="6172199" y="3886200"/>
            <a:ext cx="1828799" cy="2514600"/>
          </a:xfrm>
          <a:prstGeom prst="line">
            <a:avLst/>
          </a:prstGeom>
          <a:noFill/>
          <a:ln w="38100">
            <a:solidFill>
              <a:srgbClr val="FFFF00"/>
            </a:solidFill>
            <a:round/>
            <a:headEnd/>
            <a:tailEnd/>
          </a:ln>
        </p:spPr>
        <p:txBody>
          <a:bodyPr>
            <a:prstTxWarp prst="textNoShape">
              <a:avLst/>
            </a:prstTxWarp>
          </a:bodyPr>
          <a:lstStyle/>
          <a:p>
            <a:endParaRPr lang="en-US"/>
          </a:p>
        </p:txBody>
      </p:sp>
      <p:sp>
        <p:nvSpPr>
          <p:cNvPr id="20" name="Line 8"/>
          <p:cNvSpPr>
            <a:spLocks noChangeShapeType="1"/>
          </p:cNvSpPr>
          <p:nvPr/>
        </p:nvSpPr>
        <p:spPr bwMode="auto">
          <a:xfrm flipH="1" flipV="1">
            <a:off x="4227511" y="2666998"/>
            <a:ext cx="3392488" cy="533401"/>
          </a:xfrm>
          <a:prstGeom prst="line">
            <a:avLst/>
          </a:prstGeom>
          <a:noFill/>
          <a:ln w="38100">
            <a:solidFill>
              <a:srgbClr val="FFFF00"/>
            </a:solidFill>
            <a:round/>
            <a:headEnd/>
            <a:tailEnd/>
          </a:ln>
        </p:spPr>
        <p:txBody>
          <a:bodyPr>
            <a:prstTxWarp prst="textNoShape">
              <a:avLst/>
            </a:prstTxWarp>
          </a:bodyPr>
          <a:lstStyle/>
          <a:p>
            <a:endParaRPr lang="en-US"/>
          </a:p>
        </p:txBody>
      </p:sp>
      <p:sp>
        <p:nvSpPr>
          <p:cNvPr id="21" name="Oval 9"/>
          <p:cNvSpPr>
            <a:spLocks noChangeArrowheads="1"/>
          </p:cNvSpPr>
          <p:nvPr/>
        </p:nvSpPr>
        <p:spPr bwMode="auto">
          <a:xfrm>
            <a:off x="4995862" y="4837113"/>
            <a:ext cx="947738" cy="1798637"/>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22" name="Text Box 10"/>
          <p:cNvSpPr txBox="1">
            <a:spLocks noChangeArrowheads="1"/>
          </p:cNvSpPr>
          <p:nvPr/>
        </p:nvSpPr>
        <p:spPr bwMode="auto">
          <a:xfrm>
            <a:off x="6551613" y="5688013"/>
            <a:ext cx="1525587" cy="517525"/>
          </a:xfrm>
          <a:prstGeom prst="rect">
            <a:avLst/>
          </a:prstGeom>
          <a:noFill/>
          <a:ln w="9525">
            <a:noFill/>
            <a:miter lim="800000"/>
            <a:headEnd/>
            <a:tailEnd/>
          </a:ln>
        </p:spPr>
        <p:txBody>
          <a:bodyPr>
            <a:prstTxWarp prst="textNoShape">
              <a:avLst/>
            </a:prstTxWarp>
            <a:spAutoFit/>
          </a:bodyPr>
          <a:lstStyle/>
          <a:p>
            <a:r>
              <a:rPr lang="en-US" sz="1400" b="1">
                <a:solidFill>
                  <a:srgbClr val="000000"/>
                </a:solidFill>
              </a:rPr>
              <a:t>Orbimage - SeaWiFS</a:t>
            </a:r>
          </a:p>
        </p:txBody>
      </p:sp>
      <p:pic>
        <p:nvPicPr>
          <p:cNvPr id="23" name="Picture 11"/>
          <p:cNvPicPr>
            <a:picLocks noChangeAspect="1" noChangeArrowheads="1"/>
          </p:cNvPicPr>
          <p:nvPr/>
        </p:nvPicPr>
        <p:blipFill>
          <a:blip r:embed="rId8"/>
          <a:srcRect l="60817" t="35583" r="8142" b="13997"/>
          <a:stretch>
            <a:fillRect/>
          </a:stretch>
        </p:blipFill>
        <p:spPr bwMode="auto">
          <a:xfrm>
            <a:off x="3481388" y="4983163"/>
            <a:ext cx="1166812" cy="1798637"/>
          </a:xfrm>
          <a:prstGeom prst="rect">
            <a:avLst/>
          </a:prstGeom>
          <a:noFill/>
          <a:ln w="9525">
            <a:noFill/>
            <a:miter lim="800000"/>
            <a:headEnd/>
            <a:tailEnd/>
          </a:ln>
        </p:spPr>
      </p:pic>
      <p:sp>
        <p:nvSpPr>
          <p:cNvPr id="24" name="Line 12"/>
          <p:cNvSpPr>
            <a:spLocks noChangeShapeType="1"/>
          </p:cNvSpPr>
          <p:nvPr/>
        </p:nvSpPr>
        <p:spPr bwMode="auto">
          <a:xfrm flipH="1">
            <a:off x="4576762" y="5854700"/>
            <a:ext cx="387350" cy="3175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25" name="Text Box 13"/>
          <p:cNvSpPr txBox="1">
            <a:spLocks noChangeArrowheads="1"/>
          </p:cNvSpPr>
          <p:nvPr/>
        </p:nvSpPr>
        <p:spPr bwMode="auto">
          <a:xfrm>
            <a:off x="228600" y="1524000"/>
            <a:ext cx="4038600" cy="738664"/>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defRPr/>
            </a:pPr>
            <a:r>
              <a:rPr lang="en-US" sz="2100" b="1" dirty="0"/>
              <a:t>NOAA National Ocean Service</a:t>
            </a:r>
            <a:r>
              <a:rPr lang="en-US" b="1" dirty="0"/>
              <a:t> </a:t>
            </a:r>
            <a:endParaRPr lang="en-US" sz="1800" b="1" dirty="0"/>
          </a:p>
          <a:p>
            <a:pPr algn="ctr">
              <a:defRPr/>
            </a:pPr>
            <a:r>
              <a:rPr lang="en-US" sz="1800" b="1" dirty="0"/>
              <a:t> </a:t>
            </a:r>
          </a:p>
        </p:txBody>
      </p:sp>
      <p:sp>
        <p:nvSpPr>
          <p:cNvPr id="26" name="Text Box 16"/>
          <p:cNvSpPr txBox="1">
            <a:spLocks noChangeArrowheads="1"/>
          </p:cNvSpPr>
          <p:nvPr/>
        </p:nvSpPr>
        <p:spPr bwMode="auto">
          <a:xfrm>
            <a:off x="152400" y="2057400"/>
            <a:ext cx="4038600" cy="1736725"/>
          </a:xfrm>
          <a:prstGeom prst="rect">
            <a:avLst/>
          </a:prstGeom>
          <a:noFill/>
          <a:ln w="9525">
            <a:noFill/>
            <a:miter lim="800000"/>
            <a:headEnd/>
            <a:tailEnd/>
          </a:ln>
        </p:spPr>
        <p:txBody>
          <a:bodyPr>
            <a:prstTxWarp prst="textNoShape">
              <a:avLst/>
            </a:prstTxWarp>
            <a:spAutoFit/>
          </a:bodyPr>
          <a:lstStyle/>
          <a:p>
            <a:r>
              <a:rPr lang="en-US" b="1" dirty="0">
                <a:solidFill>
                  <a:srgbClr val="000000"/>
                </a:solidFill>
              </a:rPr>
              <a:t>Operational Monitoring and Forecasting of HABs in the Gulf of Mexico</a:t>
            </a:r>
          </a:p>
          <a:p>
            <a:pPr algn="ctr"/>
            <a:endParaRPr lang="en-US" sz="1800" b="1" dirty="0">
              <a:solidFill>
                <a:srgbClr val="FFFF00"/>
              </a:solidFill>
            </a:endParaRPr>
          </a:p>
          <a:p>
            <a:pPr algn="ctr"/>
            <a:r>
              <a:rPr lang="en-US" sz="1800" b="1" dirty="0">
                <a:solidFill>
                  <a:srgbClr val="FFFF00"/>
                </a:solidFill>
              </a:rPr>
              <a:t> </a:t>
            </a:r>
          </a:p>
        </p:txBody>
      </p:sp>
      <p:sp>
        <p:nvSpPr>
          <p:cNvPr id="27" name="Text Box 17"/>
          <p:cNvSpPr txBox="1">
            <a:spLocks noChangeArrowheads="1"/>
          </p:cNvSpPr>
          <p:nvPr/>
        </p:nvSpPr>
        <p:spPr bwMode="auto">
          <a:xfrm>
            <a:off x="152400" y="6488668"/>
            <a:ext cx="3429000" cy="369332"/>
          </a:xfrm>
          <a:prstGeom prst="rect">
            <a:avLst/>
          </a:prstGeom>
          <a:noFill/>
          <a:ln w="9525">
            <a:noFill/>
            <a:miter lim="800000"/>
            <a:headEnd/>
            <a:tailEnd/>
          </a:ln>
        </p:spPr>
        <p:txBody>
          <a:bodyPr>
            <a:prstTxWarp prst="textNoShape">
              <a:avLst/>
            </a:prstTxWarp>
            <a:spAutoFit/>
          </a:bodyPr>
          <a:lstStyle/>
          <a:p>
            <a:r>
              <a:rPr lang="en-US" sz="1800" i="1" dirty="0">
                <a:solidFill>
                  <a:srgbClr val="000000"/>
                </a:solidFill>
              </a:rPr>
              <a:t>Courtesy of Rick </a:t>
            </a:r>
            <a:r>
              <a:rPr lang="en-US" sz="1800" i="1" dirty="0" err="1">
                <a:solidFill>
                  <a:srgbClr val="000000"/>
                </a:solidFill>
              </a:rPr>
              <a:t>Stumpf</a:t>
            </a:r>
            <a:r>
              <a:rPr lang="en-US" sz="1800" i="1" dirty="0">
                <a:solidFill>
                  <a:srgbClr val="000000"/>
                </a:solidFill>
              </a:rPr>
              <a:t>, </a:t>
            </a:r>
            <a:r>
              <a:rPr lang="en-US" sz="1800" i="1" dirty="0" smtClean="0">
                <a:solidFill>
                  <a:srgbClr val="000000"/>
                </a:solidFill>
              </a:rPr>
              <a:t>NOS</a:t>
            </a:r>
            <a:r>
              <a:rPr lang="en-US" sz="1800" b="1" dirty="0" smtClean="0">
                <a:solidFill>
                  <a:srgbClr val="FFFF00"/>
                </a:solidFill>
              </a:rPr>
              <a:t> </a:t>
            </a:r>
            <a:endParaRPr lang="en-US" sz="1800" b="1" dirty="0">
              <a:solidFill>
                <a:srgbClr val="FFFF00"/>
              </a:solidFill>
            </a:endParaRPr>
          </a:p>
        </p:txBody>
      </p:sp>
    </p:spTree>
    <p:extLst>
      <p:ext uri="{BB962C8B-B14F-4D97-AF65-F5344CB8AC3E}">
        <p14:creationId xmlns:p14="http://schemas.microsoft.com/office/powerpoint/2010/main" val="14346995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Vchl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828800"/>
            <a:ext cx="3927764" cy="4800600"/>
          </a:xfrm>
          <a:prstGeom prst="rect">
            <a:avLst/>
          </a:prstGeom>
        </p:spPr>
      </p:pic>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4800" b="1" dirty="0" smtClean="0">
                <a:solidFill>
                  <a:srgbClr val="FFF547"/>
                </a:solidFill>
              </a:rPr>
              <a:t> </a:t>
            </a:r>
            <a:r>
              <a:rPr lang="en-US" sz="4000" b="1" dirty="0" smtClean="0">
                <a:solidFill>
                  <a:srgbClr val="FFF547"/>
                </a:solidFill>
              </a:rPr>
              <a:t>HABs &amp; mortality events </a:t>
            </a:r>
            <a:endParaRPr lang="en-US" sz="4000" dirty="0">
              <a:solidFill>
                <a:srgbClr val="FFF547"/>
              </a:solidFill>
            </a:endParaRPr>
          </a:p>
        </p:txBody>
      </p:sp>
      <p:pic>
        <p:nvPicPr>
          <p:cNvPr id="1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017" y="6019800"/>
            <a:ext cx="2622383" cy="584776"/>
          </a:xfrm>
          <a:prstGeom prst="rect">
            <a:avLst/>
          </a:prstGeom>
          <a:solidFill>
            <a:schemeClr val="accent5">
              <a:lumMod val="90000"/>
            </a:schemeClr>
          </a:solidFill>
          <a:ln>
            <a:solidFill>
              <a:srgbClr val="000000"/>
            </a:solidFill>
          </a:ln>
        </p:spPr>
        <p:txBody>
          <a:bodyPr wrap="none" rtlCol="0">
            <a:spAutoFit/>
          </a:bodyPr>
          <a:lstStyle/>
          <a:p>
            <a:pPr algn="ctr"/>
            <a:r>
              <a:rPr lang="en-US" sz="1800" dirty="0" smtClean="0"/>
              <a:t>See Wilson </a:t>
            </a:r>
            <a:r>
              <a:rPr lang="en-US" sz="1800" i="1" dirty="0" smtClean="0"/>
              <a:t>et al. </a:t>
            </a:r>
            <a:r>
              <a:rPr lang="en-US" sz="1800" dirty="0" smtClean="0"/>
              <a:t>poster</a:t>
            </a:r>
            <a:endParaRPr lang="en-US" sz="1400" dirty="0" smtClean="0"/>
          </a:p>
          <a:p>
            <a:pPr algn="ctr"/>
            <a:r>
              <a:rPr lang="en-US" sz="1400" i="1" dirty="0" smtClean="0"/>
              <a:t>Marine Mammal Science </a:t>
            </a:r>
            <a:endParaRPr lang="en-US" sz="1400" i="1" dirty="0"/>
          </a:p>
        </p:txBody>
      </p:sp>
      <p:pic>
        <p:nvPicPr>
          <p:cNvPr id="8" name="Picture 7" descr="pv-mort_ts.jpg"/>
          <p:cNvPicPr>
            <a:picLocks noChangeAspect="1"/>
          </p:cNvPicPr>
          <p:nvPr/>
        </p:nvPicPr>
        <p:blipFill rotWithShape="1">
          <a:blip r:embed="rId6">
            <a:extLst>
              <a:ext uri="{28A0092B-C50C-407E-A947-70E740481C1C}">
                <a14:useLocalDpi xmlns:a14="http://schemas.microsoft.com/office/drawing/2010/main" val="0"/>
              </a:ext>
            </a:extLst>
          </a:blip>
          <a:srcRect l="-23" t="6640" r="5505" b="31973"/>
          <a:stretch/>
        </p:blipFill>
        <p:spPr>
          <a:xfrm>
            <a:off x="1113612" y="17736836"/>
            <a:ext cx="8238625" cy="6684264"/>
          </a:xfrm>
          <a:prstGeom prst="rect">
            <a:avLst/>
          </a:prstGeom>
        </p:spPr>
      </p:pic>
      <p:pic>
        <p:nvPicPr>
          <p:cNvPr id="9" name="Picture 8" descr="pv-mort_ts.jpg"/>
          <p:cNvPicPr>
            <a:picLocks noChangeAspect="1"/>
          </p:cNvPicPr>
          <p:nvPr/>
        </p:nvPicPr>
        <p:blipFill rotWithShape="1">
          <a:blip r:embed="rId6">
            <a:extLst>
              <a:ext uri="{28A0092B-C50C-407E-A947-70E740481C1C}">
                <a14:useLocalDpi xmlns:a14="http://schemas.microsoft.com/office/drawing/2010/main" val="0"/>
              </a:ext>
            </a:extLst>
          </a:blip>
          <a:srcRect l="-23" t="6640" r="5505" b="31973"/>
          <a:stretch/>
        </p:blipFill>
        <p:spPr>
          <a:xfrm>
            <a:off x="1266012" y="17889236"/>
            <a:ext cx="8238625" cy="6684264"/>
          </a:xfrm>
          <a:prstGeom prst="rect">
            <a:avLst/>
          </a:prstGeom>
        </p:spPr>
      </p:pic>
      <p:pic>
        <p:nvPicPr>
          <p:cNvPr id="11" name="Picture 10" descr="pv-mort_ts.jpg"/>
          <p:cNvPicPr>
            <a:picLocks noChangeAspect="1"/>
          </p:cNvPicPr>
          <p:nvPr/>
        </p:nvPicPr>
        <p:blipFill rotWithShape="1">
          <a:blip r:embed="rId6">
            <a:extLst>
              <a:ext uri="{28A0092B-C50C-407E-A947-70E740481C1C}">
                <a14:useLocalDpi xmlns:a14="http://schemas.microsoft.com/office/drawing/2010/main" val="0"/>
              </a:ext>
            </a:extLst>
          </a:blip>
          <a:srcRect l="-23" t="6640" r="5505" b="31973"/>
          <a:stretch/>
        </p:blipFill>
        <p:spPr>
          <a:xfrm>
            <a:off x="1418412" y="18041636"/>
            <a:ext cx="8238625" cy="6684264"/>
          </a:xfrm>
          <a:prstGeom prst="rect">
            <a:avLst/>
          </a:prstGeom>
        </p:spPr>
      </p:pic>
      <p:pic>
        <p:nvPicPr>
          <p:cNvPr id="12" name="Picture 11" descr="pv-mort_ts.jpg"/>
          <p:cNvPicPr>
            <a:picLocks noChangeAspect="1"/>
          </p:cNvPicPr>
          <p:nvPr/>
        </p:nvPicPr>
        <p:blipFill rotWithShape="1">
          <a:blip r:embed="rId6">
            <a:extLst>
              <a:ext uri="{28A0092B-C50C-407E-A947-70E740481C1C}">
                <a14:useLocalDpi xmlns:a14="http://schemas.microsoft.com/office/drawing/2010/main" val="0"/>
              </a:ext>
            </a:extLst>
          </a:blip>
          <a:srcRect l="-23" t="6640" r="5505" b="31973"/>
          <a:stretch/>
        </p:blipFill>
        <p:spPr>
          <a:xfrm>
            <a:off x="1570812" y="18194036"/>
            <a:ext cx="8238625" cy="6684264"/>
          </a:xfrm>
          <a:prstGeom prst="rect">
            <a:avLst/>
          </a:prstGeom>
        </p:spPr>
      </p:pic>
      <p:pic>
        <p:nvPicPr>
          <p:cNvPr id="13" name="Picture 12" descr="pv-mort_ts.jpg"/>
          <p:cNvPicPr>
            <a:picLocks noChangeAspect="1"/>
          </p:cNvPicPr>
          <p:nvPr/>
        </p:nvPicPr>
        <p:blipFill rotWithShape="1">
          <a:blip r:embed="rId6">
            <a:extLst>
              <a:ext uri="{28A0092B-C50C-407E-A947-70E740481C1C}">
                <a14:useLocalDpi xmlns:a14="http://schemas.microsoft.com/office/drawing/2010/main" val="0"/>
              </a:ext>
            </a:extLst>
          </a:blip>
          <a:srcRect l="-23" t="6640" r="5505" b="31973"/>
          <a:stretch/>
        </p:blipFill>
        <p:spPr>
          <a:xfrm>
            <a:off x="1723212" y="18346436"/>
            <a:ext cx="8238625" cy="6684264"/>
          </a:xfrm>
          <a:prstGeom prst="rect">
            <a:avLst/>
          </a:prstGeom>
        </p:spPr>
      </p:pic>
      <p:pic>
        <p:nvPicPr>
          <p:cNvPr id="4" name="Picture 3" descr="pv-mort_ts.jpg"/>
          <p:cNvPicPr>
            <a:picLocks noChangeAspect="1"/>
          </p:cNvPicPr>
          <p:nvPr/>
        </p:nvPicPr>
        <p:blipFill rotWithShape="1">
          <a:blip r:embed="rId6">
            <a:extLst>
              <a:ext uri="{28A0092B-C50C-407E-A947-70E740481C1C}">
                <a14:useLocalDpi xmlns:a14="http://schemas.microsoft.com/office/drawing/2010/main" val="0"/>
              </a:ext>
            </a:extLst>
          </a:blip>
          <a:srcRect t="8697" r="6618" b="47117"/>
          <a:stretch/>
        </p:blipFill>
        <p:spPr>
          <a:xfrm>
            <a:off x="152400" y="2133600"/>
            <a:ext cx="3913632" cy="2313432"/>
          </a:xfrm>
          <a:prstGeom prst="rect">
            <a:avLst/>
          </a:prstGeom>
        </p:spPr>
      </p:pic>
      <p:sp>
        <p:nvSpPr>
          <p:cNvPr id="5" name="TextBox 4"/>
          <p:cNvSpPr txBox="1"/>
          <p:nvPr/>
        </p:nvSpPr>
        <p:spPr>
          <a:xfrm>
            <a:off x="0" y="1447800"/>
            <a:ext cx="9144000" cy="415498"/>
          </a:xfrm>
          <a:prstGeom prst="rect">
            <a:avLst/>
          </a:prstGeom>
          <a:noFill/>
        </p:spPr>
        <p:txBody>
          <a:bodyPr wrap="square" rtlCol="0">
            <a:spAutoFit/>
          </a:bodyPr>
          <a:lstStyle/>
          <a:p>
            <a:r>
              <a:rPr lang="en-US" sz="2100" i="1" dirty="0" smtClean="0"/>
              <a:t>Are southern right whale calf deaths at </a:t>
            </a:r>
            <a:r>
              <a:rPr lang="en-US" sz="2100" i="1" dirty="0" err="1"/>
              <a:t>Península</a:t>
            </a:r>
            <a:r>
              <a:rPr lang="en-US" sz="2100" i="1" dirty="0"/>
              <a:t> Valdés caused </a:t>
            </a:r>
            <a:r>
              <a:rPr lang="en-US" sz="2100" i="1" dirty="0" smtClean="0"/>
              <a:t>by HABs?</a:t>
            </a:r>
            <a:endParaRPr lang="en-US" sz="2100" i="1" dirty="0"/>
          </a:p>
        </p:txBody>
      </p:sp>
      <p:sp>
        <p:nvSpPr>
          <p:cNvPr id="6" name="TextBox 5"/>
          <p:cNvSpPr txBox="1"/>
          <p:nvPr/>
        </p:nvSpPr>
        <p:spPr>
          <a:xfrm>
            <a:off x="381000" y="4419600"/>
            <a:ext cx="3581400" cy="1569660"/>
          </a:xfrm>
          <a:prstGeom prst="rect">
            <a:avLst/>
          </a:prstGeom>
          <a:noFill/>
        </p:spPr>
        <p:txBody>
          <a:bodyPr wrap="square" rtlCol="0">
            <a:spAutoFit/>
          </a:bodyPr>
          <a:lstStyle/>
          <a:p>
            <a:r>
              <a:rPr lang="en-US" sz="1600" dirty="0" smtClean="0"/>
              <a:t>In the past 10 years there has been a dramatic increase in the number of SRW deaths at their calving ground in Argentina.</a:t>
            </a:r>
            <a:r>
              <a:rPr lang="en-US" sz="1600" dirty="0"/>
              <a:t> M</a:t>
            </a:r>
            <a:r>
              <a:rPr lang="en-US" sz="1600" dirty="0" smtClean="0"/>
              <a:t>ost </a:t>
            </a:r>
            <a:r>
              <a:rPr lang="en-US" sz="1600" dirty="0"/>
              <a:t>of the deaths (~90%) </a:t>
            </a:r>
            <a:r>
              <a:rPr lang="en-US" sz="1600" dirty="0" smtClean="0"/>
              <a:t>are calves </a:t>
            </a:r>
            <a:r>
              <a:rPr lang="en-US" sz="1600" dirty="0"/>
              <a:t>less than 3 months </a:t>
            </a:r>
            <a:r>
              <a:rPr lang="en-US" sz="1600" dirty="0" smtClean="0"/>
              <a:t>old.     </a:t>
            </a:r>
            <a:endParaRPr lang="en-US" sz="1600" dirty="0"/>
          </a:p>
        </p:txBody>
      </p:sp>
      <p:sp>
        <p:nvSpPr>
          <p:cNvPr id="7" name="TextBox 6"/>
          <p:cNvSpPr txBox="1"/>
          <p:nvPr/>
        </p:nvSpPr>
        <p:spPr>
          <a:xfrm>
            <a:off x="4191000" y="2111276"/>
            <a:ext cx="1600200" cy="2800766"/>
          </a:xfrm>
          <a:prstGeom prst="rect">
            <a:avLst/>
          </a:prstGeom>
          <a:noFill/>
        </p:spPr>
        <p:txBody>
          <a:bodyPr wrap="square" rtlCol="0">
            <a:spAutoFit/>
          </a:bodyPr>
          <a:lstStyle/>
          <a:p>
            <a:r>
              <a:rPr lang="en-US" sz="1600" dirty="0" smtClean="0"/>
              <a:t>The chlorophyll maximum of the spring phytoplankton bloom at PV has increased by an order of magnitude in the past 10 years.</a:t>
            </a:r>
          </a:p>
          <a:p>
            <a:endParaRPr lang="en-US" sz="1600" dirty="0"/>
          </a:p>
        </p:txBody>
      </p:sp>
      <p:pic>
        <p:nvPicPr>
          <p:cNvPr id="17" name="Picture 16" descr="srw.jpg"/>
          <p:cNvPicPr>
            <a:picLocks noChangeAspect="1"/>
          </p:cNvPicPr>
          <p:nvPr/>
        </p:nvPicPr>
        <p:blipFill rotWithShape="1">
          <a:blip r:embed="rId7">
            <a:extLst>
              <a:ext uri="{28A0092B-C50C-407E-A947-70E740481C1C}">
                <a14:useLocalDpi xmlns:a14="http://schemas.microsoft.com/office/drawing/2010/main" val="0"/>
              </a:ext>
            </a:extLst>
          </a:blip>
          <a:srcRect t="17933" b="13471"/>
          <a:stretch/>
        </p:blipFill>
        <p:spPr>
          <a:xfrm>
            <a:off x="2947230" y="5791200"/>
            <a:ext cx="2158170" cy="990600"/>
          </a:xfrm>
          <a:prstGeom prst="rect">
            <a:avLst/>
          </a:prstGeom>
        </p:spPr>
      </p:pic>
      <p:sp>
        <p:nvSpPr>
          <p:cNvPr id="14" name="TextBox 13"/>
          <p:cNvSpPr txBox="1"/>
          <p:nvPr/>
        </p:nvSpPr>
        <p:spPr>
          <a:xfrm>
            <a:off x="6934200" y="2057400"/>
            <a:ext cx="1536298" cy="461665"/>
          </a:xfrm>
          <a:prstGeom prst="rect">
            <a:avLst/>
          </a:prstGeom>
          <a:noFill/>
        </p:spPr>
        <p:txBody>
          <a:bodyPr wrap="none" rtlCol="0">
            <a:spAutoFit/>
          </a:bodyPr>
          <a:lstStyle/>
          <a:p>
            <a:r>
              <a:rPr lang="en-US" b="1" dirty="0" smtClean="0"/>
              <a:t>Nov 2004</a:t>
            </a:r>
            <a:endParaRPr lang="en-US" b="1" dirty="0"/>
          </a:p>
        </p:txBody>
      </p:sp>
      <p:sp>
        <p:nvSpPr>
          <p:cNvPr id="15" name="TextBox 14"/>
          <p:cNvSpPr txBox="1"/>
          <p:nvPr/>
        </p:nvSpPr>
        <p:spPr>
          <a:xfrm>
            <a:off x="7086600" y="4038600"/>
            <a:ext cx="990599" cy="400110"/>
          </a:xfrm>
          <a:prstGeom prst="rect">
            <a:avLst/>
          </a:prstGeom>
          <a:noFill/>
        </p:spPr>
        <p:txBody>
          <a:bodyPr wrap="square" rtlCol="0">
            <a:spAutoFit/>
          </a:bodyPr>
          <a:lstStyle/>
          <a:p>
            <a:r>
              <a:rPr lang="en-US" sz="1000" dirty="0" err="1"/>
              <a:t>Península</a:t>
            </a:r>
            <a:r>
              <a:rPr lang="en-US" sz="1000" dirty="0"/>
              <a:t> Valdés </a:t>
            </a:r>
          </a:p>
        </p:txBody>
      </p:sp>
    </p:spTree>
    <p:extLst>
      <p:ext uri="{BB962C8B-B14F-4D97-AF65-F5344CB8AC3E}">
        <p14:creationId xmlns:p14="http://schemas.microsoft.com/office/powerpoint/2010/main" val="3674930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l_8.png"/>
          <p:cNvPicPr>
            <a:picLocks noChangeAspect="1"/>
          </p:cNvPicPr>
          <p:nvPr/>
        </p:nvPicPr>
        <p:blipFill rotWithShape="1">
          <a:blip r:embed="rId3">
            <a:extLst>
              <a:ext uri="{28A0092B-C50C-407E-A947-70E740481C1C}">
                <a14:useLocalDpi xmlns:a14="http://schemas.microsoft.com/office/drawing/2010/main" val="0"/>
              </a:ext>
            </a:extLst>
          </a:blip>
          <a:srcRect t="-3" b="24566"/>
          <a:stretch/>
        </p:blipFill>
        <p:spPr>
          <a:xfrm>
            <a:off x="3429000" y="3810000"/>
            <a:ext cx="2926080" cy="2697869"/>
          </a:xfrm>
          <a:prstGeom prst="rect">
            <a:avLst/>
          </a:prstGeom>
        </p:spPr>
      </p:pic>
      <p:pic>
        <p:nvPicPr>
          <p:cNvPr id="5" name="Picture 4" descr="chl_m.png"/>
          <p:cNvPicPr>
            <a:picLocks noChangeAspect="1"/>
          </p:cNvPicPr>
          <p:nvPr/>
        </p:nvPicPr>
        <p:blipFill rotWithShape="1">
          <a:blip r:embed="rId4">
            <a:extLst>
              <a:ext uri="{28A0092B-C50C-407E-A947-70E740481C1C}">
                <a14:useLocalDpi xmlns:a14="http://schemas.microsoft.com/office/drawing/2010/main" val="0"/>
              </a:ext>
            </a:extLst>
          </a:blip>
          <a:srcRect t="-3" b="24566"/>
          <a:stretch/>
        </p:blipFill>
        <p:spPr>
          <a:xfrm>
            <a:off x="6096000" y="3810000"/>
            <a:ext cx="2926080" cy="2697869"/>
          </a:xfrm>
          <a:prstGeom prst="rect">
            <a:avLst/>
          </a:prstGeom>
        </p:spPr>
      </p:pic>
      <p:sp>
        <p:nvSpPr>
          <p:cNvPr id="24" name="TextBox 23"/>
          <p:cNvSpPr txBox="1"/>
          <p:nvPr/>
        </p:nvSpPr>
        <p:spPr>
          <a:xfrm>
            <a:off x="6863722" y="3962400"/>
            <a:ext cx="1899278" cy="830997"/>
          </a:xfrm>
          <a:prstGeom prst="rect">
            <a:avLst/>
          </a:prstGeom>
          <a:noFill/>
        </p:spPr>
        <p:txBody>
          <a:bodyPr wrap="none" rtlCol="0">
            <a:spAutoFit/>
          </a:bodyPr>
          <a:lstStyle/>
          <a:p>
            <a:pPr algn="r"/>
            <a:r>
              <a:rPr lang="en-US" sz="1600" dirty="0" smtClean="0"/>
              <a:t>VIIRS </a:t>
            </a:r>
            <a:r>
              <a:rPr lang="en-US" sz="1600" dirty="0" err="1" smtClean="0"/>
              <a:t>Chl</a:t>
            </a:r>
            <a:r>
              <a:rPr lang="en-US" sz="1600" dirty="0" smtClean="0"/>
              <a:t> 750 m</a:t>
            </a:r>
            <a:br>
              <a:rPr lang="en-US" sz="1600" dirty="0" smtClean="0"/>
            </a:br>
            <a:r>
              <a:rPr lang="en-US" sz="1600" dirty="0" smtClean="0"/>
              <a:t>May 2016</a:t>
            </a:r>
          </a:p>
          <a:p>
            <a:pPr algn="r"/>
            <a:r>
              <a:rPr lang="en-US" sz="1600" dirty="0" smtClean="0"/>
              <a:t>monthly composite </a:t>
            </a:r>
            <a:endParaRPr lang="en-US" sz="1600" dirty="0"/>
          </a:p>
        </p:txBody>
      </p:sp>
      <p:sp>
        <p:nvSpPr>
          <p:cNvPr id="25" name="TextBox 24"/>
          <p:cNvSpPr txBox="1"/>
          <p:nvPr/>
        </p:nvSpPr>
        <p:spPr>
          <a:xfrm>
            <a:off x="4290058" y="3962400"/>
            <a:ext cx="1814018" cy="830997"/>
          </a:xfrm>
          <a:prstGeom prst="rect">
            <a:avLst/>
          </a:prstGeom>
          <a:noFill/>
        </p:spPr>
        <p:txBody>
          <a:bodyPr wrap="none" rtlCol="0">
            <a:spAutoFit/>
          </a:bodyPr>
          <a:lstStyle/>
          <a:p>
            <a:pPr algn="r"/>
            <a:r>
              <a:rPr lang="en-US" sz="1600" dirty="0" smtClean="0"/>
              <a:t>VIIRS </a:t>
            </a:r>
            <a:r>
              <a:rPr lang="en-US" sz="1600" dirty="0" err="1" smtClean="0"/>
              <a:t>Chl</a:t>
            </a:r>
            <a:r>
              <a:rPr lang="en-US" sz="1600" dirty="0" smtClean="0"/>
              <a:t> 750 m</a:t>
            </a:r>
          </a:p>
          <a:p>
            <a:pPr algn="r"/>
            <a:r>
              <a:rPr lang="en-US" sz="1600" dirty="0" smtClean="0"/>
              <a:t>May 13-20, 2016</a:t>
            </a:r>
          </a:p>
          <a:p>
            <a:pPr algn="r"/>
            <a:r>
              <a:rPr lang="en-US" sz="1600" dirty="0" smtClean="0"/>
              <a:t>weekly composite </a:t>
            </a:r>
            <a:endParaRPr lang="en-US" sz="1600" dirty="0"/>
          </a:p>
        </p:txBody>
      </p:sp>
      <p:pic>
        <p:nvPicPr>
          <p:cNvPr id="2" name="Picture 1" descr="chl_1.png"/>
          <p:cNvPicPr>
            <a:picLocks noChangeAspect="1"/>
          </p:cNvPicPr>
          <p:nvPr/>
        </p:nvPicPr>
        <p:blipFill rotWithShape="1">
          <a:blip r:embed="rId5">
            <a:extLst>
              <a:ext uri="{28A0092B-C50C-407E-A947-70E740481C1C}">
                <a14:useLocalDpi xmlns:a14="http://schemas.microsoft.com/office/drawing/2010/main" val="0"/>
              </a:ext>
            </a:extLst>
          </a:blip>
          <a:srcRect t="-3" b="24566"/>
          <a:stretch/>
        </p:blipFill>
        <p:spPr>
          <a:xfrm>
            <a:off x="3398520" y="1295400"/>
            <a:ext cx="2926080" cy="2697869"/>
          </a:xfrm>
          <a:prstGeom prst="rect">
            <a:avLst/>
          </a:prstGeom>
        </p:spPr>
      </p:pic>
      <p:pic>
        <p:nvPicPr>
          <p:cNvPr id="3" name="Picture 2" descr="chl_3.png"/>
          <p:cNvPicPr>
            <a:picLocks noChangeAspect="1"/>
          </p:cNvPicPr>
          <p:nvPr/>
        </p:nvPicPr>
        <p:blipFill rotWithShape="1">
          <a:blip r:embed="rId6">
            <a:extLst>
              <a:ext uri="{28A0092B-C50C-407E-A947-70E740481C1C}">
                <a14:useLocalDpi xmlns:a14="http://schemas.microsoft.com/office/drawing/2010/main" val="0"/>
              </a:ext>
            </a:extLst>
          </a:blip>
          <a:srcRect t="-3" b="24566"/>
          <a:stretch/>
        </p:blipFill>
        <p:spPr>
          <a:xfrm>
            <a:off x="6065520" y="1295400"/>
            <a:ext cx="2926080" cy="2697869"/>
          </a:xfrm>
          <a:prstGeom prst="rect">
            <a:avLst/>
          </a:prstGeom>
        </p:spPr>
      </p:pic>
      <p:sp>
        <p:nvSpPr>
          <p:cNvPr id="6" name="TextBox 5"/>
          <p:cNvSpPr txBox="1"/>
          <p:nvPr/>
        </p:nvSpPr>
        <p:spPr>
          <a:xfrm>
            <a:off x="4352114" y="1447800"/>
            <a:ext cx="1717237" cy="830997"/>
          </a:xfrm>
          <a:prstGeom prst="rect">
            <a:avLst/>
          </a:prstGeom>
          <a:noFill/>
        </p:spPr>
        <p:txBody>
          <a:bodyPr wrap="none" rtlCol="0">
            <a:spAutoFit/>
          </a:bodyPr>
          <a:lstStyle/>
          <a:p>
            <a:pPr algn="r"/>
            <a:r>
              <a:rPr lang="en-US" sz="1600" dirty="0" smtClean="0"/>
              <a:t>VIIRS </a:t>
            </a:r>
            <a:r>
              <a:rPr lang="en-US" sz="1600" dirty="0" err="1" smtClean="0"/>
              <a:t>Chl</a:t>
            </a:r>
            <a:r>
              <a:rPr lang="en-US" sz="1600" dirty="0" smtClean="0"/>
              <a:t> 750 m</a:t>
            </a:r>
          </a:p>
          <a:p>
            <a:pPr algn="r"/>
            <a:r>
              <a:rPr lang="en-US" sz="1600" dirty="0" smtClean="0"/>
              <a:t>May 17, 2016</a:t>
            </a:r>
          </a:p>
          <a:p>
            <a:pPr algn="r"/>
            <a:r>
              <a:rPr lang="en-US" sz="1600" dirty="0" smtClean="0"/>
              <a:t>1 day composite </a:t>
            </a:r>
            <a:endParaRPr lang="en-US" sz="1600" dirty="0"/>
          </a:p>
        </p:txBody>
      </p:sp>
      <p:sp>
        <p:nvSpPr>
          <p:cNvPr id="22" name="TextBox 21"/>
          <p:cNvSpPr txBox="1"/>
          <p:nvPr/>
        </p:nvSpPr>
        <p:spPr>
          <a:xfrm>
            <a:off x="7030434" y="1447800"/>
            <a:ext cx="1732566" cy="830997"/>
          </a:xfrm>
          <a:prstGeom prst="rect">
            <a:avLst/>
          </a:prstGeom>
          <a:noFill/>
        </p:spPr>
        <p:txBody>
          <a:bodyPr wrap="none" rtlCol="0">
            <a:spAutoFit/>
          </a:bodyPr>
          <a:lstStyle/>
          <a:p>
            <a:pPr algn="r"/>
            <a:r>
              <a:rPr lang="en-US" sz="1600" dirty="0" smtClean="0"/>
              <a:t>VIIRS </a:t>
            </a:r>
            <a:r>
              <a:rPr lang="en-US" sz="1600" dirty="0" err="1" smtClean="0"/>
              <a:t>Chl</a:t>
            </a:r>
            <a:r>
              <a:rPr lang="en-US" sz="1600" dirty="0" smtClean="0"/>
              <a:t> 750 m</a:t>
            </a:r>
          </a:p>
          <a:p>
            <a:pPr algn="r"/>
            <a:r>
              <a:rPr lang="en-US" sz="1600" dirty="0" smtClean="0"/>
              <a:t>May 16-18, 2016</a:t>
            </a:r>
          </a:p>
          <a:p>
            <a:pPr algn="r"/>
            <a:r>
              <a:rPr lang="en-US" sz="1600" dirty="0"/>
              <a:t>3</a:t>
            </a:r>
            <a:r>
              <a:rPr lang="en-US" sz="1600" dirty="0" smtClean="0"/>
              <a:t> day composite </a:t>
            </a:r>
            <a:endParaRPr lang="en-US" sz="1600" dirty="0"/>
          </a:p>
        </p:txBody>
      </p:sp>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7"/>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547"/>
                </a:solidFill>
              </a:rPr>
              <a:t> </a:t>
            </a:r>
            <a:r>
              <a:rPr lang="en-US" sz="6000" b="1" dirty="0" smtClean="0">
                <a:solidFill>
                  <a:srgbClr val="FFF547"/>
                </a:solidFill>
              </a:rPr>
              <a:t>Timescales</a:t>
            </a:r>
            <a:endParaRPr lang="en-US" sz="6000" dirty="0">
              <a:solidFill>
                <a:srgbClr val="FFF547"/>
              </a:solidFill>
            </a:endParaRPr>
          </a:p>
        </p:txBody>
      </p:sp>
      <p:pic>
        <p:nvPicPr>
          <p:cNvPr id="10" name="Picture 4" descr="NOA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p:cNvSpPr>
            <a:spLocks noGrp="1"/>
          </p:cNvSpPr>
          <p:nvPr>
            <p:ph type="sldNum" sz="quarter" idx="12"/>
          </p:nvPr>
        </p:nvSpPr>
        <p:spPr>
          <a:xfrm>
            <a:off x="6553200" y="7767574"/>
            <a:ext cx="2133600" cy="365125"/>
          </a:xfrm>
        </p:spPr>
        <p:txBody>
          <a:bodyPr/>
          <a:lstStyle/>
          <a:p>
            <a:pPr>
              <a:defRPr/>
            </a:pPr>
            <a:fld id="{44D804C8-8309-D24D-A8CE-D6B20820006E}" type="slidenum">
              <a:rPr lang="en-US" smtClean="0"/>
              <a:pPr>
                <a:defRPr/>
              </a:pPr>
              <a:t>53</a:t>
            </a:fld>
            <a:endParaRPr lang="en-US"/>
          </a:p>
        </p:txBody>
      </p:sp>
      <p:sp>
        <p:nvSpPr>
          <p:cNvPr id="12" name="TextBox 11"/>
          <p:cNvSpPr txBox="1"/>
          <p:nvPr/>
        </p:nvSpPr>
        <p:spPr>
          <a:xfrm>
            <a:off x="152400" y="1741944"/>
            <a:ext cx="3352800" cy="3416320"/>
          </a:xfrm>
          <a:prstGeom prst="rect">
            <a:avLst/>
          </a:prstGeom>
          <a:noFill/>
        </p:spPr>
        <p:txBody>
          <a:bodyPr wrap="square" rtlCol="0">
            <a:spAutoFit/>
          </a:bodyPr>
          <a:lstStyle/>
          <a:p>
            <a:pPr algn="ctr"/>
            <a:r>
              <a:rPr lang="en-US" b="1" dirty="0" smtClean="0"/>
              <a:t>VIIRS Ocean Color </a:t>
            </a:r>
          </a:p>
          <a:p>
            <a:endParaRPr lang="en-US" dirty="0"/>
          </a:p>
          <a:p>
            <a:r>
              <a:rPr lang="en-US" dirty="0" smtClean="0"/>
              <a:t>Managers will not be sold on the utility of satellite data</a:t>
            </a:r>
          </a:p>
          <a:p>
            <a:r>
              <a:rPr lang="en-US" dirty="0" smtClean="0"/>
              <a:t>when shown the 1-day ocean color composite from May 17, 2016! </a:t>
            </a:r>
          </a:p>
          <a:p>
            <a:endParaRPr lang="en-US" dirty="0"/>
          </a:p>
        </p:txBody>
      </p:sp>
      <p:sp>
        <p:nvSpPr>
          <p:cNvPr id="13" name="TextBox 12"/>
          <p:cNvSpPr txBox="1"/>
          <p:nvPr/>
        </p:nvSpPr>
        <p:spPr>
          <a:xfrm>
            <a:off x="0" y="6400800"/>
            <a:ext cx="9180574" cy="800219"/>
          </a:xfrm>
          <a:prstGeom prst="rect">
            <a:avLst/>
          </a:prstGeom>
          <a:noFill/>
        </p:spPr>
        <p:txBody>
          <a:bodyPr wrap="none" rtlCol="0">
            <a:spAutoFit/>
          </a:bodyPr>
          <a:lstStyle/>
          <a:p>
            <a:r>
              <a:rPr lang="en-US" sz="2300" dirty="0"/>
              <a:t>Images obtained from ERDDAP at </a:t>
            </a:r>
            <a:r>
              <a:rPr lang="en-US" sz="2300" dirty="0" err="1"/>
              <a:t>coastwatch.pfeg.noaa.gov</a:t>
            </a:r>
            <a:r>
              <a:rPr lang="en-US" sz="2300" dirty="0"/>
              <a:t>/</a:t>
            </a:r>
            <a:r>
              <a:rPr lang="en-US" sz="2300" dirty="0" err="1"/>
              <a:t>erddap</a:t>
            </a:r>
            <a:endParaRPr lang="en-US" sz="2300" dirty="0"/>
          </a:p>
          <a:p>
            <a:endParaRPr lang="en-US" sz="2300" dirty="0"/>
          </a:p>
        </p:txBody>
      </p:sp>
    </p:spTree>
    <p:extLst>
      <p:ext uri="{BB962C8B-B14F-4D97-AF65-F5344CB8AC3E}">
        <p14:creationId xmlns:p14="http://schemas.microsoft.com/office/powerpoint/2010/main" val="42100327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oes_1.png"/>
          <p:cNvPicPr>
            <a:picLocks noChangeAspect="1"/>
          </p:cNvPicPr>
          <p:nvPr/>
        </p:nvPicPr>
        <p:blipFill rotWithShape="1">
          <a:blip r:embed="rId3">
            <a:extLst>
              <a:ext uri="{28A0092B-C50C-407E-A947-70E740481C1C}">
                <a14:useLocalDpi xmlns:a14="http://schemas.microsoft.com/office/drawing/2010/main" val="0"/>
              </a:ext>
            </a:extLst>
          </a:blip>
          <a:srcRect t="-3" b="24566"/>
          <a:stretch/>
        </p:blipFill>
        <p:spPr>
          <a:xfrm>
            <a:off x="3429000" y="3733800"/>
            <a:ext cx="2926080" cy="2697869"/>
          </a:xfrm>
          <a:prstGeom prst="rect">
            <a:avLst/>
          </a:prstGeom>
        </p:spPr>
      </p:pic>
      <p:pic>
        <p:nvPicPr>
          <p:cNvPr id="17" name="Picture 16" descr="goes_8.png"/>
          <p:cNvPicPr>
            <a:picLocks noChangeAspect="1"/>
          </p:cNvPicPr>
          <p:nvPr/>
        </p:nvPicPr>
        <p:blipFill rotWithShape="1">
          <a:blip r:embed="rId4">
            <a:extLst>
              <a:ext uri="{28A0092B-C50C-407E-A947-70E740481C1C}">
                <a14:useLocalDpi xmlns:a14="http://schemas.microsoft.com/office/drawing/2010/main" val="0"/>
              </a:ext>
            </a:extLst>
          </a:blip>
          <a:srcRect t="-3" b="24566"/>
          <a:stretch/>
        </p:blipFill>
        <p:spPr>
          <a:xfrm>
            <a:off x="6065520" y="3779131"/>
            <a:ext cx="2926080" cy="2697869"/>
          </a:xfrm>
          <a:prstGeom prst="rect">
            <a:avLst/>
          </a:prstGeom>
        </p:spPr>
      </p:pic>
      <p:pic>
        <p:nvPicPr>
          <p:cNvPr id="15" name="Picture 14" descr="modissst_8.png"/>
          <p:cNvPicPr>
            <a:picLocks noChangeAspect="1"/>
          </p:cNvPicPr>
          <p:nvPr/>
        </p:nvPicPr>
        <p:blipFill rotWithShape="1">
          <a:blip r:embed="rId5">
            <a:extLst>
              <a:ext uri="{28A0092B-C50C-407E-A947-70E740481C1C}">
                <a14:useLocalDpi xmlns:a14="http://schemas.microsoft.com/office/drawing/2010/main" val="0"/>
              </a:ext>
            </a:extLst>
          </a:blip>
          <a:srcRect t="-3" b="24566"/>
          <a:stretch/>
        </p:blipFill>
        <p:spPr>
          <a:xfrm>
            <a:off x="6065520" y="1295400"/>
            <a:ext cx="2926080" cy="2697869"/>
          </a:xfrm>
          <a:prstGeom prst="rect">
            <a:avLst/>
          </a:prstGeom>
        </p:spPr>
      </p:pic>
      <p:pic>
        <p:nvPicPr>
          <p:cNvPr id="14" name="Picture 13" descr="modissst_1.png"/>
          <p:cNvPicPr>
            <a:picLocks noChangeAspect="1"/>
          </p:cNvPicPr>
          <p:nvPr/>
        </p:nvPicPr>
        <p:blipFill rotWithShape="1">
          <a:blip r:embed="rId6">
            <a:extLst>
              <a:ext uri="{28A0092B-C50C-407E-A947-70E740481C1C}">
                <a14:useLocalDpi xmlns:a14="http://schemas.microsoft.com/office/drawing/2010/main" val="0"/>
              </a:ext>
            </a:extLst>
          </a:blip>
          <a:srcRect t="-3" b="24566"/>
          <a:stretch/>
        </p:blipFill>
        <p:spPr>
          <a:xfrm>
            <a:off x="3429000" y="1295400"/>
            <a:ext cx="2926080" cy="2697869"/>
          </a:xfrm>
          <a:prstGeom prst="rect">
            <a:avLst/>
          </a:prstGeom>
        </p:spPr>
      </p:pic>
      <p:sp>
        <p:nvSpPr>
          <p:cNvPr id="25" name="TextBox 24"/>
          <p:cNvSpPr txBox="1"/>
          <p:nvPr/>
        </p:nvSpPr>
        <p:spPr>
          <a:xfrm>
            <a:off x="4406776" y="3962400"/>
            <a:ext cx="1697300" cy="830997"/>
          </a:xfrm>
          <a:prstGeom prst="rect">
            <a:avLst/>
          </a:prstGeom>
          <a:noFill/>
        </p:spPr>
        <p:txBody>
          <a:bodyPr wrap="none" rtlCol="0">
            <a:spAutoFit/>
          </a:bodyPr>
          <a:lstStyle/>
          <a:p>
            <a:pPr algn="r"/>
            <a:r>
              <a:rPr lang="en-US" sz="1600" b="1" dirty="0" smtClean="0"/>
              <a:t>GOES </a:t>
            </a:r>
            <a:r>
              <a:rPr lang="en-US" sz="1600" dirty="0" smtClean="0"/>
              <a:t>SST</a:t>
            </a:r>
          </a:p>
          <a:p>
            <a:pPr algn="r"/>
            <a:r>
              <a:rPr lang="en-US" sz="1600" dirty="0" smtClean="0"/>
              <a:t>May 17, 2016</a:t>
            </a:r>
          </a:p>
          <a:p>
            <a:pPr algn="r"/>
            <a:r>
              <a:rPr lang="en-US" sz="1600" dirty="0" smtClean="0"/>
              <a:t>1-day composite </a:t>
            </a:r>
            <a:endParaRPr lang="en-US" sz="1600" dirty="0"/>
          </a:p>
        </p:txBody>
      </p:sp>
      <p:sp>
        <p:nvSpPr>
          <p:cNvPr id="6" name="TextBox 5"/>
          <p:cNvSpPr txBox="1"/>
          <p:nvPr/>
        </p:nvSpPr>
        <p:spPr>
          <a:xfrm>
            <a:off x="4340092" y="1447800"/>
            <a:ext cx="1729259" cy="830997"/>
          </a:xfrm>
          <a:prstGeom prst="rect">
            <a:avLst/>
          </a:prstGeom>
          <a:noFill/>
        </p:spPr>
        <p:txBody>
          <a:bodyPr wrap="none" rtlCol="0">
            <a:spAutoFit/>
          </a:bodyPr>
          <a:lstStyle/>
          <a:p>
            <a:pPr algn="r"/>
            <a:r>
              <a:rPr lang="en-US" sz="1600" b="1" dirty="0" smtClean="0"/>
              <a:t>MODIS</a:t>
            </a:r>
            <a:r>
              <a:rPr lang="en-US" sz="1600" dirty="0" smtClean="0"/>
              <a:t> SST</a:t>
            </a:r>
          </a:p>
          <a:p>
            <a:pPr algn="r"/>
            <a:r>
              <a:rPr lang="en-US" sz="1600" dirty="0" smtClean="0"/>
              <a:t>May 17, 2016</a:t>
            </a:r>
          </a:p>
          <a:p>
            <a:pPr algn="r"/>
            <a:r>
              <a:rPr lang="en-US" sz="1600" dirty="0" smtClean="0"/>
              <a:t>1 day composite </a:t>
            </a:r>
            <a:endParaRPr lang="en-US" sz="1600" dirty="0"/>
          </a:p>
        </p:txBody>
      </p:sp>
      <p:sp>
        <p:nvSpPr>
          <p:cNvPr id="22" name="TextBox 21"/>
          <p:cNvSpPr txBox="1"/>
          <p:nvPr/>
        </p:nvSpPr>
        <p:spPr>
          <a:xfrm>
            <a:off x="6948681" y="1447800"/>
            <a:ext cx="1814319" cy="830997"/>
          </a:xfrm>
          <a:prstGeom prst="rect">
            <a:avLst/>
          </a:prstGeom>
          <a:noFill/>
        </p:spPr>
        <p:txBody>
          <a:bodyPr wrap="none" rtlCol="0">
            <a:spAutoFit/>
          </a:bodyPr>
          <a:lstStyle/>
          <a:p>
            <a:pPr algn="r"/>
            <a:r>
              <a:rPr lang="en-US" sz="1600" b="1" dirty="0" smtClean="0"/>
              <a:t>MODIS</a:t>
            </a:r>
            <a:r>
              <a:rPr lang="en-US" sz="1600" dirty="0" smtClean="0"/>
              <a:t> SST</a:t>
            </a:r>
          </a:p>
          <a:p>
            <a:pPr algn="r"/>
            <a:r>
              <a:rPr lang="en-US" sz="1600" dirty="0" smtClean="0"/>
              <a:t>May 13-20, 2016</a:t>
            </a:r>
          </a:p>
          <a:p>
            <a:pPr algn="r"/>
            <a:r>
              <a:rPr lang="en-US" sz="1600" dirty="0" smtClean="0"/>
              <a:t>weekly composite </a:t>
            </a:r>
            <a:endParaRPr lang="en-US" sz="1600" dirty="0"/>
          </a:p>
        </p:txBody>
      </p:sp>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7"/>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547"/>
                </a:solidFill>
              </a:rPr>
              <a:t> </a:t>
            </a:r>
            <a:r>
              <a:rPr lang="en-US" sz="6000" b="1" dirty="0" smtClean="0">
                <a:solidFill>
                  <a:srgbClr val="FFF547"/>
                </a:solidFill>
              </a:rPr>
              <a:t>Geostationary</a:t>
            </a:r>
            <a:endParaRPr lang="en-US" sz="6000" dirty="0">
              <a:solidFill>
                <a:srgbClr val="FFF547"/>
              </a:solidFill>
            </a:endParaRPr>
          </a:p>
        </p:txBody>
      </p:sp>
      <p:pic>
        <p:nvPicPr>
          <p:cNvPr id="10" name="Picture 4" descr="NOA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p:cNvSpPr>
            <a:spLocks noGrp="1"/>
          </p:cNvSpPr>
          <p:nvPr>
            <p:ph type="sldNum" sz="quarter" idx="12"/>
          </p:nvPr>
        </p:nvSpPr>
        <p:spPr>
          <a:xfrm>
            <a:off x="6553200" y="7767574"/>
            <a:ext cx="2133600" cy="365125"/>
          </a:xfrm>
        </p:spPr>
        <p:txBody>
          <a:bodyPr/>
          <a:lstStyle/>
          <a:p>
            <a:pPr>
              <a:defRPr/>
            </a:pPr>
            <a:fld id="{44D804C8-8309-D24D-A8CE-D6B20820006E}" type="slidenum">
              <a:rPr lang="en-US" smtClean="0"/>
              <a:pPr>
                <a:defRPr/>
              </a:pPr>
              <a:t>54</a:t>
            </a:fld>
            <a:endParaRPr lang="en-US"/>
          </a:p>
        </p:txBody>
      </p:sp>
      <p:sp>
        <p:nvSpPr>
          <p:cNvPr id="12" name="TextBox 11"/>
          <p:cNvSpPr txBox="1"/>
          <p:nvPr/>
        </p:nvSpPr>
        <p:spPr>
          <a:xfrm>
            <a:off x="152400" y="1524000"/>
            <a:ext cx="3352800" cy="4524315"/>
          </a:xfrm>
          <a:prstGeom prst="rect">
            <a:avLst/>
          </a:prstGeom>
          <a:noFill/>
        </p:spPr>
        <p:txBody>
          <a:bodyPr wrap="square" rtlCol="0">
            <a:spAutoFit/>
          </a:bodyPr>
          <a:lstStyle/>
          <a:p>
            <a:pPr algn="ctr"/>
            <a:r>
              <a:rPr lang="en-US" b="1" dirty="0" smtClean="0"/>
              <a:t>MODIS &amp; GOES SST </a:t>
            </a:r>
            <a:r>
              <a:rPr lang="en-US" dirty="0" smtClean="0"/>
              <a:t/>
            </a:r>
            <a:br>
              <a:rPr lang="en-US" dirty="0" smtClean="0"/>
            </a:br>
            <a:endParaRPr lang="en-US" dirty="0" smtClean="0"/>
          </a:p>
          <a:p>
            <a:r>
              <a:rPr lang="en-US" dirty="0" smtClean="0"/>
              <a:t>The biggest advantage of geostationary measurements is not increased temporal resolution, but rather the </a:t>
            </a:r>
            <a:r>
              <a:rPr lang="en-US" b="1" dirty="0" smtClean="0"/>
              <a:t>increased spatial coverage that can be obtained on shorter timescales</a:t>
            </a:r>
          </a:p>
          <a:p>
            <a:endParaRPr lang="en-US" dirty="0"/>
          </a:p>
        </p:txBody>
      </p:sp>
      <p:sp>
        <p:nvSpPr>
          <p:cNvPr id="13" name="TextBox 12"/>
          <p:cNvSpPr txBox="1"/>
          <p:nvPr/>
        </p:nvSpPr>
        <p:spPr>
          <a:xfrm>
            <a:off x="0" y="6400800"/>
            <a:ext cx="9180574" cy="800219"/>
          </a:xfrm>
          <a:prstGeom prst="rect">
            <a:avLst/>
          </a:prstGeom>
          <a:noFill/>
        </p:spPr>
        <p:txBody>
          <a:bodyPr wrap="none" rtlCol="0">
            <a:spAutoFit/>
          </a:bodyPr>
          <a:lstStyle/>
          <a:p>
            <a:r>
              <a:rPr lang="en-US" sz="2300" dirty="0"/>
              <a:t>Images obtained from ERDDAP at </a:t>
            </a:r>
            <a:r>
              <a:rPr lang="en-US" sz="2300" dirty="0" err="1"/>
              <a:t>coastwatch.pfeg.noaa.gov</a:t>
            </a:r>
            <a:r>
              <a:rPr lang="en-US" sz="2300" dirty="0"/>
              <a:t>/</a:t>
            </a:r>
            <a:r>
              <a:rPr lang="en-US" sz="2300" dirty="0" err="1"/>
              <a:t>erddap</a:t>
            </a:r>
            <a:endParaRPr lang="en-US" sz="2300" dirty="0"/>
          </a:p>
          <a:p>
            <a:endParaRPr lang="en-US" sz="2300" dirty="0"/>
          </a:p>
        </p:txBody>
      </p:sp>
      <p:sp>
        <p:nvSpPr>
          <p:cNvPr id="19" name="TextBox 18"/>
          <p:cNvSpPr txBox="1"/>
          <p:nvPr/>
        </p:nvSpPr>
        <p:spPr>
          <a:xfrm>
            <a:off x="6955995" y="3886200"/>
            <a:ext cx="1807005" cy="830997"/>
          </a:xfrm>
          <a:prstGeom prst="rect">
            <a:avLst/>
          </a:prstGeom>
          <a:noFill/>
        </p:spPr>
        <p:txBody>
          <a:bodyPr wrap="none" rtlCol="0">
            <a:spAutoFit/>
          </a:bodyPr>
          <a:lstStyle/>
          <a:p>
            <a:pPr algn="r"/>
            <a:r>
              <a:rPr lang="en-US" sz="1600" b="1" dirty="0" smtClean="0"/>
              <a:t>GOES </a:t>
            </a:r>
            <a:r>
              <a:rPr lang="en-US" sz="1600" dirty="0" smtClean="0"/>
              <a:t>SST</a:t>
            </a:r>
          </a:p>
          <a:p>
            <a:pPr algn="r"/>
            <a:r>
              <a:rPr lang="en-US" sz="1600" dirty="0" smtClean="0"/>
              <a:t>May 13-20, 2016</a:t>
            </a:r>
          </a:p>
          <a:p>
            <a:pPr algn="r"/>
            <a:r>
              <a:rPr lang="en-US" sz="1600" dirty="0" smtClean="0"/>
              <a:t>weekly composite </a:t>
            </a:r>
            <a:endParaRPr lang="en-US" sz="1600" dirty="0"/>
          </a:p>
        </p:txBody>
      </p:sp>
      <p:sp>
        <p:nvSpPr>
          <p:cNvPr id="18" name="Right Arrow 17"/>
          <p:cNvSpPr/>
          <p:nvPr/>
        </p:nvSpPr>
        <p:spPr>
          <a:xfrm>
            <a:off x="2374392" y="5562600"/>
            <a:ext cx="978408" cy="484632"/>
          </a:xfrm>
          <a:prstGeom prst="rightArrow">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3872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plMURSST41eur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70000"/>
            <a:ext cx="4572000" cy="5588000"/>
          </a:xfrm>
          <a:prstGeom prst="rect">
            <a:avLst/>
          </a:prstGeom>
        </p:spPr>
      </p:pic>
      <p:sp>
        <p:nvSpPr>
          <p:cNvPr id="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8"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9" name="Rectangle 3"/>
          <p:cNvSpPr txBox="1">
            <a:spLocks noChangeArrowheads="1"/>
          </p:cNvSpPr>
          <p:nvPr/>
        </p:nvSpPr>
        <p:spPr>
          <a:xfrm>
            <a:off x="609600" y="762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547"/>
                </a:solidFill>
              </a:rPr>
              <a:t> </a:t>
            </a:r>
            <a:r>
              <a:rPr lang="en-US" sz="6000" b="1" dirty="0" smtClean="0">
                <a:solidFill>
                  <a:srgbClr val="FFF547"/>
                </a:solidFill>
              </a:rPr>
              <a:t>MUR SST</a:t>
            </a:r>
            <a:endParaRPr lang="en-US" sz="6000" dirty="0">
              <a:solidFill>
                <a:srgbClr val="FFF547"/>
              </a:solidFill>
            </a:endParaRPr>
          </a:p>
        </p:txBody>
      </p:sp>
      <p:pic>
        <p:nvPicPr>
          <p:cNvPr id="1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p:cNvSpPr>
            <a:spLocks noGrp="1"/>
          </p:cNvSpPr>
          <p:nvPr>
            <p:ph type="sldNum" sz="quarter" idx="12"/>
          </p:nvPr>
        </p:nvSpPr>
        <p:spPr>
          <a:xfrm>
            <a:off x="6553200" y="7767574"/>
            <a:ext cx="2133600" cy="365125"/>
          </a:xfrm>
        </p:spPr>
        <p:txBody>
          <a:bodyPr/>
          <a:lstStyle/>
          <a:p>
            <a:pPr>
              <a:defRPr/>
            </a:pPr>
            <a:fld id="{44D804C8-8309-D24D-A8CE-D6B20820006E}" type="slidenum">
              <a:rPr lang="en-US" smtClean="0"/>
              <a:pPr>
                <a:defRPr/>
              </a:pPr>
              <a:t>55</a:t>
            </a:fld>
            <a:endParaRPr lang="en-US"/>
          </a:p>
        </p:txBody>
      </p:sp>
      <p:sp>
        <p:nvSpPr>
          <p:cNvPr id="12" name="TextBox 11"/>
          <p:cNvSpPr txBox="1"/>
          <p:nvPr/>
        </p:nvSpPr>
        <p:spPr>
          <a:xfrm>
            <a:off x="0" y="1524000"/>
            <a:ext cx="4724400" cy="4462760"/>
          </a:xfrm>
          <a:prstGeom prst="rect">
            <a:avLst/>
          </a:prstGeom>
          <a:noFill/>
        </p:spPr>
        <p:txBody>
          <a:bodyPr wrap="square" rtlCol="0">
            <a:spAutoFit/>
          </a:bodyPr>
          <a:lstStyle/>
          <a:p>
            <a:pPr algn="ctr"/>
            <a:r>
              <a:rPr lang="en-US" b="1" dirty="0" smtClean="0"/>
              <a:t>MUR SST</a:t>
            </a:r>
          </a:p>
          <a:p>
            <a:pPr marL="342900" indent="-342900">
              <a:spcAft>
                <a:spcPts val="1200"/>
              </a:spcAft>
              <a:buFont typeface="Arial"/>
              <a:buChar char="•"/>
            </a:pPr>
            <a:r>
              <a:rPr lang="en-US" sz="2200" dirty="0"/>
              <a:t>Multi-scale Ultra-high Resolution (MUR</a:t>
            </a:r>
            <a:r>
              <a:rPr lang="en-US" sz="2200" dirty="0" smtClean="0"/>
              <a:t>) dataset produced by JPL</a:t>
            </a:r>
          </a:p>
          <a:p>
            <a:pPr marL="342900" indent="-342900">
              <a:spcAft>
                <a:spcPts val="1200"/>
              </a:spcAft>
              <a:buFont typeface="Arial"/>
              <a:buChar char="•"/>
            </a:pPr>
            <a:r>
              <a:rPr lang="en-US" sz="2200" dirty="0" smtClean="0"/>
              <a:t>Daily, global, 1 km resolution</a:t>
            </a:r>
          </a:p>
          <a:p>
            <a:pPr marL="342900" indent="-342900">
              <a:spcAft>
                <a:spcPts val="1200"/>
              </a:spcAft>
              <a:buFont typeface="Arial"/>
              <a:buChar char="•"/>
            </a:pPr>
            <a:r>
              <a:rPr lang="en-US" sz="2200" dirty="0" smtClean="0"/>
              <a:t>Image </a:t>
            </a:r>
            <a:r>
              <a:rPr lang="en-US" sz="2200" dirty="0"/>
              <a:t>obtained from ERDDAP at </a:t>
            </a:r>
            <a:r>
              <a:rPr lang="en-US" sz="2200" dirty="0" err="1"/>
              <a:t>coastwatch.pfeg.noaa.gov</a:t>
            </a:r>
            <a:r>
              <a:rPr lang="en-US" sz="2200" dirty="0"/>
              <a:t>/</a:t>
            </a:r>
            <a:r>
              <a:rPr lang="en-US" sz="2200" dirty="0" err="1"/>
              <a:t>erddap</a:t>
            </a:r>
            <a:endParaRPr lang="en-US" sz="2200" dirty="0"/>
          </a:p>
          <a:p>
            <a:endParaRPr lang="en-US" dirty="0"/>
          </a:p>
          <a:p>
            <a:pPr algn="ctr"/>
            <a:endParaRPr lang="en-US" b="1" dirty="0" smtClean="0"/>
          </a:p>
          <a:p>
            <a:r>
              <a:rPr lang="en-US" b="1" dirty="0" smtClean="0"/>
              <a:t> </a:t>
            </a:r>
            <a:r>
              <a:rPr lang="en-US" dirty="0" smtClean="0"/>
              <a:t/>
            </a:r>
            <a:br>
              <a:rPr lang="en-US" dirty="0" smtClean="0"/>
            </a:br>
            <a:endParaRPr lang="en-US" dirty="0" smtClean="0"/>
          </a:p>
          <a:p>
            <a:endParaRPr lang="en-US" dirty="0"/>
          </a:p>
        </p:txBody>
      </p:sp>
      <p:sp>
        <p:nvSpPr>
          <p:cNvPr id="3" name="Oval 2"/>
          <p:cNvSpPr/>
          <p:nvPr/>
        </p:nvSpPr>
        <p:spPr>
          <a:xfrm>
            <a:off x="4876800" y="6248400"/>
            <a:ext cx="2438400" cy="609600"/>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33400" y="4648200"/>
            <a:ext cx="3047999" cy="1384995"/>
          </a:xfrm>
          <a:prstGeom prst="rect">
            <a:avLst/>
          </a:prstGeom>
          <a:noFill/>
        </p:spPr>
        <p:txBody>
          <a:bodyPr wrap="square" rtlCol="0">
            <a:spAutoFit/>
          </a:bodyPr>
          <a:lstStyle/>
          <a:p>
            <a:r>
              <a:rPr lang="en-US" sz="2800" smtClean="0"/>
              <a:t>most </a:t>
            </a:r>
            <a:r>
              <a:rPr lang="en-US" sz="2800" dirty="0" smtClean="0"/>
              <a:t>recent image at 6/23/16 5:00 am </a:t>
            </a:r>
            <a:r>
              <a:rPr lang="en-US" sz="2800" dirty="0" smtClean="0"/>
              <a:t>UTC+1  </a:t>
            </a:r>
            <a:endParaRPr lang="en-US" sz="2800" dirty="0"/>
          </a:p>
        </p:txBody>
      </p:sp>
      <p:cxnSp>
        <p:nvCxnSpPr>
          <p:cNvPr id="20" name="Straight Arrow Connector 19"/>
          <p:cNvCxnSpPr/>
          <p:nvPr/>
        </p:nvCxnSpPr>
        <p:spPr>
          <a:xfrm>
            <a:off x="6096000" y="5181600"/>
            <a:ext cx="0" cy="91440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715001" y="4648200"/>
            <a:ext cx="3047999" cy="523220"/>
          </a:xfrm>
          <a:prstGeom prst="rect">
            <a:avLst/>
          </a:prstGeom>
          <a:noFill/>
        </p:spPr>
        <p:txBody>
          <a:bodyPr wrap="square" rtlCol="0">
            <a:spAutoFit/>
          </a:bodyPr>
          <a:lstStyle/>
          <a:p>
            <a:r>
              <a:rPr lang="en-US" sz="2800" b="1" dirty="0" smtClean="0">
                <a:solidFill>
                  <a:srgbClr val="FF0000"/>
                </a:solidFill>
              </a:rPr>
              <a:t>June 21, 2016</a:t>
            </a:r>
            <a:r>
              <a:rPr lang="en-US" sz="2800" b="1" dirty="0" smtClean="0"/>
              <a:t> </a:t>
            </a:r>
            <a:r>
              <a:rPr lang="en-US" sz="2800" dirty="0" smtClean="0"/>
              <a:t>  </a:t>
            </a:r>
            <a:endParaRPr lang="en-US" sz="2800" dirty="0"/>
          </a:p>
        </p:txBody>
      </p:sp>
    </p:spTree>
    <p:extLst>
      <p:ext uri="{BB962C8B-B14F-4D97-AF65-F5344CB8AC3E}">
        <p14:creationId xmlns:p14="http://schemas.microsoft.com/office/powerpoint/2010/main" val="284492230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4800" b="1" dirty="0" smtClean="0">
                <a:solidFill>
                  <a:srgbClr val="FFF547"/>
                </a:solidFill>
              </a:rPr>
              <a:t> Take Home Points </a:t>
            </a:r>
            <a:endParaRPr lang="en-US" sz="5400" dirty="0">
              <a:solidFill>
                <a:srgbClr val="FFF547"/>
              </a:solidFill>
            </a:endParaRPr>
          </a:p>
        </p:txBody>
      </p:sp>
      <p:sp>
        <p:nvSpPr>
          <p:cNvPr id="728071" name="Text Box 7"/>
          <p:cNvSpPr txBox="1">
            <a:spLocks noChangeArrowheads="1"/>
          </p:cNvSpPr>
          <p:nvPr/>
        </p:nvSpPr>
        <p:spPr bwMode="auto">
          <a:xfrm>
            <a:off x="-76200" y="1274088"/>
            <a:ext cx="9144000" cy="4985980"/>
          </a:xfrm>
          <a:prstGeom prst="rect">
            <a:avLst/>
          </a:prstGeom>
          <a:noFill/>
          <a:ln w="9525">
            <a:noFill/>
            <a:miter lim="800000"/>
            <a:headEnd/>
            <a:tailEnd/>
          </a:ln>
        </p:spPr>
        <p:txBody>
          <a:bodyPr wrap="square">
            <a:prstTxWarp prst="textNoShape">
              <a:avLst/>
            </a:prstTxWarp>
            <a:spAutoFit/>
          </a:bodyPr>
          <a:lstStyle/>
          <a:p>
            <a:pPr>
              <a:spcBef>
                <a:spcPct val="50000"/>
              </a:spcBef>
              <a:buFont typeface="Times" pitchFamily="-60" charset="0"/>
              <a:buNone/>
              <a:tabLst>
                <a:tab pos="457200" algn="l"/>
              </a:tabLst>
            </a:pPr>
            <a:endParaRPr lang="en-US" dirty="0">
              <a:solidFill>
                <a:srgbClr val="000000"/>
              </a:solidFill>
              <a:latin typeface="Arial" pitchFamily="-60" charset="0"/>
              <a:ea typeface="ＭＳ Ｐゴシック" pitchFamily="-60" charset="-128"/>
              <a:cs typeface="ＭＳ Ｐゴシック" pitchFamily="-60" charset="-128"/>
            </a:endParaRPr>
          </a:p>
          <a:p>
            <a:pPr marL="744538" lvl="1" indent="-287338">
              <a:spcAft>
                <a:spcPts val="1800"/>
              </a:spcAft>
              <a:buFont typeface="Arial"/>
              <a:buChar char="•"/>
              <a:tabLst>
                <a:tab pos="457200" algn="l"/>
              </a:tabLst>
            </a:pPr>
            <a:r>
              <a:rPr lang="en-US" dirty="0">
                <a:solidFill>
                  <a:srgbClr val="000000"/>
                </a:solidFill>
                <a:latin typeface="Arial" pitchFamily="-60" charset="0"/>
                <a:ea typeface="ＭＳ Ｐゴシック" pitchFamily="-60" charset="-128"/>
                <a:cs typeface="ＭＳ Ｐゴシック" pitchFamily="-60" charset="-128"/>
              </a:rPr>
              <a:t>“Fisheries” is more than just catching </a:t>
            </a:r>
            <a:r>
              <a:rPr lang="en-US" dirty="0" smtClean="0">
                <a:solidFill>
                  <a:srgbClr val="000000"/>
                </a:solidFill>
                <a:latin typeface="Arial" pitchFamily="-60" charset="0"/>
                <a:ea typeface="ＭＳ Ｐゴシック" pitchFamily="-60" charset="-128"/>
                <a:cs typeface="ＭＳ Ｐゴシック" pitchFamily="-60" charset="-128"/>
              </a:rPr>
              <a:t>fish; </a:t>
            </a:r>
            <a:r>
              <a:rPr lang="en-US" dirty="0">
                <a:solidFill>
                  <a:srgbClr val="000000"/>
                </a:solidFill>
                <a:latin typeface="Arial" pitchFamily="-60" charset="0"/>
                <a:ea typeface="ＭＳ Ｐゴシック" pitchFamily="-60" charset="-128"/>
                <a:cs typeface="ＭＳ Ｐゴシック" pitchFamily="-60" charset="-128"/>
              </a:rPr>
              <a:t>stock </a:t>
            </a:r>
            <a:r>
              <a:rPr lang="en-US" dirty="0" smtClean="0">
                <a:solidFill>
                  <a:srgbClr val="000000"/>
                </a:solidFill>
                <a:latin typeface="Arial" pitchFamily="-60" charset="0"/>
                <a:ea typeface="ＭＳ Ｐゴシック" pitchFamily="-60" charset="-128"/>
                <a:cs typeface="ＭＳ Ｐゴシック" pitchFamily="-60" charset="-128"/>
              </a:rPr>
              <a:t>assessment, management and conservation are </a:t>
            </a:r>
            <a:r>
              <a:rPr lang="en-US" dirty="0">
                <a:solidFill>
                  <a:srgbClr val="000000"/>
                </a:solidFill>
                <a:latin typeface="Arial" pitchFamily="-60" charset="0"/>
                <a:ea typeface="ＭＳ Ｐゴシック" pitchFamily="-60" charset="-128"/>
                <a:cs typeface="ＭＳ Ｐゴシック" pitchFamily="-60" charset="-128"/>
              </a:rPr>
              <a:t>important aspects to </a:t>
            </a:r>
            <a:r>
              <a:rPr lang="en-US" dirty="0" smtClean="0">
                <a:solidFill>
                  <a:srgbClr val="000000"/>
                </a:solidFill>
                <a:latin typeface="Arial" pitchFamily="-60" charset="0"/>
                <a:ea typeface="ＭＳ Ｐゴシック" pitchFamily="-60" charset="-128"/>
                <a:cs typeface="ＭＳ Ｐゴシック" pitchFamily="-60" charset="-128"/>
              </a:rPr>
              <a:t>fisheries, which encompasses all living </a:t>
            </a:r>
            <a:r>
              <a:rPr lang="en-US" dirty="0">
                <a:solidFill>
                  <a:srgbClr val="000000"/>
                </a:solidFill>
                <a:latin typeface="Arial" pitchFamily="-60" charset="0"/>
                <a:ea typeface="ＭＳ Ｐゴシック" pitchFamily="-60" charset="-128"/>
                <a:cs typeface="ＭＳ Ｐゴシック" pitchFamily="-60" charset="-128"/>
              </a:rPr>
              <a:t>marine </a:t>
            </a:r>
            <a:r>
              <a:rPr lang="en-US" dirty="0" smtClean="0">
                <a:solidFill>
                  <a:srgbClr val="000000"/>
                </a:solidFill>
                <a:latin typeface="Arial" pitchFamily="-60" charset="0"/>
                <a:ea typeface="ＭＳ Ｐゴシック" pitchFamily="-60" charset="-128"/>
                <a:cs typeface="ＭＳ Ｐゴシック" pitchFamily="-60" charset="-128"/>
              </a:rPr>
              <a:t>resources.  </a:t>
            </a:r>
            <a:endParaRPr lang="en-US" dirty="0">
              <a:solidFill>
                <a:srgbClr val="000000"/>
              </a:solidFill>
              <a:latin typeface="Arial" pitchFamily="-60" charset="0"/>
              <a:ea typeface="ＭＳ Ｐゴシック" pitchFamily="-60" charset="-128"/>
              <a:cs typeface="ＭＳ Ｐゴシック" pitchFamily="-60" charset="-128"/>
            </a:endParaRPr>
          </a:p>
          <a:p>
            <a:pPr marL="744538" lvl="1" indent="-287338">
              <a:spcAft>
                <a:spcPts val="1800"/>
              </a:spcAft>
              <a:buFont typeface="Arial"/>
              <a:buChar char="•"/>
              <a:tabLst>
                <a:tab pos="457200" algn="l"/>
              </a:tabLst>
            </a:pPr>
            <a:r>
              <a:rPr lang="en-US" dirty="0" smtClean="0">
                <a:solidFill>
                  <a:srgbClr val="000000"/>
                </a:solidFill>
                <a:latin typeface="Arial" pitchFamily="-60" charset="0"/>
                <a:ea typeface="ＭＳ Ｐゴシック" pitchFamily="-60" charset="-128"/>
                <a:cs typeface="ＭＳ Ｐゴシック" pitchFamily="-60" charset="-128"/>
              </a:rPr>
              <a:t>NRT ocean color data are needed for:</a:t>
            </a:r>
            <a:br>
              <a:rPr lang="en-US" dirty="0" smtClean="0">
                <a:solidFill>
                  <a:srgbClr val="000000"/>
                </a:solidFill>
                <a:latin typeface="Arial" pitchFamily="-60" charset="0"/>
                <a:ea typeface="ＭＳ Ｐゴシック" pitchFamily="-60" charset="-128"/>
                <a:cs typeface="ＭＳ Ｐゴシック" pitchFamily="-60" charset="-128"/>
              </a:rPr>
            </a:br>
            <a:r>
              <a:rPr lang="en-US" dirty="0" smtClean="0">
                <a:solidFill>
                  <a:srgbClr val="000000"/>
                </a:solidFill>
                <a:latin typeface="Arial" pitchFamily="-60" charset="0"/>
                <a:ea typeface="ＭＳ Ｐゴシック" pitchFamily="-60" charset="-128"/>
                <a:cs typeface="ＭＳ Ｐゴシック" pitchFamily="-60" charset="-128"/>
              </a:rPr>
              <a:t> - optimizing harvesting,</a:t>
            </a:r>
            <a:br>
              <a:rPr lang="en-US" dirty="0" smtClean="0">
                <a:solidFill>
                  <a:srgbClr val="000000"/>
                </a:solidFill>
                <a:latin typeface="Arial" pitchFamily="-60" charset="0"/>
                <a:ea typeface="ＭＳ Ｐゴシック" pitchFamily="-60" charset="-128"/>
                <a:cs typeface="ＭＳ Ｐゴシック" pitchFamily="-60" charset="-128"/>
              </a:rPr>
            </a:br>
            <a:r>
              <a:rPr lang="en-US" dirty="0" smtClean="0">
                <a:solidFill>
                  <a:srgbClr val="000000"/>
                </a:solidFill>
                <a:latin typeface="Arial" pitchFamily="-60" charset="0"/>
                <a:ea typeface="ＭＳ Ｐゴシック" pitchFamily="-60" charset="-128"/>
                <a:cs typeface="ＭＳ Ｐゴシック" pitchFamily="-60" charset="-128"/>
              </a:rPr>
              <a:t> - optimizing assessment surveys,</a:t>
            </a:r>
            <a:r>
              <a:rPr lang="en-US" dirty="0">
                <a:solidFill>
                  <a:srgbClr val="000000"/>
                </a:solidFill>
                <a:latin typeface="Arial" pitchFamily="-60" charset="0"/>
                <a:ea typeface="ＭＳ Ｐゴシック" pitchFamily="-60" charset="-128"/>
                <a:cs typeface="ＭＳ Ｐゴシック" pitchFamily="-60" charset="-128"/>
              </a:rPr>
              <a:t/>
            </a:r>
            <a:br>
              <a:rPr lang="en-US" dirty="0">
                <a:solidFill>
                  <a:srgbClr val="000000"/>
                </a:solidFill>
                <a:latin typeface="Arial" pitchFamily="-60" charset="0"/>
                <a:ea typeface="ＭＳ Ｐゴシック" pitchFamily="-60" charset="-128"/>
                <a:cs typeface="ＭＳ Ｐゴシック" pitchFamily="-60" charset="-128"/>
              </a:rPr>
            </a:br>
            <a:r>
              <a:rPr lang="en-US" dirty="0" smtClean="0">
                <a:solidFill>
                  <a:srgbClr val="000000"/>
                </a:solidFill>
                <a:latin typeface="Arial" pitchFamily="-60" charset="0"/>
                <a:ea typeface="ＭＳ Ｐゴシック" pitchFamily="-60" charset="-128"/>
                <a:cs typeface="ＭＳ Ｐゴシック" pitchFamily="-60" charset="-128"/>
              </a:rPr>
              <a:t> - detecting and monitoring HABs, and </a:t>
            </a:r>
            <a:br>
              <a:rPr lang="en-US" dirty="0" smtClean="0">
                <a:solidFill>
                  <a:srgbClr val="000000"/>
                </a:solidFill>
                <a:latin typeface="Arial" pitchFamily="-60" charset="0"/>
                <a:ea typeface="ＭＳ Ｐゴシック" pitchFamily="-60" charset="-128"/>
                <a:cs typeface="ＭＳ Ｐゴシック" pitchFamily="-60" charset="-128"/>
              </a:rPr>
            </a:br>
            <a:r>
              <a:rPr lang="en-US" dirty="0" smtClean="0">
                <a:solidFill>
                  <a:srgbClr val="000000"/>
                </a:solidFill>
                <a:latin typeface="Arial" pitchFamily="-60" charset="0"/>
                <a:ea typeface="ＭＳ Ｐゴシック" pitchFamily="-60" charset="-128"/>
                <a:cs typeface="ＭＳ Ｐゴシック" pitchFamily="-60" charset="-128"/>
              </a:rPr>
              <a:t> - Dynamic Ocean Management (making forecasts)   </a:t>
            </a:r>
          </a:p>
          <a:p>
            <a:pPr marL="744538" lvl="1" indent="-287338">
              <a:spcAft>
                <a:spcPts val="1800"/>
              </a:spcAft>
              <a:buFont typeface="Arial"/>
              <a:buChar char="•"/>
              <a:tabLst>
                <a:tab pos="457200" algn="l"/>
              </a:tabLst>
            </a:pPr>
            <a:r>
              <a:rPr lang="en-US" dirty="0" smtClean="0">
                <a:solidFill>
                  <a:srgbClr val="000000"/>
                </a:solidFill>
                <a:latin typeface="Arial" pitchFamily="-60" charset="0"/>
                <a:ea typeface="ＭＳ Ｐゴシック" pitchFamily="-60" charset="-128"/>
                <a:cs typeface="ＭＳ Ｐゴシック" pitchFamily="-60" charset="-128"/>
              </a:rPr>
              <a:t>Long-term Climate Quality ocean color data are needed for use in stock assessments, ecosystem assessments, and management and conservation applications.</a:t>
            </a:r>
            <a:endParaRPr lang="en-US" dirty="0">
              <a:solidFill>
                <a:srgbClr val="000000"/>
              </a:solidFill>
              <a:latin typeface="Arial" pitchFamily="-60" charset="0"/>
              <a:ea typeface="ＭＳ Ｐゴシック" pitchFamily="-60" charset="-128"/>
              <a:cs typeface="ＭＳ Ｐゴシック" pitchFamily="-60" charset="-128"/>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8071"/>
                                        </p:tgtEl>
                                        <p:attrNameLst>
                                          <p:attrName>style.visibility</p:attrName>
                                        </p:attrNameLst>
                                      </p:cBhvr>
                                      <p:to>
                                        <p:strVal val="visible"/>
                                      </p:to>
                                    </p:set>
                                    <p:animEffect transition="in" filter="dissolve">
                                      <p:cBhvr>
                                        <p:cTn id="7" dur="500"/>
                                        <p:tgtEl>
                                          <p:spTgt spid="72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4800" b="1" dirty="0" smtClean="0">
                <a:solidFill>
                  <a:srgbClr val="FFF547"/>
                </a:solidFill>
              </a:rPr>
              <a:t> Product Wish List</a:t>
            </a:r>
            <a:endParaRPr lang="en-US" sz="5400" dirty="0">
              <a:solidFill>
                <a:srgbClr val="FFF547"/>
              </a:solidFill>
            </a:endParaRPr>
          </a:p>
        </p:txBody>
      </p:sp>
      <p:sp>
        <p:nvSpPr>
          <p:cNvPr id="728071" name="Text Box 7"/>
          <p:cNvSpPr txBox="1">
            <a:spLocks noChangeArrowheads="1"/>
          </p:cNvSpPr>
          <p:nvPr/>
        </p:nvSpPr>
        <p:spPr bwMode="auto">
          <a:xfrm>
            <a:off x="-76200" y="1274088"/>
            <a:ext cx="9144000" cy="4570482"/>
          </a:xfrm>
          <a:prstGeom prst="rect">
            <a:avLst/>
          </a:prstGeom>
          <a:noFill/>
          <a:ln w="9525">
            <a:noFill/>
            <a:miter lim="800000"/>
            <a:headEnd/>
            <a:tailEnd/>
          </a:ln>
        </p:spPr>
        <p:txBody>
          <a:bodyPr wrap="square">
            <a:prstTxWarp prst="textNoShape">
              <a:avLst/>
            </a:prstTxWarp>
            <a:spAutoFit/>
          </a:bodyPr>
          <a:lstStyle/>
          <a:p>
            <a:pPr>
              <a:spcBef>
                <a:spcPct val="50000"/>
              </a:spcBef>
              <a:buFont typeface="Times" pitchFamily="-60" charset="0"/>
              <a:buNone/>
              <a:tabLst>
                <a:tab pos="457200" algn="l"/>
              </a:tabLst>
            </a:pPr>
            <a:endParaRPr lang="en-US" dirty="0">
              <a:solidFill>
                <a:srgbClr val="000000"/>
              </a:solidFill>
              <a:latin typeface="Arial" pitchFamily="-60" charset="0"/>
              <a:ea typeface="ＭＳ Ｐゴシック" pitchFamily="-60" charset="-128"/>
              <a:cs typeface="ＭＳ Ｐゴシック" pitchFamily="-60" charset="-128"/>
            </a:endParaRPr>
          </a:p>
          <a:p>
            <a:pPr marL="744538" lvl="1" indent="-287338">
              <a:spcAft>
                <a:spcPts val="1800"/>
              </a:spcAft>
              <a:buFont typeface="Arial"/>
              <a:buChar char="•"/>
              <a:tabLst>
                <a:tab pos="457200" algn="l"/>
              </a:tabLst>
            </a:pPr>
            <a:r>
              <a:rPr lang="en-US" dirty="0">
                <a:solidFill>
                  <a:srgbClr val="000000"/>
                </a:solidFill>
                <a:latin typeface="Arial" pitchFamily="-60" charset="0"/>
                <a:ea typeface="ＭＳ Ｐゴシック" pitchFamily="-60" charset="-128"/>
                <a:cs typeface="ＭＳ Ｐゴシック" pitchFamily="-60" charset="-128"/>
              </a:rPr>
              <a:t>Geostationary ocean color would provide </a:t>
            </a:r>
            <a:r>
              <a:rPr lang="en-US" dirty="0" smtClean="0">
                <a:solidFill>
                  <a:srgbClr val="000000"/>
                </a:solidFill>
                <a:latin typeface="Arial" pitchFamily="-60" charset="0"/>
                <a:ea typeface="ＭＳ Ｐゴシック" pitchFamily="-60" charset="-128"/>
                <a:cs typeface="ＭＳ Ｐゴシック" pitchFamily="-60" charset="-128"/>
              </a:rPr>
              <a:t>much daily </a:t>
            </a:r>
            <a:r>
              <a:rPr lang="en-US" dirty="0">
                <a:solidFill>
                  <a:srgbClr val="000000"/>
                </a:solidFill>
                <a:latin typeface="Arial" pitchFamily="-60" charset="0"/>
                <a:ea typeface="ＭＳ Ｐゴシック" pitchFamily="-60" charset="-128"/>
                <a:cs typeface="ＭＳ Ｐゴシック" pitchFamily="-60" charset="-128"/>
              </a:rPr>
              <a:t>coverage   </a:t>
            </a:r>
          </a:p>
          <a:p>
            <a:pPr marL="744538" lvl="1" indent="-287338">
              <a:spcAft>
                <a:spcPts val="1800"/>
              </a:spcAft>
              <a:buFont typeface="Arial"/>
              <a:buChar char="•"/>
              <a:tabLst>
                <a:tab pos="457200" algn="l"/>
              </a:tabLst>
            </a:pPr>
            <a:r>
              <a:rPr lang="en-US" dirty="0" smtClean="0">
                <a:solidFill>
                  <a:srgbClr val="000000"/>
                </a:solidFill>
                <a:latin typeface="Arial" pitchFamily="-60" charset="0"/>
                <a:ea typeface="ＭＳ Ｐゴシック" pitchFamily="-60" charset="-128"/>
                <a:cs typeface="ＭＳ Ｐゴシック" pitchFamily="-60" charset="-128"/>
              </a:rPr>
              <a:t>Common time-step for different products for temporal composites (SST, </a:t>
            </a:r>
            <a:r>
              <a:rPr lang="en-US" dirty="0" err="1" smtClean="0">
                <a:solidFill>
                  <a:srgbClr val="000000"/>
                </a:solidFill>
                <a:latin typeface="Arial" pitchFamily="-60" charset="0"/>
                <a:ea typeface="ＭＳ Ｐゴシック" pitchFamily="-60" charset="-128"/>
                <a:cs typeface="ＭＳ Ｐゴシック" pitchFamily="-60" charset="-128"/>
              </a:rPr>
              <a:t>Chl</a:t>
            </a:r>
            <a:r>
              <a:rPr lang="en-US" dirty="0" smtClean="0">
                <a:solidFill>
                  <a:srgbClr val="000000"/>
                </a:solidFill>
                <a:latin typeface="Arial" pitchFamily="-60" charset="0"/>
                <a:ea typeface="ＭＳ Ｐゴシック" pitchFamily="-60" charset="-128"/>
                <a:cs typeface="ＭＳ Ｐゴシック" pitchFamily="-60" charset="-128"/>
              </a:rPr>
              <a:t>, winds, SSH </a:t>
            </a:r>
            <a:r>
              <a:rPr lang="en-US" dirty="0" err="1" smtClean="0">
                <a:solidFill>
                  <a:srgbClr val="000000"/>
                </a:solidFill>
                <a:latin typeface="Arial" pitchFamily="-60" charset="0"/>
                <a:ea typeface="ＭＳ Ｐゴシック" pitchFamily="-60" charset="-128"/>
                <a:cs typeface="ＭＳ Ｐゴシック" pitchFamily="-60" charset="-128"/>
              </a:rPr>
              <a:t>ect</a:t>
            </a:r>
            <a:r>
              <a:rPr lang="en-US" dirty="0" smtClean="0">
                <a:solidFill>
                  <a:srgbClr val="000000"/>
                </a:solidFill>
                <a:latin typeface="Arial" pitchFamily="-60" charset="0"/>
                <a:ea typeface="ＭＳ Ｐゴシック" pitchFamily="-60" charset="-128"/>
                <a:cs typeface="ＭＳ Ｐゴシック" pitchFamily="-60" charset="-128"/>
              </a:rPr>
              <a:t>)</a:t>
            </a:r>
            <a:endParaRPr lang="en-US" dirty="0">
              <a:solidFill>
                <a:srgbClr val="000000"/>
              </a:solidFill>
              <a:latin typeface="Arial" pitchFamily="-60" charset="0"/>
              <a:ea typeface="ＭＳ Ｐゴシック" pitchFamily="-60" charset="-128"/>
              <a:cs typeface="ＭＳ Ｐゴシック" pitchFamily="-60" charset="-128"/>
            </a:endParaRPr>
          </a:p>
          <a:p>
            <a:pPr marL="744538" lvl="1" indent="-287338">
              <a:spcAft>
                <a:spcPts val="1800"/>
              </a:spcAft>
              <a:buFont typeface="Arial"/>
              <a:buChar char="•"/>
              <a:tabLst>
                <a:tab pos="457200" algn="l"/>
              </a:tabLst>
            </a:pPr>
            <a:r>
              <a:rPr lang="en-US" dirty="0" smtClean="0">
                <a:solidFill>
                  <a:srgbClr val="000000"/>
                </a:solidFill>
                <a:latin typeface="Arial" pitchFamily="-60" charset="0"/>
                <a:ea typeface="ＭＳ Ｐゴシック" pitchFamily="-60" charset="-128"/>
                <a:cs typeface="ＭＳ Ｐゴシック" pitchFamily="-60" charset="-128"/>
              </a:rPr>
              <a:t>Better spatial resolution for SSH data </a:t>
            </a:r>
          </a:p>
          <a:p>
            <a:pPr marL="744538" lvl="1" indent="-287338">
              <a:spcAft>
                <a:spcPts val="1800"/>
              </a:spcAft>
              <a:buFont typeface="Arial"/>
              <a:buChar char="•"/>
              <a:tabLst>
                <a:tab pos="457200" algn="l"/>
              </a:tabLst>
            </a:pPr>
            <a:r>
              <a:rPr lang="en-US" dirty="0">
                <a:solidFill>
                  <a:srgbClr val="000000"/>
                </a:solidFill>
                <a:latin typeface="Arial" pitchFamily="-60" charset="0"/>
                <a:ea typeface="ＭＳ Ｐゴシック" pitchFamily="-60" charset="-128"/>
                <a:cs typeface="ＭＳ Ｐゴシック" pitchFamily="-60" charset="-128"/>
              </a:rPr>
              <a:t>Better spatial resolution for </a:t>
            </a:r>
            <a:r>
              <a:rPr lang="en-US" dirty="0" smtClean="0">
                <a:solidFill>
                  <a:srgbClr val="000000"/>
                </a:solidFill>
                <a:latin typeface="Arial" pitchFamily="-60" charset="0"/>
                <a:ea typeface="ＭＳ Ｐゴシック" pitchFamily="-60" charset="-128"/>
                <a:cs typeface="ＭＳ Ｐゴシック" pitchFamily="-60" charset="-128"/>
              </a:rPr>
              <a:t>salinity </a:t>
            </a:r>
            <a:r>
              <a:rPr lang="en-US" dirty="0">
                <a:solidFill>
                  <a:srgbClr val="000000"/>
                </a:solidFill>
                <a:latin typeface="Arial" pitchFamily="-60" charset="0"/>
                <a:ea typeface="ＭＳ Ｐゴシック" pitchFamily="-60" charset="-128"/>
                <a:cs typeface="ＭＳ Ｐゴシック" pitchFamily="-60" charset="-128"/>
              </a:rPr>
              <a:t>data </a:t>
            </a:r>
          </a:p>
          <a:p>
            <a:pPr marL="744538" lvl="1" indent="-287338">
              <a:spcAft>
                <a:spcPts val="1800"/>
              </a:spcAft>
              <a:buFont typeface="Arial"/>
              <a:buChar char="•"/>
              <a:tabLst>
                <a:tab pos="457200" algn="l"/>
              </a:tabLst>
            </a:pPr>
            <a:r>
              <a:rPr lang="en-US" dirty="0" smtClean="0">
                <a:solidFill>
                  <a:srgbClr val="000000"/>
                </a:solidFill>
                <a:latin typeface="Arial" pitchFamily="-60" charset="0"/>
                <a:ea typeface="ＭＳ Ｐゴシック" pitchFamily="-60" charset="-128"/>
                <a:cs typeface="ＭＳ Ｐゴシック" pitchFamily="-60" charset="-128"/>
              </a:rPr>
              <a:t>Coastal SSH products</a:t>
            </a:r>
          </a:p>
          <a:p>
            <a:pPr marL="744538" lvl="1" indent="-287338">
              <a:spcAft>
                <a:spcPts val="1800"/>
              </a:spcAft>
              <a:buFont typeface="Arial"/>
              <a:buChar char="•"/>
              <a:tabLst>
                <a:tab pos="457200" algn="l"/>
              </a:tabLst>
            </a:pPr>
            <a:r>
              <a:rPr lang="en-US" dirty="0" smtClean="0">
                <a:solidFill>
                  <a:srgbClr val="000000"/>
                </a:solidFill>
                <a:latin typeface="Arial" pitchFamily="-60" charset="0"/>
                <a:ea typeface="ＭＳ Ｐゴシック" pitchFamily="-60" charset="-128"/>
                <a:cs typeface="ＭＳ Ｐゴシック" pitchFamily="-60" charset="-128"/>
              </a:rPr>
              <a:t>Frontal products – strength and persistence</a:t>
            </a: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9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8071"/>
                                        </p:tgtEl>
                                        <p:attrNameLst>
                                          <p:attrName>style.visibility</p:attrName>
                                        </p:attrNameLst>
                                      </p:cBhvr>
                                      <p:to>
                                        <p:strVal val="visible"/>
                                      </p:to>
                                    </p:set>
                                    <p:animEffect transition="in" filter="dissolve">
                                      <p:cBhvr>
                                        <p:cTn id="7" dur="500"/>
                                        <p:tgtEl>
                                          <p:spTgt spid="72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45058"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45059" name="Rectangle 3"/>
          <p:cNvSpPr>
            <a:spLocks noGrp="1" noChangeArrowheads="1"/>
          </p:cNvSpPr>
          <p:nvPr>
            <p:ph type="title" idx="4294967295"/>
          </p:nvPr>
        </p:nvSpPr>
        <p:spPr>
          <a:xfrm>
            <a:off x="609600" y="76200"/>
            <a:ext cx="7696200" cy="1143000"/>
          </a:xfrm>
        </p:spPr>
        <p:txBody>
          <a:bodyPr/>
          <a:lstStyle/>
          <a:p>
            <a:pPr eaLnBrk="1" hangingPunct="1"/>
            <a:r>
              <a:rPr lang="en-US" sz="4800" b="1" dirty="0" smtClean="0">
                <a:solidFill>
                  <a:srgbClr val="FFF547"/>
                </a:solidFill>
              </a:rPr>
              <a:t> Reprints Available</a:t>
            </a:r>
            <a:endParaRPr lang="en-US" sz="5400" dirty="0">
              <a:solidFill>
                <a:srgbClr val="FFF547"/>
              </a:solidFill>
            </a:endParaRPr>
          </a:p>
        </p:txBody>
      </p:sp>
      <p:pic>
        <p:nvPicPr>
          <p:cNvPr id="1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Shot 2016-06-20 at 11.34.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47800"/>
            <a:ext cx="9144000" cy="5888966"/>
          </a:xfrm>
          <a:prstGeom prst="rect">
            <a:avLst/>
          </a:prstGeom>
        </p:spPr>
      </p:pic>
    </p:spTree>
    <p:extLst>
      <p:ext uri="{BB962C8B-B14F-4D97-AF65-F5344CB8AC3E}">
        <p14:creationId xmlns:p14="http://schemas.microsoft.com/office/powerpoint/2010/main" val="1199550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Grp="1" noChangeArrowheads="1"/>
          </p:cNvSpPr>
          <p:nvPr>
            <p:ph type="title"/>
          </p:nvPr>
        </p:nvSpPr>
        <p:spPr>
          <a:xfrm>
            <a:off x="685800" y="3505200"/>
            <a:ext cx="7772400" cy="1295400"/>
          </a:xfrm>
        </p:spPr>
        <p:txBody>
          <a:bodyPr/>
          <a:lstStyle/>
          <a:p>
            <a:r>
              <a:rPr lang="en-US"/>
              <a:t>Thanks!</a:t>
            </a:r>
          </a:p>
        </p:txBody>
      </p:sp>
      <p:pic>
        <p:nvPicPr>
          <p:cNvPr id="76807" name="Picture 7" descr="MolaMolaREDUX600"/>
          <p:cNvPicPr>
            <a:picLocks noChangeAspect="1" noChangeArrowheads="1"/>
          </p:cNvPicPr>
          <p:nvPr/>
        </p:nvPicPr>
        <p:blipFill>
          <a:blip r:embed="rId3">
            <a:extLst>
              <a:ext uri="{28A0092B-C50C-407E-A947-70E740481C1C}">
                <a14:useLocalDpi xmlns:a14="http://schemas.microsoft.com/office/drawing/2010/main" val="0"/>
              </a:ext>
            </a:extLst>
          </a:blip>
          <a:srcRect l="2400" t="3693" r="2400" b="3693"/>
          <a:stretch>
            <a:fillRect/>
          </a:stretch>
        </p:blipFill>
        <p:spPr bwMode="auto">
          <a:xfrm>
            <a:off x="0" y="0"/>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76808" name="Text Box 8"/>
          <p:cNvSpPr txBox="1">
            <a:spLocks noChangeArrowheads="1"/>
          </p:cNvSpPr>
          <p:nvPr/>
        </p:nvSpPr>
        <p:spPr bwMode="auto">
          <a:xfrm>
            <a:off x="3124200" y="5029200"/>
            <a:ext cx="3266177" cy="110799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6600" b="1" dirty="0" smtClean="0">
                <a:solidFill>
                  <a:srgbClr val="FFFF00"/>
                </a:solidFill>
                <a:latin typeface="Apple Chancery"/>
                <a:cs typeface="Apple Chancery"/>
              </a:rPr>
              <a:t>Gracias!</a:t>
            </a:r>
            <a:endParaRPr lang="en-US" sz="6600" b="1" dirty="0">
              <a:solidFill>
                <a:srgbClr val="FFFF00"/>
              </a:solidFill>
              <a:latin typeface="Apple Chancery"/>
              <a:cs typeface="Apple Chancery"/>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seuss-fish.jpg"/>
          <p:cNvPicPr>
            <a:picLocks noChangeAspect="1"/>
          </p:cNvPicPr>
          <p:nvPr/>
        </p:nvPicPr>
        <p:blipFill rotWithShape="1">
          <a:blip r:embed="rId3">
            <a:extLst>
              <a:ext uri="{28A0092B-C50C-407E-A947-70E740481C1C}">
                <a14:useLocalDpi xmlns:a14="http://schemas.microsoft.com/office/drawing/2010/main" val="0"/>
              </a:ext>
            </a:extLst>
          </a:blip>
          <a:srcRect l="10965" t="2" r="27389" b="56001"/>
          <a:stretch/>
        </p:blipFill>
        <p:spPr>
          <a:xfrm rot="10800000" flipV="1">
            <a:off x="5073765" y="3886199"/>
            <a:ext cx="2470035" cy="1447800"/>
          </a:xfrm>
          <a:prstGeom prst="rect">
            <a:avLst/>
          </a:prstGeom>
        </p:spPr>
      </p:pic>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5400" b="1" dirty="0" smtClean="0">
                <a:solidFill>
                  <a:srgbClr val="F7FF02"/>
                </a:solidFill>
              </a:rPr>
              <a:t>Harvesting </a:t>
            </a:r>
            <a:endParaRPr lang="en-US" sz="5400" dirty="0">
              <a:solidFill>
                <a:schemeClr val="tx1"/>
              </a:solidFill>
            </a:endParaRPr>
          </a:p>
        </p:txBody>
      </p:sp>
      <p:pic>
        <p:nvPicPr>
          <p:cNvPr id="2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satellite_ip_solutions01"/>
          <p:cNvPicPr>
            <a:picLocks noChangeAspect="1" noChangeArrowheads="1"/>
          </p:cNvPicPr>
          <p:nvPr/>
        </p:nvPicPr>
        <p:blipFill>
          <a:blip r:embed="rId6">
            <a:extLst>
              <a:ext uri="{28A0092B-C50C-407E-A947-70E740481C1C}">
                <a14:useLocalDpi xmlns:a14="http://schemas.microsoft.com/office/drawing/2010/main" val="0"/>
              </a:ext>
            </a:extLst>
          </a:blip>
          <a:srcRect l="27170" r="29434" b="79535"/>
          <a:stretch>
            <a:fillRect/>
          </a:stretch>
        </p:blipFill>
        <p:spPr bwMode="auto">
          <a:xfrm>
            <a:off x="2728913" y="1676400"/>
            <a:ext cx="3694112" cy="941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4481513" y="2971800"/>
            <a:ext cx="4572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 name="Rectangle 7"/>
          <p:cNvSpPr>
            <a:spLocks noChangeArrowheads="1"/>
          </p:cNvSpPr>
          <p:nvPr/>
        </p:nvSpPr>
        <p:spPr bwMode="auto">
          <a:xfrm>
            <a:off x="5319713" y="2895600"/>
            <a:ext cx="4572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 name="Down Arrow 12"/>
          <p:cNvSpPr/>
          <p:nvPr/>
        </p:nvSpPr>
        <p:spPr bwMode="auto">
          <a:xfrm rot="20700000">
            <a:off x="5265820" y="2852403"/>
            <a:ext cx="233007" cy="109855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TextBox 14"/>
          <p:cNvSpPr txBox="1"/>
          <p:nvPr/>
        </p:nvSpPr>
        <p:spPr>
          <a:xfrm>
            <a:off x="5051425" y="2743200"/>
            <a:ext cx="697877" cy="1015663"/>
          </a:xfrm>
          <a:prstGeom prst="rect">
            <a:avLst/>
          </a:prstGeom>
          <a:noFill/>
        </p:spPr>
        <p:txBody>
          <a:bodyPr wrap="none" rtlCol="0">
            <a:spAutoFit/>
          </a:bodyPr>
          <a:lstStyle/>
          <a:p>
            <a:r>
              <a:rPr lang="en-US" sz="6000" dirty="0">
                <a:solidFill>
                  <a:srgbClr val="FF0000"/>
                </a:solidFill>
              </a:rPr>
              <a:t>X</a:t>
            </a:r>
          </a:p>
        </p:txBody>
      </p:sp>
      <p:sp>
        <p:nvSpPr>
          <p:cNvPr id="3" name="Oval 2"/>
          <p:cNvSpPr/>
          <p:nvPr/>
        </p:nvSpPr>
        <p:spPr bwMode="auto">
          <a:xfrm>
            <a:off x="5867400" y="5105400"/>
            <a:ext cx="304800" cy="304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Tree>
    <p:extLst>
      <p:ext uri="{BB962C8B-B14F-4D97-AF65-F5344CB8AC3E}">
        <p14:creationId xmlns:p14="http://schemas.microsoft.com/office/powerpoint/2010/main" val="9171654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seuss-fish.jpg"/>
          <p:cNvPicPr>
            <a:picLocks noChangeAspect="1"/>
          </p:cNvPicPr>
          <p:nvPr/>
        </p:nvPicPr>
        <p:blipFill rotWithShape="1">
          <a:blip r:embed="rId3">
            <a:extLst>
              <a:ext uri="{28A0092B-C50C-407E-A947-70E740481C1C}">
                <a14:useLocalDpi xmlns:a14="http://schemas.microsoft.com/office/drawing/2010/main" val="0"/>
              </a:ext>
            </a:extLst>
          </a:blip>
          <a:srcRect l="10965" t="2" r="27389" b="56001"/>
          <a:stretch/>
        </p:blipFill>
        <p:spPr>
          <a:xfrm rot="10800000" flipV="1">
            <a:off x="5073765" y="3886199"/>
            <a:ext cx="2470035" cy="1447800"/>
          </a:xfrm>
          <a:prstGeom prst="rect">
            <a:avLst/>
          </a:prstGeom>
        </p:spPr>
      </p:pic>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4"/>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5400" b="1" dirty="0" smtClean="0">
                <a:solidFill>
                  <a:srgbClr val="F7FF02"/>
                </a:solidFill>
              </a:rPr>
              <a:t>Harvesting </a:t>
            </a:r>
            <a:endParaRPr lang="en-US" sz="5400" dirty="0">
              <a:solidFill>
                <a:schemeClr val="tx1"/>
              </a:solidFill>
            </a:endParaRPr>
          </a:p>
        </p:txBody>
      </p:sp>
      <p:pic>
        <p:nvPicPr>
          <p:cNvPr id="20" name="Picture 4"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Phytoplankt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3" y="3962400"/>
            <a:ext cx="1828800" cy="1693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satellite_ip_solutions01"/>
          <p:cNvPicPr>
            <a:picLocks noChangeAspect="1" noChangeArrowheads="1"/>
          </p:cNvPicPr>
          <p:nvPr/>
        </p:nvPicPr>
        <p:blipFill>
          <a:blip r:embed="rId7">
            <a:extLst>
              <a:ext uri="{28A0092B-C50C-407E-A947-70E740481C1C}">
                <a14:useLocalDpi xmlns:a14="http://schemas.microsoft.com/office/drawing/2010/main" val="0"/>
              </a:ext>
            </a:extLst>
          </a:blip>
          <a:srcRect l="27170" r="29434" b="79535"/>
          <a:stretch>
            <a:fillRect/>
          </a:stretch>
        </p:blipFill>
        <p:spPr bwMode="auto">
          <a:xfrm>
            <a:off x="2728913" y="1676400"/>
            <a:ext cx="3694112" cy="941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4481513" y="2971800"/>
            <a:ext cx="4572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 name="Rectangle 7"/>
          <p:cNvSpPr>
            <a:spLocks noChangeArrowheads="1"/>
          </p:cNvSpPr>
          <p:nvPr/>
        </p:nvSpPr>
        <p:spPr bwMode="auto">
          <a:xfrm>
            <a:off x="5319713" y="2895600"/>
            <a:ext cx="4572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 name="Text Box 12"/>
          <p:cNvSpPr txBox="1">
            <a:spLocks noChangeArrowheads="1"/>
          </p:cNvSpPr>
          <p:nvPr/>
        </p:nvSpPr>
        <p:spPr bwMode="auto">
          <a:xfrm>
            <a:off x="2119313" y="5622925"/>
            <a:ext cx="2219325" cy="85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dirty="0"/>
              <a:t>chlorophyll-</a:t>
            </a:r>
            <a:r>
              <a:rPr lang="en-US" sz="1800" i="1" dirty="0"/>
              <a:t>a </a:t>
            </a:r>
          </a:p>
          <a:p>
            <a:pPr algn="ctr"/>
            <a:r>
              <a:rPr lang="en-US" sz="1800" dirty="0"/>
              <a:t>in phytoplankton</a:t>
            </a:r>
          </a:p>
          <a:p>
            <a:pPr algn="ctr"/>
            <a:r>
              <a:rPr lang="en-US" sz="1400" dirty="0"/>
              <a:t>(different sizes and types)</a:t>
            </a:r>
            <a:endParaRPr lang="en-US" sz="1800" dirty="0"/>
          </a:p>
        </p:txBody>
      </p:sp>
      <p:sp>
        <p:nvSpPr>
          <p:cNvPr id="13" name="Down Arrow 12"/>
          <p:cNvSpPr/>
          <p:nvPr/>
        </p:nvSpPr>
        <p:spPr bwMode="auto">
          <a:xfrm rot="20700000">
            <a:off x="5265820" y="2852403"/>
            <a:ext cx="233007" cy="109855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Down Arrow 13"/>
          <p:cNvSpPr/>
          <p:nvPr/>
        </p:nvSpPr>
        <p:spPr bwMode="auto">
          <a:xfrm rot="900000">
            <a:off x="3477600" y="2831133"/>
            <a:ext cx="236257" cy="110587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TextBox 14"/>
          <p:cNvSpPr txBox="1"/>
          <p:nvPr/>
        </p:nvSpPr>
        <p:spPr>
          <a:xfrm>
            <a:off x="5051425" y="2743200"/>
            <a:ext cx="697877" cy="1015663"/>
          </a:xfrm>
          <a:prstGeom prst="rect">
            <a:avLst/>
          </a:prstGeom>
          <a:noFill/>
        </p:spPr>
        <p:txBody>
          <a:bodyPr wrap="none" rtlCol="0">
            <a:spAutoFit/>
          </a:bodyPr>
          <a:lstStyle/>
          <a:p>
            <a:r>
              <a:rPr lang="en-US" sz="6000" dirty="0">
                <a:solidFill>
                  <a:srgbClr val="FF0000"/>
                </a:solidFill>
              </a:rPr>
              <a:t>X</a:t>
            </a:r>
          </a:p>
        </p:txBody>
      </p:sp>
      <p:sp>
        <p:nvSpPr>
          <p:cNvPr id="16" name="Down Arrow 15"/>
          <p:cNvSpPr/>
          <p:nvPr/>
        </p:nvSpPr>
        <p:spPr bwMode="auto">
          <a:xfrm rot="16200000">
            <a:off x="4495800" y="4419601"/>
            <a:ext cx="228599" cy="68579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Oval 2"/>
          <p:cNvSpPr/>
          <p:nvPr/>
        </p:nvSpPr>
        <p:spPr bwMode="auto">
          <a:xfrm>
            <a:off x="5867400" y="5105400"/>
            <a:ext cx="304800" cy="304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endParaRPr>
          </a:p>
        </p:txBody>
      </p:sp>
    </p:spTree>
    <p:extLst>
      <p:ext uri="{BB962C8B-B14F-4D97-AF65-F5344CB8AC3E}">
        <p14:creationId xmlns:p14="http://schemas.microsoft.com/office/powerpoint/2010/main" val="2501032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4800" b="1" dirty="0" smtClean="0">
                <a:solidFill>
                  <a:srgbClr val="F7FF02"/>
                </a:solidFill>
              </a:rPr>
              <a:t>Oceanic Food Web </a:t>
            </a:r>
            <a:endParaRPr lang="en-US" sz="48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7" name="Line 2"/>
          <p:cNvSpPr>
            <a:spLocks noChangeShapeType="1"/>
          </p:cNvSpPr>
          <p:nvPr/>
        </p:nvSpPr>
        <p:spPr bwMode="auto">
          <a:xfrm flipH="1">
            <a:off x="3581401" y="2828925"/>
            <a:ext cx="1600200" cy="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18" name="Line 3"/>
          <p:cNvSpPr>
            <a:spLocks noChangeShapeType="1"/>
          </p:cNvSpPr>
          <p:nvPr/>
        </p:nvSpPr>
        <p:spPr bwMode="auto">
          <a:xfrm flipV="1">
            <a:off x="3276601" y="2981325"/>
            <a:ext cx="0" cy="3810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23" name="Text Box 7"/>
          <p:cNvSpPr txBox="1">
            <a:spLocks noChangeArrowheads="1"/>
          </p:cNvSpPr>
          <p:nvPr/>
        </p:nvSpPr>
        <p:spPr bwMode="auto">
          <a:xfrm>
            <a:off x="3200401" y="6308725"/>
            <a:ext cx="54102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dirty="0">
                <a:solidFill>
                  <a:srgbClr val="000000"/>
                </a:solidFill>
              </a:rPr>
              <a:t>Modified from </a:t>
            </a:r>
            <a:r>
              <a:rPr lang="en-US" sz="2000" b="1" dirty="0" err="1">
                <a:solidFill>
                  <a:srgbClr val="000000"/>
                </a:solidFill>
              </a:rPr>
              <a:t>Pauly</a:t>
            </a:r>
            <a:r>
              <a:rPr lang="en-US" sz="2000" b="1" dirty="0">
                <a:solidFill>
                  <a:srgbClr val="000000"/>
                </a:solidFill>
              </a:rPr>
              <a:t> &amp; Christensen [1993]</a:t>
            </a:r>
            <a:endParaRPr lang="en-US" sz="2000" dirty="0">
              <a:latin typeface="Times" charset="0"/>
            </a:endParaRPr>
          </a:p>
        </p:txBody>
      </p:sp>
      <p:sp>
        <p:nvSpPr>
          <p:cNvPr id="24" name="Text Box 8"/>
          <p:cNvSpPr txBox="1">
            <a:spLocks noChangeArrowheads="1"/>
          </p:cNvSpPr>
          <p:nvPr/>
        </p:nvSpPr>
        <p:spPr bwMode="auto">
          <a:xfrm flipH="1">
            <a:off x="7086601" y="5953125"/>
            <a:ext cx="1143000" cy="307975"/>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Detritus</a:t>
            </a:r>
          </a:p>
        </p:txBody>
      </p:sp>
      <p:sp>
        <p:nvSpPr>
          <p:cNvPr id="25" name="Text Box 9"/>
          <p:cNvSpPr txBox="1">
            <a:spLocks noChangeArrowheads="1"/>
          </p:cNvSpPr>
          <p:nvPr/>
        </p:nvSpPr>
        <p:spPr bwMode="auto">
          <a:xfrm flipH="1">
            <a:off x="7086601" y="3895725"/>
            <a:ext cx="11430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Benthic</a:t>
            </a:r>
          </a:p>
          <a:p>
            <a:pPr algn="ctr"/>
            <a:r>
              <a:rPr lang="en-US" sz="1400" b="1">
                <a:solidFill>
                  <a:srgbClr val="000000"/>
                </a:solidFill>
              </a:rPr>
              <a:t>fish</a:t>
            </a:r>
          </a:p>
        </p:txBody>
      </p:sp>
      <p:sp>
        <p:nvSpPr>
          <p:cNvPr id="26" name="Text Box 10"/>
          <p:cNvSpPr txBox="1">
            <a:spLocks noChangeArrowheads="1"/>
          </p:cNvSpPr>
          <p:nvPr/>
        </p:nvSpPr>
        <p:spPr bwMode="auto">
          <a:xfrm flipH="1">
            <a:off x="5486401" y="4581525"/>
            <a:ext cx="15240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Benthic</a:t>
            </a:r>
          </a:p>
          <a:p>
            <a:pPr algn="ctr"/>
            <a:r>
              <a:rPr lang="en-US" sz="1400" b="1">
                <a:solidFill>
                  <a:srgbClr val="000000"/>
                </a:solidFill>
              </a:rPr>
              <a:t>invertebrates</a:t>
            </a:r>
          </a:p>
        </p:txBody>
      </p:sp>
      <p:sp>
        <p:nvSpPr>
          <p:cNvPr id="27" name="Text Box 11"/>
          <p:cNvSpPr txBox="1">
            <a:spLocks noChangeArrowheads="1"/>
          </p:cNvSpPr>
          <p:nvPr/>
        </p:nvSpPr>
        <p:spPr bwMode="auto">
          <a:xfrm flipH="1">
            <a:off x="3810001" y="4733925"/>
            <a:ext cx="15240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dirty="0">
                <a:solidFill>
                  <a:srgbClr val="000000"/>
                </a:solidFill>
              </a:rPr>
              <a:t>Small </a:t>
            </a:r>
            <a:br>
              <a:rPr lang="en-US" sz="1400" b="1" dirty="0">
                <a:solidFill>
                  <a:srgbClr val="000000"/>
                </a:solidFill>
              </a:rPr>
            </a:br>
            <a:r>
              <a:rPr lang="en-US" sz="1400" b="1" dirty="0">
                <a:solidFill>
                  <a:srgbClr val="000000"/>
                </a:solidFill>
              </a:rPr>
              <a:t>zooplankton</a:t>
            </a:r>
          </a:p>
        </p:txBody>
      </p:sp>
      <p:sp>
        <p:nvSpPr>
          <p:cNvPr id="28" name="Text Box 12"/>
          <p:cNvSpPr txBox="1">
            <a:spLocks noChangeArrowheads="1"/>
          </p:cNvSpPr>
          <p:nvPr/>
        </p:nvSpPr>
        <p:spPr bwMode="auto">
          <a:xfrm flipH="1">
            <a:off x="2209801" y="4365625"/>
            <a:ext cx="15240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Large </a:t>
            </a:r>
            <a:br>
              <a:rPr lang="en-US" sz="1400" b="1">
                <a:solidFill>
                  <a:srgbClr val="000000"/>
                </a:solidFill>
              </a:rPr>
            </a:br>
            <a:r>
              <a:rPr lang="en-US" sz="1400" b="1">
                <a:solidFill>
                  <a:srgbClr val="000000"/>
                </a:solidFill>
              </a:rPr>
              <a:t>zooplankton</a:t>
            </a:r>
          </a:p>
        </p:txBody>
      </p:sp>
      <p:sp>
        <p:nvSpPr>
          <p:cNvPr id="29" name="Text Box 13"/>
          <p:cNvSpPr txBox="1">
            <a:spLocks noChangeArrowheads="1"/>
          </p:cNvSpPr>
          <p:nvPr/>
        </p:nvSpPr>
        <p:spPr bwMode="auto">
          <a:xfrm rot="16200000">
            <a:off x="-403224" y="3400425"/>
            <a:ext cx="248285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000000"/>
                </a:solidFill>
              </a:rPr>
              <a:t>Trophic Level</a:t>
            </a:r>
            <a:endParaRPr lang="en-US">
              <a:latin typeface="Times" charset="0"/>
            </a:endParaRPr>
          </a:p>
        </p:txBody>
      </p:sp>
      <p:sp>
        <p:nvSpPr>
          <p:cNvPr id="30" name="Text Box 14"/>
          <p:cNvSpPr txBox="1">
            <a:spLocks noChangeArrowheads="1"/>
          </p:cNvSpPr>
          <p:nvPr/>
        </p:nvSpPr>
        <p:spPr bwMode="auto">
          <a:xfrm flipH="1">
            <a:off x="2514601" y="2447925"/>
            <a:ext cx="10668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Misc.</a:t>
            </a:r>
            <a:br>
              <a:rPr lang="en-US" sz="1400" b="1">
                <a:solidFill>
                  <a:srgbClr val="000000"/>
                </a:solidFill>
              </a:rPr>
            </a:br>
            <a:r>
              <a:rPr lang="en-US" sz="1400" b="1">
                <a:solidFill>
                  <a:srgbClr val="000000"/>
                </a:solidFill>
              </a:rPr>
              <a:t>fish</a:t>
            </a:r>
          </a:p>
        </p:txBody>
      </p:sp>
      <p:sp>
        <p:nvSpPr>
          <p:cNvPr id="31" name="Text Box 15"/>
          <p:cNvSpPr txBox="1">
            <a:spLocks noChangeArrowheads="1"/>
          </p:cNvSpPr>
          <p:nvPr/>
        </p:nvSpPr>
        <p:spPr bwMode="auto">
          <a:xfrm flipH="1">
            <a:off x="3124201" y="3362325"/>
            <a:ext cx="1524000" cy="307975"/>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Mesopelagics</a:t>
            </a:r>
          </a:p>
        </p:txBody>
      </p:sp>
      <p:sp>
        <p:nvSpPr>
          <p:cNvPr id="32" name="Text Box 16"/>
          <p:cNvSpPr txBox="1">
            <a:spLocks noChangeArrowheads="1"/>
          </p:cNvSpPr>
          <p:nvPr/>
        </p:nvSpPr>
        <p:spPr bwMode="auto">
          <a:xfrm flipH="1">
            <a:off x="4876801" y="3146425"/>
            <a:ext cx="9906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Small </a:t>
            </a:r>
            <a:br>
              <a:rPr lang="en-US" sz="1400" b="1">
                <a:solidFill>
                  <a:srgbClr val="000000"/>
                </a:solidFill>
              </a:rPr>
            </a:br>
            <a:r>
              <a:rPr lang="en-US" sz="1400" b="1">
                <a:solidFill>
                  <a:srgbClr val="000000"/>
                </a:solidFill>
              </a:rPr>
              <a:t>squids</a:t>
            </a:r>
          </a:p>
        </p:txBody>
      </p:sp>
      <p:sp>
        <p:nvSpPr>
          <p:cNvPr id="33" name="Text Box 17"/>
          <p:cNvSpPr txBox="1">
            <a:spLocks noChangeArrowheads="1"/>
          </p:cNvSpPr>
          <p:nvPr/>
        </p:nvSpPr>
        <p:spPr bwMode="auto">
          <a:xfrm flipH="1">
            <a:off x="6629401" y="1774825"/>
            <a:ext cx="11430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Marine</a:t>
            </a:r>
            <a:br>
              <a:rPr lang="en-US" sz="1400" b="1">
                <a:solidFill>
                  <a:srgbClr val="000000"/>
                </a:solidFill>
              </a:rPr>
            </a:br>
            <a:r>
              <a:rPr lang="en-US" sz="1400" b="1">
                <a:solidFill>
                  <a:srgbClr val="000000"/>
                </a:solidFill>
              </a:rPr>
              <a:t>mammals</a:t>
            </a:r>
          </a:p>
        </p:txBody>
      </p:sp>
      <p:sp>
        <p:nvSpPr>
          <p:cNvPr id="34" name="Text Box 18"/>
          <p:cNvSpPr txBox="1">
            <a:spLocks noChangeArrowheads="1"/>
          </p:cNvSpPr>
          <p:nvPr/>
        </p:nvSpPr>
        <p:spPr bwMode="auto">
          <a:xfrm flipH="1">
            <a:off x="3581401" y="1851025"/>
            <a:ext cx="10668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Tuna, </a:t>
            </a:r>
            <a:br>
              <a:rPr lang="en-US" sz="1400" b="1">
                <a:solidFill>
                  <a:srgbClr val="000000"/>
                </a:solidFill>
              </a:rPr>
            </a:br>
            <a:r>
              <a:rPr lang="en-US" sz="1400" b="1">
                <a:solidFill>
                  <a:srgbClr val="000000"/>
                </a:solidFill>
              </a:rPr>
              <a:t>billfish</a:t>
            </a:r>
          </a:p>
        </p:txBody>
      </p:sp>
      <p:sp>
        <p:nvSpPr>
          <p:cNvPr id="35" name="Line 19"/>
          <p:cNvSpPr>
            <a:spLocks noChangeShapeType="1"/>
          </p:cNvSpPr>
          <p:nvPr/>
        </p:nvSpPr>
        <p:spPr bwMode="auto">
          <a:xfrm>
            <a:off x="2667001" y="6181725"/>
            <a:ext cx="44196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36" name="Line 20"/>
          <p:cNvSpPr>
            <a:spLocks noChangeShapeType="1"/>
          </p:cNvSpPr>
          <p:nvPr/>
        </p:nvSpPr>
        <p:spPr bwMode="auto">
          <a:xfrm>
            <a:off x="3733801" y="4505325"/>
            <a:ext cx="31242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37" name="Line 21"/>
          <p:cNvSpPr>
            <a:spLocks noChangeShapeType="1"/>
          </p:cNvSpPr>
          <p:nvPr/>
        </p:nvSpPr>
        <p:spPr bwMode="auto">
          <a:xfrm>
            <a:off x="1447801" y="2141538"/>
            <a:ext cx="762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38" name="Line 22"/>
          <p:cNvSpPr>
            <a:spLocks noChangeShapeType="1"/>
          </p:cNvSpPr>
          <p:nvPr/>
        </p:nvSpPr>
        <p:spPr bwMode="auto">
          <a:xfrm>
            <a:off x="1905001" y="2600325"/>
            <a:ext cx="6096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39" name="Line 23"/>
          <p:cNvSpPr>
            <a:spLocks noChangeShapeType="1"/>
          </p:cNvSpPr>
          <p:nvPr/>
        </p:nvSpPr>
        <p:spPr bwMode="auto">
          <a:xfrm>
            <a:off x="1828801" y="4581525"/>
            <a:ext cx="3810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40" name="Line 24"/>
          <p:cNvSpPr>
            <a:spLocks noChangeShapeType="1"/>
          </p:cNvSpPr>
          <p:nvPr/>
        </p:nvSpPr>
        <p:spPr bwMode="auto">
          <a:xfrm>
            <a:off x="2514601" y="5953125"/>
            <a:ext cx="21336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41" name="Line 25"/>
          <p:cNvSpPr>
            <a:spLocks noChangeShapeType="1"/>
          </p:cNvSpPr>
          <p:nvPr/>
        </p:nvSpPr>
        <p:spPr bwMode="auto">
          <a:xfrm flipV="1">
            <a:off x="4648201" y="5267325"/>
            <a:ext cx="0" cy="6858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42" name="Line 26"/>
          <p:cNvSpPr>
            <a:spLocks noChangeShapeType="1"/>
          </p:cNvSpPr>
          <p:nvPr/>
        </p:nvSpPr>
        <p:spPr bwMode="auto">
          <a:xfrm flipV="1">
            <a:off x="6248401" y="5114925"/>
            <a:ext cx="0" cy="10668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43" name="Line 27"/>
          <p:cNvSpPr>
            <a:spLocks noChangeShapeType="1"/>
          </p:cNvSpPr>
          <p:nvPr/>
        </p:nvSpPr>
        <p:spPr bwMode="auto">
          <a:xfrm flipV="1">
            <a:off x="7696201" y="4429125"/>
            <a:ext cx="0" cy="15240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44" name="Line 28"/>
          <p:cNvSpPr>
            <a:spLocks noChangeShapeType="1"/>
          </p:cNvSpPr>
          <p:nvPr/>
        </p:nvSpPr>
        <p:spPr bwMode="auto">
          <a:xfrm flipV="1">
            <a:off x="6858001" y="2295525"/>
            <a:ext cx="0" cy="22860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45" name="Line 29"/>
          <p:cNvSpPr>
            <a:spLocks noChangeShapeType="1"/>
          </p:cNvSpPr>
          <p:nvPr/>
        </p:nvSpPr>
        <p:spPr bwMode="auto">
          <a:xfrm>
            <a:off x="6553201" y="2524125"/>
            <a:ext cx="3048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46" name="Line 30"/>
          <p:cNvSpPr>
            <a:spLocks noChangeShapeType="1"/>
          </p:cNvSpPr>
          <p:nvPr/>
        </p:nvSpPr>
        <p:spPr bwMode="auto">
          <a:xfrm flipV="1">
            <a:off x="5181601" y="3667125"/>
            <a:ext cx="0" cy="10668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47" name="Line 31"/>
          <p:cNvSpPr>
            <a:spLocks noChangeShapeType="1"/>
          </p:cNvSpPr>
          <p:nvPr/>
        </p:nvSpPr>
        <p:spPr bwMode="auto">
          <a:xfrm flipV="1">
            <a:off x="2514601" y="4886325"/>
            <a:ext cx="0" cy="12192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48" name="Line 32"/>
          <p:cNvSpPr>
            <a:spLocks noChangeShapeType="1"/>
          </p:cNvSpPr>
          <p:nvPr/>
        </p:nvSpPr>
        <p:spPr bwMode="auto">
          <a:xfrm flipV="1">
            <a:off x="2895601" y="2981325"/>
            <a:ext cx="0" cy="13716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49" name="Line 33"/>
          <p:cNvSpPr>
            <a:spLocks noChangeShapeType="1"/>
          </p:cNvSpPr>
          <p:nvPr/>
        </p:nvSpPr>
        <p:spPr bwMode="auto">
          <a:xfrm flipV="1">
            <a:off x="4038601" y="2371725"/>
            <a:ext cx="0" cy="9906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50" name="Line 34"/>
          <p:cNvSpPr>
            <a:spLocks noChangeShapeType="1"/>
          </p:cNvSpPr>
          <p:nvPr/>
        </p:nvSpPr>
        <p:spPr bwMode="auto">
          <a:xfrm flipV="1">
            <a:off x="6172201" y="2828925"/>
            <a:ext cx="0" cy="16002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51" name="Line 35"/>
          <p:cNvSpPr>
            <a:spLocks noChangeShapeType="1"/>
          </p:cNvSpPr>
          <p:nvPr/>
        </p:nvSpPr>
        <p:spPr bwMode="auto">
          <a:xfrm>
            <a:off x="3733801" y="4429125"/>
            <a:ext cx="24384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52" name="Line 36"/>
          <p:cNvSpPr>
            <a:spLocks noChangeShapeType="1"/>
          </p:cNvSpPr>
          <p:nvPr/>
        </p:nvSpPr>
        <p:spPr bwMode="auto">
          <a:xfrm>
            <a:off x="3581401" y="2600325"/>
            <a:ext cx="20574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53" name="Line 37"/>
          <p:cNvSpPr>
            <a:spLocks noChangeShapeType="1"/>
          </p:cNvSpPr>
          <p:nvPr/>
        </p:nvSpPr>
        <p:spPr bwMode="auto">
          <a:xfrm flipV="1">
            <a:off x="4038601" y="3667125"/>
            <a:ext cx="0" cy="10668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54" name="Line 38"/>
          <p:cNvSpPr>
            <a:spLocks noChangeShapeType="1"/>
          </p:cNvSpPr>
          <p:nvPr/>
        </p:nvSpPr>
        <p:spPr bwMode="auto">
          <a:xfrm flipV="1">
            <a:off x="3581401" y="3667125"/>
            <a:ext cx="0" cy="6858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55" name="Line 39"/>
          <p:cNvSpPr>
            <a:spLocks noChangeShapeType="1"/>
          </p:cNvSpPr>
          <p:nvPr/>
        </p:nvSpPr>
        <p:spPr bwMode="auto">
          <a:xfrm>
            <a:off x="1828801" y="5191125"/>
            <a:ext cx="19812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56" name="Line 40"/>
          <p:cNvSpPr>
            <a:spLocks noChangeShapeType="1"/>
          </p:cNvSpPr>
          <p:nvPr/>
        </p:nvSpPr>
        <p:spPr bwMode="auto">
          <a:xfrm flipV="1">
            <a:off x="1828801" y="3819525"/>
            <a:ext cx="0" cy="23622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57" name="Line 41"/>
          <p:cNvSpPr>
            <a:spLocks noChangeShapeType="1"/>
          </p:cNvSpPr>
          <p:nvPr/>
        </p:nvSpPr>
        <p:spPr bwMode="auto">
          <a:xfrm>
            <a:off x="2895601" y="4124325"/>
            <a:ext cx="15240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58" name="Line 42"/>
          <p:cNvSpPr>
            <a:spLocks noChangeShapeType="1"/>
          </p:cNvSpPr>
          <p:nvPr/>
        </p:nvSpPr>
        <p:spPr bwMode="auto">
          <a:xfrm>
            <a:off x="4419601" y="4124325"/>
            <a:ext cx="0" cy="60960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59" name="Line 43"/>
          <p:cNvSpPr>
            <a:spLocks noChangeShapeType="1"/>
          </p:cNvSpPr>
          <p:nvPr/>
        </p:nvSpPr>
        <p:spPr bwMode="auto">
          <a:xfrm>
            <a:off x="4038601" y="3057525"/>
            <a:ext cx="21336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60" name="Line 44"/>
          <p:cNvSpPr>
            <a:spLocks noChangeShapeType="1"/>
          </p:cNvSpPr>
          <p:nvPr/>
        </p:nvSpPr>
        <p:spPr bwMode="auto">
          <a:xfrm>
            <a:off x="2514601" y="3590925"/>
            <a:ext cx="609600" cy="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61" name="Line 45"/>
          <p:cNvSpPr>
            <a:spLocks noChangeShapeType="1"/>
          </p:cNvSpPr>
          <p:nvPr/>
        </p:nvSpPr>
        <p:spPr bwMode="auto">
          <a:xfrm>
            <a:off x="5867401" y="3286125"/>
            <a:ext cx="3048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62" name="Text Box 46"/>
          <p:cNvSpPr txBox="1">
            <a:spLocks noChangeArrowheads="1"/>
          </p:cNvSpPr>
          <p:nvPr/>
        </p:nvSpPr>
        <p:spPr bwMode="auto">
          <a:xfrm>
            <a:off x="1676401" y="6102350"/>
            <a:ext cx="1447800" cy="307975"/>
          </a:xfrm>
          <a:prstGeom prst="rect">
            <a:avLst/>
          </a:prstGeom>
          <a:solidFill>
            <a:srgbClr val="91D1EE"/>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Phytoplankton</a:t>
            </a:r>
            <a:endParaRPr lang="en-US" b="1">
              <a:latin typeface="Helvetica" charset="0"/>
            </a:endParaRPr>
          </a:p>
        </p:txBody>
      </p:sp>
      <p:sp>
        <p:nvSpPr>
          <p:cNvPr id="63" name="Line 47"/>
          <p:cNvSpPr>
            <a:spLocks noChangeShapeType="1"/>
          </p:cNvSpPr>
          <p:nvPr/>
        </p:nvSpPr>
        <p:spPr bwMode="auto">
          <a:xfrm>
            <a:off x="1524001" y="1838325"/>
            <a:ext cx="0" cy="449580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64" name="Line 48"/>
          <p:cNvSpPr>
            <a:spLocks noChangeShapeType="1"/>
          </p:cNvSpPr>
          <p:nvPr/>
        </p:nvSpPr>
        <p:spPr bwMode="auto">
          <a:xfrm>
            <a:off x="1447801" y="3513138"/>
            <a:ext cx="762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65" name="Line 49"/>
          <p:cNvSpPr>
            <a:spLocks noChangeShapeType="1"/>
          </p:cNvSpPr>
          <p:nvPr/>
        </p:nvSpPr>
        <p:spPr bwMode="auto">
          <a:xfrm>
            <a:off x="1447801" y="6254750"/>
            <a:ext cx="762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66" name="Line 50"/>
          <p:cNvSpPr>
            <a:spLocks noChangeShapeType="1"/>
          </p:cNvSpPr>
          <p:nvPr/>
        </p:nvSpPr>
        <p:spPr bwMode="auto">
          <a:xfrm>
            <a:off x="1447801" y="4886325"/>
            <a:ext cx="762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67" name="Text Box 51"/>
          <p:cNvSpPr txBox="1">
            <a:spLocks noChangeArrowheads="1"/>
          </p:cNvSpPr>
          <p:nvPr/>
        </p:nvSpPr>
        <p:spPr bwMode="auto">
          <a:xfrm>
            <a:off x="1143000" y="1869043"/>
            <a:ext cx="228600" cy="4647426"/>
          </a:xfrm>
          <a:prstGeom prst="rect">
            <a:avLst/>
          </a:prstGeom>
          <a:noFill/>
          <a:ln w="9525">
            <a:noFill/>
            <a:miter lim="800000"/>
            <a:headEnd/>
            <a:tailEnd/>
          </a:ln>
        </p:spPr>
        <p:txBody>
          <a:bodyPr>
            <a:prstTxWarp prst="textNoShape">
              <a:avLst/>
            </a:prstTxWarp>
            <a:spAutoFit/>
          </a:bodyPr>
          <a:lstStyle/>
          <a:p>
            <a:pPr>
              <a:spcBef>
                <a:spcPct val="50000"/>
              </a:spcBef>
            </a:pPr>
            <a:r>
              <a:rPr lang="en-US" sz="2000" b="1" dirty="0">
                <a:solidFill>
                  <a:srgbClr val="000000"/>
                </a:solidFill>
              </a:rPr>
              <a:t>4</a:t>
            </a:r>
          </a:p>
          <a:p>
            <a:pPr>
              <a:spcBef>
                <a:spcPct val="50000"/>
              </a:spcBef>
            </a:pPr>
            <a:endParaRPr lang="en-US" sz="2800" b="1" dirty="0">
              <a:solidFill>
                <a:srgbClr val="000000"/>
              </a:solidFill>
            </a:endParaRPr>
          </a:p>
          <a:p>
            <a:pPr>
              <a:spcBef>
                <a:spcPct val="50000"/>
              </a:spcBef>
            </a:pPr>
            <a:r>
              <a:rPr lang="en-US" sz="2000" b="1" dirty="0">
                <a:solidFill>
                  <a:srgbClr val="000000"/>
                </a:solidFill>
              </a:rPr>
              <a:t>3</a:t>
            </a:r>
          </a:p>
          <a:p>
            <a:pPr>
              <a:spcBef>
                <a:spcPct val="50000"/>
              </a:spcBef>
            </a:pPr>
            <a:endParaRPr lang="en-US" sz="2800" b="1" dirty="0">
              <a:solidFill>
                <a:srgbClr val="000000"/>
              </a:solidFill>
            </a:endParaRPr>
          </a:p>
          <a:p>
            <a:pPr>
              <a:spcBef>
                <a:spcPct val="50000"/>
              </a:spcBef>
            </a:pPr>
            <a:r>
              <a:rPr lang="en-US" sz="2000" b="1" dirty="0">
                <a:solidFill>
                  <a:srgbClr val="000000"/>
                </a:solidFill>
              </a:rPr>
              <a:t>2</a:t>
            </a:r>
          </a:p>
          <a:p>
            <a:pPr>
              <a:spcBef>
                <a:spcPct val="50000"/>
              </a:spcBef>
            </a:pPr>
            <a:endParaRPr lang="en-US" sz="2800" b="1" dirty="0">
              <a:solidFill>
                <a:srgbClr val="000000"/>
              </a:solidFill>
            </a:endParaRPr>
          </a:p>
          <a:p>
            <a:pPr>
              <a:spcBef>
                <a:spcPct val="50000"/>
              </a:spcBef>
            </a:pPr>
            <a:r>
              <a:rPr lang="en-US" sz="2000" b="1" dirty="0">
                <a:solidFill>
                  <a:srgbClr val="000000"/>
                </a:solidFill>
              </a:rPr>
              <a:t>1</a:t>
            </a:r>
            <a:endParaRPr lang="en-US" sz="2000" dirty="0">
              <a:latin typeface="Times" charset="0"/>
            </a:endParaRPr>
          </a:p>
        </p:txBody>
      </p:sp>
      <p:sp>
        <p:nvSpPr>
          <p:cNvPr id="68" name="Line 52"/>
          <p:cNvSpPr>
            <a:spLocks noChangeShapeType="1"/>
          </p:cNvSpPr>
          <p:nvPr/>
        </p:nvSpPr>
        <p:spPr bwMode="auto">
          <a:xfrm flipV="1">
            <a:off x="1905001" y="2295525"/>
            <a:ext cx="0" cy="12192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69" name="Text Box 53"/>
          <p:cNvSpPr txBox="1">
            <a:spLocks noChangeArrowheads="1"/>
          </p:cNvSpPr>
          <p:nvPr/>
        </p:nvSpPr>
        <p:spPr bwMode="auto">
          <a:xfrm flipH="1">
            <a:off x="5562601" y="2295525"/>
            <a:ext cx="9906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Large</a:t>
            </a:r>
            <a:br>
              <a:rPr lang="en-US" sz="1400" b="1">
                <a:solidFill>
                  <a:srgbClr val="000000"/>
                </a:solidFill>
              </a:rPr>
            </a:br>
            <a:r>
              <a:rPr lang="en-US" sz="1400" b="1">
                <a:solidFill>
                  <a:srgbClr val="000000"/>
                </a:solidFill>
              </a:rPr>
              <a:t>squids</a:t>
            </a:r>
          </a:p>
        </p:txBody>
      </p:sp>
      <p:sp>
        <p:nvSpPr>
          <p:cNvPr id="70" name="Line 54"/>
          <p:cNvSpPr>
            <a:spLocks noChangeShapeType="1"/>
          </p:cNvSpPr>
          <p:nvPr/>
        </p:nvSpPr>
        <p:spPr bwMode="auto">
          <a:xfrm flipV="1">
            <a:off x="2667001" y="2981325"/>
            <a:ext cx="0" cy="6858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71" name="Text Box 55"/>
          <p:cNvSpPr txBox="1">
            <a:spLocks noChangeArrowheads="1"/>
          </p:cNvSpPr>
          <p:nvPr/>
        </p:nvSpPr>
        <p:spPr bwMode="auto">
          <a:xfrm flipH="1">
            <a:off x="1676401" y="3286125"/>
            <a:ext cx="1066800" cy="520700"/>
          </a:xfrm>
          <a:prstGeom prst="rect">
            <a:avLst/>
          </a:prstGeom>
          <a:solidFill>
            <a:srgbClr val="FFF2EF"/>
          </a:solidFill>
          <a:ln w="3175">
            <a:solidFill>
              <a:srgbClr val="000000"/>
            </a:solidFill>
            <a:miter lim="800000"/>
            <a:headEnd/>
            <a:tailEnd/>
          </a:ln>
        </p:spPr>
        <p:txBody>
          <a:bodyPr>
            <a:prstTxWarp prst="textNoShape">
              <a:avLst/>
            </a:prstTxWarp>
            <a:spAutoFit/>
          </a:bodyPr>
          <a:lstStyle/>
          <a:p>
            <a:pPr algn="ctr">
              <a:spcBef>
                <a:spcPct val="50000"/>
              </a:spcBef>
            </a:pPr>
            <a:r>
              <a:rPr lang="en-US" sz="1400" b="1">
                <a:solidFill>
                  <a:srgbClr val="000000"/>
                </a:solidFill>
              </a:rPr>
              <a:t>Small </a:t>
            </a:r>
            <a:br>
              <a:rPr lang="en-US" sz="1400" b="1">
                <a:solidFill>
                  <a:srgbClr val="000000"/>
                </a:solidFill>
              </a:rPr>
            </a:br>
            <a:r>
              <a:rPr lang="en-US" sz="1400" b="1">
                <a:solidFill>
                  <a:srgbClr val="000000"/>
                </a:solidFill>
              </a:rPr>
              <a:t>pelagics</a:t>
            </a:r>
          </a:p>
        </p:txBody>
      </p:sp>
      <p:sp>
        <p:nvSpPr>
          <p:cNvPr id="73" name="Line 57"/>
          <p:cNvSpPr>
            <a:spLocks noChangeShapeType="1"/>
          </p:cNvSpPr>
          <p:nvPr/>
        </p:nvSpPr>
        <p:spPr bwMode="auto">
          <a:xfrm flipV="1">
            <a:off x="1828801" y="3819525"/>
            <a:ext cx="0" cy="2286000"/>
          </a:xfrm>
          <a:prstGeom prst="line">
            <a:avLst/>
          </a:prstGeom>
          <a:noFill/>
          <a:ln w="38100">
            <a:solidFill>
              <a:srgbClr val="FF1735"/>
            </a:solidFill>
            <a:round/>
            <a:headEnd/>
            <a:tailEnd type="triangle" w="med" len="med"/>
          </a:ln>
        </p:spPr>
        <p:txBody>
          <a:bodyPr wrap="none" anchor="ctr">
            <a:prstTxWarp prst="textNoShape">
              <a:avLst/>
            </a:prstTxWarp>
          </a:bodyPr>
          <a:lstStyle/>
          <a:p>
            <a:endParaRPr lang="en-US"/>
          </a:p>
        </p:txBody>
      </p:sp>
      <p:sp>
        <p:nvSpPr>
          <p:cNvPr id="74" name="Line 58"/>
          <p:cNvSpPr>
            <a:spLocks noChangeShapeType="1"/>
          </p:cNvSpPr>
          <p:nvPr/>
        </p:nvSpPr>
        <p:spPr bwMode="auto">
          <a:xfrm flipV="1">
            <a:off x="2514601" y="4886325"/>
            <a:ext cx="0" cy="1219200"/>
          </a:xfrm>
          <a:prstGeom prst="line">
            <a:avLst/>
          </a:prstGeom>
          <a:noFill/>
          <a:ln w="38100">
            <a:solidFill>
              <a:srgbClr val="FF1735"/>
            </a:solidFill>
            <a:round/>
            <a:headEnd/>
            <a:tailEnd type="triangle" w="med" len="med"/>
          </a:ln>
        </p:spPr>
        <p:txBody>
          <a:bodyPr wrap="none" anchor="ctr">
            <a:prstTxWarp prst="textNoShape">
              <a:avLst/>
            </a:prstTxWarp>
          </a:bodyPr>
          <a:lstStyle/>
          <a:p>
            <a:endParaRPr lang="en-US"/>
          </a:p>
        </p:txBody>
      </p:sp>
      <p:sp>
        <p:nvSpPr>
          <p:cNvPr id="75" name="Line 59"/>
          <p:cNvSpPr>
            <a:spLocks noChangeShapeType="1"/>
          </p:cNvSpPr>
          <p:nvPr/>
        </p:nvSpPr>
        <p:spPr bwMode="auto">
          <a:xfrm flipV="1">
            <a:off x="3581401" y="3667125"/>
            <a:ext cx="0" cy="685800"/>
          </a:xfrm>
          <a:prstGeom prst="line">
            <a:avLst/>
          </a:prstGeom>
          <a:noFill/>
          <a:ln w="38100">
            <a:solidFill>
              <a:srgbClr val="FF1735"/>
            </a:solidFill>
            <a:round/>
            <a:headEnd/>
            <a:tailEnd type="triangle" w="med" len="med"/>
          </a:ln>
        </p:spPr>
        <p:txBody>
          <a:bodyPr wrap="none" anchor="ctr">
            <a:prstTxWarp prst="textNoShape">
              <a:avLst/>
            </a:prstTxWarp>
          </a:bodyPr>
          <a:lstStyle/>
          <a:p>
            <a:endParaRPr lang="en-US"/>
          </a:p>
        </p:txBody>
      </p:sp>
      <p:sp>
        <p:nvSpPr>
          <p:cNvPr id="76" name="Line 60"/>
          <p:cNvSpPr>
            <a:spLocks noChangeShapeType="1"/>
          </p:cNvSpPr>
          <p:nvPr/>
        </p:nvSpPr>
        <p:spPr bwMode="auto">
          <a:xfrm flipV="1">
            <a:off x="4038601" y="2371725"/>
            <a:ext cx="0" cy="990600"/>
          </a:xfrm>
          <a:prstGeom prst="line">
            <a:avLst/>
          </a:prstGeom>
          <a:noFill/>
          <a:ln w="38100">
            <a:solidFill>
              <a:srgbClr val="FF1735"/>
            </a:solidFill>
            <a:round/>
            <a:headEnd/>
            <a:tailEnd type="triangle" w="med" len="med"/>
          </a:ln>
        </p:spPr>
        <p:txBody>
          <a:bodyPr wrap="none" anchor="ctr">
            <a:prstTxWarp prst="textNoShape">
              <a:avLst/>
            </a:prstTxWarp>
          </a:bodyPr>
          <a:lstStyle/>
          <a:p>
            <a:endParaRPr lang="en-US"/>
          </a:p>
        </p:txBody>
      </p:sp>
      <p:sp>
        <p:nvSpPr>
          <p:cNvPr id="77" name="Rectangle 61"/>
          <p:cNvSpPr>
            <a:spLocks noChangeArrowheads="1"/>
          </p:cNvSpPr>
          <p:nvPr/>
        </p:nvSpPr>
        <p:spPr bwMode="auto">
          <a:xfrm>
            <a:off x="2209801" y="4352925"/>
            <a:ext cx="1524000" cy="533400"/>
          </a:xfrm>
          <a:prstGeom prst="rect">
            <a:avLst/>
          </a:prstGeom>
          <a:noFill/>
          <a:ln w="38100">
            <a:solidFill>
              <a:srgbClr val="FF1735"/>
            </a:solidFill>
            <a:miter lim="800000"/>
            <a:headEnd/>
            <a:tailEnd/>
          </a:ln>
        </p:spPr>
        <p:txBody>
          <a:bodyPr wrap="none" anchor="ctr">
            <a:prstTxWarp prst="textNoShape">
              <a:avLst/>
            </a:prstTxWarp>
          </a:bodyPr>
          <a:lstStyle/>
          <a:p>
            <a:endParaRPr lang="en-US"/>
          </a:p>
        </p:txBody>
      </p:sp>
      <p:sp>
        <p:nvSpPr>
          <p:cNvPr id="78" name="Rectangle 62"/>
          <p:cNvSpPr>
            <a:spLocks noChangeArrowheads="1"/>
          </p:cNvSpPr>
          <p:nvPr/>
        </p:nvSpPr>
        <p:spPr bwMode="auto">
          <a:xfrm>
            <a:off x="3124201" y="3362325"/>
            <a:ext cx="1524000" cy="304800"/>
          </a:xfrm>
          <a:prstGeom prst="rect">
            <a:avLst/>
          </a:prstGeom>
          <a:noFill/>
          <a:ln w="38100">
            <a:solidFill>
              <a:srgbClr val="FF1735"/>
            </a:solidFill>
            <a:miter lim="800000"/>
            <a:headEnd/>
            <a:tailEnd/>
          </a:ln>
        </p:spPr>
        <p:txBody>
          <a:bodyPr wrap="none" anchor="ctr">
            <a:prstTxWarp prst="textNoShape">
              <a:avLst/>
            </a:prstTxWarp>
          </a:bodyPr>
          <a:lstStyle/>
          <a:p>
            <a:endParaRPr lang="en-US"/>
          </a:p>
        </p:txBody>
      </p:sp>
      <p:sp>
        <p:nvSpPr>
          <p:cNvPr id="79" name="Rectangle 63"/>
          <p:cNvSpPr>
            <a:spLocks noChangeArrowheads="1"/>
          </p:cNvSpPr>
          <p:nvPr/>
        </p:nvSpPr>
        <p:spPr bwMode="auto">
          <a:xfrm>
            <a:off x="3581401" y="1838325"/>
            <a:ext cx="1066800" cy="533400"/>
          </a:xfrm>
          <a:prstGeom prst="rect">
            <a:avLst/>
          </a:prstGeom>
          <a:noFill/>
          <a:ln w="38100">
            <a:solidFill>
              <a:srgbClr val="FF1735"/>
            </a:solidFill>
            <a:miter lim="800000"/>
            <a:headEnd/>
            <a:tailEnd/>
          </a:ln>
        </p:spPr>
        <p:txBody>
          <a:bodyPr wrap="none" anchor="ctr">
            <a:prstTxWarp prst="textNoShape">
              <a:avLst/>
            </a:prstTxWarp>
          </a:bodyPr>
          <a:lstStyle/>
          <a:p>
            <a:endParaRPr lang="en-US"/>
          </a:p>
        </p:txBody>
      </p:sp>
      <p:pic>
        <p:nvPicPr>
          <p:cNvPr id="80" name="Picture 64"/>
          <p:cNvPicPr>
            <a:picLocks noChangeAspect="1" noChangeArrowheads="1"/>
          </p:cNvPicPr>
          <p:nvPr/>
        </p:nvPicPr>
        <p:blipFill>
          <a:blip r:embed="rId5"/>
          <a:srcRect/>
          <a:stretch>
            <a:fillRect/>
          </a:stretch>
        </p:blipFill>
        <p:spPr bwMode="auto">
          <a:xfrm>
            <a:off x="1600201" y="1381125"/>
            <a:ext cx="1295400" cy="823913"/>
          </a:xfrm>
          <a:prstGeom prst="rect">
            <a:avLst/>
          </a:prstGeom>
          <a:noFill/>
          <a:ln w="9525">
            <a:noFill/>
            <a:miter lim="800000"/>
            <a:headEnd/>
            <a:tailEnd/>
          </a:ln>
        </p:spPr>
      </p:pic>
      <p:sp>
        <p:nvSpPr>
          <p:cNvPr id="81" name="Line 65"/>
          <p:cNvSpPr>
            <a:spLocks noChangeShapeType="1"/>
          </p:cNvSpPr>
          <p:nvPr/>
        </p:nvSpPr>
        <p:spPr bwMode="auto">
          <a:xfrm>
            <a:off x="3352801" y="5114925"/>
            <a:ext cx="4572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82" name="Line 66"/>
          <p:cNvSpPr>
            <a:spLocks noChangeShapeType="1"/>
          </p:cNvSpPr>
          <p:nvPr/>
        </p:nvSpPr>
        <p:spPr bwMode="auto">
          <a:xfrm flipV="1">
            <a:off x="3352801" y="4886325"/>
            <a:ext cx="0" cy="22860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83" name="Text Box 67"/>
          <p:cNvSpPr txBox="1">
            <a:spLocks noChangeArrowheads="1"/>
          </p:cNvSpPr>
          <p:nvPr/>
        </p:nvSpPr>
        <p:spPr bwMode="auto">
          <a:xfrm>
            <a:off x="2286001" y="1457325"/>
            <a:ext cx="1219200" cy="366713"/>
          </a:xfrm>
          <a:prstGeom prst="rect">
            <a:avLst/>
          </a:prstGeom>
          <a:noFill/>
          <a:ln w="9525">
            <a:noFill/>
            <a:miter lim="800000"/>
            <a:headEnd/>
            <a:tailEnd/>
          </a:ln>
        </p:spPr>
        <p:txBody>
          <a:bodyPr>
            <a:prstTxWarp prst="textNoShape">
              <a:avLst/>
            </a:prstTxWarp>
            <a:spAutoFit/>
          </a:bodyPr>
          <a:lstStyle/>
          <a:p>
            <a:r>
              <a:rPr lang="en-US" sz="1800" b="1">
                <a:solidFill>
                  <a:srgbClr val="000000"/>
                </a:solidFill>
              </a:rPr>
              <a:t>Fishing</a:t>
            </a:r>
            <a:endParaRPr lang="en-US" sz="1800">
              <a:latin typeface="Times" charset="0"/>
            </a:endParaRPr>
          </a:p>
        </p:txBody>
      </p:sp>
      <p:sp>
        <p:nvSpPr>
          <p:cNvPr id="84" name="Line 68"/>
          <p:cNvSpPr>
            <a:spLocks noChangeShapeType="1"/>
          </p:cNvSpPr>
          <p:nvPr/>
        </p:nvSpPr>
        <p:spPr bwMode="auto">
          <a:xfrm flipH="1" flipV="1">
            <a:off x="2819401" y="1914525"/>
            <a:ext cx="762000" cy="0"/>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86" name="Line 70"/>
          <p:cNvSpPr>
            <a:spLocks noChangeShapeType="1"/>
          </p:cNvSpPr>
          <p:nvPr/>
        </p:nvSpPr>
        <p:spPr bwMode="auto">
          <a:xfrm flipV="1">
            <a:off x="5181601" y="2828925"/>
            <a:ext cx="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 name="Line 71"/>
          <p:cNvSpPr>
            <a:spLocks noChangeShapeType="1"/>
          </p:cNvSpPr>
          <p:nvPr/>
        </p:nvSpPr>
        <p:spPr bwMode="auto">
          <a:xfrm flipV="1">
            <a:off x="2286001" y="1762125"/>
            <a:ext cx="304800" cy="22860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88" name="Line 72"/>
          <p:cNvSpPr>
            <a:spLocks noChangeShapeType="1"/>
          </p:cNvSpPr>
          <p:nvPr/>
        </p:nvSpPr>
        <p:spPr bwMode="auto">
          <a:xfrm flipH="1" flipV="1">
            <a:off x="2590801" y="1762125"/>
            <a:ext cx="152400" cy="30480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72" name="Rectangle 61"/>
          <p:cNvSpPr>
            <a:spLocks noChangeArrowheads="1"/>
          </p:cNvSpPr>
          <p:nvPr/>
        </p:nvSpPr>
        <p:spPr bwMode="auto">
          <a:xfrm>
            <a:off x="1676400" y="3276600"/>
            <a:ext cx="1066800" cy="533400"/>
          </a:xfrm>
          <a:prstGeom prst="rect">
            <a:avLst/>
          </a:prstGeom>
          <a:noFill/>
          <a:ln w="38100">
            <a:solidFill>
              <a:srgbClr val="FF1735"/>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015551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down)">
                                      <p:cBhvr>
                                        <p:cTn id="11" dur="500"/>
                                        <p:tgtEl>
                                          <p:spTgt spid="72"/>
                                        </p:tgtEl>
                                      </p:cBhvr>
                                    </p:animEffect>
                                  </p:childTnLst>
                                </p:cTn>
                              </p:par>
                            </p:childTnLst>
                          </p:cTn>
                        </p:par>
                        <p:par>
                          <p:cTn id="12" fill="hold">
                            <p:stCondLst>
                              <p:cond delay="1000"/>
                            </p:stCondLst>
                            <p:childTnLst>
                              <p:par>
                                <p:cTn id="13" presetID="22" presetClass="entr" presetSubtype="4" fill="hold" grpId="0" nodeType="afterEffect">
                                  <p:stCondLst>
                                    <p:cond delay="1000"/>
                                  </p:stCondLst>
                                  <p:childTnLst>
                                    <p:set>
                                      <p:cBhvr>
                                        <p:cTn id="14" dur="1" fill="hold">
                                          <p:stCondLst>
                                            <p:cond delay="0"/>
                                          </p:stCondLst>
                                        </p:cTn>
                                        <p:tgtEl>
                                          <p:spTgt spid="74"/>
                                        </p:tgtEl>
                                        <p:attrNameLst>
                                          <p:attrName>style.visibility</p:attrName>
                                        </p:attrNameLst>
                                      </p:cBhvr>
                                      <p:to>
                                        <p:strVal val="visible"/>
                                      </p:to>
                                    </p:set>
                                    <p:animEffect transition="in" filter="wipe(down)">
                                      <p:cBhvr>
                                        <p:cTn id="15" dur="500"/>
                                        <p:tgtEl>
                                          <p:spTgt spid="74"/>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wipe(down)">
                                      <p:cBhvr>
                                        <p:cTn id="19" dur="500"/>
                                        <p:tgtEl>
                                          <p:spTgt spid="77"/>
                                        </p:tgtEl>
                                      </p:cBhvr>
                                    </p:animEffect>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down)">
                                      <p:cBhvr>
                                        <p:cTn id="23" dur="500"/>
                                        <p:tgtEl>
                                          <p:spTgt spid="75"/>
                                        </p:tgtEl>
                                      </p:cBhvr>
                                    </p:animEffect>
                                  </p:childTnLst>
                                </p:cTn>
                              </p:par>
                            </p:childTnLst>
                          </p:cTn>
                        </p:par>
                        <p:par>
                          <p:cTn id="24" fill="hold">
                            <p:stCondLst>
                              <p:cond delay="3500"/>
                            </p:stCondLst>
                            <p:childTnLst>
                              <p:par>
                                <p:cTn id="25" presetID="22" presetClass="entr" presetSubtype="4"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down)">
                                      <p:cBhvr>
                                        <p:cTn id="27" dur="500"/>
                                        <p:tgtEl>
                                          <p:spTgt spid="78"/>
                                        </p:tgtEl>
                                      </p:cBhvr>
                                    </p:animEffect>
                                  </p:childTnLst>
                                </p:cTn>
                              </p:par>
                            </p:childTnLst>
                          </p:cTn>
                        </p:par>
                        <p:par>
                          <p:cTn id="28" fill="hold">
                            <p:stCondLst>
                              <p:cond delay="4000"/>
                            </p:stCondLst>
                            <p:childTnLst>
                              <p:par>
                                <p:cTn id="29" presetID="22" presetClass="entr" presetSubtype="4"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down)">
                                      <p:cBhvr>
                                        <p:cTn id="31" dur="500"/>
                                        <p:tgtEl>
                                          <p:spTgt spid="76"/>
                                        </p:tgtEl>
                                      </p:cBhvr>
                                    </p:animEffect>
                                  </p:childTnLst>
                                </p:cTn>
                              </p:par>
                            </p:childTnLst>
                          </p:cTn>
                        </p:par>
                        <p:par>
                          <p:cTn id="32" fill="hold">
                            <p:stCondLst>
                              <p:cond delay="4500"/>
                            </p:stCondLst>
                            <p:childTnLst>
                              <p:par>
                                <p:cTn id="33" presetID="22" presetClass="entr" presetSubtype="4" fill="hold" grpId="0"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down)">
                                      <p:cBhvr>
                                        <p:cTn id="3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4"/>
          <p:cNvSpPr>
            <a:spLocks noChangeArrowheads="1"/>
          </p:cNvSpPr>
          <p:nvPr/>
        </p:nvSpPr>
        <p:spPr bwMode="auto">
          <a:xfrm>
            <a:off x="0" y="0"/>
            <a:ext cx="7467600" cy="1371600"/>
          </a:xfrm>
          <a:prstGeom prst="rect">
            <a:avLst/>
          </a:prstGeom>
          <a:solidFill>
            <a:schemeClr val="tx1"/>
          </a:solidFill>
          <a:ln w="9525">
            <a:noFill/>
            <a:miter lim="800000"/>
            <a:headEnd/>
            <a:tailEnd/>
          </a:ln>
        </p:spPr>
        <p:txBody>
          <a:bodyPr wrap="none" anchor="ctr">
            <a:prstTxWarp prst="textNoShape">
              <a:avLst/>
            </a:prstTxWarp>
          </a:bodyPr>
          <a:lstStyle/>
          <a:p>
            <a:pPr eaLnBrk="1" hangingPunct="1"/>
            <a:endParaRPr lang="en-US" sz="3200">
              <a:solidFill>
                <a:srgbClr val="000000"/>
              </a:solidFill>
              <a:latin typeface="Times" pitchFamily="-60" charset="0"/>
              <a:ea typeface="ＭＳ Ｐゴシック" pitchFamily="-60" charset="-128"/>
              <a:cs typeface="ＭＳ Ｐゴシック" pitchFamily="-60" charset="-128"/>
            </a:endParaRPr>
          </a:p>
        </p:txBody>
      </p:sp>
      <p:pic>
        <p:nvPicPr>
          <p:cNvPr id="90115" name="Picture 1033" descr="NPPsatellite"/>
          <p:cNvPicPr>
            <a:picLocks noChangeAspect="1" noChangeArrowheads="1"/>
          </p:cNvPicPr>
          <p:nvPr/>
        </p:nvPicPr>
        <p:blipFill>
          <a:blip r:embed="rId3"/>
          <a:srcRect/>
          <a:stretch>
            <a:fillRect/>
          </a:stretch>
        </p:blipFill>
        <p:spPr bwMode="auto">
          <a:xfrm>
            <a:off x="7162800" y="0"/>
            <a:ext cx="1981200" cy="1371600"/>
          </a:xfrm>
          <a:prstGeom prst="rect">
            <a:avLst/>
          </a:prstGeom>
          <a:noFill/>
          <a:ln w="9525">
            <a:noFill/>
            <a:miter lim="800000"/>
            <a:headEnd/>
            <a:tailEnd/>
          </a:ln>
        </p:spPr>
      </p:pic>
      <p:sp>
        <p:nvSpPr>
          <p:cNvPr id="90116" name="Rectangle 3"/>
          <p:cNvSpPr>
            <a:spLocks noGrp="1" noChangeArrowheads="1"/>
          </p:cNvSpPr>
          <p:nvPr>
            <p:ph type="title" idx="4294967295"/>
          </p:nvPr>
        </p:nvSpPr>
        <p:spPr>
          <a:xfrm>
            <a:off x="533400" y="76200"/>
            <a:ext cx="7696200" cy="1143000"/>
          </a:xfrm>
        </p:spPr>
        <p:txBody>
          <a:bodyPr/>
          <a:lstStyle/>
          <a:p>
            <a:pPr eaLnBrk="1" hangingPunct="1"/>
            <a:r>
              <a:rPr lang="en-US" sz="4800" b="1" dirty="0" smtClean="0">
                <a:solidFill>
                  <a:srgbClr val="F7FF02"/>
                </a:solidFill>
              </a:rPr>
              <a:t>Linkages</a:t>
            </a:r>
            <a:endParaRPr lang="en-US" sz="4800" dirty="0">
              <a:solidFill>
                <a:schemeClr val="tx1"/>
              </a:solidFill>
            </a:endParaRPr>
          </a:p>
        </p:txBody>
      </p:sp>
      <p:pic>
        <p:nvPicPr>
          <p:cNvPr id="20" name="Picture 4" descr="NOA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
          <p:cNvPicPr>
            <a:picLocks noChangeAspect="1" noChangeArrowheads="1"/>
          </p:cNvPicPr>
          <p:nvPr/>
        </p:nvPicPr>
        <p:blipFill>
          <a:blip r:embed="rId5"/>
          <a:srcRect t="39294" r="2557" b="7188"/>
          <a:stretch>
            <a:fillRect/>
          </a:stretch>
        </p:blipFill>
        <p:spPr bwMode="auto">
          <a:xfrm>
            <a:off x="1447800" y="1524000"/>
            <a:ext cx="6705600" cy="4913313"/>
          </a:xfrm>
          <a:prstGeom prst="rect">
            <a:avLst/>
          </a:prstGeom>
          <a:noFill/>
          <a:ln w="9525">
            <a:noFill/>
            <a:miter lim="800000"/>
            <a:headEnd/>
            <a:tailEnd/>
          </a:ln>
        </p:spPr>
      </p:pic>
      <p:sp>
        <p:nvSpPr>
          <p:cNvPr id="8" name="Rectangle 6"/>
          <p:cNvSpPr>
            <a:spLocks noChangeArrowheads="1"/>
          </p:cNvSpPr>
          <p:nvPr/>
        </p:nvSpPr>
        <p:spPr bwMode="auto">
          <a:xfrm>
            <a:off x="2330450" y="6400800"/>
            <a:ext cx="4832350" cy="396875"/>
          </a:xfrm>
          <a:prstGeom prst="rect">
            <a:avLst/>
          </a:prstGeom>
          <a:solidFill>
            <a:schemeClr val="accent5">
              <a:lumMod val="90000"/>
            </a:schemeClr>
          </a:solidFill>
          <a:ln w="9525">
            <a:solidFill>
              <a:schemeClr val="tx1"/>
            </a:solidFill>
            <a:miter lim="800000"/>
            <a:headEnd/>
            <a:tailEnd/>
          </a:ln>
          <a:effectLst/>
        </p:spPr>
        <p:txBody>
          <a:bodyPr wrap="square">
            <a:prstTxWarp prst="textNoShape">
              <a:avLst/>
            </a:prstTxWarp>
            <a:spAutoFit/>
          </a:bodyPr>
          <a:lstStyle/>
          <a:p>
            <a:pPr>
              <a:defRPr/>
            </a:pPr>
            <a:r>
              <a:rPr lang="en-US" sz="2000" b="1" dirty="0" smtClean="0">
                <a:solidFill>
                  <a:srgbClr val="000000"/>
                </a:solidFill>
                <a:effectLst>
                  <a:outerShdw blurRad="38100" dist="38100" dir="2700000" algn="tl">
                    <a:srgbClr val="FFFFFF"/>
                  </a:outerShdw>
                </a:effectLst>
              </a:rPr>
              <a:t>From Ware </a:t>
            </a:r>
            <a:r>
              <a:rPr lang="en-US" sz="2000" b="1" dirty="0">
                <a:solidFill>
                  <a:srgbClr val="000000"/>
                </a:solidFill>
                <a:effectLst>
                  <a:outerShdw blurRad="38100" dist="38100" dir="2700000" algn="tl">
                    <a:srgbClr val="FFFFFF"/>
                  </a:outerShdw>
                </a:effectLst>
              </a:rPr>
              <a:t>&amp; </a:t>
            </a:r>
            <a:r>
              <a:rPr lang="en-US" sz="2000" b="1" dirty="0" smtClean="0">
                <a:solidFill>
                  <a:srgbClr val="000000"/>
                </a:solidFill>
                <a:effectLst>
                  <a:outerShdw blurRad="38100" dist="38100" dir="2700000" algn="tl">
                    <a:srgbClr val="FFFFFF"/>
                  </a:outerShdw>
                </a:effectLst>
              </a:rPr>
              <a:t>Thomson, Science</a:t>
            </a:r>
            <a:r>
              <a:rPr lang="en-US" sz="2000" b="1" dirty="0">
                <a:solidFill>
                  <a:srgbClr val="000000"/>
                </a:solidFill>
                <a:effectLst>
                  <a:outerShdw blurRad="38100" dist="38100" dir="2700000" algn="tl">
                    <a:srgbClr val="FFFFFF"/>
                  </a:outerShdw>
                </a:effectLst>
              </a:rPr>
              <a:t>, </a:t>
            </a:r>
            <a:r>
              <a:rPr lang="en-US" sz="2000" b="1" dirty="0" smtClean="0">
                <a:solidFill>
                  <a:srgbClr val="000000"/>
                </a:solidFill>
                <a:effectLst>
                  <a:outerShdw blurRad="38100" dist="38100" dir="2700000" algn="tl">
                    <a:srgbClr val="FFFFFF"/>
                  </a:outerShdw>
                </a:effectLst>
              </a:rPr>
              <a:t>2003</a:t>
            </a:r>
            <a:endParaRPr lang="en-US" sz="20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19506582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ＭＳ Ｐゴシック"/>
      </a:majorFont>
      <a:minorFont>
        <a:latin typeface="Time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pitchFamily="-60" charset="0"/>
            <a:ea typeface="ＭＳ Ｐゴシック" pitchFamily="-60" charset="-128"/>
            <a:cs typeface="ＭＳ Ｐゴシック" pitchFamily="-6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cara:Applications:Microsoft Office X:Templates:Presentations:Designs:Japanese Waves</Template>
  <TotalTime>46162</TotalTime>
  <Words>4101</Words>
  <Application>Microsoft Macintosh PowerPoint</Application>
  <PresentationFormat>On-screen Show (4:3)</PresentationFormat>
  <Paragraphs>454</Paragraphs>
  <Slides>59</Slides>
  <Notes>58</Notes>
  <HiddenSlides>10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59</vt:i4>
      </vt:variant>
    </vt:vector>
  </HeadingPairs>
  <TitlesOfParts>
    <vt:vector size="66" baseType="lpstr">
      <vt:lpstr>Blank Presentation</vt:lpstr>
      <vt:lpstr>1_Office Theme</vt:lpstr>
      <vt:lpstr>2_Office Theme</vt:lpstr>
      <vt:lpstr>1_Blank Presentation</vt:lpstr>
      <vt:lpstr>11_Office Theme</vt:lpstr>
      <vt:lpstr>NOAA Divider Slides</vt:lpstr>
      <vt:lpstr>Worksheet</vt:lpstr>
      <vt:lpstr>PowerPoint Presentation</vt:lpstr>
      <vt:lpstr>PowerPoint Presentation</vt:lpstr>
      <vt:lpstr> What is Fisheries?</vt:lpstr>
      <vt:lpstr> Overfishing</vt:lpstr>
      <vt:lpstr>1. Harvesting </vt:lpstr>
      <vt:lpstr>Harvesting </vt:lpstr>
      <vt:lpstr>Harvesting </vt:lpstr>
      <vt:lpstr>Oceanic Food Web </vt:lpstr>
      <vt:lpstr>Linkages</vt:lpstr>
      <vt:lpstr>Linkages</vt:lpstr>
      <vt:lpstr>Frontal Zones</vt:lpstr>
      <vt:lpstr>Upwelling Areas</vt:lpstr>
      <vt:lpstr> INCOIS – Potential Fishing Zone  (PFZ) Advisories</vt:lpstr>
      <vt:lpstr> INCOIS – Potential Fishing Zone  (PFZ) Advisories</vt:lpstr>
      <vt:lpstr> INCOIS – Potential Fishing Zone  (PFZ) Advisories</vt:lpstr>
      <vt:lpstr> INCOIS – Potential Fishing Zone  (PFZ) Advisories</vt:lpstr>
      <vt:lpstr>Impact of PFZ on CPUE</vt:lpstr>
      <vt:lpstr>International Differences</vt:lpstr>
      <vt:lpstr>Harvesting </vt:lpstr>
      <vt:lpstr> INCOIS – Potential Fishing Zone  (PFZ) Advisories</vt:lpstr>
      <vt:lpstr> INCOIS – Potential Fishing Zone  (PFZ) Advisories</vt:lpstr>
      <vt:lpstr>2. Stock Assessment </vt:lpstr>
      <vt:lpstr>Stock Assessment </vt:lpstr>
      <vt:lpstr>Stock Assessment </vt:lpstr>
      <vt:lpstr>Stock Assessment </vt:lpstr>
      <vt:lpstr>Stock Assessment </vt:lpstr>
      <vt:lpstr>Stock Assessment </vt:lpstr>
      <vt:lpstr>Stock Assessment </vt:lpstr>
      <vt:lpstr>Stock Assessment </vt:lpstr>
      <vt:lpstr>Match-Mismatch Hypothesis</vt:lpstr>
      <vt:lpstr>Long timescales</vt:lpstr>
      <vt:lpstr>Habitat Modeling</vt:lpstr>
      <vt:lpstr>NRT Cruise support </vt:lpstr>
      <vt:lpstr>NRT Cruise support </vt:lpstr>
      <vt:lpstr>Recruitment Variability</vt:lpstr>
      <vt:lpstr>Salmon Survival in 2011</vt:lpstr>
      <vt:lpstr>PowerPoint Presentation</vt:lpstr>
      <vt:lpstr>CA Current  Integrated Ecosystem Assessment (IEA)</vt:lpstr>
      <vt:lpstr>3. Management &amp; Conservation</vt:lpstr>
      <vt:lpstr>Dynamic Ocean Management (DOM)</vt:lpstr>
      <vt:lpstr>Dynamic Ocean Management (DOM)</vt:lpstr>
      <vt:lpstr>Tagged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HABs &amp; mortality events </vt:lpstr>
      <vt:lpstr>PowerPoint Presentation</vt:lpstr>
      <vt:lpstr>PowerPoint Presentation</vt:lpstr>
      <vt:lpstr>PowerPoint Presentation</vt:lpstr>
      <vt:lpstr> Take Home Points </vt:lpstr>
      <vt:lpstr> Product Wish List</vt:lpstr>
      <vt:lpstr> Reprints Available</vt:lpstr>
      <vt:lpstr>Thanks!</vt:lpstr>
    </vt:vector>
  </TitlesOfParts>
  <Company>ѵ䀀]讘إ賈뿿츰ҟ㪸]讘ѵ霄뿿츠</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Satellite Applications within Fisheries and Marine Sanctuaries  Cara Wilson &amp; Dave Foley</dc:title>
  <dc:creator>Cara Wilson</dc:creator>
  <cp:lastModifiedBy>Cara Wilson</cp:lastModifiedBy>
  <cp:revision>224</cp:revision>
  <cp:lastPrinted>2006-03-19T23:16:31Z</cp:lastPrinted>
  <dcterms:created xsi:type="dcterms:W3CDTF">2012-03-13T13:20:12Z</dcterms:created>
  <dcterms:modified xsi:type="dcterms:W3CDTF">2016-06-23T05:11:18Z</dcterms:modified>
</cp:coreProperties>
</file>