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35" r:id="rId2"/>
    <p:sldId id="381" r:id="rId3"/>
    <p:sldId id="338" r:id="rId4"/>
    <p:sldId id="337" r:id="rId5"/>
    <p:sldId id="336" r:id="rId6"/>
    <p:sldId id="341" r:id="rId7"/>
    <p:sldId id="340" r:id="rId8"/>
    <p:sldId id="351" r:id="rId9"/>
    <p:sldId id="314" r:id="rId10"/>
    <p:sldId id="383" r:id="rId11"/>
    <p:sldId id="315" r:id="rId12"/>
    <p:sldId id="382" r:id="rId13"/>
    <p:sldId id="379" r:id="rId14"/>
    <p:sldId id="380" r:id="rId15"/>
    <p:sldId id="308" r:id="rId16"/>
    <p:sldId id="309" r:id="rId17"/>
    <p:sldId id="289" r:id="rId18"/>
    <p:sldId id="290" r:id="rId19"/>
    <p:sldId id="304" r:id="rId20"/>
    <p:sldId id="303" r:id="rId21"/>
    <p:sldId id="343" r:id="rId22"/>
    <p:sldId id="322" r:id="rId23"/>
    <p:sldId id="327" r:id="rId24"/>
    <p:sldId id="329" r:id="rId25"/>
    <p:sldId id="330" r:id="rId26"/>
    <p:sldId id="332" r:id="rId27"/>
    <p:sldId id="333" r:id="rId28"/>
    <p:sldId id="334" r:id="rId29"/>
    <p:sldId id="344" r:id="rId30"/>
    <p:sldId id="345" r:id="rId31"/>
    <p:sldId id="346" r:id="rId32"/>
    <p:sldId id="347" r:id="rId33"/>
    <p:sldId id="348" r:id="rId34"/>
    <p:sldId id="350" r:id="rId35"/>
    <p:sldId id="349" r:id="rId36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79056" autoAdjust="0"/>
  </p:normalViewPr>
  <p:slideViewPr>
    <p:cSldViewPr snapToGrid="0">
      <p:cViewPr varScale="1">
        <p:scale>
          <a:sx n="62" d="100"/>
          <a:sy n="62" d="100"/>
        </p:scale>
        <p:origin x="79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99012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r">
              <a:defRPr sz="1200"/>
            </a:lvl1pPr>
          </a:lstStyle>
          <a:p>
            <a:fld id="{1EF8FCA6-EED5-4216-8955-2618813C072D}" type="datetimeFigureOut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9" tIns="45930" rIns="91859" bIns="4593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1" y="4786363"/>
            <a:ext cx="5486400" cy="3916115"/>
          </a:xfrm>
          <a:prstGeom prst="rect">
            <a:avLst/>
          </a:prstGeom>
        </p:spPr>
        <p:txBody>
          <a:bodyPr vert="horz" lIns="91859" tIns="45930" rIns="91859" bIns="4593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6680"/>
            <a:ext cx="2971800" cy="499011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5" y="9446680"/>
            <a:ext cx="2971800" cy="499011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r">
              <a:defRPr sz="1200"/>
            </a:lvl1pPr>
          </a:lstStyle>
          <a:p>
            <a:fld id="{C8DE71EC-C9DA-41F1-85EE-445F138816C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299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Tokyo University</a:t>
            </a:r>
            <a:r>
              <a:rPr kumimoji="1" lang="en-US" altLang="ja-JP" baseline="0" dirty="0" smtClean="0"/>
              <a:t> of Information Sciences has been operating three receiving stations along </a:t>
            </a:r>
          </a:p>
          <a:p>
            <a:r>
              <a:rPr kumimoji="1" lang="en-US" altLang="ja-JP" baseline="0" dirty="0" smtClean="0"/>
              <a:t>the western boundary of the Pacific ocean to cover the Sea of Okhotsk, the Japan Sea, the East </a:t>
            </a:r>
          </a:p>
          <a:p>
            <a:r>
              <a:rPr kumimoji="1" lang="en-US" altLang="ja-JP" baseline="0" dirty="0" smtClean="0"/>
              <a:t>China Sea, and the South China Sea.   </a:t>
            </a:r>
          </a:p>
          <a:p>
            <a:r>
              <a:rPr kumimoji="1" lang="en-US" altLang="ja-JP" baseline="0" dirty="0" smtClean="0"/>
              <a:t>    Each stations are assigned for the different priorities for three satellites of Terra, Aqua, and </a:t>
            </a:r>
          </a:p>
          <a:p>
            <a:r>
              <a:rPr kumimoji="1" lang="en-US" altLang="ja-JP" baseline="0" dirty="0" smtClean="0"/>
              <a:t>Suomi-NPP to capture all possible data of the surface.  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71EC-C9DA-41F1-85EE-445F138816C7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6787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</a:t>
            </a:r>
            <a:r>
              <a:rPr kumimoji="1" lang="en-US" altLang="ja-JP" baseline="0" dirty="0" smtClean="0"/>
              <a:t> contrast of the manually selected data was greater than 0.7.</a:t>
            </a:r>
          </a:p>
          <a:p>
            <a:r>
              <a:rPr kumimoji="1" lang="en-US" altLang="ja-JP" baseline="0" dirty="0" smtClean="0"/>
              <a:t>A colored portion includes the cloud free DNB.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71EC-C9DA-41F1-85EE-445F138816C7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375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South</a:t>
            </a:r>
            <a:r>
              <a:rPr kumimoji="1" lang="en-US" altLang="ja-JP" baseline="0" dirty="0" smtClean="0"/>
              <a:t> China Sea</a:t>
            </a:r>
          </a:p>
          <a:p>
            <a:r>
              <a:rPr kumimoji="1" lang="en-US" altLang="ja-JP" baseline="0" dirty="0" smtClean="0"/>
              <a:t>Fishing field as well as the sea lanes to connect the far east and the middle east.</a:t>
            </a:r>
          </a:p>
          <a:p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format of management over the maritime resources in the South China Sea should </a:t>
            </a: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 taken into consideration in a flexible and diverse way. Given the national rights on </a:t>
            </a: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maritime resources of</a:t>
            </a:r>
            <a:r>
              <a:rPr kumimoji="1" lang="ja-JP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absolute ownership could not be accepted and adopted in </a:t>
            </a:r>
          </a:p>
          <a:p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common sense, we should put this dispute aside.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71EC-C9DA-41F1-85EE-445F138816C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294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South</a:t>
            </a:r>
            <a:r>
              <a:rPr kumimoji="1" lang="en-US" altLang="ja-JP" baseline="0" dirty="0" smtClean="0"/>
              <a:t> China </a:t>
            </a:r>
            <a:r>
              <a:rPr kumimoji="1" lang="en-US" altLang="ja-JP" baseline="0" dirty="0" smtClean="0"/>
              <a:t>Sea could be divided into two regions as the potential transboundary</a:t>
            </a:r>
          </a:p>
          <a:p>
            <a:r>
              <a:rPr kumimoji="1" lang="en-US" altLang="ja-JP" baseline="0" dirty="0" smtClean="0"/>
              <a:t>And the coastal waters.</a:t>
            </a:r>
          </a:p>
          <a:p>
            <a:r>
              <a:rPr kumimoji="1" lang="en-US" altLang="ja-JP" baseline="0" dirty="0" smtClean="0"/>
              <a:t>Each regions provides a diverse of fishes for peoples.</a:t>
            </a:r>
            <a:endParaRPr kumimoji="1" lang="en-US" altLang="ja-JP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en-US" altLang="ja-JP" baseline="0" dirty="0" smtClean="0"/>
              <a:t>Potential transboundary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     </a:t>
            </a:r>
            <a:r>
              <a:rPr lang="en-US" altLang="ja-JP" dirty="0" smtClean="0"/>
              <a:t>Mackerels</a:t>
            </a:r>
            <a:r>
              <a:rPr lang="ja-JP" altLang="en-US" dirty="0" smtClean="0"/>
              <a:t>　（マサバ）</a:t>
            </a:r>
            <a:r>
              <a:rPr lang="en-US" altLang="ja-JP" dirty="0" smtClean="0"/>
              <a:t>, </a:t>
            </a:r>
            <a:r>
              <a:rPr kumimoji="1" lang="en-US" altLang="ja-JP" dirty="0" smtClean="0"/>
              <a:t>Scads(</a:t>
            </a:r>
            <a:r>
              <a:rPr kumimoji="1" lang="ja-JP" altLang="en-US" dirty="0" smtClean="0"/>
              <a:t>ｱｼﾞ</a:t>
            </a:r>
            <a:r>
              <a:rPr kumimoji="1" lang="en-US" altLang="ja-JP" dirty="0" smtClean="0"/>
              <a:t>), </a:t>
            </a:r>
            <a:r>
              <a:rPr lang="en-US" altLang="ja-JP" dirty="0" smtClean="0"/>
              <a:t>Torpedo </a:t>
            </a:r>
            <a:r>
              <a:rPr lang="en-US" altLang="ja-JP" dirty="0" err="1" smtClean="0"/>
              <a:t>Scad</a:t>
            </a:r>
            <a:r>
              <a:rPr lang="ja-JP" altLang="en-US" dirty="0" smtClean="0"/>
              <a:t>（オニアジ）</a:t>
            </a:r>
            <a:r>
              <a:rPr lang="en-US" altLang="ja-JP" dirty="0" smtClean="0"/>
              <a:t>, </a:t>
            </a:r>
            <a:r>
              <a:rPr kumimoji="1" lang="en-US" altLang="ja-JP" dirty="0" smtClean="0"/>
              <a:t>Sardines, </a:t>
            </a:r>
            <a:r>
              <a:rPr lang="en-US" altLang="ja-JP" dirty="0" smtClean="0"/>
              <a:t>Jacks</a:t>
            </a:r>
            <a:r>
              <a:rPr lang="ja-JP" altLang="en-US" dirty="0" smtClean="0"/>
              <a:t>（ギンガメアジ）</a:t>
            </a:r>
            <a:r>
              <a:rPr lang="en-US" altLang="ja-JP" dirty="0" smtClean="0"/>
              <a:t>,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     Spanish mackerel, Small tunas</a:t>
            </a:r>
            <a:endParaRPr kumimoji="1" lang="en-US" altLang="ja-JP" baseline="0" dirty="0" smtClean="0"/>
          </a:p>
          <a:p>
            <a:pPr marL="228600" indent="-228600">
              <a:buAutoNum type="arabicPeriod" startAt="2"/>
            </a:pPr>
            <a:r>
              <a:rPr lang="en-US" altLang="ja-JP" dirty="0" smtClean="0"/>
              <a:t>Coastal water</a:t>
            </a:r>
            <a:endParaRPr lang="en-US" altLang="ja-JP" baseline="0" dirty="0" smtClean="0"/>
          </a:p>
          <a:p>
            <a:pPr marL="0" indent="0">
              <a:buNone/>
            </a:pPr>
            <a:r>
              <a:rPr kumimoji="1" lang="en-US" altLang="ja-JP" baseline="0" dirty="0" smtClean="0"/>
              <a:t>     </a:t>
            </a:r>
            <a:r>
              <a:rPr kumimoji="1" lang="en-US" altLang="ja-JP" dirty="0" smtClean="0"/>
              <a:t>Anchovies</a:t>
            </a:r>
            <a:r>
              <a:rPr kumimoji="1" lang="en-US" altLang="ja-JP" dirty="0" smtClean="0"/>
              <a:t>, Bombay-duck</a:t>
            </a:r>
            <a:r>
              <a:rPr kumimoji="1" lang="ja-JP" altLang="en-US" dirty="0" smtClean="0"/>
              <a:t>（テナガミズテング）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Hairtails</a:t>
            </a:r>
            <a:r>
              <a:rPr kumimoji="1" lang="ja-JP" altLang="en-US" dirty="0" smtClean="0"/>
              <a:t>（タチウオ）</a:t>
            </a:r>
            <a:r>
              <a:rPr kumimoji="1" lang="en-US" altLang="ja-JP" dirty="0" smtClean="0"/>
              <a:t>, Wolf-herring</a:t>
            </a:r>
            <a:r>
              <a:rPr kumimoji="1" lang="ja-JP" altLang="en-US" dirty="0" smtClean="0"/>
              <a:t>（オキイワシ）</a:t>
            </a:r>
            <a:r>
              <a:rPr kumimoji="1" lang="en-US" altLang="ja-JP" dirty="0" smtClean="0"/>
              <a:t>, </a:t>
            </a:r>
            <a:endParaRPr kumimoji="1" lang="en-US" altLang="ja-JP" dirty="0" smtClean="0"/>
          </a:p>
          <a:p>
            <a:pPr marL="0" indent="0">
              <a:buNone/>
            </a:pPr>
            <a:r>
              <a:rPr kumimoji="1" lang="en-US" altLang="ja-JP" dirty="0" smtClean="0"/>
              <a:t>     Barracudas</a:t>
            </a:r>
            <a:r>
              <a:rPr kumimoji="1" lang="ja-JP" altLang="en-US" dirty="0" smtClean="0"/>
              <a:t>（オニカマス）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Pomfrets</a:t>
            </a:r>
            <a:r>
              <a:rPr kumimoji="1" lang="ja-JP" altLang="en-US" dirty="0" smtClean="0"/>
              <a:t>（マナガツオ）</a:t>
            </a:r>
            <a:r>
              <a:rPr kumimoji="1" lang="en-US" altLang="ja-JP" dirty="0" smtClean="0"/>
              <a:t>, </a:t>
            </a:r>
            <a:r>
              <a:rPr kumimoji="1" lang="en-US" altLang="ja-JP" dirty="0" err="1" smtClean="0"/>
              <a:t>Flyingfishes</a:t>
            </a:r>
            <a:r>
              <a:rPr kumimoji="1" lang="ja-JP" altLang="en-US" dirty="0" smtClean="0"/>
              <a:t>（トビウオ）</a:t>
            </a:r>
            <a:r>
              <a:rPr kumimoji="1" lang="en-US" altLang="ja-JP" dirty="0" smtClean="0"/>
              <a:t>, Mullets</a:t>
            </a:r>
            <a:r>
              <a:rPr kumimoji="1" lang="ja-JP" altLang="en-US" dirty="0" smtClean="0"/>
              <a:t>（ボラ）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71EC-C9DA-41F1-85EE-445F138816C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1801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South</a:t>
            </a:r>
            <a:r>
              <a:rPr kumimoji="1" lang="en-US" altLang="ja-JP" baseline="0" dirty="0" smtClean="0"/>
              <a:t> China Sea</a:t>
            </a:r>
          </a:p>
          <a:p>
            <a:pPr marL="228600" indent="-228600">
              <a:buAutoNum type="arabicPeriod"/>
            </a:pPr>
            <a:r>
              <a:rPr kumimoji="1" lang="en-US" altLang="ja-JP" baseline="0" dirty="0" smtClean="0"/>
              <a:t>Huge number of fishing boats are activated on the SCS, may includes</a:t>
            </a:r>
          </a:p>
          <a:p>
            <a:pPr marL="0" indent="0">
              <a:buNone/>
            </a:pPr>
            <a:r>
              <a:rPr kumimoji="1" lang="en-US" altLang="ja-JP" baseline="0" dirty="0" smtClean="0"/>
              <a:t>     small boats.</a:t>
            </a:r>
          </a:p>
          <a:p>
            <a:pPr marL="228600" indent="-228600">
              <a:buAutoNum type="arabicPeriod" startAt="2"/>
            </a:pPr>
            <a:r>
              <a:rPr kumimoji="1" lang="en-US" altLang="ja-JP" baseline="0" dirty="0" smtClean="0"/>
              <a:t>Problem goes to the un-reported catches, which makes difficult to </a:t>
            </a:r>
          </a:p>
          <a:p>
            <a:pPr marL="0" indent="0">
              <a:buNone/>
            </a:pPr>
            <a:r>
              <a:rPr kumimoji="1" lang="en-US" altLang="ja-JP" baseline="0" dirty="0" smtClean="0"/>
              <a:t>     discuss the protection of future production of fishing resources in the </a:t>
            </a:r>
          </a:p>
          <a:p>
            <a:pPr marL="0" indent="0">
              <a:buNone/>
            </a:pPr>
            <a:r>
              <a:rPr kumimoji="1" lang="en-US" altLang="ja-JP" baseline="0" dirty="0" smtClean="0"/>
              <a:t>     SCS.  The backgrounds goes to the political conflicts in this water.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71EC-C9DA-41F1-85EE-445F138816C7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2372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The South</a:t>
            </a:r>
            <a:r>
              <a:rPr kumimoji="1" lang="en-US" altLang="ja-JP" baseline="0" dirty="0" smtClean="0"/>
              <a:t> China Sea</a:t>
            </a:r>
          </a:p>
          <a:p>
            <a:r>
              <a:rPr kumimoji="1" lang="en-US" altLang="ja-JP" dirty="0" smtClean="0"/>
              <a:t>The SCS provides the international</a:t>
            </a:r>
            <a:r>
              <a:rPr kumimoji="1" lang="en-US" altLang="ja-JP" baseline="0" dirty="0" smtClean="0"/>
              <a:t> sea lanes to carry pet resources from</a:t>
            </a:r>
          </a:p>
          <a:p>
            <a:r>
              <a:rPr kumimoji="1" lang="en-US" altLang="ja-JP" baseline="0" dirty="0" smtClean="0"/>
              <a:t>The far east to Japan.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71EC-C9DA-41F1-85EE-445F138816C7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36040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As there is a report that 3</a:t>
            </a:r>
            <a:r>
              <a:rPr kumimoji="1" lang="en-US" altLang="ja-JP" baseline="0" dirty="0" smtClean="0"/>
              <a:t> </a:t>
            </a:r>
            <a:r>
              <a:rPr kumimoji="1" lang="en-US" altLang="ja-JP" baseline="0" dirty="0" err="1" smtClean="0"/>
              <a:t>nW</a:t>
            </a:r>
            <a:r>
              <a:rPr kumimoji="1" lang="en-US" altLang="ja-JP" baseline="0" dirty="0" smtClean="0"/>
              <a:t> cm-2 sr-1 is not the noise level, all the plots excluding</a:t>
            </a:r>
          </a:p>
          <a:p>
            <a:r>
              <a:rPr kumimoji="1" lang="en-US" altLang="ja-JP" baseline="0" dirty="0" smtClean="0"/>
              <a:t>The bottom line goes to the lights from fishing boats and town activities.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71EC-C9DA-41F1-85EE-445F138816C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422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71EC-C9DA-41F1-85EE-445F138816C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1391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71EC-C9DA-41F1-85EE-445F138816C7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4828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A colored portion is recognized as the lights from ships manually.</a:t>
            </a:r>
          </a:p>
          <a:p>
            <a:r>
              <a:rPr kumimoji="1" lang="en-US" altLang="ja-JP" dirty="0" smtClean="0"/>
              <a:t>The</a:t>
            </a:r>
            <a:r>
              <a:rPr kumimoji="1" lang="en-US" altLang="ja-JP" baseline="0" dirty="0" smtClean="0"/>
              <a:t> most right column is the cloud free DNB.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have to find a rule what is the threshold of manual determination.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E71EC-C9DA-41F1-85EE-445F138816C7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2373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DE3C7-AAE8-4E4D-A884-AF2A45ACFF6E}" type="datetime1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7146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4C209-193C-40D7-B252-F5BB0A377869}" type="datetime1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0248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E70B1-7EC3-403F-989B-451B42029616}" type="datetime1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9526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150B-FFD4-476A-A699-16A682932C34}" type="datetime1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27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A28B5-A235-4FC4-9251-B7AA1F3F71C2}" type="datetime1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11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E5339-B6DD-4DDF-85E9-FAC9268992EB}" type="datetime1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19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938DD-533F-4FA9-BA52-EE46A1A0B614}" type="datetime1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636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61D25-8074-4C79-A8DE-A71207451705}" type="datetime1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031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5FBBF-2334-46A8-9D93-6D1DCD401CDC}" type="datetime1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62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8E50-B015-4708-9BC0-D6F8FBBD2A6D}" type="datetime1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9013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DC0BE-C84B-434F-B4E2-29C2D6966C9C}" type="datetime1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309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B6B5E-FFFE-46EE-B923-BC1599E33A58}" type="datetime1">
              <a:rPr kumimoji="1" lang="ja-JP" altLang="en-US" smtClean="0"/>
              <a:t>2016/6/22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F6350-3621-48BE-BCAF-383A1A18276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641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mp"/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画面の領域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" y="10968"/>
            <a:ext cx="12151085" cy="14749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41530" y="1711181"/>
            <a:ext cx="11371811" cy="1920095"/>
          </a:xfrm>
        </p:spPr>
        <p:txBody>
          <a:bodyPr>
            <a:normAutofit/>
          </a:bodyPr>
          <a:lstStyle/>
          <a:p>
            <a:r>
              <a:rPr lang="en-US" altLang="ja-JP" sz="4800" b="1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Possibility of Day-Night-Band of VIIRS </a:t>
            </a:r>
            <a:r>
              <a:rPr lang="en-US" altLang="ja-JP" sz="4800" b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/>
            </a:r>
            <a:br>
              <a:rPr lang="en-US" altLang="ja-JP" sz="4800" b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4800" b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to </a:t>
            </a:r>
            <a:r>
              <a:rPr lang="en-US" altLang="ja-JP" sz="4800" b="1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Detect Fishing Activities</a:t>
            </a:r>
            <a:endParaRPr kumimoji="1" lang="ja-JP" altLang="en-US" sz="4800" b="1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41530" y="4474723"/>
            <a:ext cx="11112270" cy="2243577"/>
          </a:xfrm>
        </p:spPr>
        <p:txBody>
          <a:bodyPr>
            <a:noAutofit/>
          </a:bodyPr>
          <a:lstStyle/>
          <a:p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Ichio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ASANUMA*,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Takashi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YAMAGUCHI*,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John-</a:t>
            </a:r>
            <a:r>
              <a:rPr lang="en-US" altLang="ja-JP" sz="28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goel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PARK*, </a:t>
            </a:r>
            <a:endParaRPr lang="en-US" altLang="ja-JP" sz="28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Kenneth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J.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MACKIN*,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and John MITTLEMAN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**</a:t>
            </a:r>
            <a:endParaRPr lang="en-US" altLang="ja-JP" sz="28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*The 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Tokyo University of Information Sciences</a:t>
            </a: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**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Naval Research Laboratory, USA</a:t>
            </a:r>
            <a:endParaRPr kumimoji="1" lang="en-US" altLang="ja-JP" sz="20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endParaRPr kumimoji="1" lang="ja-JP" altLang="en-US" sz="28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z="110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</a:t>
            </a:fld>
            <a:endParaRPr kumimoji="1" lang="ja-JP" altLang="en-US" sz="110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72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2" y="88493"/>
            <a:ext cx="9720000" cy="664848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115512" y="3650153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2016.039.17Z(2.8)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(New)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0%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297442" y="4193235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16.039</a:t>
            </a:r>
          </a:p>
          <a:p>
            <a:r>
              <a:rPr lang="en-US" altLang="ja-JP" sz="7200" dirty="0" smtClean="0"/>
              <a:t>0%</a:t>
            </a:r>
            <a:endParaRPr kumimoji="1" lang="ja-JP" altLang="en-US" sz="7200" dirty="0"/>
          </a:p>
        </p:txBody>
      </p:sp>
      <p:grpSp>
        <p:nvGrpSpPr>
          <p:cNvPr id="12" name="グループ化 11"/>
          <p:cNvGrpSpPr/>
          <p:nvPr/>
        </p:nvGrpSpPr>
        <p:grpSpPr>
          <a:xfrm>
            <a:off x="-6237" y="1632935"/>
            <a:ext cx="6199010" cy="5246635"/>
            <a:chOff x="-6237" y="1632935"/>
            <a:chExt cx="6199010" cy="5246635"/>
          </a:xfrm>
        </p:grpSpPr>
        <p:sp>
          <p:nvSpPr>
            <p:cNvPr id="7" name="テキスト ボックス 6"/>
            <p:cNvSpPr txBox="1"/>
            <p:nvPr/>
          </p:nvSpPr>
          <p:spPr>
            <a:xfrm rot="16200000">
              <a:off x="-1272033" y="2898731"/>
              <a:ext cx="305481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DNB (</a:t>
              </a:r>
              <a:r>
                <a:rPr kumimoji="1" lang="en-US" altLang="ja-JP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nW</a:t>
              </a:r>
              <a:r>
                <a:rPr kumimoji="1"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cm</a:t>
              </a:r>
              <a:r>
                <a:rPr kumimoji="1" lang="en-US" altLang="ja-JP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r>
                <a:rPr kumimoji="1"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sr</a:t>
              </a:r>
              <a:r>
                <a:rPr kumimoji="1" lang="en-US" altLang="ja-JP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kumimoji="1"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1"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288149" y="6356350"/>
              <a:ext cx="190462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M12BT (K)</a:t>
              </a:r>
              <a:endParaRPr kumimoji="1"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912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11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2" y="30996"/>
            <a:ext cx="9720000" cy="67068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161461" y="3650153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2016.039.17Z(2.8)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(New)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0%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297442" y="4193235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16.039</a:t>
            </a:r>
          </a:p>
          <a:p>
            <a:r>
              <a:rPr lang="en-US" altLang="ja-JP" sz="7200" dirty="0" smtClean="0"/>
              <a:t>0%</a:t>
            </a:r>
            <a:endParaRPr kumimoji="1" lang="ja-JP" altLang="en-US" sz="7200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-6237" y="1632935"/>
            <a:ext cx="6199010" cy="5246635"/>
            <a:chOff x="-6237" y="1632935"/>
            <a:chExt cx="6199010" cy="5246635"/>
          </a:xfrm>
        </p:grpSpPr>
        <p:sp>
          <p:nvSpPr>
            <p:cNvPr id="12" name="テキスト ボックス 11"/>
            <p:cNvSpPr txBox="1"/>
            <p:nvPr/>
          </p:nvSpPr>
          <p:spPr>
            <a:xfrm rot="16200000">
              <a:off x="-1272033" y="2898731"/>
              <a:ext cx="305481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DNB (</a:t>
              </a:r>
              <a:r>
                <a:rPr kumimoji="1" lang="en-US" altLang="ja-JP" sz="28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nW</a:t>
              </a:r>
              <a:r>
                <a:rPr kumimoji="1"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cm</a:t>
              </a:r>
              <a:r>
                <a:rPr kumimoji="1" lang="en-US" altLang="ja-JP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-2</a:t>
              </a:r>
              <a:r>
                <a:rPr kumimoji="1"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sr</a:t>
              </a:r>
              <a:r>
                <a:rPr kumimoji="1" lang="en-US" altLang="ja-JP" sz="2800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-1</a:t>
              </a:r>
              <a:r>
                <a:rPr kumimoji="1"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1"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4288149" y="6356350"/>
              <a:ext cx="190462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M16BT (K)</a:t>
              </a:r>
              <a:endParaRPr kumimoji="1"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775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5" y="-123984"/>
            <a:ext cx="6838179" cy="68580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161461" y="3870069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2016.039.17Z(2.8)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(New)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0%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297442" y="4193235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16.039</a:t>
            </a:r>
          </a:p>
          <a:p>
            <a:r>
              <a:rPr lang="en-US" altLang="ja-JP" sz="7200" dirty="0" smtClean="0"/>
              <a:t>0%</a:t>
            </a:r>
            <a:endParaRPr kumimoji="1" lang="ja-JP" altLang="en-US" sz="7200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-6239" y="2208029"/>
            <a:ext cx="4237018" cy="4671541"/>
            <a:chOff x="-6239" y="2208029"/>
            <a:chExt cx="4237018" cy="4671541"/>
          </a:xfrm>
        </p:grpSpPr>
        <p:sp>
          <p:nvSpPr>
            <p:cNvPr id="12" name="テキスト ボックス 11"/>
            <p:cNvSpPr txBox="1"/>
            <p:nvPr/>
          </p:nvSpPr>
          <p:spPr>
            <a:xfrm rot="16200000">
              <a:off x="-696941" y="2898731"/>
              <a:ext cx="190462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M16BT</a:t>
              </a:r>
              <a:r>
                <a:rPr kumimoji="1"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(K)</a:t>
              </a:r>
              <a:endParaRPr kumimoji="1"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2326155" y="6356350"/>
              <a:ext cx="190462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M12BT (K)</a:t>
              </a:r>
              <a:endParaRPr kumimoji="1" lang="ja-JP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511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13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0000" cy="433078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927" y="0"/>
            <a:ext cx="6120000" cy="433078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396" y="2553524"/>
            <a:ext cx="6120000" cy="433078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0" y="6211669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2016.069.18Z(3.22)</a:t>
            </a:r>
          </a:p>
          <a:p>
            <a:r>
              <a:rPr lang="en-US" altLang="ja-JP" dirty="0" smtClean="0"/>
              <a:t>New Moon</a:t>
            </a:r>
            <a:r>
              <a:rPr lang="ja-JP" altLang="en-US" dirty="0" smtClean="0"/>
              <a:t>　</a:t>
            </a:r>
            <a:r>
              <a:rPr lang="en-US" altLang="ja-JP" dirty="0"/>
              <a:t>0</a:t>
            </a:r>
            <a:r>
              <a:rPr lang="en-US" altLang="ja-JP" dirty="0" smtClean="0"/>
              <a:t>%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297442" y="4587355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16.069</a:t>
            </a:r>
          </a:p>
          <a:p>
            <a:r>
              <a:rPr lang="en-US" altLang="ja-JP" sz="7200" dirty="0" smtClean="0"/>
              <a:t>0%</a:t>
            </a:r>
            <a:endParaRPr kumimoji="1" lang="ja-JP" altLang="en-US" sz="72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1526" y="395676"/>
            <a:ext cx="836479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M12(3.7μm)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                                                     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M16(12.0μm)</a:t>
            </a:r>
          </a:p>
          <a:p>
            <a:endParaRPr lang="en-US" altLang="ja-JP" sz="2800" dirty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endParaRPr lang="en-US" altLang="ja-JP" sz="2800" dirty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                                      DNB (500 – 900nm)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22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画面の領域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88" y="77490"/>
            <a:ext cx="4680000" cy="3203042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6" name="図 5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76" y="3481944"/>
            <a:ext cx="4680000" cy="3221415"/>
          </a:xfrm>
          <a:prstGeom prst="rect">
            <a:avLst/>
          </a:prstGeom>
        </p:spPr>
      </p:pic>
      <p:pic>
        <p:nvPicPr>
          <p:cNvPr id="7" name="図 6" descr="画面の領域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288" y="1601490"/>
            <a:ext cx="4991797" cy="341995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633579" y="5710019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2016.069.18Z(3.22)</a:t>
            </a:r>
          </a:p>
          <a:p>
            <a:r>
              <a:rPr lang="en-US" altLang="ja-JP" dirty="0" smtClean="0"/>
              <a:t>New Moon</a:t>
            </a:r>
            <a:r>
              <a:rPr lang="ja-JP" altLang="en-US" dirty="0" smtClean="0"/>
              <a:t>　</a:t>
            </a:r>
            <a:r>
              <a:rPr lang="en-US" altLang="ja-JP" dirty="0"/>
              <a:t>0</a:t>
            </a:r>
            <a:r>
              <a:rPr lang="en-US" altLang="ja-JP" dirty="0" smtClean="0"/>
              <a:t>%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378103" y="4533599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16.069</a:t>
            </a:r>
          </a:p>
          <a:p>
            <a:r>
              <a:rPr lang="en-US" altLang="ja-JP" sz="7200" dirty="0" smtClean="0"/>
              <a:t>0%</a:t>
            </a:r>
            <a:endParaRPr kumimoji="1" lang="ja-JP" altLang="en-US" sz="7200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-60764" y="117899"/>
            <a:ext cx="8723477" cy="6820686"/>
            <a:chOff x="-107258" y="179891"/>
            <a:chExt cx="8723477" cy="6820686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-107257" y="179891"/>
              <a:ext cx="3551297" cy="3398412"/>
              <a:chOff x="-267190" y="-2512298"/>
              <a:chExt cx="9507529" cy="9924736"/>
            </a:xfrm>
          </p:grpSpPr>
          <p:sp>
            <p:nvSpPr>
              <p:cNvPr id="11" name="テキスト ボックス 10"/>
              <p:cNvSpPr txBox="1"/>
              <p:nvPr/>
            </p:nvSpPr>
            <p:spPr>
              <a:xfrm rot="16200000">
                <a:off x="-3511094" y="731606"/>
                <a:ext cx="7723777" cy="12359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DNB (</a:t>
                </a:r>
                <a:r>
                  <a:rPr kumimoji="1" lang="en-US" altLang="ja-JP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nW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sr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4799779" y="6064190"/>
                <a:ext cx="4440560" cy="13482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M12BT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-107258" y="3727128"/>
              <a:ext cx="3551298" cy="3273449"/>
              <a:chOff x="-277105" y="-973701"/>
              <a:chExt cx="9522120" cy="8154719"/>
            </a:xfrm>
          </p:grpSpPr>
          <p:sp>
            <p:nvSpPr>
              <p:cNvPr id="14" name="テキスト ボックス 13"/>
              <p:cNvSpPr txBox="1"/>
              <p:nvPr/>
            </p:nvSpPr>
            <p:spPr>
              <a:xfrm rot="16200000">
                <a:off x="-2952450" y="1701644"/>
                <a:ext cx="6588555" cy="12378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DNB (</a:t>
                </a:r>
                <a:r>
                  <a:rPr kumimoji="1" lang="en-US" altLang="ja-JP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nW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sr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4797641" y="6030932"/>
                <a:ext cx="4447374" cy="11500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M16BT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グループ化 15"/>
            <p:cNvGrpSpPr/>
            <p:nvPr/>
          </p:nvGrpSpPr>
          <p:grpSpPr>
            <a:xfrm>
              <a:off x="5186864" y="2439476"/>
              <a:ext cx="3429355" cy="2888165"/>
              <a:chOff x="271229" y="-936916"/>
              <a:chExt cx="4348326" cy="8534947"/>
            </a:xfrm>
          </p:grpSpPr>
          <p:sp>
            <p:nvSpPr>
              <p:cNvPr id="17" name="テキスト ボックス 16"/>
              <p:cNvSpPr txBox="1"/>
              <p:nvPr/>
            </p:nvSpPr>
            <p:spPr>
              <a:xfrm rot="16200000">
                <a:off x="-1886871" y="1221184"/>
                <a:ext cx="4901578" cy="5853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M16BT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2516422" y="6233744"/>
                <a:ext cx="2103133" cy="13642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M12BT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655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9049" cy="435133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120000" cy="43307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2527218"/>
            <a:ext cx="6120000" cy="433078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37842" y="6033184"/>
            <a:ext cx="2560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2016.053.17Z(2.22)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(Full Moon)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100%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098655" y="4481341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16.053</a:t>
            </a:r>
          </a:p>
          <a:p>
            <a:r>
              <a:rPr lang="en-US" altLang="ja-JP" sz="7200" dirty="0" smtClean="0"/>
              <a:t>100%</a:t>
            </a:r>
            <a:endParaRPr kumimoji="1" lang="ja-JP" altLang="en-US" sz="7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1526" y="395676"/>
            <a:ext cx="836479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M12(3.7μm)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                                                     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M16(12.0μm)</a:t>
            </a:r>
          </a:p>
          <a:p>
            <a:endParaRPr lang="en-US" altLang="ja-JP" sz="2800" dirty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endParaRPr lang="en-US" altLang="ja-JP" sz="2800" dirty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                                      DNB (500 – 900nm)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5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8" y="77491"/>
            <a:ext cx="4680000" cy="3229201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5" y="3504384"/>
            <a:ext cx="4680000" cy="32292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932" y="1690688"/>
            <a:ext cx="3600000" cy="32976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373680" y="6075144"/>
            <a:ext cx="2560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2016.053.17Z(2.22)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(Full Moon)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100%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374932" y="4510089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16.053</a:t>
            </a:r>
          </a:p>
          <a:p>
            <a:r>
              <a:rPr lang="en-US" altLang="ja-JP" sz="7200" dirty="0" smtClean="0"/>
              <a:t>100%</a:t>
            </a:r>
            <a:endParaRPr kumimoji="1" lang="ja-JP" altLang="en-US" sz="7200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-60764" y="179891"/>
            <a:ext cx="8723477" cy="6820686"/>
            <a:chOff x="-107258" y="179891"/>
            <a:chExt cx="8723477" cy="6820686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-107257" y="179891"/>
              <a:ext cx="3551297" cy="3398412"/>
              <a:chOff x="-267190" y="-2512298"/>
              <a:chExt cx="9507529" cy="9924736"/>
            </a:xfrm>
          </p:grpSpPr>
          <p:sp>
            <p:nvSpPr>
              <p:cNvPr id="19" name="テキスト ボックス 18"/>
              <p:cNvSpPr txBox="1"/>
              <p:nvPr/>
            </p:nvSpPr>
            <p:spPr>
              <a:xfrm rot="16200000">
                <a:off x="-3511094" y="731606"/>
                <a:ext cx="7723777" cy="12359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DNB (</a:t>
                </a:r>
                <a:r>
                  <a:rPr kumimoji="1" lang="en-US" altLang="ja-JP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nW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sr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4799779" y="6064190"/>
                <a:ext cx="4440560" cy="13482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M12BT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-107258" y="3727128"/>
              <a:ext cx="3551298" cy="3273449"/>
              <a:chOff x="-277105" y="-973701"/>
              <a:chExt cx="9522120" cy="8154719"/>
            </a:xfrm>
          </p:grpSpPr>
          <p:sp>
            <p:nvSpPr>
              <p:cNvPr id="17" name="テキスト ボックス 16"/>
              <p:cNvSpPr txBox="1"/>
              <p:nvPr/>
            </p:nvSpPr>
            <p:spPr>
              <a:xfrm rot="16200000">
                <a:off x="-2952450" y="1701644"/>
                <a:ext cx="6588555" cy="12378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DNB (</a:t>
                </a:r>
                <a:r>
                  <a:rPr kumimoji="1" lang="en-US" altLang="ja-JP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nW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sr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4797641" y="6030932"/>
                <a:ext cx="4447374" cy="11500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M16BT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5406497" y="2449002"/>
              <a:ext cx="3209722" cy="2878639"/>
              <a:chOff x="549718" y="-908765"/>
              <a:chExt cx="4069837" cy="8506796"/>
            </a:xfrm>
          </p:grpSpPr>
          <p:sp>
            <p:nvSpPr>
              <p:cNvPr id="15" name="テキスト ボックス 14"/>
              <p:cNvSpPr txBox="1"/>
              <p:nvPr/>
            </p:nvSpPr>
            <p:spPr>
              <a:xfrm rot="16200000">
                <a:off x="-1608382" y="1249335"/>
                <a:ext cx="4901578" cy="5853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M16BT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2516422" y="6233744"/>
                <a:ext cx="2103133" cy="13642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M12BT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122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9049" cy="435133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00" y="-4844"/>
            <a:ext cx="6120000" cy="43307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613" y="2527218"/>
            <a:ext cx="6120000" cy="433078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0" y="6211669"/>
            <a:ext cx="301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2016.082.17Z(3.22)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(Waxing</a:t>
            </a:r>
            <a:r>
              <a:rPr lang="ja-JP" altLang="en-US" dirty="0"/>
              <a:t> </a:t>
            </a:r>
            <a:r>
              <a:rPr lang="en-US" altLang="ja-JP" dirty="0" smtClean="0"/>
              <a:t>Gibbous)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99%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297442" y="4574103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16.082</a:t>
            </a:r>
          </a:p>
          <a:p>
            <a:r>
              <a:rPr lang="en-US" altLang="ja-JP" sz="7200" dirty="0" smtClean="0"/>
              <a:t>99%</a:t>
            </a:r>
            <a:endParaRPr kumimoji="1" lang="ja-JP" altLang="en-US" sz="7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1526" y="395676"/>
            <a:ext cx="836479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M12(3.7μm)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                                                     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M16(12.0μm)</a:t>
            </a:r>
          </a:p>
          <a:p>
            <a:endParaRPr lang="en-US" altLang="ja-JP" sz="2800" dirty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endParaRPr lang="en-US" altLang="ja-JP" sz="2800" dirty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                                      DNB (500 – 900nm)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66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8" y="3498966"/>
            <a:ext cx="4680000" cy="321984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79" y="1598066"/>
            <a:ext cx="5040000" cy="346752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702300" y="6033184"/>
            <a:ext cx="301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2016.082.17Z(3.22)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(Waxing</a:t>
            </a:r>
            <a:r>
              <a:rPr lang="ja-JP" altLang="en-US" dirty="0"/>
              <a:t> </a:t>
            </a:r>
            <a:r>
              <a:rPr lang="en-US" altLang="ja-JP" dirty="0" smtClean="0"/>
              <a:t>Gibbous)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99%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80" y="71370"/>
            <a:ext cx="4680000" cy="322452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9434514" y="4680794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16.082</a:t>
            </a:r>
          </a:p>
          <a:p>
            <a:r>
              <a:rPr lang="en-US" altLang="ja-JP" sz="7200" dirty="0" smtClean="0"/>
              <a:t>99%</a:t>
            </a:r>
            <a:endParaRPr kumimoji="1" lang="ja-JP" altLang="en-US" sz="7200" dirty="0"/>
          </a:p>
        </p:txBody>
      </p:sp>
      <p:grpSp>
        <p:nvGrpSpPr>
          <p:cNvPr id="11" name="グループ化 10"/>
          <p:cNvGrpSpPr/>
          <p:nvPr/>
        </p:nvGrpSpPr>
        <p:grpSpPr>
          <a:xfrm>
            <a:off x="-60764" y="179891"/>
            <a:ext cx="8723477" cy="6820686"/>
            <a:chOff x="-107258" y="179891"/>
            <a:chExt cx="8723477" cy="6820686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-107257" y="179891"/>
              <a:ext cx="3551297" cy="3398412"/>
              <a:chOff x="-267190" y="-2512298"/>
              <a:chExt cx="9507529" cy="9924736"/>
            </a:xfrm>
          </p:grpSpPr>
          <p:sp>
            <p:nvSpPr>
              <p:cNvPr id="19" name="テキスト ボックス 18"/>
              <p:cNvSpPr txBox="1"/>
              <p:nvPr/>
            </p:nvSpPr>
            <p:spPr>
              <a:xfrm rot="16200000">
                <a:off x="-3511094" y="731606"/>
                <a:ext cx="7723777" cy="12359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DNB (</a:t>
                </a:r>
                <a:r>
                  <a:rPr kumimoji="1" lang="en-US" altLang="ja-JP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nW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sr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テキスト ボックス 19"/>
              <p:cNvSpPr txBox="1"/>
              <p:nvPr/>
            </p:nvSpPr>
            <p:spPr>
              <a:xfrm>
                <a:off x="4799779" y="6064190"/>
                <a:ext cx="4440560" cy="13482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M12BT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-107258" y="3727128"/>
              <a:ext cx="3551298" cy="3273449"/>
              <a:chOff x="-277105" y="-973701"/>
              <a:chExt cx="9522120" cy="8154719"/>
            </a:xfrm>
          </p:grpSpPr>
          <p:sp>
            <p:nvSpPr>
              <p:cNvPr id="17" name="テキスト ボックス 16"/>
              <p:cNvSpPr txBox="1"/>
              <p:nvPr/>
            </p:nvSpPr>
            <p:spPr>
              <a:xfrm rot="16200000">
                <a:off x="-2952450" y="1701644"/>
                <a:ext cx="6588555" cy="12378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DNB (</a:t>
                </a:r>
                <a:r>
                  <a:rPr kumimoji="1" lang="en-US" altLang="ja-JP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nW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sr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4797641" y="6030932"/>
                <a:ext cx="4447374" cy="11500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M16BT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グループ化 13"/>
            <p:cNvGrpSpPr/>
            <p:nvPr/>
          </p:nvGrpSpPr>
          <p:grpSpPr>
            <a:xfrm>
              <a:off x="5406497" y="2449002"/>
              <a:ext cx="3209722" cy="2878639"/>
              <a:chOff x="549718" y="-908765"/>
              <a:chExt cx="4069837" cy="8506796"/>
            </a:xfrm>
          </p:grpSpPr>
          <p:sp>
            <p:nvSpPr>
              <p:cNvPr id="15" name="テキスト ボックス 14"/>
              <p:cNvSpPr txBox="1"/>
              <p:nvPr/>
            </p:nvSpPr>
            <p:spPr>
              <a:xfrm rot="16200000">
                <a:off x="-1608382" y="1249335"/>
                <a:ext cx="4901578" cy="5853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M16BT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2516422" y="6233744"/>
                <a:ext cx="2103133" cy="13642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M12BT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96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0000" cy="4330782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00" y="0"/>
            <a:ext cx="6120000" cy="43307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00" y="2530516"/>
            <a:ext cx="6120000" cy="433078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48150" y="6215746"/>
            <a:ext cx="2560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2016.083.18Z(3.23)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(Full Moon)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100%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297442" y="4507841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16.083</a:t>
            </a:r>
          </a:p>
          <a:p>
            <a:r>
              <a:rPr lang="en-US" altLang="ja-JP" sz="7200" dirty="0" smtClean="0"/>
              <a:t>100%</a:t>
            </a:r>
            <a:endParaRPr kumimoji="1" lang="ja-JP" altLang="en-US" sz="72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1526" y="395676"/>
            <a:ext cx="836479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M12(3.7μm)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                                                     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M16(12.0μm)</a:t>
            </a:r>
          </a:p>
          <a:p>
            <a:endParaRPr lang="en-US" altLang="ja-JP" sz="2800" dirty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endParaRPr lang="en-US" altLang="ja-JP" sz="2800" dirty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                                      DNB (500 – 900nm)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0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905" y="0"/>
            <a:ext cx="10007468" cy="7081725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256104" y="1189831"/>
            <a:ext cx="3763618" cy="132556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Three receiving stations </a:t>
            </a:r>
            <a:b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operated by</a:t>
            </a:r>
            <a:b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Tokyo University</a:t>
            </a:r>
            <a:b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Information Sciences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0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画面の領域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441" y="1690688"/>
            <a:ext cx="5001323" cy="342947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20</a:t>
            </a:fld>
            <a:endParaRPr kumimoji="1" lang="ja-JP" altLang="en-US"/>
          </a:p>
        </p:txBody>
      </p:sp>
      <p:pic>
        <p:nvPicPr>
          <p:cNvPr id="6" name="図 5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2" y="170478"/>
            <a:ext cx="4680000" cy="3190909"/>
          </a:xfrm>
          <a:prstGeom prst="rect">
            <a:avLst/>
          </a:prstGeom>
        </p:spPr>
      </p:pic>
      <p:pic>
        <p:nvPicPr>
          <p:cNvPr id="7" name="図 6" descr="画面の領域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7" y="3568961"/>
            <a:ext cx="4680000" cy="321526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344050" y="6118905"/>
            <a:ext cx="2818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2016.083.18Z(3.23)</a:t>
            </a:r>
          </a:p>
          <a:p>
            <a:r>
              <a:rPr lang="en-US" altLang="ja-JP" sz="2000" dirty="0" smtClean="0"/>
              <a:t>Moon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(Full Moon)</a:t>
            </a:r>
            <a:r>
              <a:rPr lang="ja-JP" altLang="en-US" sz="2000" dirty="0" smtClean="0"/>
              <a:t>　</a:t>
            </a:r>
            <a:r>
              <a:rPr lang="en-US" altLang="ja-JP" sz="2000" dirty="0" smtClean="0"/>
              <a:t>100%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434514" y="4584097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16.083</a:t>
            </a:r>
          </a:p>
          <a:p>
            <a:r>
              <a:rPr lang="en-US" altLang="ja-JP" sz="7200" dirty="0" smtClean="0"/>
              <a:t>100%</a:t>
            </a:r>
            <a:endParaRPr kumimoji="1" lang="ja-JP" altLang="en-US" sz="72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-60764" y="179891"/>
            <a:ext cx="8723477" cy="6820686"/>
            <a:chOff x="-107258" y="179891"/>
            <a:chExt cx="8723477" cy="6820686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-107257" y="179891"/>
              <a:ext cx="3551297" cy="3398412"/>
              <a:chOff x="-267190" y="-2512298"/>
              <a:chExt cx="9507529" cy="9924736"/>
            </a:xfrm>
          </p:grpSpPr>
          <p:sp>
            <p:nvSpPr>
              <p:cNvPr id="18" name="テキスト ボックス 17"/>
              <p:cNvSpPr txBox="1"/>
              <p:nvPr/>
            </p:nvSpPr>
            <p:spPr>
              <a:xfrm rot="16200000">
                <a:off x="-3511094" y="731606"/>
                <a:ext cx="7723777" cy="12359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DNB (</a:t>
                </a:r>
                <a:r>
                  <a:rPr kumimoji="1" lang="en-US" altLang="ja-JP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nW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sr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4799779" y="6064190"/>
                <a:ext cx="4440560" cy="13482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M12BT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グループ化 11"/>
            <p:cNvGrpSpPr/>
            <p:nvPr/>
          </p:nvGrpSpPr>
          <p:grpSpPr>
            <a:xfrm>
              <a:off x="-107258" y="3727128"/>
              <a:ext cx="3551298" cy="3273449"/>
              <a:chOff x="-277105" y="-973701"/>
              <a:chExt cx="9522120" cy="8154719"/>
            </a:xfrm>
          </p:grpSpPr>
          <p:sp>
            <p:nvSpPr>
              <p:cNvPr id="16" name="テキスト ボックス 15"/>
              <p:cNvSpPr txBox="1"/>
              <p:nvPr/>
            </p:nvSpPr>
            <p:spPr>
              <a:xfrm rot="16200000">
                <a:off x="-2952450" y="1701644"/>
                <a:ext cx="6588555" cy="12378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DNB (</a:t>
                </a:r>
                <a:r>
                  <a:rPr kumimoji="1" lang="en-US" altLang="ja-JP" sz="2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nW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cm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-2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sr</a:t>
                </a:r>
                <a:r>
                  <a:rPr kumimoji="1" lang="en-US" altLang="ja-JP" sz="2400" baseline="30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4797641" y="6030932"/>
                <a:ext cx="4447374" cy="11500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M16BT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5406497" y="2449002"/>
              <a:ext cx="3209722" cy="2878639"/>
              <a:chOff x="549718" y="-908765"/>
              <a:chExt cx="4069837" cy="8506796"/>
            </a:xfrm>
          </p:grpSpPr>
          <p:sp>
            <p:nvSpPr>
              <p:cNvPr id="14" name="テキスト ボックス 13"/>
              <p:cNvSpPr txBox="1"/>
              <p:nvPr/>
            </p:nvSpPr>
            <p:spPr>
              <a:xfrm rot="16200000">
                <a:off x="-1608382" y="1249335"/>
                <a:ext cx="4901578" cy="5853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M16BT</a:t>
                </a:r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テキスト ボックス 14"/>
              <p:cNvSpPr txBox="1"/>
              <p:nvPr/>
            </p:nvSpPr>
            <p:spPr>
              <a:xfrm>
                <a:off x="2516422" y="6233744"/>
                <a:ext cx="2103133" cy="13642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M12BT (K)</a:t>
                </a:r>
                <a:endParaRPr kumimoji="1" lang="ja-JP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72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コンテンツ プレースホルダー 4" descr="画面の領域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724" y="749633"/>
            <a:ext cx="7496497" cy="513517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kumimoji="1" lang="ja-JP" alt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角丸四角形吹き出し 6"/>
          <p:cNvSpPr/>
          <p:nvPr/>
        </p:nvSpPr>
        <p:spPr>
          <a:xfrm>
            <a:off x="7997902" y="2670638"/>
            <a:ext cx="3531453" cy="1141945"/>
          </a:xfrm>
          <a:prstGeom prst="wedgeRoundRectCallout">
            <a:avLst>
              <a:gd name="adj1" fmla="val -74571"/>
              <a:gd name="adj2" fmla="val -47032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Bright t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argets without clouds 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around 25 </a:t>
            </a:r>
            <a:r>
              <a:rPr lang="ja-JP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℃</a:t>
            </a:r>
            <a:endParaRPr lang="en-US" altLang="ja-JP" sz="2400" dirty="0" smtClean="0">
              <a:solidFill>
                <a:schemeClr val="tx1"/>
              </a:solidFill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f</a:t>
            </a:r>
            <a:r>
              <a:rPr kumimoji="1" lang="en-US" altLang="ja-JP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f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SST (BT)</a:t>
            </a:r>
            <a:endParaRPr kumimoji="1" lang="ja-JP" altLang="en-US" sz="2400" dirty="0">
              <a:solidFill>
                <a:schemeClr val="tx1"/>
              </a:solidFill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7102122" y="1186153"/>
            <a:ext cx="535259" cy="3679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8039835" y="107447"/>
            <a:ext cx="3922750" cy="1580625"/>
          </a:xfrm>
          <a:prstGeom prst="wedgeRoundRectCallout">
            <a:avLst>
              <a:gd name="adj1" fmla="val -64988"/>
              <a:gd name="adj2" fmla="val 25044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Bright t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argets, 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with 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higher temperature than sea water,</a:t>
            </a:r>
            <a:r>
              <a:rPr lang="ja-JP" alt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and sometimes under clouds</a:t>
            </a:r>
            <a:endParaRPr kumimoji="1" lang="ja-JP" altLang="en-US" sz="2400" dirty="0">
              <a:solidFill>
                <a:schemeClr val="tx1"/>
              </a:solidFill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6535234" y="1226635"/>
            <a:ext cx="509239" cy="3757462"/>
          </a:xfrm>
          <a:prstGeom prst="ellipse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円/楕円 10"/>
          <p:cNvSpPr/>
          <p:nvPr/>
        </p:nvSpPr>
        <p:spPr>
          <a:xfrm>
            <a:off x="5899612" y="1226635"/>
            <a:ext cx="748066" cy="3757462"/>
          </a:xfrm>
          <a:prstGeom prst="ellipse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円/楕円 11"/>
          <p:cNvSpPr/>
          <p:nvPr/>
        </p:nvSpPr>
        <p:spPr>
          <a:xfrm>
            <a:off x="5113452" y="1226635"/>
            <a:ext cx="955287" cy="3757462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角丸四角形吹き出し 12"/>
          <p:cNvSpPr/>
          <p:nvPr/>
        </p:nvSpPr>
        <p:spPr>
          <a:xfrm>
            <a:off x="190500" y="4188638"/>
            <a:ext cx="4186351" cy="673294"/>
          </a:xfrm>
          <a:prstGeom prst="wedgeRoundRectCallout">
            <a:avLst>
              <a:gd name="adj1" fmla="val 66837"/>
              <a:gd name="adj2" fmla="val -17885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Surface t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argets under clouds</a:t>
            </a:r>
          </a:p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wit 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lower 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SST (BT)</a:t>
            </a:r>
            <a:endParaRPr lang="en-US" altLang="ja-JP" sz="2400" dirty="0" smtClean="0">
              <a:solidFill>
                <a:schemeClr val="tx1"/>
              </a:solidFill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角丸四角形吹き出し 13"/>
          <p:cNvSpPr/>
          <p:nvPr/>
        </p:nvSpPr>
        <p:spPr>
          <a:xfrm>
            <a:off x="67076" y="154990"/>
            <a:ext cx="4600024" cy="1362390"/>
          </a:xfrm>
          <a:prstGeom prst="wedgeRoundRectCallout">
            <a:avLst>
              <a:gd name="adj1" fmla="val 76714"/>
              <a:gd name="adj2" fmla="val 27638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Bright t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argets under clouds</a:t>
            </a:r>
          </a:p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in saturation 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level in DNB,</a:t>
            </a:r>
            <a:endParaRPr kumimoji="1" lang="en-US" altLang="ja-JP" sz="2400" dirty="0" smtClean="0">
              <a:solidFill>
                <a:schemeClr val="tx1"/>
              </a:solidFill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although attenuated by 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clouds</a:t>
            </a:r>
            <a:endParaRPr lang="en-US" altLang="ja-JP" sz="2400" dirty="0" smtClean="0">
              <a:solidFill>
                <a:schemeClr val="tx1"/>
              </a:solidFill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5683364" y="1149391"/>
            <a:ext cx="1510993" cy="36798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円/楕円 15"/>
          <p:cNvSpPr/>
          <p:nvPr/>
        </p:nvSpPr>
        <p:spPr>
          <a:xfrm>
            <a:off x="4546600" y="4984097"/>
            <a:ext cx="2896451" cy="367989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角丸四角形吹き出し 16"/>
          <p:cNvSpPr/>
          <p:nvPr/>
        </p:nvSpPr>
        <p:spPr>
          <a:xfrm>
            <a:off x="7237602" y="5579539"/>
            <a:ext cx="4766330" cy="1109627"/>
          </a:xfrm>
          <a:prstGeom prst="wedgeRoundRectCallout">
            <a:avLst>
              <a:gd name="adj1" fmla="val -80526"/>
              <a:gd name="adj2" fmla="val -83287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Completely dark t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argets, </a:t>
            </a:r>
          </a:p>
          <a:p>
            <a:pPr algn="ctr"/>
            <a:r>
              <a:rPr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r</a:t>
            </a:r>
            <a:r>
              <a:rPr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egardless the presence of clouds</a:t>
            </a:r>
          </a:p>
          <a:p>
            <a:pPr algn="ctr"/>
            <a:r>
              <a:rPr lang="en-US" altLang="ja-JP" sz="2400" dirty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f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rom 0 to 30 </a:t>
            </a:r>
            <a:r>
              <a:rPr lang="ja-JP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℃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of </a:t>
            </a:r>
            <a:r>
              <a:rPr kumimoji="1" lang="en-US" altLang="ja-JP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SST (BT).</a:t>
            </a:r>
            <a:endParaRPr kumimoji="1" lang="ja-JP" altLang="en-US" sz="2400" dirty="0">
              <a:solidFill>
                <a:schemeClr val="tx1"/>
              </a:solidFill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6" name="円/楕円 5"/>
          <p:cNvSpPr/>
          <p:nvPr/>
        </p:nvSpPr>
        <p:spPr>
          <a:xfrm>
            <a:off x="6914217" y="1149391"/>
            <a:ext cx="323385" cy="383470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2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33108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Empirical approach to identify </a:t>
            </a:r>
            <a:r>
              <a:rPr kumimoji="1" lang="en-US" altLang="ja-JP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lights</a:t>
            </a:r>
            <a:br>
              <a:rPr kumimoji="1" lang="en-US" altLang="ja-JP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kumimoji="1" lang="en-US" altLang="ja-JP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from clouds reflecting </a:t>
            </a:r>
            <a:r>
              <a:rPr lang="en-US" altLang="ja-JP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lunar</a:t>
            </a:r>
            <a:r>
              <a:rPr kumimoji="1" lang="en-US" altLang="ja-JP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lights</a:t>
            </a:r>
            <a:endParaRPr kumimoji="1" lang="ja-JP" altLang="en-US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5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コンテンツ プレースホルダー 2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9049" cy="435133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00" y="20556"/>
            <a:ext cx="6120000" cy="4330782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2463800" y="431800"/>
            <a:ext cx="3962400" cy="3517900"/>
            <a:chOff x="2463800" y="431800"/>
            <a:chExt cx="3962400" cy="3517900"/>
          </a:xfrm>
        </p:grpSpPr>
        <p:sp>
          <p:nvSpPr>
            <p:cNvPr id="7" name="正方形/長方形 6"/>
            <p:cNvSpPr/>
            <p:nvPr/>
          </p:nvSpPr>
          <p:spPr>
            <a:xfrm>
              <a:off x="2463800" y="1778000"/>
              <a:ext cx="762000" cy="5461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V="1">
              <a:off x="3238500" y="431800"/>
              <a:ext cx="3187700" cy="133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>
            <a:xfrm>
              <a:off x="3225800" y="2324100"/>
              <a:ext cx="3187700" cy="1625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テキスト ボックス 12"/>
          <p:cNvSpPr txBox="1"/>
          <p:nvPr/>
        </p:nvSpPr>
        <p:spPr>
          <a:xfrm>
            <a:off x="0" y="6211669"/>
            <a:ext cx="301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2016.082.17Z(3.22)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(Waxing</a:t>
            </a:r>
            <a:r>
              <a:rPr lang="ja-JP" altLang="en-US" dirty="0"/>
              <a:t> </a:t>
            </a:r>
            <a:r>
              <a:rPr lang="en-US" altLang="ja-JP" dirty="0" smtClean="0"/>
              <a:t>Gibbous)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99%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-14718" y="4258678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16.082</a:t>
            </a:r>
          </a:p>
          <a:p>
            <a:r>
              <a:rPr lang="en-US" altLang="ja-JP" sz="7200" dirty="0" smtClean="0"/>
              <a:t>99%</a:t>
            </a:r>
            <a:endParaRPr kumimoji="1" lang="ja-JP" altLang="en-US" sz="72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28906" y="4371894"/>
            <a:ext cx="480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301 K  and  DNB &gt; 5 </a:t>
            </a:r>
            <a:r>
              <a:rPr kumimoji="1" lang="en-US" altLang="ja-JP" sz="20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  <a:endParaRPr kumimoji="1" lang="ja-JP" altLang="en-US" sz="2000" baseline="300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350" y="4258678"/>
            <a:ext cx="3772600" cy="25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7" y="0"/>
            <a:ext cx="6149049" cy="435133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6211669"/>
            <a:ext cx="301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2016.082.17Z(3.22)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(Waxing</a:t>
            </a:r>
            <a:r>
              <a:rPr lang="ja-JP" altLang="en-US" dirty="0"/>
              <a:t> </a:t>
            </a:r>
            <a:r>
              <a:rPr lang="en-US" altLang="ja-JP" dirty="0" smtClean="0"/>
              <a:t>Gibbous)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99%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05106" y="4371894"/>
            <a:ext cx="493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301 K  and  DNB &gt; 5 </a:t>
            </a:r>
            <a:r>
              <a:rPr kumimoji="1" lang="en-US" altLang="ja-JP" sz="20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endParaRPr lang="en-US" altLang="ja-JP" sz="20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300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K  and  DNB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  <a:endParaRPr kumimoji="1" lang="en-US" altLang="ja-JP" sz="2000" baseline="300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99" y="0"/>
            <a:ext cx="6120000" cy="4330782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2463800" y="431800"/>
            <a:ext cx="3962400" cy="3517900"/>
            <a:chOff x="2463800" y="431800"/>
            <a:chExt cx="3962400" cy="3517900"/>
          </a:xfrm>
        </p:grpSpPr>
        <p:sp>
          <p:nvSpPr>
            <p:cNvPr id="7" name="正方形/長方形 6"/>
            <p:cNvSpPr/>
            <p:nvPr/>
          </p:nvSpPr>
          <p:spPr>
            <a:xfrm>
              <a:off x="2463800" y="1778000"/>
              <a:ext cx="762000" cy="5461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V="1">
              <a:off x="3238500" y="431800"/>
              <a:ext cx="3187700" cy="133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>
            <a:xfrm>
              <a:off x="3225800" y="2324100"/>
              <a:ext cx="3187700" cy="1625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51" y="4256395"/>
            <a:ext cx="3808049" cy="262374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-14718" y="4258678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16.082</a:t>
            </a:r>
          </a:p>
          <a:p>
            <a:r>
              <a:rPr lang="en-US" altLang="ja-JP" sz="7200" dirty="0" smtClean="0"/>
              <a:t>99%</a:t>
            </a:r>
            <a:endParaRPr kumimoji="1" lang="ja-JP" altLang="en-US" sz="7200" dirty="0"/>
          </a:p>
        </p:txBody>
      </p:sp>
    </p:spTree>
    <p:extLst>
      <p:ext uri="{BB962C8B-B14F-4D97-AF65-F5344CB8AC3E}">
        <p14:creationId xmlns:p14="http://schemas.microsoft.com/office/powerpoint/2010/main" val="211551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0"/>
            <a:ext cx="6149049" cy="435133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6211669"/>
            <a:ext cx="301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2016.082.17Z(3.22)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(Waxing</a:t>
            </a:r>
            <a:r>
              <a:rPr lang="ja-JP" altLang="en-US" dirty="0"/>
              <a:t> </a:t>
            </a:r>
            <a:r>
              <a:rPr lang="en-US" altLang="ja-JP" dirty="0" smtClean="0"/>
              <a:t>Gibbous)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99%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05106" y="4371894"/>
            <a:ext cx="5062668" cy="12208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301 K  and  DNB &gt; 5 </a:t>
            </a:r>
            <a:r>
              <a:rPr kumimoji="1" lang="en-US" altLang="ja-JP" sz="20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endParaRPr lang="en-US" altLang="ja-JP" sz="20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300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K  and  DNB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sr</a:t>
            </a:r>
            <a:r>
              <a:rPr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299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K  and  DNB &gt; 3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endParaRPr kumimoji="1" lang="en-US" altLang="ja-JP" sz="2000" baseline="300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200" y="0"/>
            <a:ext cx="6120000" cy="4330782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2463800" y="431800"/>
            <a:ext cx="3962400" cy="3517900"/>
            <a:chOff x="2463800" y="431800"/>
            <a:chExt cx="3962400" cy="3517900"/>
          </a:xfrm>
        </p:grpSpPr>
        <p:sp>
          <p:nvSpPr>
            <p:cNvPr id="7" name="正方形/長方形 6"/>
            <p:cNvSpPr/>
            <p:nvPr/>
          </p:nvSpPr>
          <p:spPr>
            <a:xfrm>
              <a:off x="2463800" y="1778000"/>
              <a:ext cx="762000" cy="5461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>
              <a:off x="3225800" y="2324100"/>
              <a:ext cx="3187700" cy="1625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 flipV="1">
              <a:off x="3238500" y="431800"/>
              <a:ext cx="3187700" cy="133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24" y="4309753"/>
            <a:ext cx="3698472" cy="2548247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-14718" y="4258678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16.082</a:t>
            </a:r>
          </a:p>
          <a:p>
            <a:r>
              <a:rPr lang="en-US" altLang="ja-JP" sz="7200" dirty="0" smtClean="0"/>
              <a:t>99%</a:t>
            </a:r>
            <a:endParaRPr kumimoji="1" lang="ja-JP" altLang="en-US" sz="7200" dirty="0"/>
          </a:p>
        </p:txBody>
      </p:sp>
    </p:spTree>
    <p:extLst>
      <p:ext uri="{BB962C8B-B14F-4D97-AF65-F5344CB8AC3E}">
        <p14:creationId xmlns:p14="http://schemas.microsoft.com/office/powerpoint/2010/main" val="368065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6211669"/>
            <a:ext cx="301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2016.082.17Z(3.22)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(Waxing</a:t>
            </a:r>
            <a:r>
              <a:rPr lang="ja-JP" altLang="en-US" dirty="0"/>
              <a:t> </a:t>
            </a:r>
            <a:r>
              <a:rPr lang="en-US" altLang="ja-JP" dirty="0" smtClean="0"/>
              <a:t>Gibbous)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99%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05106" y="4371894"/>
            <a:ext cx="4998548" cy="17338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301 K  and  DNB &gt; 5 </a:t>
            </a:r>
            <a:r>
              <a:rPr kumimoji="1" lang="en-US" altLang="ja-JP" sz="20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endParaRPr lang="en-US" altLang="ja-JP" sz="20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300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K  and  DNB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sr</a:t>
            </a:r>
            <a:r>
              <a:rPr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299 K  and  DNB &gt; 30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298 K 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and  DNB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50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endParaRPr lang="en-US" altLang="ja-JP" sz="2000" baseline="300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endParaRPr lang="en-US" altLang="ja-JP" sz="2000" baseline="300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9049" cy="4351338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60" y="41112"/>
            <a:ext cx="6120000" cy="4330782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2463800" y="431800"/>
            <a:ext cx="3962400" cy="3517900"/>
            <a:chOff x="2463800" y="431800"/>
            <a:chExt cx="3962400" cy="3517900"/>
          </a:xfrm>
        </p:grpSpPr>
        <p:sp>
          <p:nvSpPr>
            <p:cNvPr id="7" name="正方形/長方形 6"/>
            <p:cNvSpPr/>
            <p:nvPr/>
          </p:nvSpPr>
          <p:spPr>
            <a:xfrm>
              <a:off x="2463800" y="1778000"/>
              <a:ext cx="762000" cy="5461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>
              <a:off x="3225800" y="2324100"/>
              <a:ext cx="3187700" cy="1625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 flipV="1">
              <a:off x="3238500" y="431800"/>
              <a:ext cx="3187700" cy="133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08" y="4371894"/>
            <a:ext cx="3600000" cy="2480400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-14718" y="4258678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16.082</a:t>
            </a:r>
          </a:p>
          <a:p>
            <a:r>
              <a:rPr lang="en-US" altLang="ja-JP" sz="7200" dirty="0" smtClean="0"/>
              <a:t>99%</a:t>
            </a:r>
            <a:endParaRPr kumimoji="1" lang="ja-JP" altLang="en-US" sz="7200" dirty="0"/>
          </a:p>
        </p:txBody>
      </p:sp>
    </p:spTree>
    <p:extLst>
      <p:ext uri="{BB962C8B-B14F-4D97-AF65-F5344CB8AC3E}">
        <p14:creationId xmlns:p14="http://schemas.microsoft.com/office/powerpoint/2010/main" val="393741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6211669"/>
            <a:ext cx="301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2016.082.17Z(3.22)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(Waxing</a:t>
            </a:r>
            <a:r>
              <a:rPr lang="ja-JP" altLang="en-US" dirty="0"/>
              <a:t> </a:t>
            </a:r>
            <a:r>
              <a:rPr lang="en-US" altLang="ja-JP" dirty="0" smtClean="0"/>
              <a:t>Gibbous)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99%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05106" y="4371894"/>
            <a:ext cx="493442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301 K  and  DNB &gt; 5 </a:t>
            </a:r>
            <a:r>
              <a:rPr kumimoji="1" lang="en-US" altLang="ja-JP" sz="20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endParaRPr lang="en-US" altLang="ja-JP" sz="20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300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K  and  DNB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sr</a:t>
            </a:r>
            <a:r>
              <a:rPr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299 K  and  DNB &gt; 30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298 K 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and  DNB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50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sr</a:t>
            </a:r>
            <a:r>
              <a:rPr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297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K  and  DNB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65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endParaRPr lang="en-US" altLang="ja-JP" sz="2000" baseline="300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endParaRPr lang="en-US" altLang="ja-JP" sz="2000" baseline="300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endParaRPr lang="en-US" altLang="ja-JP" sz="2000" baseline="300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4" y="0"/>
            <a:ext cx="6149049" cy="4351338"/>
          </a:xfr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00" y="0"/>
            <a:ext cx="6120000" cy="4330782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2463800" y="431800"/>
            <a:ext cx="3962400" cy="3517900"/>
            <a:chOff x="2463800" y="431800"/>
            <a:chExt cx="3962400" cy="3517900"/>
          </a:xfrm>
        </p:grpSpPr>
        <p:sp>
          <p:nvSpPr>
            <p:cNvPr id="7" name="正方形/長方形 6"/>
            <p:cNvSpPr/>
            <p:nvPr/>
          </p:nvSpPr>
          <p:spPr>
            <a:xfrm>
              <a:off x="2463800" y="1778000"/>
              <a:ext cx="762000" cy="5461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>
              <a:off x="3225800" y="2324100"/>
              <a:ext cx="3187700" cy="1625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 flipV="1">
              <a:off x="3238500" y="431800"/>
              <a:ext cx="3187700" cy="133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図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78" y="4330782"/>
            <a:ext cx="3600000" cy="2480400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-14718" y="4258678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16.082</a:t>
            </a:r>
          </a:p>
          <a:p>
            <a:r>
              <a:rPr lang="en-US" altLang="ja-JP" sz="7200" dirty="0" smtClean="0"/>
              <a:t>99%</a:t>
            </a:r>
            <a:endParaRPr kumimoji="1" lang="ja-JP" altLang="en-US" sz="7200" dirty="0"/>
          </a:p>
        </p:txBody>
      </p:sp>
    </p:spTree>
    <p:extLst>
      <p:ext uri="{BB962C8B-B14F-4D97-AF65-F5344CB8AC3E}">
        <p14:creationId xmlns:p14="http://schemas.microsoft.com/office/powerpoint/2010/main" val="17628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6211669"/>
            <a:ext cx="301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2016.082.17Z(3.22)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(Waxing</a:t>
            </a:r>
            <a:r>
              <a:rPr lang="ja-JP" altLang="en-US" dirty="0"/>
              <a:t> </a:t>
            </a:r>
            <a:r>
              <a:rPr lang="en-US" altLang="ja-JP" dirty="0" smtClean="0"/>
              <a:t>Gibbous)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99%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05106" y="4371894"/>
            <a:ext cx="4934428" cy="2759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301 K  and  DNB &gt; 5 </a:t>
            </a:r>
            <a:r>
              <a:rPr kumimoji="1" lang="en-US" altLang="ja-JP" sz="20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kumimoji="1"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kumimoji="1"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endParaRPr lang="en-US" altLang="ja-JP" sz="20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300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K  and  DNB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sr</a:t>
            </a:r>
            <a:r>
              <a:rPr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299 K  and  DNB &gt; 30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298 K 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and  DNB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50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sr</a:t>
            </a:r>
            <a:r>
              <a:rPr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297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K  and  DNB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65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sr</a:t>
            </a:r>
            <a:r>
              <a:rPr lang="en-US" altLang="ja-JP" sz="2000" baseline="30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M12BT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295 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K  and  DNB &gt;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80 </a:t>
            </a:r>
            <a:r>
              <a:rPr lang="en-US" altLang="ja-JP" sz="2000" dirty="0" err="1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nW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-2</a:t>
            </a:r>
            <a:r>
              <a:rPr lang="en-US" altLang="ja-JP" sz="2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sr</a:t>
            </a:r>
            <a:r>
              <a:rPr lang="en-US" altLang="ja-JP" sz="2000" baseline="300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-1</a:t>
            </a:r>
          </a:p>
          <a:p>
            <a:endParaRPr lang="en-US" altLang="ja-JP" sz="2000" baseline="300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endParaRPr lang="en-US" altLang="ja-JP" sz="2000" baseline="300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endParaRPr lang="en-US" altLang="ja-JP" sz="2000" baseline="300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endParaRPr lang="en-US" altLang="ja-JP" sz="2000" baseline="300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60" y="-20556"/>
            <a:ext cx="6149049" cy="4351338"/>
          </a:xfr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559" y="-86646"/>
            <a:ext cx="6242441" cy="4417427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2463800" y="431800"/>
            <a:ext cx="3962400" cy="3517900"/>
            <a:chOff x="2463800" y="431800"/>
            <a:chExt cx="3962400" cy="3517900"/>
          </a:xfrm>
        </p:grpSpPr>
        <p:sp>
          <p:nvSpPr>
            <p:cNvPr id="7" name="正方形/長方形 6"/>
            <p:cNvSpPr/>
            <p:nvPr/>
          </p:nvSpPr>
          <p:spPr>
            <a:xfrm>
              <a:off x="2463800" y="1778000"/>
              <a:ext cx="762000" cy="5461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>
              <a:off x="3225800" y="2324100"/>
              <a:ext cx="3187700" cy="1625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矢印コネクタ 8"/>
            <p:cNvCxnSpPr/>
            <p:nvPr/>
          </p:nvCxnSpPr>
          <p:spPr>
            <a:xfrm flipV="1">
              <a:off x="3238500" y="431800"/>
              <a:ext cx="3187700" cy="133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図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78" y="4396871"/>
            <a:ext cx="3600000" cy="2480400"/>
          </a:xfrm>
          <a:prstGeom prst="rect">
            <a:avLst/>
          </a:prstGeom>
        </p:spPr>
      </p:pic>
      <p:sp>
        <p:nvSpPr>
          <p:cNvPr id="5" name="フリーフォーム 4"/>
          <p:cNvSpPr/>
          <p:nvPr/>
        </p:nvSpPr>
        <p:spPr>
          <a:xfrm>
            <a:off x="5057775" y="4457700"/>
            <a:ext cx="742950" cy="2352675"/>
          </a:xfrm>
          <a:custGeom>
            <a:avLst/>
            <a:gdLst>
              <a:gd name="connsiteX0" fmla="*/ 0 w 742950"/>
              <a:gd name="connsiteY0" fmla="*/ 9525 h 2352675"/>
              <a:gd name="connsiteX1" fmla="*/ 723900 w 742950"/>
              <a:gd name="connsiteY1" fmla="*/ 0 h 2352675"/>
              <a:gd name="connsiteX2" fmla="*/ 742950 w 742950"/>
              <a:gd name="connsiteY2" fmla="*/ 2352675 h 2352675"/>
              <a:gd name="connsiteX3" fmla="*/ 0 w 742950"/>
              <a:gd name="connsiteY3" fmla="*/ 9525 h 235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2950" h="2352675">
                <a:moveTo>
                  <a:pt x="0" y="9525"/>
                </a:moveTo>
                <a:lnTo>
                  <a:pt x="723900" y="0"/>
                </a:lnTo>
                <a:lnTo>
                  <a:pt x="742950" y="2352675"/>
                </a:lnTo>
                <a:lnTo>
                  <a:pt x="0" y="9525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14718" y="4258678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16.082</a:t>
            </a:r>
          </a:p>
          <a:p>
            <a:r>
              <a:rPr lang="en-US" altLang="ja-JP" sz="7200" dirty="0" smtClean="0"/>
              <a:t>99%</a:t>
            </a:r>
            <a:endParaRPr kumimoji="1" lang="ja-JP" altLang="en-US" sz="7200" dirty="0"/>
          </a:p>
        </p:txBody>
      </p:sp>
    </p:spTree>
    <p:extLst>
      <p:ext uri="{BB962C8B-B14F-4D97-AF65-F5344CB8AC3E}">
        <p14:creationId xmlns:p14="http://schemas.microsoft.com/office/powerpoint/2010/main" val="371809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34645"/>
            <a:ext cx="12192000" cy="594995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Light observed</a:t>
            </a:r>
            <a:r>
              <a:rPr lang="ja-JP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a function of brightness temperature</a:t>
            </a:r>
            <a:b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assuming that the optical property of cloud is given only by BT</a:t>
            </a:r>
            <a:r>
              <a:rPr lang="en-US" altLang="ja-JP" sz="3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endParaRPr kumimoji="1" lang="ja-JP" altLang="en-US" sz="36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0520" y="1487838"/>
            <a:ext cx="11841480" cy="52336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en-US" altLang="ja-JP" sz="42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DNB</a:t>
            </a:r>
            <a:r>
              <a:rPr kumimoji="1" lang="en-US" altLang="ja-JP" sz="4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(</a:t>
            </a:r>
            <a:r>
              <a:rPr kumimoji="1" lang="ja-JP" altLang="en-US" sz="4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⊿</a:t>
            </a:r>
            <a:r>
              <a:rPr kumimoji="1" lang="en-US" altLang="ja-JP" sz="42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BT</a:t>
            </a:r>
            <a:r>
              <a:rPr kumimoji="1" lang="en-US" altLang="ja-JP" sz="4200" i="1" baseline="-25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3.7</a:t>
            </a:r>
            <a:r>
              <a:rPr kumimoji="1" lang="en-US" altLang="ja-JP" sz="4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) =</a:t>
            </a:r>
            <a:r>
              <a:rPr kumimoji="1" lang="en-US" altLang="ja-JP" sz="42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4200" i="1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E</a:t>
            </a:r>
            <a:r>
              <a:rPr kumimoji="1" lang="en-US" altLang="ja-JP" sz="4200" i="1" baseline="-250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d</a:t>
            </a:r>
            <a:r>
              <a:rPr lang="en-US" altLang="ja-JP" sz="4200" i="1" baseline="300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lunar</a:t>
            </a:r>
            <a:r>
              <a:rPr kumimoji="1" lang="en-US" altLang="ja-JP" sz="4200" i="1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ρ</a:t>
            </a:r>
            <a:r>
              <a:rPr kumimoji="1" lang="en-US" altLang="ja-JP" sz="4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(</a:t>
            </a:r>
            <a:r>
              <a:rPr kumimoji="1" lang="ja-JP" altLang="en-US" sz="4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⊿</a:t>
            </a:r>
            <a:r>
              <a:rPr kumimoji="1" lang="en-US" altLang="ja-JP" sz="42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BT</a:t>
            </a:r>
            <a:r>
              <a:rPr kumimoji="1" lang="en-US" altLang="ja-JP" sz="4200" i="1" baseline="-25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3.7</a:t>
            </a:r>
            <a:r>
              <a:rPr kumimoji="1" lang="en-US" altLang="ja-JP" sz="4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)</a:t>
            </a:r>
            <a:r>
              <a:rPr kumimoji="1" lang="ja-JP" altLang="en-US" sz="4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＋</a:t>
            </a:r>
            <a:r>
              <a:rPr kumimoji="1" lang="en-US" altLang="ja-JP" sz="4200" i="1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L</a:t>
            </a:r>
            <a:r>
              <a:rPr kumimoji="1" lang="en-US" altLang="ja-JP" sz="4200" i="1" baseline="-250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u</a:t>
            </a:r>
            <a:r>
              <a:rPr kumimoji="1" lang="en-US" altLang="ja-JP" sz="4200" i="1" baseline="300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ships</a:t>
            </a:r>
            <a:r>
              <a:rPr kumimoji="1" lang="en-US" altLang="ja-JP" sz="4200" i="1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t</a:t>
            </a:r>
            <a:r>
              <a:rPr kumimoji="1" lang="en-US" altLang="ja-JP" sz="4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(</a:t>
            </a:r>
            <a:r>
              <a:rPr kumimoji="1" lang="ja-JP" altLang="en-US" sz="4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⊿</a:t>
            </a:r>
            <a:r>
              <a:rPr kumimoji="1" lang="en-US" altLang="ja-JP" sz="4200" i="1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BT</a:t>
            </a:r>
            <a:r>
              <a:rPr kumimoji="1" lang="en-US" altLang="ja-JP" sz="4200" i="1" baseline="-25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3.7</a:t>
            </a:r>
            <a:r>
              <a:rPr kumimoji="1" lang="en-US" altLang="ja-JP" sz="4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)</a:t>
            </a:r>
            <a:r>
              <a:rPr kumimoji="1" lang="en-US" altLang="ja-JP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endParaRPr lang="en-US" altLang="ja-JP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 </a:t>
            </a:r>
          </a:p>
          <a:p>
            <a:pPr marL="0" indent="0">
              <a:buNone/>
            </a:pPr>
            <a:r>
              <a:rPr lang="en-US" altLang="ja-JP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DNB 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the day night band radiance in </a:t>
            </a:r>
            <a:r>
              <a:rPr lang="en-US" altLang="ja-JP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nW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ja-JP" sz="2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sr</a:t>
            </a:r>
            <a:r>
              <a:rPr lang="en-US" altLang="ja-JP" sz="26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ja-JP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 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difference of brightness temperature from the cloud free area in K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altLang="ja-JP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ja-JP" sz="26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ja-JP" sz="2600" i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lunar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</a:t>
            </a:r>
            <a:r>
              <a:rPr lang="en-US" altLang="ja-JP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downwelling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Lunar light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altLang="ja-JP" sz="2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ja-JP" sz="2600" i="1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ja-JP" sz="2600" i="1" baseline="30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ships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upwelling light from ships,</a:t>
            </a:r>
          </a:p>
          <a:p>
            <a:pPr marL="0" indent="0">
              <a:buNone/>
            </a:pP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ja-JP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is the transmittance of cloud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ja-JP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ja-JP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1 - </a:t>
            </a:r>
            <a:r>
              <a:rPr lang="en-US" altLang="ja-JP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ja-JP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6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the reflectance of cloud,</a:t>
            </a:r>
            <a:endParaRPr lang="en-US" altLang="ja-JP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ja-JP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ja-JP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600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=</a:t>
            </a:r>
            <a:r>
              <a:rPr lang="en-US" altLang="ja-JP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altLang="ja-JP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(-(</a:t>
            </a:r>
            <a:r>
              <a:rPr lang="en-US" altLang="ja-JP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ja-JP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600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ja-JP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600" b="1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ja-JP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)),</a:t>
            </a:r>
          </a:p>
          <a:p>
            <a:pPr marL="0" indent="0">
              <a:buNone/>
            </a:pPr>
            <a:r>
              <a:rPr lang="en-US" altLang="ja-JP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ja-JP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ja-JP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the optical depth at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ja-JP" altLang="en-US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the empirical parameters of 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ja-JP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51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87144" y="404018"/>
            <a:ext cx="4791496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3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Bathymetry</a:t>
            </a:r>
            <a:r>
              <a:rPr lang="ja-JP" altLang="en-US" sz="32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3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of</a:t>
            </a:r>
            <a:r>
              <a:rPr lang="ja-JP" altLang="en-US" sz="32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3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Study</a:t>
            </a:r>
            <a:r>
              <a:rPr lang="ja-JP" altLang="en-US" sz="32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3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Area</a:t>
            </a:r>
            <a:br>
              <a:rPr lang="en-US" altLang="ja-JP" sz="3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32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South China Sea (SCS)</a:t>
            </a:r>
            <a:r>
              <a:rPr lang="en-US" altLang="ja-JP" sz="28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/>
            </a:r>
            <a:br>
              <a:rPr lang="en-US" altLang="ja-JP" sz="28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/>
            </a:r>
            <a:b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endParaRPr kumimoji="1" lang="ja-JP" altLang="en-US" sz="28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5500" y="106680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" y="-1752600"/>
            <a:ext cx="7388022" cy="10440000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7357852" y="1436132"/>
            <a:ext cx="4727468" cy="46293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SCS Basin</a:t>
            </a:r>
          </a:p>
          <a:p>
            <a:pPr lvl="1"/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Northern half : to -5000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</a:t>
            </a:r>
          </a:p>
          <a:p>
            <a:pPr lvl="1"/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Southern </a:t>
            </a:r>
            <a:r>
              <a:rPr lang="en-US" altLang="ja-JP" sz="28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half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: less -200 m</a:t>
            </a:r>
            <a:endParaRPr lang="en-US" altLang="ja-JP" sz="28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Surrounded by continental margins and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shelves</a:t>
            </a:r>
          </a:p>
          <a:p>
            <a:endParaRPr lang="en-US" altLang="ja-JP" sz="28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Large </a:t>
            </a:r>
            <a:r>
              <a:rPr lang="en-US" altLang="ja-JP" sz="28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Marine Ecosystem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is maintained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by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rivers </a:t>
            </a:r>
            <a:r>
              <a:rPr lang="en-US" altLang="ja-JP" sz="28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and terrestrial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inputs (UN, 2006)</a:t>
            </a:r>
            <a:endParaRPr lang="en-US" altLang="ja-JP" sz="28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29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393" y="61597"/>
            <a:ext cx="10515600" cy="822958"/>
          </a:xfrm>
        </p:spPr>
        <p:txBody>
          <a:bodyPr/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DNB 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radiance simulation 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30</a:t>
            </a:fld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09" y="884555"/>
            <a:ext cx="11880000" cy="56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3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limit as a contrast between</a:t>
            </a:r>
            <a:b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DNB target and mean DNB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31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00" y="1690688"/>
            <a:ext cx="11880000" cy="2438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2179320" y="4617720"/>
                <a:ext cx="7559040" cy="14970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ja-JP" sz="4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4400" b="0" i="1" smtClean="0">
                                  <a:latin typeface="Cambria Math" panose="02040503050406030204" pitchFamily="18" charset="0"/>
                                </a:rPr>
                                <m:t>𝐷𝑁𝐵</m:t>
                              </m:r>
                            </m:e>
                            <m:sub>
                              <m:r>
                                <a:rPr kumimoji="1" lang="en-US" altLang="ja-JP" sz="4400" b="0" i="1" smtClean="0">
                                  <a:latin typeface="Cambria Math" panose="02040503050406030204" pitchFamily="18" charset="0"/>
                                </a:rPr>
                                <m:t>𝑡𝑎𝑟𝑔𝑒𝑡</m:t>
                              </m:r>
                            </m:sub>
                          </m:sSub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 −</m:t>
                          </m:r>
                          <m:sSub>
                            <m:sSubPr>
                              <m:ctrlPr>
                                <a:rPr kumimoji="1"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4400" b="0" i="1" smtClean="0">
                                  <a:latin typeface="Cambria Math" panose="02040503050406030204" pitchFamily="18" charset="0"/>
                                </a:rPr>
                                <m:t>𝐷𝑁𝐵</m:t>
                              </m:r>
                            </m:e>
                            <m:sub>
                              <m:r>
                                <a:rPr kumimoji="1" lang="en-US" altLang="ja-JP" sz="4400" b="0" i="1" smtClean="0">
                                  <a:latin typeface="Cambria Math" panose="02040503050406030204" pitchFamily="18" charset="0"/>
                                </a:rPr>
                                <m:t>𝑚𝑒𝑎𝑛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ja-JP" sz="4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4400" b="0" i="1" smtClean="0">
                                  <a:latin typeface="Cambria Math" panose="02040503050406030204" pitchFamily="18" charset="0"/>
                                </a:rPr>
                                <m:t>𝐷𝑁𝐵</m:t>
                              </m:r>
                            </m:e>
                            <m:sub>
                              <m:r>
                                <a:rPr kumimoji="1" lang="en-US" altLang="ja-JP" sz="4400" b="0" i="1" smtClean="0">
                                  <a:latin typeface="Cambria Math" panose="02040503050406030204" pitchFamily="18" charset="0"/>
                                </a:rPr>
                                <m:t>𝑡𝑎𝑟𝑔𝑒𝑡</m:t>
                              </m:r>
                            </m:sub>
                          </m:sSub>
                          <m:r>
                            <a:rPr kumimoji="1" lang="en-US" altLang="ja-JP" sz="4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ja-JP" sz="4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ja-JP" sz="4400" b="0" i="1" smtClean="0">
                                  <a:latin typeface="Cambria Math" panose="02040503050406030204" pitchFamily="18" charset="0"/>
                                </a:rPr>
                                <m:t>𝐷𝑁𝐵</m:t>
                              </m:r>
                            </m:e>
                            <m:sub>
                              <m:r>
                                <a:rPr kumimoji="1" lang="en-US" altLang="ja-JP" sz="4400" b="0" i="1" smtClean="0">
                                  <a:latin typeface="Cambria Math" panose="02040503050406030204" pitchFamily="18" charset="0"/>
                                </a:rPr>
                                <m:t>𝑚𝑒𝑎𝑛</m:t>
                              </m:r>
                            </m:sub>
                          </m:sSub>
                        </m:den>
                      </m:f>
                      <m:r>
                        <a:rPr kumimoji="1" lang="en-US" altLang="ja-JP" sz="4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kumimoji="1" lang="en-US" altLang="ja-JP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0.7</m:t>
                      </m:r>
                    </m:oMath>
                  </m:oMathPara>
                </a14:m>
                <a:endParaRPr kumimoji="1" lang="ja-JP" altLang="en-US" sz="4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9320" y="4617720"/>
                <a:ext cx="7559040" cy="149701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000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33137" y="4967748"/>
            <a:ext cx="11301663" cy="132556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Regression of detection limit defined by contrast &gt;0.7</a:t>
            </a:r>
            <a:b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aDNB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, where </a:t>
            </a:r>
            <a:r>
              <a:rPr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=0.07 and </a:t>
            </a:r>
            <a:r>
              <a:rPr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=5.3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558" y="182880"/>
            <a:ext cx="8532958" cy="469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/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 DNB</a:t>
            </a:r>
            <a:r>
              <a:rPr lang="ja-JP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DNB</a:t>
            </a:r>
            <a:r>
              <a:rPr kumimoji="1" lang="en-US" altLang="ja-JP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kumimoji="1" lang="en-US" altLang="ja-JP" sz="4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kumimoji="1" lang="en-US" altLang="ja-JP" sz="40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kumimoji="1" lang="en-US" altLang="ja-JP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1" lang="ja-JP" alt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～　</a:t>
            </a:r>
            <a:r>
              <a:rPr kumimoji="1" lang="en-US" altLang="ja-JP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DNB</a:t>
            </a:r>
            <a:r>
              <a:rPr kumimoji="1" lang="en-US" altLang="ja-JP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ja-JP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kumimoji="1" lang="en-US" altLang="ja-JP" sz="4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40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ja-JP" alt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ja-JP" alt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4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40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ja-JP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5" name="左中かっこ 4"/>
          <p:cNvSpPr/>
          <p:nvPr/>
        </p:nvSpPr>
        <p:spPr>
          <a:xfrm>
            <a:off x="2042160" y="1520824"/>
            <a:ext cx="472440" cy="2731136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左中かっこ 5"/>
          <p:cNvSpPr/>
          <p:nvPr/>
        </p:nvSpPr>
        <p:spPr>
          <a:xfrm>
            <a:off x="7239000" y="365125"/>
            <a:ext cx="472440" cy="5224146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角丸四角形吹き出し 6"/>
          <p:cNvSpPr/>
          <p:nvPr/>
        </p:nvSpPr>
        <p:spPr>
          <a:xfrm>
            <a:off x="675042" y="3474720"/>
            <a:ext cx="3206675" cy="1371600"/>
          </a:xfrm>
          <a:prstGeom prst="wedgeRoundRectCallout">
            <a:avLst>
              <a:gd name="adj1" fmla="val -1797"/>
              <a:gd name="adj2" fmla="val -682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Cloud</a:t>
            </a:r>
            <a:r>
              <a:rPr kumimoji="1" lang="ja-JP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</a:t>
            </a:r>
            <a:r>
              <a:rPr kumimoji="1" lang="ja-JP" altLang="en-US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DNB</a:t>
            </a:r>
            <a:r>
              <a:rPr lang="en-US" altLang="ja-JP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1" lang="en-US" altLang="ja-JP" sz="28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ja-JP" sz="28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800" i="1" baseline="-25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maximum</a:t>
            </a:r>
            <a:endParaRPr kumimoji="1" lang="en-US" altLang="ja-JP" sz="28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角丸四角形吹き出し 7"/>
          <p:cNvSpPr/>
          <p:nvPr/>
        </p:nvSpPr>
        <p:spPr>
          <a:xfrm>
            <a:off x="4861559" y="3474720"/>
            <a:ext cx="5373303" cy="1371600"/>
          </a:xfrm>
          <a:prstGeom prst="wedgeRoundRectCallout">
            <a:avLst>
              <a:gd name="adj1" fmla="val -348"/>
              <a:gd name="adj2" fmla="val -6485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DNB with cloud</a:t>
            </a:r>
            <a:r>
              <a:rPr lang="en-US" altLang="ja-JP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altLang="ja-JP" sz="28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800" i="1" baseline="-25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800" i="1" baseline="300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ja-JP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ja-JP" altLang="en-US" sz="2800" dirty="0" err="1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ー</a:t>
            </a:r>
            <a:r>
              <a:rPr lang="en-US" altLang="ja-JP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ja-JP" altLang="en-US" sz="28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800" i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800" i="1" baseline="-250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i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1" lang="en-US" altLang="ja-JP" sz="2800" i="1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838200" y="521334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limit at DNB radiance,</a:t>
            </a:r>
            <a:b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ja-JP" alt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aDNB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, where </a:t>
            </a:r>
            <a:r>
              <a:rPr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=0.07 and </a:t>
            </a:r>
            <a:r>
              <a:rPr lang="en-US" altLang="ja-JP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=5.3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18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83920"/>
          </a:xfrm>
        </p:spPr>
        <p:txBody>
          <a:bodyPr/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Implementation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883921"/>
            <a:ext cx="10957560" cy="5293042"/>
          </a:xfrm>
        </p:spPr>
        <p:txBody>
          <a:bodyPr>
            <a:normAutofit/>
          </a:bodyPr>
          <a:lstStyle/>
          <a:p>
            <a:r>
              <a:rPr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kumimoji="1"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kumimoji="1" lang="en-US" altLang="ja-JP" sz="36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kumimoji="1" lang="en-US" altLang="ja-JP" sz="36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kumimoji="1" lang="en-US" altLang="ja-JP" sz="3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mean, </a:t>
            </a:r>
            <a:r>
              <a:rPr lang="en-US" altLang="ja-JP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32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32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mean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standard deviation, </a:t>
            </a:r>
            <a:r>
              <a:rPr lang="en-US" altLang="ja-JP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32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40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endParaRPr kumimoji="1" lang="en-US" altLang="ja-JP" sz="3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Get max, </a:t>
            </a:r>
            <a:r>
              <a:rPr lang="en-US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ja-JP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within </a:t>
            </a:r>
            <a:r>
              <a:rPr lang="en-US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32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</a:t>
            </a:r>
            <a:r>
              <a:rPr lang="en-US" altLang="ja-JP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±</a:t>
            </a:r>
            <a:r>
              <a:rPr lang="en-US" altLang="ja-JP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BT</a:t>
            </a:r>
            <a:r>
              <a:rPr lang="en-US" altLang="ja-JP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36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endParaRPr lang="en-US" altLang="ja-JP" sz="3200" i="1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kumimoji="1" lang="en-US" altLang="ja-JP" sz="3200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Find </a:t>
            </a:r>
            <a:r>
              <a:rPr lang="en-US" altLang="ja-JP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DNB</a:t>
            </a:r>
            <a:r>
              <a:rPr lang="ja-JP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ships</a:t>
            </a:r>
          </a:p>
          <a:p>
            <a:pPr lvl="1"/>
            <a:r>
              <a:rPr kumimoji="1"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Loop for all </a:t>
            </a:r>
            <a:r>
              <a:rPr kumimoji="1" lang="en-US" altLang="ja-JP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DNB</a:t>
            </a:r>
            <a:r>
              <a:rPr kumimoji="1"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from </a:t>
            </a:r>
            <a:r>
              <a:rPr kumimoji="1" lang="en-US" altLang="ja-JP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kumimoji="1"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kumimoji="1" lang="en-US" altLang="ja-JP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kumimoji="1" lang="en-US" altLang="ja-JP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nW</a:t>
            </a:r>
            <a:r>
              <a:rPr kumimoji="1" lang="en-US" altLang="ja-JP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kumimoji="1" lang="en-US" altLang="ja-JP" sz="32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kumimoji="1" lang="en-US" altLang="ja-JP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ja-JP" sz="32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sr</a:t>
            </a:r>
            <a:r>
              <a:rPr kumimoji="1" lang="en-US" altLang="ja-JP" sz="32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-1</a:t>
            </a:r>
          </a:p>
          <a:p>
            <a:pPr lvl="2"/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cloud free </a:t>
            </a:r>
            <a:r>
              <a:rPr lang="en-US" altLang="ja-JP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DNB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DNB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8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8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altLang="ja-JP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Determine detection limit : </a:t>
            </a:r>
            <a:r>
              <a:rPr lang="ja-JP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8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ja-JP" sz="2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0.07DNB</a:t>
            </a:r>
            <a:r>
              <a:rPr lang="en-US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5.3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2"/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Find </a:t>
            </a:r>
            <a:r>
              <a:rPr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DNB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between </a:t>
            </a:r>
            <a:r>
              <a:rPr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DNB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8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8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DNB</a:t>
            </a:r>
            <a:r>
              <a:rPr lang="en-US" altLang="ja-JP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8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2800" i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ja-JP" alt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－</a:t>
            </a:r>
            <a:r>
              <a:rPr lang="ja-JP" alt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⊿</a:t>
            </a:r>
            <a:r>
              <a:rPr lang="en-US" altLang="ja-JP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</a:t>
            </a:r>
            <a:r>
              <a:rPr lang="en-US" altLang="ja-JP" sz="2800" i="1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endParaRPr lang="en-US" altLang="ja-JP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End loop</a:t>
            </a:r>
            <a:endParaRPr lang="en-US" altLang="ja-JP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en-US" altLang="ja-JP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ja-JP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934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99160" y="3227666"/>
            <a:ext cx="10515600" cy="132556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b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</a:t>
            </a:r>
            <a: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64662" y="1064401"/>
            <a:ext cx="10515600" cy="5652092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empirical equation was proposed to set the detection limit of 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DNB as a function of BT</a:t>
            </a:r>
            <a:r>
              <a:rPr lang="en-US" altLang="ja-JP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where the optical properties of clouds are represented only by BT</a:t>
            </a:r>
            <a:r>
              <a:rPr lang="en-US" altLang="ja-JP" sz="3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3.7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ja-JP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idea made it possible to detect the lights from the 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fishing boats under 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full Moon although it depends on the cloud condition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validation is necessary for the future work, may be using some stable light source.</a:t>
            </a:r>
            <a:endParaRPr lang="en-US" altLang="ja-JP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ja-JP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This research is partly supported by the Office of Naval Research Global 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the USA with </a:t>
            </a:r>
            <a:r>
              <a:rPr lang="en-US" altLang="ja-JP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grant number of N62909-15-1-2074.</a:t>
            </a:r>
          </a:p>
          <a:p>
            <a:endParaRPr kumimoji="1" lang="en-US" altLang="ja-JP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kumimoji="1" lang="ja-JP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369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00504" y="508000"/>
            <a:ext cx="4791496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Chlorophyll-a concentration</a:t>
            </a:r>
            <a:r>
              <a:rPr kumimoji="1"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/>
            </a:r>
            <a:br>
              <a:rPr kumimoji="1"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by VIIRS/Suomi-NPP</a:t>
            </a:r>
            <a:b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/>
            </a:r>
            <a:b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Monthly composite </a:t>
            </a:r>
            <a:b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for March 2016</a:t>
            </a:r>
            <a:endParaRPr kumimoji="1" lang="ja-JP" altLang="en-US" sz="28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5500" y="106680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1706880"/>
            <a:ext cx="7387804" cy="10440000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7400504" y="2316480"/>
            <a:ext cx="4517176" cy="41773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Potential transboundary</a:t>
            </a:r>
          </a:p>
          <a:p>
            <a:pPr lvl="1"/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Mackerels, </a:t>
            </a:r>
            <a:r>
              <a:rPr kumimoji="1"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Scads, </a:t>
            </a: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Torpedo </a:t>
            </a:r>
            <a:r>
              <a:rPr lang="en-US" altLang="ja-JP" sz="24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Scad</a:t>
            </a: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, </a:t>
            </a:r>
            <a:r>
              <a:rPr kumimoji="1"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Sardines, </a:t>
            </a: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Jacks, Spanish mackerel, Small tunas</a:t>
            </a:r>
            <a:endParaRPr kumimoji="1" lang="en-US" altLang="ja-JP" sz="24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Coastal water</a:t>
            </a:r>
            <a:endParaRPr lang="en-US" altLang="ja-JP" sz="24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lvl="1"/>
            <a:r>
              <a:rPr kumimoji="1"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Anchovies, Bombay-duck, </a:t>
            </a:r>
            <a:r>
              <a:rPr kumimoji="1" lang="en-US" altLang="ja-JP" sz="24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Hairtails</a:t>
            </a:r>
            <a:r>
              <a:rPr kumimoji="1"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, Wolf-herring, Barracudas, </a:t>
            </a:r>
            <a:r>
              <a:rPr kumimoji="1" lang="en-US" altLang="ja-JP" sz="24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Pomfrets</a:t>
            </a:r>
            <a:r>
              <a:rPr kumimoji="1"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, </a:t>
            </a:r>
            <a:r>
              <a:rPr kumimoji="1" lang="en-US" altLang="ja-JP" sz="24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Flyingfishes</a:t>
            </a:r>
            <a:r>
              <a:rPr kumimoji="1"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, Mullets</a:t>
            </a:r>
          </a:p>
          <a:p>
            <a:r>
              <a:rPr lang="ja-JP" altLang="en-US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　　　　</a:t>
            </a: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4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Khemakorn</a:t>
            </a: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,</a:t>
            </a:r>
            <a:r>
              <a:rPr lang="ja-JP" altLang="en-US" sz="24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2006)</a:t>
            </a:r>
            <a:endParaRPr kumimoji="1" lang="ja-JP" altLang="en-US" sz="24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36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00504" y="341762"/>
            <a:ext cx="4791496" cy="1325563"/>
          </a:xfrm>
        </p:spPr>
        <p:txBody>
          <a:bodyPr>
            <a:noAutofit/>
          </a:bodyPr>
          <a:lstStyle/>
          <a:p>
            <a:pPr algn="ctr"/>
            <a:r>
              <a:rPr kumimoji="1"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Sea Surface Temperature</a:t>
            </a:r>
            <a:br>
              <a:rPr kumimoji="1"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by VIIRS/Suomi-NPP</a:t>
            </a:r>
            <a:b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/>
            </a:r>
            <a:b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Monthly composite </a:t>
            </a:r>
            <a:b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for March 2016</a:t>
            </a:r>
            <a:endParaRPr kumimoji="1" lang="ja-JP" altLang="en-US" sz="24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-1754070"/>
            <a:ext cx="7387804" cy="10440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825500" y="1066800"/>
            <a:ext cx="1257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515708" y="2032451"/>
            <a:ext cx="4517176" cy="4689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Fishing vessels</a:t>
            </a:r>
          </a:p>
          <a:p>
            <a:pPr lvl="1"/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1.77</a:t>
            </a:r>
            <a:r>
              <a:rPr lang="ja-JP" altLang="en-US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million</a:t>
            </a:r>
            <a:r>
              <a:rPr lang="ja-JP" altLang="en-US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fishing</a:t>
            </a:r>
            <a:r>
              <a:rPr lang="ja-JP" altLang="en-US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vessels</a:t>
            </a:r>
            <a:r>
              <a:rPr lang="ja-JP" altLang="en-US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are estimated on the</a:t>
            </a:r>
            <a:r>
              <a:rPr lang="ja-JP" altLang="en-US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SCS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ja-JP" sz="20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Funge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-Smith</a:t>
            </a:r>
            <a:r>
              <a:rPr lang="ja-JP" altLang="en-US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et</a:t>
            </a:r>
            <a:r>
              <a:rPr lang="ja-JP" altLang="en-US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al.</a:t>
            </a:r>
            <a:r>
              <a:rPr lang="ja-JP" altLang="en-US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2012).</a:t>
            </a:r>
            <a:endParaRPr lang="en-US" altLang="ja-JP" sz="28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Amount of catches</a:t>
            </a:r>
          </a:p>
          <a:p>
            <a:pPr lvl="1"/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Reported</a:t>
            </a:r>
            <a:r>
              <a:rPr lang="ja-JP" altLang="en-US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ja-JP" sz="24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catches are constant around 10 to 11 million t from 2000 to 2010.  Un-reported catches has decreased but 7 million t in 2010 </a:t>
            </a:r>
            <a:r>
              <a:rPr lang="en-US" altLang="ja-JP" sz="20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(Witter et al., 2015).</a:t>
            </a:r>
            <a:endParaRPr kumimoji="1" lang="ja-JP" altLang="en-US" sz="20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532892" y="508000"/>
            <a:ext cx="6659108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/>
            </a:r>
            <a:b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Ships locations by</a:t>
            </a:r>
            <a:b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Automatic Identification System (AIS)</a:t>
            </a:r>
            <a:b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</a:b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on March 15, 2016</a:t>
            </a:r>
            <a:endParaRPr kumimoji="1" lang="ja-JP" altLang="en-US" sz="2800" dirty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kumimoji="1" lang="ja-JP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825500" y="1066800"/>
            <a:ext cx="1257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842861" y="2316480"/>
            <a:ext cx="6074819" cy="40398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International Sea Lanes (Rosenberg, 1999).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8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AIS is supported by vessels greater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than 300 ton and passenger boats</a:t>
            </a:r>
            <a:endParaRPr lang="en-US" altLang="ja-JP" sz="20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endParaRPr kumimoji="1" lang="en-US" altLang="ja-JP" sz="20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Unreliability of AIS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includes 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Maritime Mobile Service Identity (MMSI)(</a:t>
            </a:r>
            <a:r>
              <a:rPr lang="en-US" altLang="ja-JP" sz="2800" dirty="0" err="1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Lecornu</a:t>
            </a:r>
            <a:r>
              <a:rPr lang="en-US" altLang="ja-JP" sz="2800" dirty="0" smtClean="0">
                <a:latin typeface="Times New Roman" panose="020206030504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, 2013)</a:t>
            </a:r>
          </a:p>
          <a:p>
            <a:endParaRPr kumimoji="1" lang="en-US" altLang="ja-JP" sz="2000" dirty="0" smtClean="0">
              <a:latin typeface="Times New Roman" panose="020206030504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" y="-427574"/>
            <a:ext cx="5520278" cy="780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43732" y="3208149"/>
            <a:ext cx="10515600" cy="905495"/>
          </a:xfrm>
        </p:spPr>
        <p:txBody>
          <a:bodyPr/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38200" y="4293031"/>
            <a:ext cx="10881360" cy="1883932"/>
          </a:xfrm>
        </p:spPr>
        <p:txBody>
          <a:bodyPr/>
          <a:lstStyle/>
          <a:p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identify fishing activities on the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South China Sea related to the water region of potential transboundary and coastal waters</a:t>
            </a:r>
            <a:r>
              <a:rPr kumimoji="1"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1" lang="en-US" altLang="ja-JP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discuss a possibility of DNB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detection of fishing activities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 the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Lunar </a:t>
            </a:r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illumination.</a:t>
            </a:r>
            <a:endParaRPr kumimoji="1"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543732" y="384875"/>
            <a:ext cx="10515600" cy="905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Preceding researches using DNB</a:t>
            </a:r>
            <a:endParaRPr lang="ja-JP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838200" y="1377440"/>
            <a:ext cx="10881360" cy="1883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Fishing boats : </a:t>
            </a:r>
          </a:p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Town lights : </a:t>
            </a:r>
          </a:p>
          <a:p>
            <a:r>
              <a:rPr lang="en-US" altLang="ja-JP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Meteorological applications : </a:t>
            </a:r>
          </a:p>
        </p:txBody>
      </p:sp>
    </p:spTree>
    <p:extLst>
      <p:ext uri="{BB962C8B-B14F-4D97-AF65-F5344CB8AC3E}">
        <p14:creationId xmlns:p14="http://schemas.microsoft.com/office/powerpoint/2010/main" val="244941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92621" y="1275991"/>
            <a:ext cx="4767355" cy="1829435"/>
          </a:xfrm>
        </p:spPr>
        <p:txBody>
          <a:bodyPr>
            <a:noAutofit/>
          </a:bodyPr>
          <a:lstStyle/>
          <a:p>
            <a:r>
              <a:rPr kumimoji="1"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Period affected by </a:t>
            </a:r>
            <a:r>
              <a:rPr kumimoji="1"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Lunar illumination on the SCS</a:t>
            </a:r>
            <a:br>
              <a:rPr kumimoji="1"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March 2016, </a:t>
            </a:r>
            <a:br>
              <a:rPr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17Z on each day, and</a:t>
            </a:r>
            <a:br>
              <a:rPr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15N, 120E.</a:t>
            </a:r>
            <a:br>
              <a:rPr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1"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1"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ja-JP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=Half of the month.</a:t>
            </a:r>
            <a:endParaRPr kumimoji="1" lang="ja-JP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25" y="144616"/>
            <a:ext cx="6960596" cy="6576859"/>
          </a:xfrm>
          <a:prstGeom prst="rect">
            <a:avLst/>
          </a:prstGeom>
        </p:spPr>
      </p:pic>
      <p:sp>
        <p:nvSpPr>
          <p:cNvPr id="3" name="上下矢印 2"/>
          <p:cNvSpPr/>
          <p:nvPr/>
        </p:nvSpPr>
        <p:spPr>
          <a:xfrm>
            <a:off x="5958840" y="2270760"/>
            <a:ext cx="411480" cy="277368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087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6350-3621-48BE-BCAF-383A1A182762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3037" y="6211669"/>
            <a:ext cx="1893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2016.039.17Z(2.8)</a:t>
            </a:r>
          </a:p>
          <a:p>
            <a:r>
              <a:rPr lang="en-US" altLang="ja-JP" dirty="0" smtClean="0"/>
              <a:t>Moon</a:t>
            </a:r>
            <a:r>
              <a:rPr lang="ja-JP" altLang="en-US" dirty="0"/>
              <a:t> </a:t>
            </a:r>
            <a:r>
              <a:rPr lang="en-US" altLang="ja-JP" dirty="0" smtClean="0"/>
              <a:t>(New)</a:t>
            </a:r>
            <a:r>
              <a:rPr lang="ja-JP" altLang="en-US" dirty="0" smtClean="0"/>
              <a:t>　</a:t>
            </a:r>
            <a:r>
              <a:rPr lang="en-US" altLang="ja-JP" dirty="0" smtClean="0"/>
              <a:t>0%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0000" cy="43307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00" y="0"/>
            <a:ext cx="6120000" cy="433078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04" y="2527218"/>
            <a:ext cx="6120000" cy="433078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9224209" y="4692609"/>
            <a:ext cx="27574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dirty="0" smtClean="0"/>
              <a:t>16.039</a:t>
            </a:r>
          </a:p>
          <a:p>
            <a:r>
              <a:rPr lang="en-US" altLang="ja-JP" sz="7200" dirty="0" smtClean="0"/>
              <a:t>0%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81526" y="395676"/>
            <a:ext cx="836479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M12(3.7μm)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                                                     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M16(12.0μm)</a:t>
            </a:r>
          </a:p>
          <a:p>
            <a:endParaRPr lang="en-US" altLang="ja-JP" sz="2800" dirty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endParaRPr lang="en-US" altLang="ja-JP" sz="2800" dirty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endParaRPr kumimoji="1" lang="en-US" altLang="ja-JP" sz="2800" dirty="0" smtClean="0">
              <a:solidFill>
                <a:schemeClr val="bg1"/>
              </a:solidFill>
            </a:endParaRPr>
          </a:p>
          <a:p>
            <a:r>
              <a:rPr lang="en-US" altLang="ja-JP" sz="2800" dirty="0" smtClean="0">
                <a:solidFill>
                  <a:schemeClr val="bg1"/>
                </a:solidFill>
              </a:rPr>
              <a:t>                                      DNB (500 – 900nm)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69527</TotalTime>
  <Words>1680</Words>
  <Application>Microsoft Office PowerPoint</Application>
  <PresentationFormat>ワイド画面</PresentationFormat>
  <Paragraphs>336</Paragraphs>
  <Slides>35</Slides>
  <Notes>10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3" baseType="lpstr">
      <vt:lpstr>HG丸ｺﾞｼｯｸM-PRO</vt:lpstr>
      <vt:lpstr>ＭＳ Ｐゴシック</vt:lpstr>
      <vt:lpstr>Arial</vt:lpstr>
      <vt:lpstr>Calibri</vt:lpstr>
      <vt:lpstr>Calibri Light</vt:lpstr>
      <vt:lpstr>Cambria Math</vt:lpstr>
      <vt:lpstr>Times New Roman</vt:lpstr>
      <vt:lpstr>Office テーマ</vt:lpstr>
      <vt:lpstr>Possibility of Day-Night-Band of VIIRS  to Detect Fishing Activities</vt:lpstr>
      <vt:lpstr>Three receiving stations  operated by Tokyo University of Information Sciences</vt:lpstr>
      <vt:lpstr>Bathymetry of Study Area South China Sea (SCS)  </vt:lpstr>
      <vt:lpstr>Chlorophyll-a concentration by VIIRS/Suomi-NPP  Monthly composite  for March 2016</vt:lpstr>
      <vt:lpstr>Sea Surface Temperature by VIIRS/Suomi-NPP  Monthly composite  for March 2016</vt:lpstr>
      <vt:lpstr> Ships locations by Automatic Identification System (AIS) on March 15, 2016</vt:lpstr>
      <vt:lpstr>Objectives</vt:lpstr>
      <vt:lpstr>Period affected by the Lunar illumination on the SCS for March 2016,  at 17Z on each day, and at 15N, 120E.  =Half of the month.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Empirical approach to identify lights from clouds reflecting lunar lights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Light observed as a function of brightness temperature with assuming that the optical property of cloud is given only by BT3.7</vt:lpstr>
      <vt:lpstr>DNB radiance simulation </vt:lpstr>
      <vt:lpstr>Detection limit as a contrast between DNB target and mean DNB</vt:lpstr>
      <vt:lpstr>Regression of detection limit defined by contrast &gt;0.7  ⊿BT = exp(aDNB+ b) , where a=0.07 and b=5.3</vt:lpstr>
      <vt:lpstr>Effective DNB range</vt:lpstr>
      <vt:lpstr>Implementation</vt:lpstr>
      <vt:lpstr>Conclusion        Acknowledgement    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浅沼市男</dc:creator>
  <cp:lastModifiedBy>浅沼市男</cp:lastModifiedBy>
  <cp:revision>201</cp:revision>
  <cp:lastPrinted>2016-06-03T08:44:49Z</cp:lastPrinted>
  <dcterms:created xsi:type="dcterms:W3CDTF">2016-03-21T07:53:49Z</dcterms:created>
  <dcterms:modified xsi:type="dcterms:W3CDTF">2016-06-23T05:26:20Z</dcterms:modified>
</cp:coreProperties>
</file>