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09" r:id="rId2"/>
    <p:sldMasterId id="2147483721" r:id="rId3"/>
  </p:sldMasterIdLst>
  <p:notesMasterIdLst>
    <p:notesMasterId r:id="rId12"/>
  </p:notesMasterIdLst>
  <p:handoutMasterIdLst>
    <p:handoutMasterId r:id="rId13"/>
  </p:handoutMasterIdLst>
  <p:sldIdLst>
    <p:sldId id="261" r:id="rId4"/>
    <p:sldId id="267" r:id="rId5"/>
    <p:sldId id="268" r:id="rId6"/>
    <p:sldId id="269" r:id="rId7"/>
    <p:sldId id="270" r:id="rId8"/>
    <p:sldId id="271" r:id="rId9"/>
    <p:sldId id="273" r:id="rId10"/>
    <p:sldId id="274" r:id="rId11"/>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75F"/>
    <a:srgbClr val="003300"/>
    <a:srgbClr val="EBF565"/>
    <a:srgbClr val="FF3300"/>
    <a:srgbClr val="E1E1E1"/>
    <a:srgbClr val="A50021"/>
    <a:srgbClr val="808000"/>
    <a:srgbClr val="FFFF99"/>
    <a:srgbClr val="00CC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6" autoAdjust="0"/>
    <p:restoredTop sz="85495" autoAdjust="0"/>
  </p:normalViewPr>
  <p:slideViewPr>
    <p:cSldViewPr>
      <p:cViewPr varScale="1">
        <p:scale>
          <a:sx n="63" d="100"/>
          <a:sy n="63" d="100"/>
        </p:scale>
        <p:origin x="-1148"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eaLnBrk="1" hangingPunct="1">
              <a:defRPr sz="1200">
                <a:latin typeface="Arial" charset="0"/>
              </a:defRPr>
            </a:lvl1pPr>
          </a:lstStyle>
          <a:p>
            <a:pPr>
              <a:defRPr/>
            </a:pPr>
            <a:fld id="{72EB4777-7862-4344-A9F0-E980B7009D44}" type="datetimeFigureOut">
              <a:rPr lang="en-US"/>
              <a:pPr>
                <a:defRPr/>
              </a:pPr>
              <a:t>6/22/2016</a:t>
            </a:fld>
            <a:endParaRPr lang="en-US"/>
          </a:p>
        </p:txBody>
      </p:sp>
      <p:sp>
        <p:nvSpPr>
          <p:cNvPr id="4" name="Footer Placeholder 3"/>
          <p:cNvSpPr>
            <a:spLocks noGrp="1"/>
          </p:cNvSpPr>
          <p:nvPr>
            <p:ph type="ftr" sz="quarter" idx="2"/>
          </p:nvPr>
        </p:nvSpPr>
        <p:spPr>
          <a:xfrm>
            <a:off x="0" y="8818563"/>
            <a:ext cx="3032125" cy="46355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63988" y="8818563"/>
            <a:ext cx="3032125" cy="4635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212FC00-E793-4E37-B563-068860DF0D2B}" type="slidenum">
              <a:rPr lang="en-US" altLang="en-US"/>
              <a:pPr>
                <a:defRPr/>
              </a:pPr>
              <a:t>‹#›</a:t>
            </a:fld>
            <a:endParaRPr lang="en-US" altLang="en-US"/>
          </a:p>
        </p:txBody>
      </p:sp>
    </p:spTree>
    <p:extLst>
      <p:ext uri="{BB962C8B-B14F-4D97-AF65-F5344CB8AC3E}">
        <p14:creationId xmlns:p14="http://schemas.microsoft.com/office/powerpoint/2010/main" val="1892085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3031" tIns="46516" rIns="93031" bIns="46516"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lIns="93031" tIns="46516" rIns="93031" bIns="46516" rtlCol="0"/>
          <a:lstStyle>
            <a:lvl1pPr algn="r" eaLnBrk="1" hangingPunct="1">
              <a:defRPr sz="1200">
                <a:latin typeface="Arial" charset="0"/>
              </a:defRPr>
            </a:lvl1pPr>
          </a:lstStyle>
          <a:p>
            <a:pPr>
              <a:defRPr/>
            </a:pPr>
            <a:fld id="{FD763B6A-E312-48C7-A7AA-A9B31A387BE5}" type="datetimeFigureOut">
              <a:rPr lang="en-US"/>
              <a:pPr>
                <a:defRPr/>
              </a:pPr>
              <a:t>6/22/2016</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pPr lvl="0"/>
            <a:endParaRPr lang="en-US" noProof="0" smtClean="0"/>
          </a:p>
        </p:txBody>
      </p:sp>
      <p:sp>
        <p:nvSpPr>
          <p:cNvPr id="5" name="Notes Placeholder 4"/>
          <p:cNvSpPr>
            <a:spLocks noGrp="1"/>
          </p:cNvSpPr>
          <p:nvPr>
            <p:ph type="body" sz="quarter" idx="3"/>
          </p:nvPr>
        </p:nvSpPr>
        <p:spPr>
          <a:xfrm>
            <a:off x="700088" y="4410075"/>
            <a:ext cx="5597525" cy="4176713"/>
          </a:xfrm>
          <a:prstGeom prst="rect">
            <a:avLst/>
          </a:prstGeom>
        </p:spPr>
        <p:txBody>
          <a:bodyPr vert="horz" lIns="93031" tIns="46516" rIns="93031" bIns="465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8563"/>
            <a:ext cx="3032125" cy="463550"/>
          </a:xfrm>
          <a:prstGeom prst="rect">
            <a:avLst/>
          </a:prstGeom>
        </p:spPr>
        <p:txBody>
          <a:bodyPr vert="horz" lIns="93031" tIns="46516" rIns="93031" bIns="46516"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63988" y="8818563"/>
            <a:ext cx="3032125" cy="463550"/>
          </a:xfrm>
          <a:prstGeom prst="rect">
            <a:avLst/>
          </a:prstGeom>
        </p:spPr>
        <p:txBody>
          <a:bodyPr vert="horz" wrap="square" lIns="93031" tIns="46516" rIns="93031" bIns="46516" numCol="1" anchor="b" anchorCtr="0" compatLnSpc="1">
            <a:prstTxWarp prst="textNoShape">
              <a:avLst/>
            </a:prstTxWarp>
          </a:bodyPr>
          <a:lstStyle>
            <a:lvl1pPr algn="r" eaLnBrk="1" hangingPunct="1">
              <a:defRPr sz="1200" smtClean="0"/>
            </a:lvl1pPr>
          </a:lstStyle>
          <a:p>
            <a:pPr>
              <a:defRPr/>
            </a:pPr>
            <a:fld id="{850F4207-F280-4B59-9F56-9DA3A7420074}" type="slidenum">
              <a:rPr lang="en-US" altLang="en-US"/>
              <a:pPr>
                <a:defRPr/>
              </a:pPr>
              <a:t>‹#›</a:t>
            </a:fld>
            <a:endParaRPr lang="en-US" altLang="en-US"/>
          </a:p>
        </p:txBody>
      </p:sp>
    </p:spTree>
    <p:extLst>
      <p:ext uri="{BB962C8B-B14F-4D97-AF65-F5344CB8AC3E}">
        <p14:creationId xmlns:p14="http://schemas.microsoft.com/office/powerpoint/2010/main" val="1140657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 </a:t>
            </a:r>
            <a:r>
              <a:rPr lang="en-US" altLang="en-US" b="1" smtClean="0"/>
              <a:t>Much of the ILDRCC activities to this point have been conducted by the ILDRCC co-chairs.</a:t>
            </a:r>
          </a:p>
          <a:p>
            <a:pPr eaLnBrk="1" hangingPunct="1">
              <a:spcBef>
                <a:spcPct val="0"/>
              </a:spcBef>
              <a:buFontTx/>
              <a:buChar char="•"/>
            </a:pPr>
            <a:r>
              <a:rPr lang="en-US" altLang="en-US" smtClean="0"/>
              <a:t> Breakout session at 2008 EOS/NPP meeting.  Leveraged opportunity to reach out to the international meeting attendees, particularly representatives from Asian DR ground stations for which DR ground station information and contact info is less reliable than other regions.  Session informed attendees about ILDRCC objectives and discussed products needs.  Listing of participants, contact info and product/application interests was compiled.</a:t>
            </a:r>
          </a:p>
          <a:p>
            <a:pPr eaLnBrk="1" hangingPunct="1">
              <a:spcBef>
                <a:spcPct val="0"/>
              </a:spcBef>
              <a:buFontTx/>
              <a:buChar char="•"/>
            </a:pPr>
            <a:r>
              <a:rPr lang="en-US" altLang="en-US" smtClean="0"/>
              <a:t> Ground station inventory leveraged knowledge of ILDRCC of operating ground stations.  Additionally, a comprehensive internet search and verification was conducted on possible ground stations (list provided by NASA).  </a:t>
            </a:r>
          </a:p>
          <a:p>
            <a:pPr eaLnBrk="1" hangingPunct="1">
              <a:spcBef>
                <a:spcPct val="0"/>
              </a:spcBef>
              <a:buFontTx/>
              <a:buChar char="•"/>
            </a:pPr>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C0B1D1-757D-487F-85B6-CB708625A474}" type="slidenum">
              <a:rPr lang="en-US" altLang="en-US">
                <a:latin typeface="Arial" panose="020B0604020202020204" pitchFamily="34" charset="0"/>
              </a:rPr>
              <a:pPr>
                <a:spcBef>
                  <a:spcPct val="0"/>
                </a:spcBef>
              </a:pPr>
              <a:t>2</a:t>
            </a:fld>
            <a:endParaRPr lang="en-US" altLang="en-US">
              <a:latin typeface="Arial" panose="020B0604020202020204" pitchFamily="34" charset="0"/>
            </a:endParaRPr>
          </a:p>
        </p:txBody>
      </p:sp>
    </p:spTree>
    <p:extLst>
      <p:ext uri="{BB962C8B-B14F-4D97-AF65-F5344CB8AC3E}">
        <p14:creationId xmlns:p14="http://schemas.microsoft.com/office/powerpoint/2010/main" val="2109274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 </a:t>
            </a:r>
            <a:r>
              <a:rPr lang="en-US" altLang="en-US" b="1" smtClean="0"/>
              <a:t>Much of the ILDRCC activities to this point have been conducted by the ILDRCC co-chairs.</a:t>
            </a:r>
          </a:p>
          <a:p>
            <a:pPr eaLnBrk="1" hangingPunct="1">
              <a:spcBef>
                <a:spcPct val="0"/>
              </a:spcBef>
              <a:buFontTx/>
              <a:buChar char="•"/>
            </a:pPr>
            <a:r>
              <a:rPr lang="en-US" altLang="en-US" smtClean="0"/>
              <a:t> Breakout session at 2008 EOS/NPP meeting.  Leveraged opportunity to reach out to the international meeting attendees, particularly representatives from Asian DR ground stations for which DR ground station information and contact info is less reliable than other regions.  Session informed attendees about ILDRCC objectives and discussed products needs.  Listing of participants, contact info and product/application interests was compiled.</a:t>
            </a:r>
          </a:p>
          <a:p>
            <a:pPr eaLnBrk="1" hangingPunct="1">
              <a:spcBef>
                <a:spcPct val="0"/>
              </a:spcBef>
              <a:buFontTx/>
              <a:buChar char="•"/>
            </a:pPr>
            <a:r>
              <a:rPr lang="en-US" altLang="en-US" smtClean="0"/>
              <a:t> Ground station inventory leveraged knowledge of ILDRCC of operating ground stations.  Additionally, a comprehensive internet search and verification was conducted on possible ground stations (list provided by NASA).  </a:t>
            </a:r>
          </a:p>
          <a:p>
            <a:pPr eaLnBrk="1" hangingPunct="1">
              <a:spcBef>
                <a:spcPct val="0"/>
              </a:spcBef>
              <a:buFontTx/>
              <a:buChar char="•"/>
            </a:pPr>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C0B1D1-757D-487F-85B6-CB708625A474}" type="slidenum">
              <a:rPr lang="en-US" altLang="en-US">
                <a:latin typeface="Arial" panose="020B0604020202020204" pitchFamily="34" charset="0"/>
              </a:rPr>
              <a:pPr>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2109274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4" name="AutoShape 3"/>
          <p:cNvSpPr>
            <a:spLocks noChangeArrowheads="1"/>
          </p:cNvSpPr>
          <p:nvPr/>
        </p:nvSpPr>
        <p:spPr bwMode="auto">
          <a:xfrm>
            <a:off x="3429000" y="2362200"/>
            <a:ext cx="5562600" cy="152400"/>
          </a:xfrm>
          <a:prstGeom prst="wave">
            <a:avLst>
              <a:gd name="adj1" fmla="val 13005"/>
              <a:gd name="adj2" fmla="val 0"/>
            </a:avLst>
          </a:prstGeom>
          <a:gradFill rotWithShape="1">
            <a:gsLst>
              <a:gs pos="0">
                <a:schemeClr val="accent2"/>
              </a:gs>
              <a:gs pos="50000">
                <a:srgbClr val="E1E1E1"/>
              </a:gs>
              <a:gs pos="100000">
                <a:schemeClr val="accent2"/>
              </a:gs>
            </a:gsLst>
            <a:lin ang="0" scaled="1"/>
          </a:gradFill>
          <a:ln w="9525">
            <a:noFill/>
            <a:round/>
            <a:headEnd/>
            <a:tailEnd/>
          </a:ln>
          <a:effectLst/>
        </p:spPr>
        <p:txBody>
          <a:bodyPr wrap="none" anchor="ctr"/>
          <a:lstStyle/>
          <a:p>
            <a:pPr algn="ctr" eaLnBrk="1" hangingPunct="1">
              <a:defRPr/>
            </a:pPr>
            <a:endParaRPr lang="en-US">
              <a:latin typeface="Arial" charset="0"/>
            </a:endParaRPr>
          </a:p>
        </p:txBody>
      </p:sp>
      <p:sp>
        <p:nvSpPr>
          <p:cNvPr id="5122" name="Rectangle 2"/>
          <p:cNvSpPr>
            <a:spLocks noGrp="1" noChangeArrowheads="1"/>
          </p:cNvSpPr>
          <p:nvPr>
            <p:ph type="subTitle" idx="1"/>
          </p:nvPr>
        </p:nvSpPr>
        <p:spPr>
          <a:xfrm>
            <a:off x="3733800" y="2819400"/>
            <a:ext cx="5181600" cy="1752600"/>
          </a:xfrm>
        </p:spPr>
        <p:txBody>
          <a:bodyPr/>
          <a:lstStyle>
            <a:lvl1pPr marL="0" indent="0" algn="r">
              <a:buFontTx/>
              <a:buNone/>
              <a:defRPr sz="2400"/>
            </a:lvl1pPr>
          </a:lstStyle>
          <a:p>
            <a:r>
              <a:rPr lang="en-US" smtClean="0"/>
              <a:t>Click to edit Master subtitle style</a:t>
            </a:r>
            <a:endParaRPr lang="en-US"/>
          </a:p>
        </p:txBody>
      </p:sp>
      <p:sp>
        <p:nvSpPr>
          <p:cNvPr id="5124" name="Rectangle 4"/>
          <p:cNvSpPr>
            <a:spLocks noGrp="1" noChangeArrowheads="1"/>
          </p:cNvSpPr>
          <p:nvPr>
            <p:ph type="ctrTitle"/>
          </p:nvPr>
        </p:nvSpPr>
        <p:spPr>
          <a:xfrm>
            <a:off x="3581400" y="1143000"/>
            <a:ext cx="5257800" cy="1470025"/>
          </a:xfrm>
        </p:spPr>
        <p:txBody>
          <a:bodyPr/>
          <a:lstStyle>
            <a:lvl1pPr algn="r">
              <a:defRPr u="none">
                <a:solidFill>
                  <a:schemeClr val="tx1"/>
                </a:solidFill>
              </a:defRPr>
            </a:lvl1pPr>
          </a:lstStyle>
          <a:p>
            <a:r>
              <a:rPr lang="en-US" dirty="0" smtClean="0"/>
              <a:t>Click to edit Master title style</a:t>
            </a:r>
            <a:endParaRPr lang="en-US" dirty="0"/>
          </a:p>
        </p:txBody>
      </p:sp>
      <p:sp>
        <p:nvSpPr>
          <p:cNvPr id="5" name="Rectangle 4"/>
          <p:cNvSpPr>
            <a:spLocks noGrp="1" noChangeArrowheads="1"/>
          </p:cNvSpPr>
          <p:nvPr>
            <p:ph type="ftr" sz="quarter" idx="10"/>
          </p:nvPr>
        </p:nvSpPr>
        <p:spPr>
          <a:xfrm>
            <a:off x="5257800" y="5943600"/>
            <a:ext cx="3657600" cy="762000"/>
          </a:xfrm>
        </p:spPr>
        <p:txBody>
          <a:bodyPr/>
          <a:lstStyle>
            <a:lvl1pPr algn="r">
              <a:defRPr>
                <a:solidFill>
                  <a:schemeClr val="tx1"/>
                </a:solidFill>
              </a:defRPr>
            </a:lvl1pPr>
          </a:lstStyle>
          <a:p>
            <a:pPr>
              <a:defRPr/>
            </a:pPr>
            <a:r>
              <a:rPr lang="en-US" altLang="en-US" dirty="0" smtClean="0"/>
              <a:t>NASA Direct Readout Conference (NDRC), </a:t>
            </a:r>
          </a:p>
          <a:p>
            <a:pPr>
              <a:defRPr/>
            </a:pPr>
            <a:r>
              <a:rPr lang="en-US" altLang="en-US" dirty="0" smtClean="0"/>
              <a:t>http://ndrc-9.gsfc.nasa.gov</a:t>
            </a:r>
          </a:p>
        </p:txBody>
      </p:sp>
    </p:spTree>
    <p:extLst>
      <p:ext uri="{BB962C8B-B14F-4D97-AF65-F5344CB8AC3E}">
        <p14:creationId xmlns:p14="http://schemas.microsoft.com/office/powerpoint/2010/main" val="10533747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spTree>
    <p:extLst>
      <p:ext uri="{BB962C8B-B14F-4D97-AF65-F5344CB8AC3E}">
        <p14:creationId xmlns:p14="http://schemas.microsoft.com/office/powerpoint/2010/main" val="8478853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spTree>
    <p:extLst>
      <p:ext uri="{BB962C8B-B14F-4D97-AF65-F5344CB8AC3E}">
        <p14:creationId xmlns:p14="http://schemas.microsoft.com/office/powerpoint/2010/main" val="3981120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642849-B028-4999-8E51-D83912F3F798}"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51C08-9308-45E9-9F6E-63EBCD8C8C08}" type="slidenum">
              <a:rPr lang="en-US" smtClean="0"/>
              <a:t>‹#›</a:t>
            </a:fld>
            <a:endParaRPr lang="en-US"/>
          </a:p>
        </p:txBody>
      </p:sp>
    </p:spTree>
    <p:extLst>
      <p:ext uri="{BB962C8B-B14F-4D97-AF65-F5344CB8AC3E}">
        <p14:creationId xmlns:p14="http://schemas.microsoft.com/office/powerpoint/2010/main" val="4022352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42849-B028-4999-8E51-D83912F3F798}"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51C08-9308-45E9-9F6E-63EBCD8C8C08}" type="slidenum">
              <a:rPr lang="en-US" smtClean="0"/>
              <a:t>‹#›</a:t>
            </a:fld>
            <a:endParaRPr lang="en-US"/>
          </a:p>
        </p:txBody>
      </p:sp>
    </p:spTree>
    <p:extLst>
      <p:ext uri="{BB962C8B-B14F-4D97-AF65-F5344CB8AC3E}">
        <p14:creationId xmlns:p14="http://schemas.microsoft.com/office/powerpoint/2010/main" val="2340302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642849-B028-4999-8E51-D83912F3F798}"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51C08-9308-45E9-9F6E-63EBCD8C8C08}" type="slidenum">
              <a:rPr lang="en-US" smtClean="0"/>
              <a:t>‹#›</a:t>
            </a:fld>
            <a:endParaRPr lang="en-US"/>
          </a:p>
        </p:txBody>
      </p:sp>
    </p:spTree>
    <p:extLst>
      <p:ext uri="{BB962C8B-B14F-4D97-AF65-F5344CB8AC3E}">
        <p14:creationId xmlns:p14="http://schemas.microsoft.com/office/powerpoint/2010/main" val="4038971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642849-B028-4999-8E51-D83912F3F798}"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51C08-9308-45E9-9F6E-63EBCD8C8C08}" type="slidenum">
              <a:rPr lang="en-US" smtClean="0"/>
              <a:t>‹#›</a:t>
            </a:fld>
            <a:endParaRPr lang="en-US"/>
          </a:p>
        </p:txBody>
      </p:sp>
    </p:spTree>
    <p:extLst>
      <p:ext uri="{BB962C8B-B14F-4D97-AF65-F5344CB8AC3E}">
        <p14:creationId xmlns:p14="http://schemas.microsoft.com/office/powerpoint/2010/main" val="348001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642849-B028-4999-8E51-D83912F3F798}"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51C08-9308-45E9-9F6E-63EBCD8C8C08}" type="slidenum">
              <a:rPr lang="en-US" smtClean="0"/>
              <a:t>‹#›</a:t>
            </a:fld>
            <a:endParaRPr lang="en-US"/>
          </a:p>
        </p:txBody>
      </p:sp>
    </p:spTree>
    <p:extLst>
      <p:ext uri="{BB962C8B-B14F-4D97-AF65-F5344CB8AC3E}">
        <p14:creationId xmlns:p14="http://schemas.microsoft.com/office/powerpoint/2010/main" val="1671544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642849-B028-4999-8E51-D83912F3F798}"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51C08-9308-45E9-9F6E-63EBCD8C8C08}" type="slidenum">
              <a:rPr lang="en-US" smtClean="0"/>
              <a:t>‹#›</a:t>
            </a:fld>
            <a:endParaRPr lang="en-US"/>
          </a:p>
        </p:txBody>
      </p:sp>
    </p:spTree>
    <p:extLst>
      <p:ext uri="{BB962C8B-B14F-4D97-AF65-F5344CB8AC3E}">
        <p14:creationId xmlns:p14="http://schemas.microsoft.com/office/powerpoint/2010/main" val="654274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42849-B028-4999-8E51-D83912F3F798}"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51C08-9308-45E9-9F6E-63EBCD8C8C08}" type="slidenum">
              <a:rPr lang="en-US" smtClean="0"/>
              <a:t>‹#›</a:t>
            </a:fld>
            <a:endParaRPr lang="en-US"/>
          </a:p>
        </p:txBody>
      </p:sp>
    </p:spTree>
    <p:extLst>
      <p:ext uri="{BB962C8B-B14F-4D97-AF65-F5344CB8AC3E}">
        <p14:creationId xmlns:p14="http://schemas.microsoft.com/office/powerpoint/2010/main" val="1638112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42849-B028-4999-8E51-D83912F3F798}"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51C08-9308-45E9-9F6E-63EBCD8C8C08}" type="slidenum">
              <a:rPr lang="en-US" smtClean="0"/>
              <a:t>‹#›</a:t>
            </a:fld>
            <a:endParaRPr lang="en-US"/>
          </a:p>
        </p:txBody>
      </p:sp>
    </p:spTree>
    <p:extLst>
      <p:ext uri="{BB962C8B-B14F-4D97-AF65-F5344CB8AC3E}">
        <p14:creationId xmlns:p14="http://schemas.microsoft.com/office/powerpoint/2010/main" val="61103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31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base">
              <a:spcBef>
                <a:spcPct val="0"/>
              </a:spcBef>
              <a:spcAft>
                <a:spcPct val="0"/>
              </a:spcAft>
              <a:defRPr/>
            </a:pPr>
            <a:endParaRPr lang="en-US" dirty="0">
              <a:solidFill>
                <a:srgbClr val="FFFFFF"/>
              </a:solidFill>
            </a:endParaRPr>
          </a:p>
        </p:txBody>
      </p:sp>
      <p:sp>
        <p:nvSpPr>
          <p:cNvPr id="2" name="Title 1"/>
          <p:cNvSpPr>
            <a:spLocks noGrp="1"/>
          </p:cNvSpPr>
          <p:nvPr>
            <p:ph type="title"/>
          </p:nvPr>
        </p:nvSpPr>
        <p:spPr>
          <a:xfrm>
            <a:off x="76200" y="106680"/>
            <a:ext cx="7924800" cy="609600"/>
          </a:xfrm>
        </p:spPr>
        <p:txBody>
          <a:bodyPr/>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pic>
        <p:nvPicPr>
          <p:cNvPr id="7" name="Picture 6" descr="https://directreadout.sci.gsfc.nasa.gov/images/drl-globa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9600" y="0"/>
            <a:ext cx="873534"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1564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42849-B028-4999-8E51-D83912F3F798}"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51C08-9308-45E9-9F6E-63EBCD8C8C08}" type="slidenum">
              <a:rPr lang="en-US" smtClean="0"/>
              <a:t>‹#›</a:t>
            </a:fld>
            <a:endParaRPr lang="en-US"/>
          </a:p>
        </p:txBody>
      </p:sp>
    </p:spTree>
    <p:extLst>
      <p:ext uri="{BB962C8B-B14F-4D97-AF65-F5344CB8AC3E}">
        <p14:creationId xmlns:p14="http://schemas.microsoft.com/office/powerpoint/2010/main" val="1397642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42849-B028-4999-8E51-D83912F3F798}"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51C08-9308-45E9-9F6E-63EBCD8C8C08}" type="slidenum">
              <a:rPr lang="en-US" smtClean="0"/>
              <a:t>‹#›</a:t>
            </a:fld>
            <a:endParaRPr lang="en-US"/>
          </a:p>
        </p:txBody>
      </p:sp>
    </p:spTree>
    <p:extLst>
      <p:ext uri="{BB962C8B-B14F-4D97-AF65-F5344CB8AC3E}">
        <p14:creationId xmlns:p14="http://schemas.microsoft.com/office/powerpoint/2010/main" val="2296660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42849-B028-4999-8E51-D83912F3F798}"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51C08-9308-45E9-9F6E-63EBCD8C8C08}" type="slidenum">
              <a:rPr lang="en-US" smtClean="0"/>
              <a:t>‹#›</a:t>
            </a:fld>
            <a:endParaRPr lang="en-US"/>
          </a:p>
        </p:txBody>
      </p:sp>
    </p:spTree>
    <p:extLst>
      <p:ext uri="{BB962C8B-B14F-4D97-AF65-F5344CB8AC3E}">
        <p14:creationId xmlns:p14="http://schemas.microsoft.com/office/powerpoint/2010/main" val="2502686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4" name="AutoShape 3"/>
          <p:cNvSpPr>
            <a:spLocks noChangeArrowheads="1"/>
          </p:cNvSpPr>
          <p:nvPr/>
        </p:nvSpPr>
        <p:spPr bwMode="auto">
          <a:xfrm>
            <a:off x="3429000" y="2362200"/>
            <a:ext cx="5562600" cy="152400"/>
          </a:xfrm>
          <a:prstGeom prst="wave">
            <a:avLst>
              <a:gd name="adj1" fmla="val 13005"/>
              <a:gd name="adj2" fmla="val 0"/>
            </a:avLst>
          </a:prstGeom>
          <a:gradFill rotWithShape="1">
            <a:gsLst>
              <a:gs pos="0">
                <a:schemeClr val="accent2"/>
              </a:gs>
              <a:gs pos="50000">
                <a:srgbClr val="E1E1E1"/>
              </a:gs>
              <a:gs pos="100000">
                <a:schemeClr val="accent2"/>
              </a:gs>
            </a:gsLst>
            <a:lin ang="0" scaled="1"/>
          </a:gradFill>
          <a:ln w="9525">
            <a:noFill/>
            <a:round/>
            <a:headEnd/>
            <a:tailEnd/>
          </a:ln>
          <a:effectLst/>
        </p:spPr>
        <p:txBody>
          <a:bodyPr wrap="none" anchor="ctr"/>
          <a:lstStyle/>
          <a:p>
            <a:pPr algn="ctr" eaLnBrk="1" hangingPunct="1">
              <a:defRPr/>
            </a:pPr>
            <a:endParaRPr lang="en-US">
              <a:solidFill>
                <a:srgbClr val="000000"/>
              </a:solidFill>
              <a:latin typeface="Arial" charset="0"/>
            </a:endParaRPr>
          </a:p>
        </p:txBody>
      </p:sp>
      <p:sp>
        <p:nvSpPr>
          <p:cNvPr id="5122" name="Rectangle 2"/>
          <p:cNvSpPr>
            <a:spLocks noGrp="1" noChangeArrowheads="1"/>
          </p:cNvSpPr>
          <p:nvPr>
            <p:ph type="subTitle" idx="1"/>
          </p:nvPr>
        </p:nvSpPr>
        <p:spPr>
          <a:xfrm>
            <a:off x="3733800" y="2819400"/>
            <a:ext cx="5181600" cy="1752600"/>
          </a:xfrm>
        </p:spPr>
        <p:txBody>
          <a:bodyPr/>
          <a:lstStyle>
            <a:lvl1pPr marL="0" indent="0" algn="r">
              <a:buFontTx/>
              <a:buNone/>
              <a:defRPr sz="2400"/>
            </a:lvl1pPr>
          </a:lstStyle>
          <a:p>
            <a:r>
              <a:rPr lang="en-US" smtClean="0"/>
              <a:t>Click to edit Master subtitle style</a:t>
            </a:r>
            <a:endParaRPr lang="en-US"/>
          </a:p>
        </p:txBody>
      </p:sp>
      <p:sp>
        <p:nvSpPr>
          <p:cNvPr id="5124" name="Rectangle 4"/>
          <p:cNvSpPr>
            <a:spLocks noGrp="1" noChangeArrowheads="1"/>
          </p:cNvSpPr>
          <p:nvPr>
            <p:ph type="ctrTitle"/>
          </p:nvPr>
        </p:nvSpPr>
        <p:spPr>
          <a:xfrm>
            <a:off x="3581400" y="1143000"/>
            <a:ext cx="5257800" cy="1470025"/>
          </a:xfrm>
        </p:spPr>
        <p:txBody>
          <a:bodyPr/>
          <a:lstStyle>
            <a:lvl1pPr algn="r">
              <a:defRPr u="none">
                <a:solidFill>
                  <a:schemeClr val="tx1"/>
                </a:solidFill>
              </a:defRPr>
            </a:lvl1pPr>
          </a:lstStyle>
          <a:p>
            <a:r>
              <a:rPr lang="en-US" dirty="0" smtClean="0"/>
              <a:t>Click to edit Master title style</a:t>
            </a:r>
            <a:endParaRPr lang="en-US" dirty="0"/>
          </a:p>
        </p:txBody>
      </p:sp>
      <p:sp>
        <p:nvSpPr>
          <p:cNvPr id="5" name="Rectangle 4"/>
          <p:cNvSpPr>
            <a:spLocks noGrp="1" noChangeArrowheads="1"/>
          </p:cNvSpPr>
          <p:nvPr>
            <p:ph type="ftr" sz="quarter" idx="10"/>
          </p:nvPr>
        </p:nvSpPr>
        <p:spPr>
          <a:xfrm>
            <a:off x="5257800" y="5943600"/>
            <a:ext cx="3657600" cy="762000"/>
          </a:xfrm>
        </p:spPr>
        <p:txBody>
          <a:bodyPr/>
          <a:lstStyle>
            <a:lvl1pPr algn="r">
              <a:defRPr>
                <a:solidFill>
                  <a:schemeClr val="tx1"/>
                </a:solidFill>
              </a:defRPr>
            </a:lvl1pPr>
          </a:lstStyle>
          <a:p>
            <a:pPr>
              <a:defRPr/>
            </a:pPr>
            <a:r>
              <a:rPr lang="en-US" altLang="en-US" dirty="0" smtClean="0">
                <a:solidFill>
                  <a:srgbClr val="000000"/>
                </a:solidFill>
              </a:rPr>
              <a:t>NASA Direct Readout Conference (NDRC), </a:t>
            </a:r>
          </a:p>
          <a:p>
            <a:pPr>
              <a:defRPr/>
            </a:pPr>
            <a:r>
              <a:rPr lang="en-US" altLang="en-US" dirty="0" smtClean="0">
                <a:solidFill>
                  <a:srgbClr val="000000"/>
                </a:solidFill>
              </a:rPr>
              <a:t>http://ndrc-9.gsfc.nasa.gov</a:t>
            </a:r>
          </a:p>
        </p:txBody>
      </p:sp>
    </p:spTree>
    <p:extLst>
      <p:ext uri="{BB962C8B-B14F-4D97-AF65-F5344CB8AC3E}">
        <p14:creationId xmlns:p14="http://schemas.microsoft.com/office/powerpoint/2010/main" val="36175728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31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a:defRPr/>
            </a:pPr>
            <a:endParaRPr lang="en-US" dirty="0">
              <a:solidFill>
                <a:srgbClr val="FFFFFF"/>
              </a:solidFill>
            </a:endParaRPr>
          </a:p>
        </p:txBody>
      </p:sp>
      <p:sp>
        <p:nvSpPr>
          <p:cNvPr id="2" name="Title 1"/>
          <p:cNvSpPr>
            <a:spLocks noGrp="1"/>
          </p:cNvSpPr>
          <p:nvPr>
            <p:ph type="title"/>
          </p:nvPr>
        </p:nvSpPr>
        <p:spPr>
          <a:xfrm>
            <a:off x="76200" y="106680"/>
            <a:ext cx="7924800" cy="609600"/>
          </a:xfrm>
        </p:spPr>
        <p:txBody>
          <a:bodyPr/>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pic>
        <p:nvPicPr>
          <p:cNvPr id="7" name="Picture 6" descr="https://directreadout.sci.gsfc.nasa.gov/images/drl-glob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9600" y="0"/>
            <a:ext cx="873534"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1107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sp>
        <p:nvSpPr>
          <p:cNvPr id="5" name="Rectangle 4"/>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a:defRPr/>
            </a:pPr>
            <a:endParaRPr lang="en-US" dirty="0">
              <a:solidFill>
                <a:srgbClr val="FFFFFF"/>
              </a:solidFill>
            </a:endParaRPr>
          </a:p>
        </p:txBody>
      </p:sp>
      <p:pic>
        <p:nvPicPr>
          <p:cNvPr id="6" name="Picture 5" descr="https://directreadout.sci.gsfc.nasa.gov/images/drl-glob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9600" y="0"/>
            <a:ext cx="873534"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11735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a:defRPr/>
            </a:pPr>
            <a:endParaRPr lang="en-US" dirty="0">
              <a:solidFill>
                <a:srgbClr val="FFFFFF"/>
              </a:solidFill>
            </a:endParaRPr>
          </a:p>
        </p:txBody>
      </p:sp>
      <p:sp>
        <p:nvSpPr>
          <p:cNvPr id="2" name="Title 1"/>
          <p:cNvSpPr>
            <a:spLocks noGrp="1"/>
          </p:cNvSpPr>
          <p:nvPr>
            <p:ph type="title"/>
          </p:nvPr>
        </p:nvSpPr>
        <p:spPr>
          <a:xfrm>
            <a:off x="152400" y="114300"/>
            <a:ext cx="7924800" cy="6096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90600" y="1143000"/>
            <a:ext cx="37719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143000"/>
            <a:ext cx="37719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pic>
        <p:nvPicPr>
          <p:cNvPr id="7" name="Picture 6" descr="https://directreadout.sci.gsfc.nasa.gov/images/drl-glob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9600" y="0"/>
            <a:ext cx="873534"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4193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Rectangle 7"/>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a:defRPr/>
            </a:pPr>
            <a:endParaRPr lang="en-US" dirty="0">
              <a:solidFill>
                <a:srgbClr val="FFFFFF"/>
              </a:solidFill>
            </a:endParaRPr>
          </a:p>
        </p:txBody>
      </p:sp>
      <p:sp>
        <p:nvSpPr>
          <p:cNvPr id="2" name="Title 1"/>
          <p:cNvSpPr>
            <a:spLocks noGrp="1"/>
          </p:cNvSpPr>
          <p:nvPr>
            <p:ph type="title"/>
          </p:nvPr>
        </p:nvSpPr>
        <p:spPr>
          <a:xfrm>
            <a:off x="152400" y="118269"/>
            <a:ext cx="8229600" cy="601663"/>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pic>
        <p:nvPicPr>
          <p:cNvPr id="9" name="Picture 8" descr="https://directreadout.sci.gsfc.nasa.gov/images/drl-glob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9600" y="0"/>
            <a:ext cx="873534"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26057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a:defRPr/>
            </a:pPr>
            <a:endParaRPr lang="en-US" dirty="0">
              <a:solidFill>
                <a:srgbClr val="FFFFFF"/>
              </a:solidFill>
            </a:endParaRPr>
          </a:p>
        </p:txBody>
      </p:sp>
      <p:sp>
        <p:nvSpPr>
          <p:cNvPr id="2" name="Title 1"/>
          <p:cNvSpPr>
            <a:spLocks noGrp="1"/>
          </p:cNvSpPr>
          <p:nvPr>
            <p:ph type="title"/>
          </p:nvPr>
        </p:nvSpPr>
        <p:spPr>
          <a:xfrm>
            <a:off x="152400" y="114300"/>
            <a:ext cx="7924800" cy="609600"/>
          </a:xfrm>
        </p:spPr>
        <p:txBody>
          <a:bodyPr/>
          <a:lstStyle>
            <a:lvl1pPr>
              <a:defRPr>
                <a:solidFill>
                  <a:schemeClr val="bg1"/>
                </a:solidFill>
              </a:defRPr>
            </a:lvl1pPr>
          </a:lstStyle>
          <a:p>
            <a:r>
              <a:rPr lang="en-US" dirty="0" smtClean="0"/>
              <a:t>Click to edit Master title style</a:t>
            </a:r>
            <a:endParaRPr lang="en-US" dirty="0"/>
          </a:p>
        </p:txBody>
      </p:sp>
      <p:sp>
        <p:nvSpPr>
          <p:cNvPr id="3"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pic>
        <p:nvPicPr>
          <p:cNvPr id="5" name="Picture 4" descr="https://directreadout.sci.gsfc.nasa.gov/images/drl-glob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9600" y="0"/>
            <a:ext cx="873534"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16717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sp>
        <p:nvSpPr>
          <p:cNvPr id="3" name="Rectangle 2"/>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a:defRPr/>
            </a:pPr>
            <a:endParaRPr lang="en-US" dirty="0">
              <a:solidFill>
                <a:srgbClr val="FFFFFF"/>
              </a:solidFill>
            </a:endParaRPr>
          </a:p>
        </p:txBody>
      </p:sp>
      <p:pic>
        <p:nvPicPr>
          <p:cNvPr id="4" name="Picture 3" descr="https://directreadout.sci.gsfc.nasa.gov/images/drl-glob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9600" y="0"/>
            <a:ext cx="873534"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799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sp>
        <p:nvSpPr>
          <p:cNvPr id="5" name="Rectangle 4"/>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base">
              <a:spcBef>
                <a:spcPct val="0"/>
              </a:spcBef>
              <a:spcAft>
                <a:spcPct val="0"/>
              </a:spcAft>
              <a:defRPr/>
            </a:pPr>
            <a:endParaRPr lang="en-US" dirty="0">
              <a:solidFill>
                <a:srgbClr val="FFFFFF"/>
              </a:solidFill>
            </a:endParaRPr>
          </a:p>
        </p:txBody>
      </p:sp>
      <p:pic>
        <p:nvPicPr>
          <p:cNvPr id="6" name="Picture 5" descr="https://directreadout.sci.gsfc.nasa.gov/images/drl-globa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9600" y="0"/>
            <a:ext cx="873534"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17574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spTree>
    <p:extLst>
      <p:ext uri="{BB962C8B-B14F-4D97-AF65-F5344CB8AC3E}">
        <p14:creationId xmlns:p14="http://schemas.microsoft.com/office/powerpoint/2010/main" val="108792654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spTree>
    <p:extLst>
      <p:ext uri="{BB962C8B-B14F-4D97-AF65-F5344CB8AC3E}">
        <p14:creationId xmlns:p14="http://schemas.microsoft.com/office/powerpoint/2010/main" val="261733031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spTree>
    <p:extLst>
      <p:ext uri="{BB962C8B-B14F-4D97-AF65-F5344CB8AC3E}">
        <p14:creationId xmlns:p14="http://schemas.microsoft.com/office/powerpoint/2010/main" val="292912906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spTree>
    <p:extLst>
      <p:ext uri="{BB962C8B-B14F-4D97-AF65-F5344CB8AC3E}">
        <p14:creationId xmlns:p14="http://schemas.microsoft.com/office/powerpoint/2010/main" val="415772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base">
              <a:spcBef>
                <a:spcPct val="0"/>
              </a:spcBef>
              <a:spcAft>
                <a:spcPct val="0"/>
              </a:spcAft>
              <a:defRPr/>
            </a:pPr>
            <a:endParaRPr lang="en-US" dirty="0">
              <a:solidFill>
                <a:srgbClr val="FFFFFF"/>
              </a:solidFill>
            </a:endParaRPr>
          </a:p>
        </p:txBody>
      </p:sp>
      <p:sp>
        <p:nvSpPr>
          <p:cNvPr id="2" name="Title 1"/>
          <p:cNvSpPr>
            <a:spLocks noGrp="1"/>
          </p:cNvSpPr>
          <p:nvPr>
            <p:ph type="title"/>
          </p:nvPr>
        </p:nvSpPr>
        <p:spPr>
          <a:xfrm>
            <a:off x="152400" y="114300"/>
            <a:ext cx="7924800" cy="6096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90600" y="1143000"/>
            <a:ext cx="37719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143000"/>
            <a:ext cx="37719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pic>
        <p:nvPicPr>
          <p:cNvPr id="7" name="Picture 6" descr="https://directreadout.sci.gsfc.nasa.gov/images/drl-globa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9600" y="0"/>
            <a:ext cx="873534"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8308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Rectangle 7"/>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base">
              <a:spcBef>
                <a:spcPct val="0"/>
              </a:spcBef>
              <a:spcAft>
                <a:spcPct val="0"/>
              </a:spcAft>
              <a:defRPr/>
            </a:pPr>
            <a:endParaRPr lang="en-US" dirty="0">
              <a:solidFill>
                <a:srgbClr val="FFFFFF"/>
              </a:solidFill>
            </a:endParaRPr>
          </a:p>
        </p:txBody>
      </p:sp>
      <p:sp>
        <p:nvSpPr>
          <p:cNvPr id="2" name="Title 1"/>
          <p:cNvSpPr>
            <a:spLocks noGrp="1"/>
          </p:cNvSpPr>
          <p:nvPr>
            <p:ph type="title"/>
          </p:nvPr>
        </p:nvSpPr>
        <p:spPr>
          <a:xfrm>
            <a:off x="152400" y="118269"/>
            <a:ext cx="8229600" cy="601663"/>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pic>
        <p:nvPicPr>
          <p:cNvPr id="9" name="Picture 8" descr="https://directreadout.sci.gsfc.nasa.gov/images/drl-globa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9600" y="0"/>
            <a:ext cx="873534"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0914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base">
              <a:spcBef>
                <a:spcPct val="0"/>
              </a:spcBef>
              <a:spcAft>
                <a:spcPct val="0"/>
              </a:spcAft>
              <a:defRPr/>
            </a:pPr>
            <a:endParaRPr lang="en-US" dirty="0">
              <a:solidFill>
                <a:srgbClr val="FFFFFF"/>
              </a:solidFill>
            </a:endParaRPr>
          </a:p>
        </p:txBody>
      </p:sp>
      <p:sp>
        <p:nvSpPr>
          <p:cNvPr id="2" name="Title 1"/>
          <p:cNvSpPr>
            <a:spLocks noGrp="1"/>
          </p:cNvSpPr>
          <p:nvPr>
            <p:ph type="title"/>
          </p:nvPr>
        </p:nvSpPr>
        <p:spPr>
          <a:xfrm>
            <a:off x="152400" y="114300"/>
            <a:ext cx="7924800" cy="609600"/>
          </a:xfrm>
        </p:spPr>
        <p:txBody>
          <a:bodyPr/>
          <a:lstStyle>
            <a:lvl1pPr>
              <a:defRPr>
                <a:solidFill>
                  <a:schemeClr val="bg1"/>
                </a:solidFill>
              </a:defRPr>
            </a:lvl1pPr>
          </a:lstStyle>
          <a:p>
            <a:r>
              <a:rPr lang="en-US" dirty="0" smtClean="0"/>
              <a:t>Click to edit Master title style</a:t>
            </a:r>
            <a:endParaRPr lang="en-US" dirty="0"/>
          </a:p>
        </p:txBody>
      </p:sp>
      <p:sp>
        <p:nvSpPr>
          <p:cNvPr id="3"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pic>
        <p:nvPicPr>
          <p:cNvPr id="5" name="Picture 4" descr="https://directreadout.sci.gsfc.nasa.gov/images/drl-globa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9600" y="0"/>
            <a:ext cx="873534"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6605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sp>
        <p:nvSpPr>
          <p:cNvPr id="3" name="Rectangle 2"/>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base">
              <a:spcBef>
                <a:spcPct val="0"/>
              </a:spcBef>
              <a:spcAft>
                <a:spcPct val="0"/>
              </a:spcAft>
              <a:defRPr/>
            </a:pPr>
            <a:endParaRPr lang="en-US" dirty="0">
              <a:solidFill>
                <a:srgbClr val="FFFFFF"/>
              </a:solidFill>
            </a:endParaRPr>
          </a:p>
        </p:txBody>
      </p:sp>
      <p:pic>
        <p:nvPicPr>
          <p:cNvPr id="4" name="Picture 3" descr="https://directreadout.sci.gsfc.nasa.gov/images/drl-globa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9600" y="0"/>
            <a:ext cx="873534"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2051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spTree>
    <p:extLst>
      <p:ext uri="{BB962C8B-B14F-4D97-AF65-F5344CB8AC3E}">
        <p14:creationId xmlns:p14="http://schemas.microsoft.com/office/powerpoint/2010/main" val="24334363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spcBef>
                <a:spcPct val="0"/>
              </a:spcBef>
              <a:buFontTx/>
              <a:buNone/>
              <a:defRPr/>
            </a:lvl1pPr>
          </a:lstStyle>
          <a:p>
            <a:r>
              <a:rPr lang="en-US" altLang="en-US" dirty="0" smtClean="0"/>
              <a:t>NASA Direct Readout Conference (NDRC), http://ndrc-9.gsfc.nasa.gov</a:t>
            </a:r>
          </a:p>
        </p:txBody>
      </p:sp>
    </p:spTree>
    <p:extLst>
      <p:ext uri="{BB962C8B-B14F-4D97-AF65-F5344CB8AC3E}">
        <p14:creationId xmlns:p14="http://schemas.microsoft.com/office/powerpoint/2010/main" val="20359544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792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4099" name="Rectangle 3"/>
          <p:cNvSpPr>
            <a:spLocks noGrp="1" noChangeArrowheads="1"/>
          </p:cNvSpPr>
          <p:nvPr>
            <p:ph type="body" idx="1"/>
          </p:nvPr>
        </p:nvSpPr>
        <p:spPr bwMode="auto">
          <a:xfrm>
            <a:off x="990600" y="1143000"/>
            <a:ext cx="76962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0" name="Rectangle 4"/>
          <p:cNvSpPr>
            <a:spLocks noGrp="1" noChangeArrowheads="1"/>
          </p:cNvSpPr>
          <p:nvPr>
            <p:ph type="ftr" sz="quarter" idx="3"/>
          </p:nvPr>
        </p:nvSpPr>
        <p:spPr bwMode="auto">
          <a:xfrm>
            <a:off x="1066800" y="6613525"/>
            <a:ext cx="7239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777777"/>
                </a:solidFill>
                <a:latin typeface="Arial" charset="0"/>
              </a:defRPr>
            </a:lvl1pPr>
          </a:lstStyle>
          <a:p>
            <a:pPr>
              <a:defRPr/>
            </a:pPr>
            <a:r>
              <a:rPr lang="en-US"/>
              <a:t>International Land Direct Readout Coordinating Committee, http://landdirectreadout.org</a:t>
            </a:r>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up)">
                                      <p:cBhvr>
                                        <p:cTn id="7"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tmplLst>
          <p:tmpl>
            <p:tnLst>
              <p:par>
                <p:cTn presetID="22" presetClass="entr" presetSubtype="1"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up)">
                      <p:cBhvr>
                        <p:cTn dur="1000"/>
                        <p:tgtEl>
                          <p:spTgt spid="4099"/>
                        </p:tgtEl>
                      </p:cBhvr>
                    </p:animEffect>
                  </p:childTnLst>
                </p:cTn>
              </p:par>
            </p:tnLst>
          </p:tmpl>
        </p:tmplLst>
      </p:bldP>
    </p:bldLst>
  </p:timing>
  <p:hf sldNum="0" hdr="0" dt="0"/>
  <p:txStyles>
    <p:titleStyle>
      <a:lvl1pPr algn="l" rtl="0" eaLnBrk="1" fontAlgn="base" hangingPunct="1">
        <a:spcBef>
          <a:spcPct val="0"/>
        </a:spcBef>
        <a:spcAft>
          <a:spcPct val="0"/>
        </a:spcAft>
        <a:defRPr sz="3200" u="none">
          <a:solidFill>
            <a:schemeClr val="bg1"/>
          </a:solidFill>
          <a:latin typeface="Tahoma" panose="020B0604030504040204" pitchFamily="34" charset="0"/>
          <a:ea typeface="Tahoma" panose="020B0604030504040204" pitchFamily="34" charset="0"/>
          <a:cs typeface="Tahoma" panose="020B0604030504040204" pitchFamily="34" charset="0"/>
        </a:defRPr>
      </a:lvl1pPr>
      <a:lvl2pPr algn="ctr" rtl="0" eaLnBrk="1" fontAlgn="base" hangingPunct="1">
        <a:spcBef>
          <a:spcPct val="0"/>
        </a:spcBef>
        <a:spcAft>
          <a:spcPct val="0"/>
        </a:spcAft>
        <a:defRPr sz="3200" u="sng">
          <a:solidFill>
            <a:srgbClr val="003300"/>
          </a:solidFill>
          <a:latin typeface="Arial" charset="0"/>
        </a:defRPr>
      </a:lvl2pPr>
      <a:lvl3pPr algn="ctr" rtl="0" eaLnBrk="1" fontAlgn="base" hangingPunct="1">
        <a:spcBef>
          <a:spcPct val="0"/>
        </a:spcBef>
        <a:spcAft>
          <a:spcPct val="0"/>
        </a:spcAft>
        <a:defRPr sz="3200" u="sng">
          <a:solidFill>
            <a:srgbClr val="003300"/>
          </a:solidFill>
          <a:latin typeface="Arial" charset="0"/>
        </a:defRPr>
      </a:lvl3pPr>
      <a:lvl4pPr algn="ctr" rtl="0" eaLnBrk="1" fontAlgn="base" hangingPunct="1">
        <a:spcBef>
          <a:spcPct val="0"/>
        </a:spcBef>
        <a:spcAft>
          <a:spcPct val="0"/>
        </a:spcAft>
        <a:defRPr sz="3200" u="sng">
          <a:solidFill>
            <a:srgbClr val="003300"/>
          </a:solidFill>
          <a:latin typeface="Arial" charset="0"/>
        </a:defRPr>
      </a:lvl4pPr>
      <a:lvl5pPr algn="ctr" rtl="0" eaLnBrk="1" fontAlgn="base" hangingPunct="1">
        <a:spcBef>
          <a:spcPct val="0"/>
        </a:spcBef>
        <a:spcAft>
          <a:spcPct val="0"/>
        </a:spcAft>
        <a:defRPr sz="3200" u="sng">
          <a:solidFill>
            <a:srgbClr val="003300"/>
          </a:solidFill>
          <a:latin typeface="Arial" charset="0"/>
        </a:defRPr>
      </a:lvl5pPr>
      <a:lvl6pPr marL="457200" algn="ctr" rtl="0" eaLnBrk="1" fontAlgn="base" hangingPunct="1">
        <a:spcBef>
          <a:spcPct val="0"/>
        </a:spcBef>
        <a:spcAft>
          <a:spcPct val="0"/>
        </a:spcAft>
        <a:defRPr sz="3200" u="sng">
          <a:solidFill>
            <a:srgbClr val="003300"/>
          </a:solidFill>
          <a:latin typeface="Arial" charset="0"/>
        </a:defRPr>
      </a:lvl6pPr>
      <a:lvl7pPr marL="914400" algn="ctr" rtl="0" eaLnBrk="1" fontAlgn="base" hangingPunct="1">
        <a:spcBef>
          <a:spcPct val="0"/>
        </a:spcBef>
        <a:spcAft>
          <a:spcPct val="0"/>
        </a:spcAft>
        <a:defRPr sz="3200" u="sng">
          <a:solidFill>
            <a:srgbClr val="003300"/>
          </a:solidFill>
          <a:latin typeface="Arial" charset="0"/>
        </a:defRPr>
      </a:lvl7pPr>
      <a:lvl8pPr marL="1371600" algn="ctr" rtl="0" eaLnBrk="1" fontAlgn="base" hangingPunct="1">
        <a:spcBef>
          <a:spcPct val="0"/>
        </a:spcBef>
        <a:spcAft>
          <a:spcPct val="0"/>
        </a:spcAft>
        <a:defRPr sz="3200" u="sng">
          <a:solidFill>
            <a:srgbClr val="003300"/>
          </a:solidFill>
          <a:latin typeface="Arial" charset="0"/>
        </a:defRPr>
      </a:lvl8pPr>
      <a:lvl9pPr marL="1828800" algn="ctr" rtl="0" eaLnBrk="1" fontAlgn="base" hangingPunct="1">
        <a:spcBef>
          <a:spcPct val="0"/>
        </a:spcBef>
        <a:spcAft>
          <a:spcPct val="0"/>
        </a:spcAft>
        <a:defRPr sz="3200" u="sng">
          <a:solidFill>
            <a:srgbClr val="003300"/>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42849-B028-4999-8E51-D83912F3F798}" type="datetimeFigureOut">
              <a:rPr lang="en-US" smtClean="0"/>
              <a:t>6/22/2016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51C08-9308-45E9-9F6E-63EBCD8C8C08}" type="slidenum">
              <a:rPr lang="en-US" smtClean="0"/>
              <a:t>‹#›</a:t>
            </a:fld>
            <a:endParaRPr lang="en-US"/>
          </a:p>
        </p:txBody>
      </p:sp>
    </p:spTree>
    <p:extLst>
      <p:ext uri="{BB962C8B-B14F-4D97-AF65-F5344CB8AC3E}">
        <p14:creationId xmlns:p14="http://schemas.microsoft.com/office/powerpoint/2010/main" val="392519212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792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4099" name="Rectangle 3"/>
          <p:cNvSpPr>
            <a:spLocks noGrp="1" noChangeArrowheads="1"/>
          </p:cNvSpPr>
          <p:nvPr>
            <p:ph type="body" idx="1"/>
          </p:nvPr>
        </p:nvSpPr>
        <p:spPr bwMode="auto">
          <a:xfrm>
            <a:off x="990600" y="1143000"/>
            <a:ext cx="76962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0" name="Rectangle 4"/>
          <p:cNvSpPr>
            <a:spLocks noGrp="1" noChangeArrowheads="1"/>
          </p:cNvSpPr>
          <p:nvPr>
            <p:ph type="ftr" sz="quarter" idx="3"/>
          </p:nvPr>
        </p:nvSpPr>
        <p:spPr bwMode="auto">
          <a:xfrm>
            <a:off x="1066800" y="6613525"/>
            <a:ext cx="7239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777777"/>
                </a:solidFill>
                <a:latin typeface="Arial" charset="0"/>
              </a:defRPr>
            </a:lvl1pPr>
          </a:lstStyle>
          <a:p>
            <a:pPr>
              <a:defRPr/>
            </a:pPr>
            <a:r>
              <a:rPr lang="en-US"/>
              <a:t>International Land Direct Readout Coordinating Committee, http://landdirectreadout.org</a:t>
            </a:r>
          </a:p>
        </p:txBody>
      </p:sp>
    </p:spTree>
    <p:extLst>
      <p:ext uri="{BB962C8B-B14F-4D97-AF65-F5344CB8AC3E}">
        <p14:creationId xmlns:p14="http://schemas.microsoft.com/office/powerpoint/2010/main" val="84884949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up)">
                                      <p:cBhvr>
                                        <p:cTn id="7"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tmplLst>
          <p:tmpl>
            <p:tnLst>
              <p:par>
                <p:cTn presetID="22" presetClass="entr" presetSubtype="1"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up)">
                      <p:cBhvr>
                        <p:cTn dur="1000"/>
                        <p:tgtEl>
                          <p:spTgt spid="4099"/>
                        </p:tgtEl>
                      </p:cBhvr>
                    </p:animEffect>
                  </p:childTnLst>
                </p:cTn>
              </p:par>
            </p:tnLst>
          </p:tmpl>
        </p:tmplLst>
      </p:bldP>
    </p:bldLst>
  </p:timing>
  <p:hf sldNum="0" hdr="0" dt="0"/>
  <p:txStyles>
    <p:titleStyle>
      <a:lvl1pPr algn="l" rtl="0" eaLnBrk="1" fontAlgn="base" hangingPunct="1">
        <a:spcBef>
          <a:spcPct val="0"/>
        </a:spcBef>
        <a:spcAft>
          <a:spcPct val="0"/>
        </a:spcAft>
        <a:defRPr sz="3200" u="none">
          <a:solidFill>
            <a:schemeClr val="bg1"/>
          </a:solidFill>
          <a:latin typeface="Tahoma" panose="020B0604030504040204" pitchFamily="34" charset="0"/>
          <a:ea typeface="Tahoma" panose="020B0604030504040204" pitchFamily="34" charset="0"/>
          <a:cs typeface="Tahoma" panose="020B0604030504040204" pitchFamily="34" charset="0"/>
        </a:defRPr>
      </a:lvl1pPr>
      <a:lvl2pPr algn="ctr" rtl="0" eaLnBrk="1" fontAlgn="base" hangingPunct="1">
        <a:spcBef>
          <a:spcPct val="0"/>
        </a:spcBef>
        <a:spcAft>
          <a:spcPct val="0"/>
        </a:spcAft>
        <a:defRPr sz="3200" u="sng">
          <a:solidFill>
            <a:srgbClr val="003300"/>
          </a:solidFill>
          <a:latin typeface="Arial" charset="0"/>
        </a:defRPr>
      </a:lvl2pPr>
      <a:lvl3pPr algn="ctr" rtl="0" eaLnBrk="1" fontAlgn="base" hangingPunct="1">
        <a:spcBef>
          <a:spcPct val="0"/>
        </a:spcBef>
        <a:spcAft>
          <a:spcPct val="0"/>
        </a:spcAft>
        <a:defRPr sz="3200" u="sng">
          <a:solidFill>
            <a:srgbClr val="003300"/>
          </a:solidFill>
          <a:latin typeface="Arial" charset="0"/>
        </a:defRPr>
      </a:lvl3pPr>
      <a:lvl4pPr algn="ctr" rtl="0" eaLnBrk="1" fontAlgn="base" hangingPunct="1">
        <a:spcBef>
          <a:spcPct val="0"/>
        </a:spcBef>
        <a:spcAft>
          <a:spcPct val="0"/>
        </a:spcAft>
        <a:defRPr sz="3200" u="sng">
          <a:solidFill>
            <a:srgbClr val="003300"/>
          </a:solidFill>
          <a:latin typeface="Arial" charset="0"/>
        </a:defRPr>
      </a:lvl4pPr>
      <a:lvl5pPr algn="ctr" rtl="0" eaLnBrk="1" fontAlgn="base" hangingPunct="1">
        <a:spcBef>
          <a:spcPct val="0"/>
        </a:spcBef>
        <a:spcAft>
          <a:spcPct val="0"/>
        </a:spcAft>
        <a:defRPr sz="3200" u="sng">
          <a:solidFill>
            <a:srgbClr val="003300"/>
          </a:solidFill>
          <a:latin typeface="Arial" charset="0"/>
        </a:defRPr>
      </a:lvl5pPr>
      <a:lvl6pPr marL="457200" algn="ctr" rtl="0" eaLnBrk="1" fontAlgn="base" hangingPunct="1">
        <a:spcBef>
          <a:spcPct val="0"/>
        </a:spcBef>
        <a:spcAft>
          <a:spcPct val="0"/>
        </a:spcAft>
        <a:defRPr sz="3200" u="sng">
          <a:solidFill>
            <a:srgbClr val="003300"/>
          </a:solidFill>
          <a:latin typeface="Arial" charset="0"/>
        </a:defRPr>
      </a:lvl6pPr>
      <a:lvl7pPr marL="914400" algn="ctr" rtl="0" eaLnBrk="1" fontAlgn="base" hangingPunct="1">
        <a:spcBef>
          <a:spcPct val="0"/>
        </a:spcBef>
        <a:spcAft>
          <a:spcPct val="0"/>
        </a:spcAft>
        <a:defRPr sz="3200" u="sng">
          <a:solidFill>
            <a:srgbClr val="003300"/>
          </a:solidFill>
          <a:latin typeface="Arial" charset="0"/>
        </a:defRPr>
      </a:lvl7pPr>
      <a:lvl8pPr marL="1371600" algn="ctr" rtl="0" eaLnBrk="1" fontAlgn="base" hangingPunct="1">
        <a:spcBef>
          <a:spcPct val="0"/>
        </a:spcBef>
        <a:spcAft>
          <a:spcPct val="0"/>
        </a:spcAft>
        <a:defRPr sz="3200" u="sng">
          <a:solidFill>
            <a:srgbClr val="003300"/>
          </a:solidFill>
          <a:latin typeface="Arial" charset="0"/>
        </a:defRPr>
      </a:lvl8pPr>
      <a:lvl9pPr marL="1828800" algn="ctr" rtl="0" eaLnBrk="1" fontAlgn="base" hangingPunct="1">
        <a:spcBef>
          <a:spcPct val="0"/>
        </a:spcBef>
        <a:spcAft>
          <a:spcPct val="0"/>
        </a:spcAft>
        <a:defRPr sz="3200" u="sng">
          <a:solidFill>
            <a:srgbClr val="003300"/>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5"/>
          <p:cNvSpPr>
            <a:spLocks noGrp="1" noChangeArrowheads="1"/>
          </p:cNvSpPr>
          <p:nvPr>
            <p:ph type="ftr" sz="quarter" idx="10"/>
          </p:nvPr>
        </p:nvSpPr>
        <p:spPr>
          <a:xfrm>
            <a:off x="5257800" y="6194425"/>
            <a:ext cx="3657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dirty="0"/>
              <a:t>NASA Direct Readout Conference (NDRC) </a:t>
            </a:r>
          </a:p>
          <a:p>
            <a:pPr>
              <a:spcBef>
                <a:spcPct val="0"/>
              </a:spcBef>
              <a:buFontTx/>
              <a:buNone/>
            </a:pPr>
            <a:r>
              <a:rPr lang="en-US" altLang="en-US" sz="1000" dirty="0"/>
              <a:t>http://ndrc-9.gsfc.nasa.gov</a:t>
            </a:r>
          </a:p>
        </p:txBody>
      </p:sp>
      <p:sp>
        <p:nvSpPr>
          <p:cNvPr id="5123" name="Rectangle 2"/>
          <p:cNvSpPr>
            <a:spLocks noGrp="1" noChangeArrowheads="1"/>
          </p:cNvSpPr>
          <p:nvPr>
            <p:ph type="ctrTitle"/>
          </p:nvPr>
        </p:nvSpPr>
        <p:spPr>
          <a:xfrm>
            <a:off x="2590800" y="838200"/>
            <a:ext cx="6248400" cy="1470025"/>
          </a:xfrm>
        </p:spPr>
        <p:txBody>
          <a:bodyPr/>
          <a:lstStyle/>
          <a:p>
            <a:r>
              <a:rPr lang="en-US" altLang="en-US" dirty="0" smtClean="0"/>
              <a:t>Real-Time Remote Sensing </a:t>
            </a:r>
            <a:br>
              <a:rPr lang="en-US" altLang="en-US" dirty="0" smtClean="0"/>
            </a:br>
            <a:r>
              <a:rPr lang="en-US" altLang="en-US" sz="4800" dirty="0" smtClean="0"/>
              <a:t>Oceans/Freshwater</a:t>
            </a:r>
            <a:endParaRPr lang="en-US" altLang="en-US" dirty="0" smtClean="0"/>
          </a:p>
        </p:txBody>
      </p:sp>
      <p:sp>
        <p:nvSpPr>
          <p:cNvPr id="5124" name="Rectangle 3"/>
          <p:cNvSpPr>
            <a:spLocks noGrp="1" noChangeArrowheads="1"/>
          </p:cNvSpPr>
          <p:nvPr>
            <p:ph type="subTitle" idx="1"/>
          </p:nvPr>
        </p:nvSpPr>
        <p:spPr>
          <a:xfrm>
            <a:off x="4244226" y="2667000"/>
            <a:ext cx="4671174" cy="1600200"/>
          </a:xfrm>
        </p:spPr>
        <p:txBody>
          <a:bodyPr/>
          <a:lstStyle/>
          <a:p>
            <a:r>
              <a:rPr lang="en-US" altLang="en-US" sz="3200" dirty="0" smtClean="0"/>
              <a:t>Welcome </a:t>
            </a:r>
            <a:r>
              <a:rPr lang="en-US" altLang="en-US" sz="3200" dirty="0"/>
              <a:t>&amp; </a:t>
            </a:r>
            <a:r>
              <a:rPr lang="en-US" altLang="en-US" sz="3200" dirty="0" smtClean="0"/>
              <a:t>Logistics</a:t>
            </a:r>
            <a:r>
              <a:rPr lang="en-US" altLang="en-US" sz="3200" dirty="0"/>
              <a:t/>
            </a:r>
            <a:br>
              <a:rPr lang="en-US" altLang="en-US" sz="3200" dirty="0"/>
            </a:br>
            <a:r>
              <a:rPr lang="en-US" altLang="en-US" dirty="0"/>
              <a:t>Thursday, June 23, </a:t>
            </a:r>
            <a:r>
              <a:rPr lang="en-US" altLang="en-US" dirty="0" smtClean="0"/>
              <a:t>2016</a:t>
            </a:r>
            <a:r>
              <a:rPr lang="en-US" altLang="en-US" sz="3200" dirty="0" smtClean="0"/>
              <a:t/>
            </a:r>
            <a:br>
              <a:rPr lang="en-US" altLang="en-US" sz="3200" dirty="0" smtClean="0"/>
            </a:br>
            <a:r>
              <a:rPr lang="en-US" altLang="en-US" dirty="0" smtClean="0"/>
              <a:t>Jasmine Nahorniak</a:t>
            </a:r>
            <a:endParaRPr lang="en-US" altLang="en-US" dirty="0"/>
          </a:p>
          <a:p>
            <a:pPr eaLnBrk="1" hangingPunct="1"/>
            <a:r>
              <a:rPr lang="en-US" altLang="en-US" dirty="0" smtClean="0"/>
              <a:t/>
            </a:r>
            <a:br>
              <a:rPr lang="en-US" altLang="en-US" dirty="0" smtClean="0"/>
            </a:br>
            <a:r>
              <a:rPr lang="en-US" altLang="en-US" dirty="0" smtClean="0"/>
              <a:t/>
            </a:r>
            <a:br>
              <a:rPr lang="en-US" altLang="en-US" dirty="0" smtClean="0"/>
            </a:br>
            <a:endParaRPr lang="en-US" altLang="en-US" dirty="0" smtClean="0"/>
          </a:p>
          <a:p>
            <a:pPr eaLnBrk="1" hangingPunct="1"/>
            <a:r>
              <a:rPr lang="en-US" altLang="en-US" sz="1600" dirty="0" smtClean="0"/>
              <a:t>NASA Direct Readout Conference</a:t>
            </a:r>
          </a:p>
          <a:p>
            <a:pPr eaLnBrk="1" hangingPunct="1"/>
            <a:r>
              <a:rPr lang="en-US" altLang="en-US" sz="1600" dirty="0" smtClean="0"/>
              <a:t>Valladolid, Spain</a:t>
            </a:r>
          </a:p>
          <a:p>
            <a:pPr eaLnBrk="1" hangingPunct="1"/>
            <a:r>
              <a:rPr lang="en-US" altLang="en-US" sz="1600" dirty="0" smtClean="0"/>
              <a:t>June 21-24, 2016</a:t>
            </a:r>
          </a:p>
        </p:txBody>
      </p:sp>
      <p:pic>
        <p:nvPicPr>
          <p:cNvPr id="14" name="Picture 13"/>
          <p:cNvPicPr>
            <a:picLocks noChangeAspect="1"/>
          </p:cNvPicPr>
          <p:nvPr/>
        </p:nvPicPr>
        <p:blipFill>
          <a:blip r:embed="rId3"/>
          <a:stretch>
            <a:fillRect/>
          </a:stretch>
        </p:blipFill>
        <p:spPr>
          <a:xfrm>
            <a:off x="366765" y="6123388"/>
            <a:ext cx="5249111" cy="506012"/>
          </a:xfrm>
          <a:prstGeom prst="rect">
            <a:avLst/>
          </a:prstGeom>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80870" y="1143000"/>
            <a:ext cx="8810730" cy="522553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847850"/>
            <a:ext cx="3648075"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0" name="Title 1"/>
          <p:cNvSpPr>
            <a:spLocks noGrp="1"/>
          </p:cNvSpPr>
          <p:nvPr>
            <p:ph type="title"/>
          </p:nvPr>
        </p:nvSpPr>
        <p:spPr>
          <a:xfrm>
            <a:off x="1066800" y="0"/>
            <a:ext cx="7010400" cy="838200"/>
          </a:xfrm>
        </p:spPr>
        <p:txBody>
          <a:bodyPr/>
          <a:lstStyle/>
          <a:p>
            <a:r>
              <a:rPr lang="en-US" altLang="en-US" sz="2800" dirty="0" smtClean="0"/>
              <a:t>Oregon State University Direct Readout</a:t>
            </a:r>
          </a:p>
        </p:txBody>
      </p:sp>
      <p:sp>
        <p:nvSpPr>
          <p:cNvPr id="1229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dirty="0" smtClean="0">
                <a:solidFill>
                  <a:srgbClr val="777777"/>
                </a:solidFill>
              </a:rPr>
              <a:t>NASA Direct Readout Conference (NDRC), http://ndrc-9.gsfc.nasa.gov</a:t>
            </a:r>
          </a:p>
        </p:txBody>
      </p:sp>
      <p:pic>
        <p:nvPicPr>
          <p:cNvPr id="2058" name="Picture 10" descr="C:\GOOD\logos\osu-logos\pc_wm_v_1c_re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024" y="68696"/>
            <a:ext cx="838200" cy="6933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GOOD\downloads\NPP_CVIIRS_L2.16170205446.TCOLOR.h5.m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503929"/>
            <a:ext cx="4933718" cy="3963421"/>
          </a:xfrm>
          <a:prstGeom prst="rect">
            <a:avLst/>
          </a:prstGeom>
          <a:noFill/>
          <a:extLst>
            <a:ext uri="{909E8E84-426E-40DD-AFC4-6F175D3DCCD1}">
              <a14:hiddenFill xmlns:a14="http://schemas.microsoft.com/office/drawing/2010/main">
                <a:solidFill>
                  <a:srgbClr val="FFFFFF"/>
                </a:solidFill>
              </a14:hiddenFill>
            </a:ext>
          </a:extLst>
        </p:spPr>
      </p:pic>
      <p:sp>
        <p:nvSpPr>
          <p:cNvPr id="8" name="5-Point Star 7"/>
          <p:cNvSpPr/>
          <p:nvPr/>
        </p:nvSpPr>
        <p:spPr bwMode="auto">
          <a:xfrm>
            <a:off x="6705600" y="3296161"/>
            <a:ext cx="304800" cy="285239"/>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1830492" y="5715000"/>
            <a:ext cx="5865708" cy="369332"/>
          </a:xfrm>
          <a:prstGeom prst="rect">
            <a:avLst/>
          </a:prstGeom>
          <a:noFill/>
        </p:spPr>
        <p:txBody>
          <a:bodyPr wrap="none" rtlCol="0">
            <a:spAutoFit/>
          </a:bodyPr>
          <a:lstStyle/>
          <a:p>
            <a:r>
              <a:rPr lang="en-US" altLang="en-US" dirty="0" smtClean="0">
                <a:solidFill>
                  <a:schemeClr val="bg1"/>
                </a:solidFill>
              </a:rPr>
              <a:t>http</a:t>
            </a:r>
            <a:r>
              <a:rPr lang="en-US" altLang="en-US" dirty="0">
                <a:solidFill>
                  <a:schemeClr val="bg1"/>
                </a:solidFill>
              </a:rPr>
              <a:t>://omel-test.coas.oregonstate.edu/project/DB/VIIRS</a:t>
            </a:r>
            <a:endParaRPr lang="en-US"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6200" y="0"/>
            <a:ext cx="7924800" cy="762000"/>
          </a:xfrm>
        </p:spPr>
        <p:txBody>
          <a:bodyPr/>
          <a:lstStyle/>
          <a:p>
            <a:r>
              <a:rPr lang="en-US" altLang="en-US" sz="2400" dirty="0" smtClean="0"/>
              <a:t>International Direct Readout Ocean Steering Committee</a:t>
            </a:r>
            <a:br>
              <a:rPr lang="en-US" altLang="en-US" sz="2400" dirty="0" smtClean="0"/>
            </a:br>
            <a:r>
              <a:rPr lang="en-US" altLang="en-US" sz="1600" dirty="0" smtClean="0"/>
              <a:t>www.oceandirectreadout.org</a:t>
            </a:r>
          </a:p>
        </p:txBody>
      </p:sp>
      <p:sp>
        <p:nvSpPr>
          <p:cNvPr id="1229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dirty="0" smtClean="0">
                <a:solidFill>
                  <a:srgbClr val="777777"/>
                </a:solidFill>
              </a:rPr>
              <a:t>NASA Direct Readout Conference (NDRC), http://ndrc-9.gsfc.nasa.gov</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1401" y="990600"/>
            <a:ext cx="4530199"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766" y="990600"/>
            <a:ext cx="4406527" cy="5693866"/>
          </a:xfrm>
          <a:prstGeom prst="rect">
            <a:avLst/>
          </a:prstGeom>
          <a:noFill/>
        </p:spPr>
        <p:txBody>
          <a:bodyPr wrap="none" rtlCol="0">
            <a:spAutoFit/>
          </a:bodyPr>
          <a:lstStyle/>
          <a:p>
            <a:r>
              <a:rPr lang="en-US" sz="1600" dirty="0" smtClean="0"/>
              <a:t>The role of the IDROSC is to act as </a:t>
            </a:r>
            <a:br>
              <a:rPr lang="en-US" sz="1600" dirty="0" smtClean="0"/>
            </a:br>
            <a:r>
              <a:rPr lang="en-US" sz="1600" b="1" dirty="0" smtClean="0">
                <a:solidFill>
                  <a:srgbClr val="0070C0"/>
                </a:solidFill>
              </a:rPr>
              <a:t>a conduit between the ocean direct </a:t>
            </a:r>
            <a:br>
              <a:rPr lang="en-US" sz="1600" b="1" dirty="0" smtClean="0">
                <a:solidFill>
                  <a:srgbClr val="0070C0"/>
                </a:solidFill>
              </a:rPr>
            </a:br>
            <a:r>
              <a:rPr lang="en-US" sz="1600" b="1" dirty="0" smtClean="0">
                <a:solidFill>
                  <a:srgbClr val="0070C0"/>
                </a:solidFill>
              </a:rPr>
              <a:t>readout community and relevant  </a:t>
            </a:r>
          </a:p>
          <a:p>
            <a:r>
              <a:rPr lang="en-US" sz="1600" b="1" dirty="0" smtClean="0">
                <a:solidFill>
                  <a:srgbClr val="0070C0"/>
                </a:solidFill>
              </a:rPr>
              <a:t>agencies</a:t>
            </a:r>
            <a:r>
              <a:rPr lang="en-US" sz="1600" dirty="0" smtClean="0"/>
              <a:t>. In addition to providing a </a:t>
            </a:r>
          </a:p>
          <a:p>
            <a:r>
              <a:rPr lang="en-US" sz="1600" dirty="0" smtClean="0"/>
              <a:t>voice for this community, we also </a:t>
            </a:r>
            <a:br>
              <a:rPr lang="en-US" sz="1600" dirty="0" smtClean="0"/>
            </a:br>
            <a:r>
              <a:rPr lang="en-US" sz="1600" dirty="0" smtClean="0"/>
              <a:t>provide access to information about </a:t>
            </a:r>
          </a:p>
          <a:p>
            <a:r>
              <a:rPr lang="en-US" sz="1600" dirty="0" smtClean="0"/>
              <a:t>ocean-specific satellite sensors and </a:t>
            </a:r>
            <a:br>
              <a:rPr lang="en-US" sz="1600" dirty="0" smtClean="0"/>
            </a:br>
            <a:r>
              <a:rPr lang="en-US" sz="1600" dirty="0" smtClean="0"/>
              <a:t>software on our website.</a:t>
            </a:r>
          </a:p>
          <a:p>
            <a:endParaRPr lang="en-US" dirty="0"/>
          </a:p>
          <a:p>
            <a:r>
              <a:rPr lang="en-US" b="1" dirty="0" smtClean="0"/>
              <a:t>Committee Members</a:t>
            </a:r>
          </a:p>
          <a:p>
            <a:r>
              <a:rPr lang="en-US" sz="1400" dirty="0" smtClean="0"/>
              <a:t>Jasmine Nahorniak (chair)</a:t>
            </a:r>
            <a:br>
              <a:rPr lang="en-US" sz="1400" dirty="0" smtClean="0"/>
            </a:br>
            <a:r>
              <a:rPr lang="en-US" sz="1400" dirty="0" smtClean="0"/>
              <a:t> </a:t>
            </a:r>
            <a:r>
              <a:rPr lang="en-US" sz="1400" i="1" dirty="0" smtClean="0"/>
              <a:t>Oregon State University, USA</a:t>
            </a:r>
          </a:p>
          <a:p>
            <a:r>
              <a:rPr lang="en-US" sz="1400" dirty="0" err="1" smtClean="0"/>
              <a:t>Ichio</a:t>
            </a:r>
            <a:r>
              <a:rPr lang="en-US" sz="1400" dirty="0" smtClean="0"/>
              <a:t> Asanuma</a:t>
            </a:r>
            <a:br>
              <a:rPr lang="en-US" sz="1400" dirty="0" smtClean="0"/>
            </a:br>
            <a:r>
              <a:rPr lang="en-US" sz="1400" i="1" dirty="0" smtClean="0"/>
              <a:t> The Tokyo </a:t>
            </a:r>
            <a:r>
              <a:rPr lang="en-US" sz="1400" i="1" dirty="0"/>
              <a:t>University of Information Sciences, Japan</a:t>
            </a:r>
            <a:r>
              <a:rPr lang="en-US" sz="1400" dirty="0" smtClean="0"/>
              <a:t/>
            </a:r>
            <a:br>
              <a:rPr lang="en-US" sz="1400" dirty="0" smtClean="0"/>
            </a:br>
            <a:r>
              <a:rPr lang="en-US" sz="1400" dirty="0" smtClean="0"/>
              <a:t>Frank Muller-</a:t>
            </a:r>
            <a:r>
              <a:rPr lang="en-US" sz="1400" dirty="0" err="1" smtClean="0"/>
              <a:t>Karger</a:t>
            </a:r>
            <a:r>
              <a:rPr lang="en-US" sz="1400" dirty="0" smtClean="0"/>
              <a:t/>
            </a:r>
            <a:br>
              <a:rPr lang="en-US" sz="1400" dirty="0" smtClean="0"/>
            </a:br>
            <a:r>
              <a:rPr lang="en-US" sz="1400" dirty="0" smtClean="0"/>
              <a:t> </a:t>
            </a:r>
            <a:r>
              <a:rPr lang="en-US" sz="1400" i="1" dirty="0" smtClean="0"/>
              <a:t>University </a:t>
            </a:r>
            <a:r>
              <a:rPr lang="en-US" sz="1400" i="1" dirty="0"/>
              <a:t>of South Florida, </a:t>
            </a:r>
            <a:r>
              <a:rPr lang="en-US" sz="1400" i="1" dirty="0" smtClean="0"/>
              <a:t>USA</a:t>
            </a:r>
          </a:p>
          <a:p>
            <a:r>
              <a:rPr lang="en-US" sz="1400" dirty="0" smtClean="0"/>
              <a:t>Edward King</a:t>
            </a:r>
          </a:p>
          <a:p>
            <a:r>
              <a:rPr lang="en-US" sz="1400" i="1" dirty="0" smtClean="0"/>
              <a:t> CSIRO</a:t>
            </a:r>
            <a:r>
              <a:rPr lang="en-US" sz="1400" i="1" dirty="0"/>
              <a:t>, </a:t>
            </a:r>
            <a:r>
              <a:rPr lang="en-US" sz="1400" i="1" dirty="0" smtClean="0"/>
              <a:t>Australia</a:t>
            </a:r>
          </a:p>
          <a:p>
            <a:r>
              <a:rPr lang="en-US" sz="1400" dirty="0" smtClean="0"/>
              <a:t>Ricardo Letelier</a:t>
            </a:r>
            <a:r>
              <a:rPr lang="en-US" sz="1400" i="1" dirty="0" smtClean="0"/>
              <a:t/>
            </a:r>
            <a:br>
              <a:rPr lang="en-US" sz="1400" i="1" dirty="0" smtClean="0"/>
            </a:br>
            <a:r>
              <a:rPr lang="en-US" sz="1400" i="1" dirty="0" smtClean="0"/>
              <a:t> Oregon State University, USA</a:t>
            </a:r>
            <a:br>
              <a:rPr lang="en-US" sz="1400" i="1" dirty="0" smtClean="0"/>
            </a:br>
            <a:r>
              <a:rPr lang="en-US" sz="1400" dirty="0" smtClean="0"/>
              <a:t>Marcelo </a:t>
            </a:r>
            <a:r>
              <a:rPr lang="en-US" sz="1400" dirty="0" err="1" smtClean="0"/>
              <a:t>Colazo</a:t>
            </a:r>
            <a:endParaRPr lang="en-US" sz="1400" dirty="0" smtClean="0"/>
          </a:p>
          <a:p>
            <a:r>
              <a:rPr lang="en-US" sz="1400" dirty="0"/>
              <a:t> </a:t>
            </a:r>
            <a:r>
              <a:rPr lang="en-US" sz="1400" i="1" dirty="0" smtClean="0"/>
              <a:t>CONAE, Argentina</a:t>
            </a:r>
          </a:p>
          <a:p>
            <a:endParaRPr lang="en-US" sz="1400" i="1" dirty="0"/>
          </a:p>
          <a:p>
            <a:r>
              <a:rPr lang="en-US" b="1" dirty="0" smtClean="0"/>
              <a:t>IDROSC@coas.oregonstate.edu</a:t>
            </a:r>
            <a:endParaRPr lang="en-US" b="1" dirty="0"/>
          </a:p>
        </p:txBody>
      </p:sp>
    </p:spTree>
    <p:extLst>
      <p:ext uri="{BB962C8B-B14F-4D97-AF65-F5344CB8AC3E}">
        <p14:creationId xmlns:p14="http://schemas.microsoft.com/office/powerpoint/2010/main" val="2989681337"/>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3581400"/>
            <a:ext cx="9144000" cy="228600"/>
          </a:xfrm>
          <a:prstGeom prst="rect">
            <a:avLst/>
          </a:prstGeom>
          <a:solidFill>
            <a:srgbClr val="FBF75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0" y="1143000"/>
            <a:ext cx="9144000" cy="228600"/>
          </a:xfrm>
          <a:prstGeom prst="rect">
            <a:avLst/>
          </a:prstGeom>
          <a:solidFill>
            <a:srgbClr val="FBF75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Schedule for Thursday, June 23</a:t>
            </a:r>
            <a:endParaRPr lang="en-US" dirty="0"/>
          </a:p>
        </p:txBody>
      </p:sp>
      <p:sp>
        <p:nvSpPr>
          <p:cNvPr id="4" name="Footer Placeholder 3"/>
          <p:cNvSpPr>
            <a:spLocks noGrp="1"/>
          </p:cNvSpPr>
          <p:nvPr>
            <p:ph type="ftr" sz="quarter" idx="10"/>
          </p:nvPr>
        </p:nvSpPr>
        <p:spPr/>
        <p:txBody>
          <a:bodyPr/>
          <a:lstStyle/>
          <a:p>
            <a:r>
              <a:rPr lang="en-US" altLang="en-US" smtClean="0"/>
              <a:t>NASA Direct Readout Conference (NDRC), http://ndrc-9.gsfc.nasa.gov</a:t>
            </a:r>
            <a:endParaRPr lang="en-US" altLang="en-US" dirty="0" smtClean="0"/>
          </a:p>
        </p:txBody>
      </p:sp>
      <p:sp>
        <p:nvSpPr>
          <p:cNvPr id="5" name="Rectangle 4"/>
          <p:cNvSpPr/>
          <p:nvPr/>
        </p:nvSpPr>
        <p:spPr>
          <a:xfrm>
            <a:off x="152400" y="838200"/>
            <a:ext cx="8915400" cy="6001643"/>
          </a:xfrm>
          <a:prstGeom prst="rect">
            <a:avLst/>
          </a:prstGeom>
        </p:spPr>
        <p:txBody>
          <a:bodyPr wrap="square">
            <a:spAutoFit/>
          </a:bodyPr>
          <a:lstStyle/>
          <a:p>
            <a:r>
              <a:rPr lang="en-US" sz="1600" dirty="0" smtClean="0"/>
              <a:t>9:00 </a:t>
            </a:r>
            <a:r>
              <a:rPr lang="en-US" sz="1600" dirty="0"/>
              <a:t>AM </a:t>
            </a:r>
            <a:r>
              <a:rPr lang="en-US" sz="1600" dirty="0" smtClean="0"/>
              <a:t>	Welcome &amp; Logistics</a:t>
            </a:r>
            <a:r>
              <a:rPr lang="en-US" sz="1600" i="1" dirty="0" smtClean="0"/>
              <a:t/>
            </a:r>
            <a:br>
              <a:rPr lang="en-US" sz="1600" i="1" dirty="0" smtClean="0"/>
            </a:br>
            <a:r>
              <a:rPr lang="en-US" sz="1600" dirty="0" smtClean="0">
                <a:solidFill>
                  <a:srgbClr val="00B050"/>
                </a:solidFill>
              </a:rPr>
              <a:t>9:05 AM	PRESENTATION:</a:t>
            </a:r>
            <a:r>
              <a:rPr lang="en-US" sz="1600" dirty="0" smtClean="0"/>
              <a:t>	</a:t>
            </a:r>
            <a:r>
              <a:rPr lang="en-US" sz="1600" b="1" dirty="0" smtClean="0"/>
              <a:t>Orbital Systems</a:t>
            </a:r>
            <a:r>
              <a:rPr lang="en-US" sz="1600" dirty="0" smtClean="0"/>
              <a:t> – </a:t>
            </a:r>
            <a:r>
              <a:rPr lang="en-US" sz="1600" i="1" dirty="0" smtClean="0"/>
              <a:t>Carl Schoeneberger</a:t>
            </a:r>
            <a:endParaRPr lang="en-US" sz="1600" i="1" dirty="0"/>
          </a:p>
          <a:p>
            <a:r>
              <a:rPr lang="en-US" sz="1600" dirty="0" smtClean="0">
                <a:solidFill>
                  <a:srgbClr val="00B050"/>
                </a:solidFill>
              </a:rPr>
              <a:t>9:20 AM	PRESENTATION</a:t>
            </a:r>
            <a:r>
              <a:rPr lang="en-US" sz="1600" dirty="0" smtClean="0"/>
              <a:t>: 	</a:t>
            </a:r>
            <a:r>
              <a:rPr lang="en-US" sz="1600" b="1" dirty="0" smtClean="0"/>
              <a:t>Possibility </a:t>
            </a:r>
            <a:r>
              <a:rPr lang="en-US" sz="1600" b="1" dirty="0"/>
              <a:t>of Day-Night-Band of VIIRS </a:t>
            </a:r>
            <a:r>
              <a:rPr lang="en-US" sz="1600" b="1" dirty="0" smtClean="0"/>
              <a:t/>
            </a:r>
            <a:br>
              <a:rPr lang="en-US" sz="1600" b="1" dirty="0" smtClean="0"/>
            </a:br>
            <a:r>
              <a:rPr lang="en-US" sz="1600" b="1" dirty="0" smtClean="0"/>
              <a:t>			to </a:t>
            </a:r>
            <a:r>
              <a:rPr lang="en-US" sz="1600" b="1" dirty="0"/>
              <a:t>Detect </a:t>
            </a:r>
            <a:r>
              <a:rPr lang="en-US" sz="1600" b="1" dirty="0" smtClean="0"/>
              <a:t>Fishing Activities </a:t>
            </a:r>
            <a:r>
              <a:rPr lang="en-US" sz="1600" dirty="0" smtClean="0"/>
              <a:t/>
            </a:r>
            <a:br>
              <a:rPr lang="en-US" sz="1600" dirty="0" smtClean="0"/>
            </a:br>
            <a:r>
              <a:rPr lang="en-US" sz="1600" dirty="0" smtClean="0"/>
              <a:t>			</a:t>
            </a:r>
            <a:r>
              <a:rPr lang="en-US" sz="1600" i="1" dirty="0" err="1" smtClean="0"/>
              <a:t>Ichio</a:t>
            </a:r>
            <a:r>
              <a:rPr lang="en-US" sz="1600" i="1" dirty="0" smtClean="0"/>
              <a:t> </a:t>
            </a:r>
            <a:r>
              <a:rPr lang="en-US" sz="1600" i="1" dirty="0"/>
              <a:t>Asanuma (TUIS)</a:t>
            </a:r>
          </a:p>
          <a:p>
            <a:r>
              <a:rPr lang="en-US" sz="1600" dirty="0" smtClean="0">
                <a:solidFill>
                  <a:srgbClr val="FF3300"/>
                </a:solidFill>
              </a:rPr>
              <a:t>9:50 </a:t>
            </a:r>
            <a:r>
              <a:rPr lang="en-US" sz="1600" dirty="0">
                <a:solidFill>
                  <a:srgbClr val="FF3300"/>
                </a:solidFill>
              </a:rPr>
              <a:t>AM </a:t>
            </a:r>
            <a:r>
              <a:rPr lang="en-US" sz="1600" dirty="0" smtClean="0">
                <a:solidFill>
                  <a:srgbClr val="FF3300"/>
                </a:solidFill>
              </a:rPr>
              <a:t>	WORKSHOP</a:t>
            </a:r>
            <a:r>
              <a:rPr lang="en-US" sz="1600" dirty="0"/>
              <a:t>: </a:t>
            </a:r>
            <a:r>
              <a:rPr lang="en-US" sz="1600" dirty="0" smtClean="0"/>
              <a:t>	</a:t>
            </a:r>
            <a:r>
              <a:rPr lang="en-US" sz="1600" b="1" dirty="0" smtClean="0"/>
              <a:t>Suomi-NPP </a:t>
            </a:r>
            <a:r>
              <a:rPr lang="en-US" sz="1600" b="1" dirty="0"/>
              <a:t>VIIRS Nighttime </a:t>
            </a:r>
            <a:r>
              <a:rPr lang="en-US" sz="1600" b="1" dirty="0" smtClean="0"/>
              <a:t>Environmental</a:t>
            </a:r>
            <a:r>
              <a:rPr lang="en-US" sz="1600" b="1" dirty="0"/>
              <a:t> </a:t>
            </a:r>
            <a:r>
              <a:rPr lang="en-US" sz="1600" b="1" dirty="0" smtClean="0"/>
              <a:t>Products </a:t>
            </a:r>
            <a:r>
              <a:rPr lang="en-US" sz="1600" b="1" dirty="0"/>
              <a:t>for </a:t>
            </a:r>
            <a:r>
              <a:rPr lang="en-US" sz="1600" b="1" dirty="0" smtClean="0"/>
              <a:t/>
            </a:r>
            <a:br>
              <a:rPr lang="en-US" sz="1600" b="1" dirty="0" smtClean="0"/>
            </a:br>
            <a:r>
              <a:rPr lang="en-US" sz="1600" b="1" dirty="0" smtClean="0"/>
              <a:t>			Land </a:t>
            </a:r>
            <a:r>
              <a:rPr lang="en-US" sz="1600" b="1" dirty="0"/>
              <a:t>Science and Disaster </a:t>
            </a:r>
            <a:r>
              <a:rPr lang="en-US" sz="1600" b="1" dirty="0" smtClean="0"/>
              <a:t>Response</a:t>
            </a:r>
            <a:r>
              <a:rPr lang="en-US" sz="1600" b="1" dirty="0"/>
              <a:t> </a:t>
            </a:r>
            <a:r>
              <a:rPr lang="en-US" sz="1600" b="1" dirty="0" smtClean="0"/>
              <a:t>Applications</a:t>
            </a:r>
            <a:r>
              <a:rPr lang="en-US" sz="1600" dirty="0" smtClean="0"/>
              <a:t/>
            </a:r>
            <a:br>
              <a:rPr lang="en-US" sz="1600" dirty="0" smtClean="0"/>
            </a:br>
            <a:r>
              <a:rPr lang="en-US" sz="1600" dirty="0" smtClean="0"/>
              <a:t>			</a:t>
            </a:r>
            <a:r>
              <a:rPr lang="en-US" sz="1600" i="1" dirty="0" smtClean="0"/>
              <a:t>Miguel </a:t>
            </a:r>
            <a:r>
              <a:rPr lang="en-US" sz="1600" i="1" dirty="0"/>
              <a:t>Roman (NASA)</a:t>
            </a:r>
            <a:br>
              <a:rPr lang="en-US" sz="1600" i="1" dirty="0"/>
            </a:br>
            <a:r>
              <a:rPr lang="en-US" sz="1600" dirty="0" smtClean="0">
                <a:solidFill>
                  <a:srgbClr val="0070C0"/>
                </a:solidFill>
              </a:rPr>
              <a:t>10:45 AM	Posters/Exhibits</a:t>
            </a:r>
            <a:endParaRPr lang="en-US" sz="1600" dirty="0">
              <a:solidFill>
                <a:srgbClr val="0070C0"/>
              </a:solidFill>
            </a:endParaRPr>
          </a:p>
          <a:p>
            <a:r>
              <a:rPr lang="en-US" sz="1600" dirty="0">
                <a:solidFill>
                  <a:srgbClr val="00B050"/>
                </a:solidFill>
              </a:rPr>
              <a:t>11:15 </a:t>
            </a:r>
            <a:r>
              <a:rPr lang="en-US" sz="1600" dirty="0" smtClean="0">
                <a:solidFill>
                  <a:srgbClr val="00B050"/>
                </a:solidFill>
              </a:rPr>
              <a:t>AM	PRESENTATION</a:t>
            </a:r>
            <a:r>
              <a:rPr lang="en-US" sz="1600" dirty="0" smtClean="0"/>
              <a:t>: 	</a:t>
            </a:r>
            <a:r>
              <a:rPr lang="en-US" sz="1600" b="1" dirty="0" smtClean="0"/>
              <a:t>Sentinel-3 </a:t>
            </a:r>
            <a:r>
              <a:rPr lang="en-US" sz="1600" b="1" dirty="0"/>
              <a:t>Mission Overview </a:t>
            </a:r>
            <a:r>
              <a:rPr lang="en-US" sz="1600" dirty="0" smtClean="0"/>
              <a:t/>
            </a:r>
            <a:br>
              <a:rPr lang="en-US" sz="1600" dirty="0" smtClean="0"/>
            </a:br>
            <a:r>
              <a:rPr lang="en-US" sz="1600" dirty="0" smtClean="0"/>
              <a:t>			</a:t>
            </a:r>
            <a:r>
              <a:rPr lang="en-US" sz="1600" i="1" dirty="0" smtClean="0"/>
              <a:t>Susanne Mecklenburg</a:t>
            </a:r>
            <a:r>
              <a:rPr lang="en-US" sz="1600" i="1" dirty="0"/>
              <a:t> </a:t>
            </a:r>
            <a:r>
              <a:rPr lang="en-US" sz="1600" i="1" dirty="0" smtClean="0"/>
              <a:t>(ESA</a:t>
            </a:r>
            <a:r>
              <a:rPr lang="en-US" sz="1600" i="1" dirty="0"/>
              <a:t>)</a:t>
            </a:r>
          </a:p>
          <a:p>
            <a:r>
              <a:rPr lang="en-US" sz="1600" dirty="0"/>
              <a:t>11:45 </a:t>
            </a:r>
            <a:r>
              <a:rPr lang="en-US" sz="1600" dirty="0" smtClean="0"/>
              <a:t>AM	Group Photo</a:t>
            </a:r>
            <a:br>
              <a:rPr lang="en-US" sz="1600" dirty="0" smtClean="0"/>
            </a:br>
            <a:r>
              <a:rPr lang="en-US" sz="1600" dirty="0" smtClean="0"/>
              <a:t>12:00 </a:t>
            </a:r>
            <a:r>
              <a:rPr lang="en-US" sz="1600" dirty="0"/>
              <a:t>P</a:t>
            </a:r>
            <a:r>
              <a:rPr lang="en-US" sz="1600" dirty="0" smtClean="0"/>
              <a:t>M Lunch</a:t>
            </a:r>
            <a:endParaRPr lang="en-US" sz="1600" dirty="0"/>
          </a:p>
          <a:p>
            <a:r>
              <a:rPr lang="en-US" sz="1600" dirty="0">
                <a:solidFill>
                  <a:srgbClr val="FF3300"/>
                </a:solidFill>
              </a:rPr>
              <a:t>1:00 </a:t>
            </a:r>
            <a:r>
              <a:rPr lang="en-US" sz="1600" dirty="0" smtClean="0">
                <a:solidFill>
                  <a:srgbClr val="FF3300"/>
                </a:solidFill>
              </a:rPr>
              <a:t>PM</a:t>
            </a:r>
            <a:r>
              <a:rPr lang="en-US" sz="1600" dirty="0" smtClean="0"/>
              <a:t>	</a:t>
            </a:r>
            <a:r>
              <a:rPr lang="en-US" sz="1600" dirty="0" smtClean="0">
                <a:solidFill>
                  <a:srgbClr val="FF3300"/>
                </a:solidFill>
              </a:rPr>
              <a:t>WORKSHOP</a:t>
            </a:r>
            <a:r>
              <a:rPr lang="en-US" sz="1600" dirty="0"/>
              <a:t>: </a:t>
            </a:r>
            <a:r>
              <a:rPr lang="en-US" sz="1600" dirty="0" smtClean="0"/>
              <a:t>	</a:t>
            </a:r>
            <a:r>
              <a:rPr lang="en-US" sz="1600" b="1" dirty="0" smtClean="0"/>
              <a:t>SeaDAS </a:t>
            </a:r>
            <a:r>
              <a:rPr lang="en-US" sz="1600" b="1" dirty="0"/>
              <a:t>7 for Ocean Data Users </a:t>
            </a:r>
            <a:endParaRPr lang="en-US" sz="1600" b="1" dirty="0" smtClean="0"/>
          </a:p>
          <a:p>
            <a:r>
              <a:rPr lang="en-US" sz="1600" dirty="0"/>
              <a:t>	</a:t>
            </a:r>
            <a:r>
              <a:rPr lang="en-US" sz="1600" dirty="0" smtClean="0"/>
              <a:t>		</a:t>
            </a:r>
            <a:r>
              <a:rPr lang="en-US" sz="1600" i="1" dirty="0" smtClean="0"/>
              <a:t>Fred </a:t>
            </a:r>
            <a:r>
              <a:rPr lang="en-US" sz="1600" i="1" dirty="0" err="1"/>
              <a:t>Patt</a:t>
            </a:r>
            <a:r>
              <a:rPr lang="en-US" sz="1600" i="1" dirty="0"/>
              <a:t> (NASA)</a:t>
            </a:r>
            <a:br>
              <a:rPr lang="en-US" sz="1600" i="1" dirty="0"/>
            </a:br>
            <a:r>
              <a:rPr lang="en-US" sz="1600" dirty="0" smtClean="0">
                <a:solidFill>
                  <a:srgbClr val="FF3300"/>
                </a:solidFill>
              </a:rPr>
              <a:t>2:00 PM</a:t>
            </a:r>
            <a:r>
              <a:rPr lang="en-US" sz="1600" dirty="0" smtClean="0"/>
              <a:t>	</a:t>
            </a:r>
            <a:r>
              <a:rPr lang="en-US" sz="1600" dirty="0" smtClean="0">
                <a:solidFill>
                  <a:srgbClr val="FF3300"/>
                </a:solidFill>
              </a:rPr>
              <a:t>WORKSHOP</a:t>
            </a:r>
            <a:r>
              <a:rPr lang="en-US" sz="1600" dirty="0"/>
              <a:t>: </a:t>
            </a:r>
            <a:r>
              <a:rPr lang="en-US" sz="1600" dirty="0" smtClean="0"/>
              <a:t>	</a:t>
            </a:r>
            <a:r>
              <a:rPr lang="en-US" sz="1600" b="1" dirty="0" smtClean="0"/>
              <a:t>Fisheries </a:t>
            </a:r>
            <a:r>
              <a:rPr lang="en-US" sz="1600" dirty="0" smtClean="0"/>
              <a:t/>
            </a:r>
            <a:br>
              <a:rPr lang="en-US" sz="1600" dirty="0" smtClean="0"/>
            </a:br>
            <a:r>
              <a:rPr lang="en-US" sz="1600" dirty="0" smtClean="0"/>
              <a:t>			</a:t>
            </a:r>
            <a:r>
              <a:rPr lang="en-US" sz="1600" i="1" dirty="0" smtClean="0"/>
              <a:t>Cara </a:t>
            </a:r>
            <a:r>
              <a:rPr lang="en-US" sz="1600" i="1" dirty="0"/>
              <a:t>Wilson (NOAA)</a:t>
            </a:r>
            <a:br>
              <a:rPr lang="en-US" sz="1600" i="1" dirty="0"/>
            </a:br>
            <a:r>
              <a:rPr lang="en-US" sz="1600" dirty="0" smtClean="0">
                <a:solidFill>
                  <a:srgbClr val="0070C0"/>
                </a:solidFill>
              </a:rPr>
              <a:t>3:00 PM	Posters/Exhibits</a:t>
            </a:r>
            <a:endParaRPr lang="en-US" sz="1600" dirty="0">
              <a:solidFill>
                <a:srgbClr val="0070C0"/>
              </a:solidFill>
            </a:endParaRPr>
          </a:p>
          <a:p>
            <a:r>
              <a:rPr lang="en-US" sz="1600" dirty="0">
                <a:solidFill>
                  <a:srgbClr val="00B050"/>
                </a:solidFill>
              </a:rPr>
              <a:t>3:30 </a:t>
            </a:r>
            <a:r>
              <a:rPr lang="en-US" sz="1600" dirty="0" smtClean="0">
                <a:solidFill>
                  <a:srgbClr val="00B050"/>
                </a:solidFill>
              </a:rPr>
              <a:t>PM	PRESENTATION</a:t>
            </a:r>
            <a:r>
              <a:rPr lang="en-US" sz="1600" dirty="0" smtClean="0"/>
              <a:t>: 	</a:t>
            </a:r>
            <a:r>
              <a:rPr lang="en-US" sz="1600" b="1" dirty="0" smtClean="0"/>
              <a:t>VIIRS </a:t>
            </a:r>
            <a:r>
              <a:rPr lang="en-US" sz="1600" b="1" dirty="0"/>
              <a:t>Ocean Color Products from </a:t>
            </a:r>
            <a:r>
              <a:rPr lang="en-US" sz="1600" b="1" dirty="0" smtClean="0"/>
              <a:t/>
            </a:r>
            <a:br>
              <a:rPr lang="en-US" sz="1600" b="1" dirty="0" smtClean="0"/>
            </a:br>
            <a:r>
              <a:rPr lang="en-US" sz="1600" b="1" dirty="0" smtClean="0"/>
              <a:t>			Global </a:t>
            </a:r>
            <a:r>
              <a:rPr lang="en-US" sz="1600" b="1" dirty="0"/>
              <a:t>Open </a:t>
            </a:r>
            <a:r>
              <a:rPr lang="en-US" sz="1600" b="1" dirty="0" smtClean="0"/>
              <a:t>Oceans and Coastal/Inland </a:t>
            </a:r>
            <a:r>
              <a:rPr lang="en-US" sz="1600" b="1" dirty="0"/>
              <a:t>Turbid Waters </a:t>
            </a:r>
            <a:endParaRPr lang="en-US" sz="1600" b="1" dirty="0" smtClean="0"/>
          </a:p>
          <a:p>
            <a:r>
              <a:rPr lang="en-US" sz="1600" dirty="0"/>
              <a:t>	</a:t>
            </a:r>
            <a:r>
              <a:rPr lang="en-US" sz="1600" dirty="0" smtClean="0"/>
              <a:t>		</a:t>
            </a:r>
            <a:r>
              <a:rPr lang="en-US" sz="1600" i="1" dirty="0" err="1" smtClean="0"/>
              <a:t>Menghua</a:t>
            </a:r>
            <a:r>
              <a:rPr lang="en-US" sz="1600" i="1" dirty="0" smtClean="0"/>
              <a:t> </a:t>
            </a:r>
            <a:r>
              <a:rPr lang="en-US" sz="1600" i="1" dirty="0"/>
              <a:t>Wang (NOAA)</a:t>
            </a:r>
          </a:p>
          <a:p>
            <a:r>
              <a:rPr lang="en-US" sz="1600" dirty="0">
                <a:solidFill>
                  <a:srgbClr val="FF3300"/>
                </a:solidFill>
              </a:rPr>
              <a:t>4:00 </a:t>
            </a:r>
            <a:r>
              <a:rPr lang="en-US" sz="1600" dirty="0" smtClean="0">
                <a:solidFill>
                  <a:srgbClr val="FF3300"/>
                </a:solidFill>
              </a:rPr>
              <a:t>PM</a:t>
            </a:r>
            <a:r>
              <a:rPr lang="en-US" sz="1600" dirty="0" smtClean="0"/>
              <a:t>	</a:t>
            </a:r>
            <a:r>
              <a:rPr lang="en-US" sz="1600" dirty="0" smtClean="0">
                <a:solidFill>
                  <a:srgbClr val="FF3300"/>
                </a:solidFill>
              </a:rPr>
              <a:t>WORKSHOP</a:t>
            </a:r>
            <a:r>
              <a:rPr lang="en-US" sz="1600" dirty="0"/>
              <a:t>: </a:t>
            </a:r>
            <a:r>
              <a:rPr lang="en-US" sz="1600" dirty="0" smtClean="0"/>
              <a:t>	</a:t>
            </a:r>
            <a:r>
              <a:rPr lang="en-US" sz="1600" b="1" dirty="0" smtClean="0"/>
              <a:t>Monitoring </a:t>
            </a:r>
            <a:r>
              <a:rPr lang="en-US" sz="1600" b="1" dirty="0"/>
              <a:t>for Ecosystem and </a:t>
            </a:r>
            <a:r>
              <a:rPr lang="en-US" sz="1600" b="1" dirty="0" smtClean="0"/>
              <a:t>Human</a:t>
            </a:r>
            <a:r>
              <a:rPr lang="en-US" sz="1600" b="1" dirty="0"/>
              <a:t> </a:t>
            </a:r>
            <a:r>
              <a:rPr lang="en-US" sz="1600" b="1" dirty="0" smtClean="0"/>
              <a:t>Health </a:t>
            </a:r>
            <a:r>
              <a:rPr lang="en-US" sz="1600" dirty="0" smtClean="0"/>
              <a:t/>
            </a:r>
            <a:br>
              <a:rPr lang="en-US" sz="1600" dirty="0" smtClean="0"/>
            </a:br>
            <a:r>
              <a:rPr lang="en-US" sz="1600" dirty="0" smtClean="0"/>
              <a:t>			</a:t>
            </a:r>
            <a:r>
              <a:rPr lang="en-US" sz="1600" i="1" dirty="0" smtClean="0"/>
              <a:t>Erin </a:t>
            </a:r>
            <a:r>
              <a:rPr lang="en-US" sz="1600" i="1" dirty="0"/>
              <a:t>Urquhart (EPA)</a:t>
            </a:r>
            <a:br>
              <a:rPr lang="en-US" sz="1600" i="1" dirty="0"/>
            </a:br>
            <a:r>
              <a:rPr lang="en-US" sz="1600" dirty="0" smtClean="0"/>
              <a:t>5:00 PM	Wrap-up		</a:t>
            </a:r>
            <a:endParaRPr lang="en-US" sz="1600" dirty="0"/>
          </a:p>
        </p:txBody>
      </p:sp>
    </p:spTree>
    <p:extLst>
      <p:ext uri="{BB962C8B-B14F-4D97-AF65-F5344CB8AC3E}">
        <p14:creationId xmlns:p14="http://schemas.microsoft.com/office/powerpoint/2010/main" val="1101058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Objectives &amp; Formats</a:t>
            </a:r>
            <a:endParaRPr lang="en-US" dirty="0"/>
          </a:p>
        </p:txBody>
      </p:sp>
      <p:sp>
        <p:nvSpPr>
          <p:cNvPr id="4" name="Footer Placeholder 3"/>
          <p:cNvSpPr>
            <a:spLocks noGrp="1"/>
          </p:cNvSpPr>
          <p:nvPr>
            <p:ph type="ftr" sz="quarter" idx="10"/>
          </p:nvPr>
        </p:nvSpPr>
        <p:spPr/>
        <p:txBody>
          <a:bodyPr/>
          <a:lstStyle/>
          <a:p>
            <a:r>
              <a:rPr lang="en-US" altLang="en-US" smtClean="0"/>
              <a:t>NASA Direct Readout Conference (NDRC), http://ndrc-9.gsfc.nasa.gov</a:t>
            </a:r>
            <a:endParaRPr lang="en-US" altLang="en-US" dirty="0" smtClean="0"/>
          </a:p>
        </p:txBody>
      </p:sp>
      <p:sp>
        <p:nvSpPr>
          <p:cNvPr id="5" name="Rectangle 4"/>
          <p:cNvSpPr/>
          <p:nvPr/>
        </p:nvSpPr>
        <p:spPr>
          <a:xfrm>
            <a:off x="152400" y="914400"/>
            <a:ext cx="8915400" cy="338554"/>
          </a:xfrm>
          <a:prstGeom prst="rect">
            <a:avLst/>
          </a:prstGeom>
        </p:spPr>
        <p:txBody>
          <a:bodyPr wrap="square">
            <a:spAutoFit/>
          </a:bodyPr>
          <a:lstStyle/>
          <a:p>
            <a:r>
              <a:rPr lang="en-US" sz="1600" dirty="0" smtClean="0"/>
              <a:t>	</a:t>
            </a:r>
            <a:endParaRPr lang="en-US" sz="1600" dirty="0"/>
          </a:p>
        </p:txBody>
      </p:sp>
      <p:sp>
        <p:nvSpPr>
          <p:cNvPr id="3" name="TextBox 2"/>
          <p:cNvSpPr txBox="1"/>
          <p:nvPr/>
        </p:nvSpPr>
        <p:spPr>
          <a:xfrm>
            <a:off x="762000" y="1371600"/>
            <a:ext cx="184731" cy="646331"/>
          </a:xfrm>
          <a:prstGeom prst="rect">
            <a:avLst/>
          </a:prstGeom>
          <a:noFill/>
        </p:spPr>
        <p:txBody>
          <a:bodyPr wrap="none" rtlCol="0">
            <a:spAutoFit/>
          </a:bodyPr>
          <a:lstStyle/>
          <a:p>
            <a:endParaRPr lang="en-US" dirty="0" smtClean="0"/>
          </a:p>
          <a:p>
            <a:endParaRPr lang="en-US" dirty="0"/>
          </a:p>
        </p:txBody>
      </p:sp>
      <p:sp>
        <p:nvSpPr>
          <p:cNvPr id="6" name="TextBox 5"/>
          <p:cNvSpPr txBox="1"/>
          <p:nvPr/>
        </p:nvSpPr>
        <p:spPr>
          <a:xfrm>
            <a:off x="482321" y="1371600"/>
            <a:ext cx="7848600" cy="4955203"/>
          </a:xfrm>
          <a:prstGeom prst="rect">
            <a:avLst/>
          </a:prstGeom>
          <a:noFill/>
        </p:spPr>
        <p:txBody>
          <a:bodyPr wrap="square" rtlCol="0">
            <a:spAutoFit/>
          </a:bodyPr>
          <a:lstStyle/>
          <a:p>
            <a:pPr marL="342900" indent="-342900">
              <a:buFont typeface="+mj-lt"/>
              <a:buAutoNum type="alphaUcPeriod"/>
            </a:pPr>
            <a:r>
              <a:rPr lang="en-US" sz="2800" dirty="0" smtClean="0"/>
              <a:t> Descriptive/Instructional Workshops</a:t>
            </a:r>
          </a:p>
          <a:p>
            <a:r>
              <a:rPr lang="en-US" sz="2000" dirty="0" smtClean="0"/>
              <a:t>	- examples include algorithm and software workshops</a:t>
            </a:r>
          </a:p>
          <a:p>
            <a:r>
              <a:rPr lang="en-US" sz="2000" dirty="0" smtClean="0"/>
              <a:t>	- longer presentation</a:t>
            </a:r>
          </a:p>
          <a:p>
            <a:r>
              <a:rPr lang="en-US" sz="2000" dirty="0"/>
              <a:t> </a:t>
            </a:r>
            <a:r>
              <a:rPr lang="en-US" sz="2000" dirty="0" smtClean="0"/>
              <a:t>     	- provides details of implementation and use</a:t>
            </a:r>
          </a:p>
          <a:p>
            <a:r>
              <a:rPr lang="en-US" sz="2000" dirty="0"/>
              <a:t> </a:t>
            </a:r>
            <a:r>
              <a:rPr lang="en-US" sz="2000" dirty="0" smtClean="0"/>
              <a:t>     	- </a:t>
            </a:r>
            <a:r>
              <a:rPr lang="en-US" sz="2000" i="1" dirty="0" smtClean="0"/>
              <a:t>questions are welcome throughout</a:t>
            </a:r>
          </a:p>
          <a:p>
            <a:endParaRPr lang="en-US" sz="2000" dirty="0"/>
          </a:p>
          <a:p>
            <a:r>
              <a:rPr lang="en-US" sz="2800" dirty="0" smtClean="0"/>
              <a:t>B. Discussion Workshops</a:t>
            </a:r>
          </a:p>
          <a:p>
            <a:r>
              <a:rPr lang="en-US" sz="2000" dirty="0"/>
              <a:t>	</a:t>
            </a:r>
            <a:r>
              <a:rPr lang="en-US" sz="2000" dirty="0" smtClean="0"/>
              <a:t>- examples include workshops on application topics</a:t>
            </a:r>
            <a:endParaRPr lang="en-US" sz="2800" dirty="0" smtClean="0"/>
          </a:p>
          <a:p>
            <a:r>
              <a:rPr lang="en-US" sz="2000" dirty="0"/>
              <a:t>	</a:t>
            </a:r>
            <a:r>
              <a:rPr lang="en-US" sz="2000" dirty="0" smtClean="0"/>
              <a:t>- short (10-15 min) presentation by the workshop lead</a:t>
            </a:r>
          </a:p>
          <a:p>
            <a:r>
              <a:rPr lang="en-US" sz="2000" dirty="0"/>
              <a:t>	</a:t>
            </a:r>
            <a:r>
              <a:rPr lang="en-US" sz="2000" dirty="0" smtClean="0"/>
              <a:t>- discussion period</a:t>
            </a:r>
          </a:p>
          <a:p>
            <a:r>
              <a:rPr lang="en-US" sz="2000" dirty="0"/>
              <a:t>	</a:t>
            </a:r>
            <a:r>
              <a:rPr lang="en-US" sz="2000" dirty="0" smtClean="0"/>
              <a:t>- </a:t>
            </a:r>
            <a:r>
              <a:rPr lang="en-US" sz="2000" i="1" dirty="0" smtClean="0"/>
              <a:t>the audience is encouraged to ask and answer questions,</a:t>
            </a:r>
            <a:br>
              <a:rPr lang="en-US" sz="2000" i="1" dirty="0" smtClean="0"/>
            </a:br>
            <a:r>
              <a:rPr lang="en-US" sz="2000" i="1" dirty="0" smtClean="0"/>
              <a:t>	bring up topics, and generally contribute to the discussion</a:t>
            </a:r>
          </a:p>
          <a:p>
            <a:endParaRPr lang="en-US" sz="2000" dirty="0" smtClean="0"/>
          </a:p>
          <a:p>
            <a:r>
              <a:rPr lang="en-US" sz="2000" dirty="0" smtClean="0"/>
              <a:t>Microphones will be available for audience use. Please state your name and affiliation before speaking.</a:t>
            </a:r>
          </a:p>
        </p:txBody>
      </p:sp>
    </p:spTree>
    <p:extLst>
      <p:ext uri="{BB962C8B-B14F-4D97-AF65-F5344CB8AC3E}">
        <p14:creationId xmlns:p14="http://schemas.microsoft.com/office/powerpoint/2010/main" val="1672883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Avenues of Discussion</a:t>
            </a:r>
            <a:endParaRPr lang="en-US" dirty="0"/>
          </a:p>
        </p:txBody>
      </p:sp>
      <p:sp>
        <p:nvSpPr>
          <p:cNvPr id="4" name="Footer Placeholder 3"/>
          <p:cNvSpPr>
            <a:spLocks noGrp="1"/>
          </p:cNvSpPr>
          <p:nvPr>
            <p:ph type="ftr" sz="quarter" idx="10"/>
          </p:nvPr>
        </p:nvSpPr>
        <p:spPr/>
        <p:txBody>
          <a:bodyPr/>
          <a:lstStyle/>
          <a:p>
            <a:r>
              <a:rPr lang="en-US" altLang="en-US" smtClean="0"/>
              <a:t>NASA Direct Readout Conference (NDRC), http://ndrc-9.gsfc.nasa.gov</a:t>
            </a:r>
            <a:endParaRPr lang="en-US" altLang="en-US" dirty="0" smtClean="0"/>
          </a:p>
        </p:txBody>
      </p:sp>
      <p:sp>
        <p:nvSpPr>
          <p:cNvPr id="3" name="TextBox 2"/>
          <p:cNvSpPr txBox="1"/>
          <p:nvPr/>
        </p:nvSpPr>
        <p:spPr>
          <a:xfrm>
            <a:off x="762000" y="1371600"/>
            <a:ext cx="184731" cy="646331"/>
          </a:xfrm>
          <a:prstGeom prst="rect">
            <a:avLst/>
          </a:prstGeom>
          <a:noFill/>
        </p:spPr>
        <p:txBody>
          <a:bodyPr wrap="none" rtlCol="0">
            <a:spAutoFit/>
          </a:bodyPr>
          <a:lstStyle/>
          <a:p>
            <a:endParaRPr lang="en-US" dirty="0" smtClean="0"/>
          </a:p>
          <a:p>
            <a:endParaRPr lang="en-US" dirty="0"/>
          </a:p>
        </p:txBody>
      </p:sp>
      <p:sp>
        <p:nvSpPr>
          <p:cNvPr id="9" name="TextBox 8"/>
          <p:cNvSpPr txBox="1"/>
          <p:nvPr/>
        </p:nvSpPr>
        <p:spPr>
          <a:xfrm>
            <a:off x="685800" y="1143000"/>
            <a:ext cx="6934200" cy="5078313"/>
          </a:xfrm>
          <a:prstGeom prst="rect">
            <a:avLst/>
          </a:prstGeom>
          <a:noFill/>
        </p:spPr>
        <p:txBody>
          <a:bodyPr wrap="square" rtlCol="0">
            <a:spAutoFit/>
          </a:bodyPr>
          <a:lstStyle/>
          <a:p>
            <a:r>
              <a:rPr lang="en-US" dirty="0"/>
              <a:t>What kinds of applications are you interested in seeing </a:t>
            </a:r>
            <a:r>
              <a:rPr lang="en-US" dirty="0" smtClean="0"/>
              <a:t>developed?</a:t>
            </a:r>
          </a:p>
          <a:p>
            <a:endParaRPr lang="en-US" dirty="0"/>
          </a:p>
          <a:p>
            <a:r>
              <a:rPr lang="en-US" dirty="0" smtClean="0"/>
              <a:t>What </a:t>
            </a:r>
            <a:r>
              <a:rPr lang="en-US" dirty="0"/>
              <a:t>types of data/algorithms are needed for your potential and/or existing application and information needs</a:t>
            </a:r>
            <a:r>
              <a:rPr lang="en-US" dirty="0" smtClean="0"/>
              <a:t>?</a:t>
            </a:r>
          </a:p>
          <a:p>
            <a:endParaRPr lang="en-US" dirty="0"/>
          </a:p>
          <a:p>
            <a:r>
              <a:rPr lang="en-US" dirty="0" smtClean="0"/>
              <a:t>Provide </a:t>
            </a:r>
            <a:r>
              <a:rPr lang="en-US" dirty="0"/>
              <a:t>information on the actual or potential use of the presented algorithms/product/application in the context of your organization’s </a:t>
            </a:r>
            <a:r>
              <a:rPr lang="en-US" dirty="0" smtClean="0"/>
              <a:t>needs.</a:t>
            </a:r>
          </a:p>
          <a:p>
            <a:endParaRPr lang="en-US" dirty="0"/>
          </a:p>
          <a:p>
            <a:r>
              <a:rPr lang="en-US" dirty="0" smtClean="0"/>
              <a:t>Are there </a:t>
            </a:r>
            <a:r>
              <a:rPr lang="en-US" dirty="0"/>
              <a:t>particular </a:t>
            </a:r>
            <a:r>
              <a:rPr lang="en-US" dirty="0" smtClean="0"/>
              <a:t>challenges/shortcomings/unmet needs?</a:t>
            </a:r>
            <a:br>
              <a:rPr lang="en-US" dirty="0" smtClean="0"/>
            </a:br>
            <a:r>
              <a:rPr lang="en-US" dirty="0" smtClean="0"/>
              <a:t>Where </a:t>
            </a:r>
            <a:r>
              <a:rPr lang="en-US" dirty="0"/>
              <a:t>can things be made better?</a:t>
            </a:r>
          </a:p>
          <a:p>
            <a:endParaRPr lang="en-US" dirty="0" smtClean="0"/>
          </a:p>
          <a:p>
            <a:r>
              <a:rPr lang="en-US" dirty="0" smtClean="0"/>
              <a:t>Are </a:t>
            </a:r>
            <a:r>
              <a:rPr lang="en-US" dirty="0"/>
              <a:t>there opportunities for collaboration with other attendees and workshop </a:t>
            </a:r>
            <a:r>
              <a:rPr lang="en-US" dirty="0" smtClean="0"/>
              <a:t>leads? </a:t>
            </a:r>
            <a:r>
              <a:rPr lang="en-US" dirty="0"/>
              <a:t>(regional applications, data sharing, etc.)</a:t>
            </a:r>
          </a:p>
          <a:p>
            <a:endParaRPr lang="en-US" dirty="0" smtClean="0"/>
          </a:p>
          <a:p>
            <a:r>
              <a:rPr lang="en-US" dirty="0" smtClean="0"/>
              <a:t>Discuss </a:t>
            </a:r>
            <a:r>
              <a:rPr lang="en-US" dirty="0"/>
              <a:t>scenarios with the broader group to identify innovative ideas, potential improvements, etc.</a:t>
            </a:r>
          </a:p>
        </p:txBody>
      </p:sp>
    </p:spTree>
    <p:extLst>
      <p:ext uri="{BB962C8B-B14F-4D97-AF65-F5344CB8AC3E}">
        <p14:creationId xmlns:p14="http://schemas.microsoft.com/office/powerpoint/2010/main" val="3249432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for Friday, June 24</a:t>
            </a:r>
            <a:endParaRPr lang="en-US" dirty="0"/>
          </a:p>
        </p:txBody>
      </p:sp>
      <p:sp>
        <p:nvSpPr>
          <p:cNvPr id="4" name="Footer Placeholder 3"/>
          <p:cNvSpPr>
            <a:spLocks noGrp="1"/>
          </p:cNvSpPr>
          <p:nvPr>
            <p:ph type="ftr" sz="quarter" idx="10"/>
          </p:nvPr>
        </p:nvSpPr>
        <p:spPr/>
        <p:txBody>
          <a:bodyPr/>
          <a:lstStyle/>
          <a:p>
            <a:r>
              <a:rPr lang="en-US" altLang="en-US" smtClean="0"/>
              <a:t>NASA Direct Readout Conference (NDRC), http://ndrc-9.gsfc.nasa.gov</a:t>
            </a:r>
            <a:endParaRPr lang="en-US" altLang="en-US" dirty="0" smtClean="0"/>
          </a:p>
        </p:txBody>
      </p:sp>
      <p:sp>
        <p:nvSpPr>
          <p:cNvPr id="5" name="TextBox 4"/>
          <p:cNvSpPr txBox="1"/>
          <p:nvPr/>
        </p:nvSpPr>
        <p:spPr>
          <a:xfrm>
            <a:off x="228600" y="1120200"/>
            <a:ext cx="8763000" cy="5509200"/>
          </a:xfrm>
          <a:prstGeom prst="rect">
            <a:avLst/>
          </a:prstGeom>
          <a:noFill/>
        </p:spPr>
        <p:txBody>
          <a:bodyPr wrap="square" rtlCol="0">
            <a:spAutoFit/>
          </a:bodyPr>
          <a:lstStyle/>
          <a:p>
            <a:endParaRPr lang="en-GB" sz="1600" dirty="0" smtClean="0">
              <a:solidFill>
                <a:srgbClr val="000000"/>
              </a:solidFill>
            </a:endParaRPr>
          </a:p>
          <a:p>
            <a:pPr>
              <a:tabLst>
                <a:tab pos="982663" algn="l"/>
                <a:tab pos="2776538" algn="l"/>
              </a:tabLst>
            </a:pPr>
            <a:r>
              <a:rPr lang="en-GB" sz="1600" dirty="0" smtClean="0">
                <a:solidFill>
                  <a:srgbClr val="000000"/>
                </a:solidFill>
              </a:rPr>
              <a:t>9:00 AM 	</a:t>
            </a:r>
            <a:r>
              <a:rPr lang="en-GB" sz="1600" b="1" dirty="0" smtClean="0">
                <a:solidFill>
                  <a:srgbClr val="000000"/>
                </a:solidFill>
              </a:rPr>
              <a:t>Atmosphere Discipline Welcome/Overview for the Day</a:t>
            </a:r>
            <a:r>
              <a:rPr lang="en-GB" sz="1600" dirty="0" smtClean="0">
                <a:solidFill>
                  <a:srgbClr val="000000"/>
                </a:solidFill>
              </a:rPr>
              <a:t> </a:t>
            </a:r>
          </a:p>
          <a:p>
            <a:pPr>
              <a:tabLst>
                <a:tab pos="982663" algn="l"/>
                <a:tab pos="2776538" algn="l"/>
              </a:tabLst>
            </a:pPr>
            <a:r>
              <a:rPr lang="en-GB" sz="1600" dirty="0" smtClean="0">
                <a:solidFill>
                  <a:srgbClr val="000000"/>
                </a:solidFill>
              </a:rPr>
              <a:t>		</a:t>
            </a:r>
            <a:r>
              <a:rPr lang="en-GB" sz="1600" i="1" dirty="0" smtClean="0">
                <a:solidFill>
                  <a:srgbClr val="000000"/>
                </a:solidFill>
              </a:rPr>
              <a:t>Allen Huang (UW)/Anders Soerensen (EUMETSAT)</a:t>
            </a:r>
          </a:p>
          <a:p>
            <a:pPr>
              <a:tabLst>
                <a:tab pos="982663" algn="l"/>
                <a:tab pos="2776538" algn="l"/>
              </a:tabLst>
            </a:pPr>
            <a:endParaRPr lang="en-GB" sz="1600" dirty="0" smtClean="0">
              <a:solidFill>
                <a:srgbClr val="000000"/>
              </a:solidFill>
            </a:endParaRPr>
          </a:p>
          <a:p>
            <a:pPr>
              <a:tabLst>
                <a:tab pos="982663" algn="l"/>
                <a:tab pos="2776538" algn="l"/>
              </a:tabLst>
            </a:pPr>
            <a:r>
              <a:rPr lang="en-GB" sz="1600" dirty="0" smtClean="0">
                <a:solidFill>
                  <a:srgbClr val="000000"/>
                </a:solidFill>
              </a:rPr>
              <a:t>9:10 AM	</a:t>
            </a:r>
            <a:r>
              <a:rPr lang="en-US" sz="1600" dirty="0" smtClean="0">
                <a:solidFill>
                  <a:srgbClr val="00B050"/>
                </a:solidFill>
              </a:rPr>
              <a:t>PRESENTATION</a:t>
            </a:r>
            <a:r>
              <a:rPr lang="en-US" sz="1600" dirty="0" smtClean="0">
                <a:solidFill>
                  <a:srgbClr val="000000"/>
                </a:solidFill>
              </a:rPr>
              <a:t>:	</a:t>
            </a:r>
            <a:r>
              <a:rPr lang="en-GB" sz="1600" b="1" dirty="0" smtClean="0">
                <a:solidFill>
                  <a:srgbClr val="000000"/>
                </a:solidFill>
              </a:rPr>
              <a:t>Status and Future Atmosphere Near Real-Time Applications</a:t>
            </a:r>
          </a:p>
          <a:p>
            <a:pPr>
              <a:tabLst>
                <a:tab pos="982663" algn="l"/>
                <a:tab pos="2776538" algn="l"/>
              </a:tabLst>
            </a:pPr>
            <a:r>
              <a:rPr lang="en-GB" sz="1600" dirty="0" smtClean="0">
                <a:solidFill>
                  <a:srgbClr val="000000"/>
                </a:solidFill>
              </a:rPr>
              <a:t>		</a:t>
            </a:r>
            <a:r>
              <a:rPr lang="en-GB" sz="1600" i="1" dirty="0" smtClean="0">
                <a:solidFill>
                  <a:srgbClr val="000000"/>
                </a:solidFill>
              </a:rPr>
              <a:t>Allen Huang (UW)/Anders Soerensen (EUMETSAT)/</a:t>
            </a:r>
          </a:p>
          <a:p>
            <a:pPr>
              <a:tabLst>
                <a:tab pos="982663" algn="l"/>
                <a:tab pos="2776538" algn="l"/>
              </a:tabLst>
            </a:pPr>
            <a:r>
              <a:rPr lang="en-GB" sz="1600" i="1" dirty="0" smtClean="0">
                <a:solidFill>
                  <a:srgbClr val="000000"/>
                </a:solidFill>
              </a:rPr>
              <a:t>		Carlos Cabanas (EUMETSAT)</a:t>
            </a:r>
          </a:p>
          <a:p>
            <a:pPr>
              <a:tabLst>
                <a:tab pos="982663" algn="l"/>
                <a:tab pos="2776538" algn="l"/>
              </a:tabLst>
            </a:pPr>
            <a:endParaRPr lang="en-GB" sz="1600" dirty="0" smtClean="0">
              <a:solidFill>
                <a:srgbClr val="000000"/>
              </a:solidFill>
            </a:endParaRPr>
          </a:p>
          <a:p>
            <a:pPr>
              <a:tabLst>
                <a:tab pos="982663" algn="l"/>
                <a:tab pos="2776538" algn="l"/>
              </a:tabLst>
            </a:pPr>
            <a:r>
              <a:rPr lang="en-GB" sz="1600" dirty="0" smtClean="0">
                <a:solidFill>
                  <a:srgbClr val="000000"/>
                </a:solidFill>
              </a:rPr>
              <a:t>9:40 AM	</a:t>
            </a:r>
            <a:r>
              <a:rPr lang="en-US" sz="1600" dirty="0" smtClean="0">
                <a:solidFill>
                  <a:srgbClr val="00B050"/>
                </a:solidFill>
              </a:rPr>
              <a:t>PRESENTATION</a:t>
            </a:r>
            <a:r>
              <a:rPr lang="en-US" sz="1600" dirty="0" smtClean="0">
                <a:solidFill>
                  <a:srgbClr val="000000"/>
                </a:solidFill>
              </a:rPr>
              <a:t>:  	</a:t>
            </a:r>
            <a:r>
              <a:rPr lang="en-GB" sz="1600" b="1" dirty="0" smtClean="0">
                <a:solidFill>
                  <a:srgbClr val="000000"/>
                </a:solidFill>
              </a:rPr>
              <a:t>Atmospheric Composition</a:t>
            </a:r>
          </a:p>
          <a:p>
            <a:pPr>
              <a:tabLst>
                <a:tab pos="982663" algn="l"/>
                <a:tab pos="2776538" algn="l"/>
              </a:tabLst>
            </a:pPr>
            <a:r>
              <a:rPr lang="en-GB" sz="1600" dirty="0" smtClean="0">
                <a:solidFill>
                  <a:srgbClr val="000000"/>
                </a:solidFill>
              </a:rPr>
              <a:t>		</a:t>
            </a:r>
            <a:r>
              <a:rPr lang="en-GB" sz="1600" i="1" dirty="0" smtClean="0">
                <a:solidFill>
                  <a:srgbClr val="000000"/>
                </a:solidFill>
              </a:rPr>
              <a:t>Christian Retscher (EUMETSAT)</a:t>
            </a:r>
          </a:p>
          <a:p>
            <a:pPr>
              <a:tabLst>
                <a:tab pos="982663" algn="l"/>
                <a:tab pos="2776538" algn="l"/>
              </a:tabLst>
            </a:pPr>
            <a:endParaRPr lang="en-GB" sz="1600" dirty="0" smtClean="0">
              <a:solidFill>
                <a:srgbClr val="000000"/>
              </a:solidFill>
            </a:endParaRPr>
          </a:p>
          <a:p>
            <a:pPr>
              <a:tabLst>
                <a:tab pos="982663" algn="l"/>
                <a:tab pos="2776538" algn="l"/>
              </a:tabLst>
            </a:pPr>
            <a:r>
              <a:rPr lang="en-GB" sz="1600" dirty="0" smtClean="0">
                <a:solidFill>
                  <a:srgbClr val="000000"/>
                </a:solidFill>
              </a:rPr>
              <a:t>10:10 AM 	</a:t>
            </a:r>
            <a:r>
              <a:rPr lang="en-US" sz="1600" dirty="0" smtClean="0">
                <a:solidFill>
                  <a:srgbClr val="00B050"/>
                </a:solidFill>
              </a:rPr>
              <a:t>PRESENTATION</a:t>
            </a:r>
            <a:r>
              <a:rPr lang="en-US" sz="1600" dirty="0" smtClean="0">
                <a:solidFill>
                  <a:srgbClr val="000000"/>
                </a:solidFill>
              </a:rPr>
              <a:t>:  	</a:t>
            </a:r>
            <a:r>
              <a:rPr lang="en-GB" sz="1600" b="1" dirty="0" smtClean="0">
                <a:solidFill>
                  <a:srgbClr val="000000"/>
                </a:solidFill>
              </a:rPr>
              <a:t>EUMETSAT EARS Network – Overview and the New </a:t>
            </a:r>
          </a:p>
          <a:p>
            <a:pPr>
              <a:tabLst>
                <a:tab pos="982663" algn="l"/>
                <a:tab pos="2776538" algn="l"/>
              </a:tabLst>
            </a:pPr>
            <a:r>
              <a:rPr lang="en-GB" sz="1600" b="1" dirty="0" smtClean="0">
                <a:solidFill>
                  <a:srgbClr val="000000"/>
                </a:solidFill>
              </a:rPr>
              <a:t>		VIIRS Day Night Band Service</a:t>
            </a:r>
          </a:p>
          <a:p>
            <a:pPr>
              <a:tabLst>
                <a:tab pos="982663" algn="l"/>
                <a:tab pos="2776538" algn="l"/>
              </a:tabLst>
            </a:pPr>
            <a:r>
              <a:rPr lang="en-GB" sz="1600" dirty="0" smtClean="0">
                <a:solidFill>
                  <a:srgbClr val="000000"/>
                </a:solidFill>
              </a:rPr>
              <a:t>		</a:t>
            </a:r>
            <a:r>
              <a:rPr lang="en-GB" sz="1600" i="1" dirty="0" smtClean="0">
                <a:solidFill>
                  <a:srgbClr val="000000"/>
                </a:solidFill>
              </a:rPr>
              <a:t>Anders Soerensen (EUMETSAT)</a:t>
            </a:r>
          </a:p>
          <a:p>
            <a:pPr>
              <a:tabLst>
                <a:tab pos="982663" algn="l"/>
                <a:tab pos="2776538" algn="l"/>
              </a:tabLst>
            </a:pPr>
            <a:endParaRPr lang="en-GB" sz="1600" dirty="0" smtClean="0">
              <a:solidFill>
                <a:srgbClr val="000000"/>
              </a:solidFill>
            </a:endParaRPr>
          </a:p>
          <a:p>
            <a:pPr>
              <a:tabLst>
                <a:tab pos="982663" algn="l"/>
                <a:tab pos="2776538" algn="l"/>
              </a:tabLst>
            </a:pPr>
            <a:r>
              <a:rPr lang="en-GB" sz="1600" dirty="0" smtClean="0">
                <a:solidFill>
                  <a:srgbClr val="000000"/>
                </a:solidFill>
              </a:rPr>
              <a:t>10:30 AM</a:t>
            </a:r>
            <a:r>
              <a:rPr lang="en-US" sz="1600" dirty="0" smtClean="0">
                <a:solidFill>
                  <a:srgbClr val="00B050"/>
                </a:solidFill>
              </a:rPr>
              <a:t> 	PRESENTATION</a:t>
            </a:r>
            <a:r>
              <a:rPr lang="en-US" sz="1600" dirty="0" smtClean="0">
                <a:solidFill>
                  <a:srgbClr val="000000"/>
                </a:solidFill>
              </a:rPr>
              <a:t>: 	</a:t>
            </a:r>
            <a:r>
              <a:rPr lang="en-GB" sz="1600" b="1" dirty="0" smtClean="0">
                <a:solidFill>
                  <a:srgbClr val="000000"/>
                </a:solidFill>
              </a:rPr>
              <a:t>EUMETSAT EARS Network – the New FY-3-based Service</a:t>
            </a:r>
          </a:p>
          <a:p>
            <a:pPr>
              <a:tabLst>
                <a:tab pos="982663" algn="l"/>
                <a:tab pos="2776538" algn="l"/>
              </a:tabLst>
            </a:pPr>
            <a:r>
              <a:rPr lang="en-GB" sz="1600" dirty="0" smtClean="0">
                <a:solidFill>
                  <a:srgbClr val="000000"/>
                </a:solidFill>
              </a:rPr>
              <a:t>		</a:t>
            </a:r>
            <a:r>
              <a:rPr lang="en-GB" sz="1600" i="1" dirty="0" smtClean="0">
                <a:solidFill>
                  <a:srgbClr val="000000"/>
                </a:solidFill>
              </a:rPr>
              <a:t>Carlos Cabanas (EUMETSAT)</a:t>
            </a:r>
          </a:p>
          <a:p>
            <a:pPr>
              <a:tabLst>
                <a:tab pos="982663" algn="l"/>
                <a:tab pos="2776538" algn="l"/>
              </a:tabLst>
            </a:pPr>
            <a:r>
              <a:rPr lang="en-GB" sz="1600" dirty="0" smtClean="0">
                <a:solidFill>
                  <a:srgbClr val="000000"/>
                </a:solidFill>
              </a:rPr>
              <a:t>10:50 AM	</a:t>
            </a:r>
            <a:r>
              <a:rPr lang="en-US" sz="1600" dirty="0" smtClean="0">
                <a:solidFill>
                  <a:srgbClr val="0070C0"/>
                </a:solidFill>
              </a:rPr>
              <a:t>Posters/Exhibits</a:t>
            </a:r>
            <a:endParaRPr lang="en-GB" sz="1600" dirty="0" smtClean="0">
              <a:solidFill>
                <a:srgbClr val="000000"/>
              </a:solidFill>
            </a:endParaRPr>
          </a:p>
          <a:p>
            <a:pPr>
              <a:tabLst>
                <a:tab pos="982663" algn="l"/>
                <a:tab pos="2776538" algn="l"/>
              </a:tabLst>
            </a:pPr>
            <a:endParaRPr lang="en-GB" sz="1600" dirty="0" smtClean="0">
              <a:solidFill>
                <a:srgbClr val="000000"/>
              </a:solidFill>
            </a:endParaRPr>
          </a:p>
          <a:p>
            <a:pPr>
              <a:tabLst>
                <a:tab pos="982663" algn="l"/>
                <a:tab pos="2776538" algn="l"/>
              </a:tabLst>
            </a:pPr>
            <a:r>
              <a:rPr lang="en-GB" sz="1600" dirty="0" smtClean="0">
                <a:solidFill>
                  <a:srgbClr val="000000"/>
                </a:solidFill>
              </a:rPr>
              <a:t>11:30 AM	</a:t>
            </a:r>
            <a:r>
              <a:rPr lang="en-US" sz="1600" dirty="0" smtClean="0">
                <a:solidFill>
                  <a:srgbClr val="FF3300"/>
                </a:solidFill>
              </a:rPr>
              <a:t>WORKSHOP:	</a:t>
            </a:r>
            <a:r>
              <a:rPr lang="en-GB" sz="1600" b="1" dirty="0" err="1" smtClean="0">
                <a:solidFill>
                  <a:srgbClr val="000000"/>
                </a:solidFill>
              </a:rPr>
              <a:t>Nowcasting</a:t>
            </a:r>
            <a:r>
              <a:rPr lang="en-GB" sz="1600" b="1" dirty="0" smtClean="0">
                <a:solidFill>
                  <a:srgbClr val="000000"/>
                </a:solidFill>
              </a:rPr>
              <a:t> - PPS Algorithms and Products </a:t>
            </a:r>
          </a:p>
          <a:p>
            <a:pPr>
              <a:tabLst>
                <a:tab pos="982663" algn="l"/>
                <a:tab pos="2776538" algn="l"/>
              </a:tabLst>
            </a:pPr>
            <a:r>
              <a:rPr lang="en-GB" sz="1600" dirty="0" smtClean="0">
                <a:solidFill>
                  <a:srgbClr val="000000"/>
                </a:solidFill>
              </a:rPr>
              <a:t>		</a:t>
            </a:r>
            <a:r>
              <a:rPr lang="en-GB" sz="1600" i="1" dirty="0" smtClean="0">
                <a:solidFill>
                  <a:srgbClr val="000000"/>
                </a:solidFill>
              </a:rPr>
              <a:t>Adam Dybbroe (SMHI)</a:t>
            </a:r>
          </a:p>
          <a:p>
            <a:pPr>
              <a:tabLst>
                <a:tab pos="982663" algn="l"/>
                <a:tab pos="2776538" algn="l"/>
              </a:tabLst>
            </a:pPr>
            <a:r>
              <a:rPr lang="en-GB" sz="1600" dirty="0" smtClean="0">
                <a:solidFill>
                  <a:srgbClr val="000000"/>
                </a:solidFill>
              </a:rPr>
              <a:t>12:30 PM	</a:t>
            </a:r>
            <a:r>
              <a:rPr lang="en-GB" sz="1600" b="1" dirty="0" smtClean="0">
                <a:solidFill>
                  <a:srgbClr val="000000"/>
                </a:solidFill>
              </a:rPr>
              <a:t>Lunch</a:t>
            </a:r>
            <a:endParaRPr lang="en-GB" sz="1600" dirty="0">
              <a:solidFill>
                <a:srgbClr val="000000"/>
              </a:solidFill>
            </a:endParaRPr>
          </a:p>
        </p:txBody>
      </p:sp>
      <p:sp>
        <p:nvSpPr>
          <p:cNvPr id="3" name="Rectangle 2"/>
          <p:cNvSpPr/>
          <p:nvPr/>
        </p:nvSpPr>
        <p:spPr bwMode="auto">
          <a:xfrm>
            <a:off x="0" y="990600"/>
            <a:ext cx="9144000" cy="304800"/>
          </a:xfrm>
          <a:prstGeom prst="rect">
            <a:avLst/>
          </a:prstGeom>
          <a:solidFill>
            <a:srgbClr val="FBF75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 CHANGE OF VENUE</a:t>
            </a:r>
            <a:r>
              <a:rPr kumimoji="0" lang="en-US" sz="1800" b="1" i="0" u="none" strike="noStrike" cap="none" normalizeH="0" dirty="0" smtClean="0">
                <a:ln>
                  <a:noFill/>
                </a:ln>
                <a:solidFill>
                  <a:schemeClr val="tx1"/>
                </a:solidFill>
                <a:effectLst/>
                <a:latin typeface="Arial" charset="0"/>
              </a:rPr>
              <a:t> – UPSTAIRS !!</a:t>
            </a:r>
            <a:endParaRPr kumimoji="0" lang="en-US" sz="18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737313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for Friday, June 24</a:t>
            </a:r>
            <a:endParaRPr lang="en-US" dirty="0"/>
          </a:p>
        </p:txBody>
      </p:sp>
      <p:sp>
        <p:nvSpPr>
          <p:cNvPr id="4" name="Footer Placeholder 3"/>
          <p:cNvSpPr>
            <a:spLocks noGrp="1"/>
          </p:cNvSpPr>
          <p:nvPr>
            <p:ph type="ftr" sz="quarter" idx="10"/>
          </p:nvPr>
        </p:nvSpPr>
        <p:spPr/>
        <p:txBody>
          <a:bodyPr/>
          <a:lstStyle/>
          <a:p>
            <a:r>
              <a:rPr lang="en-US" altLang="en-US" smtClean="0"/>
              <a:t>NASA Direct Readout Conference (NDRC), http://ndrc-9.gsfc.nasa.gov</a:t>
            </a:r>
            <a:endParaRPr lang="en-US" altLang="en-US" dirty="0" smtClean="0"/>
          </a:p>
        </p:txBody>
      </p:sp>
      <p:sp>
        <p:nvSpPr>
          <p:cNvPr id="5" name="TextBox 4"/>
          <p:cNvSpPr txBox="1"/>
          <p:nvPr/>
        </p:nvSpPr>
        <p:spPr>
          <a:xfrm>
            <a:off x="228600" y="1419285"/>
            <a:ext cx="8763000" cy="4524315"/>
          </a:xfrm>
          <a:prstGeom prst="rect">
            <a:avLst/>
          </a:prstGeom>
          <a:noFill/>
        </p:spPr>
        <p:txBody>
          <a:bodyPr wrap="square" rtlCol="0">
            <a:spAutoFit/>
          </a:bodyPr>
          <a:lstStyle/>
          <a:p>
            <a:endParaRPr lang="en-GB" sz="1600" dirty="0" smtClean="0">
              <a:solidFill>
                <a:srgbClr val="000000"/>
              </a:solidFill>
            </a:endParaRPr>
          </a:p>
          <a:p>
            <a:pPr>
              <a:tabLst>
                <a:tab pos="982663" algn="l"/>
                <a:tab pos="2776538" algn="l"/>
              </a:tabLst>
            </a:pPr>
            <a:r>
              <a:rPr lang="en-GB" sz="1600" dirty="0" smtClean="0">
                <a:solidFill>
                  <a:srgbClr val="000000"/>
                </a:solidFill>
              </a:rPr>
              <a:t>12:30 PM	</a:t>
            </a:r>
            <a:r>
              <a:rPr lang="en-GB" sz="1600" b="1" dirty="0" smtClean="0">
                <a:solidFill>
                  <a:srgbClr val="000000"/>
                </a:solidFill>
              </a:rPr>
              <a:t>Lunch</a:t>
            </a:r>
          </a:p>
          <a:p>
            <a:pPr>
              <a:tabLst>
                <a:tab pos="982663" algn="l"/>
                <a:tab pos="2776538" algn="l"/>
              </a:tabLst>
            </a:pPr>
            <a:endParaRPr lang="en-GB" sz="1600" dirty="0" smtClean="0">
              <a:solidFill>
                <a:srgbClr val="000000"/>
              </a:solidFill>
            </a:endParaRPr>
          </a:p>
          <a:p>
            <a:pPr>
              <a:tabLst>
                <a:tab pos="982663" algn="l"/>
                <a:tab pos="2776538" algn="l"/>
              </a:tabLst>
            </a:pPr>
            <a:r>
              <a:rPr lang="en-GB" sz="1600" dirty="0" smtClean="0">
                <a:solidFill>
                  <a:srgbClr val="000000"/>
                </a:solidFill>
              </a:rPr>
              <a:t>1:45 PM	</a:t>
            </a:r>
            <a:r>
              <a:rPr lang="en-US" sz="1600" dirty="0" smtClean="0">
                <a:solidFill>
                  <a:srgbClr val="FF3300"/>
                </a:solidFill>
              </a:rPr>
              <a:t>WORKSHOP:	</a:t>
            </a:r>
            <a:r>
              <a:rPr lang="en-GB" sz="1600" b="1" dirty="0" smtClean="0">
                <a:solidFill>
                  <a:srgbClr val="000000"/>
                </a:solidFill>
              </a:rPr>
              <a:t>Direct Broadcast Data in NWP</a:t>
            </a:r>
          </a:p>
          <a:p>
            <a:pPr>
              <a:tabLst>
                <a:tab pos="982663" algn="l"/>
                <a:tab pos="2776538" algn="l"/>
              </a:tabLst>
            </a:pPr>
            <a:r>
              <a:rPr lang="en-GB" sz="1600" dirty="0" smtClean="0">
                <a:solidFill>
                  <a:srgbClr val="000000"/>
                </a:solidFill>
              </a:rPr>
              <a:t>		</a:t>
            </a:r>
            <a:r>
              <a:rPr lang="en-GB" sz="1600" i="1" dirty="0" smtClean="0">
                <a:solidFill>
                  <a:srgbClr val="000000"/>
                </a:solidFill>
              </a:rPr>
              <a:t>William Bell (UK Met Office)</a:t>
            </a:r>
          </a:p>
          <a:p>
            <a:pPr>
              <a:tabLst>
                <a:tab pos="982663" algn="l"/>
                <a:tab pos="2776538" algn="l"/>
              </a:tabLst>
            </a:pPr>
            <a:endParaRPr lang="en-GB" sz="1600" dirty="0" smtClean="0">
              <a:solidFill>
                <a:srgbClr val="000000"/>
              </a:solidFill>
            </a:endParaRPr>
          </a:p>
          <a:p>
            <a:pPr>
              <a:tabLst>
                <a:tab pos="982663" algn="l"/>
                <a:tab pos="2776538" algn="l"/>
              </a:tabLst>
            </a:pPr>
            <a:r>
              <a:rPr lang="en-GB" sz="1600" dirty="0" smtClean="0">
                <a:solidFill>
                  <a:srgbClr val="000000"/>
                </a:solidFill>
              </a:rPr>
              <a:t>2:45 PM	</a:t>
            </a:r>
            <a:r>
              <a:rPr lang="en-US" sz="1600" dirty="0" smtClean="0">
                <a:solidFill>
                  <a:srgbClr val="00B050"/>
                </a:solidFill>
              </a:rPr>
              <a:t>PRESENTATION</a:t>
            </a:r>
            <a:r>
              <a:rPr lang="en-US" sz="1600" dirty="0" smtClean="0">
                <a:solidFill>
                  <a:srgbClr val="000000"/>
                </a:solidFill>
              </a:rPr>
              <a:t>: 	</a:t>
            </a:r>
            <a:r>
              <a:rPr lang="en-GB" sz="1600" b="1" dirty="0" smtClean="0">
                <a:solidFill>
                  <a:srgbClr val="000000"/>
                </a:solidFill>
              </a:rPr>
              <a:t>Transition from EOS to SNPP (IMAPP and Next Steps)</a:t>
            </a:r>
          </a:p>
          <a:p>
            <a:pPr>
              <a:tabLst>
                <a:tab pos="982663" algn="l"/>
                <a:tab pos="2776538" algn="l"/>
              </a:tabLst>
            </a:pPr>
            <a:r>
              <a:rPr lang="en-GB" sz="1600" dirty="0" smtClean="0">
                <a:solidFill>
                  <a:srgbClr val="000000"/>
                </a:solidFill>
              </a:rPr>
              <a:t>		</a:t>
            </a:r>
            <a:r>
              <a:rPr lang="en-GB" sz="1600" i="1" dirty="0" smtClean="0">
                <a:solidFill>
                  <a:srgbClr val="000000"/>
                </a:solidFill>
              </a:rPr>
              <a:t>Allen Huang (UW)</a:t>
            </a:r>
          </a:p>
          <a:p>
            <a:pPr>
              <a:tabLst>
                <a:tab pos="982663" algn="l"/>
                <a:tab pos="2776538" algn="l"/>
              </a:tabLst>
            </a:pPr>
            <a:endParaRPr lang="en-GB" sz="1600" dirty="0" smtClean="0">
              <a:solidFill>
                <a:srgbClr val="000000"/>
              </a:solidFill>
            </a:endParaRPr>
          </a:p>
          <a:p>
            <a:pPr>
              <a:tabLst>
                <a:tab pos="982663" algn="l"/>
                <a:tab pos="2776538" algn="l"/>
              </a:tabLst>
            </a:pPr>
            <a:r>
              <a:rPr lang="en-GB" sz="1600" dirty="0" smtClean="0">
                <a:solidFill>
                  <a:srgbClr val="000000"/>
                </a:solidFill>
              </a:rPr>
              <a:t>3:15 PM	</a:t>
            </a:r>
            <a:r>
              <a:rPr lang="en-GB" sz="1600" dirty="0" smtClean="0">
                <a:solidFill>
                  <a:srgbClr val="FF0000"/>
                </a:solidFill>
              </a:rPr>
              <a:t>WORKSHOP</a:t>
            </a:r>
            <a:r>
              <a:rPr lang="en-GB" sz="1600" dirty="0" smtClean="0">
                <a:solidFill>
                  <a:srgbClr val="000000"/>
                </a:solidFill>
              </a:rPr>
              <a:t>: 	</a:t>
            </a:r>
            <a:r>
              <a:rPr lang="en-GB" sz="1600" b="1" dirty="0" smtClean="0">
                <a:solidFill>
                  <a:srgbClr val="000000"/>
                </a:solidFill>
              </a:rPr>
              <a:t>IMAPP Training Workshop – From Theory to Applications</a:t>
            </a:r>
          </a:p>
          <a:p>
            <a:pPr>
              <a:tabLst>
                <a:tab pos="982663" algn="l"/>
                <a:tab pos="2776538" algn="l"/>
              </a:tabLst>
            </a:pPr>
            <a:r>
              <a:rPr lang="en-GB" sz="1600" dirty="0" smtClean="0">
                <a:solidFill>
                  <a:srgbClr val="000000"/>
                </a:solidFill>
              </a:rPr>
              <a:t>		</a:t>
            </a:r>
            <a:r>
              <a:rPr lang="en-GB" sz="1600" i="1" dirty="0" smtClean="0">
                <a:solidFill>
                  <a:srgbClr val="000000"/>
                </a:solidFill>
              </a:rPr>
              <a:t>Kathy Strabala (UW)</a:t>
            </a:r>
          </a:p>
          <a:p>
            <a:pPr>
              <a:tabLst>
                <a:tab pos="982663" algn="l"/>
                <a:tab pos="2776538" algn="l"/>
              </a:tabLst>
            </a:pPr>
            <a:r>
              <a:rPr lang="en-GB" sz="1600" dirty="0" smtClean="0">
                <a:solidFill>
                  <a:srgbClr val="000000"/>
                </a:solidFill>
              </a:rPr>
              <a:t>4:00 PM	</a:t>
            </a:r>
            <a:r>
              <a:rPr lang="en-GB" sz="1600" b="1" dirty="0" smtClean="0">
                <a:solidFill>
                  <a:srgbClr val="000000"/>
                </a:solidFill>
              </a:rPr>
              <a:t>Break</a:t>
            </a:r>
          </a:p>
          <a:p>
            <a:pPr>
              <a:tabLst>
                <a:tab pos="982663" algn="l"/>
                <a:tab pos="2776538" algn="l"/>
              </a:tabLst>
            </a:pPr>
            <a:endParaRPr lang="en-GB" sz="1600" dirty="0" smtClean="0">
              <a:solidFill>
                <a:srgbClr val="000000"/>
              </a:solidFill>
            </a:endParaRPr>
          </a:p>
          <a:p>
            <a:pPr>
              <a:tabLst>
                <a:tab pos="982663" algn="l"/>
                <a:tab pos="2776538" algn="l"/>
              </a:tabLst>
            </a:pPr>
            <a:r>
              <a:rPr lang="en-GB" sz="1600" dirty="0" smtClean="0">
                <a:solidFill>
                  <a:srgbClr val="000000"/>
                </a:solidFill>
              </a:rPr>
              <a:t>4:15 PM	</a:t>
            </a:r>
            <a:r>
              <a:rPr lang="en-GB" sz="1600" dirty="0" smtClean="0">
                <a:solidFill>
                  <a:srgbClr val="FF0000"/>
                </a:solidFill>
              </a:rPr>
              <a:t>WORKSHOP</a:t>
            </a:r>
            <a:r>
              <a:rPr lang="en-GB" sz="1600" dirty="0" smtClean="0">
                <a:solidFill>
                  <a:srgbClr val="000000"/>
                </a:solidFill>
              </a:rPr>
              <a:t>: 	</a:t>
            </a:r>
            <a:r>
              <a:rPr lang="en-GB" sz="1600" b="1" dirty="0" smtClean="0">
                <a:solidFill>
                  <a:srgbClr val="000000"/>
                </a:solidFill>
              </a:rPr>
              <a:t>Community Software Tools</a:t>
            </a:r>
            <a:r>
              <a:rPr lang="en-GB" sz="1600" dirty="0" smtClean="0">
                <a:solidFill>
                  <a:srgbClr val="000000"/>
                </a:solidFill>
              </a:rPr>
              <a:t> </a:t>
            </a:r>
          </a:p>
          <a:p>
            <a:pPr>
              <a:tabLst>
                <a:tab pos="982663" algn="l"/>
                <a:tab pos="2776538" algn="l"/>
              </a:tabLst>
            </a:pPr>
            <a:r>
              <a:rPr lang="en-GB" sz="1600" dirty="0" smtClean="0">
                <a:solidFill>
                  <a:srgbClr val="000000"/>
                </a:solidFill>
              </a:rPr>
              <a:t>		</a:t>
            </a:r>
            <a:r>
              <a:rPr lang="en-GB" sz="1600" i="1" dirty="0" smtClean="0">
                <a:solidFill>
                  <a:srgbClr val="000000"/>
                </a:solidFill>
              </a:rPr>
              <a:t>Martin Raspaud (SMHI)/David Hoese (UW)</a:t>
            </a:r>
          </a:p>
          <a:p>
            <a:pPr>
              <a:tabLst>
                <a:tab pos="982663" algn="l"/>
                <a:tab pos="2776538" algn="l"/>
              </a:tabLst>
            </a:pPr>
            <a:r>
              <a:rPr lang="en-GB" sz="1600" dirty="0" smtClean="0">
                <a:solidFill>
                  <a:srgbClr val="000000"/>
                </a:solidFill>
              </a:rPr>
              <a:t>5:30 PM	</a:t>
            </a:r>
            <a:r>
              <a:rPr lang="en-GB" sz="1600" b="1" dirty="0" smtClean="0">
                <a:solidFill>
                  <a:srgbClr val="000000"/>
                </a:solidFill>
              </a:rPr>
              <a:t>Wrap-up </a:t>
            </a:r>
          </a:p>
          <a:p>
            <a:pPr>
              <a:tabLst>
                <a:tab pos="982663" algn="l"/>
                <a:tab pos="2776538" algn="l"/>
              </a:tabLst>
            </a:pPr>
            <a:endParaRPr lang="en-GB" sz="1600" dirty="0" smtClean="0">
              <a:solidFill>
                <a:srgbClr val="000000"/>
              </a:solidFill>
            </a:endParaRPr>
          </a:p>
          <a:p>
            <a:pPr>
              <a:tabLst>
                <a:tab pos="982663" algn="l"/>
                <a:tab pos="2776538" algn="l"/>
              </a:tabLst>
            </a:pPr>
            <a:r>
              <a:rPr lang="en-GB" sz="1600" dirty="0" smtClean="0">
                <a:solidFill>
                  <a:srgbClr val="000000"/>
                </a:solidFill>
              </a:rPr>
              <a:t>5:45 PM 	</a:t>
            </a:r>
            <a:r>
              <a:rPr lang="en-GB" sz="1600" b="1" dirty="0" smtClean="0">
                <a:solidFill>
                  <a:srgbClr val="000000"/>
                </a:solidFill>
              </a:rPr>
              <a:t>Adjourn</a:t>
            </a:r>
          </a:p>
        </p:txBody>
      </p:sp>
      <p:sp>
        <p:nvSpPr>
          <p:cNvPr id="6" name="Rectangle 5"/>
          <p:cNvSpPr/>
          <p:nvPr/>
        </p:nvSpPr>
        <p:spPr bwMode="auto">
          <a:xfrm>
            <a:off x="0" y="990600"/>
            <a:ext cx="9144000" cy="304800"/>
          </a:xfrm>
          <a:prstGeom prst="rect">
            <a:avLst/>
          </a:prstGeom>
          <a:solidFill>
            <a:srgbClr val="FBF75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 CHANGE OF VENUE</a:t>
            </a:r>
            <a:r>
              <a:rPr kumimoji="0" lang="en-US" sz="1800" b="1" i="0" u="none" strike="noStrike" cap="none" normalizeH="0" dirty="0" smtClean="0">
                <a:ln>
                  <a:noFill/>
                </a:ln>
                <a:solidFill>
                  <a:schemeClr val="tx1"/>
                </a:solidFill>
                <a:effectLst/>
                <a:latin typeface="Arial" charset="0"/>
              </a:rPr>
              <a:t> – UPSTAIRS !!</a:t>
            </a:r>
            <a:endParaRPr kumimoji="0" lang="en-US" sz="18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107587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MTBS_BlackTemplate">
  <a:themeElements>
    <a:clrScheme name="MTBS_Black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TBS_Black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TBS_Black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TBS_Black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TBS_Black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TBS_Black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TBS_Black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TBS_Black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TBS_Black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TBS_Black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TBS_Black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TBS_Black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TBS_Black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TBS_Black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itle.potx" id="{7CE03ECB-8493-439A-A9C7-D348A052E615}" vid="{BCEF60ED-A478-4A10-B9AC-EF1B90D58B3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TBS_BlackTemplate">
  <a:themeElements>
    <a:clrScheme name="MTBS_Black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TBS_Black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TBS_Black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TBS_Black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TBS_Black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TBS_Black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TBS_Black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TBS_Black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TBS_Black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TBS_Black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TBS_Black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TBS_Black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TBS_Black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TBS_Black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itle.potx" id="{7CE03ECB-8493-439A-A9C7-D348A052E615}" vid="{BCEF60ED-A478-4A10-B9AC-EF1B90D58B3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949</TotalTime>
  <Words>443</Words>
  <Application>Microsoft Office PowerPoint</Application>
  <PresentationFormat>On-screen Show (4:3)</PresentationFormat>
  <Paragraphs>122</Paragraphs>
  <Slides>8</Slides>
  <Notes>2</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MTBS_BlackTemplate</vt:lpstr>
      <vt:lpstr>Custom Design</vt:lpstr>
      <vt:lpstr>1_MTBS_BlackTemplate</vt:lpstr>
      <vt:lpstr>Real-Time Remote Sensing  Oceans/Freshwater</vt:lpstr>
      <vt:lpstr>Oregon State University Direct Readout</vt:lpstr>
      <vt:lpstr>International Direct Readout Ocean Steering Committee www.oceandirectreadout.org</vt:lpstr>
      <vt:lpstr>Schedule for Thursday, June 23</vt:lpstr>
      <vt:lpstr>Workshop Objectives &amp; Formats</vt:lpstr>
      <vt:lpstr>Possible Avenues of Discussion</vt:lpstr>
      <vt:lpstr>Schedule for Friday, June 24</vt:lpstr>
      <vt:lpstr>Schedule for Friday, June 24</vt:lpstr>
    </vt:vector>
  </TitlesOfParts>
  <Company>USDA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Quayle, Brad -FS</dc:creator>
  <cp:lastModifiedBy> jasmine</cp:lastModifiedBy>
  <cp:revision>54</cp:revision>
  <dcterms:created xsi:type="dcterms:W3CDTF">2016-06-13T15:15:20Z</dcterms:created>
  <dcterms:modified xsi:type="dcterms:W3CDTF">2016-06-22T22:12:19Z</dcterms:modified>
</cp:coreProperties>
</file>