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0" r:id="rId2"/>
  </p:sldMasterIdLst>
  <p:notesMasterIdLst>
    <p:notesMasterId r:id="rId34"/>
  </p:notesMasterIdLst>
  <p:sldIdLst>
    <p:sldId id="256" r:id="rId3"/>
    <p:sldId id="1519" r:id="rId4"/>
    <p:sldId id="1537" r:id="rId5"/>
    <p:sldId id="323" r:id="rId6"/>
    <p:sldId id="285" r:id="rId7"/>
    <p:sldId id="260" r:id="rId8"/>
    <p:sldId id="284" r:id="rId9"/>
    <p:sldId id="262" r:id="rId10"/>
    <p:sldId id="261" r:id="rId11"/>
    <p:sldId id="267" r:id="rId12"/>
    <p:sldId id="290" r:id="rId13"/>
    <p:sldId id="318" r:id="rId14"/>
    <p:sldId id="291" r:id="rId15"/>
    <p:sldId id="277" r:id="rId16"/>
    <p:sldId id="279" r:id="rId17"/>
    <p:sldId id="304" r:id="rId18"/>
    <p:sldId id="271" r:id="rId19"/>
    <p:sldId id="280" r:id="rId20"/>
    <p:sldId id="272" r:id="rId21"/>
    <p:sldId id="307" r:id="rId22"/>
    <p:sldId id="308" r:id="rId23"/>
    <p:sldId id="324" r:id="rId24"/>
    <p:sldId id="286" r:id="rId25"/>
    <p:sldId id="325" r:id="rId26"/>
    <p:sldId id="326" r:id="rId27"/>
    <p:sldId id="327" r:id="rId28"/>
    <p:sldId id="328" r:id="rId29"/>
    <p:sldId id="329" r:id="rId30"/>
    <p:sldId id="292" r:id="rId31"/>
    <p:sldId id="313" r:id="rId32"/>
    <p:sldId id="31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7232"/>
    <p:restoredTop sz="59753"/>
  </p:normalViewPr>
  <p:slideViewPr>
    <p:cSldViewPr snapToGrid="0" snapToObjects="1">
      <p:cViewPr varScale="1">
        <p:scale>
          <a:sx n="55" d="100"/>
          <a:sy n="55" d="100"/>
        </p:scale>
        <p:origin x="200" y="56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BD4602-0497-5C49-AB64-1E87C04300E5}" type="datetimeFigureOut">
              <a:rPr lang="en-US" smtClean="0"/>
              <a:t>9/2/19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9C5C53-FD80-D54E-8551-17FCC087084C}" type="slidenum">
              <a:rPr lang="en-US" smtClean="0"/>
              <a:t>‹#›</a:t>
            </a:fld>
            <a:endParaRPr lang="en-US"/>
          </a:p>
        </p:txBody>
      </p:sp>
    </p:spTree>
    <p:extLst>
      <p:ext uri="{BB962C8B-B14F-4D97-AF65-F5344CB8AC3E}">
        <p14:creationId xmlns:p14="http://schemas.microsoft.com/office/powerpoint/2010/main" val="848524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Objectives</a:t>
            </a:r>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1. Transition NASA SNPP/OMPS Volcanic Ash (VA) and SO2 (VSO2) algorithms to NOAA/NESDIS for global processing and dissemination to operational users (VAACS, AVO, FMI, European SACS) and public; </a:t>
            </a:r>
          </a:p>
          <a:p>
            <a:pPr lvl="0"/>
            <a:r>
              <a:rPr lang="en-US" sz="1200" kern="1200" dirty="0">
                <a:solidFill>
                  <a:schemeClr val="tx1"/>
                </a:solidFill>
                <a:effectLst/>
                <a:latin typeface="+mn-lt"/>
                <a:ea typeface="+mn-ea"/>
                <a:cs typeface="+mn-cs"/>
              </a:rPr>
              <a:t>2. Utilize Direct Broadcast capability of the Aura and SNPP satellites to locally process Direct Readout (DR) data at two high latitude locations in Northern Finland and Fairbanks, Alaska to enhance VA DSS in Europe and at USGS’s Alaska Volcano Observatory (AVO) and NWS’s Alaska-VAAC;</a:t>
            </a:r>
          </a:p>
          <a:p>
            <a:pPr lvl="0"/>
            <a:r>
              <a:rPr lang="en-US" sz="1200" kern="1200" dirty="0">
                <a:solidFill>
                  <a:schemeClr val="tx1"/>
                </a:solidFill>
                <a:effectLst/>
                <a:latin typeface="+mn-lt"/>
                <a:ea typeface="+mn-ea"/>
                <a:cs typeface="+mn-cs"/>
              </a:rPr>
              <a:t>3. Demonstrate improved VA emission source estimates by assimilating satellite data;</a:t>
            </a:r>
          </a:p>
          <a:p>
            <a:pPr lvl="0"/>
            <a:r>
              <a:rPr lang="en-US" sz="1200" kern="1200" dirty="0">
                <a:solidFill>
                  <a:schemeClr val="tx1"/>
                </a:solidFill>
                <a:effectLst/>
                <a:latin typeface="+mn-lt"/>
                <a:ea typeface="+mn-ea"/>
                <a:cs typeface="+mn-cs"/>
              </a:rPr>
              <a:t>4. Demonstrate quantitative VA and VSO2 density forecasts using GSFC GMAO GEOS-5/GOCART global Eulerian model;</a:t>
            </a:r>
          </a:p>
          <a:p>
            <a:pPr lvl="0"/>
            <a:r>
              <a:rPr lang="en-US" sz="1200" kern="1200" dirty="0">
                <a:solidFill>
                  <a:schemeClr val="tx1"/>
                </a:solidFill>
                <a:effectLst/>
                <a:latin typeface="+mn-lt"/>
                <a:ea typeface="+mn-ea"/>
                <a:cs typeface="+mn-cs"/>
              </a:rPr>
              <a:t>5. Estimate cost benefits of dynamic re-routing aircraft around hazardous VA and VSO2 clouds.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Importance and Significance</a:t>
            </a:r>
            <a:r>
              <a:rPr lang="en-US" sz="1200" kern="1200" dirty="0">
                <a:solidFill>
                  <a:schemeClr val="tx1"/>
                </a:solidFill>
                <a:effectLst/>
                <a:latin typeface="+mn-lt"/>
                <a:ea typeface="+mn-ea"/>
                <a:cs typeface="+mn-cs"/>
              </a:rPr>
              <a:t>: The dangers that VA clouds pose on inflight air traffic safety can lead to prolonged flight cancellations that have a ripple effect on the airline industry’s economy and personal travel.  This most notably occurred in the wake of the 2010 eruption of Eyjafjallajokull volcano, Iceland, which halted all flights across Northern Atlantic flight corridor for several days and had ripple effects on many more U.S. and European flights, causing public outcry from stranded travelers and the largest economic losses ever experienced by the global aviation industry due to VA clouds. Rerouting air traffic around advected VA clouds requires as input a quantitative characterization of the ash mass concentrations in order to construct an operational forecast of hazardous VA regions.  Satellite observations provide crucial quantitative constrains on VA forecast models.  When properly constrained, the models can produce quantitative 4D VA dispersion forecasts, required as input to air traffic flow management (ATFM) operational algorithms that can determine optimal paths for rerouting air traffic around VA clouds, thus minimizing economic losses.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End users:</a:t>
            </a:r>
            <a:r>
              <a:rPr lang="en-US" sz="1200" kern="1200" dirty="0">
                <a:solidFill>
                  <a:schemeClr val="tx1"/>
                </a:solidFill>
                <a:effectLst/>
                <a:latin typeface="+mn-lt"/>
                <a:ea typeface="+mn-ea"/>
                <a:cs typeface="+mn-cs"/>
              </a:rPr>
              <a:t> NOAA NESDIS, NOAA operational volcanic SO2/ash web site, WMO WS Volcanic Ash Advisory Centers, GINA/UAF, USGS AVO, Federal Aviation Administration, Finland Meteorological Institute, European Support to Aviation Control Service (SACS).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Earth observations applied</a:t>
            </a:r>
            <a:r>
              <a:rPr lang="en-US" sz="1200" kern="1200" dirty="0">
                <a:solidFill>
                  <a:schemeClr val="tx1"/>
                </a:solidFill>
                <a:effectLst/>
                <a:latin typeface="+mn-lt"/>
                <a:ea typeface="+mn-ea"/>
                <a:cs typeface="+mn-cs"/>
              </a:rPr>
              <a:t>: Aura/OMI, Aqua/AIRS, and SNPP/OMPS.</a:t>
            </a:r>
          </a:p>
          <a:p>
            <a:r>
              <a:rPr lang="en-US" sz="1200" b="1" kern="1200" dirty="0">
                <a:solidFill>
                  <a:schemeClr val="tx1"/>
                </a:solidFill>
                <a:effectLst/>
                <a:latin typeface="+mn-lt"/>
                <a:ea typeface="+mn-ea"/>
                <a:cs typeface="+mn-cs"/>
              </a:rPr>
              <a:t>Key data sets, algorithms, and models applied:</a:t>
            </a:r>
            <a:r>
              <a:rPr lang="en-US" sz="1200" kern="1200" dirty="0">
                <a:solidFill>
                  <a:schemeClr val="tx1"/>
                </a:solidFill>
                <a:effectLst/>
                <a:latin typeface="+mn-lt"/>
                <a:ea typeface="+mn-ea"/>
                <a:cs typeface="+mn-cs"/>
              </a:rPr>
              <a:t>  OMI/OMPS UV volcanic SO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(VSO2) and Ash Index (AI), trajectory models (HYSPLIT, GSFC), GSFC GMAO GEOS-5/GOCART global Eulerian model.</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x-none" sz="1200" dirty="0">
              <a:ea typeface="MS PGothic" charset="-128"/>
            </a:endParaRPr>
          </a:p>
        </p:txBody>
      </p:sp>
      <p:sp>
        <p:nvSpPr>
          <p:cNvPr id="4" name="Slide Number Placeholder 3"/>
          <p:cNvSpPr>
            <a:spLocks noGrp="1"/>
          </p:cNvSpPr>
          <p:nvPr>
            <p:ph type="sldNum" sz="quarter" idx="10"/>
          </p:nvPr>
        </p:nvSpPr>
        <p:spPr/>
        <p:txBody>
          <a:bodyPr/>
          <a:lstStyle/>
          <a:p>
            <a:fld id="{799C5C53-FD80-D54E-8551-17FCC087084C}" type="slidenum">
              <a:rPr lang="en-US" smtClean="0"/>
              <a:t>1</a:t>
            </a:fld>
            <a:endParaRPr lang="en-US"/>
          </a:p>
        </p:txBody>
      </p:sp>
    </p:spTree>
    <p:extLst>
      <p:ext uri="{BB962C8B-B14F-4D97-AF65-F5344CB8AC3E}">
        <p14:creationId xmlns:p14="http://schemas.microsoft.com/office/powerpoint/2010/main" val="2277336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Enabled NASA’s Direct Readout (DR) volcanic data in Partner’s Decision-Making</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NASA’s EOS-Aura and S-NPP satellites have Direct Broadcast (DB) capability, i.e. the ability to broadcast data at the same time as it is measured. This possibility is utilized in the FMI’s Very Fast Delivery (VFD) Service for monitoring atmospheric composition in almost real time, within 20 minutes after the overpass. The service started in 2006 processing Aura OMI surface UV and ozone data. After the eruption of the </a:t>
            </a:r>
            <a:r>
              <a:rPr lang="en-GB" sz="1200" kern="1200" dirty="0" err="1">
                <a:solidFill>
                  <a:schemeClr val="tx1"/>
                </a:solidFill>
                <a:effectLst/>
                <a:latin typeface="+mn-lt"/>
                <a:ea typeface="+mn-ea"/>
                <a:cs typeface="+mn-cs"/>
              </a:rPr>
              <a:t>Eyjafjallajökul</a:t>
            </a:r>
            <a:r>
              <a:rPr lang="en-GB" sz="1200" kern="1200" dirty="0">
                <a:solidFill>
                  <a:schemeClr val="tx1"/>
                </a:solidFill>
                <a:effectLst/>
                <a:latin typeface="+mn-lt"/>
                <a:ea typeface="+mn-ea"/>
                <a:cs typeface="+mn-cs"/>
              </a:rPr>
              <a:t> the system was updated in 2010-11 with volcanic ash and VSO2 data. </a:t>
            </a:r>
            <a:r>
              <a:rPr lang="en-US" sz="1200" kern="1200" dirty="0">
                <a:solidFill>
                  <a:schemeClr val="tx1"/>
                </a:solidFill>
                <a:effectLst/>
                <a:latin typeface="+mn-lt"/>
                <a:ea typeface="+mn-ea"/>
                <a:cs typeface="+mn-cs"/>
              </a:rPr>
              <a:t>During Y1 our team provided software for processing DR OMPS volcanic data. Currently both OMI and OMPS DR data are processed at </a:t>
            </a:r>
            <a:r>
              <a:rPr lang="en-US" sz="1200" kern="1200" dirty="0" err="1">
                <a:solidFill>
                  <a:schemeClr val="tx1"/>
                </a:solidFill>
                <a:effectLst/>
                <a:latin typeface="+mn-lt"/>
                <a:ea typeface="+mn-ea"/>
                <a:cs typeface="+mn-cs"/>
              </a:rPr>
              <a:t>Sodankyla</a:t>
            </a:r>
            <a:r>
              <a:rPr lang="en-US" sz="1200" kern="1200" dirty="0">
                <a:solidFill>
                  <a:schemeClr val="tx1"/>
                </a:solidFill>
                <a:effectLst/>
                <a:latin typeface="+mn-lt"/>
                <a:ea typeface="+mn-ea"/>
                <a:cs typeface="+mn-cs"/>
              </a:rPr>
              <a:t> (Fig.). </a:t>
            </a:r>
            <a:r>
              <a:rPr lang="en-GB" sz="1200" kern="1200" dirty="0">
                <a:solidFill>
                  <a:schemeClr val="tx1"/>
                </a:solidFill>
                <a:effectLst/>
                <a:latin typeface="+mn-lt"/>
                <a:ea typeface="+mn-ea"/>
                <a:cs typeface="+mn-cs"/>
              </a:rPr>
              <a:t>The VFD covers Northern Europe, Russia and Arctic Ocean, but the coverage is restricted by the fact that the satellite has to be visible from the </a:t>
            </a:r>
            <a:r>
              <a:rPr lang="en-GB" sz="1200" kern="1200" dirty="0" err="1">
                <a:solidFill>
                  <a:schemeClr val="tx1"/>
                </a:solidFill>
                <a:effectLst/>
                <a:latin typeface="+mn-lt"/>
                <a:ea typeface="+mn-ea"/>
                <a:cs typeface="+mn-cs"/>
              </a:rPr>
              <a:t>Sodankylä</a:t>
            </a:r>
            <a:r>
              <a:rPr lang="en-GB" sz="1200" kern="1200" dirty="0">
                <a:solidFill>
                  <a:schemeClr val="tx1"/>
                </a:solidFill>
                <a:effectLst/>
                <a:latin typeface="+mn-lt"/>
                <a:ea typeface="+mn-ea"/>
                <a:cs typeface="+mn-cs"/>
              </a:rPr>
              <a:t> ground station in northern Finland.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Through the established partnership between GINA, NASA GSFC Direct Readout Laboratory (DRL) and SNPP’s Ozone SIPS in Y2 we started processing DR OMPS data from GINA ground station in Fairbanks, Alaska. UAF-GINA has provided access to direct broadcast SNPP data in raw format, maintained hardware to run the International Polar Orbiting Processing Package (IPOPP), maintained IPOPP and the Ozone Mapping and Profiling Suite (OMPS) Science Processing Algorithm (SPA), and provided NASA Direct Readout Labs (DRL) with products produced by IPOPP and the OMPS SPA.  In Y2 an updated version of the IPOPP OMPS SPA processor software was installed. Data and products have been provided to NASA DRL and have been used to generate analyses of events. In May 2016 GINA started capturing DR data from Aura OMI passes on a new Orbital Systems 3-meter antenna. The data are transferred to FMI for processing and imagery generation.</a:t>
            </a:r>
          </a:p>
          <a:p>
            <a:r>
              <a:rPr lang="en-US" sz="1200" kern="1200" dirty="0">
                <a:solidFill>
                  <a:schemeClr val="tx1"/>
                </a:solidFill>
                <a:effectLst/>
                <a:latin typeface="+mn-lt"/>
                <a:ea typeface="+mn-ea"/>
                <a:cs typeface="+mn-cs"/>
              </a:rPr>
              <a:t>	In Y3 (2017) updated OMPS SO2/AI Science Processing Algorithm (SPA) </a:t>
            </a:r>
            <a:r>
              <a:rPr lang="en-US" sz="1200" kern="1200" dirty="0" err="1">
                <a:solidFill>
                  <a:schemeClr val="tx1"/>
                </a:solidFill>
                <a:effectLst/>
                <a:latin typeface="+mn-lt"/>
                <a:ea typeface="+mn-ea"/>
                <a:cs typeface="+mn-cs"/>
              </a:rPr>
              <a:t>OMSNadir</a:t>
            </a:r>
            <a:r>
              <a:rPr lang="en-US" sz="1200" kern="1200" dirty="0">
                <a:solidFill>
                  <a:schemeClr val="tx1"/>
                </a:solidFill>
                <a:effectLst/>
                <a:latin typeface="+mn-lt"/>
                <a:ea typeface="+mn-ea"/>
                <a:cs typeface="+mn-cs"/>
              </a:rPr>
              <a:t> (v2.1) has been delivered to DRL, tested, proven operational and distributed to user community for operational processing. Extensive development was necessary for the </a:t>
            </a:r>
            <a:r>
              <a:rPr lang="en-US" sz="1200" kern="1200" dirty="0" err="1">
                <a:solidFill>
                  <a:schemeClr val="tx1"/>
                </a:solidFill>
                <a:effectLst/>
                <a:latin typeface="+mn-lt"/>
                <a:ea typeface="+mn-ea"/>
                <a:cs typeface="+mn-cs"/>
              </a:rPr>
              <a:t>OMSNadir</a:t>
            </a:r>
            <a:r>
              <a:rPr lang="en-US" sz="1200" kern="1200" dirty="0">
                <a:solidFill>
                  <a:schemeClr val="tx1"/>
                </a:solidFill>
                <a:effectLst/>
                <a:latin typeface="+mn-lt"/>
                <a:ea typeface="+mn-ea"/>
                <a:cs typeface="+mn-cs"/>
              </a:rPr>
              <a:t> prototype version (v2.0) since it also included alignment with the unique ACPS data formats defined to enhance scientific use and long-term record continuity. This approach insured NASA DR data are in sync with NASA’s scientific processing environment at ACPS. DRL continues working closely with GSFC’s Ozone SIPS to integrate updated </a:t>
            </a:r>
            <a:r>
              <a:rPr lang="en-US" sz="1200" kern="1200" dirty="0" err="1">
                <a:solidFill>
                  <a:schemeClr val="tx1"/>
                </a:solidFill>
                <a:effectLst/>
                <a:latin typeface="+mn-lt"/>
                <a:ea typeface="+mn-ea"/>
                <a:cs typeface="+mn-cs"/>
              </a:rPr>
              <a:t>OMSNadir</a:t>
            </a:r>
            <a:r>
              <a:rPr lang="en-US" sz="1200" kern="1200" dirty="0">
                <a:solidFill>
                  <a:schemeClr val="tx1"/>
                </a:solidFill>
                <a:effectLst/>
                <a:latin typeface="+mn-lt"/>
                <a:ea typeface="+mn-ea"/>
                <a:cs typeface="+mn-cs"/>
              </a:rPr>
              <a:t> (v2) SPA into NASA’s International Polar-Orbiter Processing Package (IPOPP) and to obtain feedback from collaborators at FMI and co-Is at GINA/UAF, as well as additional international collaborators. The new </a:t>
            </a:r>
            <a:r>
              <a:rPr lang="en-US" sz="1200" kern="1200" dirty="0" err="1">
                <a:solidFill>
                  <a:schemeClr val="tx1"/>
                </a:solidFill>
                <a:effectLst/>
                <a:latin typeface="+mn-lt"/>
                <a:ea typeface="+mn-ea"/>
                <a:cs typeface="+mn-cs"/>
              </a:rPr>
              <a:t>OMSNadir</a:t>
            </a:r>
            <a:r>
              <a:rPr lang="en-US" sz="1200" kern="1200" dirty="0">
                <a:solidFill>
                  <a:schemeClr val="tx1"/>
                </a:solidFill>
                <a:effectLst/>
                <a:latin typeface="+mn-lt"/>
                <a:ea typeface="+mn-ea"/>
                <a:cs typeface="+mn-cs"/>
              </a:rPr>
              <a:t>  (v2.1) SPA improved measurement quality, as well as added features for the higher resolution processing when these data are made available in the downlink from the SNPP and JPSS-1 platforms. The SPA will be maintained by DRL and Ozone SIPS and updated when necessary as defined by user needs. </a:t>
            </a:r>
          </a:p>
          <a:p>
            <a:endParaRPr lang="en-US" dirty="0"/>
          </a:p>
        </p:txBody>
      </p:sp>
      <p:sp>
        <p:nvSpPr>
          <p:cNvPr id="4" name="Slide Number Placeholder 3"/>
          <p:cNvSpPr>
            <a:spLocks noGrp="1"/>
          </p:cNvSpPr>
          <p:nvPr>
            <p:ph type="sldNum" sz="quarter" idx="10"/>
          </p:nvPr>
        </p:nvSpPr>
        <p:spPr/>
        <p:txBody>
          <a:bodyPr/>
          <a:lstStyle/>
          <a:p>
            <a:fld id="{799C5C53-FD80-D54E-8551-17FCC087084C}" type="slidenum">
              <a:rPr lang="en-US" smtClean="0"/>
              <a:t>10</a:t>
            </a:fld>
            <a:endParaRPr lang="en-US"/>
          </a:p>
        </p:txBody>
      </p:sp>
    </p:spTree>
    <p:extLst>
      <p:ext uri="{BB962C8B-B14F-4D97-AF65-F5344CB8AC3E}">
        <p14:creationId xmlns:p14="http://schemas.microsoft.com/office/powerpoint/2010/main" val="2704139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fld id="{F322412D-D687-4C57-AE9D-D8C20A414572}" type="slidenum">
              <a:rPr lang="en-US" sz="1400" b="0" strike="noStrike" spc="-1" smtClean="0">
                <a:solidFill>
                  <a:srgbClr val="000000"/>
                </a:solidFill>
                <a:uFill>
                  <a:solidFill>
                    <a:srgbClr val="FFFFFF"/>
                  </a:solidFill>
                </a:uFill>
                <a:latin typeface="Times New Roman"/>
              </a:rPr>
              <a:t>11</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896184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fld id="{F322412D-D687-4C57-AE9D-D8C20A414572}" type="slidenum">
              <a:rPr lang="en-US" sz="1400" b="0" strike="noStrike" spc="-1" smtClean="0">
                <a:solidFill>
                  <a:srgbClr val="000000"/>
                </a:solidFill>
                <a:uFill>
                  <a:solidFill>
                    <a:srgbClr val="FFFFFF"/>
                  </a:solidFill>
                </a:uFill>
                <a:latin typeface="Times New Roman"/>
              </a:rPr>
              <a:t>12</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758869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fld id="{F322412D-D687-4C57-AE9D-D8C20A414572}" type="slidenum">
              <a:rPr lang="en-US" sz="1400" b="0" strike="noStrike" spc="-1" smtClean="0">
                <a:solidFill>
                  <a:srgbClr val="000000"/>
                </a:solidFill>
                <a:uFill>
                  <a:solidFill>
                    <a:srgbClr val="FFFFFF"/>
                  </a:solidFill>
                </a:uFill>
                <a:latin typeface="Times New Roman"/>
              </a:rPr>
              <a:t>13</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927332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E7CCC4-6A90-47BA-BC3A-599E6AF6056F}" type="slidenum">
              <a:rPr lang="en-US" smtClean="0"/>
              <a:t>14</a:t>
            </a:fld>
            <a:endParaRPr lang="en-US"/>
          </a:p>
        </p:txBody>
      </p:sp>
    </p:spTree>
    <p:extLst>
      <p:ext uri="{BB962C8B-B14F-4D97-AF65-F5344CB8AC3E}">
        <p14:creationId xmlns:p14="http://schemas.microsoft.com/office/powerpoint/2010/main" val="1409242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E7CCC4-6A90-47BA-BC3A-599E6AF6056F}" type="slidenum">
              <a:rPr lang="en-US" smtClean="0"/>
              <a:t>15</a:t>
            </a:fld>
            <a:endParaRPr lang="en-US"/>
          </a:p>
        </p:txBody>
      </p:sp>
    </p:spTree>
    <p:extLst>
      <p:ext uri="{BB962C8B-B14F-4D97-AF65-F5344CB8AC3E}">
        <p14:creationId xmlns:p14="http://schemas.microsoft.com/office/powerpoint/2010/main" val="460060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E7CCC4-6A90-47BA-BC3A-599E6AF6056F}" type="slidenum">
              <a:rPr lang="en-US" smtClean="0"/>
              <a:t>18</a:t>
            </a:fld>
            <a:endParaRPr lang="en-US"/>
          </a:p>
        </p:txBody>
      </p:sp>
    </p:spTree>
    <p:extLst>
      <p:ext uri="{BB962C8B-B14F-4D97-AF65-F5344CB8AC3E}">
        <p14:creationId xmlns:p14="http://schemas.microsoft.com/office/powerpoint/2010/main" val="2192264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9C5C53-FD80-D54E-8551-17FCC087084C}" type="slidenum">
              <a:rPr lang="en-US" smtClean="0"/>
              <a:t>22</a:t>
            </a:fld>
            <a:endParaRPr lang="en-US"/>
          </a:p>
        </p:txBody>
      </p:sp>
    </p:spTree>
    <p:extLst>
      <p:ext uri="{BB962C8B-B14F-4D97-AF65-F5344CB8AC3E}">
        <p14:creationId xmlns:p14="http://schemas.microsoft.com/office/powerpoint/2010/main" val="3258681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9C5C53-FD80-D54E-8551-17FCC087084C}" type="slidenum">
              <a:rPr lang="en-US" smtClean="0"/>
              <a:t>23</a:t>
            </a:fld>
            <a:endParaRPr lang="en-US"/>
          </a:p>
        </p:txBody>
      </p:sp>
    </p:spTree>
    <p:extLst>
      <p:ext uri="{BB962C8B-B14F-4D97-AF65-F5344CB8AC3E}">
        <p14:creationId xmlns:p14="http://schemas.microsoft.com/office/powerpoint/2010/main" val="3971666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9C5C53-FD80-D54E-8551-17FCC087084C}" type="slidenum">
              <a:rPr lang="en-US" smtClean="0"/>
              <a:t>24</a:t>
            </a:fld>
            <a:endParaRPr lang="en-US"/>
          </a:p>
        </p:txBody>
      </p:sp>
    </p:spTree>
    <p:extLst>
      <p:ext uri="{BB962C8B-B14F-4D97-AF65-F5344CB8AC3E}">
        <p14:creationId xmlns:p14="http://schemas.microsoft.com/office/powerpoint/2010/main" val="1767343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4AFD201-3074-A448-85FE-D7BD2AD7BDE3}" type="slidenum">
              <a:rPr kumimoji="0" lang="en-US" sz="1200" b="0" i="0" u="none" strike="noStrike" kern="1200" cap="none" spc="0" normalizeH="0" baseline="0" noProof="0">
                <a:ln>
                  <a:noFill/>
                </a:ln>
                <a:solidFill>
                  <a:prstClr val="black"/>
                </a:solidFill>
                <a:effectLst/>
                <a:uLnTx/>
                <a:uFillTx/>
                <a:latin typeface="Arial" pitchFamily="-108" charset="0"/>
                <a:ea typeface="ＭＳ Ｐゴシック" pitchFamily="-108" charset="-128"/>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pitchFamily="-108" charset="0"/>
              <a:ea typeface="ＭＳ Ｐゴシック" pitchFamily="-108" charset="-128"/>
            </a:endParaRPr>
          </a:p>
        </p:txBody>
      </p:sp>
      <p:sp>
        <p:nvSpPr>
          <p:cNvPr id="72707" name="Rectangle 2"/>
          <p:cNvSpPr>
            <a:spLocks noGrp="1" noRot="1" noChangeAspect="1" noChangeArrowheads="1" noTextEdit="1"/>
          </p:cNvSpPr>
          <p:nvPr>
            <p:ph type="sldImg"/>
          </p:nvPr>
        </p:nvSpPr>
        <p:spPr>
          <a:xfrm>
            <a:off x="1014413" y="693738"/>
            <a:ext cx="4622800" cy="3467100"/>
          </a:xfrm>
          <a:solidFill>
            <a:srgbClr val="FFFFFF"/>
          </a:solidFill>
          <a:ln/>
        </p:spPr>
      </p:sp>
      <p:sp>
        <p:nvSpPr>
          <p:cNvPr id="72708" name="Rectangle 3"/>
          <p:cNvSpPr>
            <a:spLocks noGrp="1" noChangeArrowheads="1"/>
          </p:cNvSpPr>
          <p:nvPr>
            <p:ph type="body" idx="1"/>
          </p:nvPr>
        </p:nvSpPr>
        <p:spPr>
          <a:xfrm>
            <a:off x="665163" y="4391025"/>
            <a:ext cx="5319712" cy="4160838"/>
          </a:xfrm>
          <a:solidFill>
            <a:srgbClr val="FFFFFF"/>
          </a:solidFill>
          <a:ln>
            <a:solidFill>
              <a:srgbClr val="000000"/>
            </a:solidFill>
          </a:ln>
        </p:spPr>
        <p:txBody>
          <a:bodyPr/>
          <a:lstStyle/>
          <a:p>
            <a:pPr eaLnBrk="1" hangingPunct="1"/>
            <a:endParaRPr lang="en-GB" dirty="0">
              <a:ea typeface="ＭＳ Ｐゴシック" charset="-128"/>
              <a:cs typeface="ＭＳ Ｐゴシック" charset="-128"/>
            </a:endParaRPr>
          </a:p>
        </p:txBody>
      </p:sp>
    </p:spTree>
    <p:extLst>
      <p:ext uri="{BB962C8B-B14F-4D97-AF65-F5344CB8AC3E}">
        <p14:creationId xmlns:p14="http://schemas.microsoft.com/office/powerpoint/2010/main" val="1708186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9C5C53-FD80-D54E-8551-17FCC087084C}" type="slidenum">
              <a:rPr lang="en-US" smtClean="0"/>
              <a:t>25</a:t>
            </a:fld>
            <a:endParaRPr lang="en-US"/>
          </a:p>
        </p:txBody>
      </p:sp>
    </p:spTree>
    <p:extLst>
      <p:ext uri="{BB962C8B-B14F-4D97-AF65-F5344CB8AC3E}">
        <p14:creationId xmlns:p14="http://schemas.microsoft.com/office/powerpoint/2010/main" val="3182045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9C5C53-FD80-D54E-8551-17FCC087084C}" type="slidenum">
              <a:rPr lang="en-US" smtClean="0"/>
              <a:t>26</a:t>
            </a:fld>
            <a:endParaRPr lang="en-US"/>
          </a:p>
        </p:txBody>
      </p:sp>
    </p:spTree>
    <p:extLst>
      <p:ext uri="{BB962C8B-B14F-4D97-AF65-F5344CB8AC3E}">
        <p14:creationId xmlns:p14="http://schemas.microsoft.com/office/powerpoint/2010/main" val="41431908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9C5C53-FD80-D54E-8551-17FCC087084C}" type="slidenum">
              <a:rPr lang="en-US" smtClean="0"/>
              <a:t>27</a:t>
            </a:fld>
            <a:endParaRPr lang="en-US"/>
          </a:p>
        </p:txBody>
      </p:sp>
    </p:spTree>
    <p:extLst>
      <p:ext uri="{BB962C8B-B14F-4D97-AF65-F5344CB8AC3E}">
        <p14:creationId xmlns:p14="http://schemas.microsoft.com/office/powerpoint/2010/main" val="3486077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9C5C53-FD80-D54E-8551-17FCC087084C}" type="slidenum">
              <a:rPr lang="en-US" smtClean="0"/>
              <a:t>28</a:t>
            </a:fld>
            <a:endParaRPr lang="en-US"/>
          </a:p>
        </p:txBody>
      </p:sp>
    </p:spTree>
    <p:extLst>
      <p:ext uri="{BB962C8B-B14F-4D97-AF65-F5344CB8AC3E}">
        <p14:creationId xmlns:p14="http://schemas.microsoft.com/office/powerpoint/2010/main" val="3326131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9C5C53-FD80-D54E-8551-17FCC087084C}" type="slidenum">
              <a:rPr lang="en-US" smtClean="0"/>
              <a:t>29</a:t>
            </a:fld>
            <a:endParaRPr lang="en-US"/>
          </a:p>
        </p:txBody>
      </p:sp>
    </p:spTree>
    <p:extLst>
      <p:ext uri="{BB962C8B-B14F-4D97-AF65-F5344CB8AC3E}">
        <p14:creationId xmlns:p14="http://schemas.microsoft.com/office/powerpoint/2010/main" val="1391356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PlaceHolder 1"/>
          <p:cNvSpPr>
            <a:spLocks noGrp="1"/>
          </p:cNvSpPr>
          <p:nvPr>
            <p:ph type="body"/>
          </p:nvPr>
        </p:nvSpPr>
        <p:spPr>
          <a:xfrm>
            <a:off x="777240" y="4777560"/>
            <a:ext cx="6217200" cy="4525560"/>
          </a:xfrm>
          <a:prstGeom prst="rect">
            <a:avLst/>
          </a:prstGeom>
        </p:spPr>
        <p:txBody>
          <a:bodyPr lIns="0" tIns="0" rIns="0" bIns="0"/>
          <a:lstStyle/>
          <a:p>
            <a:endParaRPr lang="en-US" sz="2000" b="0" strike="noStrike" spc="-1">
              <a:solidFill>
                <a:srgbClr val="000000"/>
              </a:solidFill>
              <a:uFill>
                <a:solidFill>
                  <a:srgbClr val="FFFFFF"/>
                </a:solidFill>
              </a:uFill>
              <a:latin typeface="Arial"/>
            </a:endParaRPr>
          </a:p>
        </p:txBody>
      </p:sp>
      <p:sp>
        <p:nvSpPr>
          <p:cNvPr id="344" name="TextShape 2"/>
          <p:cNvSpPr txBox="1"/>
          <p:nvPr/>
        </p:nvSpPr>
        <p:spPr>
          <a:xfrm>
            <a:off x="4399200" y="9555480"/>
            <a:ext cx="3372480" cy="502200"/>
          </a:xfrm>
          <a:prstGeom prst="rect">
            <a:avLst/>
          </a:prstGeom>
          <a:noFill/>
          <a:ln>
            <a:noFill/>
          </a:ln>
        </p:spPr>
        <p:txBody>
          <a:bodyPr lIns="0" tIns="0" rIns="0" bIns="0" anchor="b"/>
          <a:lstStyle/>
          <a:p>
            <a:pPr algn="r">
              <a:lnSpc>
                <a:spcPct val="100000"/>
              </a:lnSpc>
            </a:pPr>
            <a:fld id="{865EA0F3-5C8E-4747-BE7E-96620F5EA008}" type="slidenum">
              <a:rPr lang="en-US" sz="1400" b="0" strike="noStrike" spc="-1">
                <a:solidFill>
                  <a:srgbClr val="000000"/>
                </a:solidFill>
                <a:uFill>
                  <a:solidFill>
                    <a:srgbClr val="FFFFFF"/>
                  </a:solidFill>
                </a:uFill>
                <a:latin typeface="Times New Roman"/>
                <a:ea typeface="+mn-ea"/>
              </a:rPr>
              <a:t>30</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5327438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fld id="{F322412D-D687-4C57-AE9D-D8C20A414572}" type="slidenum">
              <a:rPr lang="en-US" sz="1400" b="0" strike="noStrike" spc="-1" smtClean="0">
                <a:solidFill>
                  <a:srgbClr val="000000"/>
                </a:solidFill>
                <a:uFill>
                  <a:solidFill>
                    <a:srgbClr val="FFFFFF"/>
                  </a:solidFill>
                </a:uFill>
                <a:latin typeface="Times New Roman"/>
              </a:rPr>
              <a:t>31</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392760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Aura/OMI – now the longest single UV mission (exceeded N7-TOMS)</a:t>
            </a:r>
          </a:p>
        </p:txBody>
      </p:sp>
      <p:sp>
        <p:nvSpPr>
          <p:cNvPr id="4" name="Slide Number Placeholder 3"/>
          <p:cNvSpPr>
            <a:spLocks noGrp="1"/>
          </p:cNvSpPr>
          <p:nvPr>
            <p:ph type="sldNum" sz="quarter" idx="10"/>
          </p:nvPr>
        </p:nvSpPr>
        <p:spPr/>
        <p:txBody>
          <a:bodyPr/>
          <a:lstStyle/>
          <a:p>
            <a:pPr>
              <a:defRPr/>
            </a:pPr>
            <a:fld id="{B3DB54D8-573E-5F4D-8C59-87E66118030F}" type="slidenum">
              <a:rPr lang="en-US" smtClean="0">
                <a:solidFill>
                  <a:srgbClr val="000000"/>
                </a:solidFill>
              </a:rPr>
              <a:pPr>
                <a:defRPr/>
              </a:pPr>
              <a:t>3</a:t>
            </a:fld>
            <a:endParaRPr lang="en-US">
              <a:solidFill>
                <a:srgbClr val="000000"/>
              </a:solidFill>
            </a:endParaRPr>
          </a:p>
        </p:txBody>
      </p:sp>
    </p:spTree>
    <p:extLst>
      <p:ext uri="{BB962C8B-B14F-4D97-AF65-F5344CB8AC3E}">
        <p14:creationId xmlns:p14="http://schemas.microsoft.com/office/powerpoint/2010/main" val="3489889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PlaceHolder 1"/>
          <p:cNvSpPr>
            <a:spLocks noGrp="1"/>
          </p:cNvSpPr>
          <p:nvPr>
            <p:ph type="body"/>
          </p:nvPr>
        </p:nvSpPr>
        <p:spPr>
          <a:xfrm>
            <a:off x="777240" y="4777560"/>
            <a:ext cx="6217200" cy="4525560"/>
          </a:xfrm>
          <a:prstGeom prst="rect">
            <a:avLst/>
          </a:prstGeom>
        </p:spPr>
        <p:txBody>
          <a:bodyPr lIns="0" tIns="0" rIns="0" bIns="0">
            <a:normAutofit/>
          </a:bodyPr>
          <a:lstStyle/>
          <a:p>
            <a:endParaRPr lang="en-US" sz="2000" b="0" strike="noStrike" spc="-1">
              <a:solidFill>
                <a:srgbClr val="000000"/>
              </a:solidFill>
              <a:uFill>
                <a:solidFill>
                  <a:srgbClr val="FFFFFF"/>
                </a:solidFill>
              </a:uFill>
              <a:latin typeface="Arial"/>
            </a:endParaRPr>
          </a:p>
        </p:txBody>
      </p:sp>
      <p:sp>
        <p:nvSpPr>
          <p:cNvPr id="340" name="TextShape 2"/>
          <p:cNvSpPr txBox="1"/>
          <p:nvPr/>
        </p:nvSpPr>
        <p:spPr>
          <a:xfrm>
            <a:off x="4399200" y="9555480"/>
            <a:ext cx="3372480" cy="502200"/>
          </a:xfrm>
          <a:prstGeom prst="rect">
            <a:avLst/>
          </a:prstGeom>
          <a:noFill/>
          <a:ln>
            <a:noFill/>
          </a:ln>
        </p:spPr>
        <p:txBody>
          <a:bodyPr lIns="0" tIns="0" rIns="0" bIns="0" anchor="b"/>
          <a:lstStyle/>
          <a:p>
            <a:pPr>
              <a:lnSpc>
                <a:spcPct val="100000"/>
              </a:lnSpc>
            </a:pPr>
            <a:fld id="{F9561321-26E1-4AAE-B2E9-CE34F7E26986}" type="slidenum">
              <a:rPr lang="en-US" sz="1800" b="0" strike="noStrike" spc="-1">
                <a:solidFill>
                  <a:srgbClr val="000000"/>
                </a:solidFill>
                <a:uFill>
                  <a:solidFill>
                    <a:srgbClr val="FFFFFF"/>
                  </a:solidFill>
                </a:uFill>
                <a:latin typeface="+mn-lt"/>
                <a:ea typeface="+mn-ea"/>
              </a:rPr>
              <a:t>4</a:t>
            </a:fld>
            <a:endParaRPr lang="en-US" sz="18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968005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fld id="{F322412D-D687-4C57-AE9D-D8C20A414572}" type="slidenum">
              <a:rPr lang="en-US" sz="1400" b="0" strike="noStrike" spc="-1" smtClean="0">
                <a:solidFill>
                  <a:srgbClr val="000000"/>
                </a:solidFill>
                <a:uFill>
                  <a:solidFill>
                    <a:srgbClr val="FFFFFF"/>
                  </a:solidFill>
                </a:uFill>
                <a:latin typeface="Times New Roman"/>
              </a:rPr>
              <a:t>5</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996039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Objective 2:  Enabled NASA’s Direct Readout (DR) volcanic data in Partner’s Decision-Making</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NASA’s EOS-Aura and S-NPP satellites have Direct Broadcast (DB) capability, i.e. the ability to broadcast data at the same time as it is measured. This possibility is utilized in the FMI’s Very Fast Delivery (VFD) Service for monitoring atmospheric composition in almost real time, within 20 minutes after the overpass. The service started in 2006 processing Aura OMI surface UV and ozone data. After the eruption of the </a:t>
            </a:r>
            <a:r>
              <a:rPr lang="en-GB" sz="1200" kern="1200" dirty="0" err="1">
                <a:solidFill>
                  <a:schemeClr val="tx1"/>
                </a:solidFill>
                <a:effectLst/>
                <a:latin typeface="+mn-lt"/>
                <a:ea typeface="+mn-ea"/>
                <a:cs typeface="+mn-cs"/>
              </a:rPr>
              <a:t>Eyjafjallajökul</a:t>
            </a:r>
            <a:r>
              <a:rPr lang="en-GB" sz="1200" kern="1200" dirty="0">
                <a:solidFill>
                  <a:schemeClr val="tx1"/>
                </a:solidFill>
                <a:effectLst/>
                <a:latin typeface="+mn-lt"/>
                <a:ea typeface="+mn-ea"/>
                <a:cs typeface="+mn-cs"/>
              </a:rPr>
              <a:t> the system was updated in 2010-11 with volcanic ash and VSO2 data. </a:t>
            </a:r>
            <a:r>
              <a:rPr lang="en-US" sz="1200" kern="1200" dirty="0">
                <a:solidFill>
                  <a:schemeClr val="tx1"/>
                </a:solidFill>
                <a:effectLst/>
                <a:latin typeface="+mn-lt"/>
                <a:ea typeface="+mn-ea"/>
                <a:cs typeface="+mn-cs"/>
              </a:rPr>
              <a:t>During Y1 our team provided software for processing DR OMPS volcanic data. Currently both OMI and OMPS DR data are processed at </a:t>
            </a:r>
            <a:r>
              <a:rPr lang="en-US" sz="1200" kern="1200" dirty="0" err="1">
                <a:solidFill>
                  <a:schemeClr val="tx1"/>
                </a:solidFill>
                <a:effectLst/>
                <a:latin typeface="+mn-lt"/>
                <a:ea typeface="+mn-ea"/>
                <a:cs typeface="+mn-cs"/>
              </a:rPr>
              <a:t>Sodankyla</a:t>
            </a:r>
            <a:r>
              <a:rPr lang="en-US" sz="1200" kern="1200" dirty="0">
                <a:solidFill>
                  <a:schemeClr val="tx1"/>
                </a:solidFill>
                <a:effectLst/>
                <a:latin typeface="+mn-lt"/>
                <a:ea typeface="+mn-ea"/>
                <a:cs typeface="+mn-cs"/>
              </a:rPr>
              <a:t> (Fig.). </a:t>
            </a:r>
            <a:r>
              <a:rPr lang="en-GB" sz="1200" kern="1200" dirty="0">
                <a:solidFill>
                  <a:schemeClr val="tx1"/>
                </a:solidFill>
                <a:effectLst/>
                <a:latin typeface="+mn-lt"/>
                <a:ea typeface="+mn-ea"/>
                <a:cs typeface="+mn-cs"/>
              </a:rPr>
              <a:t>The VFD covers Northern Europe, Russia and Arctic Ocean, but the coverage is restricted by the fact that the satellite has to be visible from the </a:t>
            </a:r>
            <a:r>
              <a:rPr lang="en-GB" sz="1200" kern="1200" dirty="0" err="1">
                <a:solidFill>
                  <a:schemeClr val="tx1"/>
                </a:solidFill>
                <a:effectLst/>
                <a:latin typeface="+mn-lt"/>
                <a:ea typeface="+mn-ea"/>
                <a:cs typeface="+mn-cs"/>
              </a:rPr>
              <a:t>Sodankylä</a:t>
            </a:r>
            <a:r>
              <a:rPr lang="en-GB" sz="1200" kern="1200" dirty="0">
                <a:solidFill>
                  <a:schemeClr val="tx1"/>
                </a:solidFill>
                <a:effectLst/>
                <a:latin typeface="+mn-lt"/>
                <a:ea typeface="+mn-ea"/>
                <a:cs typeface="+mn-cs"/>
              </a:rPr>
              <a:t> ground station in northern Finland.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Through the established partnership between GINA, NASA GSFC Direct Readout Laboratory (DRL) and SNPP’s Ozone SIPS in Y2 we started processing DR OMPS data from GINA ground station in Fairbanks, Alaska. UAF-GINA has provided access to direct broadcast SNPP data in raw format, maintained hardware to run the International Polar Orbiting Processing Package (IPOPP), maintained IPOPP and the Ozone Mapping and Profiling Suite (OMPS) Science Processing Algorithm (SPA), and provided NASA Direct Readout Labs (DRL) with products produced by IPOPP and the OMPS SPA.  In Y2 an updated version of the IPOPP OMPS SPA processor software was installed. Data and products have been provided to NASA DRL and have been used to generate analyses of events. In May 2016 GINA started capturing DR data from Aura OMI passes on a new Orbital Systems 3-meter antenna. The data are transferred to FMI for processing and imagery generation.</a:t>
            </a:r>
          </a:p>
          <a:p>
            <a:r>
              <a:rPr lang="en-US" sz="1200" kern="1200" dirty="0">
                <a:solidFill>
                  <a:schemeClr val="tx1"/>
                </a:solidFill>
                <a:effectLst/>
                <a:latin typeface="+mn-lt"/>
                <a:ea typeface="+mn-ea"/>
                <a:cs typeface="+mn-cs"/>
              </a:rPr>
              <a:t>	In Y3 (2017) updated OMPS SO2/AI Science Processing Algorithm (SPA) </a:t>
            </a:r>
            <a:r>
              <a:rPr lang="en-US" sz="1200" kern="1200" dirty="0" err="1">
                <a:solidFill>
                  <a:schemeClr val="tx1"/>
                </a:solidFill>
                <a:effectLst/>
                <a:latin typeface="+mn-lt"/>
                <a:ea typeface="+mn-ea"/>
                <a:cs typeface="+mn-cs"/>
              </a:rPr>
              <a:t>OMSNadir</a:t>
            </a:r>
            <a:r>
              <a:rPr lang="en-US" sz="1200" kern="1200" dirty="0">
                <a:solidFill>
                  <a:schemeClr val="tx1"/>
                </a:solidFill>
                <a:effectLst/>
                <a:latin typeface="+mn-lt"/>
                <a:ea typeface="+mn-ea"/>
                <a:cs typeface="+mn-cs"/>
              </a:rPr>
              <a:t> (v2.1) has been delivered to DRL, tested, proven operational and distributed to user community for operational processing. Extensive development was necessary for the </a:t>
            </a:r>
            <a:r>
              <a:rPr lang="en-US" sz="1200" kern="1200" dirty="0" err="1">
                <a:solidFill>
                  <a:schemeClr val="tx1"/>
                </a:solidFill>
                <a:effectLst/>
                <a:latin typeface="+mn-lt"/>
                <a:ea typeface="+mn-ea"/>
                <a:cs typeface="+mn-cs"/>
              </a:rPr>
              <a:t>OMSNadir</a:t>
            </a:r>
            <a:r>
              <a:rPr lang="en-US" sz="1200" kern="1200" dirty="0">
                <a:solidFill>
                  <a:schemeClr val="tx1"/>
                </a:solidFill>
                <a:effectLst/>
                <a:latin typeface="+mn-lt"/>
                <a:ea typeface="+mn-ea"/>
                <a:cs typeface="+mn-cs"/>
              </a:rPr>
              <a:t> prototype version (v2.0) since it also included alignment with the unique ACPS data formats defined to enhance scientific use and long-term record continuity. This approach insured NASA DR data are in sync with NASA’s scientific processing environment at ACPS. DRL continues working closely with GSFC’s Ozone SIPS to integrate updated </a:t>
            </a:r>
            <a:r>
              <a:rPr lang="en-US" sz="1200" kern="1200" dirty="0" err="1">
                <a:solidFill>
                  <a:schemeClr val="tx1"/>
                </a:solidFill>
                <a:effectLst/>
                <a:latin typeface="+mn-lt"/>
                <a:ea typeface="+mn-ea"/>
                <a:cs typeface="+mn-cs"/>
              </a:rPr>
              <a:t>OMSNadir</a:t>
            </a:r>
            <a:r>
              <a:rPr lang="en-US" sz="1200" kern="1200" dirty="0">
                <a:solidFill>
                  <a:schemeClr val="tx1"/>
                </a:solidFill>
                <a:effectLst/>
                <a:latin typeface="+mn-lt"/>
                <a:ea typeface="+mn-ea"/>
                <a:cs typeface="+mn-cs"/>
              </a:rPr>
              <a:t> (v2) SPA into NASA’s International Polar-Orbiter Processing Package (IPOPP) and to obtain feedback from collaborators at FMI and co-Is at GINA/UAF, as well as additional international collaborators. The new </a:t>
            </a:r>
            <a:r>
              <a:rPr lang="en-US" sz="1200" kern="1200" dirty="0" err="1">
                <a:solidFill>
                  <a:schemeClr val="tx1"/>
                </a:solidFill>
                <a:effectLst/>
                <a:latin typeface="+mn-lt"/>
                <a:ea typeface="+mn-ea"/>
                <a:cs typeface="+mn-cs"/>
              </a:rPr>
              <a:t>OMSNadir</a:t>
            </a:r>
            <a:r>
              <a:rPr lang="en-US" sz="1200" kern="1200" dirty="0">
                <a:solidFill>
                  <a:schemeClr val="tx1"/>
                </a:solidFill>
                <a:effectLst/>
                <a:latin typeface="+mn-lt"/>
                <a:ea typeface="+mn-ea"/>
                <a:cs typeface="+mn-cs"/>
              </a:rPr>
              <a:t>  (v2.1) SPA improved measurement quality, as well as added features for the higher resolution processing when these data are made available in the downlink from the SNPP and JPSS-1 platforms. The SPA will be maintained by DRL and Ozone SIPS and updated when necessary as defined by user needs. </a:t>
            </a:r>
          </a:p>
          <a:p>
            <a:endParaRPr lang="en-US" dirty="0"/>
          </a:p>
        </p:txBody>
      </p:sp>
      <p:sp>
        <p:nvSpPr>
          <p:cNvPr id="4" name="Slide Number Placeholder 3"/>
          <p:cNvSpPr>
            <a:spLocks noGrp="1"/>
          </p:cNvSpPr>
          <p:nvPr>
            <p:ph type="sldNum" sz="quarter" idx="10"/>
          </p:nvPr>
        </p:nvSpPr>
        <p:spPr/>
        <p:txBody>
          <a:bodyPr/>
          <a:lstStyle/>
          <a:p>
            <a:fld id="{799C5C53-FD80-D54E-8551-17FCC087084C}" type="slidenum">
              <a:rPr lang="en-US" smtClean="0"/>
              <a:t>6</a:t>
            </a:fld>
            <a:endParaRPr lang="en-US"/>
          </a:p>
        </p:txBody>
      </p:sp>
    </p:spTree>
    <p:extLst>
      <p:ext uri="{BB962C8B-B14F-4D97-AF65-F5344CB8AC3E}">
        <p14:creationId xmlns:p14="http://schemas.microsoft.com/office/powerpoint/2010/main" val="2275455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fld id="{F322412D-D687-4C57-AE9D-D8C20A414572}" type="slidenum">
              <a:rPr lang="en-US" sz="1400" b="0" strike="noStrike" spc="-1" smtClean="0">
                <a:solidFill>
                  <a:srgbClr val="000000"/>
                </a:solidFill>
                <a:uFill>
                  <a:solidFill>
                    <a:srgbClr val="FFFFFF"/>
                  </a:solidFill>
                </a:uFill>
                <a:latin typeface="Times New Roman"/>
              </a:rPr>
              <a:t>7</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994708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Enabled NASA’s Direct Readout (DR) volcanic data in Partner’s Decision-Making</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NASA’s EOS-Aura and S-NPP satellites have Direct Broadcast (DB) capability, i.e. the ability to broadcast data at the same time as it is measured. This possibility is utilized in the FMI’s Very Fast Delivery (VFD) Service for monitoring atmospheric composition in almost real time, within 20 minutes after the overpass. The service started in 2006 processing Aura OMI surface UV and ozone data. After the eruption of the </a:t>
            </a:r>
            <a:r>
              <a:rPr lang="en-GB" sz="1200" kern="1200" dirty="0" err="1">
                <a:solidFill>
                  <a:schemeClr val="tx1"/>
                </a:solidFill>
                <a:effectLst/>
                <a:latin typeface="+mn-lt"/>
                <a:ea typeface="+mn-ea"/>
                <a:cs typeface="+mn-cs"/>
              </a:rPr>
              <a:t>Eyjafjallajökul</a:t>
            </a:r>
            <a:r>
              <a:rPr lang="en-GB" sz="1200" kern="1200" dirty="0">
                <a:solidFill>
                  <a:schemeClr val="tx1"/>
                </a:solidFill>
                <a:effectLst/>
                <a:latin typeface="+mn-lt"/>
                <a:ea typeface="+mn-ea"/>
                <a:cs typeface="+mn-cs"/>
              </a:rPr>
              <a:t> the system was updated in 2010-11 with volcanic ash and VSO2 data. </a:t>
            </a:r>
            <a:r>
              <a:rPr lang="en-US" sz="1200" kern="1200" dirty="0">
                <a:solidFill>
                  <a:schemeClr val="tx1"/>
                </a:solidFill>
                <a:effectLst/>
                <a:latin typeface="+mn-lt"/>
                <a:ea typeface="+mn-ea"/>
                <a:cs typeface="+mn-cs"/>
              </a:rPr>
              <a:t>During Y1 our team provided software for processing DR OMPS volcanic data. Currently both OMI and OMPS DR data are processed at </a:t>
            </a:r>
            <a:r>
              <a:rPr lang="en-US" sz="1200" kern="1200" dirty="0" err="1">
                <a:solidFill>
                  <a:schemeClr val="tx1"/>
                </a:solidFill>
                <a:effectLst/>
                <a:latin typeface="+mn-lt"/>
                <a:ea typeface="+mn-ea"/>
                <a:cs typeface="+mn-cs"/>
              </a:rPr>
              <a:t>Sodankyla</a:t>
            </a:r>
            <a:r>
              <a:rPr lang="en-US" sz="1200" kern="1200" dirty="0">
                <a:solidFill>
                  <a:schemeClr val="tx1"/>
                </a:solidFill>
                <a:effectLst/>
                <a:latin typeface="+mn-lt"/>
                <a:ea typeface="+mn-ea"/>
                <a:cs typeface="+mn-cs"/>
              </a:rPr>
              <a:t> (Fig.). </a:t>
            </a:r>
            <a:r>
              <a:rPr lang="en-GB" sz="1200" kern="1200" dirty="0">
                <a:solidFill>
                  <a:schemeClr val="tx1"/>
                </a:solidFill>
                <a:effectLst/>
                <a:latin typeface="+mn-lt"/>
                <a:ea typeface="+mn-ea"/>
                <a:cs typeface="+mn-cs"/>
              </a:rPr>
              <a:t>The VFD covers Northern Europe, Russia and Arctic Ocean, but the coverage is restricted by the fact that the satellite has to be visible from the </a:t>
            </a:r>
            <a:r>
              <a:rPr lang="en-GB" sz="1200" kern="1200" dirty="0" err="1">
                <a:solidFill>
                  <a:schemeClr val="tx1"/>
                </a:solidFill>
                <a:effectLst/>
                <a:latin typeface="+mn-lt"/>
                <a:ea typeface="+mn-ea"/>
                <a:cs typeface="+mn-cs"/>
              </a:rPr>
              <a:t>Sodankylä</a:t>
            </a:r>
            <a:r>
              <a:rPr lang="en-GB" sz="1200" kern="1200" dirty="0">
                <a:solidFill>
                  <a:schemeClr val="tx1"/>
                </a:solidFill>
                <a:effectLst/>
                <a:latin typeface="+mn-lt"/>
                <a:ea typeface="+mn-ea"/>
                <a:cs typeface="+mn-cs"/>
              </a:rPr>
              <a:t> ground station in northern Finland.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Through the established partnership between GINA, NASA GSFC Direct Readout Laboratory (DRL) and SNPP’s Ozone SIPS in Y2 we started processing DR OMPS data from GINA ground station in Fairbanks, Alaska. UAF-GINA has provided access to direct broadcast SNPP data in raw format, maintained hardware to run the International Polar Orbiting Processing Package (IPOPP), maintained IPOPP and the Ozone Mapping and Profiling Suite (OMPS) Science Processing Algorithm (SPA), and provided NASA Direct Readout Labs (DRL) with products produced by IPOPP and the OMPS SPA.  In Y2 an updated version of the IPOPP OMPS SPA processor software was installed. Data and products have been provided to NASA DRL and have been used to generate analyses of events. In May 2016 GINA started capturing DR data from Aura OMI passes on a new Orbital Systems 3-meter antenna. The data are transferred to FMI for processing and imagery generation.</a:t>
            </a:r>
          </a:p>
          <a:p>
            <a:r>
              <a:rPr lang="en-US" sz="1200" kern="1200" dirty="0">
                <a:solidFill>
                  <a:schemeClr val="tx1"/>
                </a:solidFill>
                <a:effectLst/>
                <a:latin typeface="+mn-lt"/>
                <a:ea typeface="+mn-ea"/>
                <a:cs typeface="+mn-cs"/>
              </a:rPr>
              <a:t>	In Y3 (2017) updated OMPS SO2/AI Science Processing Algorithm (SPA) </a:t>
            </a:r>
            <a:r>
              <a:rPr lang="en-US" sz="1200" kern="1200" dirty="0" err="1">
                <a:solidFill>
                  <a:schemeClr val="tx1"/>
                </a:solidFill>
                <a:effectLst/>
                <a:latin typeface="+mn-lt"/>
                <a:ea typeface="+mn-ea"/>
                <a:cs typeface="+mn-cs"/>
              </a:rPr>
              <a:t>OMSNadir</a:t>
            </a:r>
            <a:r>
              <a:rPr lang="en-US" sz="1200" kern="1200" dirty="0">
                <a:solidFill>
                  <a:schemeClr val="tx1"/>
                </a:solidFill>
                <a:effectLst/>
                <a:latin typeface="+mn-lt"/>
                <a:ea typeface="+mn-ea"/>
                <a:cs typeface="+mn-cs"/>
              </a:rPr>
              <a:t> (v2.1) has been delivered to DRL, tested, proven operational and distributed to user community for operational processing. Extensive development was necessary for the </a:t>
            </a:r>
            <a:r>
              <a:rPr lang="en-US" sz="1200" kern="1200" dirty="0" err="1">
                <a:solidFill>
                  <a:schemeClr val="tx1"/>
                </a:solidFill>
                <a:effectLst/>
                <a:latin typeface="+mn-lt"/>
                <a:ea typeface="+mn-ea"/>
                <a:cs typeface="+mn-cs"/>
              </a:rPr>
              <a:t>OMSNadir</a:t>
            </a:r>
            <a:r>
              <a:rPr lang="en-US" sz="1200" kern="1200" dirty="0">
                <a:solidFill>
                  <a:schemeClr val="tx1"/>
                </a:solidFill>
                <a:effectLst/>
                <a:latin typeface="+mn-lt"/>
                <a:ea typeface="+mn-ea"/>
                <a:cs typeface="+mn-cs"/>
              </a:rPr>
              <a:t> prototype version (v2.0) since it also included alignment with the unique ACPS data formats defined to enhance scientific use and long-term record continuity. This approach insured NASA DR data are in sync with NASA’s scientific processing environment at ACPS. DRL continues working closely with GSFC’s Ozone SIPS to integrate updated </a:t>
            </a:r>
            <a:r>
              <a:rPr lang="en-US" sz="1200" kern="1200" dirty="0" err="1">
                <a:solidFill>
                  <a:schemeClr val="tx1"/>
                </a:solidFill>
                <a:effectLst/>
                <a:latin typeface="+mn-lt"/>
                <a:ea typeface="+mn-ea"/>
                <a:cs typeface="+mn-cs"/>
              </a:rPr>
              <a:t>OMSNadir</a:t>
            </a:r>
            <a:r>
              <a:rPr lang="en-US" sz="1200" kern="1200" dirty="0">
                <a:solidFill>
                  <a:schemeClr val="tx1"/>
                </a:solidFill>
                <a:effectLst/>
                <a:latin typeface="+mn-lt"/>
                <a:ea typeface="+mn-ea"/>
                <a:cs typeface="+mn-cs"/>
              </a:rPr>
              <a:t> (v2) SPA into NASA’s International Polar-Orbiter Processing Package (IPOPP) and to obtain feedback from collaborators at FMI and co-Is at GINA/UAF, as well as additional international collaborators. The new </a:t>
            </a:r>
            <a:r>
              <a:rPr lang="en-US" sz="1200" kern="1200" dirty="0" err="1">
                <a:solidFill>
                  <a:schemeClr val="tx1"/>
                </a:solidFill>
                <a:effectLst/>
                <a:latin typeface="+mn-lt"/>
                <a:ea typeface="+mn-ea"/>
                <a:cs typeface="+mn-cs"/>
              </a:rPr>
              <a:t>OMSNadir</a:t>
            </a:r>
            <a:r>
              <a:rPr lang="en-US" sz="1200" kern="1200" dirty="0">
                <a:solidFill>
                  <a:schemeClr val="tx1"/>
                </a:solidFill>
                <a:effectLst/>
                <a:latin typeface="+mn-lt"/>
                <a:ea typeface="+mn-ea"/>
                <a:cs typeface="+mn-cs"/>
              </a:rPr>
              <a:t>  (v2.1) SPA improved measurement quality, as well as added features for the higher resolution processing when these data are made available in the downlink from the SNPP and JPSS-1 platforms. The SPA will be maintained by DRL and Ozone SIPS and updated when necessary as defined by user needs. </a:t>
            </a:r>
          </a:p>
          <a:p>
            <a:endParaRPr lang="en-US" dirty="0"/>
          </a:p>
        </p:txBody>
      </p:sp>
      <p:sp>
        <p:nvSpPr>
          <p:cNvPr id="4" name="Slide Number Placeholder 3"/>
          <p:cNvSpPr>
            <a:spLocks noGrp="1"/>
          </p:cNvSpPr>
          <p:nvPr>
            <p:ph type="sldNum" sz="quarter" idx="10"/>
          </p:nvPr>
        </p:nvSpPr>
        <p:spPr/>
        <p:txBody>
          <a:bodyPr/>
          <a:lstStyle/>
          <a:p>
            <a:fld id="{799C5C53-FD80-D54E-8551-17FCC087084C}" type="slidenum">
              <a:rPr lang="en-US" smtClean="0"/>
              <a:t>8</a:t>
            </a:fld>
            <a:endParaRPr lang="en-US"/>
          </a:p>
        </p:txBody>
      </p:sp>
    </p:spTree>
    <p:extLst>
      <p:ext uri="{BB962C8B-B14F-4D97-AF65-F5344CB8AC3E}">
        <p14:creationId xmlns:p14="http://schemas.microsoft.com/office/powerpoint/2010/main" val="4205901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9C5C53-FD80-D54E-8551-17FCC087084C}" type="slidenum">
              <a:rPr lang="en-US" smtClean="0"/>
              <a:t>9</a:t>
            </a:fld>
            <a:endParaRPr lang="en-US"/>
          </a:p>
        </p:txBody>
      </p:sp>
    </p:spTree>
    <p:extLst>
      <p:ext uri="{BB962C8B-B14F-4D97-AF65-F5344CB8AC3E}">
        <p14:creationId xmlns:p14="http://schemas.microsoft.com/office/powerpoint/2010/main" val="1070996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CFCF3FE-47D7-0A40-AA59-13A112AECCC0}" type="datetime1">
              <a:rPr lang="en-US" smtClean="0">
                <a:solidFill>
                  <a:prstClr val="black">
                    <a:tint val="75000"/>
                  </a:prstClr>
                </a:solidFill>
              </a:rPr>
              <a:pPr/>
              <a:t>9/2/19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F25810-B5B7-1D4C-AE94-C1D5C8ABEBA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37075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4789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2786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4785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211360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4346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88644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76200"/>
            <a:ext cx="10363200" cy="9144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a:prstGeom prst="rect">
            <a:avLst/>
          </a:prstGeom>
        </p:spPr>
        <p:txBody>
          <a:bodyPr vert="horz"/>
          <a:lstStyle/>
          <a:p>
            <a:pPr lvl="0"/>
            <a:endParaRPr lang="en-US" noProof="0"/>
          </a:p>
        </p:txBody>
      </p:sp>
    </p:spTree>
    <p:extLst>
      <p:ext uri="{BB962C8B-B14F-4D97-AF65-F5344CB8AC3E}">
        <p14:creationId xmlns:p14="http://schemas.microsoft.com/office/powerpoint/2010/main" val="22313724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1414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84785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88FBCE-F8D9-6E4C-9BCD-F6CCA861C6C8}" type="datetime1">
              <a:rPr lang="en-US" smtClean="0">
                <a:solidFill>
                  <a:prstClr val="black">
                    <a:tint val="75000"/>
                  </a:prstClr>
                </a:solidFill>
              </a:rPr>
              <a:pPr/>
              <a:t>9/2/19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451367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8362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8C4A76-CF32-2C4C-8B56-E19068BE3A44}" type="datetime1">
              <a:rPr lang="en-US" smtClean="0">
                <a:solidFill>
                  <a:prstClr val="black">
                    <a:tint val="75000"/>
                  </a:prstClr>
                </a:solidFill>
              </a:rPr>
              <a:pPr/>
              <a:t>9/2/19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F25810-B5B7-1D4C-AE94-C1D5C8ABEBA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856422-2D71-7842-BE48-5F9B4845978E}" type="datetime1">
              <a:rPr lang="en-US" smtClean="0">
                <a:solidFill>
                  <a:prstClr val="black">
                    <a:tint val="75000"/>
                  </a:prstClr>
                </a:solidFill>
              </a:rPr>
              <a:pPr/>
              <a:t>9/2/19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1F25810-B5B7-1D4C-AE94-C1D5C8ABEBA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4C0EAB-C4F2-D540-8A2B-6A97B91B3552}" type="datetime1">
              <a:rPr lang="en-US" smtClean="0">
                <a:solidFill>
                  <a:prstClr val="black">
                    <a:tint val="75000"/>
                  </a:prstClr>
                </a:solidFill>
              </a:rPr>
              <a:pPr/>
              <a:t>9/2/19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1F25810-B5B7-1D4C-AE94-C1D5C8ABEBA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D3D445-8F2D-CD42-9644-8FBBA4AF7E53}" type="datetime1">
              <a:rPr lang="en-US" smtClean="0">
                <a:solidFill>
                  <a:prstClr val="black">
                    <a:tint val="75000"/>
                  </a:prstClr>
                </a:solidFill>
              </a:rPr>
              <a:pPr/>
              <a:t>9/2/19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1F25810-B5B7-1D4C-AE94-C1D5C8ABEBA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BF231-ECCD-8045-95F2-2A2186DFB201}" type="datetime1">
              <a:rPr lang="en-US" smtClean="0">
                <a:solidFill>
                  <a:prstClr val="black">
                    <a:tint val="75000"/>
                  </a:prstClr>
                </a:solidFill>
              </a:rPr>
              <a:pPr/>
              <a:t>9/2/19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F25810-B5B7-1D4C-AE94-C1D5C8ABEBA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0F64DB-14F3-2F4E-B677-5753BDD2A13D}" type="datetime1">
              <a:rPr lang="en-US" smtClean="0">
                <a:solidFill>
                  <a:prstClr val="black">
                    <a:tint val="75000"/>
                  </a:prstClr>
                </a:solidFill>
              </a:rPr>
              <a:pPr/>
              <a:t>9/2/19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F25810-B5B7-1D4C-AE94-C1D5C8ABEBA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96" name="PlaceHolder 1"/>
          <p:cNvSpPr>
            <a:spLocks noGrp="1"/>
          </p:cNvSpPr>
          <p:nvPr>
            <p:ph type="title"/>
          </p:nvPr>
        </p:nvSpPr>
        <p:spPr>
          <a:xfrm>
            <a:off x="1219320" y="274320"/>
            <a:ext cx="9753120" cy="68544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97" name="PlaceHolder 2"/>
          <p:cNvSpPr>
            <a:spLocks noGrp="1"/>
          </p:cNvSpPr>
          <p:nvPr>
            <p:ph type="subTitle"/>
          </p:nvPr>
        </p:nvSpPr>
        <p:spPr>
          <a:xfrm>
            <a:off x="609480" y="1600200"/>
            <a:ext cx="10972440" cy="452556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901974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96F0FFDA-3AD6-4E4A-8F0E-165DE4182626}" type="datetime1">
              <a:rPr lang="en-US" smtClean="0">
                <a:solidFill>
                  <a:prstClr val="black">
                    <a:tint val="75000"/>
                  </a:prstClr>
                </a:solidFill>
              </a:rPr>
              <a:pPr defTabSz="457200"/>
              <a:t>9/2/19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71F25810-B5B7-1D4C-AE94-C1D5C8ABEBAE}" type="slidenum">
              <a:rPr lang="en-US" smtClean="0">
                <a:solidFill>
                  <a:prstClr val="black">
                    <a:tint val="75000"/>
                  </a:prstClr>
                </a:solidFill>
              </a:rPr>
              <a:pPr defTabSz="457200"/>
              <a:t>‹#›</a:t>
            </a:fld>
            <a:endParaRPr lang="en-US" dirty="0">
              <a:solidFill>
                <a:prstClr val="black">
                  <a:tint val="75000"/>
                </a:prstClr>
              </a:solidFill>
            </a:endParaRPr>
          </a:p>
        </p:txBody>
      </p:sp>
      <p:sp>
        <p:nvSpPr>
          <p:cNvPr id="10" name="Rectangle 9"/>
          <p:cNvSpPr/>
          <p:nvPr userDrawn="1"/>
        </p:nvSpPr>
        <p:spPr>
          <a:xfrm>
            <a:off x="0" y="10983"/>
            <a:ext cx="12192000" cy="10020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000" dirty="0">
              <a:solidFill>
                <a:srgbClr val="FFFFFF"/>
              </a:solidFill>
              <a:latin typeface="Arial"/>
            </a:endParaRPr>
          </a:p>
        </p:txBody>
      </p:sp>
      <p:sp>
        <p:nvSpPr>
          <p:cNvPr id="2" name="Title Placeholder 1"/>
          <p:cNvSpPr>
            <a:spLocks noGrp="1"/>
          </p:cNvSpPr>
          <p:nvPr>
            <p:ph type="title"/>
          </p:nvPr>
        </p:nvSpPr>
        <p:spPr>
          <a:xfrm>
            <a:off x="609600" y="145204"/>
            <a:ext cx="7969624" cy="715408"/>
          </a:xfrm>
          <a:prstGeom prst="rect">
            <a:avLst/>
          </a:prstGeom>
        </p:spPr>
        <p:txBody>
          <a:bodyPr vert="horz" lIns="91440" tIns="45720" rIns="91440" bIns="45720" rtlCol="0" anchor="ctr">
            <a:noAutofit/>
          </a:bodyPr>
          <a:lstStyle/>
          <a:p>
            <a:r>
              <a:rPr lang="en-US" dirty="0"/>
              <a:t>Click to edit Master title style</a:t>
            </a:r>
          </a:p>
        </p:txBody>
      </p:sp>
      <p:pic>
        <p:nvPicPr>
          <p:cNvPr id="7" name="Picture 6"/>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1251995" y="145204"/>
            <a:ext cx="864846" cy="715408"/>
          </a:xfrm>
          <a:prstGeom prst="rect">
            <a:avLst/>
          </a:prstGeom>
        </p:spPr>
      </p:pic>
    </p:spTree>
    <p:extLst>
      <p:ext uri="{BB962C8B-B14F-4D97-AF65-F5344CB8AC3E}">
        <p14:creationId xmlns:p14="http://schemas.microsoft.com/office/powerpoint/2010/main" val="18800656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dt="0"/>
  <p:txStyles>
    <p:titleStyle>
      <a:lvl1pPr algn="l" defTabSz="457200" rtl="0" eaLnBrk="1" latinLnBrk="0" hangingPunct="1">
        <a:spcBef>
          <a:spcPct val="0"/>
        </a:spcBef>
        <a:buNone/>
        <a:defRPr sz="3600" b="0" kern="1200">
          <a:solidFill>
            <a:schemeClr val="bg1"/>
          </a:solidFill>
          <a:latin typeface="Century Gothic" charset="0"/>
          <a:ea typeface="Century Gothic" charset="0"/>
          <a:cs typeface="Century Gothic"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charset="0"/>
          <a:ea typeface="Century Gothic" charset="0"/>
          <a:cs typeface="Century Gothic" charset="0"/>
        </a:defRPr>
      </a:lvl1pPr>
      <a:lvl2pPr marL="742950" indent="-285750" algn="l" defTabSz="457200" rtl="0" eaLnBrk="1" latinLnBrk="0" hangingPunct="1">
        <a:spcBef>
          <a:spcPct val="20000"/>
        </a:spcBef>
        <a:buFont typeface="Arial"/>
        <a:buChar char="–"/>
        <a:defRPr sz="2800" kern="1200">
          <a:solidFill>
            <a:schemeClr val="tx1"/>
          </a:solidFill>
          <a:latin typeface="Century Gothic" charset="0"/>
          <a:ea typeface="Century Gothic" charset="0"/>
          <a:cs typeface="Century Gothic" charset="0"/>
        </a:defRPr>
      </a:lvl2pPr>
      <a:lvl3pPr marL="1143000" indent="-228600" algn="l" defTabSz="457200" rtl="0" eaLnBrk="1" latinLnBrk="0" hangingPunct="1">
        <a:spcBef>
          <a:spcPct val="20000"/>
        </a:spcBef>
        <a:buFont typeface="Arial"/>
        <a:buChar char="•"/>
        <a:defRPr sz="2400" kern="1200">
          <a:solidFill>
            <a:schemeClr val="tx1"/>
          </a:solidFill>
          <a:latin typeface="Century Gothic" charset="0"/>
          <a:ea typeface="Century Gothic" charset="0"/>
          <a:cs typeface="Century Gothic" charset="0"/>
        </a:defRPr>
      </a:lvl3pPr>
      <a:lvl4pPr marL="1600200" indent="-228600" algn="l" defTabSz="457200" rtl="0" eaLnBrk="1" latinLnBrk="0" hangingPunct="1">
        <a:spcBef>
          <a:spcPct val="20000"/>
        </a:spcBef>
        <a:buFont typeface="Arial"/>
        <a:buChar char="–"/>
        <a:defRPr sz="2000" kern="1200">
          <a:solidFill>
            <a:schemeClr val="tx1"/>
          </a:solidFill>
          <a:latin typeface="Century Gothic" charset="0"/>
          <a:ea typeface="Century Gothic" charset="0"/>
          <a:cs typeface="Century Gothic" charset="0"/>
        </a:defRPr>
      </a:lvl4pPr>
      <a:lvl5pPr marL="2057400" indent="-228600" algn="l" defTabSz="457200" rtl="0" eaLnBrk="1" latinLnBrk="0" hangingPunct="1">
        <a:spcBef>
          <a:spcPct val="20000"/>
        </a:spcBef>
        <a:buFont typeface="Arial"/>
        <a:buChar char="»"/>
        <a:defRPr sz="2000" kern="1200">
          <a:solidFill>
            <a:schemeClr val="tx1"/>
          </a:solidFill>
          <a:latin typeface="Century Gothic" charset="0"/>
          <a:ea typeface="Century Gothic" charset="0"/>
          <a:cs typeface="Century 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DSC04366.jpg"/>
          <p:cNvPicPr>
            <a:picLocks noChangeAspect="1"/>
          </p:cNvPicPr>
          <p:nvPr userDrawn="1"/>
        </p:nvPicPr>
        <p:blipFill>
          <a:blip r:embed="rId14"/>
          <a:srcRect t="5144" b="57991"/>
          <a:stretch>
            <a:fillRect/>
          </a:stretch>
        </p:blipFill>
        <p:spPr>
          <a:xfrm flipH="1">
            <a:off x="0" y="0"/>
            <a:ext cx="12215683" cy="763726"/>
          </a:xfrm>
          <a:prstGeom prst="rect">
            <a:avLst/>
          </a:prstGeom>
        </p:spPr>
      </p:pic>
      <p:sp>
        <p:nvSpPr>
          <p:cNvPr id="49167" name="Rectangle 15"/>
          <p:cNvSpPr>
            <a:spLocks noGrp="1" noChangeArrowheads="1"/>
          </p:cNvSpPr>
          <p:nvPr>
            <p:ph type="title"/>
          </p:nvPr>
        </p:nvSpPr>
        <p:spPr bwMode="auto">
          <a:xfrm>
            <a:off x="23683" y="1"/>
            <a:ext cx="12192000" cy="708025"/>
          </a:xfrm>
          <a:prstGeom prst="rect">
            <a:avLst/>
          </a:prstGeom>
          <a:noFill/>
          <a:ln w="9525">
            <a:noFill/>
            <a:miter lim="800000"/>
            <a:headEnd/>
            <a:tailEnd/>
          </a:ln>
          <a:effectLst>
            <a:outerShdw blurRad="63500" dist="254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2811777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hf sldNum="0" hdr="0" ftr="0" dt="0"/>
  <p:txStyles>
    <p:titleStyle>
      <a:lvl1pPr algn="l" rtl="0" eaLnBrk="0" fontAlgn="base" hangingPunct="0">
        <a:spcBef>
          <a:spcPct val="0"/>
        </a:spcBef>
        <a:spcAft>
          <a:spcPct val="0"/>
        </a:spcAft>
        <a:defRPr sz="2400">
          <a:solidFill>
            <a:schemeClr val="bg1"/>
          </a:solidFill>
          <a:latin typeface="Arial Rounded MT Bold"/>
          <a:ea typeface="ＭＳ Ｐゴシック" pitchFamily="-111" charset="-128"/>
          <a:cs typeface="Arial Rounded MT Bold"/>
        </a:defRPr>
      </a:lvl1pPr>
      <a:lvl2pPr algn="l" rtl="0" eaLnBrk="0" fontAlgn="base" hangingPunct="0">
        <a:spcBef>
          <a:spcPct val="0"/>
        </a:spcBef>
        <a:spcAft>
          <a:spcPct val="0"/>
        </a:spcAft>
        <a:defRPr sz="2400">
          <a:solidFill>
            <a:schemeClr val="bg1"/>
          </a:solidFill>
          <a:effectLst>
            <a:outerShdw blurRad="38100" dist="38100" dir="2700000" algn="tl">
              <a:srgbClr val="DDDDDD"/>
            </a:outerShdw>
          </a:effectLst>
          <a:latin typeface="Arial" charset="0"/>
          <a:ea typeface="ＭＳ Ｐゴシック" pitchFamily="-111" charset="-128"/>
          <a:cs typeface="ＭＳ Ｐゴシック" pitchFamily="-111" charset="-128"/>
        </a:defRPr>
      </a:lvl2pPr>
      <a:lvl3pPr algn="l" rtl="0" eaLnBrk="0" fontAlgn="base" hangingPunct="0">
        <a:spcBef>
          <a:spcPct val="0"/>
        </a:spcBef>
        <a:spcAft>
          <a:spcPct val="0"/>
        </a:spcAft>
        <a:defRPr sz="2400">
          <a:solidFill>
            <a:schemeClr val="bg1"/>
          </a:solidFill>
          <a:effectLst>
            <a:outerShdw blurRad="38100" dist="38100" dir="2700000" algn="tl">
              <a:srgbClr val="DDDDDD"/>
            </a:outerShdw>
          </a:effectLst>
          <a:latin typeface="Arial" charset="0"/>
          <a:ea typeface="ＭＳ Ｐゴシック" pitchFamily="-111" charset="-128"/>
          <a:cs typeface="ＭＳ Ｐゴシック" pitchFamily="-111" charset="-128"/>
        </a:defRPr>
      </a:lvl3pPr>
      <a:lvl4pPr algn="l" rtl="0" eaLnBrk="0" fontAlgn="base" hangingPunct="0">
        <a:spcBef>
          <a:spcPct val="0"/>
        </a:spcBef>
        <a:spcAft>
          <a:spcPct val="0"/>
        </a:spcAft>
        <a:defRPr sz="2400">
          <a:solidFill>
            <a:schemeClr val="bg1"/>
          </a:solidFill>
          <a:effectLst>
            <a:outerShdw blurRad="38100" dist="38100" dir="2700000" algn="tl">
              <a:srgbClr val="DDDDDD"/>
            </a:outerShdw>
          </a:effectLst>
          <a:latin typeface="Arial" charset="0"/>
          <a:ea typeface="ＭＳ Ｐゴシック" pitchFamily="-111" charset="-128"/>
          <a:cs typeface="ＭＳ Ｐゴシック" pitchFamily="-111" charset="-128"/>
        </a:defRPr>
      </a:lvl4pPr>
      <a:lvl5pPr algn="l" rtl="0" eaLnBrk="0" fontAlgn="base" hangingPunct="0">
        <a:spcBef>
          <a:spcPct val="0"/>
        </a:spcBef>
        <a:spcAft>
          <a:spcPct val="0"/>
        </a:spcAft>
        <a:defRPr sz="2400">
          <a:solidFill>
            <a:schemeClr val="bg1"/>
          </a:solidFill>
          <a:effectLst>
            <a:outerShdw blurRad="38100" dist="38100" dir="2700000" algn="tl">
              <a:srgbClr val="DDDDDD"/>
            </a:outerShdw>
          </a:effectLst>
          <a:latin typeface="Arial" charset="0"/>
          <a:ea typeface="ＭＳ Ｐゴシック" pitchFamily="-111" charset="-128"/>
          <a:cs typeface="ＭＳ Ｐゴシック" pitchFamily="-111" charset="-128"/>
        </a:defRPr>
      </a:lvl5pPr>
      <a:lvl6pPr marL="457200" algn="l" rtl="0" fontAlgn="base">
        <a:spcBef>
          <a:spcPct val="0"/>
        </a:spcBef>
        <a:spcAft>
          <a:spcPct val="0"/>
        </a:spcAft>
        <a:defRPr sz="2800">
          <a:solidFill>
            <a:schemeClr val="tx1"/>
          </a:solidFill>
          <a:effectLst>
            <a:outerShdw blurRad="38100" dist="38100" dir="2700000" algn="tl">
              <a:srgbClr val="DDDDDD"/>
            </a:outerShdw>
          </a:effectLst>
          <a:latin typeface="Arial" charset="0"/>
        </a:defRPr>
      </a:lvl6pPr>
      <a:lvl7pPr marL="914400" algn="l" rtl="0" fontAlgn="base">
        <a:spcBef>
          <a:spcPct val="0"/>
        </a:spcBef>
        <a:spcAft>
          <a:spcPct val="0"/>
        </a:spcAft>
        <a:defRPr sz="2800">
          <a:solidFill>
            <a:schemeClr val="tx1"/>
          </a:solidFill>
          <a:effectLst>
            <a:outerShdw blurRad="38100" dist="38100" dir="2700000" algn="tl">
              <a:srgbClr val="DDDDDD"/>
            </a:outerShdw>
          </a:effectLst>
          <a:latin typeface="Arial" charset="0"/>
        </a:defRPr>
      </a:lvl7pPr>
      <a:lvl8pPr marL="1371600" algn="l" rtl="0" fontAlgn="base">
        <a:spcBef>
          <a:spcPct val="0"/>
        </a:spcBef>
        <a:spcAft>
          <a:spcPct val="0"/>
        </a:spcAft>
        <a:defRPr sz="2800">
          <a:solidFill>
            <a:schemeClr val="tx1"/>
          </a:solidFill>
          <a:effectLst>
            <a:outerShdw blurRad="38100" dist="38100" dir="2700000" algn="tl">
              <a:srgbClr val="DDDDDD"/>
            </a:outerShdw>
          </a:effectLst>
          <a:latin typeface="Arial" charset="0"/>
        </a:defRPr>
      </a:lvl8pPr>
      <a:lvl9pPr marL="1828800" algn="l" rtl="0" fontAlgn="base">
        <a:spcBef>
          <a:spcPct val="0"/>
        </a:spcBef>
        <a:spcAft>
          <a:spcPct val="0"/>
        </a:spcAft>
        <a:defRPr sz="2800">
          <a:solidFill>
            <a:schemeClr val="tx1"/>
          </a:solidFill>
          <a:effectLst>
            <a:outerShdw blurRad="38100" dist="38100" dir="2700000" algn="tl">
              <a:srgbClr val="DDDDDD"/>
            </a:outerShdw>
          </a:effectLst>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6.xml"/><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8.jpg"/></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9.jpg"/></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1.jpg"/></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42.jpg"/></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43.jpg"/></Relationships>
</file>

<file path=ppt/slides/_rels/slide2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4.jpg"/></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45.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4.emf"/></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1314409" cy="989704"/>
          </a:xfrm>
        </p:spPr>
        <p:txBody>
          <a:bodyPr>
            <a:noAutofit/>
          </a:bodyPr>
          <a:lstStyle/>
          <a:p>
            <a:pPr algn="ctr"/>
            <a:r>
              <a:rPr lang="en-US" sz="2500" b="1" dirty="0">
                <a:latin typeface="Calibri" panose="020F0502020204030204" pitchFamily="34" charset="0"/>
                <a:cs typeface="Calibri" panose="020F0502020204030204" pitchFamily="34" charset="0"/>
              </a:rPr>
              <a:t>Day-Night Monitoring of Volcanic SO</a:t>
            </a:r>
            <a:r>
              <a:rPr lang="en-US" sz="2500" b="1" baseline="-25000" dirty="0">
                <a:latin typeface="Calibri" panose="020F0502020204030204" pitchFamily="34" charset="0"/>
                <a:cs typeface="Calibri" panose="020F0502020204030204" pitchFamily="34" charset="0"/>
              </a:rPr>
              <a:t>2</a:t>
            </a:r>
            <a:r>
              <a:rPr lang="en-US" sz="2500" b="1" dirty="0">
                <a:latin typeface="Calibri" panose="020F0502020204030204" pitchFamily="34" charset="0"/>
                <a:cs typeface="Calibri" panose="020F0502020204030204" pitchFamily="34" charset="0"/>
              </a:rPr>
              <a:t> and Ash for Aviation Avoidance at Northern Polar Latitudes: Enhancing Direct Readout Capabilities from EOS, SNPP and NOAA20 </a:t>
            </a:r>
          </a:p>
        </p:txBody>
      </p:sp>
      <p:sp>
        <p:nvSpPr>
          <p:cNvPr id="3" name="Subtitle 2"/>
          <p:cNvSpPr>
            <a:spLocks noGrp="1"/>
          </p:cNvSpPr>
          <p:nvPr>
            <p:ph type="subTitle" idx="1"/>
          </p:nvPr>
        </p:nvSpPr>
        <p:spPr>
          <a:xfrm>
            <a:off x="263551" y="1366221"/>
            <a:ext cx="11790218" cy="5368066"/>
          </a:xfrm>
        </p:spPr>
        <p:txBody>
          <a:bodyPr>
            <a:normAutofit fontScale="70000" lnSpcReduction="20000"/>
          </a:bodyPr>
          <a:lstStyle/>
          <a:p>
            <a:r>
              <a:rPr lang="en-US" b="1" i="1" dirty="0">
                <a:solidFill>
                  <a:schemeClr val="tx1"/>
                </a:solidFill>
                <a:latin typeface="Calibri" panose="020F0502020204030204" pitchFamily="34" charset="0"/>
                <a:cs typeface="Calibri" panose="020F0502020204030204" pitchFamily="34" charset="0"/>
              </a:rPr>
              <a:t>NASA Applied Sciences Disasters Program: </a:t>
            </a:r>
            <a:r>
              <a:rPr lang="en-US" dirty="0">
                <a:solidFill>
                  <a:schemeClr val="tx1"/>
                </a:solidFill>
                <a:latin typeface="Calibri" panose="020F0502020204030204" pitchFamily="34" charset="0"/>
                <a:cs typeface="Calibri" panose="020F0502020204030204" pitchFamily="34" charset="0"/>
              </a:rPr>
              <a:t>David Green (NASA HQ) , John Murray (NASA </a:t>
            </a:r>
            <a:r>
              <a:rPr lang="en-US" dirty="0" err="1">
                <a:solidFill>
                  <a:schemeClr val="tx1"/>
                </a:solidFill>
                <a:latin typeface="Calibri" panose="020F0502020204030204" pitchFamily="34" charset="0"/>
                <a:cs typeface="Calibri" panose="020F0502020204030204" pitchFamily="34" charset="0"/>
              </a:rPr>
              <a:t>LaRC</a:t>
            </a:r>
            <a:r>
              <a:rPr lang="en-US" dirty="0">
                <a:solidFill>
                  <a:schemeClr val="tx1"/>
                </a:solidFill>
                <a:latin typeface="Calibri" panose="020F0502020204030204" pitchFamily="34" charset="0"/>
                <a:cs typeface="Calibri" panose="020F0502020204030204" pitchFamily="34" charset="0"/>
              </a:rPr>
              <a:t>)</a:t>
            </a:r>
            <a:endParaRPr lang="en-US" b="1" i="1" dirty="0">
              <a:solidFill>
                <a:schemeClr val="tx1"/>
              </a:solidFill>
              <a:latin typeface="Calibri" panose="020F0502020204030204" pitchFamily="34" charset="0"/>
              <a:cs typeface="Calibri" panose="020F0502020204030204" pitchFamily="34" charset="0"/>
            </a:endParaRPr>
          </a:p>
          <a:p>
            <a:endParaRPr lang="en-US" b="1" i="1" dirty="0">
              <a:solidFill>
                <a:schemeClr val="tx1"/>
              </a:solidFill>
              <a:latin typeface="Calibri" panose="020F0502020204030204" pitchFamily="34" charset="0"/>
              <a:cs typeface="Calibri" panose="020F0502020204030204" pitchFamily="34" charset="0"/>
            </a:endParaRPr>
          </a:p>
          <a:p>
            <a:r>
              <a:rPr lang="en-US" b="1" i="1" dirty="0">
                <a:solidFill>
                  <a:schemeClr val="tx1"/>
                </a:solidFill>
                <a:latin typeface="Calibri" panose="020F0502020204030204" pitchFamily="34" charset="0"/>
                <a:cs typeface="Calibri" panose="020F0502020204030204" pitchFamily="34" charset="0"/>
              </a:rPr>
              <a:t>Principal Investigator</a:t>
            </a:r>
            <a:r>
              <a:rPr lang="en-US" dirty="0">
                <a:solidFill>
                  <a:schemeClr val="tx1"/>
                </a:solidFill>
                <a:latin typeface="Calibri" panose="020F0502020204030204" pitchFamily="34" charset="0"/>
                <a:cs typeface="Calibri" panose="020F0502020204030204" pitchFamily="34" charset="0"/>
              </a:rPr>
              <a:t>: Nickolay Krotkov (NASA Goddard Space Flight Center)</a:t>
            </a:r>
          </a:p>
          <a:p>
            <a:endParaRPr lang="en-US" b="1" i="1" dirty="0">
              <a:solidFill>
                <a:schemeClr val="tx1"/>
              </a:solidFill>
              <a:latin typeface="Calibri" panose="020F0502020204030204" pitchFamily="34" charset="0"/>
              <a:cs typeface="Calibri" panose="020F0502020204030204" pitchFamily="34" charset="0"/>
            </a:endParaRPr>
          </a:p>
          <a:p>
            <a:r>
              <a:rPr lang="en-US" b="1" i="1" dirty="0">
                <a:solidFill>
                  <a:schemeClr val="tx1"/>
                </a:solidFill>
                <a:latin typeface="Calibri" panose="020F0502020204030204" pitchFamily="34" charset="0"/>
                <a:cs typeface="Calibri" panose="020F0502020204030204" pitchFamily="34" charset="0"/>
              </a:rPr>
              <a:t>Co-Investigators</a:t>
            </a:r>
            <a:r>
              <a:rPr lang="en-US" dirty="0">
                <a:solidFill>
                  <a:schemeClr val="tx1"/>
                </a:solidFill>
                <a:latin typeface="Calibri" panose="020F0502020204030204" pitchFamily="34" charset="0"/>
                <a:cs typeface="Calibri" panose="020F0502020204030204" pitchFamily="34" charset="0"/>
              </a:rPr>
              <a:t>: </a:t>
            </a:r>
          </a:p>
          <a:p>
            <a:r>
              <a:rPr lang="en-US" dirty="0">
                <a:solidFill>
                  <a:schemeClr val="tx1"/>
                </a:solidFill>
                <a:latin typeface="Calibri" panose="020F0502020204030204" pitchFamily="34" charset="0"/>
                <a:cs typeface="Calibri" panose="020F0502020204030204" pitchFamily="34" charset="0"/>
              </a:rPr>
              <a:t>Kelvin Brentzel (Direct Readout Laboratory, NASA Goddard Space Flight Center), </a:t>
            </a:r>
          </a:p>
          <a:p>
            <a:r>
              <a:rPr lang="en-US" dirty="0">
                <a:solidFill>
                  <a:schemeClr val="tx1"/>
                </a:solidFill>
                <a:latin typeface="Calibri" panose="020F0502020204030204" pitchFamily="34" charset="0"/>
                <a:cs typeface="Calibri" panose="020F0502020204030204" pitchFamily="34" charset="0"/>
              </a:rPr>
              <a:t>Can Li (University of Maryland &amp; NASA Goddard Space Flight Center), </a:t>
            </a:r>
          </a:p>
          <a:p>
            <a:r>
              <a:rPr lang="en-US" dirty="0">
                <a:solidFill>
                  <a:schemeClr val="tx1"/>
                </a:solidFill>
                <a:latin typeface="Calibri" panose="020F0502020204030204" pitchFamily="34" charset="0"/>
                <a:cs typeface="Calibri" panose="020F0502020204030204" pitchFamily="34" charset="0"/>
              </a:rPr>
              <a:t>Vincent J. Realmuto (Jet Propulsion Laboratory), </a:t>
            </a:r>
          </a:p>
          <a:p>
            <a:r>
              <a:rPr lang="en-US" dirty="0">
                <a:solidFill>
                  <a:schemeClr val="tx1"/>
                </a:solidFill>
                <a:latin typeface="Calibri" panose="020F0502020204030204" pitchFamily="34" charset="0"/>
                <a:cs typeface="Calibri" panose="020F0502020204030204" pitchFamily="34" charset="0"/>
              </a:rPr>
              <a:t>Martin Stuefer (Geographic Information Network of Alaska, University of Alaska Fairbanks), </a:t>
            </a:r>
          </a:p>
          <a:p>
            <a:r>
              <a:rPr lang="en-US" dirty="0">
                <a:solidFill>
                  <a:schemeClr val="tx1"/>
                </a:solidFill>
                <a:latin typeface="Calibri" panose="020F0502020204030204" pitchFamily="34" charset="0"/>
                <a:cs typeface="Calibri" panose="020F0502020204030204" pitchFamily="34" charset="0"/>
              </a:rPr>
              <a:t>David Schneider (Alaska Volcano Observatory, USGS)</a:t>
            </a:r>
          </a:p>
          <a:p>
            <a:endParaRPr lang="en-US" b="1" i="1" dirty="0">
              <a:solidFill>
                <a:schemeClr val="tx1"/>
              </a:solidFill>
              <a:latin typeface="Calibri" panose="020F0502020204030204" pitchFamily="34" charset="0"/>
              <a:cs typeface="Calibri" panose="020F0502020204030204" pitchFamily="34" charset="0"/>
            </a:endParaRPr>
          </a:p>
          <a:p>
            <a:r>
              <a:rPr lang="en-US" b="1" i="1" dirty="0">
                <a:solidFill>
                  <a:schemeClr val="tx1"/>
                </a:solidFill>
                <a:latin typeface="Calibri" panose="020F0502020204030204" pitchFamily="34" charset="0"/>
                <a:cs typeface="Calibri" panose="020F0502020204030204" pitchFamily="34" charset="0"/>
              </a:rPr>
              <a:t>Collaborators:</a:t>
            </a:r>
            <a:r>
              <a:rPr lang="en-US" dirty="0">
                <a:solidFill>
                  <a:schemeClr val="tx1"/>
                </a:solidFill>
                <a:latin typeface="Calibri" panose="020F0502020204030204" pitchFamily="34" charset="0"/>
                <a:cs typeface="Calibri" panose="020F0502020204030204" pitchFamily="34" charset="0"/>
              </a:rPr>
              <a:t> </a:t>
            </a:r>
          </a:p>
          <a:p>
            <a:r>
              <a:rPr lang="en-US" dirty="0">
                <a:solidFill>
                  <a:schemeClr val="tx1"/>
                </a:solidFill>
                <a:latin typeface="Calibri" panose="020F0502020204030204" pitchFamily="34" charset="0"/>
                <a:cs typeface="Calibri" panose="020F0502020204030204" pitchFamily="34" charset="0"/>
              </a:rPr>
              <a:t>Johanna Tamminen (Finnish Meteorological Institute, FMI), </a:t>
            </a:r>
          </a:p>
          <a:p>
            <a:r>
              <a:rPr lang="en-US" dirty="0">
                <a:solidFill>
                  <a:schemeClr val="tx1"/>
                </a:solidFill>
                <a:latin typeface="Calibri" panose="020F0502020204030204" pitchFamily="34" charset="0"/>
                <a:cs typeface="Calibri" panose="020F0502020204030204" pitchFamily="34" charset="0"/>
              </a:rPr>
              <a:t>Seppo Hassinen (FMI), Timo </a:t>
            </a:r>
            <a:r>
              <a:rPr lang="en-US" dirty="0" err="1">
                <a:solidFill>
                  <a:schemeClr val="tx1"/>
                </a:solidFill>
                <a:latin typeface="Calibri" panose="020F0502020204030204" pitchFamily="34" charset="0"/>
                <a:cs typeface="Calibri" panose="020F0502020204030204" pitchFamily="34" charset="0"/>
              </a:rPr>
              <a:t>Ryyppö</a:t>
            </a:r>
            <a:r>
              <a:rPr lang="en-US" dirty="0">
                <a:solidFill>
                  <a:schemeClr val="tx1"/>
                </a:solidFill>
                <a:latin typeface="Calibri" panose="020F0502020204030204" pitchFamily="34" charset="0"/>
                <a:cs typeface="Calibri" panose="020F0502020204030204" pitchFamily="34" charset="0"/>
              </a:rPr>
              <a:t> (</a:t>
            </a:r>
            <a:r>
              <a:rPr lang="fi-FI" dirty="0">
                <a:solidFill>
                  <a:schemeClr val="tx1"/>
                </a:solidFill>
                <a:latin typeface="Calibri" panose="020F0502020204030204" pitchFamily="34" charset="0"/>
                <a:cs typeface="Calibri" panose="020F0502020204030204" pitchFamily="34" charset="0"/>
              </a:rPr>
              <a:t>Sodankylä Satellite Data Centre , FMI), </a:t>
            </a:r>
          </a:p>
          <a:p>
            <a:r>
              <a:rPr lang="en-US" dirty="0">
                <a:solidFill>
                  <a:schemeClr val="tx1"/>
                </a:solidFill>
                <a:latin typeface="Calibri" panose="020F0502020204030204" pitchFamily="34" charset="0"/>
                <a:cs typeface="Calibri" panose="020F0502020204030204" pitchFamily="34" charset="0"/>
              </a:rPr>
              <a:t>Eugene Petrescu (NOAA’s National Weather Service Alaska Region)</a:t>
            </a:r>
          </a:p>
          <a:p>
            <a:endParaRPr lang="en-US" dirty="0">
              <a:solidFill>
                <a:schemeClr val="tx1"/>
              </a:solidFill>
              <a:latin typeface="Calibri" panose="020F0502020204030204" pitchFamily="34" charset="0"/>
              <a:cs typeface="Calibri" panose="020F0502020204030204" pitchFamily="34" charset="0"/>
            </a:endParaRPr>
          </a:p>
          <a:p>
            <a:endParaRPr lang="en-US"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68620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BA6117-3A03-7742-8F3D-1AAB36D08687}"/>
              </a:ext>
            </a:extLst>
          </p:cNvPr>
          <p:cNvPicPr>
            <a:picLocks noChangeAspect="1"/>
          </p:cNvPicPr>
          <p:nvPr/>
        </p:nvPicPr>
        <p:blipFill>
          <a:blip r:embed="rId3"/>
          <a:stretch>
            <a:fillRect/>
          </a:stretch>
        </p:blipFill>
        <p:spPr>
          <a:xfrm>
            <a:off x="5295336" y="1014646"/>
            <a:ext cx="8180696" cy="5843354"/>
          </a:xfrm>
          <a:prstGeom prst="rect">
            <a:avLst/>
          </a:prstGeom>
        </p:spPr>
      </p:pic>
      <p:sp>
        <p:nvSpPr>
          <p:cNvPr id="6" name="TextBox 5">
            <a:extLst>
              <a:ext uri="{FF2B5EF4-FFF2-40B4-BE49-F238E27FC236}">
                <a16:creationId xmlns:a16="http://schemas.microsoft.com/office/drawing/2014/main" id="{49C7E707-380F-4940-B7AA-A81C93DD1C0F}"/>
              </a:ext>
            </a:extLst>
          </p:cNvPr>
          <p:cNvSpPr txBox="1"/>
          <p:nvPr/>
        </p:nvSpPr>
        <p:spPr>
          <a:xfrm>
            <a:off x="6113790" y="1173015"/>
            <a:ext cx="6187391" cy="400110"/>
          </a:xfrm>
          <a:prstGeom prst="rect">
            <a:avLst/>
          </a:prstGeom>
          <a:noFill/>
        </p:spPr>
        <p:txBody>
          <a:bodyPr wrap="square" rtlCol="0">
            <a:spAutoFit/>
          </a:bodyPr>
          <a:lstStyle/>
          <a:p>
            <a:r>
              <a:rPr lang="en-US" sz="2000" dirty="0"/>
              <a:t>Backscattered solar UV radiation  - daytime only coverage  </a:t>
            </a:r>
          </a:p>
        </p:txBody>
      </p:sp>
      <p:sp>
        <p:nvSpPr>
          <p:cNvPr id="8" name="Oval 7">
            <a:extLst>
              <a:ext uri="{FF2B5EF4-FFF2-40B4-BE49-F238E27FC236}">
                <a16:creationId xmlns:a16="http://schemas.microsoft.com/office/drawing/2014/main" id="{727E7DEA-06A5-8E4F-ADDE-41BD493165AE}"/>
              </a:ext>
            </a:extLst>
          </p:cNvPr>
          <p:cNvSpPr/>
          <p:nvPr/>
        </p:nvSpPr>
        <p:spPr>
          <a:xfrm rot="19175617">
            <a:off x="8933056" y="5820973"/>
            <a:ext cx="220332" cy="347331"/>
          </a:xfrm>
          <a:prstGeom prst="ellipse">
            <a:avLst/>
          </a:prstGeom>
          <a:noFill/>
          <a:ln w="1905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2AD36E88-4068-3049-9E2E-67150EA252FE}"/>
              </a:ext>
            </a:extLst>
          </p:cNvPr>
          <p:cNvSpPr/>
          <p:nvPr/>
        </p:nvSpPr>
        <p:spPr>
          <a:xfrm>
            <a:off x="9137177" y="2913321"/>
            <a:ext cx="177421" cy="176574"/>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7DC9D9E-3941-DE49-B4F9-E6C19945EB46}"/>
              </a:ext>
            </a:extLst>
          </p:cNvPr>
          <p:cNvSpPr/>
          <p:nvPr/>
        </p:nvSpPr>
        <p:spPr>
          <a:xfrm rot="17259871">
            <a:off x="9760287" y="5345305"/>
            <a:ext cx="239239" cy="366792"/>
          </a:xfrm>
          <a:prstGeom prst="ellipse">
            <a:avLst/>
          </a:prstGeom>
          <a:noFill/>
          <a:ln w="1905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EA30790-ED1D-1245-9064-9096A3A52657}"/>
              </a:ext>
            </a:extLst>
          </p:cNvPr>
          <p:cNvSpPr txBox="1"/>
          <p:nvPr/>
        </p:nvSpPr>
        <p:spPr>
          <a:xfrm>
            <a:off x="8112644" y="6194967"/>
            <a:ext cx="2115879" cy="646331"/>
          </a:xfrm>
          <a:prstGeom prst="rect">
            <a:avLst/>
          </a:prstGeom>
          <a:noFill/>
        </p:spPr>
        <p:txBody>
          <a:bodyPr wrap="square" rtlCol="0">
            <a:spAutoFit/>
          </a:bodyPr>
          <a:lstStyle/>
          <a:p>
            <a:pPr algn="ctr"/>
            <a:r>
              <a:rPr lang="en-US" dirty="0">
                <a:solidFill>
                  <a:srgbClr val="0070C0"/>
                </a:solidFill>
              </a:rPr>
              <a:t>Stromboli eruption/ Etna SO</a:t>
            </a:r>
            <a:r>
              <a:rPr lang="en-US" baseline="-25000" dirty="0">
                <a:solidFill>
                  <a:srgbClr val="0070C0"/>
                </a:solidFill>
              </a:rPr>
              <a:t>2</a:t>
            </a:r>
            <a:r>
              <a:rPr lang="en-US" dirty="0">
                <a:solidFill>
                  <a:srgbClr val="0070C0"/>
                </a:solidFill>
              </a:rPr>
              <a:t> degassing</a:t>
            </a:r>
          </a:p>
        </p:txBody>
      </p:sp>
      <p:sp>
        <p:nvSpPr>
          <p:cNvPr id="15" name="TextBox 14">
            <a:extLst>
              <a:ext uri="{FF2B5EF4-FFF2-40B4-BE49-F238E27FC236}">
                <a16:creationId xmlns:a16="http://schemas.microsoft.com/office/drawing/2014/main" id="{CDA6BB93-1D39-1945-AA8D-6B9164BE0302}"/>
              </a:ext>
            </a:extLst>
          </p:cNvPr>
          <p:cNvSpPr txBox="1"/>
          <p:nvPr/>
        </p:nvSpPr>
        <p:spPr>
          <a:xfrm>
            <a:off x="9056870" y="4799369"/>
            <a:ext cx="2115879" cy="646331"/>
          </a:xfrm>
          <a:prstGeom prst="rect">
            <a:avLst/>
          </a:prstGeom>
          <a:noFill/>
        </p:spPr>
        <p:txBody>
          <a:bodyPr wrap="square" rtlCol="0">
            <a:spAutoFit/>
          </a:bodyPr>
          <a:lstStyle/>
          <a:p>
            <a:pPr algn="ctr"/>
            <a:r>
              <a:rPr lang="en-US" dirty="0">
                <a:solidFill>
                  <a:srgbClr val="0070C0"/>
                </a:solidFill>
              </a:rPr>
              <a:t>Sulfur mine fire, Mosul Iraq</a:t>
            </a:r>
          </a:p>
        </p:txBody>
      </p:sp>
      <p:pic>
        <p:nvPicPr>
          <p:cNvPr id="11" name="Picture 10">
            <a:extLst>
              <a:ext uri="{FF2B5EF4-FFF2-40B4-BE49-F238E27FC236}">
                <a16:creationId xmlns:a16="http://schemas.microsoft.com/office/drawing/2014/main" id="{F8638ACE-06DA-2847-8504-D504B8DE73FE}"/>
              </a:ext>
            </a:extLst>
          </p:cNvPr>
          <p:cNvPicPr>
            <a:picLocks noChangeAspect="1"/>
          </p:cNvPicPr>
          <p:nvPr/>
        </p:nvPicPr>
        <p:blipFill>
          <a:blip r:embed="rId4"/>
          <a:stretch>
            <a:fillRect/>
          </a:stretch>
        </p:blipFill>
        <p:spPr>
          <a:xfrm>
            <a:off x="-2813493" y="1014646"/>
            <a:ext cx="8768456" cy="5843354"/>
          </a:xfrm>
          <a:prstGeom prst="rect">
            <a:avLst/>
          </a:prstGeom>
        </p:spPr>
      </p:pic>
      <p:sp>
        <p:nvSpPr>
          <p:cNvPr id="14340" name="Rectangle 3"/>
          <p:cNvSpPr>
            <a:spLocks noChangeArrowheads="1"/>
          </p:cNvSpPr>
          <p:nvPr/>
        </p:nvSpPr>
        <p:spPr bwMode="auto">
          <a:xfrm>
            <a:off x="197710" y="74142"/>
            <a:ext cx="10911016"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3200" b="1" i="1" dirty="0">
                <a:solidFill>
                  <a:srgbClr val="FFFFFF"/>
                </a:solidFill>
                <a:latin typeface="Calibri" panose="020F0502020204030204" pitchFamily="34" charset="0"/>
              </a:rPr>
              <a:t>SNPP/OMPS tracks SO</a:t>
            </a:r>
            <a:r>
              <a:rPr lang="en-US" altLang="en-US" sz="3200" b="1" i="1" baseline="-25000" dirty="0">
                <a:solidFill>
                  <a:srgbClr val="FFFFFF"/>
                </a:solidFill>
                <a:latin typeface="Calibri" panose="020F0502020204030204" pitchFamily="34" charset="0"/>
              </a:rPr>
              <a:t>2</a:t>
            </a:r>
            <a:r>
              <a:rPr lang="en-US" altLang="en-US" sz="3200" b="1" i="1" dirty="0">
                <a:solidFill>
                  <a:srgbClr val="FFFFFF"/>
                </a:solidFill>
                <a:latin typeface="Calibri" panose="020F0502020204030204" pitchFamily="34" charset="0"/>
              </a:rPr>
              <a:t> cloud from June 21 </a:t>
            </a:r>
            <a:r>
              <a:rPr lang="en-US" altLang="en-US" sz="3200" b="1" i="1" dirty="0" err="1">
                <a:solidFill>
                  <a:srgbClr val="FFFFFF"/>
                </a:solidFill>
                <a:latin typeface="Calibri" panose="020F0502020204030204" pitchFamily="34" charset="0"/>
              </a:rPr>
              <a:t>Raikoke</a:t>
            </a:r>
            <a:r>
              <a:rPr lang="en-US" altLang="en-US" sz="3200" b="1" i="1" dirty="0">
                <a:solidFill>
                  <a:srgbClr val="FFFFFF"/>
                </a:solidFill>
                <a:latin typeface="Calibri" panose="020F0502020204030204" pitchFamily="34" charset="0"/>
              </a:rPr>
              <a:t> eruption</a:t>
            </a:r>
            <a:endParaRPr lang="en-US" altLang="en-US" sz="2400" b="1" i="1" dirty="0">
              <a:solidFill>
                <a:srgbClr val="FFFFFF"/>
              </a:solidFill>
              <a:latin typeface="Calibri" panose="020F0502020204030204" pitchFamily="34" charset="0"/>
            </a:endParaRPr>
          </a:p>
        </p:txBody>
      </p:sp>
      <p:sp>
        <p:nvSpPr>
          <p:cNvPr id="14" name="TextBox 13">
            <a:extLst>
              <a:ext uri="{FF2B5EF4-FFF2-40B4-BE49-F238E27FC236}">
                <a16:creationId xmlns:a16="http://schemas.microsoft.com/office/drawing/2014/main" id="{F00D632A-0228-7B4C-835B-464DD7D2B81C}"/>
              </a:ext>
            </a:extLst>
          </p:cNvPr>
          <p:cNvSpPr txBox="1"/>
          <p:nvPr/>
        </p:nvSpPr>
        <p:spPr>
          <a:xfrm>
            <a:off x="2171710" y="5517859"/>
            <a:ext cx="3942080" cy="1631216"/>
          </a:xfrm>
          <a:prstGeom prst="rect">
            <a:avLst/>
          </a:prstGeom>
          <a:noFill/>
        </p:spPr>
        <p:txBody>
          <a:bodyPr wrap="square" rtlCol="0">
            <a:spAutoFit/>
          </a:bodyPr>
          <a:lstStyle/>
          <a:p>
            <a:pPr algn="ctr"/>
            <a:r>
              <a:rPr lang="en-US" sz="2000" b="1" dirty="0" err="1">
                <a:solidFill>
                  <a:schemeClr val="bg1"/>
                </a:solidFill>
              </a:rPr>
              <a:t>Raikoke</a:t>
            </a:r>
            <a:r>
              <a:rPr lang="en-US" sz="2000" b="1" dirty="0">
                <a:solidFill>
                  <a:schemeClr val="bg1"/>
                </a:solidFill>
              </a:rPr>
              <a:t> volcano erupting</a:t>
            </a:r>
          </a:p>
          <a:p>
            <a:pPr algn="ctr"/>
            <a:r>
              <a:rPr lang="en-US" sz="2000" b="1" dirty="0">
                <a:solidFill>
                  <a:schemeClr val="bg1"/>
                </a:solidFill>
              </a:rPr>
              <a:t>June 21 18:00 UTC – </a:t>
            </a:r>
          </a:p>
          <a:p>
            <a:pPr algn="ctr"/>
            <a:r>
              <a:rPr lang="en-US" sz="2000" b="1" dirty="0">
                <a:solidFill>
                  <a:schemeClr val="bg1"/>
                </a:solidFill>
              </a:rPr>
              <a:t>June 22 morning local time </a:t>
            </a:r>
          </a:p>
          <a:p>
            <a:pPr algn="ctr"/>
            <a:r>
              <a:rPr lang="en-US" sz="2000" b="1" dirty="0">
                <a:solidFill>
                  <a:schemeClr val="bg1"/>
                </a:solidFill>
              </a:rPr>
              <a:t>Credit: ISS photo</a:t>
            </a:r>
          </a:p>
          <a:p>
            <a:pPr algn="ctr"/>
            <a:r>
              <a:rPr lang="en-US" sz="2000" b="1" dirty="0">
                <a:solidFill>
                  <a:schemeClr val="bg1"/>
                </a:solidFill>
              </a:rPr>
              <a:t> </a:t>
            </a:r>
          </a:p>
        </p:txBody>
      </p:sp>
    </p:spTree>
    <p:extLst>
      <p:ext uri="{BB962C8B-B14F-4D97-AF65-F5344CB8AC3E}">
        <p14:creationId xmlns:p14="http://schemas.microsoft.com/office/powerpoint/2010/main" val="3824417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143000" y="228600"/>
            <a:ext cx="9753120" cy="762000"/>
          </a:xfrm>
          <a:prstGeom prst="rect">
            <a:avLst/>
          </a:prstGeom>
        </p:spPr>
        <p:txBody>
          <a:bodyPr/>
          <a:lstStyle/>
          <a:p>
            <a:pPr algn="ctr">
              <a:tabLst>
                <a:tab pos="2286000" algn="l"/>
              </a:tabLst>
            </a:pPr>
            <a:r>
              <a:rPr lang="en-US" sz="2800" kern="0" dirty="0">
                <a:solidFill>
                  <a:schemeClr val="bg1"/>
                </a:solidFill>
                <a:latin typeface="+mn-lt"/>
              </a:rPr>
              <a:t>Why NOAA 20 OMPS? – UV Ash Index </a:t>
            </a:r>
          </a:p>
        </p:txBody>
      </p:sp>
      <p:sp>
        <p:nvSpPr>
          <p:cNvPr id="4" name="TextBox 3"/>
          <p:cNvSpPr txBox="1"/>
          <p:nvPr/>
        </p:nvSpPr>
        <p:spPr>
          <a:xfrm>
            <a:off x="2581628" y="1214735"/>
            <a:ext cx="7528023" cy="461665"/>
          </a:xfrm>
          <a:prstGeom prst="rect">
            <a:avLst/>
          </a:prstGeom>
          <a:noFill/>
        </p:spPr>
        <p:txBody>
          <a:bodyPr wrap="none" rtlCol="0">
            <a:spAutoFit/>
          </a:bodyPr>
          <a:lstStyle/>
          <a:p>
            <a:r>
              <a:rPr lang="en-US" sz="2400" dirty="0"/>
              <a:t>Ash cloud from the eruption of </a:t>
            </a:r>
            <a:r>
              <a:rPr lang="en-US" sz="2400" dirty="0" err="1"/>
              <a:t>Raikoke</a:t>
            </a:r>
            <a:r>
              <a:rPr lang="en-US" sz="2400" dirty="0"/>
              <a:t>, 23 June 2019</a:t>
            </a:r>
          </a:p>
        </p:txBody>
      </p:sp>
      <p:grpSp>
        <p:nvGrpSpPr>
          <p:cNvPr id="5" name="Group 4">
            <a:extLst>
              <a:ext uri="{FF2B5EF4-FFF2-40B4-BE49-F238E27FC236}">
                <a16:creationId xmlns:a16="http://schemas.microsoft.com/office/drawing/2014/main" id="{7CCC1E13-1F6E-D741-B75C-D3D9A220D545}"/>
              </a:ext>
            </a:extLst>
          </p:cNvPr>
          <p:cNvGrpSpPr/>
          <p:nvPr/>
        </p:nvGrpSpPr>
        <p:grpSpPr>
          <a:xfrm>
            <a:off x="6467828" y="1840468"/>
            <a:ext cx="5114572" cy="3961200"/>
            <a:chOff x="5943600" y="2057400"/>
            <a:chExt cx="5114572" cy="396120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2438400"/>
              <a:ext cx="5114572" cy="3580200"/>
            </a:xfrm>
            <a:prstGeom prst="rect">
              <a:avLst/>
            </a:prstGeom>
          </p:spPr>
        </p:pic>
        <p:sp>
          <p:nvSpPr>
            <p:cNvPr id="6" name="TextBox 5"/>
            <p:cNvSpPr txBox="1"/>
            <p:nvPr/>
          </p:nvSpPr>
          <p:spPr>
            <a:xfrm>
              <a:off x="6955078" y="2057400"/>
              <a:ext cx="3091616" cy="369332"/>
            </a:xfrm>
            <a:prstGeom prst="rect">
              <a:avLst/>
            </a:prstGeom>
            <a:noFill/>
          </p:spPr>
          <p:txBody>
            <a:bodyPr wrap="none" rtlCol="0">
              <a:spAutoFit/>
            </a:bodyPr>
            <a:lstStyle/>
            <a:p>
              <a:r>
                <a:rPr lang="en-US" dirty="0"/>
                <a:t>S-NPP OMPS Aerosol Index</a:t>
              </a:r>
            </a:p>
          </p:txBody>
        </p:sp>
      </p:grpSp>
      <p:grpSp>
        <p:nvGrpSpPr>
          <p:cNvPr id="8" name="Group 7">
            <a:extLst>
              <a:ext uri="{FF2B5EF4-FFF2-40B4-BE49-F238E27FC236}">
                <a16:creationId xmlns:a16="http://schemas.microsoft.com/office/drawing/2014/main" id="{C45895CF-D10F-2747-8EFC-78603468939C}"/>
              </a:ext>
            </a:extLst>
          </p:cNvPr>
          <p:cNvGrpSpPr/>
          <p:nvPr/>
        </p:nvGrpSpPr>
        <p:grpSpPr>
          <a:xfrm>
            <a:off x="1057628" y="1840468"/>
            <a:ext cx="5114572" cy="3961200"/>
            <a:chOff x="533400" y="1676400"/>
            <a:chExt cx="5114572" cy="396120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2057400"/>
              <a:ext cx="5114572" cy="3580200"/>
            </a:xfrm>
            <a:prstGeom prst="rect">
              <a:avLst/>
            </a:prstGeom>
          </p:spPr>
        </p:pic>
        <p:sp>
          <p:nvSpPr>
            <p:cNvPr id="10" name="TextBox 9"/>
            <p:cNvSpPr txBox="1"/>
            <p:nvPr/>
          </p:nvSpPr>
          <p:spPr>
            <a:xfrm>
              <a:off x="1414522" y="1676400"/>
              <a:ext cx="3352328" cy="369332"/>
            </a:xfrm>
            <a:prstGeom prst="rect">
              <a:avLst/>
            </a:prstGeom>
            <a:noFill/>
          </p:spPr>
          <p:txBody>
            <a:bodyPr wrap="none" rtlCol="0">
              <a:spAutoFit/>
            </a:bodyPr>
            <a:lstStyle/>
            <a:p>
              <a:r>
                <a:rPr lang="en-US" dirty="0"/>
                <a:t>NOAA 20 OMPS Aerosol Index</a:t>
              </a:r>
            </a:p>
          </p:txBody>
        </p:sp>
      </p:grpSp>
      <p:sp>
        <p:nvSpPr>
          <p:cNvPr id="7" name="Rectangle 6"/>
          <p:cNvSpPr/>
          <p:nvPr/>
        </p:nvSpPr>
        <p:spPr>
          <a:xfrm>
            <a:off x="1743428" y="5955268"/>
            <a:ext cx="9220200" cy="369332"/>
          </a:xfrm>
          <a:prstGeom prst="rect">
            <a:avLst/>
          </a:prstGeom>
        </p:spPr>
        <p:txBody>
          <a:bodyPr wrap="square">
            <a:spAutoFit/>
          </a:bodyPr>
          <a:lstStyle/>
          <a:p>
            <a:r>
              <a:rPr lang="en-US" b="1" dirty="0"/>
              <a:t>S-NPP OMPS has 50x50 km FOV at nadir, NOAA 20 has 12.5x12.5 km FOV at nadir</a:t>
            </a:r>
          </a:p>
        </p:txBody>
      </p:sp>
      <p:sp>
        <p:nvSpPr>
          <p:cNvPr id="12" name="PlaceHolder 3"/>
          <p:cNvSpPr txBox="1">
            <a:spLocks/>
          </p:cNvSpPr>
          <p:nvPr/>
        </p:nvSpPr>
        <p:spPr>
          <a:xfrm>
            <a:off x="609480" y="6247440"/>
            <a:ext cx="2840400" cy="472680"/>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E3A8B8-1D4B-41B8-8C80-E4BF6E87A241}" type="datetime1">
              <a:rPr lang="en-US" sz="1400" b="1" spc="-1" smtClean="0">
                <a:solidFill>
                  <a:srgbClr val="000000"/>
                </a:solidFill>
                <a:uFill>
                  <a:solidFill>
                    <a:srgbClr val="FFFFFF"/>
                  </a:solidFill>
                </a:uFill>
                <a:latin typeface="Times New Roman"/>
              </a:rPr>
              <a:pPr/>
              <a:t>9/3/19</a:t>
            </a:fld>
            <a:endParaRPr lang="en-US" sz="1400" b="1" spc="-1">
              <a:solidFill>
                <a:srgbClr val="000000"/>
              </a:solidFill>
              <a:uFill>
                <a:solidFill>
                  <a:srgbClr val="FFFFFF"/>
                </a:solidFill>
              </a:uFill>
              <a:latin typeface="Times New Roman"/>
            </a:endParaRPr>
          </a:p>
        </p:txBody>
      </p:sp>
      <p:sp>
        <p:nvSpPr>
          <p:cNvPr id="13" name="PlaceHolder 5"/>
          <p:cNvSpPr txBox="1">
            <a:spLocks/>
          </p:cNvSpPr>
          <p:nvPr/>
        </p:nvSpPr>
        <p:spPr>
          <a:xfrm>
            <a:off x="8741520" y="6247440"/>
            <a:ext cx="2840400" cy="472680"/>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C9D29FE-A590-47E1-94B4-66D7ED28A862}" type="slidenum">
              <a:rPr lang="en-US" sz="1400" b="1" spc="-1" smtClean="0">
                <a:solidFill>
                  <a:srgbClr val="000000"/>
                </a:solidFill>
                <a:uFill>
                  <a:solidFill>
                    <a:srgbClr val="FFFFFF"/>
                  </a:solidFill>
                </a:uFill>
                <a:latin typeface="Times New Roman"/>
              </a:rPr>
              <a:pPr algn="r"/>
              <a:t>11</a:t>
            </a:fld>
            <a:endParaRPr lang="en-US" sz="1400" b="1"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71647405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143000" y="228600"/>
            <a:ext cx="9753120" cy="762000"/>
          </a:xfrm>
          <a:prstGeom prst="rect">
            <a:avLst/>
          </a:prstGeom>
        </p:spPr>
        <p:txBody>
          <a:bodyPr/>
          <a:lstStyle/>
          <a:p>
            <a:pPr algn="ctr">
              <a:tabLst>
                <a:tab pos="2286000" algn="l"/>
              </a:tabLst>
            </a:pPr>
            <a:r>
              <a:rPr lang="en-US" sz="2800" kern="0" dirty="0">
                <a:solidFill>
                  <a:schemeClr val="bg1"/>
                </a:solidFill>
                <a:latin typeface="+mn-lt"/>
              </a:rPr>
              <a:t>Why NOAA 20 OMPS?  - UV smoke index (above clouds)</a:t>
            </a:r>
          </a:p>
        </p:txBody>
      </p:sp>
      <p:sp>
        <p:nvSpPr>
          <p:cNvPr id="4" name="TextBox 3"/>
          <p:cNvSpPr txBox="1"/>
          <p:nvPr/>
        </p:nvSpPr>
        <p:spPr>
          <a:xfrm>
            <a:off x="3233037" y="1143000"/>
            <a:ext cx="5505674" cy="461665"/>
          </a:xfrm>
          <a:prstGeom prst="rect">
            <a:avLst/>
          </a:prstGeom>
          <a:noFill/>
        </p:spPr>
        <p:txBody>
          <a:bodyPr wrap="none" rtlCol="0">
            <a:spAutoFit/>
          </a:bodyPr>
          <a:lstStyle/>
          <a:p>
            <a:r>
              <a:rPr lang="en-US" sz="2400" dirty="0"/>
              <a:t>Smoke from Alberta fires, 20 May 2019</a:t>
            </a:r>
          </a:p>
        </p:txBody>
      </p:sp>
      <p:sp>
        <p:nvSpPr>
          <p:cNvPr id="6" name="TextBox 5"/>
          <p:cNvSpPr txBox="1"/>
          <p:nvPr/>
        </p:nvSpPr>
        <p:spPr>
          <a:xfrm>
            <a:off x="1799264" y="1676400"/>
            <a:ext cx="3300968" cy="369332"/>
          </a:xfrm>
          <a:prstGeom prst="rect">
            <a:avLst/>
          </a:prstGeom>
          <a:noFill/>
        </p:spPr>
        <p:txBody>
          <a:bodyPr wrap="none" rtlCol="0">
            <a:spAutoFit/>
          </a:bodyPr>
          <a:lstStyle/>
          <a:p>
            <a:r>
              <a:rPr lang="en-US" dirty="0"/>
              <a:t>NOAA20 OMPS Aerosol Index</a:t>
            </a:r>
          </a:p>
        </p:txBody>
      </p:sp>
      <p:sp>
        <p:nvSpPr>
          <p:cNvPr id="10" name="TextBox 9"/>
          <p:cNvSpPr txBox="1"/>
          <p:nvPr/>
        </p:nvSpPr>
        <p:spPr>
          <a:xfrm>
            <a:off x="7648161" y="1676400"/>
            <a:ext cx="3014671" cy="369332"/>
          </a:xfrm>
          <a:prstGeom prst="rect">
            <a:avLst/>
          </a:prstGeom>
          <a:noFill/>
        </p:spPr>
        <p:txBody>
          <a:bodyPr wrap="none" rtlCol="0">
            <a:spAutoFit/>
          </a:bodyPr>
          <a:lstStyle/>
          <a:p>
            <a:r>
              <a:rPr lang="en-US" dirty="0"/>
              <a:t>SNPP OMPS Aerosol Index</a:t>
            </a:r>
          </a:p>
        </p:txBody>
      </p:sp>
      <p:sp>
        <p:nvSpPr>
          <p:cNvPr id="7" name="Rectangle 6"/>
          <p:cNvSpPr/>
          <p:nvPr/>
        </p:nvSpPr>
        <p:spPr>
          <a:xfrm>
            <a:off x="1747432" y="6183868"/>
            <a:ext cx="9220200" cy="369332"/>
          </a:xfrm>
          <a:prstGeom prst="rect">
            <a:avLst/>
          </a:prstGeom>
        </p:spPr>
        <p:txBody>
          <a:bodyPr wrap="square">
            <a:spAutoFit/>
          </a:bodyPr>
          <a:lstStyle/>
          <a:p>
            <a:r>
              <a:rPr lang="en-US" b="1" dirty="0"/>
              <a:t>S-NPP OMPS has 50x50 km FOV at nadir, NOAA 20 has 12.5x12.5 km FOV at nadir</a:t>
            </a:r>
          </a:p>
        </p:txBody>
      </p:sp>
      <p:sp>
        <p:nvSpPr>
          <p:cNvPr id="12" name="PlaceHolder 3"/>
          <p:cNvSpPr txBox="1">
            <a:spLocks/>
          </p:cNvSpPr>
          <p:nvPr/>
        </p:nvSpPr>
        <p:spPr>
          <a:xfrm>
            <a:off x="609480" y="6247440"/>
            <a:ext cx="2840400" cy="472680"/>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E3A8B8-1D4B-41B8-8C80-E4BF6E87A241}" type="datetime1">
              <a:rPr lang="en-US" sz="1400" b="1" spc="-1" smtClean="0">
                <a:solidFill>
                  <a:srgbClr val="000000"/>
                </a:solidFill>
                <a:uFill>
                  <a:solidFill>
                    <a:srgbClr val="FFFFFF"/>
                  </a:solidFill>
                </a:uFill>
                <a:latin typeface="Times New Roman"/>
              </a:rPr>
              <a:pPr/>
              <a:t>9/3/19</a:t>
            </a:fld>
            <a:endParaRPr lang="en-US" sz="1400" b="1" spc="-1">
              <a:solidFill>
                <a:srgbClr val="000000"/>
              </a:solidFill>
              <a:uFill>
                <a:solidFill>
                  <a:srgbClr val="FFFFFF"/>
                </a:solidFill>
              </a:uFill>
              <a:latin typeface="Times New Roman"/>
            </a:endParaRPr>
          </a:p>
        </p:txBody>
      </p:sp>
      <p:sp>
        <p:nvSpPr>
          <p:cNvPr id="13" name="PlaceHolder 5"/>
          <p:cNvSpPr txBox="1">
            <a:spLocks/>
          </p:cNvSpPr>
          <p:nvPr/>
        </p:nvSpPr>
        <p:spPr>
          <a:xfrm>
            <a:off x="8741520" y="6247440"/>
            <a:ext cx="2840400" cy="472680"/>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C9D29FE-A590-47E1-94B4-66D7ED28A862}" type="slidenum">
              <a:rPr lang="en-US" sz="1400" b="1" spc="-1" smtClean="0">
                <a:solidFill>
                  <a:srgbClr val="000000"/>
                </a:solidFill>
                <a:uFill>
                  <a:solidFill>
                    <a:srgbClr val="FFFFFF"/>
                  </a:solidFill>
                </a:uFill>
                <a:latin typeface="Times New Roman"/>
              </a:rPr>
              <a:pPr algn="r"/>
              <a:t>12</a:t>
            </a:fld>
            <a:endParaRPr lang="en-US" sz="1400" b="1" spc="-1">
              <a:solidFill>
                <a:srgbClr val="000000"/>
              </a:solidFill>
              <a:uFill>
                <a:solidFill>
                  <a:srgbClr val="FFFFFF"/>
                </a:solidFill>
              </a:uFill>
              <a:latin typeface="Times New Roman"/>
            </a:endParaRPr>
          </a:p>
        </p:txBody>
      </p:sp>
      <p:pic>
        <p:nvPicPr>
          <p:cNvPr id="8" name="Picture 7" descr="A close up of a map&#10;&#10;Description automatically generated">
            <a:extLst>
              <a:ext uri="{FF2B5EF4-FFF2-40B4-BE49-F238E27FC236}">
                <a16:creationId xmlns:a16="http://schemas.microsoft.com/office/drawing/2014/main" id="{0735215E-82C1-F941-9540-120036166A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632" y="2057400"/>
            <a:ext cx="11282768" cy="3962400"/>
          </a:xfrm>
          <a:prstGeom prst="rect">
            <a:avLst/>
          </a:prstGeom>
        </p:spPr>
      </p:pic>
    </p:spTree>
    <p:extLst>
      <p:ext uri="{BB962C8B-B14F-4D97-AF65-F5344CB8AC3E}">
        <p14:creationId xmlns:p14="http://schemas.microsoft.com/office/powerpoint/2010/main" val="49299184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158824" y="2232"/>
            <a:ext cx="9753120" cy="989327"/>
          </a:xfrm>
          <a:prstGeom prst="rect">
            <a:avLst/>
          </a:prstGeom>
        </p:spPr>
        <p:txBody>
          <a:bodyPr/>
          <a:lstStyle/>
          <a:p>
            <a:pPr algn="ctr">
              <a:tabLst>
                <a:tab pos="2286000" algn="l"/>
              </a:tabLst>
            </a:pPr>
            <a:r>
              <a:rPr lang="en-US" sz="2800" kern="0" dirty="0">
                <a:solidFill>
                  <a:schemeClr val="bg1"/>
                </a:solidFill>
              </a:rPr>
              <a:t>ESA/EU Sentinel 5 precursor (TROPOMI) currently has the highest ground resolution - 5.5km x 3.5km</a:t>
            </a:r>
            <a:endParaRPr lang="en-US" sz="2800" kern="0" dirty="0">
              <a:solidFill>
                <a:schemeClr val="bg1"/>
              </a:solidFill>
              <a:latin typeface="+mn-lt"/>
            </a:endParaRPr>
          </a:p>
        </p:txBody>
      </p:sp>
      <p:sp>
        <p:nvSpPr>
          <p:cNvPr id="4" name="TextBox 3"/>
          <p:cNvSpPr txBox="1"/>
          <p:nvPr/>
        </p:nvSpPr>
        <p:spPr>
          <a:xfrm>
            <a:off x="2231989" y="1295400"/>
            <a:ext cx="7521611" cy="461665"/>
          </a:xfrm>
          <a:prstGeom prst="rect">
            <a:avLst/>
          </a:prstGeom>
          <a:noFill/>
        </p:spPr>
        <p:txBody>
          <a:bodyPr wrap="none" rtlCol="0">
            <a:spAutoFit/>
          </a:bodyPr>
          <a:lstStyle/>
          <a:p>
            <a:r>
              <a:rPr lang="en-US" sz="2400" b="1" dirty="0"/>
              <a:t>Smoke from a </a:t>
            </a:r>
            <a:r>
              <a:rPr lang="en-US" sz="2400" b="1" dirty="0" err="1"/>
              <a:t>pyroCb</a:t>
            </a:r>
            <a:r>
              <a:rPr lang="en-US" sz="2400" b="1" dirty="0"/>
              <a:t> event in Russia, 1 May 2019</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68" y="2438400"/>
            <a:ext cx="11703632" cy="2743200"/>
          </a:xfrm>
          <a:prstGeom prst="rect">
            <a:avLst/>
          </a:prstGeom>
        </p:spPr>
      </p:pic>
      <p:sp>
        <p:nvSpPr>
          <p:cNvPr id="8" name="TextBox 7"/>
          <p:cNvSpPr txBox="1"/>
          <p:nvPr/>
        </p:nvSpPr>
        <p:spPr>
          <a:xfrm>
            <a:off x="1371600" y="2057400"/>
            <a:ext cx="1629613" cy="369332"/>
          </a:xfrm>
          <a:prstGeom prst="rect">
            <a:avLst/>
          </a:prstGeom>
          <a:noFill/>
        </p:spPr>
        <p:txBody>
          <a:bodyPr wrap="none" rtlCol="0">
            <a:spAutoFit/>
          </a:bodyPr>
          <a:lstStyle/>
          <a:p>
            <a:r>
              <a:rPr lang="en-US" dirty="0"/>
              <a:t>S-NPP OMPS</a:t>
            </a:r>
          </a:p>
        </p:txBody>
      </p:sp>
      <p:sp>
        <p:nvSpPr>
          <p:cNvPr id="11" name="TextBox 10"/>
          <p:cNvSpPr txBox="1"/>
          <p:nvPr/>
        </p:nvSpPr>
        <p:spPr>
          <a:xfrm>
            <a:off x="5105400" y="2057400"/>
            <a:ext cx="1890326" cy="369332"/>
          </a:xfrm>
          <a:prstGeom prst="rect">
            <a:avLst/>
          </a:prstGeom>
          <a:noFill/>
        </p:spPr>
        <p:txBody>
          <a:bodyPr wrap="none" rtlCol="0">
            <a:spAutoFit/>
          </a:bodyPr>
          <a:lstStyle/>
          <a:p>
            <a:r>
              <a:rPr lang="en-US" dirty="0"/>
              <a:t>NOAA 20 OMPS</a:t>
            </a:r>
          </a:p>
        </p:txBody>
      </p:sp>
      <p:sp>
        <p:nvSpPr>
          <p:cNvPr id="12" name="TextBox 11"/>
          <p:cNvSpPr txBox="1"/>
          <p:nvPr/>
        </p:nvSpPr>
        <p:spPr>
          <a:xfrm>
            <a:off x="9296400" y="2057400"/>
            <a:ext cx="1261884" cy="369332"/>
          </a:xfrm>
          <a:prstGeom prst="rect">
            <a:avLst/>
          </a:prstGeom>
          <a:noFill/>
        </p:spPr>
        <p:txBody>
          <a:bodyPr wrap="none" rtlCol="0">
            <a:spAutoFit/>
          </a:bodyPr>
          <a:lstStyle/>
          <a:p>
            <a:r>
              <a:rPr lang="en-US" dirty="0"/>
              <a:t>TROPOMI</a:t>
            </a:r>
          </a:p>
        </p:txBody>
      </p:sp>
      <p:sp>
        <p:nvSpPr>
          <p:cNvPr id="14" name="PlaceHolder 3"/>
          <p:cNvSpPr txBox="1">
            <a:spLocks/>
          </p:cNvSpPr>
          <p:nvPr/>
        </p:nvSpPr>
        <p:spPr>
          <a:xfrm>
            <a:off x="609480" y="6247440"/>
            <a:ext cx="2840400" cy="472680"/>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E3A8B8-1D4B-41B8-8C80-E4BF6E87A241}" type="datetime1">
              <a:rPr lang="en-US" sz="1400" b="1" spc="-1" smtClean="0">
                <a:solidFill>
                  <a:srgbClr val="000000"/>
                </a:solidFill>
                <a:uFill>
                  <a:solidFill>
                    <a:srgbClr val="FFFFFF"/>
                  </a:solidFill>
                </a:uFill>
                <a:latin typeface="Times New Roman"/>
              </a:rPr>
              <a:pPr/>
              <a:t>9/3/19</a:t>
            </a:fld>
            <a:endParaRPr lang="en-US" sz="1400" b="1" spc="-1">
              <a:solidFill>
                <a:srgbClr val="000000"/>
              </a:solidFill>
              <a:uFill>
                <a:solidFill>
                  <a:srgbClr val="FFFFFF"/>
                </a:solidFill>
              </a:uFill>
              <a:latin typeface="Times New Roman"/>
            </a:endParaRPr>
          </a:p>
        </p:txBody>
      </p:sp>
      <p:sp>
        <p:nvSpPr>
          <p:cNvPr id="15" name="PlaceHolder 5"/>
          <p:cNvSpPr txBox="1">
            <a:spLocks/>
          </p:cNvSpPr>
          <p:nvPr/>
        </p:nvSpPr>
        <p:spPr>
          <a:xfrm>
            <a:off x="8741520" y="6247440"/>
            <a:ext cx="2840400" cy="472680"/>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C9D29FE-A590-47E1-94B4-66D7ED28A862}" type="slidenum">
              <a:rPr lang="en-US" sz="1400" b="1" spc="-1" smtClean="0">
                <a:solidFill>
                  <a:srgbClr val="000000"/>
                </a:solidFill>
                <a:uFill>
                  <a:solidFill>
                    <a:srgbClr val="FFFFFF"/>
                  </a:solidFill>
                </a:uFill>
                <a:latin typeface="Times New Roman"/>
              </a:rPr>
              <a:pPr algn="r"/>
              <a:t>13</a:t>
            </a:fld>
            <a:endParaRPr lang="en-US" sz="1400" b="1"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41296163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1365" y="1132905"/>
            <a:ext cx="5519319" cy="5449824"/>
          </a:xfrm>
          <a:prstGeom prst="rect">
            <a:avLst/>
          </a:prstGeom>
        </p:spPr>
      </p:pic>
      <p:sp>
        <p:nvSpPr>
          <p:cNvPr id="5" name="Rectangle 4"/>
          <p:cNvSpPr/>
          <p:nvPr/>
        </p:nvSpPr>
        <p:spPr>
          <a:xfrm>
            <a:off x="696678" y="1235711"/>
            <a:ext cx="4604237" cy="5078313"/>
          </a:xfrm>
          <a:prstGeom prst="rect">
            <a:avLst/>
          </a:prstGeom>
        </p:spPr>
        <p:txBody>
          <a:bodyPr wrap="square">
            <a:spAutoFit/>
          </a:bodyPr>
          <a:lstStyle/>
          <a:p>
            <a:pPr algn="l"/>
            <a:endParaRPr lang="en-US" sz="2400" dirty="0">
              <a:cs typeface="Arial" panose="020B0604020202020204" pitchFamily="34" charset="0"/>
            </a:endParaRPr>
          </a:p>
          <a:p>
            <a:r>
              <a:rPr lang="en-US" sz="2000" dirty="0">
                <a:latin typeface="Arial" panose="020B0604020202020204" pitchFamily="34" charset="0"/>
                <a:cs typeface="Arial" panose="020B0604020202020204" pitchFamily="34" charset="0"/>
              </a:rPr>
              <a:t>Detect plumes through transmission [t(λ)] - the attenuation of surface radiance passing through the plume </a:t>
            </a:r>
            <a:r>
              <a:rPr lang="en-US" sz="2000" dirty="0" err="1">
                <a:latin typeface="Arial" panose="020B0604020202020204" pitchFamily="34" charset="0"/>
                <a:cs typeface="Arial" panose="020B0604020202020204" pitchFamily="34" charset="0"/>
              </a:rPr>
              <a:t>en</a:t>
            </a:r>
            <a:r>
              <a:rPr lang="en-US" sz="2000" dirty="0">
                <a:latin typeface="Arial" panose="020B0604020202020204" pitchFamily="34" charset="0"/>
                <a:cs typeface="Arial" panose="020B0604020202020204" pitchFamily="34" charset="0"/>
              </a:rPr>
              <a:t> route to the sensor</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 observed radiance (outlined arrow) includes the surface radiance (red arrow), reflected sky radiance (yellow arrow), and upwelling path radiance (blue arrow)</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Transmission, sky radiance [D(λ)], and path radiance [U(λ)] are estimated through radiative transfer (RT) modeling</a:t>
            </a:r>
          </a:p>
        </p:txBody>
      </p:sp>
      <p:sp>
        <p:nvSpPr>
          <p:cNvPr id="3" name="Rectangle 2"/>
          <p:cNvSpPr/>
          <p:nvPr/>
        </p:nvSpPr>
        <p:spPr>
          <a:xfrm>
            <a:off x="1535006" y="171353"/>
            <a:ext cx="9136988" cy="584775"/>
          </a:xfrm>
          <a:prstGeom prst="rect">
            <a:avLst/>
          </a:prstGeom>
        </p:spPr>
        <p:txBody>
          <a:bodyPr wrap="none">
            <a:spAutoFit/>
          </a:bodyPr>
          <a:lstStyle/>
          <a:p>
            <a:pPr algn="ctr"/>
            <a:r>
              <a:rPr lang="en-US" sz="3200" dirty="0">
                <a:solidFill>
                  <a:schemeClr val="bg1"/>
                </a:solidFill>
                <a:latin typeface="Calibri" panose="020F0502020204030204" pitchFamily="34" charset="0"/>
              </a:rPr>
              <a:t>Day and Night TIR Remote Sensing of Volcanic Plumes</a:t>
            </a:r>
          </a:p>
        </p:txBody>
      </p:sp>
    </p:spTree>
    <p:extLst>
      <p:ext uri="{BB962C8B-B14F-4D97-AF65-F5344CB8AC3E}">
        <p14:creationId xmlns:p14="http://schemas.microsoft.com/office/powerpoint/2010/main" val="2649509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8958" y="1135627"/>
            <a:ext cx="8021117" cy="5513832"/>
          </a:xfrm>
          <a:prstGeom prst="rect">
            <a:avLst/>
          </a:prstGeom>
        </p:spPr>
      </p:pic>
      <p:sp>
        <p:nvSpPr>
          <p:cNvPr id="4" name="TextBox 3"/>
          <p:cNvSpPr txBox="1"/>
          <p:nvPr/>
        </p:nvSpPr>
        <p:spPr>
          <a:xfrm>
            <a:off x="99039" y="1100026"/>
            <a:ext cx="3865859" cy="5355312"/>
          </a:xfrm>
          <a:prstGeom prst="rect">
            <a:avLst/>
          </a:prstGeom>
          <a:noFill/>
        </p:spPr>
        <p:txBody>
          <a:bodyPr wrap="square" rtlCol="0">
            <a:spAutoFit/>
          </a:bodyPr>
          <a:lstStyle/>
          <a:p>
            <a:pPr algn="ctr"/>
            <a:endParaRPr lang="en-US" sz="1000" dirty="0">
              <a:latin typeface="Arial" panose="020B0604020202020204" pitchFamily="34" charset="0"/>
              <a:cs typeface="Arial" panose="020B0604020202020204" pitchFamily="34" charset="0"/>
            </a:endParaRPr>
          </a:p>
          <a:p>
            <a:pPr algn="ctr"/>
            <a:endParaRPr lang="en-US" sz="1000" dirty="0">
              <a:latin typeface="Arial" panose="020B0604020202020204" pitchFamily="34" charset="0"/>
              <a:cs typeface="Arial" panose="020B0604020202020204" pitchFamily="34" charset="0"/>
            </a:endParaRPr>
          </a:p>
          <a:p>
            <a:pPr marL="282575" lvl="0" indent="-282575">
              <a:buFontTx/>
              <a:buAutoNum type="alphaLcParenBoth"/>
              <a:defRPr/>
            </a:pPr>
            <a:r>
              <a:rPr lang="en-US" dirty="0">
                <a:latin typeface="Arial" panose="020B0604020202020204" pitchFamily="34" charset="0"/>
                <a:cs typeface="Arial" panose="020B0604020202020204" pitchFamily="34" charset="0"/>
              </a:rPr>
              <a:t> True-color composite.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Volcanic plumes and meteor-</a:t>
            </a:r>
            <a:r>
              <a:rPr lang="en-US" dirty="0" err="1">
                <a:latin typeface="Arial" panose="020B0604020202020204" pitchFamily="34" charset="0"/>
                <a:cs typeface="Arial" panose="020B0604020202020204" pitchFamily="34" charset="0"/>
              </a:rPr>
              <a:t>ological</a:t>
            </a:r>
            <a:r>
              <a:rPr lang="en-US" dirty="0">
                <a:latin typeface="Arial" panose="020B0604020202020204" pitchFamily="34" charset="0"/>
                <a:cs typeface="Arial" panose="020B0604020202020204" pitchFamily="34" charset="0"/>
              </a:rPr>
              <a:t> clouds have similar appearance at visible wavelengths</a:t>
            </a:r>
          </a:p>
          <a:p>
            <a:pPr marL="282575" lvl="0" indent="-282575">
              <a:defRPr/>
            </a:pPr>
            <a:endParaRPr lang="en-US" sz="800" dirty="0">
              <a:latin typeface="Arial" panose="020B0604020202020204" pitchFamily="34" charset="0"/>
              <a:cs typeface="Arial" panose="020B0604020202020204" pitchFamily="34" charset="0"/>
            </a:endParaRPr>
          </a:p>
          <a:p>
            <a:pPr marL="282575" indent="-282575"/>
            <a:r>
              <a:rPr lang="en-US" dirty="0">
                <a:latin typeface="Arial" panose="020B0604020202020204" pitchFamily="34" charset="0"/>
                <a:cs typeface="Arial" panose="020B0604020202020204" pitchFamily="34" charset="0"/>
              </a:rPr>
              <a:t>(b) False-color composite of TIR data from Channels 32, 31, and 29, displayed in red, green, and blue.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SO</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plumes appear yellow, while the display colors of ash plumes range between red and magenta</a:t>
            </a:r>
          </a:p>
          <a:p>
            <a:pPr marL="282575" indent="-282575"/>
            <a:endParaRPr lang="en-US" sz="800" dirty="0">
              <a:latin typeface="Arial" panose="020B0604020202020204" pitchFamily="34" charset="0"/>
              <a:cs typeface="Arial" panose="020B0604020202020204" pitchFamily="34" charset="0"/>
            </a:endParaRPr>
          </a:p>
          <a:p>
            <a:pPr marL="282575" indent="-282575"/>
            <a:r>
              <a:rPr lang="en-US" dirty="0">
                <a:latin typeface="Arial" panose="020B0604020202020204" pitchFamily="34" charset="0"/>
                <a:cs typeface="Arial" panose="020B0604020202020204" pitchFamily="34" charset="0"/>
              </a:rPr>
              <a:t>(c) Transmission spectra of SO</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(middle) and silicate ash (bottom), superimposed on the spectral response of MODIS Channels 29, 30, 31, and 32 </a:t>
            </a:r>
          </a:p>
        </p:txBody>
      </p:sp>
      <p:sp>
        <p:nvSpPr>
          <p:cNvPr id="5" name="Rectangle 4"/>
          <p:cNvSpPr/>
          <p:nvPr/>
        </p:nvSpPr>
        <p:spPr>
          <a:xfrm>
            <a:off x="737972" y="208828"/>
            <a:ext cx="10116487" cy="584775"/>
          </a:xfrm>
          <a:prstGeom prst="rect">
            <a:avLst/>
          </a:prstGeom>
        </p:spPr>
        <p:txBody>
          <a:bodyPr wrap="none">
            <a:spAutoFit/>
          </a:bodyPr>
          <a:lstStyle/>
          <a:p>
            <a:pPr algn="ctr"/>
            <a:r>
              <a:rPr lang="en-US" sz="3200" dirty="0">
                <a:solidFill>
                  <a:schemeClr val="bg1"/>
                </a:solidFill>
                <a:latin typeface="Calibri" panose="020F0502020204030204" pitchFamily="34" charset="0"/>
              </a:rPr>
              <a:t>MODIS Observation of </a:t>
            </a:r>
            <a:r>
              <a:rPr lang="en-US" sz="3200" dirty="0" err="1">
                <a:solidFill>
                  <a:schemeClr val="bg1"/>
                </a:solidFill>
                <a:latin typeface="Calibri" panose="020F0502020204030204" pitchFamily="34" charset="0"/>
              </a:rPr>
              <a:t>Sarychev</a:t>
            </a:r>
            <a:r>
              <a:rPr lang="en-US" sz="3200" dirty="0">
                <a:solidFill>
                  <a:schemeClr val="bg1"/>
                </a:solidFill>
                <a:latin typeface="Calibri" panose="020F0502020204030204" pitchFamily="34" charset="0"/>
              </a:rPr>
              <a:t> Peak Volcano: 16 June 2009</a:t>
            </a:r>
          </a:p>
        </p:txBody>
      </p:sp>
    </p:spTree>
    <p:extLst>
      <p:ext uri="{BB962C8B-B14F-4D97-AF65-F5344CB8AC3E}">
        <p14:creationId xmlns:p14="http://schemas.microsoft.com/office/powerpoint/2010/main" val="42665348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44A21F-AE05-A74C-B0DF-576B9DD1A7DC}"/>
              </a:ext>
            </a:extLst>
          </p:cNvPr>
          <p:cNvSpPr>
            <a:spLocks noGrp="1"/>
          </p:cNvSpPr>
          <p:nvPr>
            <p:ph type="sldNum" sz="quarter" idx="12"/>
          </p:nvPr>
        </p:nvSpPr>
        <p:spPr/>
        <p:txBody>
          <a:bodyPr/>
          <a:lstStyle/>
          <a:p>
            <a:fld id="{71F25810-B5B7-1D4C-AE94-C1D5C8ABEBAE}" type="slidenum">
              <a:rPr lang="en-US" smtClean="0">
                <a:solidFill>
                  <a:prstClr val="black">
                    <a:tint val="75000"/>
                  </a:prstClr>
                </a:solidFill>
              </a:rPr>
              <a:pPr/>
              <a:t>16</a:t>
            </a:fld>
            <a:endParaRPr lang="en-US">
              <a:solidFill>
                <a:prstClr val="black">
                  <a:tint val="75000"/>
                </a:prstClr>
              </a:solidFill>
            </a:endParaRPr>
          </a:p>
        </p:txBody>
      </p:sp>
      <p:sp>
        <p:nvSpPr>
          <p:cNvPr id="3" name="TextBox 2">
            <a:extLst>
              <a:ext uri="{FF2B5EF4-FFF2-40B4-BE49-F238E27FC236}">
                <a16:creationId xmlns:a16="http://schemas.microsoft.com/office/drawing/2014/main" id="{7810DE87-C004-CC4D-A7C5-15DD384A72E2}"/>
              </a:ext>
            </a:extLst>
          </p:cNvPr>
          <p:cNvSpPr txBox="1"/>
          <p:nvPr/>
        </p:nvSpPr>
        <p:spPr>
          <a:xfrm>
            <a:off x="210197" y="27037"/>
            <a:ext cx="10240176" cy="1077218"/>
          </a:xfrm>
          <a:prstGeom prst="rect">
            <a:avLst/>
          </a:prstGeom>
          <a:noFill/>
        </p:spPr>
        <p:txBody>
          <a:bodyPr wrap="none" rtlCol="0">
            <a:spAutoFit/>
          </a:bodyPr>
          <a:lstStyle/>
          <a:p>
            <a:pPr algn="ctr"/>
            <a:r>
              <a:rPr lang="en-US" sz="3200" dirty="0">
                <a:solidFill>
                  <a:schemeClr val="bg1"/>
                </a:solidFill>
              </a:rPr>
              <a:t>Day-night coverage: </a:t>
            </a:r>
          </a:p>
          <a:p>
            <a:pPr algn="ctr"/>
            <a:r>
              <a:rPr lang="en-US" sz="3200" dirty="0" err="1">
                <a:solidFill>
                  <a:schemeClr val="bg1"/>
                </a:solidFill>
              </a:rPr>
              <a:t>Raikoke</a:t>
            </a:r>
            <a:r>
              <a:rPr lang="en-US" sz="3200" dirty="0">
                <a:solidFill>
                  <a:schemeClr val="bg1"/>
                </a:solidFill>
              </a:rPr>
              <a:t> SO</a:t>
            </a:r>
            <a:r>
              <a:rPr lang="en-US" sz="3200" baseline="-25000" dirty="0">
                <a:solidFill>
                  <a:schemeClr val="bg1"/>
                </a:solidFill>
              </a:rPr>
              <a:t>2</a:t>
            </a:r>
            <a:r>
              <a:rPr lang="en-US" sz="3200" dirty="0">
                <a:solidFill>
                  <a:schemeClr val="bg1"/>
                </a:solidFill>
              </a:rPr>
              <a:t> data from MODIS-Terra, MODIS-Aqua, and VIIRS</a:t>
            </a:r>
          </a:p>
        </p:txBody>
      </p:sp>
      <p:pic>
        <p:nvPicPr>
          <p:cNvPr id="4" name="Picture 3">
            <a:extLst>
              <a:ext uri="{FF2B5EF4-FFF2-40B4-BE49-F238E27FC236}">
                <a16:creationId xmlns:a16="http://schemas.microsoft.com/office/drawing/2014/main" id="{81EA5DBC-9A77-2E4F-ACEC-9F0A8DEBA6E8}"/>
              </a:ext>
            </a:extLst>
          </p:cNvPr>
          <p:cNvPicPr>
            <a:picLocks noChangeAspect="1"/>
          </p:cNvPicPr>
          <p:nvPr/>
        </p:nvPicPr>
        <p:blipFill>
          <a:blip r:embed="rId2"/>
          <a:stretch>
            <a:fillRect/>
          </a:stretch>
        </p:blipFill>
        <p:spPr>
          <a:xfrm>
            <a:off x="49557" y="1083235"/>
            <a:ext cx="7276401" cy="5203875"/>
          </a:xfrm>
          <a:prstGeom prst="rect">
            <a:avLst/>
          </a:prstGeom>
        </p:spPr>
      </p:pic>
      <p:sp>
        <p:nvSpPr>
          <p:cNvPr id="5" name="Rectangle 4">
            <a:extLst>
              <a:ext uri="{FF2B5EF4-FFF2-40B4-BE49-F238E27FC236}">
                <a16:creationId xmlns:a16="http://schemas.microsoft.com/office/drawing/2014/main" id="{A8734FCE-A8FE-574C-B391-5F384884F6B1}"/>
              </a:ext>
            </a:extLst>
          </p:cNvPr>
          <p:cNvSpPr/>
          <p:nvPr/>
        </p:nvSpPr>
        <p:spPr>
          <a:xfrm>
            <a:off x="7489125" y="1458497"/>
            <a:ext cx="4548682" cy="5262979"/>
          </a:xfrm>
          <a:prstGeom prst="rect">
            <a:avLst/>
          </a:prstGeom>
        </p:spPr>
        <p:txBody>
          <a:bodyPr wrap="square">
            <a:spAutoFit/>
          </a:bodyPr>
          <a:lstStyle/>
          <a:p>
            <a:r>
              <a:rPr lang="en-US" sz="2400" dirty="0">
                <a:latin typeface="Arial" panose="020B0604020202020204" pitchFamily="34" charset="0"/>
              </a:rPr>
              <a:t>• MODIS/VIIRS c</a:t>
            </a:r>
            <a:r>
              <a:rPr lang="en-US" sz="2400" dirty="0">
                <a:latin typeface="Calibri" panose="020F0502020204030204" pitchFamily="34" charset="0"/>
              </a:rPr>
              <a:t>ombination provides frequent day-night coverage of high-latitude volcanoes at fine spatial resolution: 1 km (nadir) for MODIS; 750 m for VIIRS </a:t>
            </a:r>
          </a:p>
          <a:p>
            <a:endParaRPr lang="en-US" sz="2400" dirty="0">
              <a:latin typeface="Arial" panose="020B0604020202020204" pitchFamily="34" charset="0"/>
            </a:endParaRPr>
          </a:p>
          <a:p>
            <a:r>
              <a:rPr lang="en-US" sz="2400" dirty="0">
                <a:latin typeface="Arial" panose="020B0604020202020204" pitchFamily="34" charset="0"/>
              </a:rPr>
              <a:t>• </a:t>
            </a:r>
            <a:r>
              <a:rPr lang="en-US" sz="2400" dirty="0">
                <a:latin typeface="Calibri" panose="020F0502020204030204" pitchFamily="34" charset="0"/>
              </a:rPr>
              <a:t>Example of low-latency SO</a:t>
            </a:r>
            <a:r>
              <a:rPr lang="en-US" sz="2400" baseline="-25000" dirty="0">
                <a:latin typeface="Calibri" panose="020F0502020204030204" pitchFamily="34" charset="0"/>
              </a:rPr>
              <a:t>2</a:t>
            </a:r>
            <a:r>
              <a:rPr lang="en-US" sz="2400" dirty="0">
                <a:latin typeface="Calibri" panose="020F0502020204030204" pitchFamily="34" charset="0"/>
              </a:rPr>
              <a:t> BTD detection product:  BT @ 8.6 </a:t>
            </a:r>
            <a:r>
              <a:rPr lang="el-GR" sz="2400" dirty="0">
                <a:latin typeface="Calibri" panose="020F0502020204030204" pitchFamily="34" charset="0"/>
              </a:rPr>
              <a:t>μ</a:t>
            </a:r>
            <a:r>
              <a:rPr lang="en-US" sz="2400" dirty="0">
                <a:latin typeface="Calibri" panose="020F0502020204030204" pitchFamily="34" charset="0"/>
              </a:rPr>
              <a:t>m channel – max BT over all </a:t>
            </a:r>
          </a:p>
          <a:p>
            <a:endParaRPr lang="en-US" sz="2400" dirty="0">
              <a:latin typeface="Calibri" panose="020F0502020204030204" pitchFamily="34" charset="0"/>
            </a:endParaRPr>
          </a:p>
          <a:p>
            <a:r>
              <a:rPr lang="en-US" sz="2400" dirty="0">
                <a:latin typeface="Arial" panose="020B0604020202020204" pitchFamily="34" charset="0"/>
              </a:rPr>
              <a:t>• </a:t>
            </a:r>
            <a:r>
              <a:rPr lang="en-US" sz="2400" dirty="0">
                <a:latin typeface="Calibri" panose="020F0502020204030204" pitchFamily="34" charset="0"/>
              </a:rPr>
              <a:t>Procedure (VIIRS-TIR) has been implemented at Direct Readout Laboratory </a:t>
            </a:r>
            <a:endParaRPr lang="en-US" sz="2400" dirty="0">
              <a:effectLst/>
              <a:latin typeface="Calibri" panose="020F0502020204030204" pitchFamily="34" charset="0"/>
            </a:endParaRPr>
          </a:p>
        </p:txBody>
      </p:sp>
    </p:spTree>
    <p:extLst>
      <p:ext uri="{BB962C8B-B14F-4D97-AF65-F5344CB8AC3E}">
        <p14:creationId xmlns:p14="http://schemas.microsoft.com/office/powerpoint/2010/main" val="210782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895DA0-A10B-064B-888E-38B5CCEFB9FB}"/>
              </a:ext>
            </a:extLst>
          </p:cNvPr>
          <p:cNvSpPr>
            <a:spLocks noGrp="1"/>
          </p:cNvSpPr>
          <p:nvPr>
            <p:ph type="sldNum" sz="quarter" idx="12"/>
          </p:nvPr>
        </p:nvSpPr>
        <p:spPr/>
        <p:txBody>
          <a:bodyPr/>
          <a:lstStyle/>
          <a:p>
            <a:fld id="{71F25810-B5B7-1D4C-AE94-C1D5C8ABEBAE}" type="slidenum">
              <a:rPr lang="en-US" smtClean="0">
                <a:solidFill>
                  <a:prstClr val="black">
                    <a:tint val="75000"/>
                  </a:prstClr>
                </a:solidFill>
              </a:rPr>
              <a:pPr/>
              <a:t>17</a:t>
            </a:fld>
            <a:endParaRPr lang="en-US">
              <a:solidFill>
                <a:prstClr val="black">
                  <a:tint val="75000"/>
                </a:prstClr>
              </a:solidFill>
            </a:endParaRPr>
          </a:p>
        </p:txBody>
      </p:sp>
      <p:sp>
        <p:nvSpPr>
          <p:cNvPr id="5" name="Rectangle 4">
            <a:extLst>
              <a:ext uri="{FF2B5EF4-FFF2-40B4-BE49-F238E27FC236}">
                <a16:creationId xmlns:a16="http://schemas.microsoft.com/office/drawing/2014/main" id="{CBD8B4FF-0B63-2B4C-800B-CEB58971264E}"/>
              </a:ext>
            </a:extLst>
          </p:cNvPr>
          <p:cNvSpPr/>
          <p:nvPr/>
        </p:nvSpPr>
        <p:spPr>
          <a:xfrm>
            <a:off x="9174331" y="1485096"/>
            <a:ext cx="2844800" cy="4785926"/>
          </a:xfrm>
          <a:prstGeom prst="rect">
            <a:avLst/>
          </a:prstGeom>
        </p:spPr>
        <p:txBody>
          <a:bodyPr wrap="square">
            <a:spAutoFit/>
          </a:bodyPr>
          <a:lstStyle/>
          <a:p>
            <a:pPr marL="228600" indent="-228600">
              <a:spcAft>
                <a:spcPts val="600"/>
              </a:spcAft>
              <a:buFont typeface="+mj-lt"/>
              <a:buAutoNum type="alphaLcParenR"/>
            </a:pPr>
            <a:r>
              <a:rPr lang="en-US" sz="1400" dirty="0">
                <a:latin typeface="Arial" panose="020B0604020202020204" pitchFamily="34" charset="0"/>
                <a:cs typeface="Arial" panose="020B0604020202020204" pitchFamily="34" charset="0"/>
              </a:rPr>
              <a:t> Surface temperature estimation does not consider volcanic plumes or met. clouds</a:t>
            </a:r>
          </a:p>
          <a:p>
            <a:pPr marL="228600" indent="-228600">
              <a:spcAft>
                <a:spcPts val="600"/>
              </a:spcAft>
              <a:buFont typeface="+mj-lt"/>
              <a:buAutoNum type="alphaLcParenR"/>
            </a:pPr>
            <a:r>
              <a:rPr lang="en-US" sz="1400" dirty="0">
                <a:latin typeface="Arial" panose="020B0604020202020204" pitchFamily="34" charset="0"/>
                <a:cs typeface="Arial" panose="020B0604020202020204" pitchFamily="34" charset="0"/>
              </a:rPr>
              <a:t> Misfit map shows the locations of plumes (red oval) and met clouds </a:t>
            </a:r>
          </a:p>
          <a:p>
            <a:pPr marL="228600" indent="-228600">
              <a:spcAft>
                <a:spcPts val="600"/>
              </a:spcAft>
              <a:buFont typeface="+mj-lt"/>
              <a:buAutoNum type="alphaLcParenR"/>
            </a:pPr>
            <a:r>
              <a:rPr lang="en-US" sz="1400" dirty="0">
                <a:latin typeface="Arial" panose="020B0604020202020204" pitchFamily="34" charset="0"/>
                <a:cs typeface="Arial" panose="020B0604020202020204" pitchFamily="34" charset="0"/>
              </a:rPr>
              <a:t>Met clouds are identified by comparing apparent surface temperature with air temperature at plume altitude</a:t>
            </a:r>
          </a:p>
          <a:p>
            <a:pPr marL="228600" indent="-228600">
              <a:spcAft>
                <a:spcPts val="600"/>
              </a:spcAft>
              <a:buFont typeface="+mj-lt"/>
              <a:buAutoNum type="alphaLcParenR" startAt="4"/>
            </a:pPr>
            <a:r>
              <a:rPr lang="en-US" sz="1400" dirty="0">
                <a:latin typeface="Arial" panose="020B0604020202020204" pitchFamily="34" charset="0"/>
                <a:cs typeface="Arial" panose="020B0604020202020204" pitchFamily="34" charset="0"/>
              </a:rPr>
              <a:t> Combination of cloud mask and misfit map improves the detection of volcanic plumes</a:t>
            </a:r>
          </a:p>
          <a:p>
            <a:pPr marL="228600" indent="-228600">
              <a:spcAft>
                <a:spcPts val="600"/>
              </a:spcAft>
              <a:buFont typeface="+mj-lt"/>
              <a:buAutoNum type="alphaLcParenR" startAt="4"/>
            </a:pPr>
            <a:r>
              <a:rPr lang="en-US" sz="1400" dirty="0">
                <a:latin typeface="Arial" panose="020B0604020202020204" pitchFamily="34" charset="0"/>
                <a:cs typeface="Arial" panose="020B0604020202020204" pitchFamily="34" charset="0"/>
              </a:rPr>
              <a:t> Estimation of SO</a:t>
            </a:r>
            <a:r>
              <a:rPr lang="en-US" sz="1400" baseline="-25000" dirty="0">
                <a:latin typeface="Arial" panose="020B0604020202020204" pitchFamily="34" charset="0"/>
                <a:cs typeface="Arial" panose="020B0604020202020204" pitchFamily="34" charset="0"/>
              </a:rPr>
              <a:t>2</a:t>
            </a:r>
            <a:r>
              <a:rPr lang="en-US" sz="1400" dirty="0">
                <a:latin typeface="Arial" panose="020B0604020202020204" pitchFamily="34" charset="0"/>
                <a:cs typeface="Arial" panose="020B0604020202020204" pitchFamily="34" charset="0"/>
              </a:rPr>
              <a:t> column density is confined to the locations identified by the masked misfit map</a:t>
            </a:r>
          </a:p>
          <a:p>
            <a:pPr marL="228600" indent="-228600">
              <a:spcAft>
                <a:spcPts val="600"/>
              </a:spcAft>
              <a:buFont typeface="+mj-lt"/>
              <a:buAutoNum type="alphaLcParenR" startAt="4"/>
            </a:pPr>
            <a:r>
              <a:rPr lang="en-US" sz="1400" dirty="0">
                <a:latin typeface="Arial" panose="020B0604020202020204" pitchFamily="34" charset="0"/>
                <a:cs typeface="Arial" panose="020B0604020202020204" pitchFamily="34" charset="0"/>
              </a:rPr>
              <a:t>SO</a:t>
            </a:r>
            <a:r>
              <a:rPr lang="en-US" sz="1400" baseline="-25000" dirty="0">
                <a:latin typeface="Arial" panose="020B0604020202020204" pitchFamily="34" charset="0"/>
                <a:cs typeface="Arial" panose="020B0604020202020204" pitchFamily="34" charset="0"/>
              </a:rPr>
              <a:t>2</a:t>
            </a:r>
            <a:r>
              <a:rPr lang="en-US" sz="1400" dirty="0">
                <a:latin typeface="Arial" panose="020B0604020202020204" pitchFamily="34" charset="0"/>
                <a:cs typeface="Arial" panose="020B0604020202020204" pitchFamily="34" charset="0"/>
              </a:rPr>
              <a:t> map is filtered to minimize the “holes” corresponding to the locations of met clouds</a:t>
            </a:r>
            <a:endParaRPr lang="en-US" sz="1400" dirty="0">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EF5BBBE2-3C43-B940-B288-7D27F33593D6}"/>
              </a:ext>
            </a:extLst>
          </p:cNvPr>
          <p:cNvSpPr/>
          <p:nvPr/>
        </p:nvSpPr>
        <p:spPr>
          <a:xfrm>
            <a:off x="384207" y="214530"/>
            <a:ext cx="8974573" cy="584775"/>
          </a:xfrm>
          <a:prstGeom prst="rect">
            <a:avLst/>
          </a:prstGeom>
        </p:spPr>
        <p:txBody>
          <a:bodyPr wrap="none">
            <a:spAutoFit/>
          </a:bodyPr>
          <a:lstStyle/>
          <a:p>
            <a:r>
              <a:rPr lang="en-US" sz="3200" dirty="0">
                <a:solidFill>
                  <a:schemeClr val="bg1"/>
                </a:solidFill>
                <a:latin typeface="Calibri" panose="020F0502020204030204" pitchFamily="34" charset="0"/>
              </a:rPr>
              <a:t>Narrative Description of TIR-SO</a:t>
            </a:r>
            <a:r>
              <a:rPr lang="en-US" sz="3200" baseline="-25000" dirty="0">
                <a:solidFill>
                  <a:schemeClr val="bg1"/>
                </a:solidFill>
                <a:latin typeface="Calibri" panose="020F0502020204030204" pitchFamily="34" charset="0"/>
              </a:rPr>
              <a:t>2</a:t>
            </a:r>
            <a:r>
              <a:rPr lang="en-US" sz="3200" dirty="0">
                <a:solidFill>
                  <a:schemeClr val="bg1"/>
                </a:solidFill>
                <a:latin typeface="Calibri" panose="020F0502020204030204" pitchFamily="34" charset="0"/>
              </a:rPr>
              <a:t> Retrieval Procedure </a:t>
            </a:r>
            <a:endParaRPr lang="en-US" sz="3200" dirty="0">
              <a:solidFill>
                <a:schemeClr val="bg1"/>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76" y="1249524"/>
            <a:ext cx="8772006" cy="5289389"/>
          </a:xfrm>
          <a:prstGeom prst="rect">
            <a:avLst/>
          </a:prstGeom>
        </p:spPr>
      </p:pic>
    </p:spTree>
    <p:extLst>
      <p:ext uri="{BB962C8B-B14F-4D97-AF65-F5344CB8AC3E}">
        <p14:creationId xmlns:p14="http://schemas.microsoft.com/office/powerpoint/2010/main" val="1123251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1365" y="1247262"/>
            <a:ext cx="5519319" cy="5221109"/>
          </a:xfrm>
          <a:prstGeom prst="rect">
            <a:avLst/>
          </a:prstGeom>
        </p:spPr>
      </p:pic>
      <p:sp>
        <p:nvSpPr>
          <p:cNvPr id="5" name="Rectangle 4"/>
          <p:cNvSpPr/>
          <p:nvPr/>
        </p:nvSpPr>
        <p:spPr>
          <a:xfrm>
            <a:off x="261873" y="1329821"/>
            <a:ext cx="5538861" cy="4955203"/>
          </a:xfrm>
          <a:prstGeom prst="rect">
            <a:avLst/>
          </a:prstGeom>
        </p:spPr>
        <p:txBody>
          <a:bodyPr wrap="square">
            <a:spAutoFit/>
          </a:bodyPr>
          <a:lstStyle/>
          <a:p>
            <a:r>
              <a:rPr lang="en-US" sz="2000" dirty="0">
                <a:latin typeface="Arial" panose="020B0604020202020204" pitchFamily="34" charset="0"/>
                <a:cs typeface="Arial" panose="020B0604020202020204" pitchFamily="34" charset="0"/>
              </a:rPr>
              <a:t>Comparison between ASTER-based estimates of SO</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concentration and the concentrations measured at ground level (Station HRPKE) at the time of the ASTER overpass.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 heavy line superimposed over the ground measurements (bar chart) represents a time-series of ASTER-based concentration estimates, based on measurements of wind speed and distance along the ASTER profile.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 ASTER time series is within ±50% of the corresponding ground-level concentrations. </a:t>
            </a:r>
          </a:p>
          <a:p>
            <a:endParaRPr lang="en-US" sz="2000" i="1"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Ground-level concentration measurements courtesy of USGS-Hawaiian Volcano Observatory</a:t>
            </a:r>
            <a:endParaRPr lang="en-US" sz="2000" dirty="0">
              <a:latin typeface="Arial" panose="020B0604020202020204" pitchFamily="34" charset="0"/>
              <a:cs typeface="Arial" panose="020B0604020202020204" pitchFamily="34" charset="0"/>
            </a:endParaRPr>
          </a:p>
        </p:txBody>
      </p:sp>
      <p:sp>
        <p:nvSpPr>
          <p:cNvPr id="3" name="Rectangle 2"/>
          <p:cNvSpPr/>
          <p:nvPr/>
        </p:nvSpPr>
        <p:spPr>
          <a:xfrm>
            <a:off x="473359" y="241544"/>
            <a:ext cx="10638847" cy="523220"/>
          </a:xfrm>
          <a:prstGeom prst="rect">
            <a:avLst/>
          </a:prstGeom>
        </p:spPr>
        <p:txBody>
          <a:bodyPr wrap="square">
            <a:spAutoFit/>
          </a:bodyPr>
          <a:lstStyle/>
          <a:p>
            <a:pPr algn="ctr"/>
            <a:r>
              <a:rPr lang="en-US" sz="2800" dirty="0">
                <a:solidFill>
                  <a:schemeClr val="bg1"/>
                </a:solidFill>
                <a:latin typeface="Arial" panose="020B0604020202020204" pitchFamily="34" charset="0"/>
                <a:cs typeface="Arial" panose="020B0604020202020204" pitchFamily="34" charset="0"/>
              </a:rPr>
              <a:t>Kilauea Volcano: Field Validation of TIR-SO</a:t>
            </a:r>
            <a:r>
              <a:rPr lang="en-US" sz="2800" baseline="-25000" dirty="0">
                <a:solidFill>
                  <a:schemeClr val="bg1"/>
                </a:solidFill>
                <a:latin typeface="Arial" panose="020B0604020202020204" pitchFamily="34" charset="0"/>
                <a:cs typeface="Arial" panose="020B0604020202020204" pitchFamily="34" charset="0"/>
              </a:rPr>
              <a:t>2</a:t>
            </a:r>
            <a:r>
              <a:rPr lang="en-US" sz="2800" dirty="0">
                <a:solidFill>
                  <a:schemeClr val="bg1"/>
                </a:solidFill>
                <a:latin typeface="Arial" panose="020B0604020202020204" pitchFamily="34" charset="0"/>
                <a:cs typeface="Arial" panose="020B0604020202020204" pitchFamily="34" charset="0"/>
              </a:rPr>
              <a:t> Retrieval Procedure</a:t>
            </a:r>
          </a:p>
        </p:txBody>
      </p:sp>
    </p:spTree>
    <p:extLst>
      <p:ext uri="{BB962C8B-B14F-4D97-AF65-F5344CB8AC3E}">
        <p14:creationId xmlns:p14="http://schemas.microsoft.com/office/powerpoint/2010/main" val="1944204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F25810-B5B7-1D4C-AE94-C1D5C8ABEBAE}" type="slidenum">
              <a:rPr lang="en-US" smtClean="0">
                <a:solidFill>
                  <a:prstClr val="black">
                    <a:tint val="75000"/>
                  </a:prstClr>
                </a:solidFill>
              </a:rPr>
              <a:pPr/>
              <a:t>19</a:t>
            </a:fld>
            <a:endParaRPr lang="en-US">
              <a:solidFill>
                <a:prstClr val="black">
                  <a:tint val="75000"/>
                </a:prst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850" y="1152627"/>
            <a:ext cx="3518916" cy="438454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9404" y="1152627"/>
            <a:ext cx="3518916" cy="438454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3212" y="1152627"/>
            <a:ext cx="3518916" cy="4384548"/>
          </a:xfrm>
          <a:prstGeom prst="rect">
            <a:avLst/>
          </a:prstGeom>
        </p:spPr>
      </p:pic>
      <p:sp>
        <p:nvSpPr>
          <p:cNvPr id="7" name="Rectangle 6">
            <a:extLst>
              <a:ext uri="{FF2B5EF4-FFF2-40B4-BE49-F238E27FC236}">
                <a16:creationId xmlns:a16="http://schemas.microsoft.com/office/drawing/2014/main" id="{EF5BBBE2-3C43-B940-B288-7D27F33593D6}"/>
              </a:ext>
            </a:extLst>
          </p:cNvPr>
          <p:cNvSpPr/>
          <p:nvPr/>
        </p:nvSpPr>
        <p:spPr>
          <a:xfrm>
            <a:off x="384207" y="214530"/>
            <a:ext cx="10977942" cy="584775"/>
          </a:xfrm>
          <a:prstGeom prst="rect">
            <a:avLst/>
          </a:prstGeom>
        </p:spPr>
        <p:txBody>
          <a:bodyPr wrap="none">
            <a:spAutoFit/>
          </a:bodyPr>
          <a:lstStyle/>
          <a:p>
            <a:r>
              <a:rPr lang="en-US" sz="3200" dirty="0">
                <a:solidFill>
                  <a:schemeClr val="bg1"/>
                </a:solidFill>
                <a:latin typeface="Calibri" panose="020F0502020204030204" pitchFamily="34" charset="0"/>
              </a:rPr>
              <a:t>VIIRS Observations of </a:t>
            </a:r>
            <a:r>
              <a:rPr lang="en-US" sz="3200" dirty="0" err="1">
                <a:solidFill>
                  <a:schemeClr val="bg1"/>
                </a:solidFill>
                <a:latin typeface="Calibri" panose="020F0502020204030204" pitchFamily="34" charset="0"/>
              </a:rPr>
              <a:t>Raikoke</a:t>
            </a:r>
            <a:r>
              <a:rPr lang="en-US" sz="3200" dirty="0">
                <a:solidFill>
                  <a:schemeClr val="bg1"/>
                </a:solidFill>
                <a:latin typeface="Calibri" panose="020F0502020204030204" pitchFamily="34" charset="0"/>
              </a:rPr>
              <a:t>: 22 June 2019 – 14:30 UTC (Night) </a:t>
            </a:r>
            <a:endParaRPr lang="en-US" sz="3200" dirty="0">
              <a:solidFill>
                <a:schemeClr val="bg1"/>
              </a:solidFill>
            </a:endParaRPr>
          </a:p>
        </p:txBody>
      </p:sp>
      <p:sp>
        <p:nvSpPr>
          <p:cNvPr id="8" name="Rectangle 7"/>
          <p:cNvSpPr/>
          <p:nvPr/>
        </p:nvSpPr>
        <p:spPr>
          <a:xfrm>
            <a:off x="301912" y="5568671"/>
            <a:ext cx="3694016" cy="1200329"/>
          </a:xfrm>
          <a:prstGeom prst="rect">
            <a:avLst/>
          </a:prstGeom>
        </p:spPr>
        <p:txBody>
          <a:bodyPr wrap="square">
            <a:spAutoFit/>
          </a:bodyPr>
          <a:lstStyle/>
          <a:p>
            <a:r>
              <a:rPr lang="en-US" dirty="0">
                <a:latin typeface="Arial" panose="020B0604020202020204" pitchFamily="34" charset="0"/>
                <a:cs typeface="Arial" panose="020B0604020202020204" pitchFamily="34" charset="0"/>
              </a:rPr>
              <a:t>D-Stretch Color Composite</a:t>
            </a:r>
          </a:p>
          <a:p>
            <a:r>
              <a:rPr lang="en-US" dirty="0">
                <a:latin typeface="Arial" panose="020B0604020202020204" pitchFamily="34" charset="0"/>
                <a:cs typeface="Arial" panose="020B0604020202020204" pitchFamily="34" charset="0"/>
              </a:rPr>
              <a:t>Disperse clouds transmitting</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in the TIR; reveals separation of ash (red/purple) and SO</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(yellow)  </a:t>
            </a:r>
            <a:endParaRPr lang="en-US" dirty="0"/>
          </a:p>
        </p:txBody>
      </p:sp>
      <p:sp>
        <p:nvSpPr>
          <p:cNvPr id="9" name="TextBox 8"/>
          <p:cNvSpPr txBox="1"/>
          <p:nvPr/>
        </p:nvSpPr>
        <p:spPr>
          <a:xfrm>
            <a:off x="5037541" y="4080219"/>
            <a:ext cx="2382383" cy="369332"/>
          </a:xfrm>
          <a:prstGeom prst="rect">
            <a:avLst/>
          </a:prstGeom>
          <a:noFill/>
        </p:spPr>
        <p:txBody>
          <a:bodyPr wrap="none" rtlCol="0">
            <a:spAutoFit/>
          </a:bodyPr>
          <a:lstStyle/>
          <a:p>
            <a:pPr algn="ctr"/>
            <a:r>
              <a:rPr lang="en-US" dirty="0"/>
              <a:t>0              DU           1750</a:t>
            </a:r>
          </a:p>
        </p:txBody>
      </p:sp>
      <p:sp>
        <p:nvSpPr>
          <p:cNvPr id="10" name="TextBox 9"/>
          <p:cNvSpPr txBox="1"/>
          <p:nvPr/>
        </p:nvSpPr>
        <p:spPr>
          <a:xfrm>
            <a:off x="5088907" y="4960505"/>
            <a:ext cx="1965025" cy="369332"/>
          </a:xfrm>
          <a:prstGeom prst="rect">
            <a:avLst/>
          </a:prstGeom>
          <a:noFill/>
        </p:spPr>
        <p:txBody>
          <a:bodyPr wrap="none" rtlCol="0">
            <a:spAutoFit/>
          </a:bodyPr>
          <a:lstStyle/>
          <a:p>
            <a:pPr algn="ctr"/>
            <a:r>
              <a:rPr lang="en-US" dirty="0">
                <a:solidFill>
                  <a:schemeClr val="bg1"/>
                </a:solidFill>
              </a:rPr>
              <a:t>0         BTD (K)     40</a:t>
            </a:r>
          </a:p>
        </p:txBody>
      </p:sp>
      <p:sp>
        <p:nvSpPr>
          <p:cNvPr id="11" name="TextBox 10"/>
          <p:cNvSpPr txBox="1"/>
          <p:nvPr/>
        </p:nvSpPr>
        <p:spPr>
          <a:xfrm>
            <a:off x="8959118" y="4962777"/>
            <a:ext cx="1953805" cy="369332"/>
          </a:xfrm>
          <a:prstGeom prst="rect">
            <a:avLst/>
          </a:prstGeom>
          <a:noFill/>
        </p:spPr>
        <p:txBody>
          <a:bodyPr wrap="none" rtlCol="0">
            <a:spAutoFit/>
          </a:bodyPr>
          <a:lstStyle/>
          <a:p>
            <a:pPr algn="ctr"/>
            <a:r>
              <a:rPr lang="en-US" dirty="0">
                <a:solidFill>
                  <a:schemeClr val="bg1"/>
                </a:solidFill>
              </a:rPr>
              <a:t>0        BTD (K)       8</a:t>
            </a:r>
          </a:p>
        </p:txBody>
      </p:sp>
      <p:sp>
        <p:nvSpPr>
          <p:cNvPr id="12" name="Rectangle 11"/>
          <p:cNvSpPr/>
          <p:nvPr/>
        </p:nvSpPr>
        <p:spPr>
          <a:xfrm>
            <a:off x="4862550" y="5625535"/>
            <a:ext cx="2737296" cy="646331"/>
          </a:xfrm>
          <a:prstGeom prst="rect">
            <a:avLst/>
          </a:prstGeom>
        </p:spPr>
        <p:txBody>
          <a:bodyPr wrap="square">
            <a:spAutoFit/>
          </a:bodyPr>
          <a:lstStyle/>
          <a:p>
            <a:r>
              <a:rPr lang="en-US" dirty="0">
                <a:latin typeface="Arial" panose="020B0604020202020204" pitchFamily="34" charset="0"/>
                <a:cs typeface="Arial" panose="020B0604020202020204" pitchFamily="34" charset="0"/>
              </a:rPr>
              <a:t>SO</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(M14) Brightness Temperature Difference</a:t>
            </a:r>
            <a:endParaRPr lang="en-US" dirty="0"/>
          </a:p>
        </p:txBody>
      </p:sp>
      <p:sp>
        <p:nvSpPr>
          <p:cNvPr id="13" name="Rectangle 12"/>
          <p:cNvSpPr/>
          <p:nvPr/>
        </p:nvSpPr>
        <p:spPr>
          <a:xfrm>
            <a:off x="8699854" y="5641455"/>
            <a:ext cx="2737296" cy="646331"/>
          </a:xfrm>
          <a:prstGeom prst="rect">
            <a:avLst/>
          </a:prstGeom>
        </p:spPr>
        <p:txBody>
          <a:bodyPr wrap="square">
            <a:spAutoFit/>
          </a:bodyPr>
          <a:lstStyle/>
          <a:p>
            <a:r>
              <a:rPr lang="en-US" dirty="0">
                <a:latin typeface="Arial" panose="020B0604020202020204" pitchFamily="34" charset="0"/>
                <a:cs typeface="Arial" panose="020B0604020202020204" pitchFamily="34" charset="0"/>
              </a:rPr>
              <a:t>Ash (M15) Brightness Temperature Difference</a:t>
            </a:r>
            <a:endParaRPr lang="en-US" dirty="0"/>
          </a:p>
        </p:txBody>
      </p:sp>
      <p:sp>
        <p:nvSpPr>
          <p:cNvPr id="15" name="TextBox 14"/>
          <p:cNvSpPr txBox="1"/>
          <p:nvPr/>
        </p:nvSpPr>
        <p:spPr>
          <a:xfrm>
            <a:off x="1394809" y="1409585"/>
            <a:ext cx="2517677" cy="646331"/>
          </a:xfrm>
          <a:prstGeom prst="rect">
            <a:avLst/>
          </a:prstGeom>
          <a:noFill/>
        </p:spPr>
        <p:txBody>
          <a:bodyPr wrap="none" rtlCol="0">
            <a:spAutoFit/>
          </a:bodyPr>
          <a:lstStyle/>
          <a:p>
            <a:r>
              <a:rPr lang="en-US" dirty="0">
                <a:solidFill>
                  <a:schemeClr val="bg1"/>
                </a:solidFill>
              </a:rPr>
              <a:t>Overlapping SO</a:t>
            </a:r>
            <a:r>
              <a:rPr lang="en-US" baseline="-25000" dirty="0">
                <a:solidFill>
                  <a:schemeClr val="bg1"/>
                </a:solidFill>
              </a:rPr>
              <a:t>2</a:t>
            </a:r>
            <a:r>
              <a:rPr lang="en-US" dirty="0">
                <a:solidFill>
                  <a:schemeClr val="bg1"/>
                </a:solidFill>
              </a:rPr>
              <a:t> and </a:t>
            </a:r>
            <a:br>
              <a:rPr lang="en-US" dirty="0">
                <a:solidFill>
                  <a:schemeClr val="bg1"/>
                </a:solidFill>
              </a:rPr>
            </a:br>
            <a:r>
              <a:rPr lang="en-US" dirty="0">
                <a:solidFill>
                  <a:schemeClr val="bg1"/>
                </a:solidFill>
              </a:rPr>
              <a:t>ash (displayed in orange)</a:t>
            </a:r>
          </a:p>
        </p:txBody>
      </p:sp>
      <p:cxnSp>
        <p:nvCxnSpPr>
          <p:cNvPr id="17" name="Straight Arrow Connector 16"/>
          <p:cNvCxnSpPr/>
          <p:nvPr/>
        </p:nvCxnSpPr>
        <p:spPr>
          <a:xfrm flipH="1">
            <a:off x="2441448" y="2105070"/>
            <a:ext cx="391672" cy="1150341"/>
          </a:xfrm>
          <a:prstGeom prst="straightConnector1">
            <a:avLst/>
          </a:prstGeom>
          <a:ln w="5715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03381" y="2220508"/>
            <a:ext cx="2343183" cy="1124393"/>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9334010" y="2212848"/>
            <a:ext cx="989566" cy="1042563"/>
          </a:xfrm>
          <a:prstGeom prst="straightConnector1">
            <a:avLst/>
          </a:prstGeom>
          <a:ln w="57150">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8802624" y="1458739"/>
            <a:ext cx="2889504" cy="646331"/>
          </a:xfrm>
          <a:prstGeom prst="rect">
            <a:avLst/>
          </a:prstGeom>
          <a:noFill/>
        </p:spPr>
        <p:txBody>
          <a:bodyPr wrap="square" rtlCol="0">
            <a:spAutoFit/>
          </a:bodyPr>
          <a:lstStyle/>
          <a:p>
            <a:r>
              <a:rPr lang="en-US" dirty="0">
                <a:solidFill>
                  <a:schemeClr val="bg1"/>
                </a:solidFill>
              </a:rPr>
              <a:t>Potential over-estimation of SO</a:t>
            </a:r>
            <a:r>
              <a:rPr lang="en-US" baseline="-25000" dirty="0">
                <a:solidFill>
                  <a:schemeClr val="bg1"/>
                </a:solidFill>
              </a:rPr>
              <a:t>2</a:t>
            </a:r>
            <a:r>
              <a:rPr lang="en-US" dirty="0">
                <a:solidFill>
                  <a:schemeClr val="bg1"/>
                </a:solidFill>
              </a:rPr>
              <a:t> due to presence of ash</a:t>
            </a:r>
          </a:p>
        </p:txBody>
      </p:sp>
    </p:spTree>
    <p:extLst>
      <p:ext uri="{BB962C8B-B14F-4D97-AF65-F5344CB8AC3E}">
        <p14:creationId xmlns:p14="http://schemas.microsoft.com/office/powerpoint/2010/main" val="602146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1524000" y="42889"/>
            <a:ext cx="9032756" cy="674659"/>
          </a:xfrm>
          <a:solidFill>
            <a:schemeClr val="tx1"/>
          </a:solidFill>
          <a:effectLst/>
        </p:spPr>
        <p:txBody>
          <a:bodyPr/>
          <a:lstStyle/>
          <a:p>
            <a:pPr algn="ctr" eaLnBrk="1" hangingPunct="1">
              <a:defRPr/>
            </a:pPr>
            <a:r>
              <a:rPr lang="en-GB" sz="3200" dirty="0">
                <a:solidFill>
                  <a:schemeClr val="accent2">
                    <a:lumMod val="40000"/>
                    <a:lumOff val="60000"/>
                  </a:schemeClr>
                </a:solidFill>
                <a:ea typeface="ＭＳ Ｐゴシック" charset="-128"/>
                <a:cs typeface="ＭＳ Ｐゴシック" charset="-128"/>
              </a:rPr>
              <a:t>UV satellite remote sensing of volcanic SO</a:t>
            </a:r>
            <a:r>
              <a:rPr lang="en-GB" sz="3200" baseline="-25000" dirty="0">
                <a:solidFill>
                  <a:schemeClr val="accent2">
                    <a:lumMod val="40000"/>
                    <a:lumOff val="60000"/>
                  </a:schemeClr>
                </a:solidFill>
                <a:ea typeface="ＭＳ Ｐゴシック" charset="-128"/>
                <a:cs typeface="ＭＳ Ｐゴシック" charset="-128"/>
              </a:rPr>
              <a:t>2</a:t>
            </a:r>
            <a:endParaRPr lang="en-GB" sz="3200" dirty="0">
              <a:solidFill>
                <a:schemeClr val="accent2">
                  <a:lumMod val="40000"/>
                  <a:lumOff val="60000"/>
                </a:schemeClr>
              </a:solidFill>
              <a:ea typeface="ＭＳ Ｐゴシック" charset="-128"/>
              <a:cs typeface="ＭＳ Ｐゴシック" charset="-128"/>
            </a:endParaRPr>
          </a:p>
        </p:txBody>
      </p:sp>
      <p:pic>
        <p:nvPicPr>
          <p:cNvPr id="71683" name="Picture 3" descr="global_SO2_clouds"/>
          <p:cNvPicPr>
            <a:picLocks noGrp="1" noChangeAspect="1" noChangeArrowheads="1"/>
          </p:cNvPicPr>
          <p:nvPr>
            <p:ph idx="1"/>
          </p:nvPr>
        </p:nvPicPr>
        <p:blipFill>
          <a:blip r:embed="rId3"/>
          <a:srcRect l="7114" t="2804" r="2709"/>
          <a:stretch>
            <a:fillRect/>
          </a:stretch>
        </p:blipFill>
        <p:spPr bwMode="auto">
          <a:xfrm>
            <a:off x="1524000" y="753477"/>
            <a:ext cx="4851122" cy="3852032"/>
          </a:xfrm>
          <a:noFill/>
          <a:ln>
            <a:noFill/>
            <a:miter lim="800000"/>
            <a:headEnd/>
            <a:tailEnd/>
          </a:ln>
        </p:spPr>
      </p:pic>
      <p:sp>
        <p:nvSpPr>
          <p:cNvPr id="71684" name="Rectangle 4"/>
          <p:cNvSpPr>
            <a:spLocks noChangeArrowheads="1"/>
          </p:cNvSpPr>
          <p:nvPr/>
        </p:nvSpPr>
        <p:spPr bwMode="auto">
          <a:xfrm>
            <a:off x="2057400" y="6705600"/>
            <a:ext cx="8229600" cy="152400"/>
          </a:xfrm>
          <a:prstGeom prst="rect">
            <a:avLst/>
          </a:prstGeom>
          <a:solidFill>
            <a:schemeClr val="tx2"/>
          </a:solidFill>
          <a:ln w="9525">
            <a:noFill/>
            <a:miter lim="800000"/>
            <a:headEnd/>
            <a:tailEnd/>
          </a:ln>
        </p:spPr>
        <p:txBody>
          <a:bodyPr wrap="none" anchor="ctr">
            <a:prstTxWarp prst="textNoShape">
              <a:avLst/>
            </a:prstTxWarp>
          </a:bodyPr>
          <a:lstStyle/>
          <a:p>
            <a:pPr fontAlgn="base">
              <a:spcBef>
                <a:spcPct val="0"/>
              </a:spcBef>
              <a:spcAft>
                <a:spcPct val="0"/>
              </a:spcAft>
            </a:pPr>
            <a:endParaRPr lang="en-US" sz="2400">
              <a:solidFill>
                <a:srgbClr val="000000"/>
              </a:solidFill>
              <a:latin typeface="Arial" pitchFamily="1" charset="0"/>
              <a:ea typeface="ＭＳ Ｐゴシック" pitchFamily="1" charset="-128"/>
            </a:endParaRPr>
          </a:p>
        </p:txBody>
      </p:sp>
      <p:sp>
        <p:nvSpPr>
          <p:cNvPr id="6" name="TextBox 5"/>
          <p:cNvSpPr txBox="1"/>
          <p:nvPr/>
        </p:nvSpPr>
        <p:spPr>
          <a:xfrm>
            <a:off x="1631624" y="4533021"/>
            <a:ext cx="3142620" cy="1015663"/>
          </a:xfrm>
          <a:prstGeom prst="rect">
            <a:avLst/>
          </a:prstGeom>
          <a:solidFill>
            <a:schemeClr val="tx1"/>
          </a:solidFill>
        </p:spPr>
        <p:txBody>
          <a:bodyPr wrap="square" rtlCol="0">
            <a:spAutoFit/>
          </a:bodyPr>
          <a:lstStyle/>
          <a:p>
            <a:pPr algn="ctr" fontAlgn="base">
              <a:spcBef>
                <a:spcPct val="0"/>
              </a:spcBef>
              <a:spcAft>
                <a:spcPct val="0"/>
              </a:spcAft>
            </a:pPr>
            <a:r>
              <a:rPr lang="en-US" sz="2000" dirty="0">
                <a:solidFill>
                  <a:srgbClr val="FFFFFF"/>
                </a:solidFill>
                <a:latin typeface="Arial Rounded MT Bold"/>
                <a:ea typeface="ＭＳ Ｐゴシック" pitchFamily="1" charset="-128"/>
                <a:cs typeface="Arial Rounded MT Bold"/>
              </a:rPr>
              <a:t>1978-2005</a:t>
            </a:r>
          </a:p>
          <a:p>
            <a:pPr algn="ctr" fontAlgn="base">
              <a:spcBef>
                <a:spcPct val="0"/>
              </a:spcBef>
              <a:spcAft>
                <a:spcPct val="0"/>
              </a:spcAft>
            </a:pPr>
            <a:r>
              <a:rPr lang="en-US" sz="2000" dirty="0">
                <a:solidFill>
                  <a:srgbClr val="FFFFFF"/>
                </a:solidFill>
                <a:latin typeface="Arial Rounded MT Bold"/>
                <a:ea typeface="ＭＳ Ｐゴシック" pitchFamily="1" charset="-128"/>
                <a:cs typeface="Arial Rounded MT Bold"/>
              </a:rPr>
              <a:t>Total Ozone Mapping Spectrometer (TOMS)</a:t>
            </a:r>
          </a:p>
        </p:txBody>
      </p:sp>
      <p:pic>
        <p:nvPicPr>
          <p:cNvPr id="7" name="Picture 43" descr="swpac_so2lf_pbl_20060423"/>
          <p:cNvPicPr>
            <a:picLocks noChangeAspect="1" noChangeArrowheads="1"/>
          </p:cNvPicPr>
          <p:nvPr/>
        </p:nvPicPr>
        <p:blipFill>
          <a:blip r:embed="rId4"/>
          <a:srcRect t="7061"/>
          <a:stretch>
            <a:fillRect/>
          </a:stretch>
        </p:blipFill>
        <p:spPr bwMode="auto">
          <a:xfrm>
            <a:off x="6394844" y="847174"/>
            <a:ext cx="4200284" cy="3648841"/>
          </a:xfrm>
          <a:prstGeom prst="rect">
            <a:avLst/>
          </a:prstGeom>
          <a:noFill/>
          <a:ln w="9525">
            <a:noFill/>
            <a:miter lim="800000"/>
            <a:headEnd/>
            <a:tailEnd/>
          </a:ln>
        </p:spPr>
      </p:pic>
      <p:sp>
        <p:nvSpPr>
          <p:cNvPr id="8" name="TextBox 7"/>
          <p:cNvSpPr txBox="1"/>
          <p:nvPr/>
        </p:nvSpPr>
        <p:spPr>
          <a:xfrm>
            <a:off x="7826024" y="4518494"/>
            <a:ext cx="2841977" cy="1015663"/>
          </a:xfrm>
          <a:prstGeom prst="rect">
            <a:avLst/>
          </a:prstGeom>
          <a:noFill/>
        </p:spPr>
        <p:txBody>
          <a:bodyPr wrap="square" rtlCol="0">
            <a:spAutoFit/>
          </a:bodyPr>
          <a:lstStyle/>
          <a:p>
            <a:pPr algn="ctr" fontAlgn="base">
              <a:spcBef>
                <a:spcPct val="0"/>
              </a:spcBef>
              <a:spcAft>
                <a:spcPct val="0"/>
              </a:spcAft>
            </a:pPr>
            <a:r>
              <a:rPr lang="en-US" sz="2000" dirty="0">
                <a:solidFill>
                  <a:srgbClr val="FF6600"/>
                </a:solidFill>
                <a:latin typeface="Arial Rounded MT Bold"/>
                <a:ea typeface="ＭＳ Ｐゴシック" pitchFamily="1" charset="-128"/>
                <a:cs typeface="Arial Rounded MT Bold"/>
              </a:rPr>
              <a:t>2004-</a:t>
            </a:r>
          </a:p>
          <a:p>
            <a:pPr algn="ctr" fontAlgn="base">
              <a:spcBef>
                <a:spcPct val="0"/>
              </a:spcBef>
              <a:spcAft>
                <a:spcPct val="0"/>
              </a:spcAft>
            </a:pPr>
            <a:r>
              <a:rPr lang="en-US" sz="2000" dirty="0">
                <a:solidFill>
                  <a:srgbClr val="FF6600"/>
                </a:solidFill>
                <a:latin typeface="Arial Rounded MT Bold"/>
                <a:ea typeface="ＭＳ Ｐゴシック" pitchFamily="1" charset="-128"/>
                <a:cs typeface="Arial Rounded MT Bold"/>
              </a:rPr>
              <a:t>Ozone Monitoring Instrument (OMI)</a:t>
            </a:r>
          </a:p>
        </p:txBody>
      </p:sp>
      <p:pic>
        <p:nvPicPr>
          <p:cNvPr id="9" name="Picture 8" descr="npp_logo.jpg"/>
          <p:cNvPicPr>
            <a:picLocks noChangeAspect="1"/>
          </p:cNvPicPr>
          <p:nvPr/>
        </p:nvPicPr>
        <p:blipFill>
          <a:blip r:embed="rId5"/>
          <a:stretch>
            <a:fillRect/>
          </a:stretch>
        </p:blipFill>
        <p:spPr>
          <a:xfrm>
            <a:off x="3013251" y="5778284"/>
            <a:ext cx="1040710" cy="944764"/>
          </a:xfrm>
          <a:prstGeom prst="rect">
            <a:avLst/>
          </a:prstGeom>
        </p:spPr>
      </p:pic>
      <p:sp>
        <p:nvSpPr>
          <p:cNvPr id="10" name="TextBox 9"/>
          <p:cNvSpPr txBox="1"/>
          <p:nvPr/>
        </p:nvSpPr>
        <p:spPr>
          <a:xfrm>
            <a:off x="4071620" y="5753696"/>
            <a:ext cx="2928621" cy="1015663"/>
          </a:xfrm>
          <a:prstGeom prst="rect">
            <a:avLst/>
          </a:prstGeom>
          <a:noFill/>
        </p:spPr>
        <p:txBody>
          <a:bodyPr wrap="square" rtlCol="0">
            <a:spAutoFit/>
          </a:bodyPr>
          <a:lstStyle/>
          <a:p>
            <a:pPr algn="ctr" fontAlgn="base">
              <a:spcBef>
                <a:spcPct val="0"/>
              </a:spcBef>
              <a:spcAft>
                <a:spcPct val="0"/>
              </a:spcAft>
            </a:pPr>
            <a:r>
              <a:rPr lang="en-US" sz="2000" dirty="0">
                <a:solidFill>
                  <a:srgbClr val="FF0000"/>
                </a:solidFill>
                <a:latin typeface="Arial Rounded MT Bold"/>
                <a:ea typeface="ＭＳ Ｐゴシック" pitchFamily="1" charset="-128"/>
                <a:cs typeface="Arial Rounded MT Bold"/>
              </a:rPr>
              <a:t>2012-   &amp;   2017-</a:t>
            </a:r>
          </a:p>
          <a:p>
            <a:pPr algn="ctr" fontAlgn="base">
              <a:spcBef>
                <a:spcPct val="0"/>
              </a:spcBef>
              <a:spcAft>
                <a:spcPct val="0"/>
              </a:spcAft>
            </a:pPr>
            <a:r>
              <a:rPr lang="en-US" sz="2000" dirty="0">
                <a:solidFill>
                  <a:srgbClr val="FF0000"/>
                </a:solidFill>
                <a:latin typeface="Arial Rounded MT Bold"/>
                <a:ea typeface="ＭＳ Ｐゴシック" pitchFamily="1" charset="-128"/>
                <a:cs typeface="Arial Rounded MT Bold"/>
              </a:rPr>
              <a:t>Ozone Mapping and Profiler Suite (OMPS)</a:t>
            </a:r>
          </a:p>
        </p:txBody>
      </p:sp>
      <p:sp>
        <p:nvSpPr>
          <p:cNvPr id="11" name="TextBox 10"/>
          <p:cNvSpPr txBox="1"/>
          <p:nvPr/>
        </p:nvSpPr>
        <p:spPr>
          <a:xfrm>
            <a:off x="8180526" y="2356328"/>
            <a:ext cx="1665457" cy="646331"/>
          </a:xfrm>
          <a:prstGeom prst="rect">
            <a:avLst/>
          </a:prstGeom>
          <a:noFill/>
        </p:spPr>
        <p:txBody>
          <a:bodyPr wrap="none" rtlCol="0">
            <a:spAutoFit/>
          </a:bodyPr>
          <a:lstStyle/>
          <a:p>
            <a:pPr fontAlgn="base">
              <a:spcBef>
                <a:spcPct val="0"/>
              </a:spcBef>
              <a:spcAft>
                <a:spcPct val="0"/>
              </a:spcAft>
            </a:pPr>
            <a:r>
              <a:rPr lang="en-US" i="1" dirty="0">
                <a:solidFill>
                  <a:srgbClr val="FF6600"/>
                </a:solidFill>
                <a:latin typeface="Arial" pitchFamily="1" charset="0"/>
                <a:ea typeface="ＭＳ Ｐゴシック" pitchFamily="1" charset="-128"/>
              </a:rPr>
              <a:t>SW Pacific</a:t>
            </a:r>
          </a:p>
          <a:p>
            <a:pPr fontAlgn="base">
              <a:spcBef>
                <a:spcPct val="0"/>
              </a:spcBef>
              <a:spcAft>
                <a:spcPct val="0"/>
              </a:spcAft>
            </a:pPr>
            <a:r>
              <a:rPr lang="en-US" i="1" dirty="0">
                <a:solidFill>
                  <a:srgbClr val="FF6600"/>
                </a:solidFill>
                <a:latin typeface="Arial" pitchFamily="1" charset="0"/>
                <a:ea typeface="ＭＳ Ｐゴシック" pitchFamily="1" charset="-128"/>
              </a:rPr>
              <a:t>April 23, 2006</a:t>
            </a: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2618" y="3809725"/>
            <a:ext cx="1374956" cy="351042"/>
          </a:xfrm>
          <a:prstGeom prst="rect">
            <a:avLst/>
          </a:prstGeom>
        </p:spPr>
      </p:pic>
      <p:pic>
        <p:nvPicPr>
          <p:cNvPr id="13" name="Picture 12" descr="logo_omi_small.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6857" y="3696133"/>
            <a:ext cx="1004708" cy="619570"/>
          </a:xfrm>
          <a:prstGeom prst="rect">
            <a:avLst/>
          </a:prstGeom>
        </p:spPr>
      </p:pic>
      <p:sp>
        <p:nvSpPr>
          <p:cNvPr id="14" name="TextBox 13"/>
          <p:cNvSpPr txBox="1"/>
          <p:nvPr/>
        </p:nvSpPr>
        <p:spPr>
          <a:xfrm>
            <a:off x="7000241" y="5773542"/>
            <a:ext cx="1488607" cy="1015663"/>
          </a:xfrm>
          <a:prstGeom prst="rect">
            <a:avLst/>
          </a:prstGeom>
          <a:noFill/>
        </p:spPr>
        <p:txBody>
          <a:bodyPr wrap="square" rtlCol="0">
            <a:spAutoFit/>
          </a:bodyPr>
          <a:lstStyle/>
          <a:p>
            <a:pPr algn="r" fontAlgn="base">
              <a:spcBef>
                <a:spcPct val="0"/>
              </a:spcBef>
              <a:spcAft>
                <a:spcPct val="0"/>
              </a:spcAft>
            </a:pPr>
            <a:r>
              <a:rPr lang="en-US" sz="2000" dirty="0">
                <a:solidFill>
                  <a:srgbClr val="808080">
                    <a:lumMod val="60000"/>
                    <a:lumOff val="40000"/>
                  </a:srgbClr>
                </a:solidFill>
                <a:latin typeface="Arial Rounded MT Bold"/>
                <a:ea typeface="ＭＳ Ｐゴシック" pitchFamily="1" charset="-128"/>
                <a:cs typeface="Arial Rounded MT Bold"/>
              </a:rPr>
              <a:t>2015-</a:t>
            </a:r>
          </a:p>
          <a:p>
            <a:pPr algn="r" fontAlgn="base">
              <a:spcBef>
                <a:spcPct val="0"/>
              </a:spcBef>
              <a:spcAft>
                <a:spcPct val="0"/>
              </a:spcAft>
            </a:pPr>
            <a:r>
              <a:rPr lang="en-US" sz="2000" dirty="0">
                <a:solidFill>
                  <a:srgbClr val="808080">
                    <a:lumMod val="60000"/>
                    <a:lumOff val="40000"/>
                  </a:srgbClr>
                </a:solidFill>
                <a:latin typeface="Arial Rounded MT Bold"/>
                <a:ea typeface="ＭＳ Ｐゴシック" pitchFamily="1" charset="-128"/>
                <a:cs typeface="Arial Rounded MT Bold"/>
              </a:rPr>
              <a:t>DSCOVR/EPIC</a:t>
            </a:r>
          </a:p>
        </p:txBody>
      </p:sp>
      <p:sp>
        <p:nvSpPr>
          <p:cNvPr id="15" name="TextBox 14"/>
          <p:cNvSpPr txBox="1"/>
          <p:nvPr/>
        </p:nvSpPr>
        <p:spPr>
          <a:xfrm>
            <a:off x="4581541" y="4541752"/>
            <a:ext cx="3529043" cy="1015663"/>
          </a:xfrm>
          <a:prstGeom prst="rect">
            <a:avLst/>
          </a:prstGeom>
          <a:noFill/>
        </p:spPr>
        <p:txBody>
          <a:bodyPr wrap="square" rtlCol="0">
            <a:spAutoFit/>
          </a:bodyPr>
          <a:lstStyle/>
          <a:p>
            <a:pPr algn="ctr" fontAlgn="base">
              <a:spcBef>
                <a:spcPct val="0"/>
              </a:spcBef>
              <a:spcAft>
                <a:spcPct val="0"/>
              </a:spcAft>
            </a:pPr>
            <a:r>
              <a:rPr lang="en-US" sz="2000" dirty="0">
                <a:solidFill>
                  <a:srgbClr val="FF6600"/>
                </a:solidFill>
                <a:latin typeface="Arial Rounded MT Bold"/>
                <a:ea typeface="ＭＳ Ｐゴシック" pitchFamily="1" charset="-128"/>
                <a:cs typeface="Arial Rounded MT Bold"/>
              </a:rPr>
              <a:t>1995-2003</a:t>
            </a:r>
          </a:p>
          <a:p>
            <a:pPr algn="ctr" fontAlgn="base">
              <a:spcBef>
                <a:spcPct val="0"/>
              </a:spcBef>
              <a:spcAft>
                <a:spcPct val="0"/>
              </a:spcAft>
            </a:pPr>
            <a:r>
              <a:rPr lang="en-US" sz="2000" dirty="0">
                <a:solidFill>
                  <a:srgbClr val="FF6600"/>
                </a:solidFill>
                <a:latin typeface="Arial Rounded MT Bold"/>
                <a:ea typeface="ＭＳ Ｐゴシック" pitchFamily="1" charset="-128"/>
                <a:cs typeface="Arial Rounded MT Bold"/>
              </a:rPr>
              <a:t>Global Ozone Monitoring Experiment (GOME)</a:t>
            </a:r>
          </a:p>
        </p:txBody>
      </p:sp>
      <p:sp>
        <p:nvSpPr>
          <p:cNvPr id="16" name="TextBox 15"/>
          <p:cNvSpPr txBox="1"/>
          <p:nvPr/>
        </p:nvSpPr>
        <p:spPr>
          <a:xfrm>
            <a:off x="1524000" y="5895650"/>
            <a:ext cx="1493574" cy="707886"/>
          </a:xfrm>
          <a:prstGeom prst="rect">
            <a:avLst/>
          </a:prstGeom>
          <a:noFill/>
        </p:spPr>
        <p:txBody>
          <a:bodyPr wrap="square" rtlCol="0">
            <a:spAutoFit/>
          </a:bodyPr>
          <a:lstStyle/>
          <a:p>
            <a:pPr algn="ctr" fontAlgn="base">
              <a:spcBef>
                <a:spcPct val="0"/>
              </a:spcBef>
              <a:spcAft>
                <a:spcPct val="0"/>
              </a:spcAft>
            </a:pPr>
            <a:r>
              <a:rPr lang="en-US" sz="2000" dirty="0">
                <a:solidFill>
                  <a:srgbClr val="FF6600"/>
                </a:solidFill>
                <a:latin typeface="Arial Rounded MT Bold"/>
                <a:ea typeface="ＭＳ Ｐゴシック" pitchFamily="1" charset="-128"/>
                <a:cs typeface="Arial Rounded MT Bold"/>
              </a:rPr>
              <a:t>2006-</a:t>
            </a:r>
          </a:p>
          <a:p>
            <a:pPr algn="ctr" fontAlgn="base">
              <a:spcBef>
                <a:spcPct val="0"/>
              </a:spcBef>
              <a:spcAft>
                <a:spcPct val="0"/>
              </a:spcAft>
            </a:pPr>
            <a:r>
              <a:rPr lang="en-US" sz="2000" dirty="0">
                <a:solidFill>
                  <a:srgbClr val="FF6600"/>
                </a:solidFill>
                <a:latin typeface="Arial Rounded MT Bold"/>
                <a:ea typeface="ＭＳ Ｐゴシック" pitchFamily="1" charset="-128"/>
                <a:cs typeface="Arial Rounded MT Bold"/>
              </a:rPr>
              <a:t>GOME-2</a:t>
            </a:r>
          </a:p>
        </p:txBody>
      </p:sp>
      <p:sp>
        <p:nvSpPr>
          <p:cNvPr id="17" name="Text Box 11"/>
          <p:cNvSpPr txBox="1">
            <a:spLocks noChangeArrowheads="1"/>
          </p:cNvSpPr>
          <p:nvPr/>
        </p:nvSpPr>
        <p:spPr bwMode="auto">
          <a:xfrm>
            <a:off x="8110584" y="1041659"/>
            <a:ext cx="1665457" cy="523220"/>
          </a:xfrm>
          <a:prstGeom prst="rect">
            <a:avLst/>
          </a:prstGeom>
          <a:noFill/>
          <a:ln w="9525">
            <a:noFill/>
            <a:miter lim="800000"/>
            <a:headEnd/>
            <a:tailEnd/>
          </a:ln>
        </p:spPr>
        <p:txBody>
          <a:bodyPr wrap="square">
            <a:prstTxWarp prst="textNoShape">
              <a:avLst/>
            </a:prstTxWarp>
            <a:spAutoFit/>
          </a:bodyPr>
          <a:lstStyle/>
          <a:p>
            <a:pPr fontAlgn="base">
              <a:spcBef>
                <a:spcPct val="0"/>
              </a:spcBef>
              <a:spcAft>
                <a:spcPct val="0"/>
              </a:spcAft>
            </a:pPr>
            <a:r>
              <a:rPr lang="en-US" sz="1400" i="1" dirty="0">
                <a:solidFill>
                  <a:srgbClr val="0000FF"/>
                </a:solidFill>
                <a:latin typeface="Arial" pitchFamily="1" charset="0"/>
                <a:ea typeface="ＭＳ Ｐゴシック" pitchFamily="1" charset="-128"/>
              </a:rPr>
              <a:t>[Carn et al., 2008, 2013, 2016]</a:t>
            </a:r>
          </a:p>
        </p:txBody>
      </p:sp>
      <p:sp>
        <p:nvSpPr>
          <p:cNvPr id="18" name="TextBox 17">
            <a:extLst>
              <a:ext uri="{FF2B5EF4-FFF2-40B4-BE49-F238E27FC236}">
                <a16:creationId xmlns:a16="http://schemas.microsoft.com/office/drawing/2014/main" id="{8B43928F-F9C9-1041-B88D-5543DA543C03}"/>
              </a:ext>
            </a:extLst>
          </p:cNvPr>
          <p:cNvSpPr txBox="1"/>
          <p:nvPr/>
        </p:nvSpPr>
        <p:spPr>
          <a:xfrm>
            <a:off x="8686801" y="5778285"/>
            <a:ext cx="2035403" cy="1015663"/>
          </a:xfrm>
          <a:prstGeom prst="rect">
            <a:avLst/>
          </a:prstGeom>
          <a:noFill/>
        </p:spPr>
        <p:txBody>
          <a:bodyPr wrap="square" rtlCol="0">
            <a:spAutoFit/>
          </a:bodyPr>
          <a:lstStyle/>
          <a:p>
            <a:pPr algn="ctr" fontAlgn="base">
              <a:spcBef>
                <a:spcPct val="0"/>
              </a:spcBef>
              <a:spcAft>
                <a:spcPct val="0"/>
              </a:spcAft>
            </a:pPr>
            <a:r>
              <a:rPr lang="en-US" sz="2000" dirty="0">
                <a:solidFill>
                  <a:srgbClr val="FFFF00"/>
                </a:solidFill>
                <a:latin typeface="Arial Rounded MT Bold"/>
                <a:ea typeface="ＭＳ Ｐゴシック" pitchFamily="1" charset="-128"/>
                <a:cs typeface="Arial Rounded MT Bold"/>
              </a:rPr>
              <a:t>2017-</a:t>
            </a:r>
          </a:p>
          <a:p>
            <a:pPr algn="ctr" fontAlgn="base">
              <a:spcBef>
                <a:spcPct val="0"/>
              </a:spcBef>
              <a:spcAft>
                <a:spcPct val="0"/>
              </a:spcAft>
            </a:pPr>
            <a:r>
              <a:rPr lang="en-US" sz="2000" dirty="0">
                <a:solidFill>
                  <a:srgbClr val="FFFF00"/>
                </a:solidFill>
                <a:latin typeface="Arial Rounded MT Bold"/>
                <a:ea typeface="ＭＳ Ｐゴシック" pitchFamily="1" charset="-128"/>
                <a:cs typeface="Arial Rounded MT Bold"/>
              </a:rPr>
              <a:t>Sentinel 5P</a:t>
            </a:r>
          </a:p>
          <a:p>
            <a:pPr algn="ctr" fontAlgn="base">
              <a:spcBef>
                <a:spcPct val="0"/>
              </a:spcBef>
              <a:spcAft>
                <a:spcPct val="0"/>
              </a:spcAft>
            </a:pPr>
            <a:r>
              <a:rPr lang="en-US" sz="2000" dirty="0">
                <a:solidFill>
                  <a:srgbClr val="FFFF00"/>
                </a:solidFill>
                <a:latin typeface="Arial Rounded MT Bold"/>
                <a:ea typeface="ＭＳ Ｐゴシック" pitchFamily="1" charset="-128"/>
                <a:cs typeface="Arial Rounded MT Bold"/>
              </a:rPr>
              <a:t>TROPOMI</a:t>
            </a:r>
          </a:p>
        </p:txBody>
      </p:sp>
    </p:spTree>
    <p:extLst>
      <p:ext uri="{BB962C8B-B14F-4D97-AF65-F5344CB8AC3E}">
        <p14:creationId xmlns:p14="http://schemas.microsoft.com/office/powerpoint/2010/main" val="7357216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F89BA9-6E13-B746-9932-6842839185C1}"/>
              </a:ext>
            </a:extLst>
          </p:cNvPr>
          <p:cNvSpPr>
            <a:spLocks noGrp="1"/>
          </p:cNvSpPr>
          <p:nvPr>
            <p:ph type="sldNum" sz="quarter" idx="12"/>
          </p:nvPr>
        </p:nvSpPr>
        <p:spPr/>
        <p:txBody>
          <a:bodyPr/>
          <a:lstStyle/>
          <a:p>
            <a:fld id="{71F25810-B5B7-1D4C-AE94-C1D5C8ABEBAE}" type="slidenum">
              <a:rPr lang="en-US" smtClean="0">
                <a:solidFill>
                  <a:prstClr val="black">
                    <a:tint val="75000"/>
                  </a:prstClr>
                </a:solidFill>
              </a:rPr>
              <a:pPr/>
              <a:t>20</a:t>
            </a:fld>
            <a:endParaRPr lang="en-US">
              <a:solidFill>
                <a:prstClr val="black">
                  <a:tint val="75000"/>
                </a:prstClr>
              </a:solidFill>
            </a:endParaRPr>
          </a:p>
        </p:txBody>
      </p:sp>
      <p:pic>
        <p:nvPicPr>
          <p:cNvPr id="4" name="Picture 3">
            <a:extLst>
              <a:ext uri="{FF2B5EF4-FFF2-40B4-BE49-F238E27FC236}">
                <a16:creationId xmlns:a16="http://schemas.microsoft.com/office/drawing/2014/main" id="{25348FAB-4B21-BA40-BC9D-82DEED6D4DBD}"/>
              </a:ext>
            </a:extLst>
          </p:cNvPr>
          <p:cNvPicPr>
            <a:picLocks noChangeAspect="1"/>
          </p:cNvPicPr>
          <p:nvPr/>
        </p:nvPicPr>
        <p:blipFill>
          <a:blip r:embed="rId2"/>
          <a:stretch>
            <a:fillRect/>
          </a:stretch>
        </p:blipFill>
        <p:spPr>
          <a:xfrm>
            <a:off x="0" y="-3330"/>
            <a:ext cx="12186086" cy="6861330"/>
          </a:xfrm>
          <a:prstGeom prst="rect">
            <a:avLst/>
          </a:prstGeom>
        </p:spPr>
      </p:pic>
      <p:sp>
        <p:nvSpPr>
          <p:cNvPr id="5" name="TextBox 4">
            <a:extLst>
              <a:ext uri="{FF2B5EF4-FFF2-40B4-BE49-F238E27FC236}">
                <a16:creationId xmlns:a16="http://schemas.microsoft.com/office/drawing/2014/main" id="{5F47165F-3BC5-C14C-9237-3A7C1BA30F71}"/>
              </a:ext>
            </a:extLst>
          </p:cNvPr>
          <p:cNvSpPr txBox="1"/>
          <p:nvPr/>
        </p:nvSpPr>
        <p:spPr>
          <a:xfrm>
            <a:off x="161365" y="250724"/>
            <a:ext cx="10954870" cy="584775"/>
          </a:xfrm>
          <a:prstGeom prst="rect">
            <a:avLst/>
          </a:prstGeom>
          <a:solidFill>
            <a:schemeClr val="tx1"/>
          </a:solidFill>
        </p:spPr>
        <p:txBody>
          <a:bodyPr wrap="square" rtlCol="0">
            <a:spAutoFit/>
          </a:bodyPr>
          <a:lstStyle/>
          <a:p>
            <a:pPr algn="ctr"/>
            <a:r>
              <a:rPr lang="en-US" sz="3200" dirty="0">
                <a:solidFill>
                  <a:schemeClr val="bg1"/>
                </a:solidFill>
              </a:rPr>
              <a:t>TIR-SO</a:t>
            </a:r>
            <a:r>
              <a:rPr lang="en-US" sz="3200" baseline="-25000" dirty="0">
                <a:solidFill>
                  <a:schemeClr val="bg1"/>
                </a:solidFill>
              </a:rPr>
              <a:t>2</a:t>
            </a:r>
            <a:r>
              <a:rPr lang="en-US" sz="3200" dirty="0">
                <a:solidFill>
                  <a:schemeClr val="bg1"/>
                </a:solidFill>
              </a:rPr>
              <a:t> Mass Retrieval Uncertainties</a:t>
            </a:r>
          </a:p>
        </p:txBody>
      </p:sp>
    </p:spTree>
    <p:extLst>
      <p:ext uri="{BB962C8B-B14F-4D97-AF65-F5344CB8AC3E}">
        <p14:creationId xmlns:p14="http://schemas.microsoft.com/office/powerpoint/2010/main" val="2956683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44A21F-AE05-A74C-B0DF-576B9DD1A7DC}"/>
              </a:ext>
            </a:extLst>
          </p:cNvPr>
          <p:cNvSpPr>
            <a:spLocks noGrp="1"/>
          </p:cNvSpPr>
          <p:nvPr>
            <p:ph type="sldNum" sz="quarter" idx="12"/>
          </p:nvPr>
        </p:nvSpPr>
        <p:spPr/>
        <p:txBody>
          <a:bodyPr/>
          <a:lstStyle/>
          <a:p>
            <a:fld id="{71F25810-B5B7-1D4C-AE94-C1D5C8ABEBAE}" type="slidenum">
              <a:rPr lang="en-US" smtClean="0">
                <a:solidFill>
                  <a:prstClr val="black">
                    <a:tint val="75000"/>
                  </a:prstClr>
                </a:solidFill>
              </a:rPr>
              <a:pPr/>
              <a:t>21</a:t>
            </a:fld>
            <a:endParaRPr lang="en-US">
              <a:solidFill>
                <a:prstClr val="black">
                  <a:tint val="75000"/>
                </a:prstClr>
              </a:solidFill>
            </a:endParaRPr>
          </a:p>
        </p:txBody>
      </p:sp>
      <p:sp>
        <p:nvSpPr>
          <p:cNvPr id="3" name="TextBox 2">
            <a:extLst>
              <a:ext uri="{FF2B5EF4-FFF2-40B4-BE49-F238E27FC236}">
                <a16:creationId xmlns:a16="http://schemas.microsoft.com/office/drawing/2014/main" id="{7810DE87-C004-CC4D-A7C5-15DD384A72E2}"/>
              </a:ext>
            </a:extLst>
          </p:cNvPr>
          <p:cNvSpPr txBox="1"/>
          <p:nvPr/>
        </p:nvSpPr>
        <p:spPr>
          <a:xfrm>
            <a:off x="5787614" y="365760"/>
            <a:ext cx="1528688" cy="369332"/>
          </a:xfrm>
          <a:prstGeom prst="rect">
            <a:avLst/>
          </a:prstGeom>
          <a:noFill/>
        </p:spPr>
        <p:txBody>
          <a:bodyPr wrap="none" rtlCol="0">
            <a:spAutoFit/>
          </a:bodyPr>
          <a:lstStyle/>
          <a:p>
            <a:r>
              <a:rPr lang="en-US" dirty="0">
                <a:solidFill>
                  <a:schemeClr val="bg1"/>
                </a:solidFill>
              </a:rPr>
              <a:t>TIR technique </a:t>
            </a:r>
          </a:p>
        </p:txBody>
      </p:sp>
      <p:pic>
        <p:nvPicPr>
          <p:cNvPr id="6" name="Picture 5">
            <a:extLst>
              <a:ext uri="{FF2B5EF4-FFF2-40B4-BE49-F238E27FC236}">
                <a16:creationId xmlns:a16="http://schemas.microsoft.com/office/drawing/2014/main" id="{F358E1DC-ED6D-4F49-9A21-0A22EBCE7C63}"/>
              </a:ext>
            </a:extLst>
          </p:cNvPr>
          <p:cNvPicPr>
            <a:picLocks noChangeAspect="1"/>
          </p:cNvPicPr>
          <p:nvPr/>
        </p:nvPicPr>
        <p:blipFill>
          <a:blip r:embed="rId2"/>
          <a:stretch>
            <a:fillRect/>
          </a:stretch>
        </p:blipFill>
        <p:spPr>
          <a:xfrm>
            <a:off x="-1" y="-6651"/>
            <a:ext cx="12180199" cy="6864651"/>
          </a:xfrm>
          <a:prstGeom prst="rect">
            <a:avLst/>
          </a:prstGeom>
        </p:spPr>
      </p:pic>
      <p:sp>
        <p:nvSpPr>
          <p:cNvPr id="5" name="TextBox 4">
            <a:extLst>
              <a:ext uri="{FF2B5EF4-FFF2-40B4-BE49-F238E27FC236}">
                <a16:creationId xmlns:a16="http://schemas.microsoft.com/office/drawing/2014/main" id="{4BF52321-95D1-7B4C-B9F8-0F0588D8E643}"/>
              </a:ext>
            </a:extLst>
          </p:cNvPr>
          <p:cNvSpPr txBox="1"/>
          <p:nvPr/>
        </p:nvSpPr>
        <p:spPr>
          <a:xfrm>
            <a:off x="161365" y="250724"/>
            <a:ext cx="10954870" cy="584775"/>
          </a:xfrm>
          <a:prstGeom prst="rect">
            <a:avLst/>
          </a:prstGeom>
          <a:solidFill>
            <a:schemeClr val="tx1"/>
          </a:solidFill>
        </p:spPr>
        <p:txBody>
          <a:bodyPr wrap="square" rtlCol="0">
            <a:spAutoFit/>
          </a:bodyPr>
          <a:lstStyle/>
          <a:p>
            <a:pPr algn="ctr"/>
            <a:r>
              <a:rPr lang="en-US" sz="3200" dirty="0">
                <a:solidFill>
                  <a:schemeClr val="bg1"/>
                </a:solidFill>
              </a:rPr>
              <a:t>Latency of TIR-SO</a:t>
            </a:r>
            <a:r>
              <a:rPr lang="en-US" sz="3200" baseline="-25000" dirty="0">
                <a:solidFill>
                  <a:schemeClr val="bg1"/>
                </a:solidFill>
              </a:rPr>
              <a:t>2</a:t>
            </a:r>
            <a:r>
              <a:rPr lang="en-US" sz="3200" dirty="0">
                <a:solidFill>
                  <a:schemeClr val="bg1"/>
                </a:solidFill>
              </a:rPr>
              <a:t> retrievals</a:t>
            </a:r>
          </a:p>
        </p:txBody>
      </p:sp>
    </p:spTree>
    <p:extLst>
      <p:ext uri="{BB962C8B-B14F-4D97-AF65-F5344CB8AC3E}">
        <p14:creationId xmlns:p14="http://schemas.microsoft.com/office/powerpoint/2010/main" val="13152864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F25810-B5B7-1D4C-AE94-C1D5C8ABEBAE}" type="slidenum">
              <a:rPr lang="en-US" smtClean="0">
                <a:solidFill>
                  <a:prstClr val="black">
                    <a:tint val="75000"/>
                  </a:prstClr>
                </a:solidFill>
              </a:rPr>
              <a:pPr/>
              <a:t>22</a:t>
            </a:fld>
            <a:endParaRPr lang="en-US" dirty="0">
              <a:solidFill>
                <a:prstClr val="black">
                  <a:tint val="75000"/>
                </a:prstClr>
              </a:solidFill>
            </a:endParaRPr>
          </a:p>
        </p:txBody>
      </p:sp>
      <p:sp>
        <p:nvSpPr>
          <p:cNvPr id="11" name="Rectangle 10">
            <a:extLst>
              <a:ext uri="{FF2B5EF4-FFF2-40B4-BE49-F238E27FC236}">
                <a16:creationId xmlns:a16="http://schemas.microsoft.com/office/drawing/2014/main" id="{EF5BBBE2-3C43-B940-B288-7D27F33593D6}"/>
              </a:ext>
            </a:extLst>
          </p:cNvPr>
          <p:cNvSpPr/>
          <p:nvPr/>
        </p:nvSpPr>
        <p:spPr>
          <a:xfrm>
            <a:off x="192375" y="200739"/>
            <a:ext cx="11127342" cy="584775"/>
          </a:xfrm>
          <a:prstGeom prst="rect">
            <a:avLst/>
          </a:prstGeom>
        </p:spPr>
        <p:txBody>
          <a:bodyPr wrap="none">
            <a:spAutoFit/>
          </a:bodyPr>
          <a:lstStyle/>
          <a:p>
            <a:r>
              <a:rPr lang="en-US" sz="3200" dirty="0">
                <a:solidFill>
                  <a:schemeClr val="bg1"/>
                </a:solidFill>
                <a:latin typeface="Calibri" panose="020F0502020204030204" pitchFamily="34" charset="0"/>
              </a:rPr>
              <a:t>Combining UV and TIR Observations of </a:t>
            </a:r>
            <a:r>
              <a:rPr lang="en-US" sz="3200" dirty="0" err="1">
                <a:solidFill>
                  <a:schemeClr val="bg1"/>
                </a:solidFill>
                <a:latin typeface="Calibri" panose="020F0502020204030204" pitchFamily="34" charset="0"/>
              </a:rPr>
              <a:t>Sheveluch</a:t>
            </a:r>
            <a:r>
              <a:rPr lang="en-US" sz="3200" dirty="0">
                <a:solidFill>
                  <a:schemeClr val="bg1"/>
                </a:solidFill>
                <a:latin typeface="Calibri" panose="020F0502020204030204" pitchFamily="34" charset="0"/>
              </a:rPr>
              <a:t>: 30 August 2019</a:t>
            </a:r>
            <a:endParaRPr lang="en-US" sz="3200"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2088" y="1509012"/>
            <a:ext cx="4550568" cy="4699159"/>
          </a:xfrm>
          <a:prstGeom prst="rect">
            <a:avLst/>
          </a:prstGeom>
        </p:spPr>
      </p:pic>
      <p:grpSp>
        <p:nvGrpSpPr>
          <p:cNvPr id="4" name="Group 3"/>
          <p:cNvGrpSpPr/>
          <p:nvPr/>
        </p:nvGrpSpPr>
        <p:grpSpPr>
          <a:xfrm>
            <a:off x="192375" y="1391410"/>
            <a:ext cx="7315200" cy="4850295"/>
            <a:chOff x="192375" y="1391410"/>
            <a:chExt cx="7315200" cy="4850295"/>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375" y="1391410"/>
              <a:ext cx="7315200" cy="4850295"/>
            </a:xfrm>
            <a:prstGeom prst="rect">
              <a:avLst/>
            </a:prstGeom>
          </p:spPr>
        </p:pic>
        <p:sp>
          <p:nvSpPr>
            <p:cNvPr id="8" name="TextBox 7"/>
            <p:cNvSpPr txBox="1"/>
            <p:nvPr/>
          </p:nvSpPr>
          <p:spPr>
            <a:xfrm>
              <a:off x="659569" y="4579489"/>
              <a:ext cx="1476529" cy="646331"/>
            </a:xfrm>
            <a:prstGeom prst="rect">
              <a:avLst/>
            </a:prstGeom>
            <a:noFill/>
          </p:spPr>
          <p:txBody>
            <a:bodyPr wrap="square" rtlCol="0">
              <a:spAutoFit/>
            </a:bodyPr>
            <a:lstStyle/>
            <a:p>
              <a:r>
                <a:rPr lang="en-US" b="1" dirty="0">
                  <a:solidFill>
                    <a:schemeClr val="bg1"/>
                  </a:solidFill>
                  <a:effectLst>
                    <a:outerShdw blurRad="38100" dist="38100" dir="2700000" algn="tl">
                      <a:srgbClr val="000000">
                        <a:alpha val="43137"/>
                      </a:srgbClr>
                    </a:outerShdw>
                  </a:effectLst>
                </a:rPr>
                <a:t>MODIS-Terra</a:t>
              </a:r>
            </a:p>
            <a:p>
              <a:r>
                <a:rPr lang="en-US" b="1" dirty="0">
                  <a:solidFill>
                    <a:schemeClr val="bg1"/>
                  </a:solidFill>
                  <a:effectLst>
                    <a:outerShdw blurRad="38100" dist="38100" dir="2700000" algn="tl">
                      <a:srgbClr val="000000">
                        <a:alpha val="43137"/>
                      </a:srgbClr>
                    </a:outerShdw>
                  </a:effectLst>
                </a:rPr>
                <a:t>00:05 UTC</a:t>
              </a:r>
            </a:p>
          </p:txBody>
        </p:sp>
      </p:grpSp>
    </p:spTree>
    <p:extLst>
      <p:ext uri="{BB962C8B-B14F-4D97-AF65-F5344CB8AC3E}">
        <p14:creationId xmlns:p14="http://schemas.microsoft.com/office/powerpoint/2010/main" val="27016017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F25810-B5B7-1D4C-AE94-C1D5C8ABEBAE}" type="slidenum">
              <a:rPr lang="en-US" smtClean="0">
                <a:solidFill>
                  <a:prstClr val="black">
                    <a:tint val="75000"/>
                  </a:prstClr>
                </a:solidFill>
              </a:rPr>
              <a:pPr/>
              <a:t>23</a:t>
            </a:fld>
            <a:endParaRPr lang="en-US" dirty="0">
              <a:solidFill>
                <a:prstClr val="black">
                  <a:tint val="75000"/>
                </a:prstClr>
              </a:solidFill>
            </a:endParaRPr>
          </a:p>
        </p:txBody>
      </p:sp>
      <p:sp>
        <p:nvSpPr>
          <p:cNvPr id="11" name="Rectangle 10">
            <a:extLst>
              <a:ext uri="{FF2B5EF4-FFF2-40B4-BE49-F238E27FC236}">
                <a16:creationId xmlns:a16="http://schemas.microsoft.com/office/drawing/2014/main" id="{EF5BBBE2-3C43-B940-B288-7D27F33593D6}"/>
              </a:ext>
            </a:extLst>
          </p:cNvPr>
          <p:cNvSpPr/>
          <p:nvPr/>
        </p:nvSpPr>
        <p:spPr>
          <a:xfrm>
            <a:off x="489137" y="214530"/>
            <a:ext cx="10380534" cy="584775"/>
          </a:xfrm>
          <a:prstGeom prst="rect">
            <a:avLst/>
          </a:prstGeom>
        </p:spPr>
        <p:txBody>
          <a:bodyPr wrap="none">
            <a:spAutoFit/>
          </a:bodyPr>
          <a:lstStyle/>
          <a:p>
            <a:r>
              <a:rPr lang="en-US" sz="3200" dirty="0">
                <a:solidFill>
                  <a:schemeClr val="bg1"/>
                </a:solidFill>
                <a:latin typeface="Calibri" panose="020F0502020204030204" pitchFamily="34" charset="0"/>
              </a:rPr>
              <a:t>Terra/Aqua/SNPP Observations of </a:t>
            </a:r>
            <a:r>
              <a:rPr lang="en-US" sz="3200" dirty="0" err="1">
                <a:solidFill>
                  <a:schemeClr val="bg1"/>
                </a:solidFill>
                <a:latin typeface="Calibri" panose="020F0502020204030204" pitchFamily="34" charset="0"/>
              </a:rPr>
              <a:t>Sheveluch</a:t>
            </a:r>
            <a:r>
              <a:rPr lang="en-US" sz="3200" dirty="0">
                <a:solidFill>
                  <a:schemeClr val="bg1"/>
                </a:solidFill>
                <a:latin typeface="Calibri" panose="020F0502020204030204" pitchFamily="34" charset="0"/>
              </a:rPr>
              <a:t>: 30 August 2019</a:t>
            </a:r>
            <a:endParaRPr lang="en-US" sz="3200"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2088" y="1509012"/>
            <a:ext cx="4550568" cy="4699159"/>
          </a:xfrm>
          <a:prstGeom prst="rect">
            <a:avLst/>
          </a:prstGeom>
        </p:spPr>
      </p:pic>
      <p:grpSp>
        <p:nvGrpSpPr>
          <p:cNvPr id="3" name="Group 2"/>
          <p:cNvGrpSpPr/>
          <p:nvPr/>
        </p:nvGrpSpPr>
        <p:grpSpPr>
          <a:xfrm>
            <a:off x="192375" y="1359108"/>
            <a:ext cx="7315200" cy="4914900"/>
            <a:chOff x="192375" y="1359108"/>
            <a:chExt cx="7315200" cy="491490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375" y="1359108"/>
              <a:ext cx="7315200" cy="4914900"/>
            </a:xfrm>
            <a:prstGeom prst="rect">
              <a:avLst/>
            </a:prstGeom>
          </p:spPr>
        </p:pic>
        <p:sp>
          <p:nvSpPr>
            <p:cNvPr id="8" name="TextBox 7"/>
            <p:cNvSpPr txBox="1"/>
            <p:nvPr/>
          </p:nvSpPr>
          <p:spPr>
            <a:xfrm>
              <a:off x="659569" y="4579489"/>
              <a:ext cx="1476529" cy="646331"/>
            </a:xfrm>
            <a:prstGeom prst="rect">
              <a:avLst/>
            </a:prstGeom>
            <a:noFill/>
          </p:spPr>
          <p:txBody>
            <a:bodyPr wrap="square" rtlCol="0">
              <a:spAutoFit/>
            </a:bodyPr>
            <a:lstStyle/>
            <a:p>
              <a:r>
                <a:rPr lang="en-US" b="1" dirty="0">
                  <a:solidFill>
                    <a:schemeClr val="bg1"/>
                  </a:solidFill>
                  <a:effectLst>
                    <a:outerShdw blurRad="38100" dist="38100" dir="2700000" algn="tl">
                      <a:srgbClr val="000000">
                        <a:alpha val="43137"/>
                      </a:srgbClr>
                    </a:outerShdw>
                  </a:effectLst>
                </a:rPr>
                <a:t>VIIRS-SNPP</a:t>
              </a:r>
            </a:p>
            <a:p>
              <a:r>
                <a:rPr lang="en-US" b="1" dirty="0">
                  <a:solidFill>
                    <a:schemeClr val="bg1"/>
                  </a:solidFill>
                  <a:effectLst>
                    <a:outerShdw blurRad="38100" dist="38100" dir="2700000" algn="tl">
                      <a:srgbClr val="000000">
                        <a:alpha val="43137"/>
                      </a:srgbClr>
                    </a:outerShdw>
                  </a:effectLst>
                </a:rPr>
                <a:t>00:42 UTC</a:t>
              </a:r>
            </a:p>
          </p:txBody>
        </p:sp>
      </p:grpSp>
    </p:spTree>
    <p:extLst>
      <p:ext uri="{BB962C8B-B14F-4D97-AF65-F5344CB8AC3E}">
        <p14:creationId xmlns:p14="http://schemas.microsoft.com/office/powerpoint/2010/main" val="40133725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F25810-B5B7-1D4C-AE94-C1D5C8ABEBAE}" type="slidenum">
              <a:rPr lang="en-US" smtClean="0">
                <a:solidFill>
                  <a:prstClr val="black">
                    <a:tint val="75000"/>
                  </a:prstClr>
                </a:solidFill>
              </a:rPr>
              <a:pPr/>
              <a:t>24</a:t>
            </a:fld>
            <a:endParaRPr lang="en-US" dirty="0">
              <a:solidFill>
                <a:prstClr val="black">
                  <a:tint val="75000"/>
                </a:prstClr>
              </a:solidFill>
            </a:endParaRPr>
          </a:p>
        </p:txBody>
      </p:sp>
      <p:sp>
        <p:nvSpPr>
          <p:cNvPr id="11" name="Rectangle 10">
            <a:extLst>
              <a:ext uri="{FF2B5EF4-FFF2-40B4-BE49-F238E27FC236}">
                <a16:creationId xmlns:a16="http://schemas.microsoft.com/office/drawing/2014/main" id="{EF5BBBE2-3C43-B940-B288-7D27F33593D6}"/>
              </a:ext>
            </a:extLst>
          </p:cNvPr>
          <p:cNvSpPr/>
          <p:nvPr/>
        </p:nvSpPr>
        <p:spPr>
          <a:xfrm>
            <a:off x="489137" y="214530"/>
            <a:ext cx="10380534" cy="584775"/>
          </a:xfrm>
          <a:prstGeom prst="rect">
            <a:avLst/>
          </a:prstGeom>
        </p:spPr>
        <p:txBody>
          <a:bodyPr wrap="none">
            <a:spAutoFit/>
          </a:bodyPr>
          <a:lstStyle/>
          <a:p>
            <a:r>
              <a:rPr lang="en-US" sz="3200" dirty="0">
                <a:solidFill>
                  <a:schemeClr val="bg1"/>
                </a:solidFill>
                <a:latin typeface="Calibri" panose="020F0502020204030204" pitchFamily="34" charset="0"/>
              </a:rPr>
              <a:t>Terra/Aqua/SNPP Observations of </a:t>
            </a:r>
            <a:r>
              <a:rPr lang="en-US" sz="3200" dirty="0" err="1">
                <a:solidFill>
                  <a:schemeClr val="bg1"/>
                </a:solidFill>
                <a:latin typeface="Calibri" panose="020F0502020204030204" pitchFamily="34" charset="0"/>
              </a:rPr>
              <a:t>Sheveluch</a:t>
            </a:r>
            <a:r>
              <a:rPr lang="en-US" sz="3200" dirty="0">
                <a:solidFill>
                  <a:schemeClr val="bg1"/>
                </a:solidFill>
                <a:latin typeface="Calibri" panose="020F0502020204030204" pitchFamily="34" charset="0"/>
              </a:rPr>
              <a:t>: 30 August 2019</a:t>
            </a:r>
            <a:endParaRPr lang="en-US" sz="3200"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2088" y="1509012"/>
            <a:ext cx="4550568" cy="4699159"/>
          </a:xfrm>
          <a:prstGeom prst="rect">
            <a:avLst/>
          </a:prstGeom>
        </p:spPr>
      </p:pic>
      <p:grpSp>
        <p:nvGrpSpPr>
          <p:cNvPr id="4" name="Group 3"/>
          <p:cNvGrpSpPr/>
          <p:nvPr/>
        </p:nvGrpSpPr>
        <p:grpSpPr>
          <a:xfrm>
            <a:off x="192375" y="1391410"/>
            <a:ext cx="7315200" cy="4850295"/>
            <a:chOff x="192375" y="1391410"/>
            <a:chExt cx="7315200" cy="4850295"/>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375" y="1391410"/>
              <a:ext cx="7315200" cy="4850295"/>
            </a:xfrm>
            <a:prstGeom prst="rect">
              <a:avLst/>
            </a:prstGeom>
          </p:spPr>
        </p:pic>
        <p:sp>
          <p:nvSpPr>
            <p:cNvPr id="8" name="TextBox 7"/>
            <p:cNvSpPr txBox="1"/>
            <p:nvPr/>
          </p:nvSpPr>
          <p:spPr>
            <a:xfrm>
              <a:off x="659569" y="4579489"/>
              <a:ext cx="1476529" cy="646331"/>
            </a:xfrm>
            <a:prstGeom prst="rect">
              <a:avLst/>
            </a:prstGeom>
            <a:noFill/>
          </p:spPr>
          <p:txBody>
            <a:bodyPr wrap="square" rtlCol="0">
              <a:spAutoFit/>
            </a:bodyPr>
            <a:lstStyle/>
            <a:p>
              <a:r>
                <a:rPr lang="en-US" b="1" dirty="0">
                  <a:solidFill>
                    <a:schemeClr val="bg1"/>
                  </a:solidFill>
                  <a:effectLst>
                    <a:outerShdw blurRad="38100" dist="38100" dir="2700000" algn="tl">
                      <a:srgbClr val="000000">
                        <a:alpha val="43137"/>
                      </a:srgbClr>
                    </a:outerShdw>
                  </a:effectLst>
                </a:rPr>
                <a:t>MODIS-Aqua</a:t>
              </a:r>
            </a:p>
            <a:p>
              <a:r>
                <a:rPr lang="en-US" b="1" dirty="0">
                  <a:solidFill>
                    <a:schemeClr val="bg1"/>
                  </a:solidFill>
                  <a:effectLst>
                    <a:outerShdw blurRad="38100" dist="38100" dir="2700000" algn="tl">
                      <a:srgbClr val="000000">
                        <a:alpha val="43137"/>
                      </a:srgbClr>
                    </a:outerShdw>
                  </a:effectLst>
                </a:rPr>
                <a:t>01:50 UTC</a:t>
              </a:r>
            </a:p>
          </p:txBody>
        </p:sp>
      </p:grpSp>
    </p:spTree>
    <p:extLst>
      <p:ext uri="{BB962C8B-B14F-4D97-AF65-F5344CB8AC3E}">
        <p14:creationId xmlns:p14="http://schemas.microsoft.com/office/powerpoint/2010/main" val="3571354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F25810-B5B7-1D4C-AE94-C1D5C8ABEBAE}" type="slidenum">
              <a:rPr lang="en-US" smtClean="0">
                <a:solidFill>
                  <a:prstClr val="black">
                    <a:tint val="75000"/>
                  </a:prstClr>
                </a:solidFill>
              </a:rPr>
              <a:pPr/>
              <a:t>25</a:t>
            </a:fld>
            <a:endParaRPr lang="en-US" dirty="0">
              <a:solidFill>
                <a:prstClr val="black">
                  <a:tint val="75000"/>
                </a:prstClr>
              </a:solidFill>
            </a:endParaRPr>
          </a:p>
        </p:txBody>
      </p:sp>
      <p:sp>
        <p:nvSpPr>
          <p:cNvPr id="11" name="Rectangle 10">
            <a:extLst>
              <a:ext uri="{FF2B5EF4-FFF2-40B4-BE49-F238E27FC236}">
                <a16:creationId xmlns:a16="http://schemas.microsoft.com/office/drawing/2014/main" id="{EF5BBBE2-3C43-B940-B288-7D27F33593D6}"/>
              </a:ext>
            </a:extLst>
          </p:cNvPr>
          <p:cNvSpPr/>
          <p:nvPr/>
        </p:nvSpPr>
        <p:spPr>
          <a:xfrm>
            <a:off x="489137" y="214530"/>
            <a:ext cx="10380534" cy="584775"/>
          </a:xfrm>
          <a:prstGeom prst="rect">
            <a:avLst/>
          </a:prstGeom>
        </p:spPr>
        <p:txBody>
          <a:bodyPr wrap="none">
            <a:spAutoFit/>
          </a:bodyPr>
          <a:lstStyle/>
          <a:p>
            <a:r>
              <a:rPr lang="en-US" sz="3200" dirty="0">
                <a:solidFill>
                  <a:schemeClr val="bg1"/>
                </a:solidFill>
                <a:latin typeface="Calibri" panose="020F0502020204030204" pitchFamily="34" charset="0"/>
              </a:rPr>
              <a:t>Terra/Aqua/SNPP Observations of </a:t>
            </a:r>
            <a:r>
              <a:rPr lang="en-US" sz="3200" dirty="0" err="1">
                <a:solidFill>
                  <a:schemeClr val="bg1"/>
                </a:solidFill>
                <a:latin typeface="Calibri" panose="020F0502020204030204" pitchFamily="34" charset="0"/>
              </a:rPr>
              <a:t>Sheveluch</a:t>
            </a:r>
            <a:r>
              <a:rPr lang="en-US" sz="3200" dirty="0">
                <a:solidFill>
                  <a:schemeClr val="bg1"/>
                </a:solidFill>
                <a:latin typeface="Calibri" panose="020F0502020204030204" pitchFamily="34" charset="0"/>
              </a:rPr>
              <a:t>: 30 August 2019</a:t>
            </a:r>
            <a:endParaRPr lang="en-US" sz="3200"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2088" y="1509012"/>
            <a:ext cx="4550568" cy="4699159"/>
          </a:xfrm>
          <a:prstGeom prst="rect">
            <a:avLst/>
          </a:prstGeom>
        </p:spPr>
      </p:pic>
      <p:grpSp>
        <p:nvGrpSpPr>
          <p:cNvPr id="4" name="Group 3"/>
          <p:cNvGrpSpPr/>
          <p:nvPr/>
        </p:nvGrpSpPr>
        <p:grpSpPr>
          <a:xfrm>
            <a:off x="192375" y="1391410"/>
            <a:ext cx="7315200" cy="4850295"/>
            <a:chOff x="192375" y="1391410"/>
            <a:chExt cx="7315200" cy="4850295"/>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375" y="1391410"/>
              <a:ext cx="7315200" cy="4850295"/>
            </a:xfrm>
            <a:prstGeom prst="rect">
              <a:avLst/>
            </a:prstGeom>
          </p:spPr>
        </p:pic>
        <p:sp>
          <p:nvSpPr>
            <p:cNvPr id="8" name="TextBox 7"/>
            <p:cNvSpPr txBox="1"/>
            <p:nvPr/>
          </p:nvSpPr>
          <p:spPr>
            <a:xfrm>
              <a:off x="659569" y="4579489"/>
              <a:ext cx="1476529" cy="646331"/>
            </a:xfrm>
            <a:prstGeom prst="rect">
              <a:avLst/>
            </a:prstGeom>
            <a:noFill/>
          </p:spPr>
          <p:txBody>
            <a:bodyPr wrap="square" rtlCol="0">
              <a:spAutoFit/>
            </a:bodyPr>
            <a:lstStyle/>
            <a:p>
              <a:r>
                <a:rPr lang="en-US" b="1" dirty="0">
                  <a:solidFill>
                    <a:schemeClr val="bg1"/>
                  </a:solidFill>
                  <a:effectLst>
                    <a:outerShdw blurRad="38100" dist="38100" dir="2700000" algn="tl">
                      <a:srgbClr val="000000">
                        <a:alpha val="43137"/>
                      </a:srgbClr>
                    </a:outerShdw>
                  </a:effectLst>
                </a:rPr>
                <a:t>VIIRS-SNPP</a:t>
              </a:r>
            </a:p>
            <a:p>
              <a:r>
                <a:rPr lang="en-US" b="1" dirty="0">
                  <a:solidFill>
                    <a:schemeClr val="bg1"/>
                  </a:solidFill>
                  <a:effectLst>
                    <a:outerShdw blurRad="38100" dist="38100" dir="2700000" algn="tl">
                      <a:srgbClr val="000000">
                        <a:alpha val="43137"/>
                      </a:srgbClr>
                    </a:outerShdw>
                  </a:effectLst>
                </a:rPr>
                <a:t>02:24 UTC</a:t>
              </a:r>
            </a:p>
          </p:txBody>
        </p:sp>
      </p:grpSp>
    </p:spTree>
    <p:extLst>
      <p:ext uri="{BB962C8B-B14F-4D97-AF65-F5344CB8AC3E}">
        <p14:creationId xmlns:p14="http://schemas.microsoft.com/office/powerpoint/2010/main" val="4086480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F25810-B5B7-1D4C-AE94-C1D5C8ABEBAE}" type="slidenum">
              <a:rPr lang="en-US" smtClean="0">
                <a:solidFill>
                  <a:prstClr val="black">
                    <a:tint val="75000"/>
                  </a:prstClr>
                </a:solidFill>
              </a:rPr>
              <a:pPr/>
              <a:t>26</a:t>
            </a:fld>
            <a:endParaRPr lang="en-US" dirty="0">
              <a:solidFill>
                <a:prstClr val="black">
                  <a:tint val="75000"/>
                </a:prstClr>
              </a:solidFill>
            </a:endParaRPr>
          </a:p>
        </p:txBody>
      </p:sp>
      <p:sp>
        <p:nvSpPr>
          <p:cNvPr id="11" name="Rectangle 10">
            <a:extLst>
              <a:ext uri="{FF2B5EF4-FFF2-40B4-BE49-F238E27FC236}">
                <a16:creationId xmlns:a16="http://schemas.microsoft.com/office/drawing/2014/main" id="{EF5BBBE2-3C43-B940-B288-7D27F33593D6}"/>
              </a:ext>
            </a:extLst>
          </p:cNvPr>
          <p:cNvSpPr/>
          <p:nvPr/>
        </p:nvSpPr>
        <p:spPr>
          <a:xfrm>
            <a:off x="489137" y="214530"/>
            <a:ext cx="10380534" cy="584775"/>
          </a:xfrm>
          <a:prstGeom prst="rect">
            <a:avLst/>
          </a:prstGeom>
        </p:spPr>
        <p:txBody>
          <a:bodyPr wrap="none">
            <a:spAutoFit/>
          </a:bodyPr>
          <a:lstStyle/>
          <a:p>
            <a:r>
              <a:rPr lang="en-US" sz="3200" dirty="0">
                <a:solidFill>
                  <a:schemeClr val="bg1"/>
                </a:solidFill>
                <a:latin typeface="Calibri" panose="020F0502020204030204" pitchFamily="34" charset="0"/>
              </a:rPr>
              <a:t>Terra/Aqua/SNPP Observations of </a:t>
            </a:r>
            <a:r>
              <a:rPr lang="en-US" sz="3200" dirty="0" err="1">
                <a:solidFill>
                  <a:schemeClr val="bg1"/>
                </a:solidFill>
                <a:latin typeface="Calibri" panose="020F0502020204030204" pitchFamily="34" charset="0"/>
              </a:rPr>
              <a:t>Sheveluch</a:t>
            </a:r>
            <a:r>
              <a:rPr lang="en-US" sz="3200" dirty="0">
                <a:solidFill>
                  <a:schemeClr val="bg1"/>
                </a:solidFill>
                <a:latin typeface="Calibri" panose="020F0502020204030204" pitchFamily="34" charset="0"/>
              </a:rPr>
              <a:t>: 30 August 2019</a:t>
            </a:r>
            <a:endParaRPr lang="en-US" sz="3200"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2088" y="1509012"/>
            <a:ext cx="4550568" cy="4699159"/>
          </a:xfrm>
          <a:prstGeom prst="rect">
            <a:avLst/>
          </a:prstGeom>
        </p:spPr>
      </p:pic>
      <p:grpSp>
        <p:nvGrpSpPr>
          <p:cNvPr id="4" name="Group 3"/>
          <p:cNvGrpSpPr/>
          <p:nvPr/>
        </p:nvGrpSpPr>
        <p:grpSpPr>
          <a:xfrm>
            <a:off x="192375" y="1391410"/>
            <a:ext cx="7315200" cy="4850295"/>
            <a:chOff x="192375" y="1391410"/>
            <a:chExt cx="7315200" cy="4850295"/>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375" y="1391410"/>
              <a:ext cx="7315200" cy="4850295"/>
            </a:xfrm>
            <a:prstGeom prst="rect">
              <a:avLst/>
            </a:prstGeom>
          </p:spPr>
        </p:pic>
        <p:sp>
          <p:nvSpPr>
            <p:cNvPr id="8" name="TextBox 7"/>
            <p:cNvSpPr txBox="1"/>
            <p:nvPr/>
          </p:nvSpPr>
          <p:spPr>
            <a:xfrm>
              <a:off x="659569" y="4579489"/>
              <a:ext cx="1476529" cy="646331"/>
            </a:xfrm>
            <a:prstGeom prst="rect">
              <a:avLst/>
            </a:prstGeom>
            <a:noFill/>
          </p:spPr>
          <p:txBody>
            <a:bodyPr wrap="square" rtlCol="0">
              <a:spAutoFit/>
            </a:bodyPr>
            <a:lstStyle/>
            <a:p>
              <a:r>
                <a:rPr lang="en-US" b="1" dirty="0">
                  <a:solidFill>
                    <a:schemeClr val="bg1"/>
                  </a:solidFill>
                  <a:effectLst>
                    <a:outerShdw blurRad="38100" dist="38100" dir="2700000" algn="tl">
                      <a:srgbClr val="000000">
                        <a:alpha val="43137"/>
                      </a:srgbClr>
                    </a:outerShdw>
                  </a:effectLst>
                </a:rPr>
                <a:t>MODIS-Terra</a:t>
              </a:r>
            </a:p>
            <a:p>
              <a:r>
                <a:rPr lang="en-US" b="1" dirty="0">
                  <a:solidFill>
                    <a:schemeClr val="bg1"/>
                  </a:solidFill>
                  <a:effectLst>
                    <a:outerShdw blurRad="38100" dist="38100" dir="2700000" algn="tl">
                      <a:srgbClr val="000000">
                        <a:alpha val="43137"/>
                      </a:srgbClr>
                    </a:outerShdw>
                  </a:effectLst>
                </a:rPr>
                <a:t>11:15 UTC</a:t>
              </a:r>
            </a:p>
          </p:txBody>
        </p:sp>
      </p:grpSp>
    </p:spTree>
    <p:extLst>
      <p:ext uri="{BB962C8B-B14F-4D97-AF65-F5344CB8AC3E}">
        <p14:creationId xmlns:p14="http://schemas.microsoft.com/office/powerpoint/2010/main" val="13150197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F25810-B5B7-1D4C-AE94-C1D5C8ABEBAE}" type="slidenum">
              <a:rPr lang="en-US" smtClean="0">
                <a:solidFill>
                  <a:prstClr val="black">
                    <a:tint val="75000"/>
                  </a:prstClr>
                </a:solidFill>
              </a:rPr>
              <a:pPr/>
              <a:t>27</a:t>
            </a:fld>
            <a:endParaRPr lang="en-US" dirty="0">
              <a:solidFill>
                <a:prstClr val="black">
                  <a:tint val="75000"/>
                </a:prstClr>
              </a:solidFill>
            </a:endParaRPr>
          </a:p>
        </p:txBody>
      </p:sp>
      <p:sp>
        <p:nvSpPr>
          <p:cNvPr id="11" name="Rectangle 10">
            <a:extLst>
              <a:ext uri="{FF2B5EF4-FFF2-40B4-BE49-F238E27FC236}">
                <a16:creationId xmlns:a16="http://schemas.microsoft.com/office/drawing/2014/main" id="{EF5BBBE2-3C43-B940-B288-7D27F33593D6}"/>
              </a:ext>
            </a:extLst>
          </p:cNvPr>
          <p:cNvSpPr/>
          <p:nvPr/>
        </p:nvSpPr>
        <p:spPr>
          <a:xfrm>
            <a:off x="489137" y="214530"/>
            <a:ext cx="10380534" cy="584775"/>
          </a:xfrm>
          <a:prstGeom prst="rect">
            <a:avLst/>
          </a:prstGeom>
        </p:spPr>
        <p:txBody>
          <a:bodyPr wrap="none">
            <a:spAutoFit/>
          </a:bodyPr>
          <a:lstStyle/>
          <a:p>
            <a:r>
              <a:rPr lang="en-US" sz="3200" dirty="0">
                <a:solidFill>
                  <a:schemeClr val="bg1"/>
                </a:solidFill>
                <a:latin typeface="Calibri" panose="020F0502020204030204" pitchFamily="34" charset="0"/>
              </a:rPr>
              <a:t>Terra/Aqua/SNPP Observations of </a:t>
            </a:r>
            <a:r>
              <a:rPr lang="en-US" sz="3200" dirty="0" err="1">
                <a:solidFill>
                  <a:schemeClr val="bg1"/>
                </a:solidFill>
                <a:latin typeface="Calibri" panose="020F0502020204030204" pitchFamily="34" charset="0"/>
              </a:rPr>
              <a:t>Sheveluch</a:t>
            </a:r>
            <a:r>
              <a:rPr lang="en-US" sz="3200" dirty="0">
                <a:solidFill>
                  <a:schemeClr val="bg1"/>
                </a:solidFill>
                <a:latin typeface="Calibri" panose="020F0502020204030204" pitchFamily="34" charset="0"/>
              </a:rPr>
              <a:t>: 30 August 2019</a:t>
            </a:r>
            <a:endParaRPr lang="en-US" sz="3200"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2088" y="1509012"/>
            <a:ext cx="4550568" cy="4699159"/>
          </a:xfrm>
          <a:prstGeom prst="rect">
            <a:avLst/>
          </a:prstGeom>
        </p:spPr>
      </p:pic>
      <p:grpSp>
        <p:nvGrpSpPr>
          <p:cNvPr id="4" name="Group 3"/>
          <p:cNvGrpSpPr/>
          <p:nvPr/>
        </p:nvGrpSpPr>
        <p:grpSpPr>
          <a:xfrm>
            <a:off x="192375" y="1391410"/>
            <a:ext cx="7315200" cy="4850295"/>
            <a:chOff x="192375" y="1391410"/>
            <a:chExt cx="7315200" cy="4850295"/>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375" y="1391410"/>
              <a:ext cx="7315200" cy="4850295"/>
            </a:xfrm>
            <a:prstGeom prst="rect">
              <a:avLst/>
            </a:prstGeom>
          </p:spPr>
        </p:pic>
        <p:sp>
          <p:nvSpPr>
            <p:cNvPr id="8" name="TextBox 7"/>
            <p:cNvSpPr txBox="1"/>
            <p:nvPr/>
          </p:nvSpPr>
          <p:spPr>
            <a:xfrm>
              <a:off x="659569" y="4579489"/>
              <a:ext cx="1476529" cy="646331"/>
            </a:xfrm>
            <a:prstGeom prst="rect">
              <a:avLst/>
            </a:prstGeom>
            <a:noFill/>
          </p:spPr>
          <p:txBody>
            <a:bodyPr wrap="square" rtlCol="0">
              <a:spAutoFit/>
            </a:bodyPr>
            <a:lstStyle/>
            <a:p>
              <a:r>
                <a:rPr lang="en-US" b="1" dirty="0">
                  <a:solidFill>
                    <a:schemeClr val="bg1"/>
                  </a:solidFill>
                  <a:effectLst>
                    <a:outerShdw blurRad="38100" dist="38100" dir="2700000" algn="tl">
                      <a:srgbClr val="000000">
                        <a:alpha val="43137"/>
                      </a:srgbClr>
                    </a:outerShdw>
                  </a:effectLst>
                </a:rPr>
                <a:t>VIIRS-SNPP</a:t>
              </a:r>
            </a:p>
            <a:p>
              <a:r>
                <a:rPr lang="en-US" b="1" dirty="0">
                  <a:solidFill>
                    <a:schemeClr val="bg1"/>
                  </a:solidFill>
                  <a:effectLst>
                    <a:outerShdw blurRad="38100" dist="38100" dir="2700000" algn="tl">
                      <a:srgbClr val="000000">
                        <a:alpha val="43137"/>
                      </a:srgbClr>
                    </a:outerShdw>
                  </a:effectLst>
                </a:rPr>
                <a:t>14:36 UTC</a:t>
              </a:r>
            </a:p>
          </p:txBody>
        </p:sp>
      </p:grpSp>
    </p:spTree>
    <p:extLst>
      <p:ext uri="{BB962C8B-B14F-4D97-AF65-F5344CB8AC3E}">
        <p14:creationId xmlns:p14="http://schemas.microsoft.com/office/powerpoint/2010/main" val="6128938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F25810-B5B7-1D4C-AE94-C1D5C8ABEBAE}" type="slidenum">
              <a:rPr lang="en-US" smtClean="0">
                <a:solidFill>
                  <a:prstClr val="black">
                    <a:tint val="75000"/>
                  </a:prstClr>
                </a:solidFill>
              </a:rPr>
              <a:pPr/>
              <a:t>28</a:t>
            </a:fld>
            <a:endParaRPr lang="en-US" dirty="0">
              <a:solidFill>
                <a:prstClr val="black">
                  <a:tint val="75000"/>
                </a:prstClr>
              </a:solidFill>
            </a:endParaRPr>
          </a:p>
        </p:txBody>
      </p:sp>
      <p:sp>
        <p:nvSpPr>
          <p:cNvPr id="11" name="Rectangle 10">
            <a:extLst>
              <a:ext uri="{FF2B5EF4-FFF2-40B4-BE49-F238E27FC236}">
                <a16:creationId xmlns:a16="http://schemas.microsoft.com/office/drawing/2014/main" id="{EF5BBBE2-3C43-B940-B288-7D27F33593D6}"/>
              </a:ext>
            </a:extLst>
          </p:cNvPr>
          <p:cNvSpPr/>
          <p:nvPr/>
        </p:nvSpPr>
        <p:spPr>
          <a:xfrm>
            <a:off x="489137" y="214530"/>
            <a:ext cx="10380534" cy="584775"/>
          </a:xfrm>
          <a:prstGeom prst="rect">
            <a:avLst/>
          </a:prstGeom>
        </p:spPr>
        <p:txBody>
          <a:bodyPr wrap="none">
            <a:spAutoFit/>
          </a:bodyPr>
          <a:lstStyle/>
          <a:p>
            <a:r>
              <a:rPr lang="en-US" sz="3200" dirty="0">
                <a:solidFill>
                  <a:schemeClr val="bg1"/>
                </a:solidFill>
                <a:latin typeface="Calibri" panose="020F0502020204030204" pitchFamily="34" charset="0"/>
              </a:rPr>
              <a:t>Terra/Aqua/SNPP Observations of </a:t>
            </a:r>
            <a:r>
              <a:rPr lang="en-US" sz="3200" dirty="0" err="1">
                <a:solidFill>
                  <a:schemeClr val="bg1"/>
                </a:solidFill>
                <a:latin typeface="Calibri" panose="020F0502020204030204" pitchFamily="34" charset="0"/>
              </a:rPr>
              <a:t>Sheveluch</a:t>
            </a:r>
            <a:r>
              <a:rPr lang="en-US" sz="3200" dirty="0">
                <a:solidFill>
                  <a:schemeClr val="bg1"/>
                </a:solidFill>
                <a:latin typeface="Calibri" panose="020F0502020204030204" pitchFamily="34" charset="0"/>
              </a:rPr>
              <a:t>: 30 August 2019</a:t>
            </a:r>
            <a:endParaRPr lang="en-US" sz="3200"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2088" y="1509012"/>
            <a:ext cx="4550568" cy="4699159"/>
          </a:xfrm>
          <a:prstGeom prst="rect">
            <a:avLst/>
          </a:prstGeom>
        </p:spPr>
      </p:pic>
      <p:grpSp>
        <p:nvGrpSpPr>
          <p:cNvPr id="4" name="Group 3"/>
          <p:cNvGrpSpPr/>
          <p:nvPr/>
        </p:nvGrpSpPr>
        <p:grpSpPr>
          <a:xfrm>
            <a:off x="192375" y="1391410"/>
            <a:ext cx="7315200" cy="4850295"/>
            <a:chOff x="192375" y="1391410"/>
            <a:chExt cx="7315200" cy="4850295"/>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375" y="1391410"/>
              <a:ext cx="7315200" cy="4850295"/>
            </a:xfrm>
            <a:prstGeom prst="rect">
              <a:avLst/>
            </a:prstGeom>
          </p:spPr>
        </p:pic>
        <p:sp>
          <p:nvSpPr>
            <p:cNvPr id="8" name="TextBox 7"/>
            <p:cNvSpPr txBox="1"/>
            <p:nvPr/>
          </p:nvSpPr>
          <p:spPr>
            <a:xfrm>
              <a:off x="659569" y="4579489"/>
              <a:ext cx="1476529" cy="646331"/>
            </a:xfrm>
            <a:prstGeom prst="rect">
              <a:avLst/>
            </a:prstGeom>
            <a:noFill/>
          </p:spPr>
          <p:txBody>
            <a:bodyPr wrap="square" rtlCol="0">
              <a:spAutoFit/>
            </a:bodyPr>
            <a:lstStyle/>
            <a:p>
              <a:r>
                <a:rPr lang="en-US" b="1" dirty="0">
                  <a:solidFill>
                    <a:schemeClr val="bg1"/>
                  </a:solidFill>
                  <a:effectLst>
                    <a:outerShdw blurRad="38100" dist="38100" dir="2700000" algn="tl">
                      <a:srgbClr val="000000">
                        <a:alpha val="43137"/>
                      </a:srgbClr>
                    </a:outerShdw>
                  </a:effectLst>
                </a:rPr>
                <a:t>MODIS-Aqua</a:t>
              </a:r>
            </a:p>
            <a:p>
              <a:r>
                <a:rPr lang="en-US" b="1" dirty="0">
                  <a:solidFill>
                    <a:schemeClr val="bg1"/>
                  </a:solidFill>
                  <a:effectLst>
                    <a:outerShdw blurRad="38100" dist="38100" dir="2700000" algn="tl">
                      <a:srgbClr val="000000">
                        <a:alpha val="43137"/>
                      </a:srgbClr>
                    </a:outerShdw>
                  </a:effectLst>
                </a:rPr>
                <a:t>15:20 UTC</a:t>
              </a:r>
            </a:p>
          </p:txBody>
        </p:sp>
      </p:grpSp>
    </p:spTree>
    <p:extLst>
      <p:ext uri="{BB962C8B-B14F-4D97-AF65-F5344CB8AC3E}">
        <p14:creationId xmlns:p14="http://schemas.microsoft.com/office/powerpoint/2010/main" val="32541947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F25810-B5B7-1D4C-AE94-C1D5C8ABEBAE}" type="slidenum">
              <a:rPr lang="en-US" smtClean="0">
                <a:solidFill>
                  <a:prstClr val="black">
                    <a:tint val="75000"/>
                  </a:prstClr>
                </a:solidFill>
              </a:rPr>
              <a:pPr/>
              <a:t>29</a:t>
            </a:fld>
            <a:endParaRPr lang="en-US" dirty="0">
              <a:solidFill>
                <a:prstClr val="black">
                  <a:tint val="75000"/>
                </a:prstClr>
              </a:solidFill>
            </a:endParaRPr>
          </a:p>
        </p:txBody>
      </p:sp>
      <p:sp>
        <p:nvSpPr>
          <p:cNvPr id="11" name="Rectangle 10">
            <a:extLst>
              <a:ext uri="{FF2B5EF4-FFF2-40B4-BE49-F238E27FC236}">
                <a16:creationId xmlns:a16="http://schemas.microsoft.com/office/drawing/2014/main" id="{EF5BBBE2-3C43-B940-B288-7D27F33593D6}"/>
              </a:ext>
            </a:extLst>
          </p:cNvPr>
          <p:cNvSpPr/>
          <p:nvPr/>
        </p:nvSpPr>
        <p:spPr>
          <a:xfrm>
            <a:off x="489137" y="214530"/>
            <a:ext cx="10380534" cy="584775"/>
          </a:xfrm>
          <a:prstGeom prst="rect">
            <a:avLst/>
          </a:prstGeom>
        </p:spPr>
        <p:txBody>
          <a:bodyPr wrap="none">
            <a:spAutoFit/>
          </a:bodyPr>
          <a:lstStyle/>
          <a:p>
            <a:r>
              <a:rPr lang="en-US" sz="3200" dirty="0">
                <a:solidFill>
                  <a:schemeClr val="bg1"/>
                </a:solidFill>
                <a:latin typeface="Calibri" panose="020F0502020204030204" pitchFamily="34" charset="0"/>
              </a:rPr>
              <a:t>Terra/Aqua/SNPP Observations of </a:t>
            </a:r>
            <a:r>
              <a:rPr lang="en-US" sz="3200" dirty="0" err="1">
                <a:solidFill>
                  <a:schemeClr val="bg1"/>
                </a:solidFill>
                <a:latin typeface="Calibri" panose="020F0502020204030204" pitchFamily="34" charset="0"/>
              </a:rPr>
              <a:t>Sheveluch</a:t>
            </a:r>
            <a:r>
              <a:rPr lang="en-US" sz="3200" dirty="0">
                <a:solidFill>
                  <a:schemeClr val="bg1"/>
                </a:solidFill>
                <a:latin typeface="Calibri" panose="020F0502020204030204" pitchFamily="34" charset="0"/>
              </a:rPr>
              <a:t>: 30 August 2019</a:t>
            </a:r>
            <a:endParaRPr lang="en-US" sz="3200"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2088" y="1509012"/>
            <a:ext cx="4550568" cy="4699159"/>
          </a:xfrm>
          <a:prstGeom prst="rect">
            <a:avLst/>
          </a:prstGeom>
        </p:spPr>
      </p:pic>
      <p:grpSp>
        <p:nvGrpSpPr>
          <p:cNvPr id="3" name="Group 2"/>
          <p:cNvGrpSpPr/>
          <p:nvPr/>
        </p:nvGrpSpPr>
        <p:grpSpPr>
          <a:xfrm>
            <a:off x="192375" y="1359108"/>
            <a:ext cx="7315200" cy="4914900"/>
            <a:chOff x="192375" y="1359108"/>
            <a:chExt cx="7315200" cy="491490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375" y="1359108"/>
              <a:ext cx="7315200" cy="4914900"/>
            </a:xfrm>
            <a:prstGeom prst="rect">
              <a:avLst/>
            </a:prstGeom>
          </p:spPr>
        </p:pic>
        <p:sp>
          <p:nvSpPr>
            <p:cNvPr id="8" name="TextBox 7"/>
            <p:cNvSpPr txBox="1"/>
            <p:nvPr/>
          </p:nvSpPr>
          <p:spPr>
            <a:xfrm>
              <a:off x="659569" y="4579489"/>
              <a:ext cx="1476529" cy="646331"/>
            </a:xfrm>
            <a:prstGeom prst="rect">
              <a:avLst/>
            </a:prstGeom>
            <a:noFill/>
          </p:spPr>
          <p:txBody>
            <a:bodyPr wrap="square" rtlCol="0">
              <a:spAutoFit/>
            </a:bodyPr>
            <a:lstStyle/>
            <a:p>
              <a:r>
                <a:rPr lang="en-US" b="1" dirty="0">
                  <a:solidFill>
                    <a:schemeClr val="bg1"/>
                  </a:solidFill>
                  <a:effectLst>
                    <a:outerShdw blurRad="38100" dist="38100" dir="2700000" algn="tl">
                      <a:srgbClr val="000000">
                        <a:alpha val="43137"/>
                      </a:srgbClr>
                    </a:outerShdw>
                  </a:effectLst>
                </a:rPr>
                <a:t>VIIRS-SNPP</a:t>
              </a:r>
            </a:p>
            <a:p>
              <a:r>
                <a:rPr lang="en-US" b="1" dirty="0">
                  <a:solidFill>
                    <a:schemeClr val="bg1"/>
                  </a:solidFill>
                  <a:effectLst>
                    <a:outerShdw blurRad="38100" dist="38100" dir="2700000" algn="tl">
                      <a:srgbClr val="000000">
                        <a:alpha val="43137"/>
                      </a:srgbClr>
                    </a:outerShdw>
                  </a:effectLst>
                </a:rPr>
                <a:t>16:12 UTC</a:t>
              </a:r>
            </a:p>
          </p:txBody>
        </p:sp>
      </p:grpSp>
    </p:spTree>
    <p:extLst>
      <p:ext uri="{BB962C8B-B14F-4D97-AF65-F5344CB8AC3E}">
        <p14:creationId xmlns:p14="http://schemas.microsoft.com/office/powerpoint/2010/main" val="3679827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a:t>Explosive volcanic SO</a:t>
            </a:r>
            <a:r>
              <a:rPr lang="en-US" sz="2800" baseline="-25000" dirty="0"/>
              <a:t>2</a:t>
            </a:r>
            <a:r>
              <a:rPr lang="en-US" sz="2800" dirty="0"/>
              <a:t> emissions (1978 – present)</a:t>
            </a:r>
          </a:p>
        </p:txBody>
      </p:sp>
      <p:sp>
        <p:nvSpPr>
          <p:cNvPr id="10" name="TextBox 9"/>
          <p:cNvSpPr txBox="1"/>
          <p:nvPr/>
        </p:nvSpPr>
        <p:spPr>
          <a:xfrm>
            <a:off x="7635580" y="1076657"/>
            <a:ext cx="2430834" cy="338554"/>
          </a:xfrm>
          <a:prstGeom prst="rect">
            <a:avLst/>
          </a:prstGeom>
          <a:noFill/>
        </p:spPr>
        <p:txBody>
          <a:bodyPr wrap="none" rtlCol="0">
            <a:spAutoFit/>
          </a:bodyPr>
          <a:lstStyle/>
          <a:p>
            <a:r>
              <a:rPr lang="en-US" sz="1600" i="1" dirty="0">
                <a:solidFill>
                  <a:srgbClr val="0000FF"/>
                </a:solidFill>
              </a:rPr>
              <a:t>Carn et al.</a:t>
            </a:r>
            <a:r>
              <a:rPr lang="en-US" sz="1600" dirty="0">
                <a:solidFill>
                  <a:srgbClr val="0000FF"/>
                </a:solidFill>
              </a:rPr>
              <a:t>, JVGR [2016]</a:t>
            </a:r>
          </a:p>
        </p:txBody>
      </p:sp>
      <p:pic>
        <p:nvPicPr>
          <p:cNvPr id="4" name="Picture 3">
            <a:extLst>
              <a:ext uri="{FF2B5EF4-FFF2-40B4-BE49-F238E27FC236}">
                <a16:creationId xmlns:a16="http://schemas.microsoft.com/office/drawing/2014/main" id="{9C60A576-B9D0-1C4B-872D-919FBEC94E17}"/>
              </a:ext>
            </a:extLst>
          </p:cNvPr>
          <p:cNvPicPr>
            <a:picLocks noChangeAspect="1"/>
          </p:cNvPicPr>
          <p:nvPr/>
        </p:nvPicPr>
        <p:blipFill>
          <a:blip r:embed="rId3"/>
          <a:stretch>
            <a:fillRect/>
          </a:stretch>
        </p:blipFill>
        <p:spPr>
          <a:xfrm>
            <a:off x="1888674" y="810009"/>
            <a:ext cx="8177741" cy="5958781"/>
          </a:xfrm>
          <a:prstGeom prst="rect">
            <a:avLst/>
          </a:prstGeom>
        </p:spPr>
      </p:pic>
      <p:sp>
        <p:nvSpPr>
          <p:cNvPr id="11" name="TextBox 5"/>
          <p:cNvSpPr txBox="1">
            <a:spLocks noChangeArrowheads="1"/>
          </p:cNvSpPr>
          <p:nvPr/>
        </p:nvSpPr>
        <p:spPr bwMode="auto">
          <a:xfrm>
            <a:off x="2637023" y="5454571"/>
            <a:ext cx="4217260" cy="707886"/>
          </a:xfrm>
          <a:prstGeom prst="rect">
            <a:avLst/>
          </a:prstGeom>
          <a:solidFill>
            <a:schemeClr val="bg1"/>
          </a:solidFill>
          <a:ln w="9525">
            <a:noFill/>
            <a:miter lim="800000"/>
            <a:headEnd/>
            <a:tailEnd/>
          </a:ln>
        </p:spPr>
        <p:txBody>
          <a:bodyPr wrap="square">
            <a:prstTxWarp prst="textNoShape">
              <a:avLst/>
            </a:prstTxWarp>
            <a:spAutoFit/>
          </a:bodyPr>
          <a:lstStyle/>
          <a:p>
            <a:r>
              <a:rPr lang="en-US" sz="2000" dirty="0">
                <a:solidFill>
                  <a:srgbClr val="FF0000"/>
                </a:solidFill>
              </a:rPr>
              <a:t>~1000</a:t>
            </a:r>
            <a:r>
              <a:rPr lang="en-US" sz="2000" dirty="0">
                <a:solidFill>
                  <a:srgbClr val="0000FF"/>
                </a:solidFill>
              </a:rPr>
              <a:t> eruptions; </a:t>
            </a:r>
            <a:r>
              <a:rPr lang="en-US" sz="2000" dirty="0">
                <a:solidFill>
                  <a:srgbClr val="FF0000"/>
                </a:solidFill>
              </a:rPr>
              <a:t>~113 </a:t>
            </a:r>
            <a:r>
              <a:rPr lang="en-US" sz="2000" dirty="0" err="1">
                <a:solidFill>
                  <a:srgbClr val="FF0000"/>
                </a:solidFill>
              </a:rPr>
              <a:t>Tg</a:t>
            </a:r>
            <a:r>
              <a:rPr lang="en-US" sz="2000" dirty="0">
                <a:solidFill>
                  <a:srgbClr val="FF0000"/>
                </a:solidFill>
              </a:rPr>
              <a:t> </a:t>
            </a:r>
            <a:r>
              <a:rPr lang="en-US" sz="2000" dirty="0">
                <a:solidFill>
                  <a:srgbClr val="0000FF"/>
                </a:solidFill>
              </a:rPr>
              <a:t>total SO</a:t>
            </a:r>
            <a:r>
              <a:rPr lang="en-US" sz="2000" baseline="-25000" dirty="0">
                <a:solidFill>
                  <a:srgbClr val="0000FF"/>
                </a:solidFill>
              </a:rPr>
              <a:t>2</a:t>
            </a:r>
          </a:p>
          <a:p>
            <a:endParaRPr lang="en-US" sz="2000" dirty="0">
              <a:solidFill>
                <a:srgbClr val="0000FF"/>
              </a:solidFill>
            </a:endParaRPr>
          </a:p>
        </p:txBody>
      </p:sp>
      <p:sp>
        <p:nvSpPr>
          <p:cNvPr id="6" name="Rectangle 62">
            <a:extLst>
              <a:ext uri="{FF2B5EF4-FFF2-40B4-BE49-F238E27FC236}">
                <a16:creationId xmlns:a16="http://schemas.microsoft.com/office/drawing/2014/main" id="{75C95B7F-7362-794C-9463-78D1F8562C1F}"/>
              </a:ext>
            </a:extLst>
          </p:cNvPr>
          <p:cNvSpPr>
            <a:spLocks noChangeArrowheads="1"/>
          </p:cNvSpPr>
          <p:nvPr/>
        </p:nvSpPr>
        <p:spPr bwMode="auto">
          <a:xfrm>
            <a:off x="2637023" y="5808514"/>
            <a:ext cx="4613149" cy="276999"/>
          </a:xfrm>
          <a:prstGeom prst="rect">
            <a:avLst/>
          </a:prstGeom>
          <a:noFill/>
          <a:ln w="9525">
            <a:noFill/>
            <a:miter lim="800000"/>
            <a:headEnd/>
            <a:tailEnd/>
          </a:ln>
        </p:spPr>
        <p:txBody>
          <a:bodyPr wrap="square" lIns="0" tIns="0" rIns="40639" bIns="0">
            <a:prstTxWarp prst="textNoShape">
              <a:avLst/>
            </a:prstTxWarp>
            <a:spAutoFit/>
          </a:bodyPr>
          <a:lstStyle/>
          <a:p>
            <a:pPr marL="39688"/>
            <a:r>
              <a:rPr lang="en-US" dirty="0">
                <a:solidFill>
                  <a:srgbClr val="0000FF"/>
                </a:solidFill>
                <a:ea typeface="Arial" charset="0"/>
                <a:cs typeface="Arial" charset="0"/>
                <a:sym typeface="Arial" charset="0"/>
              </a:rPr>
              <a:t>[</a:t>
            </a:r>
            <a:r>
              <a:rPr lang="en-US" i="1" dirty="0">
                <a:solidFill>
                  <a:srgbClr val="0000FF"/>
                </a:solidFill>
                <a:ea typeface="Arial" charset="0"/>
                <a:cs typeface="Arial" charset="0"/>
                <a:sym typeface="Arial" charset="0"/>
              </a:rPr>
              <a:t>Carn et al.</a:t>
            </a:r>
            <a:r>
              <a:rPr lang="en-US" dirty="0">
                <a:solidFill>
                  <a:srgbClr val="0000FF"/>
                </a:solidFill>
                <a:ea typeface="Arial" charset="0"/>
                <a:cs typeface="Arial" charset="0"/>
                <a:sym typeface="Arial" charset="0"/>
              </a:rPr>
              <a:t>, 2016; Fisher et al., AMT 2019]</a:t>
            </a:r>
          </a:p>
        </p:txBody>
      </p:sp>
    </p:spTree>
    <p:extLst>
      <p:ext uri="{BB962C8B-B14F-4D97-AF65-F5344CB8AC3E}">
        <p14:creationId xmlns:p14="http://schemas.microsoft.com/office/powerpoint/2010/main" val="41958640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CustomShape 1"/>
          <p:cNvSpPr/>
          <p:nvPr/>
        </p:nvSpPr>
        <p:spPr>
          <a:xfrm>
            <a:off x="609480" y="1157040"/>
            <a:ext cx="11250720" cy="5155560"/>
          </a:xfrm>
          <a:prstGeom prst="rect">
            <a:avLst/>
          </a:prstGeom>
          <a:noFill/>
          <a:ln>
            <a:noFill/>
          </a:ln>
        </p:spPr>
        <p:style>
          <a:lnRef idx="0">
            <a:scrgbClr r="0" g="0" b="0"/>
          </a:lnRef>
          <a:fillRef idx="0">
            <a:scrgbClr r="0" g="0" b="0"/>
          </a:fillRef>
          <a:effectRef idx="0">
            <a:scrgbClr r="0" g="0" b="0"/>
          </a:effectRef>
          <a:fontRef idx="minor"/>
        </p:style>
      </p:sp>
      <p:sp>
        <p:nvSpPr>
          <p:cNvPr id="319" name="CustomShape 3"/>
          <p:cNvSpPr/>
          <p:nvPr/>
        </p:nvSpPr>
        <p:spPr>
          <a:xfrm>
            <a:off x="0" y="1692876"/>
            <a:ext cx="2755557" cy="26711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39480">
              <a:lnSpc>
                <a:spcPct val="100000"/>
              </a:lnSpc>
              <a:buClr>
                <a:srgbClr val="000000"/>
              </a:buClr>
              <a:buFont typeface="Arial"/>
              <a:buChar char="•"/>
            </a:pPr>
            <a:r>
              <a:rPr lang="en-US" sz="2400" b="0" strike="noStrike" spc="-1" dirty="0">
                <a:solidFill>
                  <a:srgbClr val="000000"/>
                </a:solidFill>
                <a:uFill>
                  <a:solidFill>
                    <a:srgbClr val="FFFFFF"/>
                  </a:solidFill>
                </a:uFill>
                <a:latin typeface="Arial"/>
                <a:ea typeface="DejaVu Sans"/>
              </a:rPr>
              <a:t>SACS combines both NRT and DR  volcanic SO</a:t>
            </a:r>
            <a:r>
              <a:rPr lang="en-US" sz="2400" b="0" strike="noStrike" spc="-1" baseline="-25000" dirty="0">
                <a:solidFill>
                  <a:srgbClr val="000000"/>
                </a:solidFill>
                <a:uFill>
                  <a:solidFill>
                    <a:srgbClr val="FFFFFF"/>
                  </a:solidFill>
                </a:uFill>
                <a:latin typeface="Arial"/>
                <a:ea typeface="DejaVu Sans"/>
              </a:rPr>
              <a:t>2</a:t>
            </a:r>
            <a:r>
              <a:rPr lang="en-US" sz="2400" b="0" strike="noStrike" spc="-1" dirty="0">
                <a:solidFill>
                  <a:srgbClr val="000000"/>
                </a:solidFill>
                <a:uFill>
                  <a:solidFill>
                    <a:srgbClr val="FFFFFF"/>
                  </a:solidFill>
                </a:uFill>
                <a:latin typeface="Arial"/>
                <a:ea typeface="DejaVu Sans"/>
              </a:rPr>
              <a:t> and ash data from UV and TIR polar orbiting satellites </a:t>
            </a:r>
            <a:endParaRPr lang="en-US" sz="2000" b="0" strike="noStrike" spc="-1" dirty="0">
              <a:solidFill>
                <a:srgbClr val="000000"/>
              </a:solidFill>
              <a:uFill>
                <a:solidFill>
                  <a:srgbClr val="FFFFFF"/>
                </a:solidFill>
              </a:uFill>
              <a:latin typeface="Arial"/>
              <a:ea typeface="DejaVu Sans"/>
            </a:endParaRPr>
          </a:p>
          <a:p>
            <a:pPr marL="343080" indent="-339480">
              <a:lnSpc>
                <a:spcPct val="100000"/>
              </a:lnSpc>
              <a:buClr>
                <a:srgbClr val="000000"/>
              </a:buClr>
              <a:buFont typeface="Arial"/>
              <a:buChar char="•"/>
            </a:pPr>
            <a:endParaRPr lang="en-US" sz="2400" b="0" strike="noStrike" spc="-1" dirty="0">
              <a:solidFill>
                <a:srgbClr val="000000"/>
              </a:solidFill>
              <a:uFill>
                <a:solidFill>
                  <a:srgbClr val="FFFFFF"/>
                </a:solidFill>
              </a:uFill>
              <a:latin typeface="Arial"/>
              <a:ea typeface="DejaVu Sans"/>
            </a:endParaRPr>
          </a:p>
        </p:txBody>
      </p:sp>
      <p:sp>
        <p:nvSpPr>
          <p:cNvPr id="5" name="Title 1"/>
          <p:cNvSpPr txBox="1">
            <a:spLocks/>
          </p:cNvSpPr>
          <p:nvPr/>
        </p:nvSpPr>
        <p:spPr>
          <a:xfrm>
            <a:off x="1143000" y="76200"/>
            <a:ext cx="9753120" cy="1066800"/>
          </a:xfrm>
          <a:prstGeom prst="rect">
            <a:avLst/>
          </a:prstGeom>
        </p:spPr>
        <p:txBody>
          <a:bodyPr/>
          <a:lstStyle/>
          <a:p>
            <a:pPr algn="ctr">
              <a:tabLst>
                <a:tab pos="2286000" algn="l"/>
              </a:tabLst>
            </a:pPr>
            <a:r>
              <a:rPr lang="en-US" sz="2800" spc="-1" dirty="0">
                <a:solidFill>
                  <a:schemeClr val="bg1"/>
                </a:solidFill>
                <a:uFill>
                  <a:solidFill>
                    <a:srgbClr val="FFFFFF"/>
                  </a:solidFill>
                </a:uFill>
              </a:rPr>
              <a:t>Support to Aviation Control Service (SACS)</a:t>
            </a:r>
            <a:endParaRPr lang="en-US" sz="2000" kern="0" dirty="0">
              <a:solidFill>
                <a:schemeClr val="bg1"/>
              </a:solidFill>
              <a:latin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3838" y="1219201"/>
            <a:ext cx="8971896" cy="5440142"/>
          </a:xfrm>
          <a:prstGeom prst="rect">
            <a:avLst/>
          </a:prstGeom>
        </p:spPr>
      </p:pic>
      <p:sp>
        <p:nvSpPr>
          <p:cNvPr id="8" name="PlaceHolder 3"/>
          <p:cNvSpPr txBox="1">
            <a:spLocks/>
          </p:cNvSpPr>
          <p:nvPr/>
        </p:nvSpPr>
        <p:spPr>
          <a:xfrm>
            <a:off x="609480" y="6247440"/>
            <a:ext cx="2840400" cy="472680"/>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E3A8B8-1D4B-41B8-8C80-E4BF6E87A241}" type="datetime1">
              <a:rPr lang="en-US" sz="1400" b="1" spc="-1" smtClean="0">
                <a:solidFill>
                  <a:srgbClr val="000000"/>
                </a:solidFill>
                <a:uFill>
                  <a:solidFill>
                    <a:srgbClr val="FFFFFF"/>
                  </a:solidFill>
                </a:uFill>
                <a:latin typeface="Times New Roman"/>
              </a:rPr>
              <a:pPr/>
              <a:t>9/3/19</a:t>
            </a:fld>
            <a:endParaRPr lang="en-US" sz="1400" b="1" spc="-1">
              <a:solidFill>
                <a:srgbClr val="000000"/>
              </a:solidFill>
              <a:uFill>
                <a:solidFill>
                  <a:srgbClr val="FFFFFF"/>
                </a:solidFill>
              </a:uFill>
              <a:latin typeface="Times New Roman"/>
            </a:endParaRPr>
          </a:p>
        </p:txBody>
      </p:sp>
      <p:sp>
        <p:nvSpPr>
          <p:cNvPr id="9" name="PlaceHolder 5"/>
          <p:cNvSpPr txBox="1">
            <a:spLocks/>
          </p:cNvSpPr>
          <p:nvPr/>
        </p:nvSpPr>
        <p:spPr>
          <a:xfrm>
            <a:off x="8741520" y="6247440"/>
            <a:ext cx="2840400" cy="472680"/>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C9D29FE-A590-47E1-94B4-66D7ED28A862}" type="slidenum">
              <a:rPr lang="en-US" sz="1400" b="1" spc="-1" smtClean="0">
                <a:solidFill>
                  <a:srgbClr val="000000"/>
                </a:solidFill>
                <a:uFill>
                  <a:solidFill>
                    <a:srgbClr val="FFFFFF"/>
                  </a:solidFill>
                </a:uFill>
                <a:latin typeface="Times New Roman"/>
              </a:rPr>
              <a:pPr algn="r"/>
              <a:t>30</a:t>
            </a:fld>
            <a:endParaRPr lang="en-US" sz="1400" b="1"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13059878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43000" y="304800"/>
            <a:ext cx="9753120" cy="838200"/>
          </a:xfrm>
          <a:prstGeom prst="rect">
            <a:avLst/>
          </a:prstGeom>
        </p:spPr>
        <p:txBody>
          <a:bodyPr/>
          <a:lstStyle/>
          <a:p>
            <a:pPr algn="ctr">
              <a:tabLst>
                <a:tab pos="2286000" algn="l"/>
              </a:tabLst>
            </a:pPr>
            <a:r>
              <a:rPr lang="en-US" sz="4000" spc="-1" dirty="0">
                <a:solidFill>
                  <a:schemeClr val="bg1"/>
                </a:solidFill>
                <a:uFill>
                  <a:solidFill>
                    <a:srgbClr val="FFFFFF"/>
                  </a:solidFill>
                </a:uFill>
              </a:rPr>
              <a:t>Summary</a:t>
            </a:r>
            <a:endParaRPr lang="en-US" sz="3200" kern="0" dirty="0">
              <a:solidFill>
                <a:schemeClr val="bg1"/>
              </a:solidFill>
            </a:endParaRPr>
          </a:p>
        </p:txBody>
      </p:sp>
      <p:sp>
        <p:nvSpPr>
          <p:cNvPr id="5" name="CustomShape 2"/>
          <p:cNvSpPr/>
          <p:nvPr/>
        </p:nvSpPr>
        <p:spPr>
          <a:xfrm>
            <a:off x="215640" y="1150920"/>
            <a:ext cx="11442960" cy="5326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lvl="1" indent="-342720">
              <a:lnSpc>
                <a:spcPct val="100000"/>
              </a:lnSpc>
              <a:buClr>
                <a:srgbClr val="000000"/>
              </a:buClr>
              <a:buFont typeface="Arial"/>
              <a:buChar char="•"/>
            </a:pPr>
            <a:r>
              <a:rPr lang="en-US" sz="2400" b="0" strike="noStrike" spc="-1" dirty="0">
                <a:solidFill>
                  <a:srgbClr val="000000"/>
                </a:solidFill>
                <a:uFill>
                  <a:solidFill>
                    <a:srgbClr val="FFFFFF"/>
                  </a:solidFill>
                </a:uFill>
                <a:latin typeface="Arial"/>
                <a:ea typeface="ＭＳ Ｐゴシック"/>
              </a:rPr>
              <a:t>Both Real-Time (DR) and Near Real-Time (NRT) </a:t>
            </a:r>
            <a:r>
              <a:rPr lang="en-US" sz="2400" spc="-1" dirty="0">
                <a:solidFill>
                  <a:srgbClr val="000000"/>
                </a:solidFill>
                <a:uFill>
                  <a:solidFill>
                    <a:srgbClr val="FFFFFF"/>
                  </a:solidFill>
                </a:uFill>
                <a:latin typeface="Arial"/>
                <a:ea typeface="ＭＳ Ｐゴシック"/>
              </a:rPr>
              <a:t>distribution of NASA’s volcanic SO2 and Aerosol Index data </a:t>
            </a:r>
            <a:r>
              <a:rPr lang="en-US" sz="2400" b="0" strike="noStrike" spc="-1" dirty="0">
                <a:solidFill>
                  <a:srgbClr val="000000"/>
                </a:solidFill>
                <a:uFill>
                  <a:solidFill>
                    <a:srgbClr val="FFFFFF"/>
                  </a:solidFill>
                </a:uFill>
                <a:latin typeface="Arial"/>
                <a:ea typeface="ＭＳ Ｐゴシック"/>
              </a:rPr>
              <a:t>offer access to MODIS/VIIRS/OMI/OMPS data to a large (and increasingly diverse) community of users</a:t>
            </a:r>
          </a:p>
          <a:p>
            <a:pPr marL="800280" lvl="2" indent="-342720">
              <a:buClr>
                <a:srgbClr val="000000"/>
              </a:buClr>
              <a:buFont typeface="Arial"/>
              <a:buChar char="•"/>
            </a:pPr>
            <a:r>
              <a:rPr lang="en-US" sz="2400" spc="-1" dirty="0">
                <a:solidFill>
                  <a:srgbClr val="FF0000"/>
                </a:solidFill>
                <a:uFill>
                  <a:solidFill>
                    <a:srgbClr val="FFFFFF"/>
                  </a:solidFill>
                </a:uFill>
                <a:latin typeface="Arial"/>
                <a:ea typeface="ＭＳ Ｐゴシック"/>
              </a:rPr>
              <a:t>NASA Applied Sciences program is a growth area</a:t>
            </a:r>
          </a:p>
          <a:p>
            <a:pPr marL="800280" lvl="2" indent="-342720">
              <a:buClr>
                <a:srgbClr val="000000"/>
              </a:buClr>
              <a:buFont typeface="Arial"/>
              <a:buChar char="•"/>
            </a:pPr>
            <a:r>
              <a:rPr lang="en-US" sz="2400" spc="-1" dirty="0">
                <a:solidFill>
                  <a:srgbClr val="FF0000"/>
                </a:solidFill>
                <a:uFill>
                  <a:solidFill>
                    <a:srgbClr val="FFFFFF"/>
                  </a:solidFill>
                </a:uFill>
                <a:latin typeface="Arial"/>
                <a:ea typeface="ＭＳ Ｐゴシック"/>
              </a:rPr>
              <a:t>The ability to support Applied Sciences with DR MODIS/VIIRS and OMPS/OMI volcanic So2 and ash products</a:t>
            </a:r>
          </a:p>
          <a:p>
            <a:pPr marL="343080" lvl="1" indent="-342720">
              <a:buClr>
                <a:srgbClr val="000000"/>
              </a:buClr>
              <a:buFont typeface="Arial"/>
              <a:buChar char="•"/>
            </a:pPr>
            <a:r>
              <a:rPr lang="en-US" sz="2400" b="0" strike="noStrike" spc="-1" dirty="0">
                <a:solidFill>
                  <a:srgbClr val="000000"/>
                </a:solidFill>
                <a:uFill>
                  <a:solidFill>
                    <a:srgbClr val="FFFFFF"/>
                  </a:solidFill>
                </a:uFill>
                <a:latin typeface="Arial"/>
                <a:ea typeface="ＭＳ Ｐゴシック"/>
              </a:rPr>
              <a:t>Development of low latency quantitative SO</a:t>
            </a:r>
            <a:r>
              <a:rPr lang="en-US" sz="2400" b="0" strike="noStrike" spc="-1" baseline="-25000" dirty="0">
                <a:solidFill>
                  <a:srgbClr val="000000"/>
                </a:solidFill>
                <a:uFill>
                  <a:solidFill>
                    <a:srgbClr val="FFFFFF"/>
                  </a:solidFill>
                </a:uFill>
                <a:latin typeface="Arial"/>
                <a:ea typeface="ＭＳ Ｐゴシック"/>
              </a:rPr>
              <a:t>2</a:t>
            </a:r>
            <a:r>
              <a:rPr lang="en-US" sz="2400" b="0" strike="noStrike" spc="-1" dirty="0">
                <a:solidFill>
                  <a:srgbClr val="000000"/>
                </a:solidFill>
                <a:uFill>
                  <a:solidFill>
                    <a:srgbClr val="FFFFFF"/>
                  </a:solidFill>
                </a:uFill>
                <a:latin typeface="Arial"/>
                <a:ea typeface="ＭＳ Ｐゴシック"/>
              </a:rPr>
              <a:t> and ash column mass products </a:t>
            </a:r>
            <a:r>
              <a:rPr lang="en-US" sz="2400" spc="-1" dirty="0">
                <a:solidFill>
                  <a:srgbClr val="FF0000"/>
                </a:solidFill>
                <a:uFill>
                  <a:solidFill>
                    <a:srgbClr val="FFFFFF"/>
                  </a:solidFill>
                </a:uFill>
                <a:latin typeface="Arial"/>
                <a:ea typeface="ＭＳ Ｐゴシック"/>
              </a:rPr>
              <a:t>increases their visibility and value</a:t>
            </a:r>
            <a:endParaRPr lang="en-US" sz="2400" b="0" strike="noStrike" spc="-1" dirty="0">
              <a:solidFill>
                <a:srgbClr val="000000"/>
              </a:solidFill>
              <a:uFill>
                <a:solidFill>
                  <a:srgbClr val="FFFFFF"/>
                </a:solidFill>
              </a:uFill>
              <a:latin typeface="Arial"/>
              <a:ea typeface="ＭＳ Ｐゴシック"/>
            </a:endParaRPr>
          </a:p>
          <a:p>
            <a:pPr marL="800280" lvl="2" indent="-342720">
              <a:buClr>
                <a:srgbClr val="000000"/>
              </a:buClr>
              <a:buFont typeface="Arial"/>
              <a:buChar char="•"/>
            </a:pPr>
            <a:endParaRPr lang="en-US" sz="2400" b="0" strike="noStrike" spc="-1" dirty="0">
              <a:solidFill>
                <a:srgbClr val="000000"/>
              </a:solidFill>
              <a:uFill>
                <a:solidFill>
                  <a:srgbClr val="FFFFFF"/>
                </a:solidFill>
              </a:uFill>
              <a:latin typeface="Arial"/>
              <a:ea typeface="ＭＳ Ｐゴシック"/>
            </a:endParaRPr>
          </a:p>
        </p:txBody>
      </p:sp>
      <p:sp>
        <p:nvSpPr>
          <p:cNvPr id="7" name="PlaceHolder 3"/>
          <p:cNvSpPr txBox="1">
            <a:spLocks/>
          </p:cNvSpPr>
          <p:nvPr/>
        </p:nvSpPr>
        <p:spPr>
          <a:xfrm>
            <a:off x="609480" y="6247440"/>
            <a:ext cx="2840400" cy="472680"/>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E3A8B8-1D4B-41B8-8C80-E4BF6E87A241}" type="datetime1">
              <a:rPr lang="en-US" sz="1400" b="1" spc="-1" smtClean="0">
                <a:solidFill>
                  <a:srgbClr val="000000"/>
                </a:solidFill>
                <a:uFill>
                  <a:solidFill>
                    <a:srgbClr val="FFFFFF"/>
                  </a:solidFill>
                </a:uFill>
                <a:latin typeface="Times New Roman"/>
              </a:rPr>
              <a:pPr/>
              <a:t>9/3/19</a:t>
            </a:fld>
            <a:endParaRPr lang="en-US" sz="1400" b="1" spc="-1">
              <a:solidFill>
                <a:srgbClr val="000000"/>
              </a:solidFill>
              <a:uFill>
                <a:solidFill>
                  <a:srgbClr val="FFFFFF"/>
                </a:solidFill>
              </a:uFill>
              <a:latin typeface="Times New Roman"/>
            </a:endParaRPr>
          </a:p>
        </p:txBody>
      </p:sp>
      <p:sp>
        <p:nvSpPr>
          <p:cNvPr id="8" name="PlaceHolder 5"/>
          <p:cNvSpPr txBox="1">
            <a:spLocks/>
          </p:cNvSpPr>
          <p:nvPr/>
        </p:nvSpPr>
        <p:spPr>
          <a:xfrm>
            <a:off x="8741520" y="6247440"/>
            <a:ext cx="2840400" cy="472680"/>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C9D29FE-A590-47E1-94B4-66D7ED28A862}" type="slidenum">
              <a:rPr lang="en-US" sz="1400" b="1" spc="-1" smtClean="0">
                <a:solidFill>
                  <a:srgbClr val="000000"/>
                </a:solidFill>
                <a:uFill>
                  <a:solidFill>
                    <a:srgbClr val="FFFFFF"/>
                  </a:solidFill>
                </a:uFill>
                <a:latin typeface="Times New Roman"/>
              </a:rPr>
              <a:pPr algn="r"/>
              <a:t>31</a:t>
            </a:fld>
            <a:endParaRPr lang="en-US" sz="1400" b="1"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860230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CustomShape 1"/>
          <p:cNvSpPr/>
          <p:nvPr/>
        </p:nvSpPr>
        <p:spPr>
          <a:xfrm>
            <a:off x="1684800" y="60840"/>
            <a:ext cx="9266400" cy="8535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85000"/>
              </a:lnSpc>
            </a:pPr>
            <a:r>
              <a:rPr lang="en-US" sz="3600" b="0" strike="noStrike" spc="-1" dirty="0">
                <a:solidFill>
                  <a:schemeClr val="bg1"/>
                </a:solidFill>
                <a:uFill>
                  <a:solidFill>
                    <a:srgbClr val="FFFFFF"/>
                  </a:solidFill>
                </a:uFill>
                <a:latin typeface="Calibri" panose="020F0502020204030204" pitchFamily="34" charset="0"/>
                <a:ea typeface="DejaVu Sans"/>
                <a:cs typeface="Calibri" panose="020F0502020204030204" pitchFamily="34" charset="0"/>
              </a:rPr>
              <a:t>NASA Applied </a:t>
            </a:r>
            <a:r>
              <a:rPr lang="en-US" sz="3600" spc="-1" dirty="0">
                <a:solidFill>
                  <a:schemeClr val="bg1"/>
                </a:solidFill>
                <a:uFill>
                  <a:solidFill>
                    <a:srgbClr val="FFFFFF"/>
                  </a:solidFill>
                </a:uFill>
                <a:latin typeface="Calibri" panose="020F0502020204030204" pitchFamily="34" charset="0"/>
                <a:ea typeface="DejaVu Sans"/>
                <a:cs typeface="Calibri" panose="020F0502020204030204" pitchFamily="34" charset="0"/>
              </a:rPr>
              <a:t>S</a:t>
            </a:r>
            <a:r>
              <a:rPr lang="en-US" sz="3600" b="0" strike="noStrike" spc="-1" dirty="0">
                <a:solidFill>
                  <a:schemeClr val="bg1"/>
                </a:solidFill>
                <a:uFill>
                  <a:solidFill>
                    <a:srgbClr val="FFFFFF"/>
                  </a:solidFill>
                </a:uFill>
                <a:latin typeface="Calibri" panose="020F0502020204030204" pitchFamily="34" charset="0"/>
                <a:ea typeface="DejaVu Sans"/>
                <a:cs typeface="Calibri" panose="020F0502020204030204" pitchFamily="34" charset="0"/>
              </a:rPr>
              <a:t>ciences Program</a:t>
            </a:r>
            <a:endParaRPr lang="en-US" sz="3600" b="0" strike="noStrike" spc="-1" dirty="0">
              <a:solidFill>
                <a:schemeClr val="bg1"/>
              </a:solidFill>
              <a:uFill>
                <a:solidFill>
                  <a:srgbClr val="FFFFFF"/>
                </a:solidFill>
              </a:uFill>
              <a:latin typeface="Calibri" panose="020F0502020204030204" pitchFamily="34" charset="0"/>
              <a:cs typeface="Calibri" panose="020F0502020204030204" pitchFamily="34" charset="0"/>
            </a:endParaRPr>
          </a:p>
        </p:txBody>
      </p:sp>
      <p:sp>
        <p:nvSpPr>
          <p:cNvPr id="290" name="CustomShape 2"/>
          <p:cNvSpPr/>
          <p:nvPr/>
        </p:nvSpPr>
        <p:spPr>
          <a:xfrm>
            <a:off x="0" y="1070760"/>
            <a:ext cx="4724400" cy="567191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lvl="1" indent="-342720">
              <a:lnSpc>
                <a:spcPct val="100000"/>
              </a:lnSpc>
              <a:buClr>
                <a:srgbClr val="000000"/>
              </a:buClr>
              <a:buFont typeface="Arial"/>
              <a:buChar char="•"/>
            </a:pPr>
            <a:r>
              <a:rPr lang="en-US" sz="2200" spc="-1" dirty="0">
                <a:solidFill>
                  <a:srgbClr val="000000"/>
                </a:solidFill>
                <a:uFill>
                  <a:solidFill>
                    <a:srgbClr val="FFFFFF"/>
                  </a:solidFill>
                </a:uFill>
                <a:latin typeface="Calibri" panose="020F0502020204030204" pitchFamily="34" charset="0"/>
                <a:ea typeface="ＭＳ Ｐゴシック"/>
                <a:cs typeface="Calibri" panose="020F0502020204030204" pitchFamily="34" charset="0"/>
              </a:rPr>
              <a:t>Both the Real-Time and Near Real-Time systems support NASA’s Applied Sciences Program (ASP):</a:t>
            </a:r>
          </a:p>
          <a:p>
            <a:pPr marL="800460" lvl="2" indent="-342900">
              <a:buClr>
                <a:srgbClr val="000000"/>
              </a:buClr>
              <a:buFontTx/>
              <a:buChar char="-"/>
            </a:pPr>
            <a:r>
              <a:rPr lang="en-US" sz="2200" spc="-1" dirty="0">
                <a:solidFill>
                  <a:srgbClr val="000000"/>
                </a:solidFill>
                <a:uFill>
                  <a:solidFill>
                    <a:srgbClr val="FFFFFF"/>
                  </a:solidFill>
                </a:uFill>
                <a:latin typeface="Calibri" panose="020F0502020204030204" pitchFamily="34" charset="0"/>
                <a:ea typeface="ＭＳ Ｐゴシック"/>
                <a:cs typeface="Calibri" panose="020F0502020204030204" pitchFamily="34" charset="0"/>
              </a:rPr>
              <a:t>OMPS (and OMI) contribute through support of both the Disasters and Air Quality components of the program</a:t>
            </a:r>
          </a:p>
          <a:p>
            <a:pPr marL="800460" lvl="2" indent="-342900">
              <a:buClr>
                <a:srgbClr val="000000"/>
              </a:buClr>
              <a:buFontTx/>
              <a:buChar char="-"/>
            </a:pPr>
            <a:endParaRPr lang="en-US" sz="2200" spc="-1" dirty="0">
              <a:solidFill>
                <a:srgbClr val="000000"/>
              </a:solidFill>
              <a:uFill>
                <a:solidFill>
                  <a:srgbClr val="FFFFFF"/>
                </a:solidFill>
              </a:uFill>
              <a:latin typeface="Calibri" panose="020F0502020204030204" pitchFamily="34" charset="0"/>
              <a:ea typeface="ＭＳ Ｐゴシック"/>
              <a:cs typeface="Calibri" panose="020F0502020204030204" pitchFamily="34" charset="0"/>
            </a:endParaRPr>
          </a:p>
          <a:p>
            <a:pPr marL="343080" lvl="1" indent="-342720">
              <a:buClr>
                <a:srgbClr val="000000"/>
              </a:buClr>
              <a:buFont typeface="Arial"/>
              <a:buChar char="•"/>
            </a:pPr>
            <a:r>
              <a:rPr lang="en-US" sz="2200" spc="-1" dirty="0">
                <a:uFill>
                  <a:solidFill>
                    <a:srgbClr val="FFFFFF"/>
                  </a:solidFill>
                </a:uFill>
                <a:latin typeface="Calibri" panose="020F0502020204030204" pitchFamily="34" charset="0"/>
                <a:ea typeface="ＭＳ Ｐゴシック"/>
                <a:cs typeface="Calibri" panose="020F0502020204030204" pitchFamily="34" charset="0"/>
              </a:rPr>
              <a:t>This program is a rapidly growing area of opportunity for the larger user community</a:t>
            </a:r>
          </a:p>
          <a:p>
            <a:pPr marL="343080" lvl="1" indent="-342720">
              <a:buClr>
                <a:srgbClr val="000000"/>
              </a:buClr>
              <a:buFont typeface="Arial"/>
              <a:buChar char="•"/>
            </a:pPr>
            <a:r>
              <a:rPr lang="en-US" sz="2200" spc="-1" dirty="0">
                <a:uFill>
                  <a:solidFill>
                    <a:srgbClr val="FFFFFF"/>
                  </a:solidFill>
                </a:uFill>
                <a:latin typeface="Calibri" panose="020F0502020204030204" pitchFamily="34" charset="0"/>
                <a:ea typeface="ＭＳ Ｐゴシック"/>
                <a:cs typeface="Calibri" panose="020F0502020204030204" pitchFamily="34" charset="0"/>
              </a:rPr>
              <a:t> NASA ASP supports on-going</a:t>
            </a:r>
            <a:r>
              <a:rPr lang="en-US" sz="2200" dirty="0">
                <a:latin typeface="Calibri" panose="020F0502020204030204" pitchFamily="34" charset="0"/>
                <a:cs typeface="Calibri" panose="020F0502020204030204" pitchFamily="34" charset="0"/>
              </a:rPr>
              <a:t> project to develop ability to process SO</a:t>
            </a:r>
            <a:r>
              <a:rPr lang="en-US" sz="2200" baseline="-25000" dirty="0">
                <a:latin typeface="Calibri" panose="020F0502020204030204" pitchFamily="34" charset="0"/>
                <a:cs typeface="Calibri" panose="020F0502020204030204" pitchFamily="34" charset="0"/>
              </a:rPr>
              <a:t>2</a:t>
            </a:r>
            <a:r>
              <a:rPr lang="en-US" sz="2200" dirty="0">
                <a:latin typeface="Calibri" panose="020F0502020204030204" pitchFamily="34" charset="0"/>
                <a:cs typeface="Calibri" panose="020F0502020204030204" pitchFamily="34" charset="0"/>
              </a:rPr>
              <a:t> and Ash data in real time combing UV (OMI/OMPS) and TIR MODIS/VIIRS Direct Broadcast data</a:t>
            </a:r>
            <a:endParaRPr lang="en-US" sz="2200" spc="-1" dirty="0">
              <a:uFill>
                <a:solidFill>
                  <a:srgbClr val="FFFFFF"/>
                </a:solidFill>
              </a:uFill>
              <a:latin typeface="Calibri" panose="020F0502020204030204" pitchFamily="34" charset="0"/>
              <a:ea typeface="ＭＳ Ｐゴシック"/>
              <a:cs typeface="Calibri" panose="020F0502020204030204" pitchFamily="34" charset="0"/>
            </a:endParaRPr>
          </a:p>
          <a:p>
            <a:pPr marL="800280" lvl="2" indent="-342720">
              <a:buClr>
                <a:srgbClr val="000000"/>
              </a:buClr>
              <a:buFont typeface="Arial"/>
              <a:buChar char="•"/>
            </a:pPr>
            <a:endParaRPr lang="en-US" sz="2200" b="0" strike="noStrike" spc="-1" dirty="0">
              <a:solidFill>
                <a:srgbClr val="000000"/>
              </a:solidFill>
              <a:uFill>
                <a:solidFill>
                  <a:srgbClr val="FFFFFF"/>
                </a:solidFill>
              </a:uFill>
              <a:latin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219200"/>
            <a:ext cx="7120851" cy="5033963"/>
          </a:xfrm>
          <a:prstGeom prst="rect">
            <a:avLst/>
          </a:prstGeom>
        </p:spPr>
      </p:pic>
      <p:sp>
        <p:nvSpPr>
          <p:cNvPr id="3" name="Oval 2"/>
          <p:cNvSpPr/>
          <p:nvPr/>
        </p:nvSpPr>
        <p:spPr>
          <a:xfrm>
            <a:off x="9906000" y="2971800"/>
            <a:ext cx="1905000" cy="1295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7010400" y="3276600"/>
            <a:ext cx="1600200" cy="1295400"/>
            <a:chOff x="7010400" y="3276600"/>
            <a:chExt cx="1600200" cy="1295400"/>
          </a:xfrm>
        </p:grpSpPr>
        <p:sp>
          <p:nvSpPr>
            <p:cNvPr id="4" name="Oval 3"/>
            <p:cNvSpPr/>
            <p:nvPr/>
          </p:nvSpPr>
          <p:spPr>
            <a:xfrm>
              <a:off x="7010400" y="3276600"/>
              <a:ext cx="990600" cy="914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620000" y="3657600"/>
              <a:ext cx="990600" cy="914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CFFA3442-7351-8742-9869-004E3ABA35F8}"/>
              </a:ext>
            </a:extLst>
          </p:cNvPr>
          <p:cNvSpPr/>
          <p:nvPr/>
        </p:nvSpPr>
        <p:spPr>
          <a:xfrm>
            <a:off x="5084598" y="6373338"/>
            <a:ext cx="6061403" cy="369332"/>
          </a:xfrm>
          <a:prstGeom prst="rect">
            <a:avLst/>
          </a:prstGeom>
        </p:spPr>
        <p:txBody>
          <a:bodyPr wrap="none">
            <a:spAutoFit/>
          </a:bodyPr>
          <a:lstStyle/>
          <a:p>
            <a:r>
              <a:rPr lang="en-US" dirty="0"/>
              <a:t>https://</a:t>
            </a:r>
            <a:r>
              <a:rPr lang="en-US" dirty="0" err="1"/>
              <a:t>science.gsfc.nasa.gov</a:t>
            </a:r>
            <a:r>
              <a:rPr lang="en-US" dirty="0"/>
              <a:t>/610/applied-sciences/</a:t>
            </a:r>
            <a:r>
              <a:rPr lang="en-US" dirty="0" err="1"/>
              <a:t>index.html</a:t>
            </a:r>
            <a:endParaRPr lang="en-US" dirty="0"/>
          </a:p>
        </p:txBody>
      </p:sp>
    </p:spTree>
    <p:extLst>
      <p:ext uri="{BB962C8B-B14F-4D97-AF65-F5344CB8AC3E}">
        <p14:creationId xmlns:p14="http://schemas.microsoft.com/office/powerpoint/2010/main" val="380167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3215" y="1161395"/>
            <a:ext cx="11734800"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t>NASA established a program to develop ability to process SO</a:t>
            </a:r>
            <a:r>
              <a:rPr lang="en-US" sz="2400" baseline="-25000" dirty="0"/>
              <a:t>2</a:t>
            </a:r>
            <a:r>
              <a:rPr lang="en-US" sz="2400" dirty="0"/>
              <a:t> and Aerosol Index data in real time using Direct Broadcast data</a:t>
            </a:r>
          </a:p>
        </p:txBody>
      </p:sp>
      <p:sp>
        <p:nvSpPr>
          <p:cNvPr id="5" name="TextBox 4"/>
          <p:cNvSpPr txBox="1"/>
          <p:nvPr/>
        </p:nvSpPr>
        <p:spPr>
          <a:xfrm>
            <a:off x="4482" y="1992392"/>
            <a:ext cx="7386918" cy="4708981"/>
          </a:xfrm>
          <a:prstGeom prst="rect">
            <a:avLst/>
          </a:prstGeom>
          <a:noFill/>
        </p:spPr>
        <p:txBody>
          <a:bodyPr wrap="square" rtlCol="0">
            <a:spAutoFit/>
          </a:bodyPr>
          <a:lstStyle/>
          <a:p>
            <a:pPr marL="800100" lvl="1" indent="-342900">
              <a:buFont typeface="Wingdings" panose="05000000000000000000" pitchFamily="2" charset="2"/>
              <a:buChar char="§"/>
            </a:pPr>
            <a:r>
              <a:rPr lang="en-US" sz="2000" dirty="0"/>
              <a:t>The OMI Science Team worked with GSFC’s Direct Readout Lab (DRL) to develop the capability</a:t>
            </a:r>
          </a:p>
          <a:p>
            <a:pPr marL="800100" lvl="1" indent="-342900">
              <a:buFont typeface="Wingdings" panose="05000000000000000000" pitchFamily="2" charset="2"/>
              <a:buChar char="§"/>
            </a:pPr>
            <a:r>
              <a:rPr lang="en-US" sz="2000" dirty="0"/>
              <a:t>It was provided to the Finish Meteorological Institute (FMI) with a ground station at </a:t>
            </a:r>
            <a:r>
              <a:rPr lang="en-US" sz="2000" dirty="0" err="1"/>
              <a:t>Sodankyla</a:t>
            </a:r>
            <a:r>
              <a:rPr lang="en-US" sz="2000" dirty="0"/>
              <a:t>, Finland</a:t>
            </a:r>
          </a:p>
          <a:p>
            <a:pPr marL="800100" lvl="1" indent="-342900">
              <a:buFont typeface="Wingdings" panose="05000000000000000000" pitchFamily="2" charset="2"/>
              <a:buChar char="§"/>
            </a:pPr>
            <a:r>
              <a:rPr lang="en-US" sz="2000" dirty="0"/>
              <a:t>Also provided to the Geolocation Information Network of Alaska (GINA) with a ground station at Fairbanks, Alaska</a:t>
            </a:r>
          </a:p>
          <a:p>
            <a:pPr marL="800100" lvl="1" indent="-342900">
              <a:buFont typeface="Wingdings" panose="05000000000000000000" pitchFamily="2" charset="2"/>
              <a:buChar char="§"/>
            </a:pPr>
            <a:r>
              <a:rPr lang="en-US" sz="2000" dirty="0"/>
              <a:t>Together, FMI and GINA provide coverage over much of the heavily traveled corridors in the northern hemisphere</a:t>
            </a:r>
          </a:p>
          <a:p>
            <a:pPr marL="1257300" lvl="2" indent="-342900">
              <a:buFont typeface="Wingdings" panose="05000000000000000000" pitchFamily="2" charset="2"/>
              <a:buChar char="§"/>
            </a:pPr>
            <a:r>
              <a:rPr lang="en-US" sz="2000" dirty="0"/>
              <a:t>Particularly over volcanically active areas (Iceland, “Ring of Fire”, </a:t>
            </a:r>
            <a:r>
              <a:rPr lang="en-US" sz="2000" dirty="0" err="1"/>
              <a:t>etc</a:t>
            </a:r>
            <a:r>
              <a:rPr lang="en-US" sz="2000" dirty="0"/>
              <a:t>)</a:t>
            </a:r>
          </a:p>
          <a:p>
            <a:pPr marL="800100" lvl="1" indent="-342900">
              <a:buFont typeface="Wingdings" panose="05000000000000000000" pitchFamily="2" charset="2"/>
              <a:buChar char="§"/>
            </a:pPr>
            <a:r>
              <a:rPr lang="en-US" sz="2000" dirty="0">
                <a:solidFill>
                  <a:srgbClr val="FF0000"/>
                </a:solidFill>
              </a:rPr>
              <a:t>The OMPS SIPS extended this capability to include S-NPP OMPS products</a:t>
            </a:r>
          </a:p>
          <a:p>
            <a:pPr marL="1257300" lvl="2" indent="-342900">
              <a:buFont typeface="Wingdings" panose="05000000000000000000" pitchFamily="2" charset="2"/>
              <a:buChar char="§"/>
            </a:pPr>
            <a:r>
              <a:rPr lang="en-US" sz="2000" dirty="0">
                <a:solidFill>
                  <a:srgbClr val="FF0000"/>
                </a:solidFill>
              </a:rPr>
              <a:t>Up until recently, this capability was limited to providing program “executables”  to FMI and GINA </a:t>
            </a:r>
          </a:p>
          <a:p>
            <a:pPr marL="1257300" lvl="2" indent="-342900">
              <a:buFont typeface="Wingdings" panose="05000000000000000000" pitchFamily="2" charset="2"/>
              <a:buChar char="§"/>
            </a:pPr>
            <a:endParaRPr lang="en-US" sz="2000" dirty="0"/>
          </a:p>
        </p:txBody>
      </p:sp>
      <p:sp>
        <p:nvSpPr>
          <p:cNvPr id="7" name="TextBox 6"/>
          <p:cNvSpPr txBox="1"/>
          <p:nvPr/>
        </p:nvSpPr>
        <p:spPr>
          <a:xfrm>
            <a:off x="8839200" y="3810000"/>
            <a:ext cx="1700466" cy="338554"/>
          </a:xfrm>
          <a:prstGeom prst="rect">
            <a:avLst/>
          </a:prstGeom>
          <a:noFill/>
        </p:spPr>
        <p:txBody>
          <a:bodyPr wrap="none" rtlCol="0">
            <a:spAutoFit/>
          </a:bodyPr>
          <a:lstStyle/>
          <a:p>
            <a:pPr algn="ctr"/>
            <a:r>
              <a:rPr lang="en-US" sz="1600" dirty="0"/>
              <a:t>Global flight paths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800" y="1600200"/>
            <a:ext cx="3581400" cy="2196317"/>
          </a:xfrm>
          <a:prstGeom prst="rect">
            <a:avLst/>
          </a:prstGeom>
        </p:spPr>
      </p:pic>
      <p:grpSp>
        <p:nvGrpSpPr>
          <p:cNvPr id="11" name="Group 10"/>
          <p:cNvGrpSpPr>
            <a:grpSpLocks noChangeAspect="1"/>
          </p:cNvGrpSpPr>
          <p:nvPr/>
        </p:nvGrpSpPr>
        <p:grpSpPr>
          <a:xfrm>
            <a:off x="7391400" y="4267200"/>
            <a:ext cx="4669590" cy="1848222"/>
            <a:chOff x="898753" y="3637738"/>
            <a:chExt cx="7237957" cy="2864781"/>
          </a:xfrm>
        </p:grpSpPr>
        <p:pic>
          <p:nvPicPr>
            <p:cNvPr id="12" name="Picture 11" descr="OMI-Aura_SO2_2014m0928.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753" y="3637738"/>
              <a:ext cx="3926629" cy="2864781"/>
            </a:xfrm>
            <a:prstGeom prst="rect">
              <a:avLst/>
            </a:prstGeom>
          </p:spPr>
        </p:pic>
        <p:pic>
          <p:nvPicPr>
            <p:cNvPr id="13" name="Picture 12" descr="OMPS-SO2_2014m0928 (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0081" y="3637738"/>
              <a:ext cx="3926629" cy="2864781"/>
            </a:xfrm>
            <a:prstGeom prst="rect">
              <a:avLst/>
            </a:prstGeom>
          </p:spPr>
        </p:pic>
      </p:grpSp>
      <p:sp>
        <p:nvSpPr>
          <p:cNvPr id="14" name="TextBox 13"/>
          <p:cNvSpPr txBox="1"/>
          <p:nvPr/>
        </p:nvSpPr>
        <p:spPr>
          <a:xfrm>
            <a:off x="7511757" y="6019800"/>
            <a:ext cx="4001416" cy="800219"/>
          </a:xfrm>
          <a:prstGeom prst="rect">
            <a:avLst/>
          </a:prstGeom>
          <a:noFill/>
        </p:spPr>
        <p:txBody>
          <a:bodyPr wrap="none" rtlCol="0">
            <a:spAutoFit/>
          </a:bodyPr>
          <a:lstStyle/>
          <a:p>
            <a:pPr algn="ctr"/>
            <a:r>
              <a:rPr lang="en-US" sz="1400" b="1" dirty="0"/>
              <a:t>Images taken from FMI’s SAMPO web site</a:t>
            </a:r>
          </a:p>
          <a:p>
            <a:pPr marL="0" lvl="2" algn="ctr"/>
            <a:r>
              <a:rPr lang="en-US" sz="1400" b="1" dirty="0"/>
              <a:t>Eruption of Bardarbunga / </a:t>
            </a:r>
            <a:r>
              <a:rPr lang="en-US" sz="1400" b="1" dirty="0" err="1"/>
              <a:t>Holuhraun</a:t>
            </a:r>
            <a:r>
              <a:rPr lang="en-US" sz="1400" b="1" dirty="0"/>
              <a:t> in 2014</a:t>
            </a:r>
          </a:p>
          <a:p>
            <a:pPr algn="ctr"/>
            <a:endParaRPr lang="en-US" dirty="0"/>
          </a:p>
        </p:txBody>
      </p:sp>
      <p:sp>
        <p:nvSpPr>
          <p:cNvPr id="16" name="PlaceHolder 5"/>
          <p:cNvSpPr txBox="1">
            <a:spLocks/>
          </p:cNvSpPr>
          <p:nvPr/>
        </p:nvSpPr>
        <p:spPr>
          <a:xfrm>
            <a:off x="8741520" y="6247440"/>
            <a:ext cx="2840400" cy="472680"/>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C9D29FE-A590-47E1-94B4-66D7ED28A862}" type="slidenum">
              <a:rPr lang="en-US" sz="1400" b="1" spc="-1" smtClean="0">
                <a:solidFill>
                  <a:srgbClr val="000000"/>
                </a:solidFill>
                <a:uFill>
                  <a:solidFill>
                    <a:srgbClr val="FFFFFF"/>
                  </a:solidFill>
                </a:uFill>
                <a:latin typeface="Times New Roman"/>
              </a:rPr>
              <a:pPr algn="r"/>
              <a:t>5</a:t>
            </a:fld>
            <a:endParaRPr lang="en-US" sz="1400" b="1" spc="-1">
              <a:solidFill>
                <a:srgbClr val="000000"/>
              </a:solidFill>
              <a:uFill>
                <a:solidFill>
                  <a:srgbClr val="FFFFFF"/>
                </a:solidFill>
              </a:uFill>
              <a:latin typeface="Times New Roman"/>
            </a:endParaRPr>
          </a:p>
        </p:txBody>
      </p:sp>
      <p:sp>
        <p:nvSpPr>
          <p:cNvPr id="17" name="Title 1">
            <a:extLst>
              <a:ext uri="{FF2B5EF4-FFF2-40B4-BE49-F238E27FC236}">
                <a16:creationId xmlns:a16="http://schemas.microsoft.com/office/drawing/2014/main" id="{B9B874D8-5CBE-B349-A4F6-B42F4257AAB3}"/>
              </a:ext>
            </a:extLst>
          </p:cNvPr>
          <p:cNvSpPr>
            <a:spLocks noGrp="1"/>
          </p:cNvSpPr>
          <p:nvPr>
            <p:ph type="title"/>
          </p:nvPr>
        </p:nvSpPr>
        <p:spPr>
          <a:xfrm>
            <a:off x="0" y="31376"/>
            <a:ext cx="10972320" cy="914400"/>
          </a:xfrm>
        </p:spPr>
        <p:txBody>
          <a:bodyPr/>
          <a:lstStyle/>
          <a:p>
            <a:pPr marL="914400" lvl="2"/>
            <a:r>
              <a:rPr lang="en-US" sz="3200" dirty="0">
                <a:solidFill>
                  <a:schemeClr val="bg1"/>
                </a:solidFill>
                <a:latin typeface="Calibri" panose="020F0502020204030204" pitchFamily="34" charset="0"/>
                <a:cs typeface="Calibri" panose="020F0502020204030204" pitchFamily="34" charset="0"/>
              </a:rPr>
              <a:t>ASP Volcanic Cloud Data for Aviation Hazards project</a:t>
            </a:r>
          </a:p>
        </p:txBody>
      </p:sp>
    </p:spTree>
    <p:extLst>
      <p:ext uri="{BB962C8B-B14F-4D97-AF65-F5344CB8AC3E}">
        <p14:creationId xmlns:p14="http://schemas.microsoft.com/office/powerpoint/2010/main" val="1953481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fld id="{EDF91BBF-0957-4429-B3BB-1A0172105B9C}" type="slidenum">
              <a:rPr lang="en-US" altLang="en-US" sz="1600" smtClean="0">
                <a:solidFill>
                  <a:srgbClr val="000000"/>
                </a:solidFill>
              </a:rPr>
              <a:pPr/>
              <a:t>6</a:t>
            </a:fld>
            <a:endParaRPr lang="en-US" altLang="en-US" sz="1600">
              <a:solidFill>
                <a:srgbClr val="000000"/>
              </a:solidFill>
            </a:endParaRPr>
          </a:p>
        </p:txBody>
      </p:sp>
      <p:sp>
        <p:nvSpPr>
          <p:cNvPr id="14340" name="Rectangle 3"/>
          <p:cNvSpPr>
            <a:spLocks noChangeArrowheads="1"/>
          </p:cNvSpPr>
          <p:nvPr/>
        </p:nvSpPr>
        <p:spPr bwMode="auto">
          <a:xfrm>
            <a:off x="197710" y="74142"/>
            <a:ext cx="11170506"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3200" dirty="0">
                <a:solidFill>
                  <a:srgbClr val="FFFFFF"/>
                </a:solidFill>
                <a:latin typeface="Calibri" panose="020F0502020204030204" pitchFamily="34" charset="0"/>
              </a:rPr>
              <a:t>Currently Aura/OMI and SNPP/OMPS  DR SO</a:t>
            </a:r>
            <a:r>
              <a:rPr lang="en-US" altLang="en-US" sz="3200" baseline="-25000" dirty="0">
                <a:solidFill>
                  <a:srgbClr val="FFFFFF"/>
                </a:solidFill>
                <a:latin typeface="Calibri" panose="020F0502020204030204" pitchFamily="34" charset="0"/>
              </a:rPr>
              <a:t>2 </a:t>
            </a:r>
            <a:r>
              <a:rPr lang="en-US" altLang="en-US" sz="3200" dirty="0">
                <a:solidFill>
                  <a:srgbClr val="FFFFFF"/>
                </a:solidFill>
                <a:latin typeface="Calibri" panose="020F0502020204030204" pitchFamily="34" charset="0"/>
              </a:rPr>
              <a:t>and aerosol index (AI) data are locally processed  in Finland (FMI) and Alaska (GINA) </a:t>
            </a:r>
            <a:endParaRPr lang="en-US" altLang="en-US" sz="2400" dirty="0">
              <a:solidFill>
                <a:srgbClr val="FFFFFF"/>
              </a:solidFill>
              <a:latin typeface="Calibri" panose="020F0502020204030204" pitchFamily="34" charset="0"/>
            </a:endParaRPr>
          </a:p>
        </p:txBody>
      </p:sp>
      <p:pic>
        <p:nvPicPr>
          <p:cNvPr id="8" name="Picture 7"/>
          <p:cNvPicPr/>
          <p:nvPr/>
        </p:nvPicPr>
        <p:blipFill rotWithShape="1">
          <a:blip r:embed="rId3">
            <a:extLst>
              <a:ext uri="{28A0092B-C50C-407E-A947-70E740481C1C}">
                <a14:useLocalDpi xmlns:a14="http://schemas.microsoft.com/office/drawing/2010/main" val="0"/>
              </a:ext>
            </a:extLst>
          </a:blip>
          <a:srcRect l="1002" t="12758"/>
          <a:stretch/>
        </p:blipFill>
        <p:spPr bwMode="auto">
          <a:xfrm>
            <a:off x="98854" y="1334530"/>
            <a:ext cx="8390238" cy="5386946"/>
          </a:xfrm>
          <a:prstGeom prst="rect">
            <a:avLst/>
          </a:prstGeom>
          <a:ln>
            <a:noFill/>
          </a:ln>
          <a:extLst>
            <a:ext uri="{53640926-AAD7-44d8-BBD7-CCE9431645EC}">
              <a14:shadowObscured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lc="http://schemas.openxmlformats.org/drawingml/2006/lockedCanvas"/>
            </a:ext>
          </a:extLst>
        </p:spPr>
      </p:pic>
      <p:sp>
        <p:nvSpPr>
          <p:cNvPr id="3" name="Rectangle 2"/>
          <p:cNvSpPr/>
          <p:nvPr/>
        </p:nvSpPr>
        <p:spPr>
          <a:xfrm>
            <a:off x="8489092" y="1334530"/>
            <a:ext cx="3576928" cy="5078313"/>
          </a:xfrm>
          <a:prstGeom prst="rect">
            <a:avLst/>
          </a:prstGeom>
        </p:spPr>
        <p:txBody>
          <a:bodyPr wrap="square">
            <a:spAutoFit/>
          </a:bodyPr>
          <a:lstStyle/>
          <a:p>
            <a:pPr marL="285750" indent="-285750">
              <a:buFont typeface="Arial" charset="0"/>
              <a:buChar char="•"/>
            </a:pPr>
            <a:r>
              <a:rPr lang="en-US" dirty="0">
                <a:latin typeface="Calibri" panose="020F0502020204030204" pitchFamily="34" charset="0"/>
                <a:ea typeface="ＭＳ 明朝" charset="-128"/>
                <a:cs typeface="Calibri" panose="020F0502020204030204" pitchFamily="34" charset="0"/>
              </a:rPr>
              <a:t>Aura/OMI (since 2010) and SNPP/OMPS (since 2014) Direct Readout (DR) volcanic SO</a:t>
            </a:r>
            <a:r>
              <a:rPr lang="en-US" baseline="-25000" dirty="0">
                <a:latin typeface="Calibri" panose="020F0502020204030204" pitchFamily="34" charset="0"/>
                <a:ea typeface="ＭＳ 明朝" charset="-128"/>
                <a:cs typeface="Calibri" panose="020F0502020204030204" pitchFamily="34" charset="0"/>
              </a:rPr>
              <a:t>2</a:t>
            </a:r>
            <a:r>
              <a:rPr lang="en-US" dirty="0">
                <a:latin typeface="Calibri" panose="020F0502020204030204" pitchFamily="34" charset="0"/>
                <a:ea typeface="ＭＳ 明朝" charset="-128"/>
                <a:cs typeface="Calibri" panose="020F0502020204030204" pitchFamily="34" charset="0"/>
              </a:rPr>
              <a:t> and ash Index (AI) data have been used by Finnish Meteorological Institute (FMI) Very Fast Delivery Volcanic service</a:t>
            </a:r>
          </a:p>
          <a:p>
            <a:pPr marL="285750" indent="-285750">
              <a:buFont typeface="Arial" charset="0"/>
              <a:buChar char="•"/>
            </a:pPr>
            <a:endParaRPr lang="en-US" dirty="0">
              <a:latin typeface="Calibri" panose="020F0502020204030204" pitchFamily="34" charset="0"/>
              <a:ea typeface="ＭＳ 明朝" charset="-128"/>
              <a:cs typeface="Calibri" panose="020F0502020204030204" pitchFamily="34" charset="0"/>
            </a:endParaRPr>
          </a:p>
          <a:p>
            <a:pPr marL="285750" indent="-285750">
              <a:buFont typeface="Arial" charset="0"/>
              <a:buChar char="•"/>
            </a:pPr>
            <a:r>
              <a:rPr lang="en-US" dirty="0">
                <a:latin typeface="Calibri" panose="020F0502020204030204" pitchFamily="34" charset="0"/>
                <a:ea typeface="ＭＳ 明朝" charset="-128"/>
                <a:cs typeface="Calibri" panose="020F0502020204030204" pitchFamily="34" charset="0"/>
              </a:rPr>
              <a:t>In addition, NASA-NOAA  NPP/OMPS DR data are now received and processed by UAF-GINA in Alaska. DR data used by  SACS,  USGS/AVO</a:t>
            </a:r>
          </a:p>
          <a:p>
            <a:pPr marL="285750" indent="-285750">
              <a:buFont typeface="Arial" charset="0"/>
              <a:buChar char="•"/>
            </a:pPr>
            <a:endParaRPr lang="en-US" dirty="0">
              <a:latin typeface="Calibri" panose="020F0502020204030204" pitchFamily="34" charset="0"/>
              <a:ea typeface="ＭＳ 明朝" charset="-128"/>
              <a:cs typeface="Calibri" panose="020F0502020204030204" pitchFamily="34" charset="0"/>
            </a:endParaRPr>
          </a:p>
          <a:p>
            <a:pPr marL="285750" indent="-285750">
              <a:buFont typeface="Arial" charset="0"/>
              <a:buChar char="•"/>
            </a:pPr>
            <a:r>
              <a:rPr lang="en-US" dirty="0">
                <a:latin typeface="Calibri" panose="020F0502020204030204" pitchFamily="34" charset="0"/>
                <a:cs typeface="Calibri" panose="020F0502020204030204" pitchFamily="34" charset="0"/>
              </a:rPr>
              <a:t>In 2017 FMI started posting OMPS DR data from GINA/UAF and provide these to the </a:t>
            </a:r>
            <a:r>
              <a:rPr lang="en-US" dirty="0" err="1">
                <a:latin typeface="Calibri" panose="020F0502020204030204" pitchFamily="34" charset="0"/>
                <a:cs typeface="Calibri" panose="020F0502020204030204" pitchFamily="34" charset="0"/>
              </a:rPr>
              <a:t>EUMETCast</a:t>
            </a:r>
            <a:r>
              <a:rPr lang="en-US" dirty="0">
                <a:latin typeface="Calibri" panose="020F0502020204030204" pitchFamily="34" charset="0"/>
                <a:cs typeface="Calibri" panose="020F0502020204030204" pitchFamily="34" charset="0"/>
              </a:rPr>
              <a:t> distribution service</a:t>
            </a:r>
          </a:p>
        </p:txBody>
      </p:sp>
      <p:pic>
        <p:nvPicPr>
          <p:cNvPr id="10" name="Picture 9"/>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3311090" y="1426212"/>
            <a:ext cx="2069432" cy="1934678"/>
          </a:xfrm>
          <a:prstGeom prst="rect">
            <a:avLst/>
          </a:prstGeom>
          <a:noFill/>
          <a:ln>
            <a:noFill/>
          </a:ln>
        </p:spPr>
      </p:pic>
      <p:cxnSp>
        <p:nvCxnSpPr>
          <p:cNvPr id="5" name="Straight Arrow Connector 4"/>
          <p:cNvCxnSpPr/>
          <p:nvPr/>
        </p:nvCxnSpPr>
        <p:spPr>
          <a:xfrm flipH="1" flipV="1">
            <a:off x="5091764" y="2441677"/>
            <a:ext cx="385011" cy="243772"/>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3114530" y="2441677"/>
            <a:ext cx="639322" cy="337948"/>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3940786" y="2319688"/>
            <a:ext cx="891096" cy="73863"/>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3675782" y="1049155"/>
            <a:ext cx="1858745" cy="369332"/>
          </a:xfrm>
          <a:prstGeom prst="rect">
            <a:avLst/>
          </a:prstGeom>
          <a:noFill/>
        </p:spPr>
        <p:txBody>
          <a:bodyPr wrap="square" rtlCol="0">
            <a:spAutoFit/>
          </a:bodyPr>
          <a:lstStyle/>
          <a:p>
            <a:r>
              <a:rPr lang="en-US"/>
              <a:t>DR coverage </a:t>
            </a:r>
          </a:p>
        </p:txBody>
      </p:sp>
    </p:spTree>
    <p:extLst>
      <p:ext uri="{BB962C8B-B14F-4D97-AF65-F5344CB8AC3E}">
        <p14:creationId xmlns:p14="http://schemas.microsoft.com/office/powerpoint/2010/main" val="2869180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847" y="49966"/>
            <a:ext cx="9753120" cy="914400"/>
          </a:xfrm>
        </p:spPr>
        <p:txBody>
          <a:bodyPr/>
          <a:lstStyle/>
          <a:p>
            <a:pPr algn="ctr"/>
            <a:r>
              <a:rPr lang="en-US" sz="2800" dirty="0">
                <a:latin typeface="+mn-lt"/>
              </a:rPr>
              <a:t>What OMI/OMPS UV-based DR products are currently available?</a:t>
            </a:r>
          </a:p>
        </p:txBody>
      </p:sp>
      <p:pic>
        <p:nvPicPr>
          <p:cNvPr id="4" name="Picture 3" descr="Eyjafjallajokull_volcano_plume_2010_04_1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7928" y="1054074"/>
            <a:ext cx="2590800" cy="1727200"/>
          </a:xfrm>
          <a:prstGeom prst="rect">
            <a:avLst/>
          </a:prstGeom>
        </p:spPr>
      </p:pic>
      <p:pic>
        <p:nvPicPr>
          <p:cNvPr id="7" name="Picture 6" descr="Eyjafjallajokull_OMI_AI_over_MODIS_RGB_2010_04_15.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17928" y="3745817"/>
            <a:ext cx="2589056" cy="2013711"/>
          </a:xfrm>
          <a:prstGeom prst="rect">
            <a:avLst/>
          </a:prstGeom>
        </p:spPr>
      </p:pic>
      <p:sp>
        <p:nvSpPr>
          <p:cNvPr id="8" name="TextBox 7"/>
          <p:cNvSpPr txBox="1"/>
          <p:nvPr/>
        </p:nvSpPr>
        <p:spPr>
          <a:xfrm>
            <a:off x="8822354" y="6038752"/>
            <a:ext cx="3258065" cy="584775"/>
          </a:xfrm>
          <a:prstGeom prst="rect">
            <a:avLst/>
          </a:prstGeom>
          <a:noFill/>
        </p:spPr>
        <p:txBody>
          <a:bodyPr wrap="square" rtlCol="0">
            <a:spAutoFit/>
          </a:bodyPr>
          <a:lstStyle/>
          <a:p>
            <a:pPr algn="ctr"/>
            <a:r>
              <a:rPr lang="en-US" sz="1600" dirty="0"/>
              <a:t>OMI aerosol index superimposed</a:t>
            </a:r>
          </a:p>
          <a:p>
            <a:pPr algn="ctr"/>
            <a:r>
              <a:rPr lang="en-US" sz="1600" dirty="0"/>
              <a:t>on MODIS RGB image, 15 April 2010</a:t>
            </a:r>
          </a:p>
        </p:txBody>
      </p:sp>
      <p:pic>
        <p:nvPicPr>
          <p:cNvPr id="3" name="Picture 2">
            <a:extLst>
              <a:ext uri="{FF2B5EF4-FFF2-40B4-BE49-F238E27FC236}">
                <a16:creationId xmlns:a16="http://schemas.microsoft.com/office/drawing/2014/main" id="{79ED1A9B-CA3F-B743-BB71-7A7ACE33B2FD}"/>
              </a:ext>
            </a:extLst>
          </p:cNvPr>
          <p:cNvPicPr>
            <a:picLocks noChangeAspect="1"/>
          </p:cNvPicPr>
          <p:nvPr/>
        </p:nvPicPr>
        <p:blipFill>
          <a:blip r:embed="rId5"/>
          <a:stretch>
            <a:fillRect/>
          </a:stretch>
        </p:blipFill>
        <p:spPr>
          <a:xfrm>
            <a:off x="147251" y="1116640"/>
            <a:ext cx="5475074" cy="4589666"/>
          </a:xfrm>
          <a:prstGeom prst="rect">
            <a:avLst/>
          </a:prstGeom>
        </p:spPr>
      </p:pic>
      <p:sp>
        <p:nvSpPr>
          <p:cNvPr id="11" name="TextBox 10">
            <a:extLst>
              <a:ext uri="{FF2B5EF4-FFF2-40B4-BE49-F238E27FC236}">
                <a16:creationId xmlns:a16="http://schemas.microsoft.com/office/drawing/2014/main" id="{06FC8465-F761-8441-8C4C-81EE77B6AC48}"/>
              </a:ext>
            </a:extLst>
          </p:cNvPr>
          <p:cNvSpPr txBox="1"/>
          <p:nvPr/>
        </p:nvSpPr>
        <p:spPr>
          <a:xfrm>
            <a:off x="5830043" y="1160494"/>
            <a:ext cx="2708476" cy="5170646"/>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marL="285750" indent="-285750">
              <a:buFont typeface="Arial" panose="020B0604020202020204" pitchFamily="34" charset="0"/>
              <a:buChar char="•"/>
            </a:pPr>
            <a:r>
              <a:rPr lang="en-US" sz="2200" dirty="0"/>
              <a:t>Total Ozone – O</a:t>
            </a:r>
            <a:r>
              <a:rPr lang="en-US" sz="2200" baseline="-25000" dirty="0"/>
              <a:t>3</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Cloud/surface UV  Lambertian Equivalent Reflectivity</a:t>
            </a:r>
          </a:p>
          <a:p>
            <a:r>
              <a:rPr lang="en-US" sz="2200" dirty="0"/>
              <a:t> </a:t>
            </a:r>
          </a:p>
          <a:p>
            <a:pPr marL="285750" indent="-285750">
              <a:buFont typeface="Arial" panose="020B0604020202020204" pitchFamily="34" charset="0"/>
              <a:buChar char="•"/>
            </a:pPr>
            <a:r>
              <a:rPr lang="en-US" sz="2200" dirty="0"/>
              <a:t>Sulfur dioxide SO</a:t>
            </a:r>
            <a:r>
              <a:rPr lang="en-US" sz="2200" baseline="-25000" dirty="0"/>
              <a:t>2</a:t>
            </a:r>
          </a:p>
          <a:p>
            <a:pPr marL="285750" indent="-285750">
              <a:buFont typeface="Arial" panose="020B0604020202020204" pitchFamily="34" charset="0"/>
              <a:buChar char="•"/>
            </a:pPr>
            <a:r>
              <a:rPr lang="en-US" sz="2200" dirty="0"/>
              <a:t>Surface UV radiation</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UV aerosol Index</a:t>
            </a:r>
          </a:p>
          <a:p>
            <a:pPr lvl="1"/>
            <a:r>
              <a:rPr lang="en-US" sz="2200" dirty="0"/>
              <a:t>-smoke</a:t>
            </a:r>
          </a:p>
          <a:p>
            <a:pPr lvl="1"/>
            <a:r>
              <a:rPr lang="en-US" sz="2200" dirty="0"/>
              <a:t>-dust</a:t>
            </a:r>
          </a:p>
          <a:p>
            <a:pPr lvl="1"/>
            <a:r>
              <a:rPr lang="en-US" sz="2200" dirty="0"/>
              <a:t>-volcanic ash </a:t>
            </a:r>
          </a:p>
        </p:txBody>
      </p:sp>
      <p:sp>
        <p:nvSpPr>
          <p:cNvPr id="12" name="Rectangle 11">
            <a:extLst>
              <a:ext uri="{FF2B5EF4-FFF2-40B4-BE49-F238E27FC236}">
                <a16:creationId xmlns:a16="http://schemas.microsoft.com/office/drawing/2014/main" id="{CC7FE263-38BB-3749-8BFB-368B02F35EAF}"/>
              </a:ext>
            </a:extLst>
          </p:cNvPr>
          <p:cNvSpPr/>
          <p:nvPr/>
        </p:nvSpPr>
        <p:spPr>
          <a:xfrm>
            <a:off x="689125" y="5858580"/>
            <a:ext cx="3069751" cy="369332"/>
          </a:xfrm>
          <a:prstGeom prst="rect">
            <a:avLst/>
          </a:prstGeom>
        </p:spPr>
        <p:txBody>
          <a:bodyPr wrap="none">
            <a:spAutoFit/>
          </a:bodyPr>
          <a:lstStyle/>
          <a:p>
            <a:r>
              <a:rPr lang="en-US" dirty="0"/>
              <a:t>http://</a:t>
            </a:r>
            <a:r>
              <a:rPr lang="en-US" dirty="0" err="1"/>
              <a:t>sampo.fmi.fi</a:t>
            </a:r>
            <a:r>
              <a:rPr lang="en-US" dirty="0"/>
              <a:t>/</a:t>
            </a:r>
            <a:r>
              <a:rPr lang="en-US" dirty="0" err="1"/>
              <a:t>index.html</a:t>
            </a:r>
            <a:endParaRPr lang="en-US" dirty="0"/>
          </a:p>
        </p:txBody>
      </p:sp>
      <p:sp>
        <p:nvSpPr>
          <p:cNvPr id="13" name="TextBox 12">
            <a:extLst>
              <a:ext uri="{FF2B5EF4-FFF2-40B4-BE49-F238E27FC236}">
                <a16:creationId xmlns:a16="http://schemas.microsoft.com/office/drawing/2014/main" id="{44F1F56B-732C-904D-95DB-1EDA228E15B5}"/>
              </a:ext>
            </a:extLst>
          </p:cNvPr>
          <p:cNvSpPr txBox="1"/>
          <p:nvPr/>
        </p:nvSpPr>
        <p:spPr>
          <a:xfrm>
            <a:off x="8746237" y="2781274"/>
            <a:ext cx="3334182" cy="923330"/>
          </a:xfrm>
          <a:prstGeom prst="rect">
            <a:avLst/>
          </a:prstGeom>
          <a:noFill/>
        </p:spPr>
        <p:txBody>
          <a:bodyPr wrap="square" rtlCol="0">
            <a:spAutoFit/>
          </a:bodyPr>
          <a:lstStyle/>
          <a:p>
            <a:r>
              <a:rPr lang="en-US" dirty="0"/>
              <a:t>2010 Eruption of Eyjafjallajökull in Iceland caused a massive disruption of aviation worldwide</a:t>
            </a:r>
          </a:p>
        </p:txBody>
      </p:sp>
    </p:spTree>
    <p:extLst>
      <p:ext uri="{BB962C8B-B14F-4D97-AF65-F5344CB8AC3E}">
        <p14:creationId xmlns:p14="http://schemas.microsoft.com/office/powerpoint/2010/main" val="3215864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3"/>
          <p:cNvSpPr>
            <a:spLocks noChangeArrowheads="1"/>
          </p:cNvSpPr>
          <p:nvPr/>
        </p:nvSpPr>
        <p:spPr bwMode="auto">
          <a:xfrm>
            <a:off x="197710" y="74142"/>
            <a:ext cx="10911016"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3200" dirty="0">
                <a:solidFill>
                  <a:srgbClr val="FFFFFF"/>
                </a:solidFill>
                <a:latin typeface="Calibri" panose="020F0502020204030204" pitchFamily="34" charset="0"/>
              </a:rPr>
              <a:t>Near complete Arctic coverage from Alaska and Finland  </a:t>
            </a:r>
            <a:endParaRPr lang="en-US" altLang="en-US" sz="2400" dirty="0">
              <a:solidFill>
                <a:srgbClr val="FFFFFF"/>
              </a:solidFill>
              <a:latin typeface="Calibri" panose="020F0502020204030204" pitchFamily="34" charset="0"/>
            </a:endParaRPr>
          </a:p>
        </p:txBody>
      </p:sp>
      <p:pic>
        <p:nvPicPr>
          <p:cNvPr id="12" name="Picture 11">
            <a:extLst>
              <a:ext uri="{FF2B5EF4-FFF2-40B4-BE49-F238E27FC236}">
                <a16:creationId xmlns:a16="http://schemas.microsoft.com/office/drawing/2014/main" id="{74590D27-C5FA-934D-86E2-9894DA7AD2E3}"/>
              </a:ext>
            </a:extLst>
          </p:cNvPr>
          <p:cNvPicPr>
            <a:picLocks noChangeAspect="1"/>
          </p:cNvPicPr>
          <p:nvPr/>
        </p:nvPicPr>
        <p:blipFill rotWithShape="1">
          <a:blip r:embed="rId3"/>
          <a:srcRect t="13333"/>
          <a:stretch/>
        </p:blipFill>
        <p:spPr>
          <a:xfrm>
            <a:off x="97824" y="1057280"/>
            <a:ext cx="11996351" cy="5800720"/>
          </a:xfrm>
          <a:prstGeom prst="rect">
            <a:avLst/>
          </a:prstGeom>
        </p:spPr>
      </p:pic>
      <p:sp>
        <p:nvSpPr>
          <p:cNvPr id="3" name="Rectangle 2">
            <a:extLst>
              <a:ext uri="{FF2B5EF4-FFF2-40B4-BE49-F238E27FC236}">
                <a16:creationId xmlns:a16="http://schemas.microsoft.com/office/drawing/2014/main" id="{4E610AD6-200B-A24E-8E3E-9DF1726032BB}"/>
              </a:ext>
            </a:extLst>
          </p:cNvPr>
          <p:cNvSpPr/>
          <p:nvPr/>
        </p:nvSpPr>
        <p:spPr>
          <a:xfrm>
            <a:off x="3740213" y="6370593"/>
            <a:ext cx="3525324" cy="369332"/>
          </a:xfrm>
          <a:prstGeom prst="rect">
            <a:avLst/>
          </a:prstGeom>
        </p:spPr>
        <p:txBody>
          <a:bodyPr wrap="none">
            <a:spAutoFit/>
          </a:bodyPr>
          <a:lstStyle/>
          <a:p>
            <a:r>
              <a:rPr lang="en-US" dirty="0"/>
              <a:t>http://</a:t>
            </a:r>
            <a:r>
              <a:rPr lang="en-US" dirty="0" err="1"/>
              <a:t>sampo.fmi.fi</a:t>
            </a:r>
            <a:r>
              <a:rPr lang="en-US" dirty="0"/>
              <a:t>/so2_comp.html</a:t>
            </a:r>
          </a:p>
        </p:txBody>
      </p:sp>
    </p:spTree>
    <p:extLst>
      <p:ext uri="{BB962C8B-B14F-4D97-AF65-F5344CB8AC3E}">
        <p14:creationId xmlns:p14="http://schemas.microsoft.com/office/powerpoint/2010/main" val="3305749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3"/>
          <p:cNvSpPr>
            <a:spLocks noChangeArrowheads="1"/>
          </p:cNvSpPr>
          <p:nvPr/>
        </p:nvSpPr>
        <p:spPr bwMode="auto">
          <a:xfrm>
            <a:off x="197710" y="101438"/>
            <a:ext cx="10911016"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3200" b="1" i="1" dirty="0">
                <a:solidFill>
                  <a:srgbClr val="FFFFFF"/>
                </a:solidFill>
                <a:latin typeface="Calibri" panose="020F0502020204030204" pitchFamily="34" charset="0"/>
              </a:rPr>
              <a:t>SNPP/OMPS  DR data integrated into USGS</a:t>
            </a:r>
          </a:p>
          <a:p>
            <a:pPr algn="ctr" eaLnBrk="1" hangingPunct="1"/>
            <a:r>
              <a:rPr lang="en-US" altLang="en-US" sz="3200" b="1" i="1" dirty="0">
                <a:solidFill>
                  <a:srgbClr val="FFFFFF"/>
                </a:solidFill>
                <a:latin typeface="Calibri" panose="020F0502020204030204" pitchFamily="34" charset="0"/>
              </a:rPr>
              <a:t>Alaska Volcano Observatory (AVO) operational environment </a:t>
            </a:r>
            <a:endParaRPr lang="en-US" altLang="en-US" sz="2400" b="1" i="1" dirty="0">
              <a:solidFill>
                <a:srgbClr val="FFFFFF"/>
              </a:solidFill>
              <a:latin typeface="Calibri" panose="020F0502020204030204" pitchFamily="34" charset="0"/>
            </a:endParaRPr>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347838" y="1166217"/>
            <a:ext cx="5684476" cy="4129116"/>
          </a:xfrm>
          <a:prstGeom prst="rect">
            <a:avLst/>
          </a:prstGeom>
        </p:spPr>
      </p:pic>
      <p:sp>
        <p:nvSpPr>
          <p:cNvPr id="2" name="Rectangle 1"/>
          <p:cNvSpPr/>
          <p:nvPr/>
        </p:nvSpPr>
        <p:spPr>
          <a:xfrm>
            <a:off x="156768" y="5360202"/>
            <a:ext cx="6100549" cy="1200329"/>
          </a:xfrm>
          <a:prstGeom prst="rect">
            <a:avLst/>
          </a:prstGeom>
        </p:spPr>
        <p:txBody>
          <a:bodyPr wrap="square">
            <a:spAutoFit/>
          </a:bodyPr>
          <a:lstStyle/>
          <a:p>
            <a:pPr algn="ctr"/>
            <a:r>
              <a:rPr lang="en-US" dirty="0">
                <a:latin typeface="Calibri" panose="020F0502020204030204" pitchFamily="34" charset="0"/>
                <a:ea typeface="ＭＳ 明朝" charset="-128"/>
                <a:cs typeface="Calibri" panose="020F0502020204030204" pitchFamily="34" charset="0"/>
              </a:rPr>
              <a:t>Alaska Volcanic Observatory (USGS) integrated SNPP/OMPS Direct Readout (DR) data into volcanic hazard Decision Support System (DSS) – </a:t>
            </a:r>
            <a:r>
              <a:rPr lang="en-US" b="1" dirty="0" err="1">
                <a:latin typeface="Calibri" panose="020F0502020204030204" pitchFamily="34" charset="0"/>
                <a:ea typeface="ＭＳ 明朝" charset="-128"/>
                <a:cs typeface="Calibri" panose="020F0502020204030204" pitchFamily="34" charset="0"/>
              </a:rPr>
              <a:t>VolcView</a:t>
            </a:r>
            <a:r>
              <a:rPr lang="en-US" dirty="0">
                <a:latin typeface="Calibri" panose="020F0502020204030204" pitchFamily="34" charset="0"/>
                <a:ea typeface="ＭＳ 明朝" charset="-128"/>
                <a:cs typeface="Calibri" panose="020F0502020204030204" pitchFamily="34" charset="0"/>
              </a:rPr>
              <a:t>. SO</a:t>
            </a:r>
            <a:r>
              <a:rPr lang="en-US" baseline="-25000" dirty="0">
                <a:latin typeface="Calibri" panose="020F0502020204030204" pitchFamily="34" charset="0"/>
                <a:ea typeface="ＭＳ 明朝" charset="-128"/>
                <a:cs typeface="Calibri" panose="020F0502020204030204" pitchFamily="34" charset="0"/>
              </a:rPr>
              <a:t>2</a:t>
            </a:r>
            <a:r>
              <a:rPr lang="en-US" dirty="0">
                <a:latin typeface="Calibri" panose="020F0502020204030204" pitchFamily="34" charset="0"/>
                <a:ea typeface="ＭＳ 明朝" charset="-128"/>
                <a:cs typeface="Calibri" panose="020F0502020204030204" pitchFamily="34" charset="0"/>
              </a:rPr>
              <a:t> cloud from March 2016 Mt. Pavlof eruption observed by SNPP OMPS UV spectrometer.</a:t>
            </a:r>
            <a:endParaRPr lang="en-US"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E3FCA20D-9157-1E4B-8A22-56639323C47D}"/>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400798" y="1070681"/>
            <a:ext cx="5654722" cy="5787319"/>
          </a:xfrm>
          <a:prstGeom prst="rect">
            <a:avLst/>
          </a:prstGeom>
        </p:spPr>
      </p:pic>
    </p:spTree>
    <p:extLst>
      <p:ext uri="{BB962C8B-B14F-4D97-AF65-F5344CB8AC3E}">
        <p14:creationId xmlns:p14="http://schemas.microsoft.com/office/powerpoint/2010/main" val="186965875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4486</TotalTime>
  <Words>2373</Words>
  <Application>Microsoft Macintosh PowerPoint</Application>
  <PresentationFormat>Widescreen</PresentationFormat>
  <Paragraphs>268</Paragraphs>
  <Slides>31</Slides>
  <Notes>26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31</vt:i4>
      </vt:variant>
    </vt:vector>
  </HeadingPairs>
  <TitlesOfParts>
    <vt:vector size="43" baseType="lpstr">
      <vt:lpstr>ＭＳ 明朝</vt:lpstr>
      <vt:lpstr>ＭＳ Ｐゴシック</vt:lpstr>
      <vt:lpstr>ＭＳ Ｐゴシック</vt:lpstr>
      <vt:lpstr>Arial</vt:lpstr>
      <vt:lpstr>Arial Rounded MT Bold</vt:lpstr>
      <vt:lpstr>Calibri</vt:lpstr>
      <vt:lpstr>Century Gothic</vt:lpstr>
      <vt:lpstr>DejaVu Sans</vt:lpstr>
      <vt:lpstr>Times New Roman</vt:lpstr>
      <vt:lpstr>Wingdings</vt:lpstr>
      <vt:lpstr>1_Office Theme</vt:lpstr>
      <vt:lpstr>5_Default Design</vt:lpstr>
      <vt:lpstr>Day-Night Monitoring of Volcanic SO2 and Ash for Aviation Avoidance at Northern Polar Latitudes: Enhancing Direct Readout Capabilities from EOS, SNPP and NOAA20 </vt:lpstr>
      <vt:lpstr>UV satellite remote sensing of volcanic SO2</vt:lpstr>
      <vt:lpstr>Explosive volcanic SO2 emissions (1978 – present)</vt:lpstr>
      <vt:lpstr>PowerPoint Presentation</vt:lpstr>
      <vt:lpstr>ASP Volcanic Cloud Data for Aviation Hazards project</vt:lpstr>
      <vt:lpstr>PowerPoint Presentation</vt:lpstr>
      <vt:lpstr>What OMI/OMPS UV-based DR products are currently available?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Developed New Financial Loss Exposure Data Product for Assessing Flood Losses</dc:title>
  <dc:creator>Tim Stough</dc:creator>
  <cp:lastModifiedBy>Nickolay Krotkov</cp:lastModifiedBy>
  <cp:revision>139</cp:revision>
  <cp:lastPrinted>2019-09-03T21:18:24Z</cp:lastPrinted>
  <dcterms:created xsi:type="dcterms:W3CDTF">2017-11-07T09:04:01Z</dcterms:created>
  <dcterms:modified xsi:type="dcterms:W3CDTF">2019-09-04T14:35:35Z</dcterms:modified>
</cp:coreProperties>
</file>