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3"/>
  </p:notesMasterIdLst>
  <p:handoutMasterIdLst>
    <p:handoutMasterId r:id="rId14"/>
  </p:handoutMasterIdLst>
  <p:sldIdLst>
    <p:sldId id="284" r:id="rId3"/>
    <p:sldId id="283" r:id="rId4"/>
    <p:sldId id="285" r:id="rId5"/>
    <p:sldId id="273" r:id="rId6"/>
    <p:sldId id="270" r:id="rId7"/>
    <p:sldId id="274" r:id="rId8"/>
    <p:sldId id="277" r:id="rId9"/>
    <p:sldId id="286" r:id="rId10"/>
    <p:sldId id="287" r:id="rId11"/>
    <p:sldId id="280"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BF75F"/>
    <a:srgbClr val="EBF565"/>
    <a:srgbClr val="FF3300"/>
    <a:srgbClr val="E1E1E1"/>
    <a:srgbClr val="A50021"/>
    <a:srgbClr val="808000"/>
    <a:srgbClr val="FFFF99"/>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7" autoAdjust="0"/>
    <p:restoredTop sz="79561" autoAdjust="0"/>
  </p:normalViewPr>
  <p:slideViewPr>
    <p:cSldViewPr>
      <p:cViewPr varScale="1">
        <p:scale>
          <a:sx n="91" d="100"/>
          <a:sy n="91" d="100"/>
        </p:scale>
        <p:origin x="2784" y="-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eaLnBrk="1" hangingPunct="1">
              <a:defRPr sz="1200">
                <a:latin typeface="Arial" charset="0"/>
              </a:defRPr>
            </a:lvl1pPr>
          </a:lstStyle>
          <a:p>
            <a:pPr>
              <a:defRPr/>
            </a:pPr>
            <a:fld id="{72EB4777-7862-4344-A9F0-E980B7009D44}" type="datetimeFigureOut">
              <a:rPr lang="en-US"/>
              <a:pPr>
                <a:defRPr/>
              </a:pPr>
              <a:t>8/25/2020</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smtClean="0"/>
            </a:lvl1pPr>
          </a:lstStyle>
          <a:p>
            <a:pPr>
              <a:defRPr/>
            </a:pPr>
            <a:fld id="{B212FC00-E793-4E37-B563-068860DF0D2B}" type="slidenum">
              <a:rPr lang="en-US" altLang="en-US"/>
              <a:pPr>
                <a:defRPr/>
              </a:pPr>
              <a:t>‹#›</a:t>
            </a:fld>
            <a:endParaRPr lang="en-US" altLang="en-US"/>
          </a:p>
        </p:txBody>
      </p:sp>
    </p:spTree>
    <p:extLst>
      <p:ext uri="{BB962C8B-B14F-4D97-AF65-F5344CB8AC3E}">
        <p14:creationId xmlns:p14="http://schemas.microsoft.com/office/powerpoint/2010/main" val="189208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3171" tIns="46586" rIns="93171" bIns="46586"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971183" y="0"/>
            <a:ext cx="3037628" cy="464184"/>
          </a:xfrm>
          <a:prstGeom prst="rect">
            <a:avLst/>
          </a:prstGeom>
        </p:spPr>
        <p:txBody>
          <a:bodyPr vert="horz" lIns="93171" tIns="46586" rIns="93171" bIns="46586" rtlCol="0"/>
          <a:lstStyle>
            <a:lvl1pPr algn="r" eaLnBrk="1" hangingPunct="1">
              <a:defRPr sz="1200">
                <a:latin typeface="Arial" charset="0"/>
              </a:defRPr>
            </a:lvl1pPr>
          </a:lstStyle>
          <a:p>
            <a:pPr>
              <a:defRPr/>
            </a:pPr>
            <a:fld id="{FD763B6A-E312-48C7-A7AA-A9B31A387BE5}" type="datetimeFigureOut">
              <a:rPr lang="en-US"/>
              <a:pPr>
                <a:defRPr/>
              </a:pPr>
              <a:t>8/25/2020</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pPr lvl="0"/>
            <a:endParaRPr lang="en-US" noProof="0"/>
          </a:p>
        </p:txBody>
      </p:sp>
      <p:sp>
        <p:nvSpPr>
          <p:cNvPr id="5" name="Notes Placeholder 4"/>
          <p:cNvSpPr>
            <a:spLocks noGrp="1"/>
          </p:cNvSpPr>
          <p:nvPr>
            <p:ph type="body" sz="quarter" idx="3"/>
          </p:nvPr>
        </p:nvSpPr>
        <p:spPr>
          <a:xfrm>
            <a:off x="701359" y="4416108"/>
            <a:ext cx="5607684" cy="4182427"/>
          </a:xfrm>
          <a:prstGeom prst="rect">
            <a:avLst/>
          </a:prstGeom>
        </p:spPr>
        <p:txBody>
          <a:bodyPr vert="horz" lIns="93171" tIns="46586" rIns="93171" bIns="465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30627"/>
            <a:ext cx="3037628" cy="464184"/>
          </a:xfrm>
          <a:prstGeom prst="rect">
            <a:avLst/>
          </a:prstGeom>
        </p:spPr>
        <p:txBody>
          <a:bodyPr vert="horz" lIns="93171" tIns="46586" rIns="93171" bIns="46586"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183" y="8830627"/>
            <a:ext cx="3037628" cy="464184"/>
          </a:xfrm>
          <a:prstGeom prst="rect">
            <a:avLst/>
          </a:prstGeom>
        </p:spPr>
        <p:txBody>
          <a:bodyPr vert="horz" wrap="square" lIns="93171" tIns="46586" rIns="93171" bIns="46586" numCol="1" anchor="b" anchorCtr="0" compatLnSpc="1">
            <a:prstTxWarp prst="textNoShape">
              <a:avLst/>
            </a:prstTxWarp>
          </a:bodyPr>
          <a:lstStyle>
            <a:lvl1pPr algn="r" eaLnBrk="1" hangingPunct="1">
              <a:defRPr sz="1200" smtClean="0"/>
            </a:lvl1pPr>
          </a:lstStyle>
          <a:p>
            <a:pPr>
              <a:defRPr/>
            </a:pPr>
            <a:fld id="{850F4207-F280-4B59-9F56-9DA3A7420074}" type="slidenum">
              <a:rPr lang="en-US" altLang="en-US"/>
              <a:pPr>
                <a:defRPr/>
              </a:pPr>
              <a:t>‹#›</a:t>
            </a:fld>
            <a:endParaRPr lang="en-US" altLang="en-US"/>
          </a:p>
        </p:txBody>
      </p:sp>
    </p:spTree>
    <p:extLst>
      <p:ext uri="{BB962C8B-B14F-4D97-AF65-F5344CB8AC3E}">
        <p14:creationId xmlns:p14="http://schemas.microsoft.com/office/powerpoint/2010/main" val="1140657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1</a:t>
            </a:fld>
            <a:endParaRPr lang="en-US" altLang="en-US"/>
          </a:p>
        </p:txBody>
      </p:sp>
    </p:spTree>
    <p:extLst>
      <p:ext uri="{BB962C8B-B14F-4D97-AF65-F5344CB8AC3E}">
        <p14:creationId xmlns:p14="http://schemas.microsoft.com/office/powerpoint/2010/main" val="18245722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Thanks again for joining today’s webinar.</a:t>
            </a:r>
          </a:p>
          <a:p>
            <a:pPr eaLnBrk="1" hangingPunct="1">
              <a:spcBef>
                <a:spcPct val="0"/>
              </a:spcBef>
              <a:buFontTx/>
              <a:buChar char="•"/>
            </a:pPr>
            <a:endParaRPr lang="en-US" altLang="en-US" dirty="0"/>
          </a:p>
          <a:p>
            <a:pPr eaLnBrk="1" hangingPunct="1">
              <a:spcBef>
                <a:spcPct val="0"/>
              </a:spcBef>
              <a:buFontTx/>
              <a:buChar char="•"/>
            </a:pPr>
            <a:r>
              <a:rPr lang="en-US" altLang="en-US" dirty="0"/>
              <a:t> Again, as a reminder, the presentation from</a:t>
            </a:r>
            <a:r>
              <a:rPr lang="en-US" altLang="en-US" baseline="0" dirty="0"/>
              <a:t> today’s webinar and meeting notes will be posted on the NASA DRL website.</a:t>
            </a:r>
          </a:p>
          <a:p>
            <a:pPr eaLnBrk="1" hangingPunct="1">
              <a:spcBef>
                <a:spcPct val="0"/>
              </a:spcBef>
              <a:buFontTx/>
              <a:buChar char="•"/>
            </a:pPr>
            <a:endParaRPr lang="en-US" altLang="en-US" dirty="0"/>
          </a:p>
          <a:p>
            <a:pPr eaLnBrk="1" hangingPunct="1">
              <a:spcBef>
                <a:spcPct val="0"/>
              </a:spcBef>
              <a:buFontTx/>
              <a:buChar char="•"/>
            </a:pPr>
            <a:r>
              <a:rPr lang="en-US" altLang="en-US" dirty="0"/>
              <a:t> Please feel free to reach</a:t>
            </a:r>
            <a:r>
              <a:rPr lang="en-US" altLang="en-US" baseline="0" dirty="0"/>
              <a:t> out via email with any questions about today’s webinar as well as suggestions for future webinar topics.</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Also for more information on the objectives and scope of the NASA Direct Readout Webinar series, as well as presentations and proceedings information on past webinars and conferences, please visit the NASA Direct Readout Lab website.</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10</a:t>
            </a:fld>
            <a:endParaRPr lang="en-US" altLang="en-US">
              <a:latin typeface="Arial" panose="020B0604020202020204" pitchFamily="34" charset="0"/>
            </a:endParaRPr>
          </a:p>
        </p:txBody>
      </p:sp>
    </p:spTree>
    <p:extLst>
      <p:ext uri="{BB962C8B-B14F-4D97-AF65-F5344CB8AC3E}">
        <p14:creationId xmlns:p14="http://schemas.microsoft.com/office/powerpoint/2010/main" val="33073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a:t>Good day everyone, my name is Brad Quayle, and welcome to this</a:t>
            </a:r>
            <a:r>
              <a:rPr lang="en-US" baseline="0" dirty="0"/>
              <a:t> offering of the</a:t>
            </a:r>
            <a:r>
              <a:rPr lang="en-US" dirty="0"/>
              <a:t> NASA Direct Readout Conference webinar.  </a:t>
            </a:r>
          </a:p>
          <a:p>
            <a:pPr marL="171707" indent="-171707">
              <a:buFont typeface="Arial" panose="020B0604020202020204" pitchFamily="34" charset="0"/>
              <a:buChar char="•"/>
            </a:pPr>
            <a:endParaRPr lang="en-US" dirty="0"/>
          </a:p>
          <a:p>
            <a:pPr marL="171707" indent="-171707">
              <a:buFont typeface="Arial" panose="020B0604020202020204" pitchFamily="34" charset="0"/>
              <a:buChar char="•"/>
            </a:pPr>
            <a:r>
              <a:rPr lang="en-US" dirty="0"/>
              <a:t>Thanks for joining us today and we hope that everyone is safe and doing well.</a:t>
            </a:r>
          </a:p>
          <a:p>
            <a:pPr marL="171707" indent="-171707">
              <a:buFont typeface="Arial" panose="020B0604020202020204" pitchFamily="34" charset="0"/>
              <a:buChar char="•"/>
            </a:pPr>
            <a:endParaRPr lang="en-US" dirty="0"/>
          </a:p>
          <a:p>
            <a:pPr marL="171707" indent="-171707">
              <a:buFont typeface="Arial" panose="020B0604020202020204" pitchFamily="34" charset="0"/>
              <a:buChar char="•"/>
            </a:pPr>
            <a:r>
              <a:rPr lang="en-US" dirty="0"/>
              <a:t>We have a great presentation for today’s webinar and appreciate you taking the time to participate.</a:t>
            </a:r>
          </a:p>
          <a:p>
            <a:pPr marL="171707" indent="-171707">
              <a:buFont typeface="Arial" panose="020B0604020202020204" pitchFamily="34" charset="0"/>
              <a:buChar char="•"/>
            </a:pPr>
            <a:endParaRPr lang="en-US" dirty="0"/>
          </a:p>
          <a:p>
            <a:pPr marL="171707" indent="-171707">
              <a:buFont typeface="Arial" panose="020B0604020202020204" pitchFamily="34" charset="0"/>
              <a:buChar char="•"/>
            </a:pPr>
            <a:r>
              <a:rPr lang="en-US" dirty="0"/>
              <a:t>I would like to also note this webinar is an</a:t>
            </a:r>
            <a:r>
              <a:rPr lang="en-US" baseline="0" dirty="0"/>
              <a:t> effort by NASA Goddard Space Flight Center Direct Readout Laboratory, NASA mission scientists, principal investigators and project leads, and the NASA Direct Readout Conference Organizing Committee.</a:t>
            </a:r>
          </a:p>
          <a:p>
            <a:pPr marL="171707" indent="-171707">
              <a:buFont typeface="Arial" panose="020B0604020202020204" pitchFamily="34" charset="0"/>
              <a:buChar char="•"/>
            </a:pPr>
            <a:endParaRPr lang="en-US" baseline="0" dirty="0"/>
          </a:p>
          <a:p>
            <a:pPr marL="171707" indent="-171707">
              <a:buFont typeface="Arial" panose="020B0604020202020204" pitchFamily="34" charset="0"/>
              <a:buChar char="•"/>
            </a:pPr>
            <a:r>
              <a:rPr lang="en-US" baseline="0" dirty="0"/>
              <a:t>And our intent of providing these webinars is for the benefit of the global land remote sensing community.</a:t>
            </a:r>
          </a:p>
          <a:p>
            <a:pPr marL="171707" indent="-171707">
              <a:buFont typeface="Arial" panose="020B0604020202020204" pitchFamily="34" charset="0"/>
              <a:buChar char="•"/>
            </a:pPr>
            <a:endParaRPr lang="en-US" baseline="0" dirty="0"/>
          </a:p>
          <a:p>
            <a:pPr marL="171707" indent="-171707">
              <a:buFont typeface="Arial" panose="020B0604020202020204" pitchFamily="34" charset="0"/>
              <a:buChar char="•"/>
            </a:pPr>
            <a:r>
              <a:rPr lang="en-US" baseline="0" dirty="0"/>
              <a:t>We would like to especially thank NASA, including Kelvin Brentzel and Bob Kannenberg of NASA DRL, for supporting the logistics for this webinar (WebEx, telecon, etc.) and providing other technical support.</a:t>
            </a:r>
            <a:endParaRPr lang="en-US" dirty="0"/>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2</a:t>
            </a:fld>
            <a:endParaRPr lang="en-US" altLang="en-US"/>
          </a:p>
        </p:txBody>
      </p:sp>
    </p:spTree>
    <p:extLst>
      <p:ext uri="{BB962C8B-B14F-4D97-AF65-F5344CB8AC3E}">
        <p14:creationId xmlns:p14="http://schemas.microsoft.com/office/powerpoint/2010/main" val="85569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For the benefit of all participants, please adhere to the following ground rules during the webinar.</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Communications:</a:t>
            </a:r>
          </a:p>
          <a:p>
            <a:pPr lvl="1" eaLnBrk="1" hangingPunct="1">
              <a:spcBef>
                <a:spcPct val="0"/>
              </a:spcBef>
              <a:buFontTx/>
              <a:buChar char="•"/>
            </a:pPr>
            <a:r>
              <a:rPr lang="en-US" altLang="en-US" baseline="0" dirty="0"/>
              <a:t> At the end of the presentation, a Q&amp;A period will be provided.</a:t>
            </a:r>
          </a:p>
          <a:p>
            <a:pPr lvl="1" eaLnBrk="1" hangingPunct="1">
              <a:spcBef>
                <a:spcPct val="0"/>
              </a:spcBef>
              <a:buFontTx/>
              <a:buChar char="•"/>
            </a:pPr>
            <a:endParaRPr lang="en-US" altLang="en-US" baseline="0" dirty="0"/>
          </a:p>
          <a:p>
            <a:pPr marL="457200" marR="0" lvl="1" indent="0" algn="l" defTabSz="914400" rtl="0" eaLnBrk="1" fontAlgn="base" latinLnBrk="0" hangingPunct="1">
              <a:lnSpc>
                <a:spcPct val="100000"/>
              </a:lnSpc>
              <a:spcBef>
                <a:spcPct val="0"/>
              </a:spcBef>
              <a:spcAft>
                <a:spcPct val="0"/>
              </a:spcAft>
              <a:buClrTx/>
              <a:buSzTx/>
              <a:buFontTx/>
              <a:buChar char="•"/>
              <a:tabLst/>
              <a:defRPr/>
            </a:pPr>
            <a:r>
              <a:rPr lang="en-US" altLang="en-US" baseline="0" dirty="0"/>
              <a:t> Participants will be able to submit verbal questions/comments via WebEx chat. So please go ahead and submit all questions/comments you have at any time during the presentation.</a:t>
            </a:r>
          </a:p>
          <a:p>
            <a:pPr marL="457200" marR="0" lvl="1" indent="0" algn="l" defTabSz="914400" rtl="0" eaLnBrk="1" fontAlgn="base" latinLnBrk="0" hangingPunct="1">
              <a:lnSpc>
                <a:spcPct val="100000"/>
              </a:lnSpc>
              <a:spcBef>
                <a:spcPct val="0"/>
              </a:spcBef>
              <a:spcAft>
                <a:spcPct val="0"/>
              </a:spcAft>
              <a:buClrTx/>
              <a:buSzTx/>
              <a:buFontTx/>
              <a:buChar char="•"/>
              <a:tabLst/>
              <a:defRPr/>
            </a:pPr>
            <a:endParaRPr lang="en-US" altLang="en-US" baseline="0" dirty="0"/>
          </a:p>
          <a:p>
            <a:pPr lvl="1" eaLnBrk="1" hangingPunct="1">
              <a:spcBef>
                <a:spcPct val="0"/>
              </a:spcBef>
              <a:buFontTx/>
              <a:buChar char="•"/>
            </a:pPr>
            <a:r>
              <a:rPr lang="en-US" altLang="en-US" baseline="0" dirty="0"/>
              <a:t> When submitting your questions, please submit them to the identified “Panelists” in the WebEx chat window.</a:t>
            </a:r>
          </a:p>
          <a:p>
            <a:pPr lvl="1" eaLnBrk="1" hangingPunct="1">
              <a:spcBef>
                <a:spcPct val="0"/>
              </a:spcBef>
              <a:buFontTx/>
              <a:buChar char="•"/>
            </a:pPr>
            <a:endParaRPr lang="en-US" altLang="en-US" baseline="0" dirty="0"/>
          </a:p>
          <a:p>
            <a:pPr lvl="1" eaLnBrk="1" hangingPunct="1">
              <a:spcBef>
                <a:spcPct val="0"/>
              </a:spcBef>
              <a:buFontTx/>
              <a:buChar char="•"/>
            </a:pPr>
            <a:r>
              <a:rPr lang="en-US" altLang="en-US" baseline="0" dirty="0"/>
              <a:t> During the Q&amp;A, I will coordinate those questions by calling on submitters to directly ask their questions to the presenters one at a time.  I will unmute you individually and call on you to ask your question.</a:t>
            </a:r>
          </a:p>
          <a:p>
            <a:pPr lvl="1" eaLnBrk="1" hangingPunct="1">
              <a:spcBef>
                <a:spcPct val="0"/>
              </a:spcBef>
              <a:buFontTx/>
              <a:buChar char="•"/>
            </a:pPr>
            <a:endParaRPr lang="en-US" altLang="en-US" baseline="0" dirty="0"/>
          </a:p>
          <a:p>
            <a:pPr lvl="1" eaLnBrk="1" hangingPunct="1">
              <a:spcBef>
                <a:spcPct val="0"/>
              </a:spcBef>
              <a:buFontTx/>
              <a:buChar char="•"/>
            </a:pPr>
            <a:r>
              <a:rPr lang="en-US" altLang="en-US" baseline="0" dirty="0"/>
              <a:t> We very much encourage questions and dialog, so please don’t hesitate to ask questions or offer comments.</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64966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As a reminder, the primary objective of the NDRC webinar series is to provide the opportunities for virtual meetings/discussion to stay current on new/evolving technologies, data sources and applications.</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We do this as a service to near real-time data practitioners and organizations that enable decision support capabilities as well as to end users of low latency data products and decision support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The topics of these webinars are driven by the participants/global community, but generally focus on the status/updates on relevant remote sensing science, algorithms, technologies, applications and systems.</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Although data/applications associated with the land and atmosphere disciplines, as well as broader cross-cutting topics, are the primary focus areas of the webinars, other applications and topics are certainly welcome.</a:t>
            </a:r>
          </a:p>
          <a:p>
            <a:pPr lvl="0" eaLnBrk="1" hangingPunct="1">
              <a:spcBef>
                <a:spcPct val="0"/>
              </a:spcBef>
              <a:buFontTx/>
              <a:buChar char="•"/>
            </a:pPr>
            <a:endParaRPr lang="en-US" altLang="en-US" baseline="0" dirty="0"/>
          </a:p>
          <a:p>
            <a:pPr lvl="0" eaLnBrk="1" hangingPunct="1">
              <a:spcBef>
                <a:spcPct val="0"/>
              </a:spcBef>
              <a:buFontTx/>
              <a:buChar char="•"/>
            </a:pPr>
            <a:r>
              <a:rPr lang="en-US" altLang="en-US" baseline="0" dirty="0"/>
              <a:t> At the end of today’s webinar, we will spend some time discussing future webinar topics and asking for your input.</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216751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dirty="0"/>
              <a:t> For today’s webinar, </a:t>
            </a:r>
            <a:r>
              <a:rPr lang="en-US" altLang="en-US" baseline="0" dirty="0"/>
              <a:t>Dr. Sang-Ho Yun, from NASA Jet Propulsion Laboratory/California Institute of Technology, will be presenting on the NASA JPL Advanced Rapid Imaging Analysis, or ARIA, project team’s efforts in the use of Synthetic Aperture Radar for Rapid Disaster Response.</a:t>
            </a:r>
          </a:p>
          <a:p>
            <a:pPr eaLnBrk="1" hangingPunct="1">
              <a:spcBef>
                <a:spcPct val="0"/>
              </a:spcBef>
              <a:buFontTx/>
              <a:buChar char="•"/>
            </a:pPr>
            <a:endParaRPr lang="en-US" altLang="en-US" baseline="0" dirty="0"/>
          </a:p>
          <a:p>
            <a:pPr eaLnBrk="1" hangingPunct="1">
              <a:spcBef>
                <a:spcPct val="0"/>
              </a:spcBef>
              <a:buFontTx/>
              <a:buChar char="•"/>
            </a:pPr>
            <a:r>
              <a:rPr lang="en-US" altLang="en-US" baseline="0" dirty="0"/>
              <a:t> ARIA has been in existence for a few years now and applies radar and optical remote sensing assets and capabilities for hazard science and response.  The ARIA team generates handcrafted products in the aftermath of natural disaster events, including hurricanes and other severe storms, floods, wildfires and earthquakes.</a:t>
            </a:r>
          </a:p>
          <a:p>
            <a:pPr eaLnBrk="1" hangingPunct="1">
              <a:spcBef>
                <a:spcPct val="0"/>
              </a:spcBef>
              <a:buFontTx/>
              <a:buNone/>
            </a:pPr>
            <a:endParaRPr lang="en-US" altLang="en-US" baseline="0" dirty="0"/>
          </a:p>
          <a:p>
            <a:pPr eaLnBrk="1" hangingPunct="1">
              <a:spcBef>
                <a:spcPct val="0"/>
              </a:spcBef>
              <a:buFontTx/>
              <a:buChar char="•"/>
            </a:pPr>
            <a:r>
              <a:rPr lang="en-US" altLang="en-US" dirty="0"/>
              <a:t> Again, as mentioned earlier, the presentation will be followed by a Q&amp;A period.  However, please feel free to submit questions to the panelists at anytime during the presentation via the WebEx chat function.</a:t>
            </a:r>
          </a:p>
          <a:p>
            <a:pPr eaLnBrk="1" hangingPunct="1">
              <a:spcBef>
                <a:spcPct val="0"/>
              </a:spcBef>
              <a:buFontTx/>
              <a:buChar char="•"/>
            </a:pPr>
            <a:endParaRPr lang="en-US" altLang="en-US" dirty="0"/>
          </a:p>
          <a:p>
            <a:pPr eaLnBrk="1" hangingPunct="1">
              <a:spcBef>
                <a:spcPct val="0"/>
              </a:spcBef>
              <a:buFontTx/>
              <a:buChar char="•"/>
            </a:pPr>
            <a:r>
              <a:rPr lang="en-US" altLang="en-US" dirty="0"/>
              <a:t> Please also</a:t>
            </a:r>
            <a:r>
              <a:rPr lang="en-US" altLang="en-US" baseline="0" dirty="0"/>
              <a:t> note today’s p</a:t>
            </a:r>
            <a:r>
              <a:rPr lang="en-US" altLang="en-US" dirty="0"/>
              <a:t>resentation will be made available soon on the NASA DRL website along with notes from the meeting.</a:t>
            </a:r>
          </a:p>
          <a:p>
            <a:pPr eaLnBrk="1" hangingPunct="1">
              <a:spcBef>
                <a:spcPct val="0"/>
              </a:spcBef>
              <a:buFontTx/>
              <a:buChar char="•"/>
            </a:pPr>
            <a:endParaRPr lang="en-US" altLang="en-US" dirty="0"/>
          </a:p>
          <a:p>
            <a:pPr eaLnBrk="1" hangingPunct="1">
              <a:spcBef>
                <a:spcPct val="0"/>
              </a:spcBef>
              <a:buFontTx/>
              <a:buChar char="•"/>
            </a:pPr>
            <a:r>
              <a:rPr lang="en-US" altLang="en-US" dirty="0"/>
              <a:t> After the presentation and question and answer period, I will take a few minutes to wrap up the webinar.</a:t>
            </a:r>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31645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a:t> </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261718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a:t> </a:t>
            </a:r>
            <a:r>
              <a:rPr lang="en-US" altLang="en-US" dirty="0"/>
              <a:t>We</a:t>
            </a:r>
            <a:r>
              <a:rPr lang="en-US" altLang="en-US" baseline="0" dirty="0"/>
              <a:t> hope you enjoyed and have benefited from today’s presentation.  Before concluding the webinar, we would like to discuss a couple more items…</a:t>
            </a:r>
          </a:p>
          <a:p>
            <a:pPr eaLnBrk="1" hangingPunct="1">
              <a:spcBef>
                <a:spcPct val="0"/>
              </a:spcBef>
              <a:buFontTx/>
              <a:buChar char="•"/>
            </a:pPr>
            <a:endParaRPr lang="en-US" altLang="en-US" baseline="0" dirty="0"/>
          </a:p>
          <a:p>
            <a:pPr defTabSz="915772" eaLnBrk="1" hangingPunct="1">
              <a:spcBef>
                <a:spcPct val="0"/>
              </a:spcBef>
              <a:buFontTx/>
              <a:buChar char="•"/>
              <a:defRPr/>
            </a:pPr>
            <a:r>
              <a:rPr lang="en-US" altLang="en-US" baseline="0" dirty="0"/>
              <a:t> We still plan to continue having NDRC webinars on a quarterly basis and we encourage you to email us to provide suggestions for future webinar presentation topics.</a:t>
            </a:r>
          </a:p>
          <a:p>
            <a:pPr defTabSz="915772" eaLnBrk="1" hangingPunct="1">
              <a:spcBef>
                <a:spcPct val="0"/>
              </a:spcBef>
              <a:buFontTx/>
              <a:buChar char="•"/>
              <a:defRPr/>
            </a:pPr>
            <a:endParaRPr lang="en-US" altLang="en-US" baseline="0" dirty="0"/>
          </a:p>
          <a:p>
            <a:pPr marL="0" marR="0" lvl="0" indent="0" algn="l" defTabSz="915772" rtl="0" eaLnBrk="1" fontAlgn="base" latinLnBrk="0" hangingPunct="1">
              <a:lnSpc>
                <a:spcPct val="100000"/>
              </a:lnSpc>
              <a:spcBef>
                <a:spcPct val="0"/>
              </a:spcBef>
              <a:spcAft>
                <a:spcPct val="0"/>
              </a:spcAft>
              <a:buClrTx/>
              <a:buSzTx/>
              <a:buFontTx/>
              <a:buChar char="•"/>
              <a:tabLst/>
              <a:defRPr/>
            </a:pPr>
            <a:r>
              <a:rPr lang="en-US" altLang="en-US" baseline="0" dirty="0"/>
              <a:t> General topic areas for presentations are provided here as a reference.  Most of the NDRC presentations so far have focused on updates to NASA science algorithms, available NRT data/products as well as profiling decision support systems that use low latency data.</a:t>
            </a:r>
          </a:p>
          <a:p>
            <a:pPr marL="0" marR="0" lvl="0" indent="0" algn="l" defTabSz="915772" rtl="0" eaLnBrk="1" fontAlgn="base" latinLnBrk="0" hangingPunct="1">
              <a:lnSpc>
                <a:spcPct val="100000"/>
              </a:lnSpc>
              <a:spcBef>
                <a:spcPct val="0"/>
              </a:spcBef>
              <a:spcAft>
                <a:spcPct val="0"/>
              </a:spcAft>
              <a:buClrTx/>
              <a:buSzTx/>
              <a:buFontTx/>
              <a:buChar char="•"/>
              <a:tabLst/>
              <a:defRPr/>
            </a:pPr>
            <a:endParaRPr lang="en-US" altLang="en-US" baseline="0" dirty="0"/>
          </a:p>
          <a:p>
            <a:pPr marL="0" marR="0" lvl="0" indent="0" algn="l" defTabSz="915772" rtl="0" eaLnBrk="1" fontAlgn="base" latinLnBrk="0" hangingPunct="1">
              <a:lnSpc>
                <a:spcPct val="100000"/>
              </a:lnSpc>
              <a:spcBef>
                <a:spcPct val="0"/>
              </a:spcBef>
              <a:spcAft>
                <a:spcPct val="0"/>
              </a:spcAft>
              <a:buClrTx/>
              <a:buSzTx/>
              <a:buFontTx/>
              <a:buChar char="•"/>
              <a:tabLst/>
              <a:defRPr/>
            </a:pPr>
            <a:r>
              <a:rPr lang="en-US" altLang="en-US" baseline="0" dirty="0"/>
              <a:t> So please reach out with desired topics for future presentations.</a:t>
            </a:r>
          </a:p>
          <a:p>
            <a:pPr marL="0" marR="0" lvl="0" indent="0" algn="l" defTabSz="915772" rtl="0" eaLnBrk="1" fontAlgn="base" latinLnBrk="0" hangingPunct="1">
              <a:lnSpc>
                <a:spcPct val="100000"/>
              </a:lnSpc>
              <a:spcBef>
                <a:spcPct val="0"/>
              </a:spcBef>
              <a:spcAft>
                <a:spcPct val="0"/>
              </a:spcAft>
              <a:buClrTx/>
              <a:buSzTx/>
              <a:buFontTx/>
              <a:buChar char="•"/>
              <a:tabLst/>
              <a:defRPr/>
            </a:pPr>
            <a:endParaRPr lang="en-US" altLang="en-US" baseline="0" dirty="0"/>
          </a:p>
          <a:p>
            <a:pPr eaLnBrk="1" hangingPunct="1">
              <a:spcBef>
                <a:spcPct val="0"/>
              </a:spcBef>
              <a:buFontTx/>
              <a:buChar char="•"/>
            </a:pPr>
            <a:r>
              <a:rPr lang="en-US" altLang="en-US" baseline="0" dirty="0"/>
              <a:t> As demonstrated by this and previous NDRC webinars, we have the ability to reach out to potential presenters across various agencies, disciplines and application areas, so please do not hesitate to make a suggestion.</a:t>
            </a:r>
          </a:p>
          <a:p>
            <a:pPr eaLnBrk="1" hangingPunct="1">
              <a:spcBef>
                <a:spcPct val="0"/>
              </a:spcBef>
              <a:buFontTx/>
              <a:buChar char="•"/>
            </a:pPr>
            <a:endParaRPr lang="en-US" altLang="en-US" baseline="0" dirty="0"/>
          </a:p>
          <a:p>
            <a:pPr marL="0" marR="0" lvl="0" indent="0" algn="l" defTabSz="914400" rtl="0" eaLnBrk="1" fontAlgn="base" latinLnBrk="0" hangingPunct="1">
              <a:lnSpc>
                <a:spcPct val="100000"/>
              </a:lnSpc>
              <a:spcBef>
                <a:spcPct val="0"/>
              </a:spcBef>
              <a:spcAft>
                <a:spcPct val="0"/>
              </a:spcAft>
              <a:buClrTx/>
              <a:buSzTx/>
              <a:buFontTx/>
              <a:buChar char="•"/>
              <a:tabLst/>
              <a:defRPr/>
            </a:pPr>
            <a:r>
              <a:rPr lang="en-US" altLang="en-US" baseline="0" dirty="0"/>
              <a:t> Lastly December 2, 2020 is the target date for the next NDRC webinar.  An email notification for the next webinar will be provided via the direct readout users email list and other communication channels.</a:t>
            </a: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810811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a:t> Before concluding the webinar, we would like to take a few minutes to highlight some new and events that are of interest to the near real-time data community.</a:t>
            </a:r>
          </a:p>
          <a:p>
            <a:pPr eaLnBrk="1" hangingPunct="1">
              <a:spcBef>
                <a:spcPct val="0"/>
              </a:spcBef>
              <a:buFontTx/>
              <a:buChar char="•"/>
            </a:pPr>
            <a:endParaRPr lang="en-US" altLang="en-US" dirty="0"/>
          </a:p>
          <a:p>
            <a:pPr eaLnBrk="1" hangingPunct="1">
              <a:spcBef>
                <a:spcPct val="0"/>
              </a:spcBef>
              <a:buFontTx/>
              <a:buChar char="•"/>
            </a:pPr>
            <a:r>
              <a:rPr lang="en-US" altLang="en-US" dirty="0"/>
              <a:t> For those of you who may be planning on participating in the annual AGU Fall meeting this December, this year it is planned to be a primarily, if not completely, virtual meeting.</a:t>
            </a:r>
          </a:p>
          <a:p>
            <a:pPr eaLnBrk="1" hangingPunct="1">
              <a:spcBef>
                <a:spcPct val="0"/>
              </a:spcBef>
              <a:buFontTx/>
              <a:buChar char="•"/>
            </a:pPr>
            <a:endParaRPr lang="en-US" altLang="en-US" dirty="0"/>
          </a:p>
          <a:p>
            <a:pPr eaLnBrk="1" hangingPunct="1">
              <a:spcBef>
                <a:spcPct val="0"/>
              </a:spcBef>
              <a:buFontTx/>
              <a:buChar char="•"/>
            </a:pPr>
            <a:r>
              <a:rPr lang="en-US" altLang="en-US" dirty="0"/>
              <a:t> Similar to last year, there will be a session focusing on near real-time/low-latency data for Earth science and space weather applications. </a:t>
            </a:r>
            <a:r>
              <a:rPr lang="en-US" sz="1200" kern="1200" dirty="0">
                <a:solidFill>
                  <a:schemeClr val="tx1"/>
                </a:solidFill>
                <a:effectLst/>
                <a:latin typeface="+mn-lt"/>
                <a:ea typeface="+mn-ea"/>
                <a:cs typeface="+mn-cs"/>
              </a:rPr>
              <a:t>This session aims to demonstrate the benefit of near real time/low latency scientific or social media data, discuss innovative real time analysis approaches including machine learning and big data strategies, means of decreasing data delivery latency, and identifying gaps in current capabilities</a:t>
            </a:r>
            <a:endParaRPr lang="en-US" altLang="en-US" dirty="0"/>
          </a:p>
          <a:p>
            <a:pPr eaLnBrk="1" hangingPunct="1">
              <a:spcBef>
                <a:spcPct val="0"/>
              </a:spcBef>
              <a:buFontTx/>
              <a:buNone/>
            </a:pPr>
            <a:endParaRPr lang="en-US" altLang="en-US" dirty="0"/>
          </a:p>
          <a:p>
            <a:pPr eaLnBrk="1" hangingPunct="1">
              <a:spcBef>
                <a:spcPct val="0"/>
              </a:spcBef>
              <a:buFontTx/>
              <a:buChar char="•"/>
            </a:pPr>
            <a:r>
              <a:rPr lang="en-US" altLang="en-US" dirty="0"/>
              <a:t> The deadline for abstract submissions recently occurred and it is anticipated the session schedule will be made available soon.  Please continue to monitor the AGU website for scheduled oral and poster presentations associated with this session.</a:t>
            </a:r>
          </a:p>
          <a:p>
            <a:pPr eaLnBrk="1" hangingPunct="1">
              <a:spcBef>
                <a:spcPct val="0"/>
              </a:spcBef>
              <a:buFontTx/>
              <a:buChar char="•"/>
            </a:pPr>
            <a:endParaRPr lang="en-US" altLang="en-US"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650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77500" lnSpcReduction="20000"/>
          </a:bodyPr>
          <a:lstStyle/>
          <a:p>
            <a:pPr eaLnBrk="1" hangingPunct="1">
              <a:spcBef>
                <a:spcPct val="0"/>
              </a:spcBef>
              <a:buFontTx/>
              <a:buChar char="•"/>
            </a:pPr>
            <a:r>
              <a:rPr lang="en-US" altLang="en-US" dirty="0"/>
              <a:t> In May 2019, the NDRC webinar series provided a presentation on the NASA VIIRS Black Marble Product Suite.  As a follow up to that event, NASA GSFC has recently announced that the global daily lunar BRDF adjusted nighttime lights product is now available for access.</a:t>
            </a:r>
          </a:p>
          <a:p>
            <a:pPr eaLnBrk="1" hangingPunct="1">
              <a:spcBef>
                <a:spcPct val="0"/>
              </a:spcBef>
              <a:buFontTx/>
              <a:buChar char="•"/>
            </a:pPr>
            <a:endParaRPr lang="en-US" altLang="en-US" dirty="0"/>
          </a:p>
          <a:p>
            <a:pPr eaLnBrk="1" hangingPunct="1">
              <a:spcBef>
                <a:spcPct val="0"/>
              </a:spcBef>
              <a:buFontTx/>
              <a:buChar char="•"/>
            </a:pPr>
            <a:r>
              <a:rPr lang="en-US" altLang="en-US" dirty="0"/>
              <a:t> This product removes cloud-contaminated pixels and corrects for atmospheric, terrain, snow, lunar, and stray light effects so that nighttime light data can be used for scientific observations.</a:t>
            </a:r>
          </a:p>
          <a:p>
            <a:pPr eaLnBrk="1" hangingPunct="1">
              <a:spcBef>
                <a:spcPct val="0"/>
              </a:spcBef>
              <a:buFontTx/>
              <a:buChar char="•"/>
            </a:pPr>
            <a:endParaRPr lang="en-US" altLang="en-US" dirty="0"/>
          </a:p>
          <a:p>
            <a:pPr eaLnBrk="1" hangingPunct="1">
              <a:spcBef>
                <a:spcPct val="0"/>
              </a:spcBef>
              <a:buFontTx/>
              <a:buChar char="•"/>
            </a:pPr>
            <a:r>
              <a:rPr lang="en-US" altLang="en-US" dirty="0"/>
              <a:t> This is the Collection 1 version of this data record and will reach back to 2015 and is available from the LAADS DAAC.  NASA is currently being processed a factor of 10X to process the data record through year 2020 as quickly as possible.</a:t>
            </a:r>
          </a:p>
          <a:p>
            <a:pPr eaLnBrk="1" hangingPunct="1">
              <a:spcBef>
                <a:spcPct val="0"/>
              </a:spcBef>
              <a:buFontTx/>
              <a:buChar char="•"/>
            </a:pPr>
            <a:endParaRPr lang="en-US" altLang="en-US" dirty="0"/>
          </a:p>
          <a:p>
            <a:pPr eaLnBrk="1" hangingPunct="1">
              <a:spcBef>
                <a:spcPct val="0"/>
              </a:spcBef>
              <a:buFontTx/>
              <a:buChar char="•"/>
            </a:pPr>
            <a:r>
              <a:rPr lang="en-US" altLang="en-US" dirty="0"/>
              <a:t> There are plans by the Black Marble project team and the NASA Applied Remote Sensing Training group to provide a training webinar this product sometime in December of this year.  Please stay tuned to the NASA ARSET website for schedule details on that webinar.</a:t>
            </a: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1748461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p:nvSpPr>
        <p:spPr bwMode="auto">
          <a:xfrm>
            <a:off x="3429000" y="2362200"/>
            <a:ext cx="5562600" cy="152400"/>
          </a:xfrm>
          <a:prstGeom prst="wave">
            <a:avLst>
              <a:gd name="adj1" fmla="val 13005"/>
              <a:gd name="adj2" fmla="val 0"/>
            </a:avLst>
          </a:prstGeom>
          <a:gradFill rotWithShape="1">
            <a:gsLst>
              <a:gs pos="0">
                <a:schemeClr val="accent2"/>
              </a:gs>
              <a:gs pos="50000">
                <a:srgbClr val="E1E1E1"/>
              </a:gs>
              <a:gs pos="100000">
                <a:schemeClr val="accent2"/>
              </a:gs>
            </a:gsLst>
            <a:lin ang="0" scaled="1"/>
          </a:gradFill>
          <a:ln w="9525">
            <a:noFill/>
            <a:round/>
            <a:headEnd/>
            <a:tailEnd/>
          </a:ln>
          <a:effectLst/>
        </p:spPr>
        <p:txBody>
          <a:bodyPr wrap="none" anchor="ctr"/>
          <a:lstStyle/>
          <a:p>
            <a:pPr algn="ctr" eaLnBrk="1" hangingPunct="1">
              <a:defRPr/>
            </a:pPr>
            <a:endParaRPr lang="en-US">
              <a:latin typeface="Arial" charset="0"/>
            </a:endParaRPr>
          </a:p>
        </p:txBody>
      </p:sp>
      <p:sp>
        <p:nvSpPr>
          <p:cNvPr id="5122" name="Rectangle 2"/>
          <p:cNvSpPr>
            <a:spLocks noGrp="1" noChangeArrowheads="1"/>
          </p:cNvSpPr>
          <p:nvPr>
            <p:ph type="subTitle" idx="1"/>
          </p:nvPr>
        </p:nvSpPr>
        <p:spPr>
          <a:xfrm>
            <a:off x="3733800" y="2819400"/>
            <a:ext cx="5181600" cy="1752600"/>
          </a:xfrm>
        </p:spPr>
        <p:txBody>
          <a:bodyPr/>
          <a:lstStyle>
            <a:lvl1pPr marL="0" indent="0" algn="r">
              <a:buFontTx/>
              <a:buNone/>
              <a:defRPr sz="2400"/>
            </a:lvl1pPr>
          </a:lstStyle>
          <a:p>
            <a:r>
              <a:rPr lang="en-US"/>
              <a:t>Click to edit Master subtitle style</a:t>
            </a:r>
          </a:p>
        </p:txBody>
      </p:sp>
      <p:sp>
        <p:nvSpPr>
          <p:cNvPr id="5124" name="Rectangle 4"/>
          <p:cNvSpPr>
            <a:spLocks noGrp="1" noChangeArrowheads="1"/>
          </p:cNvSpPr>
          <p:nvPr>
            <p:ph type="ctrTitle"/>
          </p:nvPr>
        </p:nvSpPr>
        <p:spPr>
          <a:xfrm>
            <a:off x="3581400" y="1143000"/>
            <a:ext cx="5257800" cy="1470025"/>
          </a:xfrm>
        </p:spPr>
        <p:txBody>
          <a:bodyPr/>
          <a:lstStyle>
            <a:lvl1pPr algn="r">
              <a:defRPr u="none">
                <a:solidFill>
                  <a:schemeClr val="tx1"/>
                </a:solidFill>
              </a:defRPr>
            </a:lvl1pPr>
          </a:lstStyle>
          <a:p>
            <a:r>
              <a:rPr lang="en-US" dirty="0"/>
              <a:t>Click to edit Master title style</a:t>
            </a:r>
          </a:p>
        </p:txBody>
      </p:sp>
      <p:sp>
        <p:nvSpPr>
          <p:cNvPr id="5" name="Rectangle 4"/>
          <p:cNvSpPr>
            <a:spLocks noGrp="1" noChangeArrowheads="1"/>
          </p:cNvSpPr>
          <p:nvPr>
            <p:ph type="ftr" sz="quarter" idx="10"/>
          </p:nvPr>
        </p:nvSpPr>
        <p:spPr>
          <a:xfrm>
            <a:off x="5257800" y="5943600"/>
            <a:ext cx="3657600" cy="762000"/>
          </a:xfrm>
        </p:spPr>
        <p:txBody>
          <a:bodyPr/>
          <a:lstStyle>
            <a:lvl1pPr algn="r">
              <a:defRPr>
                <a:solidFill>
                  <a:schemeClr val="tx1"/>
                </a:solidFill>
              </a:defRPr>
            </a:lvl1pPr>
          </a:lstStyle>
          <a:p>
            <a:pPr>
              <a:defRPr/>
            </a:pPr>
            <a:r>
              <a:rPr lang="en-US" altLang="en-US" dirty="0"/>
              <a:t>NASA Direct Readout Conference (NDRC), </a:t>
            </a:r>
          </a:p>
          <a:p>
            <a:pPr>
              <a:defRPr/>
            </a:pPr>
            <a:r>
              <a:rPr lang="en-US" altLang="en-US" dirty="0"/>
              <a:t>http://ndrc-9.gsfc.nasa.gov</a:t>
            </a:r>
          </a:p>
        </p:txBody>
      </p:sp>
    </p:spTree>
    <p:extLst>
      <p:ext uri="{BB962C8B-B14F-4D97-AF65-F5344CB8AC3E}">
        <p14:creationId xmlns:p14="http://schemas.microsoft.com/office/powerpoint/2010/main" val="105337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847885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1981200" cy="5973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152400"/>
            <a:ext cx="5791200" cy="5973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398112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642849-B028-4999-8E51-D83912F3F798}"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2235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34030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642849-B028-4999-8E51-D83912F3F798}"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3897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642849-B028-4999-8E51-D83912F3F798}"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3480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642849-B028-4999-8E51-D83912F3F798}" type="datetimeFigureOut">
              <a:rPr lang="en-US" smtClean="0"/>
              <a:t>8/25/2020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71544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642849-B028-4999-8E51-D83912F3F798}" type="datetimeFigureOut">
              <a:rPr lang="en-US" smtClean="0"/>
              <a:t>8/25/2020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542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42849-B028-4999-8E51-D83912F3F798}" type="datetimeFigureOut">
              <a:rPr lang="en-US" smtClean="0"/>
              <a:t>8/25/2020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3811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11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31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76200" y="106680"/>
            <a:ext cx="7924800" cy="609600"/>
          </a:xfrm>
        </p:spPr>
        <p:txBody>
          <a:bodyPr/>
          <a:lstStyle>
            <a:lvl1pPr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Webinar Series</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6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397642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29666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642849-B028-4999-8E51-D83912F3F798}"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5026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5" name="Rectangle 4"/>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6" name="Picture 5"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17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9906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49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3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8269"/>
            <a:ext cx="8229600" cy="601663"/>
          </a:xfrm>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9" name="Picture 8"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91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pic>
        <p:nvPicPr>
          <p:cNvPr id="5" name="Picture 4"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660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
        <p:nvSpPr>
          <p:cNvPr id="3" name="Rectangle 2"/>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4" name="Picture 3"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20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433436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a:t>NASA Direct Readout Conference (NDRC), http://ndrc-9.gsfc.nasa.gov</a:t>
            </a:r>
          </a:p>
        </p:txBody>
      </p:sp>
    </p:spTree>
    <p:extLst>
      <p:ext uri="{BB962C8B-B14F-4D97-AF65-F5344CB8AC3E}">
        <p14:creationId xmlns:p14="http://schemas.microsoft.com/office/powerpoint/2010/main" val="203595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4099" name="Rectangle 3"/>
          <p:cNvSpPr>
            <a:spLocks noGrp="1" noChangeArrowheads="1"/>
          </p:cNvSpPr>
          <p:nvPr>
            <p:ph type="body" idx="1"/>
          </p:nvPr>
        </p:nvSpPr>
        <p:spPr bwMode="auto">
          <a:xfrm>
            <a:off x="990600" y="1143000"/>
            <a:ext cx="76962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100" name="Rectangle 4"/>
          <p:cNvSpPr>
            <a:spLocks noGrp="1" noChangeArrowheads="1"/>
          </p:cNvSpPr>
          <p:nvPr>
            <p:ph type="ftr" sz="quarter" idx="3"/>
          </p:nvPr>
        </p:nvSpPr>
        <p:spPr bwMode="auto">
          <a:xfrm>
            <a:off x="1066800" y="6613525"/>
            <a:ext cx="7239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777777"/>
                </a:solidFill>
                <a:latin typeface="Arial" charset="0"/>
              </a:defRPr>
            </a:lvl1pPr>
          </a:lstStyle>
          <a:p>
            <a:pPr>
              <a:defRPr/>
            </a:pPr>
            <a:r>
              <a:rPr lang="en-US"/>
              <a:t>International Land Direct Readout Coordinating Committee, http://landdirectreadout.org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up)">
                                      <p:cBhvr>
                                        <p:cTn id="7"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tmplLst>
          <p:tmpl>
            <p:tnLst>
              <p:par>
                <p:cTn presetID="22" presetClass="entr" presetSubtype="1"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up)">
                      <p:cBhvr>
                        <p:cTn dur="1000"/>
                        <p:tgtEl>
                          <p:spTgt spid="4099"/>
                        </p:tgtEl>
                      </p:cBhvr>
                    </p:animEffect>
                  </p:childTnLst>
                </p:cTn>
              </p:par>
            </p:tnLst>
          </p:tmpl>
        </p:tmplLst>
      </p:bldP>
    </p:bldLst>
  </p:timing>
  <p:hf sldNum="0" hdr="0" dt="0"/>
  <p:txStyles>
    <p:titleStyle>
      <a:lvl1pPr algn="l" rtl="0" eaLnBrk="1" fontAlgn="base" hangingPunct="1">
        <a:spcBef>
          <a:spcPct val="0"/>
        </a:spcBef>
        <a:spcAft>
          <a:spcPct val="0"/>
        </a:spcAft>
        <a:defRPr sz="3200" u="none">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ctr" rtl="0" eaLnBrk="1" fontAlgn="base" hangingPunct="1">
        <a:spcBef>
          <a:spcPct val="0"/>
        </a:spcBef>
        <a:spcAft>
          <a:spcPct val="0"/>
        </a:spcAft>
        <a:defRPr sz="3200" u="sng">
          <a:solidFill>
            <a:srgbClr val="003300"/>
          </a:solidFill>
          <a:latin typeface="Arial" charset="0"/>
        </a:defRPr>
      </a:lvl2pPr>
      <a:lvl3pPr algn="ctr" rtl="0" eaLnBrk="1" fontAlgn="base" hangingPunct="1">
        <a:spcBef>
          <a:spcPct val="0"/>
        </a:spcBef>
        <a:spcAft>
          <a:spcPct val="0"/>
        </a:spcAft>
        <a:defRPr sz="3200" u="sng">
          <a:solidFill>
            <a:srgbClr val="003300"/>
          </a:solidFill>
          <a:latin typeface="Arial" charset="0"/>
        </a:defRPr>
      </a:lvl3pPr>
      <a:lvl4pPr algn="ctr" rtl="0" eaLnBrk="1" fontAlgn="base" hangingPunct="1">
        <a:spcBef>
          <a:spcPct val="0"/>
        </a:spcBef>
        <a:spcAft>
          <a:spcPct val="0"/>
        </a:spcAft>
        <a:defRPr sz="3200" u="sng">
          <a:solidFill>
            <a:srgbClr val="003300"/>
          </a:solidFill>
          <a:latin typeface="Arial" charset="0"/>
        </a:defRPr>
      </a:lvl4pPr>
      <a:lvl5pPr algn="ctr" rtl="0" eaLnBrk="1" fontAlgn="base" hangingPunct="1">
        <a:spcBef>
          <a:spcPct val="0"/>
        </a:spcBef>
        <a:spcAft>
          <a:spcPct val="0"/>
        </a:spcAft>
        <a:defRPr sz="3200" u="sng">
          <a:solidFill>
            <a:srgbClr val="003300"/>
          </a:solidFill>
          <a:latin typeface="Arial" charset="0"/>
        </a:defRPr>
      </a:lvl5pPr>
      <a:lvl6pPr marL="457200" algn="ctr" rtl="0" eaLnBrk="1" fontAlgn="base" hangingPunct="1">
        <a:spcBef>
          <a:spcPct val="0"/>
        </a:spcBef>
        <a:spcAft>
          <a:spcPct val="0"/>
        </a:spcAft>
        <a:defRPr sz="3200" u="sng">
          <a:solidFill>
            <a:srgbClr val="003300"/>
          </a:solidFill>
          <a:latin typeface="Arial" charset="0"/>
        </a:defRPr>
      </a:lvl6pPr>
      <a:lvl7pPr marL="914400" algn="ctr" rtl="0" eaLnBrk="1" fontAlgn="base" hangingPunct="1">
        <a:spcBef>
          <a:spcPct val="0"/>
        </a:spcBef>
        <a:spcAft>
          <a:spcPct val="0"/>
        </a:spcAft>
        <a:defRPr sz="3200" u="sng">
          <a:solidFill>
            <a:srgbClr val="003300"/>
          </a:solidFill>
          <a:latin typeface="Arial" charset="0"/>
        </a:defRPr>
      </a:lvl7pPr>
      <a:lvl8pPr marL="1371600" algn="ctr" rtl="0" eaLnBrk="1" fontAlgn="base" hangingPunct="1">
        <a:spcBef>
          <a:spcPct val="0"/>
        </a:spcBef>
        <a:spcAft>
          <a:spcPct val="0"/>
        </a:spcAft>
        <a:defRPr sz="3200" u="sng">
          <a:solidFill>
            <a:srgbClr val="003300"/>
          </a:solidFill>
          <a:latin typeface="Arial" charset="0"/>
        </a:defRPr>
      </a:lvl8pPr>
      <a:lvl9pPr marL="1828800" algn="ctr" rtl="0" eaLnBrk="1" fontAlgn="base" hangingPunct="1">
        <a:spcBef>
          <a:spcPct val="0"/>
        </a:spcBef>
        <a:spcAft>
          <a:spcPct val="0"/>
        </a:spcAft>
        <a:defRPr sz="3200" u="sng">
          <a:solidFill>
            <a:srgbClr val="0033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1" fontAlgn="base" hangingPunct="1">
        <a:spcBef>
          <a:spcPct val="20000"/>
        </a:spcBef>
        <a:spcAft>
          <a:spcPct val="0"/>
        </a:spcAft>
        <a:buChar char="–"/>
        <a:defRPr sz="28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spcBef>
          <a:spcPct val="20000"/>
        </a:spcBef>
        <a:spcAft>
          <a:spcPct val="0"/>
        </a:spcAft>
        <a:buChar char="•"/>
        <a:defRPr sz="24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42849-B028-4999-8E51-D83912F3F798}" type="datetimeFigureOut">
              <a:rPr lang="en-US" smtClean="0"/>
              <a:t>8/25/2020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51C08-9308-45E9-9F6E-63EBCD8C8C08}" type="slidenum">
              <a:rPr lang="en-US" smtClean="0"/>
              <a:t>‹#›</a:t>
            </a:fld>
            <a:endParaRPr lang="en-US"/>
          </a:p>
        </p:txBody>
      </p:sp>
    </p:spTree>
    <p:extLst>
      <p:ext uri="{BB962C8B-B14F-4D97-AF65-F5344CB8AC3E}">
        <p14:creationId xmlns:p14="http://schemas.microsoft.com/office/powerpoint/2010/main" val="392519212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mailto:bquayle@usda.gov"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directreadout.sci.gsfc.nasa.gov/?id=home" TargetMode="External"/><Relationship Id="rId5" Type="http://schemas.openxmlformats.org/officeDocument/2006/relationships/hyperlink" Target="mailto:robert.k.kannenberg@nasa.gov" TargetMode="External"/><Relationship Id="rId4" Type="http://schemas.openxmlformats.org/officeDocument/2006/relationships/hyperlink" Target="mailto:kelvin.w.brentzel@nasa.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gu.confex.com/agu/fm20/prelim.cgi/Session/10408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ladsweb.modaps.eosdis.nasa.gov/missions-and-measurements/products/VNP46A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arset.gsfc.nasa.gov/webinars" TargetMode="External"/><Relationship Id="rId4" Type="http://schemas.openxmlformats.org/officeDocument/2006/relationships/hyperlink" Target="https://blackmarble.gsfc.nas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700" y="2384554"/>
            <a:ext cx="7848600" cy="2662267"/>
          </a:xfrm>
          <a:prstGeom prst="rect">
            <a:avLst/>
          </a:prstGeom>
          <a:noFill/>
        </p:spPr>
        <p:txBody>
          <a:bodyPr wrap="square" rtlCol="0">
            <a:spAutoFit/>
          </a:bodyPr>
          <a:lstStyle/>
          <a:p>
            <a:pPr algn="ctr">
              <a:spcAft>
                <a:spcPts val="600"/>
              </a:spcAft>
            </a:pPr>
            <a:r>
              <a:rPr lang="en-US" sz="3600" dirty="0">
                <a:latin typeface="Tahoma" panose="020B0604030504040204" pitchFamily="34" charset="0"/>
                <a:ea typeface="Tahoma" panose="020B0604030504040204" pitchFamily="34" charset="0"/>
                <a:cs typeface="Tahoma" panose="020B0604030504040204" pitchFamily="34" charset="0"/>
              </a:rPr>
              <a:t>Welcome to the NASA Direct Readout Conference (NDRC) Webinar Series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The webinar will begin at 11:00 EDT/15:00 UTC</a:t>
            </a:r>
          </a:p>
          <a:p>
            <a:pPr lvl="1">
              <a:spcAft>
                <a:spcPts val="1800"/>
              </a:spcAft>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96829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914400"/>
            <a:ext cx="7848600" cy="6201698"/>
          </a:xfrm>
          <a:prstGeom prst="rect">
            <a:avLst/>
          </a:prstGeom>
          <a:noFill/>
        </p:spPr>
        <p:txBody>
          <a:bodyPr wrap="square" rtlCol="0">
            <a:spAutoFit/>
          </a:bodyPr>
          <a:lstStyle/>
          <a:p>
            <a:pPr algn="ctr">
              <a:spcAft>
                <a:spcPts val="0"/>
              </a:spcAft>
            </a:pPr>
            <a:r>
              <a:rPr lang="en-US" sz="4400" dirty="0">
                <a:latin typeface="Tahoma" panose="020B0604030504040204" pitchFamily="34" charset="0"/>
                <a:ea typeface="Tahoma" panose="020B0604030504040204" pitchFamily="34" charset="0"/>
                <a:cs typeface="Tahoma" panose="020B0604030504040204" pitchFamily="34" charset="0"/>
              </a:rPr>
              <a:t>Thanks!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Please email with any questions and suggestions for future webinar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 (</a:t>
            </a:r>
            <a:r>
              <a:rPr lang="en-US" sz="2400" dirty="0">
                <a:latin typeface="Tahoma" panose="020B0604030504040204" pitchFamily="34" charset="0"/>
                <a:ea typeface="Tahoma" panose="020B0604030504040204" pitchFamily="34" charset="0"/>
                <a:cs typeface="Tahoma" panose="020B0604030504040204" pitchFamily="34" charset="0"/>
                <a:hlinkClick r:id="rId3"/>
              </a:rPr>
              <a:t>brad.quayle@usda.gov</a:t>
            </a:r>
            <a:r>
              <a:rPr lang="en-US" sz="2400" dirty="0">
                <a:latin typeface="Tahoma" panose="020B0604030504040204" pitchFamily="34" charset="0"/>
                <a:ea typeface="Tahoma" panose="020B0604030504040204" pitchFamily="34" charset="0"/>
                <a:cs typeface="Tahoma" panose="020B0604030504040204" pitchFamily="34" charset="0"/>
              </a:rPr>
              <a:t>)</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Kelvin Brentzel (</a:t>
            </a:r>
            <a:r>
              <a:rPr lang="en-US" sz="2400" u="sng" dirty="0">
                <a:latin typeface="Tahoma" panose="020B0604030504040204" pitchFamily="34" charset="0"/>
                <a:ea typeface="Tahoma" panose="020B0604030504040204" pitchFamily="34" charset="0"/>
                <a:cs typeface="Tahoma" panose="020B0604030504040204" pitchFamily="34" charset="0"/>
                <a:hlinkClick r:id="rId4"/>
              </a:rPr>
              <a:t>kelvin.w.brentzel@nasa.gov</a:t>
            </a:r>
            <a:r>
              <a:rPr lang="en-US" sz="2400" u="sng"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Bob Kannenberg (</a:t>
            </a:r>
            <a:r>
              <a:rPr lang="en-US" sz="2400" u="sng" dirty="0">
                <a:latin typeface="Tahoma" panose="020B0604030504040204" pitchFamily="34" charset="0"/>
                <a:ea typeface="Tahoma" panose="020B0604030504040204" pitchFamily="34" charset="0"/>
                <a:cs typeface="Tahoma" panose="020B0604030504040204" pitchFamily="34" charset="0"/>
                <a:hlinkClick r:id="rId5"/>
              </a:rPr>
              <a:t>robert.k.kannenberg@nasa.gov</a:t>
            </a:r>
            <a:r>
              <a:rPr lang="en-US" sz="2400" u="sng" dirty="0">
                <a:latin typeface="Tahoma" panose="020B0604030504040204" pitchFamily="34" charset="0"/>
                <a:ea typeface="Tahoma" panose="020B0604030504040204" pitchFamily="34" charset="0"/>
                <a:cs typeface="Tahoma" panose="020B0604030504040204" pitchFamily="34" charset="0"/>
              </a:rPr>
              <a:t>)</a:t>
            </a:r>
          </a:p>
          <a:p>
            <a:pPr>
              <a:spcAft>
                <a:spcPts val="600"/>
              </a:spcAft>
            </a:pPr>
            <a:endParaRPr lang="en-US" sz="2400" u="sng"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For more information on past webinars and conferences, please see:</a:t>
            </a:r>
          </a:p>
          <a:p>
            <a:pPr marL="800100" lvl="1" indent="-342900">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hlinkClick r:id="rId6"/>
              </a:rPr>
              <a:t>https://directreadout.sci.gsfc.nasa.gov/?id=home</a:t>
            </a:r>
            <a:endParaRPr lang="en-US" sz="2400" dirty="0">
              <a:latin typeface="Tahoma" panose="020B0604030504040204" pitchFamily="34" charset="0"/>
              <a:ea typeface="Tahoma" panose="020B0604030504040204" pitchFamily="34" charset="0"/>
              <a:cs typeface="Tahoma" panose="020B0604030504040204" pitchFamily="34" charset="0"/>
            </a:endParaRPr>
          </a:p>
          <a:p>
            <a:pPr marL="342900" indent="-342900">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4531424"/>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066800" y="838200"/>
            <a:ext cx="7772400" cy="1470025"/>
          </a:xfrm>
        </p:spPr>
        <p:txBody>
          <a:bodyPr/>
          <a:lstStyle/>
          <a:p>
            <a:r>
              <a:rPr lang="en-US" altLang="en-US" sz="4800" dirty="0"/>
              <a:t>NASA Direct Readout Conference (NDRC) Webinar Series </a:t>
            </a:r>
            <a:br>
              <a:rPr lang="en-US" altLang="en-US" sz="4800" dirty="0"/>
            </a:br>
            <a:endParaRPr lang="en-US" altLang="en-US" sz="4800" dirty="0"/>
          </a:p>
        </p:txBody>
      </p:sp>
      <p:sp>
        <p:nvSpPr>
          <p:cNvPr id="5124" name="Rectangle 3"/>
          <p:cNvSpPr>
            <a:spLocks noGrp="1" noChangeArrowheads="1"/>
          </p:cNvSpPr>
          <p:nvPr>
            <p:ph type="subTitle" idx="1"/>
          </p:nvPr>
        </p:nvSpPr>
        <p:spPr>
          <a:xfrm>
            <a:off x="1600200" y="2667000"/>
            <a:ext cx="7315200" cy="3733800"/>
          </a:xfrm>
        </p:spPr>
        <p:txBody>
          <a:bodyPr/>
          <a:lstStyle/>
          <a:p>
            <a:pPr>
              <a:spcBef>
                <a:spcPts val="0"/>
              </a:spcBef>
              <a:spcAft>
                <a:spcPts val="1800"/>
              </a:spcAft>
            </a:pPr>
            <a:endParaRPr lang="en-US" altLang="en-US" sz="2800" dirty="0"/>
          </a:p>
          <a:p>
            <a:pPr>
              <a:spcBef>
                <a:spcPts val="0"/>
              </a:spcBef>
              <a:spcAft>
                <a:spcPts val="1800"/>
              </a:spcAft>
            </a:pPr>
            <a:endParaRPr lang="en-US" altLang="en-US" sz="2800" dirty="0"/>
          </a:p>
          <a:p>
            <a:pPr>
              <a:spcBef>
                <a:spcPts val="0"/>
              </a:spcBef>
              <a:spcAft>
                <a:spcPts val="0"/>
              </a:spcAft>
            </a:pPr>
            <a:r>
              <a:rPr lang="en-US" altLang="en-US" sz="2800" dirty="0"/>
              <a:t>September 2, 2020</a:t>
            </a:r>
            <a:br>
              <a:rPr lang="en-US" altLang="en-US" sz="2800" dirty="0"/>
            </a:br>
            <a:endParaRPr lang="en-US" altLang="en-US" sz="2800" dirty="0"/>
          </a:p>
        </p:txBody>
      </p:sp>
      <p:pic>
        <p:nvPicPr>
          <p:cNvPr id="6" name="Picture 5" descr="NASA_Logo_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8450" y="6160808"/>
            <a:ext cx="6508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UA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9325" y="6106039"/>
            <a:ext cx="598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621683"/>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Ground Rules</a:t>
            </a:r>
          </a:p>
        </p:txBody>
      </p:sp>
      <p:sp>
        <p:nvSpPr>
          <p:cNvPr id="5" name="TextBox 4"/>
          <p:cNvSpPr txBox="1"/>
          <p:nvPr/>
        </p:nvSpPr>
        <p:spPr>
          <a:xfrm>
            <a:off x="482321" y="1005840"/>
            <a:ext cx="6858000" cy="412420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Communications with Presenters</a:t>
            </a:r>
          </a:p>
          <a:p>
            <a:pPr marL="684213" lvl="1" indent="-227013">
              <a:spcAft>
                <a:spcPts val="12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Please submit all questions in writing via Chat to the Panelists (Brad Quayle, Kelvin </a:t>
            </a:r>
            <a:r>
              <a:rPr lang="en-US" sz="2200" dirty="0" err="1">
                <a:latin typeface="Tahoma" panose="020B0604030504040204" pitchFamily="34" charset="0"/>
                <a:ea typeface="Tahoma" panose="020B0604030504040204" pitchFamily="34" charset="0"/>
                <a:cs typeface="Tahoma" panose="020B0604030504040204" pitchFamily="34" charset="0"/>
              </a:rPr>
              <a:t>Brentzel</a:t>
            </a:r>
            <a:r>
              <a:rPr lang="en-US" sz="2200" dirty="0">
                <a:latin typeface="Tahoma" panose="020B0604030504040204" pitchFamily="34" charset="0"/>
                <a:ea typeface="Tahoma" panose="020B0604030504040204" pitchFamily="34" charset="0"/>
                <a:cs typeface="Tahoma" panose="020B0604030504040204" pitchFamily="34" charset="0"/>
              </a:rPr>
              <a:t>, and Bob Kannenberg). </a:t>
            </a:r>
          </a:p>
          <a:p>
            <a:pPr marL="684213" lvl="1" indent="-227013">
              <a:spcAft>
                <a:spcPts val="12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Questions received for the Presenters will be coordinated by the Host (Brad Quayle), where you will be unmuted individually and called on to speak.</a:t>
            </a:r>
          </a:p>
          <a:p>
            <a:pPr marL="684213" lvl="1" indent="-227013">
              <a:spcAft>
                <a:spcPts val="600"/>
              </a:spcAft>
              <a:buFont typeface="Arial" panose="020B0604020202020204" pitchFamily="34" charset="0"/>
              <a:buChar char="•"/>
            </a:pPr>
            <a:r>
              <a:rPr lang="en-US" sz="2200" dirty="0">
                <a:latin typeface="Tahoma" panose="020B0604030504040204" pitchFamily="34" charset="0"/>
                <a:ea typeface="Tahoma" panose="020B0604030504040204" pitchFamily="34" charset="0"/>
                <a:cs typeface="Tahoma" panose="020B0604030504040204" pitchFamily="34" charset="0"/>
              </a:rPr>
              <a:t>Only the Host may unmute your audio.</a:t>
            </a:r>
          </a:p>
          <a:p>
            <a:pPr marL="227013" indent="-227013">
              <a:spcAft>
                <a:spcPts val="600"/>
              </a:spcAft>
              <a:buFont typeface="Arial" panose="020B0604020202020204" pitchFamily="34" charset="0"/>
              <a:buChar char="•"/>
            </a:pPr>
            <a:endParaRPr lang="en-US" sz="2800" dirty="0">
              <a:latin typeface="Tahoma" panose="020B0604030504040204" pitchFamily="34" charset="0"/>
              <a:ea typeface="Tahoma" panose="020B0604030504040204" pitchFamily="34" charset="0"/>
              <a:cs typeface="Tahoma" panose="020B0604030504040204" pitchFamily="34" charset="0"/>
            </a:endParaRPr>
          </a:p>
        </p:txBody>
      </p:sp>
      <p:pic>
        <p:nvPicPr>
          <p:cNvPr id="10" name="Picture 9">
            <a:extLst>
              <a:ext uri="{FF2B5EF4-FFF2-40B4-BE49-F238E27FC236}">
                <a16:creationId xmlns:a16="http://schemas.microsoft.com/office/drawing/2014/main" id="{6A405511-D512-4338-9D37-1C25C77191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43800" y="3875936"/>
            <a:ext cx="1371600" cy="1153264"/>
          </a:xfrm>
          <a:prstGeom prst="rect">
            <a:avLst/>
          </a:prstGeom>
        </p:spPr>
      </p:pic>
      <p:pic>
        <p:nvPicPr>
          <p:cNvPr id="16" name="Picture 15">
            <a:extLst>
              <a:ext uri="{FF2B5EF4-FFF2-40B4-BE49-F238E27FC236}">
                <a16:creationId xmlns:a16="http://schemas.microsoft.com/office/drawing/2014/main" id="{36FC6DE8-30E3-4A0E-9F14-A4D9592C735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43800" y="1744675"/>
            <a:ext cx="1371600" cy="998525"/>
          </a:xfrm>
          <a:prstGeom prst="rect">
            <a:avLst/>
          </a:prstGeom>
        </p:spPr>
      </p:pic>
    </p:spTree>
    <p:extLst>
      <p:ext uri="{BB962C8B-B14F-4D97-AF65-F5344CB8AC3E}">
        <p14:creationId xmlns:p14="http://schemas.microsoft.com/office/powerpoint/2010/main" val="2442886662"/>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NDRC Webinar Series</a:t>
            </a:r>
          </a:p>
        </p:txBody>
      </p:sp>
      <p:sp>
        <p:nvSpPr>
          <p:cNvPr id="5" name="TextBox 4"/>
          <p:cNvSpPr txBox="1"/>
          <p:nvPr/>
        </p:nvSpPr>
        <p:spPr>
          <a:xfrm>
            <a:off x="482321" y="1005840"/>
            <a:ext cx="7848600" cy="5863144"/>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Objectives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Provide a “virtual” forum for ongoing communications among</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Direct readout/near real-time data practitioners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Organizations that conduct relevant decision support operations</a:t>
            </a:r>
          </a:p>
          <a:p>
            <a:pPr marL="1141413" lvl="2"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End user community</a:t>
            </a:r>
          </a:p>
          <a:p>
            <a:pPr marL="684213" lvl="1" indent="-227013">
              <a:spcAft>
                <a:spcPts val="18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Updates on relevant science, algorithms, technologies, applications and systems</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Scope of Topics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Land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Associated atmosphere discipline data/applications</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Cross-cutting topics</a:t>
            </a:r>
          </a:p>
        </p:txBody>
      </p:sp>
    </p:spTree>
    <p:extLst>
      <p:ext uri="{BB962C8B-B14F-4D97-AF65-F5344CB8AC3E}">
        <p14:creationId xmlns:p14="http://schemas.microsoft.com/office/powerpoint/2010/main" val="815469624"/>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Today’s Agenda</a:t>
            </a:r>
          </a:p>
        </p:txBody>
      </p:sp>
      <p:sp>
        <p:nvSpPr>
          <p:cNvPr id="5" name="TextBox 4"/>
          <p:cNvSpPr txBox="1"/>
          <p:nvPr/>
        </p:nvSpPr>
        <p:spPr>
          <a:xfrm>
            <a:off x="482320" y="1005840"/>
            <a:ext cx="8356879" cy="3308598"/>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Synthetic Aperture Radar for Rapid Disaster Response</a:t>
            </a:r>
          </a:p>
          <a:p>
            <a:pPr marL="684213" lvl="1" indent="-227013">
              <a:spcAft>
                <a:spcPts val="12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Presented by Sang-Ho Yun (NASA Jet Propulsion Laboratory, California Institute of Technology)</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Meeting Wrap Up</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Brad Quayle</a:t>
            </a:r>
          </a:p>
          <a:p>
            <a:pPr marL="227013" indent="-227013">
              <a:spcAft>
                <a:spcPts val="600"/>
              </a:spcAft>
              <a:buFont typeface="Arial" panose="020B0604020202020204" pitchFamily="34" charset="0"/>
              <a:buChar char="•"/>
            </a:pPr>
            <a:endParaRPr lang="en-US" sz="2800" dirty="0"/>
          </a:p>
        </p:txBody>
      </p:sp>
      <p:sp>
        <p:nvSpPr>
          <p:cNvPr id="3" name="TextBox 2"/>
          <p:cNvSpPr txBox="1"/>
          <p:nvPr/>
        </p:nvSpPr>
        <p:spPr>
          <a:xfrm>
            <a:off x="304800" y="5029200"/>
            <a:ext cx="8534399" cy="646331"/>
          </a:xfrm>
          <a:prstGeom prst="rect">
            <a:avLst/>
          </a:prstGeom>
          <a:noFill/>
        </p:spPr>
        <p:txBody>
          <a:bodyPr wrap="square" rtlCol="0">
            <a:spAutoFit/>
          </a:bodyPr>
          <a:lstStyle/>
          <a:p>
            <a:pPr algn="ctr"/>
            <a:r>
              <a:rPr lang="en-US" b="1" i="1" dirty="0">
                <a:latin typeface="Tahoma" panose="020B0604030504040204" pitchFamily="34" charset="0"/>
                <a:ea typeface="Tahoma" panose="020B0604030504040204" pitchFamily="34" charset="0"/>
                <a:cs typeface="Tahoma" panose="020B0604030504040204" pitchFamily="34" charset="0"/>
              </a:rPr>
              <a:t>Written questions can be submitted anytime via chat to the WebEx panelists</a:t>
            </a:r>
            <a:r>
              <a:rPr lang="en-US" sz="1500" b="1" i="1"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811338944"/>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3388549"/>
            <a:ext cx="7848600" cy="1031051"/>
          </a:xfrm>
          <a:prstGeom prst="rect">
            <a:avLst/>
          </a:prstGeom>
          <a:noFill/>
        </p:spPr>
        <p:txBody>
          <a:bodyPr wrap="square" rtlCol="0">
            <a:spAutoFit/>
          </a:bodyPr>
          <a:lstStyle/>
          <a:p>
            <a:pPr algn="ctr">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&lt;Presentation&gt;</a:t>
            </a: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800" dirty="0"/>
          </a:p>
        </p:txBody>
      </p:sp>
    </p:spTree>
    <p:extLst>
      <p:ext uri="{BB962C8B-B14F-4D97-AF65-F5344CB8AC3E}">
        <p14:creationId xmlns:p14="http://schemas.microsoft.com/office/powerpoint/2010/main" val="1264990582"/>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Meeting Wrap Up</a:t>
            </a:r>
          </a:p>
        </p:txBody>
      </p:sp>
      <p:sp>
        <p:nvSpPr>
          <p:cNvPr id="5" name="TextBox 4"/>
          <p:cNvSpPr txBox="1"/>
          <p:nvPr/>
        </p:nvSpPr>
        <p:spPr>
          <a:xfrm>
            <a:off x="482320" y="1005840"/>
            <a:ext cx="8204479" cy="5463034"/>
          </a:xfrm>
          <a:prstGeom prst="rect">
            <a:avLst/>
          </a:prstGeom>
          <a:noFill/>
        </p:spPr>
        <p:txBody>
          <a:bodyPr wrap="square" rtlCol="0">
            <a:spAutoFit/>
          </a:bodyPr>
          <a:lstStyle/>
          <a:p>
            <a:pPr marL="227013" indent="-227013">
              <a:spcAft>
                <a:spcPts val="24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Please provide your input on future webinars:</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Future webinar topic areas for consideration</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Updates on relevant remote sensing science, algorithms and data products</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Demonstrate relevant technologies for DR/NRT data</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Status and availability of DR/NRT data sources</a:t>
            </a:r>
          </a:p>
          <a:p>
            <a:pPr marL="684213" lvl="1" indent="-227013">
              <a:spcAft>
                <a:spcPts val="9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Spotlight applications and DSSs that use DR/NRT data</a:t>
            </a:r>
          </a:p>
          <a:p>
            <a:pPr marL="684213" lvl="1" indent="-227013">
              <a:spcAft>
                <a:spcPts val="24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Collaboration opportunities (data sharing, Cal/Val activities, feedback to space agencies, etc.)</a:t>
            </a:r>
          </a:p>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Anticipated schedule for next webinar</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December 2, 2020</a:t>
            </a:r>
          </a:p>
        </p:txBody>
      </p:sp>
    </p:spTree>
    <p:extLst>
      <p:ext uri="{BB962C8B-B14F-4D97-AF65-F5344CB8AC3E}">
        <p14:creationId xmlns:p14="http://schemas.microsoft.com/office/powerpoint/2010/main" val="663007440"/>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Relevant News/Upcoming Events</a:t>
            </a:r>
          </a:p>
        </p:txBody>
      </p:sp>
      <p:sp>
        <p:nvSpPr>
          <p:cNvPr id="5" name="TextBox 4"/>
          <p:cNvSpPr txBox="1"/>
          <p:nvPr/>
        </p:nvSpPr>
        <p:spPr>
          <a:xfrm>
            <a:off x="482321" y="1005840"/>
            <a:ext cx="7772400" cy="5524589"/>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AGU </a:t>
            </a:r>
            <a:r>
              <a:rPr lang="en-US" sz="2800" u="sng" dirty="0">
                <a:latin typeface="Tahoma" panose="020B0604030504040204" pitchFamily="34" charset="0"/>
                <a:ea typeface="Tahoma" panose="020B0604030504040204" pitchFamily="34" charset="0"/>
                <a:cs typeface="Tahoma" panose="020B0604030504040204" pitchFamily="34" charset="0"/>
              </a:rPr>
              <a:t>Virtual</a:t>
            </a:r>
            <a:r>
              <a:rPr lang="en-US" sz="2800" dirty="0">
                <a:latin typeface="Tahoma" panose="020B0604030504040204" pitchFamily="34" charset="0"/>
                <a:ea typeface="Tahoma" panose="020B0604030504040204" pitchFamily="34" charset="0"/>
                <a:cs typeface="Tahoma" panose="020B0604030504040204" pitchFamily="34" charset="0"/>
              </a:rPr>
              <a:t> Fall Meeting</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Near Real-Time/Low-Latency Data for Earth Science and Space Weather Applications Session</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Conveners:</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Michael Goodman (NASA Marshall Space Flight Center)</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Diane Davies (Trigg-Davies Consulting/NASA Goddard Space Flight Center)</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Diego </a:t>
            </a:r>
            <a:r>
              <a:rPr lang="en-US" sz="2000" dirty="0" err="1">
                <a:latin typeface="Tahoma" panose="020B0604030504040204" pitchFamily="34" charset="0"/>
                <a:ea typeface="Tahoma" panose="020B0604030504040204" pitchFamily="34" charset="0"/>
                <a:cs typeface="Tahoma" panose="020B0604030504040204" pitchFamily="34" charset="0"/>
              </a:rPr>
              <a:t>Melgar</a:t>
            </a:r>
            <a:r>
              <a:rPr lang="en-US" sz="2000" dirty="0">
                <a:latin typeface="Tahoma" panose="020B0604030504040204" pitchFamily="34" charset="0"/>
                <a:ea typeface="Tahoma" panose="020B0604030504040204" pitchFamily="34" charset="0"/>
                <a:cs typeface="Tahoma" panose="020B0604030504040204" pitchFamily="34" charset="0"/>
              </a:rPr>
              <a:t> (University of Oregon)</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Rob Redmon (NOAA National Centers for Environmental Information</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Session Viewer Link: </a:t>
            </a:r>
          </a:p>
          <a:p>
            <a:pPr marL="1141413" lvl="2" indent="-227013">
              <a:spcAft>
                <a:spcPts val="600"/>
              </a:spcAft>
              <a:buFont typeface="Arial" panose="020B0604020202020204" pitchFamily="34" charset="0"/>
              <a:buChar char="•"/>
            </a:pPr>
            <a:r>
              <a:rPr lang="en-US" sz="2000" u="sng" dirty="0">
                <a:hlinkClick r:id="rId3"/>
              </a:rPr>
              <a:t>https://agu.confex.com/agu/fm20/prelim.cgi/Session/104084</a:t>
            </a:r>
            <a:endParaRPr lang="en-US" sz="2000" u="sng" dirty="0"/>
          </a:p>
          <a:p>
            <a:pPr marL="1141413" lvl="2" indent="-227013">
              <a:spcAft>
                <a:spcPts val="600"/>
              </a:spcAft>
              <a:buFont typeface="Arial" panose="020B0604020202020204" pitchFamily="34" charset="0"/>
              <a:buChar char="•"/>
            </a:pPr>
            <a:endPar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40353809"/>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a:t>Relevant News/Upcoming Events</a:t>
            </a:r>
          </a:p>
        </p:txBody>
      </p:sp>
      <p:sp>
        <p:nvSpPr>
          <p:cNvPr id="5" name="TextBox 4"/>
          <p:cNvSpPr txBox="1"/>
          <p:nvPr/>
        </p:nvSpPr>
        <p:spPr>
          <a:xfrm>
            <a:off x="482321" y="1005840"/>
            <a:ext cx="7772400" cy="6032421"/>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NASA Black Marble Update</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VIIRS VNP46A2 - Daily Moonlight-adjusted Nighttime Lights (NTL) Product is now available</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Collection 1, spans from 2015 to present</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rPr>
              <a:t>Currently processing at 10X to catch up</a:t>
            </a: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Additional details on the product and accessing it from LAADS DAAC:</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https://ladsweb.modaps.eosdis.nasa.gov/missions-and-measurements/products/VNP46A2</a:t>
            </a:r>
            <a:r>
              <a:rPr lang="en-US" sz="2000" dirty="0">
                <a:latin typeface="Tahoma" panose="020B0604030504040204" pitchFamily="34" charset="0"/>
                <a:ea typeface="Tahoma" panose="020B0604030504040204" pitchFamily="34" charset="0"/>
                <a:cs typeface="Tahoma" panose="020B0604030504040204" pitchFamily="34" charset="0"/>
              </a:rPr>
              <a:t> </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4"/>
              </a:rPr>
              <a:t>https://blackmarble.gsfc.nasa.gov</a:t>
            </a:r>
            <a:endParaRPr lang="en-US" sz="20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a:latin typeface="Tahoma" panose="020B0604030504040204" pitchFamily="34" charset="0"/>
                <a:ea typeface="Tahoma" panose="020B0604030504040204" pitchFamily="34" charset="0"/>
                <a:cs typeface="Tahoma" panose="020B0604030504040204" pitchFamily="34" charset="0"/>
              </a:rPr>
              <a:t>NASA ARSET VNP46A2 training webinar to be scheduled for December 2020</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5"/>
              </a:rPr>
              <a:t>https://arset.gsfc.nasa.gov/webinars</a:t>
            </a:r>
            <a:endParaRPr lang="en-US" sz="20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endParaRPr lang="en-US" sz="20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08075568"/>
      </p:ext>
    </p:extLst>
  </p:cSld>
  <p:clrMapOvr>
    <a:masterClrMapping/>
  </p:clrMapOvr>
  <p:transition>
    <p:wipe dir="d"/>
  </p:transition>
</p:sld>
</file>

<file path=ppt/theme/theme1.xml><?xml version="1.0" encoding="utf-8"?>
<a:theme xmlns:a="http://schemas.openxmlformats.org/drawingml/2006/main" name="MTBS_BlackTemplate">
  <a:themeElements>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TBS_Blac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TBS_Blac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TBS_Blac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TBS_Blac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TBS_Blac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TBS_Blac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TBS_Blac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TBS_Blac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TBS_Blac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TBS_Blac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TBS_Blac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TBS_Blac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itle.potx" id="{7CE03ECB-8493-439A-A9C7-D348A052E615}" vid="{BCEF60ED-A478-4A10-B9AC-EF1B90D58B3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5139</TotalTime>
  <Words>1942</Words>
  <Application>Microsoft Office PowerPoint</Application>
  <PresentationFormat>On-screen Show (4:3)</PresentationFormat>
  <Paragraphs>161</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Tahoma</vt:lpstr>
      <vt:lpstr>MTBS_BlackTemplate</vt:lpstr>
      <vt:lpstr>Custom Design</vt:lpstr>
      <vt:lpstr>PowerPoint Presentation</vt:lpstr>
      <vt:lpstr>NASA Direct Readout Conference (NDRC) Webinar Series  </vt:lpstr>
      <vt:lpstr>NDRC Webinar Ground Rules</vt:lpstr>
      <vt:lpstr>NDRC Webinar Series</vt:lpstr>
      <vt:lpstr>Today’s Agenda</vt:lpstr>
      <vt:lpstr>PowerPoint Presentation</vt:lpstr>
      <vt:lpstr>Meeting Wrap Up</vt:lpstr>
      <vt:lpstr>Relevant News/Upcoming Events</vt:lpstr>
      <vt:lpstr>Relevant News/Upcoming Events</vt:lpstr>
      <vt:lpstr>PowerPoint Presentation</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Quayle, Brad -FS</dc:creator>
  <cp:lastModifiedBy>Quayle, Brad - FS</cp:lastModifiedBy>
  <cp:revision>285</cp:revision>
  <cp:lastPrinted>2019-05-11T00:06:19Z</cp:lastPrinted>
  <dcterms:created xsi:type="dcterms:W3CDTF">2016-06-13T15:15:20Z</dcterms:created>
  <dcterms:modified xsi:type="dcterms:W3CDTF">2020-08-26T23:20:40Z</dcterms:modified>
</cp:coreProperties>
</file>