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09" r:id="rId2"/>
  </p:sldMasterIdLst>
  <p:notesMasterIdLst>
    <p:notesMasterId r:id="rId11"/>
  </p:notesMasterIdLst>
  <p:handoutMasterIdLst>
    <p:handoutMasterId r:id="rId12"/>
  </p:handoutMasterIdLst>
  <p:sldIdLst>
    <p:sldId id="284" r:id="rId3"/>
    <p:sldId id="283" r:id="rId4"/>
    <p:sldId id="282" r:id="rId5"/>
    <p:sldId id="273" r:id="rId6"/>
    <p:sldId id="270" r:id="rId7"/>
    <p:sldId id="274" r:id="rId8"/>
    <p:sldId id="277" r:id="rId9"/>
    <p:sldId id="280" r:id="rId1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75F"/>
    <a:srgbClr val="003300"/>
    <a:srgbClr val="EBF565"/>
    <a:srgbClr val="FF3300"/>
    <a:srgbClr val="E1E1E1"/>
    <a:srgbClr val="A50021"/>
    <a:srgbClr val="808000"/>
    <a:srgbClr val="FFFF99"/>
    <a:srgbClr val="00CC66"/>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827" autoAdjust="0"/>
    <p:restoredTop sz="71988" autoAdjust="0"/>
  </p:normalViewPr>
  <p:slideViewPr>
    <p:cSldViewPr>
      <p:cViewPr varScale="1">
        <p:scale>
          <a:sx n="82" d="100"/>
          <a:sy n="82" d="100"/>
        </p:scale>
        <p:origin x="305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28" cy="464184"/>
          </a:xfrm>
          <a:prstGeom prst="rect">
            <a:avLst/>
          </a:prstGeom>
        </p:spPr>
        <p:txBody>
          <a:bodyPr vert="horz" lIns="91577" tIns="45789" rIns="91577" bIns="45789"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sz="quarter" idx="1"/>
          </p:nvPr>
        </p:nvSpPr>
        <p:spPr>
          <a:xfrm>
            <a:off x="3971183" y="0"/>
            <a:ext cx="3037628" cy="464184"/>
          </a:xfrm>
          <a:prstGeom prst="rect">
            <a:avLst/>
          </a:prstGeom>
        </p:spPr>
        <p:txBody>
          <a:bodyPr vert="horz" lIns="91577" tIns="45789" rIns="91577" bIns="45789" rtlCol="0"/>
          <a:lstStyle>
            <a:lvl1pPr algn="r" eaLnBrk="1" hangingPunct="1">
              <a:defRPr sz="1200">
                <a:latin typeface="Arial" charset="0"/>
              </a:defRPr>
            </a:lvl1pPr>
          </a:lstStyle>
          <a:p>
            <a:pPr>
              <a:defRPr/>
            </a:pPr>
            <a:fld id="{72EB4777-7862-4344-A9F0-E980B7009D44}" type="datetimeFigureOut">
              <a:rPr lang="en-US"/>
              <a:pPr>
                <a:defRPr/>
              </a:pPr>
              <a:t>3/24/2020</a:t>
            </a:fld>
            <a:endParaRPr lang="en-US"/>
          </a:p>
        </p:txBody>
      </p:sp>
      <p:sp>
        <p:nvSpPr>
          <p:cNvPr id="4" name="Footer Placeholder 3"/>
          <p:cNvSpPr>
            <a:spLocks noGrp="1"/>
          </p:cNvSpPr>
          <p:nvPr>
            <p:ph type="ftr" sz="quarter" idx="2"/>
          </p:nvPr>
        </p:nvSpPr>
        <p:spPr>
          <a:xfrm>
            <a:off x="0" y="8830627"/>
            <a:ext cx="3037628" cy="464184"/>
          </a:xfrm>
          <a:prstGeom prst="rect">
            <a:avLst/>
          </a:prstGeom>
        </p:spPr>
        <p:txBody>
          <a:bodyPr vert="horz" lIns="91577" tIns="45789" rIns="91577" bIns="45789" rtlCol="0" anchor="b"/>
          <a:lstStyle>
            <a:lvl1pPr algn="l" eaLnBrk="1" hangingPunct="1">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71183" y="8830627"/>
            <a:ext cx="3037628" cy="464184"/>
          </a:xfrm>
          <a:prstGeom prst="rect">
            <a:avLst/>
          </a:prstGeom>
        </p:spPr>
        <p:txBody>
          <a:bodyPr vert="horz" wrap="square" lIns="91577" tIns="45789" rIns="91577" bIns="45789" numCol="1" anchor="b" anchorCtr="0" compatLnSpc="1">
            <a:prstTxWarp prst="textNoShape">
              <a:avLst/>
            </a:prstTxWarp>
          </a:bodyPr>
          <a:lstStyle>
            <a:lvl1pPr algn="r" eaLnBrk="1" hangingPunct="1">
              <a:defRPr sz="1200" smtClean="0"/>
            </a:lvl1pPr>
          </a:lstStyle>
          <a:p>
            <a:pPr>
              <a:defRPr/>
            </a:pPr>
            <a:fld id="{B212FC00-E793-4E37-B563-068860DF0D2B}" type="slidenum">
              <a:rPr lang="en-US" altLang="en-US"/>
              <a:pPr>
                <a:defRPr/>
              </a:pPr>
              <a:t>‹#›</a:t>
            </a:fld>
            <a:endParaRPr lang="en-US" altLang="en-US"/>
          </a:p>
        </p:txBody>
      </p:sp>
    </p:spTree>
    <p:extLst>
      <p:ext uri="{BB962C8B-B14F-4D97-AF65-F5344CB8AC3E}">
        <p14:creationId xmlns:p14="http://schemas.microsoft.com/office/powerpoint/2010/main" val="1892085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28" cy="464184"/>
          </a:xfrm>
          <a:prstGeom prst="rect">
            <a:avLst/>
          </a:prstGeom>
        </p:spPr>
        <p:txBody>
          <a:bodyPr vert="horz" lIns="93171" tIns="46586" rIns="93171" bIns="46586"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idx="1"/>
          </p:nvPr>
        </p:nvSpPr>
        <p:spPr>
          <a:xfrm>
            <a:off x="3971183" y="0"/>
            <a:ext cx="3037628" cy="464184"/>
          </a:xfrm>
          <a:prstGeom prst="rect">
            <a:avLst/>
          </a:prstGeom>
        </p:spPr>
        <p:txBody>
          <a:bodyPr vert="horz" lIns="93171" tIns="46586" rIns="93171" bIns="46586" rtlCol="0"/>
          <a:lstStyle>
            <a:lvl1pPr algn="r" eaLnBrk="1" hangingPunct="1">
              <a:defRPr sz="1200">
                <a:latin typeface="Arial" charset="0"/>
              </a:defRPr>
            </a:lvl1pPr>
          </a:lstStyle>
          <a:p>
            <a:pPr>
              <a:defRPr/>
            </a:pPr>
            <a:fld id="{FD763B6A-E312-48C7-A7AA-A9B31A387BE5}" type="datetimeFigureOut">
              <a:rPr lang="en-US"/>
              <a:pPr>
                <a:defRPr/>
              </a:pPr>
              <a:t>3/24/2020</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1" tIns="46586" rIns="93171" bIns="46586" rtlCol="0" anchor="ctr"/>
          <a:lstStyle/>
          <a:p>
            <a:pPr lvl="0"/>
            <a:endParaRPr lang="en-US" noProof="0"/>
          </a:p>
        </p:txBody>
      </p:sp>
      <p:sp>
        <p:nvSpPr>
          <p:cNvPr id="5" name="Notes Placeholder 4"/>
          <p:cNvSpPr>
            <a:spLocks noGrp="1"/>
          </p:cNvSpPr>
          <p:nvPr>
            <p:ph type="body" sz="quarter" idx="3"/>
          </p:nvPr>
        </p:nvSpPr>
        <p:spPr>
          <a:xfrm>
            <a:off x="701359" y="4416108"/>
            <a:ext cx="5607684" cy="4182427"/>
          </a:xfrm>
          <a:prstGeom prst="rect">
            <a:avLst/>
          </a:prstGeom>
        </p:spPr>
        <p:txBody>
          <a:bodyPr vert="horz" lIns="93171" tIns="46586" rIns="93171" bIns="4658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30627"/>
            <a:ext cx="3037628" cy="464184"/>
          </a:xfrm>
          <a:prstGeom prst="rect">
            <a:avLst/>
          </a:prstGeom>
        </p:spPr>
        <p:txBody>
          <a:bodyPr vert="horz" lIns="93171" tIns="46586" rIns="93171" bIns="46586" rtlCol="0" anchor="b"/>
          <a:lstStyle>
            <a:lvl1pPr algn="l" eaLnBrk="1" hangingPunct="1">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971183" y="8830627"/>
            <a:ext cx="3037628" cy="464184"/>
          </a:xfrm>
          <a:prstGeom prst="rect">
            <a:avLst/>
          </a:prstGeom>
        </p:spPr>
        <p:txBody>
          <a:bodyPr vert="horz" wrap="square" lIns="93171" tIns="46586" rIns="93171" bIns="46586" numCol="1" anchor="b" anchorCtr="0" compatLnSpc="1">
            <a:prstTxWarp prst="textNoShape">
              <a:avLst/>
            </a:prstTxWarp>
          </a:bodyPr>
          <a:lstStyle>
            <a:lvl1pPr algn="r" eaLnBrk="1" hangingPunct="1">
              <a:defRPr sz="1200" smtClean="0"/>
            </a:lvl1pPr>
          </a:lstStyle>
          <a:p>
            <a:pPr>
              <a:defRPr/>
            </a:pPr>
            <a:fld id="{850F4207-F280-4B59-9F56-9DA3A7420074}" type="slidenum">
              <a:rPr lang="en-US" altLang="en-US"/>
              <a:pPr>
                <a:defRPr/>
              </a:pPr>
              <a:t>‹#›</a:t>
            </a:fld>
            <a:endParaRPr lang="en-US" altLang="en-US"/>
          </a:p>
        </p:txBody>
      </p:sp>
    </p:spTree>
    <p:extLst>
      <p:ext uri="{BB962C8B-B14F-4D97-AF65-F5344CB8AC3E}">
        <p14:creationId xmlns:p14="http://schemas.microsoft.com/office/powerpoint/2010/main" val="1140657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50F4207-F280-4B59-9F56-9DA3A7420074}" type="slidenum">
              <a:rPr lang="en-US" altLang="en-US" smtClean="0"/>
              <a:pPr>
                <a:defRPr/>
              </a:pPr>
              <a:t>1</a:t>
            </a:fld>
            <a:endParaRPr lang="en-US" altLang="en-US"/>
          </a:p>
        </p:txBody>
      </p:sp>
    </p:spTree>
    <p:extLst>
      <p:ext uri="{BB962C8B-B14F-4D97-AF65-F5344CB8AC3E}">
        <p14:creationId xmlns:p14="http://schemas.microsoft.com/office/powerpoint/2010/main" val="1824572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707" indent="-171707">
              <a:buFont typeface="Arial" panose="020B0604020202020204" pitchFamily="34" charset="0"/>
              <a:buChar char="•"/>
            </a:pPr>
            <a:r>
              <a:rPr lang="en-US" dirty="0"/>
              <a:t>Good day everyone, and welcome to this</a:t>
            </a:r>
            <a:r>
              <a:rPr lang="en-US" baseline="0" dirty="0"/>
              <a:t> offering of the</a:t>
            </a:r>
            <a:r>
              <a:rPr lang="en-US" dirty="0"/>
              <a:t> NASA Direct Readout Conference webinar.  We have a great presenter and topic for today’s webinar and appreciate you taking the time to participate.</a:t>
            </a:r>
          </a:p>
          <a:p>
            <a:pPr marL="171707" indent="-171707">
              <a:buFont typeface="Arial" panose="020B0604020202020204" pitchFamily="34" charset="0"/>
              <a:buChar char="•"/>
            </a:pPr>
            <a:endParaRPr lang="en-US" dirty="0"/>
          </a:p>
          <a:p>
            <a:pPr marL="171707" indent="-171707">
              <a:buFont typeface="Arial" panose="020B0604020202020204" pitchFamily="34" charset="0"/>
              <a:buChar char="•"/>
            </a:pPr>
            <a:r>
              <a:rPr lang="en-US" dirty="0"/>
              <a:t>This webinar is an</a:t>
            </a:r>
            <a:r>
              <a:rPr lang="en-US" baseline="0" dirty="0"/>
              <a:t> effort by NASA Goddard Space Flight Center Direct Readout Laboratory, NASA mission scientists/principal investigators and the NASA Direct Readout Conference Organizing Committee and it is provided for the benefit of the global land remote sensing community.</a:t>
            </a:r>
          </a:p>
          <a:p>
            <a:pPr marL="171707" indent="-171707">
              <a:buFont typeface="Arial" panose="020B0604020202020204" pitchFamily="34" charset="0"/>
              <a:buChar char="•"/>
            </a:pPr>
            <a:endParaRPr lang="en-US" baseline="0" dirty="0"/>
          </a:p>
          <a:p>
            <a:pPr marL="171707" indent="-171707">
              <a:buFont typeface="Arial" panose="020B0604020202020204" pitchFamily="34" charset="0"/>
              <a:buChar char="•"/>
            </a:pPr>
            <a:r>
              <a:rPr lang="en-US" baseline="0" dirty="0"/>
              <a:t>We would like to especially thank NASA, including Kelvin Brentzel and Bob Kannenberg of NASA DRL, for supporting the logistics for this webinar (WebEx, telecon, etc.) and providing other technical support.</a:t>
            </a:r>
            <a:endParaRPr lang="en-US" dirty="0"/>
          </a:p>
        </p:txBody>
      </p:sp>
      <p:sp>
        <p:nvSpPr>
          <p:cNvPr id="4" name="Slide Number Placeholder 3"/>
          <p:cNvSpPr>
            <a:spLocks noGrp="1"/>
          </p:cNvSpPr>
          <p:nvPr>
            <p:ph type="sldNum" sz="quarter" idx="10"/>
          </p:nvPr>
        </p:nvSpPr>
        <p:spPr/>
        <p:txBody>
          <a:bodyPr/>
          <a:lstStyle/>
          <a:p>
            <a:pPr>
              <a:defRPr/>
            </a:pPr>
            <a:fld id="{850F4207-F280-4B59-9F56-9DA3A7420074}" type="slidenum">
              <a:rPr lang="en-US" altLang="en-US" smtClean="0"/>
              <a:pPr>
                <a:defRPr/>
              </a:pPr>
              <a:t>2</a:t>
            </a:fld>
            <a:endParaRPr lang="en-US" altLang="en-US"/>
          </a:p>
        </p:txBody>
      </p:sp>
    </p:spTree>
    <p:extLst>
      <p:ext uri="{BB962C8B-B14F-4D97-AF65-F5344CB8AC3E}">
        <p14:creationId xmlns:p14="http://schemas.microsoft.com/office/powerpoint/2010/main" val="855690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lnSpcReduction="10000"/>
          </a:bodyPr>
          <a:lstStyle/>
          <a:p>
            <a:pPr eaLnBrk="1" hangingPunct="1">
              <a:spcBef>
                <a:spcPct val="0"/>
              </a:spcBef>
              <a:buFontTx/>
              <a:buChar char="•"/>
            </a:pPr>
            <a:r>
              <a:rPr lang="en-US" altLang="en-US" baseline="0" dirty="0"/>
              <a:t> For the benefit of all participants, please adhere to the following ground rules during the webinar.</a:t>
            </a:r>
          </a:p>
          <a:p>
            <a:pPr eaLnBrk="1" hangingPunct="1">
              <a:spcBef>
                <a:spcPct val="0"/>
              </a:spcBef>
              <a:buFontTx/>
              <a:buChar char="•"/>
            </a:pPr>
            <a:endParaRPr lang="en-US" altLang="en-US" baseline="0" dirty="0"/>
          </a:p>
          <a:p>
            <a:pPr eaLnBrk="1" hangingPunct="1">
              <a:spcBef>
                <a:spcPct val="0"/>
              </a:spcBef>
              <a:buFontTx/>
              <a:buChar char="•"/>
            </a:pPr>
            <a:r>
              <a:rPr lang="en-US" altLang="en-US" baseline="0" dirty="0"/>
              <a:t> Communications:</a:t>
            </a:r>
          </a:p>
          <a:p>
            <a:pPr lvl="1" eaLnBrk="1" hangingPunct="1">
              <a:spcBef>
                <a:spcPct val="0"/>
              </a:spcBef>
              <a:buFontTx/>
              <a:buChar char="•"/>
            </a:pPr>
            <a:r>
              <a:rPr lang="en-US" altLang="en-US" baseline="0" dirty="0"/>
              <a:t> At the end of the presentation, a Q&amp;A period will be provided.</a:t>
            </a:r>
          </a:p>
          <a:p>
            <a:pPr lvl="1" eaLnBrk="1" hangingPunct="1">
              <a:spcBef>
                <a:spcPct val="0"/>
              </a:spcBef>
              <a:buFontTx/>
              <a:buChar char="•"/>
            </a:pPr>
            <a:r>
              <a:rPr lang="en-US" altLang="en-US" baseline="0" dirty="0"/>
              <a:t> Participants will be able to submit verbal questions/comments directly to the presenter with my coordination after the presentation is completed.</a:t>
            </a:r>
          </a:p>
          <a:p>
            <a:pPr lvl="1" eaLnBrk="1" hangingPunct="1">
              <a:spcBef>
                <a:spcPct val="0"/>
              </a:spcBef>
              <a:buFontTx/>
              <a:buChar char="•"/>
            </a:pPr>
            <a:r>
              <a:rPr lang="en-US" altLang="en-US" baseline="0" dirty="0"/>
              <a:t> We very much encourage questions and dialog, so please don’t hesitate to ask questions or offer comments.</a:t>
            </a:r>
          </a:p>
          <a:p>
            <a:pPr lvl="1" eaLnBrk="1" hangingPunct="1">
              <a:spcBef>
                <a:spcPct val="0"/>
              </a:spcBef>
              <a:buFontTx/>
              <a:buChar char="•"/>
            </a:pPr>
            <a:r>
              <a:rPr lang="en-US" altLang="en-US" baseline="0" dirty="0"/>
              <a:t> Additionally, the WebEx chat function can be used to submit questions/comments at any time during the presentation.  I will also queue these questions/comments to the presenter at the appropriate time.</a:t>
            </a:r>
          </a:p>
          <a:p>
            <a:pPr lvl="1" eaLnBrk="1" hangingPunct="1">
              <a:spcBef>
                <a:spcPct val="0"/>
              </a:spcBef>
              <a:buFontTx/>
              <a:buChar char="•"/>
            </a:pPr>
            <a:endParaRPr lang="en-US" altLang="en-US" baseline="0" dirty="0"/>
          </a:p>
          <a:p>
            <a:pPr eaLnBrk="1" hangingPunct="1">
              <a:spcBef>
                <a:spcPct val="0"/>
              </a:spcBef>
              <a:buFontTx/>
              <a:buChar char="•"/>
            </a:pPr>
            <a:r>
              <a:rPr lang="en-US" altLang="en-US" baseline="0" dirty="0"/>
              <a:t> Phones:</a:t>
            </a:r>
          </a:p>
          <a:p>
            <a:pPr lvl="1" eaLnBrk="1" hangingPunct="1">
              <a:spcBef>
                <a:spcPct val="0"/>
              </a:spcBef>
              <a:buFontTx/>
              <a:buChar char="•"/>
            </a:pPr>
            <a:r>
              <a:rPr lang="en-US" altLang="en-US" baseline="0" dirty="0"/>
              <a:t> In regards to phone etiquette and out of respect to our presenter, I ask that you please take a moment right now and ensure that your phone is muted.  </a:t>
            </a:r>
          </a:p>
          <a:p>
            <a:pPr lvl="1" eaLnBrk="1" hangingPunct="1">
              <a:spcBef>
                <a:spcPct val="0"/>
              </a:spcBef>
              <a:buFontTx/>
              <a:buChar char="•"/>
            </a:pPr>
            <a:r>
              <a:rPr lang="en-US" altLang="en-US" baseline="0" dirty="0"/>
              <a:t> Also, please do not put your phone line on hold.  These steps will avoid any unintended background noise during the webinar.</a:t>
            </a: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3</a:t>
            </a:fld>
            <a:endParaRPr lang="en-US" altLang="en-US">
              <a:latin typeface="Arial" panose="020B0604020202020204" pitchFamily="34" charset="0"/>
            </a:endParaRPr>
          </a:p>
        </p:txBody>
      </p:sp>
    </p:spTree>
    <p:extLst>
      <p:ext uri="{BB962C8B-B14F-4D97-AF65-F5344CB8AC3E}">
        <p14:creationId xmlns:p14="http://schemas.microsoft.com/office/powerpoint/2010/main" val="1649666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eaLnBrk="1" hangingPunct="1">
              <a:spcBef>
                <a:spcPct val="0"/>
              </a:spcBef>
              <a:buFontTx/>
              <a:buChar char="•"/>
            </a:pPr>
            <a:r>
              <a:rPr lang="en-US" altLang="en-US" baseline="0" dirty="0"/>
              <a:t> As a reminder, the primary objective of the NDRC webinar series is to provide the opportunities for virtual meetings/discussion to stay current on new/evolving technologies, data sources and applications as a service to near real-time data practitioners, organizations that enable decision support capabilities and end users of low latency data and decision support systems.</a:t>
            </a:r>
          </a:p>
          <a:p>
            <a:pPr lvl="0" eaLnBrk="1" hangingPunct="1">
              <a:spcBef>
                <a:spcPct val="0"/>
              </a:spcBef>
              <a:buFontTx/>
              <a:buChar char="•"/>
            </a:pPr>
            <a:endParaRPr lang="en-US" altLang="en-US" baseline="0" dirty="0"/>
          </a:p>
          <a:p>
            <a:pPr lvl="0" eaLnBrk="1" hangingPunct="1">
              <a:spcBef>
                <a:spcPct val="0"/>
              </a:spcBef>
              <a:buFontTx/>
              <a:buChar char="•"/>
            </a:pPr>
            <a:r>
              <a:rPr lang="en-US" altLang="en-US" baseline="0" dirty="0"/>
              <a:t> The topics of these webinars are driven by the participants/global community, but generally focus on the status/updates on relevant science, algorithms, technologies, applications and systems.</a:t>
            </a:r>
          </a:p>
          <a:p>
            <a:pPr lvl="0" eaLnBrk="1" hangingPunct="1">
              <a:spcBef>
                <a:spcPct val="0"/>
              </a:spcBef>
              <a:buFontTx/>
              <a:buChar char="•"/>
            </a:pPr>
            <a:endParaRPr lang="en-US" altLang="en-US" baseline="0" dirty="0"/>
          </a:p>
          <a:p>
            <a:pPr lvl="0" eaLnBrk="1" hangingPunct="1">
              <a:spcBef>
                <a:spcPct val="0"/>
              </a:spcBef>
              <a:buFontTx/>
              <a:buChar char="•"/>
            </a:pPr>
            <a:r>
              <a:rPr lang="en-US" altLang="en-US" baseline="0" dirty="0"/>
              <a:t> Although land discipline data/applications, associated atmosphere data/applications and broader cross-cutting topics are the primary focus areas of the webinars, other applications/topics are certainly welcome.</a:t>
            </a:r>
          </a:p>
          <a:p>
            <a:pPr lvl="0" eaLnBrk="1" hangingPunct="1">
              <a:spcBef>
                <a:spcPct val="0"/>
              </a:spcBef>
              <a:buFontTx/>
              <a:buChar char="•"/>
            </a:pPr>
            <a:endParaRPr lang="en-US" altLang="en-US" baseline="0" dirty="0"/>
          </a:p>
          <a:p>
            <a:pPr lvl="0" eaLnBrk="1" hangingPunct="1">
              <a:spcBef>
                <a:spcPct val="0"/>
              </a:spcBef>
              <a:buFontTx/>
              <a:buChar char="•"/>
            </a:pPr>
            <a:r>
              <a:rPr lang="en-US" altLang="en-US" baseline="0" dirty="0"/>
              <a:t> At the end of today’s webinar, we will spend some time discussing future webinar topics and asking for your input.</a:t>
            </a:r>
            <a:endParaRPr lang="en-US" alt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4</a:t>
            </a:fld>
            <a:endParaRPr lang="en-US" altLang="en-US">
              <a:latin typeface="Arial" panose="020B0604020202020204" pitchFamily="34" charset="0"/>
            </a:endParaRPr>
          </a:p>
        </p:txBody>
      </p:sp>
    </p:spTree>
    <p:extLst>
      <p:ext uri="{BB962C8B-B14F-4D97-AF65-F5344CB8AC3E}">
        <p14:creationId xmlns:p14="http://schemas.microsoft.com/office/powerpoint/2010/main" val="21675136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eaLnBrk="1" hangingPunct="1">
              <a:spcBef>
                <a:spcPct val="0"/>
              </a:spcBef>
              <a:buFontTx/>
              <a:buChar char="•"/>
            </a:pPr>
            <a:r>
              <a:rPr lang="en-US" altLang="en-US" dirty="0"/>
              <a:t> For today’s webinar, </a:t>
            </a:r>
            <a:r>
              <a:rPr lang="en-US" altLang="en-US" baseline="0" dirty="0"/>
              <a:t>Dr. Dan Slayback, from NASA Goddard, will be presenting on the NASA Global Flood Mapping application which leverages analysis of near real-time MODIS imagery to detect and map current extent of flooding throughout the world.  He will also discuss the soon to be completed migration of the application into NASA LANCE framework as well as planned improvements and optimizations to the application.</a:t>
            </a:r>
          </a:p>
          <a:p>
            <a:pPr eaLnBrk="1" hangingPunct="1">
              <a:spcBef>
                <a:spcPct val="0"/>
              </a:spcBef>
              <a:buFontTx/>
              <a:buNone/>
            </a:pPr>
            <a:endParaRPr lang="en-US" altLang="en-US" baseline="0" dirty="0"/>
          </a:p>
          <a:p>
            <a:pPr eaLnBrk="1" hangingPunct="1">
              <a:spcBef>
                <a:spcPct val="0"/>
              </a:spcBef>
              <a:buFontTx/>
              <a:buChar char="•"/>
            </a:pPr>
            <a:r>
              <a:rPr lang="en-US" altLang="en-US" dirty="0"/>
              <a:t> Again, the presentation will be followed by a Q&amp;A period.  Questions can be received verbally after the presentation or submitted to the panelists at anytime during the presentation via the WebEx chat function.</a:t>
            </a:r>
          </a:p>
          <a:p>
            <a:pPr eaLnBrk="1" hangingPunct="1">
              <a:spcBef>
                <a:spcPct val="0"/>
              </a:spcBef>
              <a:buFontTx/>
              <a:buChar char="•"/>
            </a:pPr>
            <a:endParaRPr lang="en-US" altLang="en-US" dirty="0"/>
          </a:p>
          <a:p>
            <a:pPr eaLnBrk="1" hangingPunct="1">
              <a:spcBef>
                <a:spcPct val="0"/>
              </a:spcBef>
              <a:buFontTx/>
              <a:buChar char="•"/>
            </a:pPr>
            <a:r>
              <a:rPr lang="en-US" altLang="en-US" dirty="0"/>
              <a:t> Please also</a:t>
            </a:r>
            <a:r>
              <a:rPr lang="en-US" altLang="en-US" baseline="0" dirty="0"/>
              <a:t> note today’s p</a:t>
            </a:r>
            <a:r>
              <a:rPr lang="en-US" altLang="en-US" dirty="0"/>
              <a:t>resentation will be made available on the NASA DRL website after today’s webinar along with meeting notes.</a:t>
            </a:r>
          </a:p>
          <a:p>
            <a:pPr eaLnBrk="1" hangingPunct="1">
              <a:spcBef>
                <a:spcPct val="0"/>
              </a:spcBef>
              <a:buFontTx/>
              <a:buChar char="•"/>
            </a:pPr>
            <a:endParaRPr lang="en-US" altLang="en-US" dirty="0"/>
          </a:p>
          <a:p>
            <a:pPr eaLnBrk="1" hangingPunct="1">
              <a:spcBef>
                <a:spcPct val="0"/>
              </a:spcBef>
              <a:buFontTx/>
              <a:buChar char="•"/>
            </a:pPr>
            <a:r>
              <a:rPr lang="en-US" altLang="en-US" dirty="0"/>
              <a:t> After the presentation and question and answer period, I will take a few minutes to wrap up the webinar.</a:t>
            </a:r>
          </a:p>
          <a:p>
            <a:pPr eaLnBrk="1" hangingPunct="1">
              <a:spcBef>
                <a:spcPct val="0"/>
              </a:spcBef>
              <a:buFontTx/>
              <a:buChar char="•"/>
            </a:pPr>
            <a:endParaRPr lang="en-US" alt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5</a:t>
            </a:fld>
            <a:endParaRPr lang="en-US" altLang="en-US">
              <a:latin typeface="Arial" panose="020B0604020202020204" pitchFamily="34" charset="0"/>
            </a:endParaRPr>
          </a:p>
        </p:txBody>
      </p:sp>
    </p:spTree>
    <p:extLst>
      <p:ext uri="{BB962C8B-B14F-4D97-AF65-F5344CB8AC3E}">
        <p14:creationId xmlns:p14="http://schemas.microsoft.com/office/powerpoint/2010/main" val="23164561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baseline="0" dirty="0"/>
              <a:t> </a:t>
            </a:r>
            <a:endParaRPr lang="en-US" alt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6</a:t>
            </a:fld>
            <a:endParaRPr lang="en-US" altLang="en-US">
              <a:latin typeface="Arial" panose="020B0604020202020204" pitchFamily="34" charset="0"/>
            </a:endParaRPr>
          </a:p>
        </p:txBody>
      </p:sp>
    </p:spTree>
    <p:extLst>
      <p:ext uri="{BB962C8B-B14F-4D97-AF65-F5344CB8AC3E}">
        <p14:creationId xmlns:p14="http://schemas.microsoft.com/office/powerpoint/2010/main" val="2617185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eaLnBrk="1" hangingPunct="1">
              <a:spcBef>
                <a:spcPct val="0"/>
              </a:spcBef>
              <a:buFontTx/>
              <a:buChar char="•"/>
            </a:pPr>
            <a:r>
              <a:rPr lang="en-US" altLang="en-US" baseline="0" dirty="0"/>
              <a:t> </a:t>
            </a:r>
            <a:r>
              <a:rPr lang="en-US" altLang="en-US" dirty="0"/>
              <a:t>We</a:t>
            </a:r>
            <a:r>
              <a:rPr lang="en-US" altLang="en-US" baseline="0" dirty="0"/>
              <a:t> hope you enjoyed and have benefited from today’s presentation.  Before concluding the webinar, we would like to discuss a couple more items…</a:t>
            </a:r>
          </a:p>
          <a:p>
            <a:pPr eaLnBrk="1" hangingPunct="1">
              <a:spcBef>
                <a:spcPct val="0"/>
              </a:spcBef>
              <a:buFontTx/>
              <a:buChar char="•"/>
            </a:pPr>
            <a:endParaRPr lang="en-US" altLang="en-US" baseline="0" dirty="0"/>
          </a:p>
          <a:p>
            <a:pPr defTabSz="915772" eaLnBrk="1" hangingPunct="1">
              <a:spcBef>
                <a:spcPct val="0"/>
              </a:spcBef>
              <a:buFontTx/>
              <a:buChar char="•"/>
              <a:defRPr/>
            </a:pPr>
            <a:r>
              <a:rPr lang="en-US" altLang="en-US" baseline="0" dirty="0"/>
              <a:t> We still plan to continue having NDRC webinars on a quarterly basis and we encourage you to email us to provide suggestions for future webinar presentation topics.</a:t>
            </a:r>
          </a:p>
          <a:p>
            <a:pPr defTabSz="915772" eaLnBrk="1" hangingPunct="1">
              <a:spcBef>
                <a:spcPct val="0"/>
              </a:spcBef>
              <a:buFontTx/>
              <a:buChar char="•"/>
              <a:defRPr/>
            </a:pPr>
            <a:endParaRPr lang="en-US" altLang="en-US" baseline="0" dirty="0"/>
          </a:p>
          <a:p>
            <a:pPr marL="0" marR="0" lvl="0" indent="0" algn="l" defTabSz="915772" rtl="0" eaLnBrk="1" fontAlgn="base" latinLnBrk="0" hangingPunct="1">
              <a:lnSpc>
                <a:spcPct val="100000"/>
              </a:lnSpc>
              <a:spcBef>
                <a:spcPct val="0"/>
              </a:spcBef>
              <a:spcAft>
                <a:spcPct val="0"/>
              </a:spcAft>
              <a:buClrTx/>
              <a:buSzTx/>
              <a:buFontTx/>
              <a:buChar char="•"/>
              <a:tabLst/>
              <a:defRPr/>
            </a:pPr>
            <a:r>
              <a:rPr lang="en-US" altLang="en-US" baseline="0" dirty="0"/>
              <a:t> General topic areas for presentations are provided here as a reference.  Most of the NDRC presentations so far have focused on updates to NASA science algorithms, available NRT data/products and profiling decision support systems that use low latency data.</a:t>
            </a:r>
          </a:p>
          <a:p>
            <a:pPr marL="0" marR="0" lvl="0" indent="0" algn="l" defTabSz="915772" rtl="0" eaLnBrk="1" fontAlgn="base" latinLnBrk="0" hangingPunct="1">
              <a:lnSpc>
                <a:spcPct val="100000"/>
              </a:lnSpc>
              <a:spcBef>
                <a:spcPct val="0"/>
              </a:spcBef>
              <a:spcAft>
                <a:spcPct val="0"/>
              </a:spcAft>
              <a:buClrTx/>
              <a:buSzTx/>
              <a:buFontTx/>
              <a:buChar char="•"/>
              <a:tabLst/>
              <a:defRPr/>
            </a:pPr>
            <a:endParaRPr lang="en-US" altLang="en-US" baseline="0" dirty="0"/>
          </a:p>
          <a:p>
            <a:pPr marL="0" marR="0" lvl="0" indent="0" algn="l" defTabSz="915772" rtl="0" eaLnBrk="1" fontAlgn="base" latinLnBrk="0" hangingPunct="1">
              <a:lnSpc>
                <a:spcPct val="100000"/>
              </a:lnSpc>
              <a:spcBef>
                <a:spcPct val="0"/>
              </a:spcBef>
              <a:spcAft>
                <a:spcPct val="0"/>
              </a:spcAft>
              <a:buClrTx/>
              <a:buSzTx/>
              <a:buFontTx/>
              <a:buChar char="•"/>
              <a:tabLst/>
              <a:defRPr/>
            </a:pPr>
            <a:r>
              <a:rPr lang="en-US" altLang="en-US" baseline="0" dirty="0"/>
              <a:t> So please reach out with suggestions for future presentations.</a:t>
            </a:r>
          </a:p>
          <a:p>
            <a:pPr marL="0" marR="0" lvl="0" indent="0" algn="l" defTabSz="915772" rtl="0" eaLnBrk="1" fontAlgn="base" latinLnBrk="0" hangingPunct="1">
              <a:lnSpc>
                <a:spcPct val="100000"/>
              </a:lnSpc>
              <a:spcBef>
                <a:spcPct val="0"/>
              </a:spcBef>
              <a:spcAft>
                <a:spcPct val="0"/>
              </a:spcAft>
              <a:buClrTx/>
              <a:buSzTx/>
              <a:buFontTx/>
              <a:buChar char="•"/>
              <a:tabLst/>
              <a:defRPr/>
            </a:pPr>
            <a:endParaRPr lang="en-US" altLang="en-US" baseline="0" dirty="0"/>
          </a:p>
          <a:p>
            <a:pPr eaLnBrk="1" hangingPunct="1">
              <a:spcBef>
                <a:spcPct val="0"/>
              </a:spcBef>
              <a:buFontTx/>
              <a:buChar char="•"/>
            </a:pPr>
            <a:r>
              <a:rPr lang="en-US" altLang="en-US" baseline="0" dirty="0"/>
              <a:t> As demonstrated by this and previous NDRC webinars, we have the ability to reach out to potential presenters across various agencies, disciplines and application areas, so please do not hesitate to make a suggestion.</a:t>
            </a:r>
          </a:p>
          <a:p>
            <a:pPr eaLnBrk="1" hangingPunct="1">
              <a:spcBef>
                <a:spcPct val="0"/>
              </a:spcBef>
              <a:buFontTx/>
              <a:buChar char="•"/>
            </a:pPr>
            <a:endParaRPr lang="en-US" altLang="en-US" baseline="0" dirty="0"/>
          </a:p>
          <a:p>
            <a:pPr marL="0" marR="0" lvl="0" indent="0" algn="l" defTabSz="914400" rtl="0" eaLnBrk="1" fontAlgn="base" latinLnBrk="0" hangingPunct="1">
              <a:lnSpc>
                <a:spcPct val="100000"/>
              </a:lnSpc>
              <a:spcBef>
                <a:spcPct val="0"/>
              </a:spcBef>
              <a:spcAft>
                <a:spcPct val="0"/>
              </a:spcAft>
              <a:buClrTx/>
              <a:buSzTx/>
              <a:buFontTx/>
              <a:buChar char="•"/>
              <a:tabLst/>
              <a:defRPr/>
            </a:pPr>
            <a:r>
              <a:rPr lang="en-US" altLang="en-US" baseline="0" dirty="0"/>
              <a:t> Lastly July 1, 2020 is the target date for the next NDRC webinar.  An email notification for the next webinar will be provided via the direct readout users email list and other communication channels.</a:t>
            </a:r>
            <a:endParaRPr lang="en-US" alt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7</a:t>
            </a:fld>
            <a:endParaRPr lang="en-US" altLang="en-US">
              <a:latin typeface="Arial" panose="020B0604020202020204" pitchFamily="34" charset="0"/>
            </a:endParaRPr>
          </a:p>
        </p:txBody>
      </p:sp>
    </p:spTree>
    <p:extLst>
      <p:ext uri="{BB962C8B-B14F-4D97-AF65-F5344CB8AC3E}">
        <p14:creationId xmlns:p14="http://schemas.microsoft.com/office/powerpoint/2010/main" val="28108112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dirty="0"/>
              <a:t> Thanks again for joining today’s webinar.</a:t>
            </a:r>
          </a:p>
          <a:p>
            <a:pPr eaLnBrk="1" hangingPunct="1">
              <a:spcBef>
                <a:spcPct val="0"/>
              </a:spcBef>
              <a:buFontTx/>
              <a:buChar char="•"/>
            </a:pPr>
            <a:endParaRPr lang="en-US" altLang="en-US" dirty="0"/>
          </a:p>
          <a:p>
            <a:pPr eaLnBrk="1" hangingPunct="1">
              <a:spcBef>
                <a:spcPct val="0"/>
              </a:spcBef>
              <a:buFontTx/>
              <a:buChar char="•"/>
            </a:pPr>
            <a:r>
              <a:rPr lang="en-US" altLang="en-US" dirty="0"/>
              <a:t> Again, as a reminder, the presentation from</a:t>
            </a:r>
            <a:r>
              <a:rPr lang="en-US" altLang="en-US" baseline="0" dirty="0"/>
              <a:t> today’s webinar as well as the compiled notes will be posted on the NASA DRL website.</a:t>
            </a:r>
          </a:p>
          <a:p>
            <a:pPr eaLnBrk="1" hangingPunct="1">
              <a:spcBef>
                <a:spcPct val="0"/>
              </a:spcBef>
              <a:buFontTx/>
              <a:buChar char="•"/>
            </a:pPr>
            <a:endParaRPr lang="en-US" altLang="en-US" dirty="0"/>
          </a:p>
          <a:p>
            <a:pPr eaLnBrk="1" hangingPunct="1">
              <a:spcBef>
                <a:spcPct val="0"/>
              </a:spcBef>
              <a:buFontTx/>
              <a:buChar char="•"/>
            </a:pPr>
            <a:r>
              <a:rPr lang="en-US" altLang="en-US" dirty="0"/>
              <a:t> Please feel free to reach</a:t>
            </a:r>
            <a:r>
              <a:rPr lang="en-US" altLang="en-US" baseline="0" dirty="0"/>
              <a:t> out via email with any questions about today’s webinar as well as suggestions for future webinar topics.</a:t>
            </a:r>
            <a:endParaRPr lang="en-US" alt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8</a:t>
            </a:fld>
            <a:endParaRPr lang="en-US" altLang="en-US">
              <a:latin typeface="Arial" panose="020B0604020202020204" pitchFamily="34" charset="0"/>
            </a:endParaRPr>
          </a:p>
        </p:txBody>
      </p:sp>
    </p:spTree>
    <p:extLst>
      <p:ext uri="{BB962C8B-B14F-4D97-AF65-F5344CB8AC3E}">
        <p14:creationId xmlns:p14="http://schemas.microsoft.com/office/powerpoint/2010/main" val="330732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Title Slide">
    <p:spTree>
      <p:nvGrpSpPr>
        <p:cNvPr id="1" name=""/>
        <p:cNvGrpSpPr/>
        <p:nvPr/>
      </p:nvGrpSpPr>
      <p:grpSpPr>
        <a:xfrm>
          <a:off x="0" y="0"/>
          <a:ext cx="0" cy="0"/>
          <a:chOff x="0" y="0"/>
          <a:chExt cx="0" cy="0"/>
        </a:xfrm>
      </p:grpSpPr>
      <p:sp>
        <p:nvSpPr>
          <p:cNvPr id="4" name="AutoShape 3"/>
          <p:cNvSpPr>
            <a:spLocks noChangeArrowheads="1"/>
          </p:cNvSpPr>
          <p:nvPr/>
        </p:nvSpPr>
        <p:spPr bwMode="auto">
          <a:xfrm>
            <a:off x="3429000" y="2362200"/>
            <a:ext cx="5562600" cy="152400"/>
          </a:xfrm>
          <a:prstGeom prst="wave">
            <a:avLst>
              <a:gd name="adj1" fmla="val 13005"/>
              <a:gd name="adj2" fmla="val 0"/>
            </a:avLst>
          </a:prstGeom>
          <a:gradFill rotWithShape="1">
            <a:gsLst>
              <a:gs pos="0">
                <a:schemeClr val="accent2"/>
              </a:gs>
              <a:gs pos="50000">
                <a:srgbClr val="E1E1E1"/>
              </a:gs>
              <a:gs pos="100000">
                <a:schemeClr val="accent2"/>
              </a:gs>
            </a:gsLst>
            <a:lin ang="0" scaled="1"/>
          </a:gradFill>
          <a:ln w="9525">
            <a:noFill/>
            <a:round/>
            <a:headEnd/>
            <a:tailEnd/>
          </a:ln>
          <a:effectLst/>
        </p:spPr>
        <p:txBody>
          <a:bodyPr wrap="none" anchor="ctr"/>
          <a:lstStyle/>
          <a:p>
            <a:pPr algn="ctr" eaLnBrk="1" hangingPunct="1">
              <a:defRPr/>
            </a:pPr>
            <a:endParaRPr lang="en-US">
              <a:latin typeface="Arial" charset="0"/>
            </a:endParaRPr>
          </a:p>
        </p:txBody>
      </p:sp>
      <p:sp>
        <p:nvSpPr>
          <p:cNvPr id="5122" name="Rectangle 2"/>
          <p:cNvSpPr>
            <a:spLocks noGrp="1" noChangeArrowheads="1"/>
          </p:cNvSpPr>
          <p:nvPr>
            <p:ph type="subTitle" idx="1"/>
          </p:nvPr>
        </p:nvSpPr>
        <p:spPr>
          <a:xfrm>
            <a:off x="3733800" y="2819400"/>
            <a:ext cx="5181600" cy="1752600"/>
          </a:xfrm>
        </p:spPr>
        <p:txBody>
          <a:bodyPr/>
          <a:lstStyle>
            <a:lvl1pPr marL="0" indent="0" algn="r">
              <a:buFontTx/>
              <a:buNone/>
              <a:defRPr sz="2400"/>
            </a:lvl1pPr>
          </a:lstStyle>
          <a:p>
            <a:r>
              <a:rPr lang="en-US"/>
              <a:t>Click to edit Master subtitle style</a:t>
            </a:r>
          </a:p>
        </p:txBody>
      </p:sp>
      <p:sp>
        <p:nvSpPr>
          <p:cNvPr id="5124" name="Rectangle 4"/>
          <p:cNvSpPr>
            <a:spLocks noGrp="1" noChangeArrowheads="1"/>
          </p:cNvSpPr>
          <p:nvPr>
            <p:ph type="ctrTitle"/>
          </p:nvPr>
        </p:nvSpPr>
        <p:spPr>
          <a:xfrm>
            <a:off x="3581400" y="1143000"/>
            <a:ext cx="5257800" cy="1470025"/>
          </a:xfrm>
        </p:spPr>
        <p:txBody>
          <a:bodyPr/>
          <a:lstStyle>
            <a:lvl1pPr algn="r">
              <a:defRPr u="none">
                <a:solidFill>
                  <a:schemeClr val="tx1"/>
                </a:solidFill>
              </a:defRPr>
            </a:lvl1pPr>
          </a:lstStyle>
          <a:p>
            <a:r>
              <a:rPr lang="en-US" dirty="0"/>
              <a:t>Click to edit Master title style</a:t>
            </a:r>
          </a:p>
        </p:txBody>
      </p:sp>
      <p:sp>
        <p:nvSpPr>
          <p:cNvPr id="5" name="Rectangle 4"/>
          <p:cNvSpPr>
            <a:spLocks noGrp="1" noChangeArrowheads="1"/>
          </p:cNvSpPr>
          <p:nvPr>
            <p:ph type="ftr" sz="quarter" idx="10"/>
          </p:nvPr>
        </p:nvSpPr>
        <p:spPr>
          <a:xfrm>
            <a:off x="5257800" y="5943600"/>
            <a:ext cx="3657600" cy="762000"/>
          </a:xfrm>
        </p:spPr>
        <p:txBody>
          <a:bodyPr/>
          <a:lstStyle>
            <a:lvl1pPr algn="r">
              <a:defRPr>
                <a:solidFill>
                  <a:schemeClr val="tx1"/>
                </a:solidFill>
              </a:defRPr>
            </a:lvl1pPr>
          </a:lstStyle>
          <a:p>
            <a:pPr>
              <a:defRPr/>
            </a:pPr>
            <a:r>
              <a:rPr lang="en-US" altLang="en-US" dirty="0"/>
              <a:t>NASA Direct Readout Conference (NDRC), </a:t>
            </a:r>
          </a:p>
          <a:p>
            <a:pPr>
              <a:defRPr/>
            </a:pPr>
            <a:r>
              <a:rPr lang="en-US" altLang="en-US" dirty="0"/>
              <a:t>http://ndrc-9.gsfc.nasa.gov</a:t>
            </a:r>
          </a:p>
        </p:txBody>
      </p:sp>
    </p:spTree>
    <p:extLst>
      <p:ext uri="{BB962C8B-B14F-4D97-AF65-F5344CB8AC3E}">
        <p14:creationId xmlns:p14="http://schemas.microsoft.com/office/powerpoint/2010/main" val="1053374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spTree>
    <p:extLst>
      <p:ext uri="{BB962C8B-B14F-4D97-AF65-F5344CB8AC3E}">
        <p14:creationId xmlns:p14="http://schemas.microsoft.com/office/powerpoint/2010/main" val="847885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152400"/>
            <a:ext cx="1981200" cy="5973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152400"/>
            <a:ext cx="5791200" cy="5973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spTree>
    <p:extLst>
      <p:ext uri="{BB962C8B-B14F-4D97-AF65-F5344CB8AC3E}">
        <p14:creationId xmlns:p14="http://schemas.microsoft.com/office/powerpoint/2010/main" val="3981120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4642849-B028-4999-8E51-D83912F3F798}"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40223524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642849-B028-4999-8E51-D83912F3F798}"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2340302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642849-B028-4999-8E51-D83912F3F798}"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4038971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4642849-B028-4999-8E51-D83912F3F798}"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348001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4642849-B028-4999-8E51-D83912F3F798}" type="datetimeFigureOut">
              <a:rPr lang="en-US" smtClean="0"/>
              <a:t>3/24/2020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16715444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4642849-B028-4999-8E51-D83912F3F798}" type="datetimeFigureOut">
              <a:rPr lang="en-US" smtClean="0"/>
              <a:t>3/24/2020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6542744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642849-B028-4999-8E51-D83912F3F798}" type="datetimeFigureOut">
              <a:rPr lang="en-US" smtClean="0"/>
              <a:t>3/24/2020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16381124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42849-B028-4999-8E51-D83912F3F798}"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611032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Rectangle 4"/>
          <p:cNvSpPr/>
          <p:nvPr userDrawn="1"/>
        </p:nvSpPr>
        <p:spPr>
          <a:xfrm>
            <a:off x="0" y="31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sp>
        <p:nvSpPr>
          <p:cNvPr id="2" name="Title 1"/>
          <p:cNvSpPr>
            <a:spLocks noGrp="1"/>
          </p:cNvSpPr>
          <p:nvPr>
            <p:ph type="title"/>
          </p:nvPr>
        </p:nvSpPr>
        <p:spPr>
          <a:xfrm>
            <a:off x="76200" y="106680"/>
            <a:ext cx="7924800" cy="609600"/>
          </a:xfrm>
        </p:spPr>
        <p:txBody>
          <a:bodyPr/>
          <a:lstStyle>
            <a:lvl1pPr algn="l">
              <a:defRPr>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Webinar Series</a:t>
            </a:r>
          </a:p>
        </p:txBody>
      </p:sp>
      <p:pic>
        <p:nvPicPr>
          <p:cNvPr id="7" name="Picture 6"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01564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42849-B028-4999-8E51-D83912F3F798}"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13976428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642849-B028-4999-8E51-D83912F3F798}"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22966607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642849-B028-4999-8E51-D83912F3F798}"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2502686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4"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sp>
        <p:nvSpPr>
          <p:cNvPr id="5" name="Rectangle 4"/>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pic>
        <p:nvPicPr>
          <p:cNvPr id="6" name="Picture 5"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1175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Rectangle 5"/>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sp>
        <p:nvSpPr>
          <p:cNvPr id="2" name="Title 1"/>
          <p:cNvSpPr>
            <a:spLocks noGrp="1"/>
          </p:cNvSpPr>
          <p:nvPr>
            <p:ph type="title"/>
          </p:nvPr>
        </p:nvSpPr>
        <p:spPr>
          <a:xfrm>
            <a:off x="152400" y="114300"/>
            <a:ext cx="7924800" cy="609600"/>
          </a:xfrm>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sz="half" idx="1"/>
          </p:nvPr>
        </p:nvSpPr>
        <p:spPr>
          <a:xfrm>
            <a:off x="990600" y="1143000"/>
            <a:ext cx="37719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1143000"/>
            <a:ext cx="37719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pic>
        <p:nvPicPr>
          <p:cNvPr id="7" name="Picture 6"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5830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Rectangle 7"/>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sp>
        <p:nvSpPr>
          <p:cNvPr id="2" name="Title 1"/>
          <p:cNvSpPr>
            <a:spLocks noGrp="1"/>
          </p:cNvSpPr>
          <p:nvPr>
            <p:ph type="title"/>
          </p:nvPr>
        </p:nvSpPr>
        <p:spPr>
          <a:xfrm>
            <a:off x="152400" y="118269"/>
            <a:ext cx="8229600" cy="601663"/>
          </a:xfrm>
        </p:spPr>
        <p:txBody>
          <a:bodyPr/>
          <a:lstStyle>
            <a:lvl1pPr>
              <a:defRPr>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pic>
        <p:nvPicPr>
          <p:cNvPr id="9" name="Picture 8"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5091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Rectangle 3"/>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sp>
        <p:nvSpPr>
          <p:cNvPr id="2" name="Title 1"/>
          <p:cNvSpPr>
            <a:spLocks noGrp="1"/>
          </p:cNvSpPr>
          <p:nvPr>
            <p:ph type="title"/>
          </p:nvPr>
        </p:nvSpPr>
        <p:spPr>
          <a:xfrm>
            <a:off x="152400" y="114300"/>
            <a:ext cx="7924800" cy="609600"/>
          </a:xfrm>
        </p:spPr>
        <p:txBody>
          <a:bodyPr/>
          <a:lstStyle>
            <a:lvl1pPr>
              <a:defRPr>
                <a:solidFill>
                  <a:schemeClr val="bg1"/>
                </a:solidFill>
              </a:defRPr>
            </a:lvl1pPr>
          </a:lstStyle>
          <a:p>
            <a:r>
              <a:rPr lang="en-US" dirty="0"/>
              <a:t>Click to edit Master title style</a:t>
            </a:r>
          </a:p>
        </p:txBody>
      </p:sp>
      <p:sp>
        <p:nvSpPr>
          <p:cNvPr id="3"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pic>
        <p:nvPicPr>
          <p:cNvPr id="5" name="Picture 4"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1660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sp>
        <p:nvSpPr>
          <p:cNvPr id="3" name="Rectangle 2"/>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pic>
        <p:nvPicPr>
          <p:cNvPr id="4" name="Picture 3"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2205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spTree>
    <p:extLst>
      <p:ext uri="{BB962C8B-B14F-4D97-AF65-F5344CB8AC3E}">
        <p14:creationId xmlns:p14="http://schemas.microsoft.com/office/powerpoint/2010/main" val="2433436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spTree>
    <p:extLst>
      <p:ext uri="{BB962C8B-B14F-4D97-AF65-F5344CB8AC3E}">
        <p14:creationId xmlns:p14="http://schemas.microsoft.com/office/powerpoint/2010/main" val="2035954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152400"/>
            <a:ext cx="7924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4099" name="Rectangle 3"/>
          <p:cNvSpPr>
            <a:spLocks noGrp="1" noChangeArrowheads="1"/>
          </p:cNvSpPr>
          <p:nvPr>
            <p:ph type="body" idx="1"/>
          </p:nvPr>
        </p:nvSpPr>
        <p:spPr bwMode="auto">
          <a:xfrm>
            <a:off x="990600" y="1143000"/>
            <a:ext cx="7696200" cy="498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100" name="Rectangle 4"/>
          <p:cNvSpPr>
            <a:spLocks noGrp="1" noChangeArrowheads="1"/>
          </p:cNvSpPr>
          <p:nvPr>
            <p:ph type="ftr" sz="quarter" idx="3"/>
          </p:nvPr>
        </p:nvSpPr>
        <p:spPr bwMode="auto">
          <a:xfrm>
            <a:off x="1066800" y="6613525"/>
            <a:ext cx="72390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solidFill>
                  <a:srgbClr val="777777"/>
                </a:solidFill>
                <a:latin typeface="Arial" charset="0"/>
              </a:defRPr>
            </a:lvl1pPr>
          </a:lstStyle>
          <a:p>
            <a:pPr>
              <a:defRPr/>
            </a:pPr>
            <a:r>
              <a:rPr lang="en-US"/>
              <a:t>International Land Direct Readout Coordinating Committee, http://landdirectreadout.org</a:t>
            </a:r>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wipe(up)">
                                      <p:cBhvr>
                                        <p:cTn id="7" dur="10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p:tmplLst>
          <p:tmpl>
            <p:tnLst>
              <p:par>
                <p:cTn presetID="22" presetClass="entr" presetSubtype="1" fill="hold" nodeType="after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up)">
                      <p:cBhvr>
                        <p:cTn dur="1000"/>
                        <p:tgtEl>
                          <p:spTgt spid="4099"/>
                        </p:tgtEl>
                      </p:cBhvr>
                    </p:animEffect>
                  </p:childTnLst>
                </p:cTn>
              </p:par>
            </p:tnLst>
          </p:tmpl>
        </p:tmplLst>
      </p:bldP>
    </p:bldLst>
  </p:timing>
  <p:hf sldNum="0" hdr="0" dt="0"/>
  <p:txStyles>
    <p:titleStyle>
      <a:lvl1pPr algn="l" rtl="0" eaLnBrk="1" fontAlgn="base" hangingPunct="1">
        <a:spcBef>
          <a:spcPct val="0"/>
        </a:spcBef>
        <a:spcAft>
          <a:spcPct val="0"/>
        </a:spcAft>
        <a:defRPr sz="3200" u="none">
          <a:solidFill>
            <a:schemeClr val="bg1"/>
          </a:solidFill>
          <a:latin typeface="Tahoma" panose="020B0604030504040204" pitchFamily="34" charset="0"/>
          <a:ea typeface="Tahoma" panose="020B0604030504040204" pitchFamily="34" charset="0"/>
          <a:cs typeface="Tahoma" panose="020B0604030504040204" pitchFamily="34" charset="0"/>
        </a:defRPr>
      </a:lvl1pPr>
      <a:lvl2pPr algn="ctr" rtl="0" eaLnBrk="1" fontAlgn="base" hangingPunct="1">
        <a:spcBef>
          <a:spcPct val="0"/>
        </a:spcBef>
        <a:spcAft>
          <a:spcPct val="0"/>
        </a:spcAft>
        <a:defRPr sz="3200" u="sng">
          <a:solidFill>
            <a:srgbClr val="003300"/>
          </a:solidFill>
          <a:latin typeface="Arial" charset="0"/>
        </a:defRPr>
      </a:lvl2pPr>
      <a:lvl3pPr algn="ctr" rtl="0" eaLnBrk="1" fontAlgn="base" hangingPunct="1">
        <a:spcBef>
          <a:spcPct val="0"/>
        </a:spcBef>
        <a:spcAft>
          <a:spcPct val="0"/>
        </a:spcAft>
        <a:defRPr sz="3200" u="sng">
          <a:solidFill>
            <a:srgbClr val="003300"/>
          </a:solidFill>
          <a:latin typeface="Arial" charset="0"/>
        </a:defRPr>
      </a:lvl3pPr>
      <a:lvl4pPr algn="ctr" rtl="0" eaLnBrk="1" fontAlgn="base" hangingPunct="1">
        <a:spcBef>
          <a:spcPct val="0"/>
        </a:spcBef>
        <a:spcAft>
          <a:spcPct val="0"/>
        </a:spcAft>
        <a:defRPr sz="3200" u="sng">
          <a:solidFill>
            <a:srgbClr val="003300"/>
          </a:solidFill>
          <a:latin typeface="Arial" charset="0"/>
        </a:defRPr>
      </a:lvl4pPr>
      <a:lvl5pPr algn="ctr" rtl="0" eaLnBrk="1" fontAlgn="base" hangingPunct="1">
        <a:spcBef>
          <a:spcPct val="0"/>
        </a:spcBef>
        <a:spcAft>
          <a:spcPct val="0"/>
        </a:spcAft>
        <a:defRPr sz="3200" u="sng">
          <a:solidFill>
            <a:srgbClr val="003300"/>
          </a:solidFill>
          <a:latin typeface="Arial" charset="0"/>
        </a:defRPr>
      </a:lvl5pPr>
      <a:lvl6pPr marL="457200" algn="ctr" rtl="0" eaLnBrk="1" fontAlgn="base" hangingPunct="1">
        <a:spcBef>
          <a:spcPct val="0"/>
        </a:spcBef>
        <a:spcAft>
          <a:spcPct val="0"/>
        </a:spcAft>
        <a:defRPr sz="3200" u="sng">
          <a:solidFill>
            <a:srgbClr val="003300"/>
          </a:solidFill>
          <a:latin typeface="Arial" charset="0"/>
        </a:defRPr>
      </a:lvl6pPr>
      <a:lvl7pPr marL="914400" algn="ctr" rtl="0" eaLnBrk="1" fontAlgn="base" hangingPunct="1">
        <a:spcBef>
          <a:spcPct val="0"/>
        </a:spcBef>
        <a:spcAft>
          <a:spcPct val="0"/>
        </a:spcAft>
        <a:defRPr sz="3200" u="sng">
          <a:solidFill>
            <a:srgbClr val="003300"/>
          </a:solidFill>
          <a:latin typeface="Arial" charset="0"/>
        </a:defRPr>
      </a:lvl7pPr>
      <a:lvl8pPr marL="1371600" algn="ctr" rtl="0" eaLnBrk="1" fontAlgn="base" hangingPunct="1">
        <a:spcBef>
          <a:spcPct val="0"/>
        </a:spcBef>
        <a:spcAft>
          <a:spcPct val="0"/>
        </a:spcAft>
        <a:defRPr sz="3200" u="sng">
          <a:solidFill>
            <a:srgbClr val="003300"/>
          </a:solidFill>
          <a:latin typeface="Arial" charset="0"/>
        </a:defRPr>
      </a:lvl8pPr>
      <a:lvl9pPr marL="1828800" algn="ctr" rtl="0" eaLnBrk="1" fontAlgn="base" hangingPunct="1">
        <a:spcBef>
          <a:spcPct val="0"/>
        </a:spcBef>
        <a:spcAft>
          <a:spcPct val="0"/>
        </a:spcAft>
        <a:defRPr sz="3200" u="sng">
          <a:solidFill>
            <a:srgbClr val="003300"/>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742950" indent="-285750" algn="l" rtl="0" eaLnBrk="1" fontAlgn="base" hangingPunct="1">
        <a:spcBef>
          <a:spcPct val="20000"/>
        </a:spcBef>
        <a:spcAft>
          <a:spcPct val="0"/>
        </a:spcAft>
        <a:buChar char="–"/>
        <a:defRPr sz="28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rtl="0" eaLnBrk="1" fontAlgn="base" hangingPunct="1">
        <a:spcBef>
          <a:spcPct val="20000"/>
        </a:spcBef>
        <a:spcAft>
          <a:spcPct val="0"/>
        </a:spcAft>
        <a:buChar char="•"/>
        <a:defRPr sz="24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rtl="0" eaLnBrk="1" fontAlgn="base" hangingPunct="1">
        <a:spcBef>
          <a:spcPct val="20000"/>
        </a:spcBef>
        <a:spcAft>
          <a:spcPct val="0"/>
        </a:spcAft>
        <a:buChar char="–"/>
        <a:defRPr sz="20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rtl="0" eaLnBrk="1" fontAlgn="base" hangingPunct="1">
        <a:spcBef>
          <a:spcPct val="20000"/>
        </a:spcBef>
        <a:spcAft>
          <a:spcPct val="0"/>
        </a:spcAft>
        <a:buChar char="»"/>
        <a:defRPr sz="20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642849-B028-4999-8E51-D83912F3F798}" type="datetimeFigureOut">
              <a:rPr lang="en-US" smtClean="0"/>
              <a:t>3/24/2020</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051C08-9308-45E9-9F6E-63EBCD8C8C08}" type="slidenum">
              <a:rPr lang="en-US" smtClean="0"/>
              <a:t>‹#›</a:t>
            </a:fld>
            <a:endParaRPr lang="en-US"/>
          </a:p>
        </p:txBody>
      </p:sp>
    </p:spTree>
    <p:extLst>
      <p:ext uri="{BB962C8B-B14F-4D97-AF65-F5344CB8AC3E}">
        <p14:creationId xmlns:p14="http://schemas.microsoft.com/office/powerpoint/2010/main" val="3925192122"/>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bquayle@usda.gov"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mailto:robert.k.kannenberg@nasa.gov" TargetMode="External"/><Relationship Id="rId4" Type="http://schemas.openxmlformats.org/officeDocument/2006/relationships/hyperlink" Target="mailto:kelvin.w.brentzel@nas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7700" y="2384554"/>
            <a:ext cx="7848600" cy="2662267"/>
          </a:xfrm>
          <a:prstGeom prst="rect">
            <a:avLst/>
          </a:prstGeom>
          <a:noFill/>
        </p:spPr>
        <p:txBody>
          <a:bodyPr wrap="square" rtlCol="0">
            <a:spAutoFit/>
          </a:bodyPr>
          <a:lstStyle/>
          <a:p>
            <a:pPr algn="ctr">
              <a:spcAft>
                <a:spcPts val="600"/>
              </a:spcAft>
            </a:pPr>
            <a:r>
              <a:rPr lang="en-US" sz="3600" dirty="0">
                <a:latin typeface="Tahoma" panose="020B0604030504040204" pitchFamily="34" charset="0"/>
                <a:ea typeface="Tahoma" panose="020B0604030504040204" pitchFamily="34" charset="0"/>
                <a:cs typeface="Tahoma" panose="020B0604030504040204" pitchFamily="34" charset="0"/>
              </a:rPr>
              <a:t>Welcome to the NASA Direct Readout Conference (NDRC) Webinar Series</a:t>
            </a:r>
          </a:p>
          <a:p>
            <a:pPr>
              <a:spcAft>
                <a:spcPts val="60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spcAft>
                <a:spcPts val="600"/>
              </a:spcAft>
            </a:pPr>
            <a:r>
              <a:rPr lang="en-US" sz="2800" dirty="0">
                <a:latin typeface="Tahoma" panose="020B0604030504040204" pitchFamily="34" charset="0"/>
                <a:ea typeface="Tahoma" panose="020B0604030504040204" pitchFamily="34" charset="0"/>
                <a:cs typeface="Tahoma" panose="020B0604030504040204" pitchFamily="34" charset="0"/>
              </a:rPr>
              <a:t>The webinar will begin at 11:00 EDT/15:00 UTC</a:t>
            </a:r>
          </a:p>
          <a:p>
            <a:pPr lvl="1">
              <a:spcAft>
                <a:spcPts val="1800"/>
              </a:spcAft>
            </a:pP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96829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123" name="Rectangle 2"/>
          <p:cNvSpPr>
            <a:spLocks noGrp="1" noChangeArrowheads="1"/>
          </p:cNvSpPr>
          <p:nvPr>
            <p:ph type="ctrTitle"/>
          </p:nvPr>
        </p:nvSpPr>
        <p:spPr>
          <a:xfrm>
            <a:off x="1066800" y="838200"/>
            <a:ext cx="7772400" cy="1470025"/>
          </a:xfrm>
        </p:spPr>
        <p:txBody>
          <a:bodyPr/>
          <a:lstStyle/>
          <a:p>
            <a:r>
              <a:rPr lang="en-US" altLang="en-US" sz="4800" dirty="0"/>
              <a:t>NASA Direct Readout Conference (NDRC) Webinar Series </a:t>
            </a:r>
            <a:br>
              <a:rPr lang="en-US" altLang="en-US" sz="4800" dirty="0"/>
            </a:br>
            <a:endParaRPr lang="en-US" altLang="en-US" sz="4800" dirty="0"/>
          </a:p>
        </p:txBody>
      </p:sp>
      <p:sp>
        <p:nvSpPr>
          <p:cNvPr id="5124" name="Rectangle 3"/>
          <p:cNvSpPr>
            <a:spLocks noGrp="1" noChangeArrowheads="1"/>
          </p:cNvSpPr>
          <p:nvPr>
            <p:ph type="subTitle" idx="1"/>
          </p:nvPr>
        </p:nvSpPr>
        <p:spPr>
          <a:xfrm>
            <a:off x="1600200" y="2667000"/>
            <a:ext cx="7315200" cy="3733800"/>
          </a:xfrm>
        </p:spPr>
        <p:txBody>
          <a:bodyPr/>
          <a:lstStyle/>
          <a:p>
            <a:pPr>
              <a:spcBef>
                <a:spcPts val="0"/>
              </a:spcBef>
              <a:spcAft>
                <a:spcPts val="1800"/>
              </a:spcAft>
            </a:pPr>
            <a:endParaRPr lang="en-US" altLang="en-US" sz="2800" dirty="0"/>
          </a:p>
          <a:p>
            <a:pPr>
              <a:spcBef>
                <a:spcPts val="0"/>
              </a:spcBef>
              <a:spcAft>
                <a:spcPts val="1800"/>
              </a:spcAft>
            </a:pPr>
            <a:endParaRPr lang="en-US" altLang="en-US" sz="2800" dirty="0"/>
          </a:p>
          <a:p>
            <a:pPr>
              <a:spcBef>
                <a:spcPts val="0"/>
              </a:spcBef>
              <a:spcAft>
                <a:spcPts val="0"/>
              </a:spcAft>
            </a:pPr>
            <a:r>
              <a:rPr lang="en-US" altLang="en-US" sz="2800" dirty="0"/>
              <a:t>April 1, 2020</a:t>
            </a:r>
            <a:br>
              <a:rPr lang="en-US" altLang="en-US" sz="2800" dirty="0"/>
            </a:br>
            <a:endParaRPr lang="en-US" altLang="en-US" sz="2800" dirty="0"/>
          </a:p>
        </p:txBody>
      </p:sp>
      <p:pic>
        <p:nvPicPr>
          <p:cNvPr id="6" name="Picture 5" descr="NASA_Logo_Colo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8450" y="6160808"/>
            <a:ext cx="65087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UAS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39325" y="6106039"/>
            <a:ext cx="5984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0621683"/>
      </p:ext>
    </p:extLst>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a:t>NDRC Webinar Ground Rules</a:t>
            </a:r>
          </a:p>
        </p:txBody>
      </p:sp>
      <p:sp>
        <p:nvSpPr>
          <p:cNvPr id="5" name="TextBox 4"/>
          <p:cNvSpPr txBox="1"/>
          <p:nvPr/>
        </p:nvSpPr>
        <p:spPr>
          <a:xfrm>
            <a:off x="482321" y="1005840"/>
            <a:ext cx="6858000" cy="4139595"/>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Communications with presenters</a:t>
            </a:r>
          </a:p>
          <a:p>
            <a:pPr marL="684213" lvl="1" indent="-227013">
              <a:spcAft>
                <a:spcPts val="600"/>
              </a:spcAft>
              <a:buFont typeface="Arial" panose="020B0604020202020204" pitchFamily="34" charset="0"/>
              <a:buChar char="•"/>
            </a:pPr>
            <a:r>
              <a:rPr lang="en-US" sz="2200" dirty="0">
                <a:latin typeface="Tahoma" panose="020B0604030504040204" pitchFamily="34" charset="0"/>
                <a:ea typeface="Tahoma" panose="020B0604030504040204" pitchFamily="34" charset="0"/>
                <a:cs typeface="Tahoma" panose="020B0604030504040204" pitchFamily="34" charset="0"/>
              </a:rPr>
              <a:t>Questions to each presenter will be coordinated by host (Brad Quayle), where you will be called on to speak</a:t>
            </a:r>
          </a:p>
          <a:p>
            <a:pPr marL="684213" lvl="1" indent="-227013">
              <a:spcAft>
                <a:spcPts val="600"/>
              </a:spcAft>
              <a:buFont typeface="Arial" panose="020B0604020202020204" pitchFamily="34" charset="0"/>
              <a:buChar char="•"/>
            </a:pPr>
            <a:r>
              <a:rPr lang="en-US" sz="2200" dirty="0">
                <a:latin typeface="Tahoma" panose="020B0604030504040204" pitchFamily="34" charset="0"/>
                <a:ea typeface="Tahoma" panose="020B0604030504040204" pitchFamily="34" charset="0"/>
                <a:cs typeface="Tahoma" panose="020B0604030504040204" pitchFamily="34" charset="0"/>
              </a:rPr>
              <a:t>Please provide questions for presenters to the WebEx panelists at any time via chat</a:t>
            </a:r>
          </a:p>
          <a:p>
            <a:pPr marL="227013" indent="-227013">
              <a:spcAft>
                <a:spcPts val="600"/>
              </a:spcAft>
              <a:buFont typeface="Arial" panose="020B0604020202020204" pitchFamily="34" charset="0"/>
              <a:buChar char="•"/>
            </a:pPr>
            <a:endParaRPr lang="en-US" sz="2800" dirty="0">
              <a:latin typeface="Tahoma" panose="020B0604030504040204" pitchFamily="34" charset="0"/>
              <a:ea typeface="Tahoma" panose="020B0604030504040204" pitchFamily="34" charset="0"/>
              <a:cs typeface="Tahoma" panose="020B0604030504040204" pitchFamily="34" charset="0"/>
            </a:endParaRPr>
          </a:p>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Conference call</a:t>
            </a:r>
          </a:p>
          <a:p>
            <a:pPr marL="684213" lvl="1" indent="-227013">
              <a:spcAft>
                <a:spcPts val="600"/>
              </a:spcAft>
              <a:buFont typeface="Arial" panose="020B0604020202020204" pitchFamily="34" charset="0"/>
              <a:buChar char="•"/>
            </a:pPr>
            <a:r>
              <a:rPr lang="en-US" sz="2200" dirty="0">
                <a:latin typeface="Tahoma" panose="020B0604030504040204" pitchFamily="34" charset="0"/>
                <a:ea typeface="Tahoma" panose="020B0604030504040204" pitchFamily="34" charset="0"/>
                <a:cs typeface="Tahoma" panose="020B0604030504040204" pitchFamily="34" charset="0"/>
              </a:rPr>
              <a:t>Please keep your phone muted at all times unless called on by moderator</a:t>
            </a:r>
          </a:p>
        </p:txBody>
      </p:sp>
      <p:pic>
        <p:nvPicPr>
          <p:cNvPr id="10" name="Picture 9">
            <a:extLst>
              <a:ext uri="{FF2B5EF4-FFF2-40B4-BE49-F238E27FC236}">
                <a16:creationId xmlns:a16="http://schemas.microsoft.com/office/drawing/2014/main" id="{6A405511-D512-4338-9D37-1C25C77191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43800" y="3875936"/>
            <a:ext cx="1371600" cy="1153264"/>
          </a:xfrm>
          <a:prstGeom prst="rect">
            <a:avLst/>
          </a:prstGeom>
        </p:spPr>
      </p:pic>
      <p:pic>
        <p:nvPicPr>
          <p:cNvPr id="16" name="Picture 15">
            <a:extLst>
              <a:ext uri="{FF2B5EF4-FFF2-40B4-BE49-F238E27FC236}">
                <a16:creationId xmlns:a16="http://schemas.microsoft.com/office/drawing/2014/main" id="{36FC6DE8-30E3-4A0E-9F14-A4D9592C735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43800" y="1744675"/>
            <a:ext cx="1371600" cy="998525"/>
          </a:xfrm>
          <a:prstGeom prst="rect">
            <a:avLst/>
          </a:prstGeom>
        </p:spPr>
      </p:pic>
    </p:spTree>
    <p:extLst>
      <p:ext uri="{BB962C8B-B14F-4D97-AF65-F5344CB8AC3E}">
        <p14:creationId xmlns:p14="http://schemas.microsoft.com/office/powerpoint/2010/main" val="3874937357"/>
      </p:ext>
    </p:extLst>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a:t>NDRC Webinar Series</a:t>
            </a:r>
          </a:p>
        </p:txBody>
      </p:sp>
      <p:sp>
        <p:nvSpPr>
          <p:cNvPr id="5" name="TextBox 4"/>
          <p:cNvSpPr txBox="1"/>
          <p:nvPr/>
        </p:nvSpPr>
        <p:spPr>
          <a:xfrm>
            <a:off x="482321" y="1005840"/>
            <a:ext cx="7848600" cy="5863144"/>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Objectives</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Provide a “virtual” forum for ongoing communications among</a:t>
            </a:r>
          </a:p>
          <a:p>
            <a:pPr marL="1141413" lvl="2"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Direct readout/near real-time data practitioners</a:t>
            </a:r>
          </a:p>
          <a:p>
            <a:pPr marL="1141413" lvl="2"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Organizations that conduct relevant decision support operations</a:t>
            </a:r>
          </a:p>
          <a:p>
            <a:pPr marL="1141413" lvl="2"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End user community</a:t>
            </a:r>
          </a:p>
          <a:p>
            <a:pPr marL="684213" lvl="1" indent="-227013">
              <a:spcAft>
                <a:spcPts val="18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Updates on relevant science, algorithms, technologies, applications and systems</a:t>
            </a:r>
          </a:p>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Scope of Topics</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Land discipline data/applications</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Associated atmosphere discipline data/applications</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Cross-cutting topics</a:t>
            </a:r>
          </a:p>
        </p:txBody>
      </p:sp>
    </p:spTree>
    <p:extLst>
      <p:ext uri="{BB962C8B-B14F-4D97-AF65-F5344CB8AC3E}">
        <p14:creationId xmlns:p14="http://schemas.microsoft.com/office/powerpoint/2010/main" val="815469624"/>
      </p:ext>
    </p:extLst>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a:t>Today’s Agenda</a:t>
            </a:r>
          </a:p>
        </p:txBody>
      </p:sp>
      <p:sp>
        <p:nvSpPr>
          <p:cNvPr id="5" name="TextBox 4"/>
          <p:cNvSpPr txBox="1"/>
          <p:nvPr/>
        </p:nvSpPr>
        <p:spPr>
          <a:xfrm>
            <a:off x="482320" y="1005840"/>
            <a:ext cx="8356879" cy="3524042"/>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Global Near Real-Time MODIS-based Flood Mapping - Upcoming Improvements and Transition to LANCE</a:t>
            </a:r>
          </a:p>
          <a:p>
            <a:pPr marL="684213" lvl="1" indent="-227013">
              <a:spcAft>
                <a:spcPts val="24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Presented by Dan Slayback (NASA/GSFC)</a:t>
            </a:r>
          </a:p>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Meeting Wrap Up</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Brad Quayle</a:t>
            </a:r>
          </a:p>
          <a:p>
            <a:pPr marL="227013" indent="-227013">
              <a:spcAft>
                <a:spcPts val="600"/>
              </a:spcAft>
              <a:buFont typeface="Arial" panose="020B0604020202020204" pitchFamily="34" charset="0"/>
              <a:buChar char="•"/>
            </a:pPr>
            <a:endParaRPr lang="en-US" sz="2800" dirty="0"/>
          </a:p>
        </p:txBody>
      </p:sp>
      <p:sp>
        <p:nvSpPr>
          <p:cNvPr id="3" name="TextBox 2"/>
          <p:cNvSpPr txBox="1"/>
          <p:nvPr/>
        </p:nvSpPr>
        <p:spPr>
          <a:xfrm>
            <a:off x="304800" y="5029200"/>
            <a:ext cx="8534399" cy="1354217"/>
          </a:xfrm>
          <a:prstGeom prst="rect">
            <a:avLst/>
          </a:prstGeom>
          <a:noFill/>
        </p:spPr>
        <p:txBody>
          <a:bodyPr wrap="square" rtlCol="0">
            <a:spAutoFit/>
          </a:bodyPr>
          <a:lstStyle/>
          <a:p>
            <a:pPr algn="ctr">
              <a:spcAft>
                <a:spcPts val="1200"/>
              </a:spcAft>
            </a:pPr>
            <a:r>
              <a:rPr lang="en-US" b="1" i="1" dirty="0">
                <a:latin typeface="Tahoma" panose="020B0604030504040204" pitchFamily="34" charset="0"/>
                <a:ea typeface="Tahoma" panose="020B0604030504040204" pitchFamily="34" charset="0"/>
                <a:cs typeface="Tahoma" panose="020B0604030504040204" pitchFamily="34" charset="0"/>
              </a:rPr>
              <a:t>Please hold verbal questions until the end of each individual presentation.</a:t>
            </a:r>
          </a:p>
          <a:p>
            <a:pPr algn="ctr"/>
            <a:r>
              <a:rPr lang="en-US" b="1" i="1" dirty="0">
                <a:latin typeface="Tahoma" panose="020B0604030504040204" pitchFamily="34" charset="0"/>
                <a:ea typeface="Tahoma" panose="020B0604030504040204" pitchFamily="34" charset="0"/>
                <a:cs typeface="Tahoma" panose="020B0604030504040204" pitchFamily="34" charset="0"/>
              </a:rPr>
              <a:t>Written questions can be submitted anytime via chat to the host and WebEx panelists</a:t>
            </a:r>
            <a:r>
              <a:rPr lang="en-US" sz="1500" b="1" i="1"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1811338944"/>
      </p:ext>
    </p:extLst>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endParaRPr lang="en-US" sz="3600" dirty="0"/>
          </a:p>
        </p:txBody>
      </p:sp>
      <p:sp>
        <p:nvSpPr>
          <p:cNvPr id="5" name="TextBox 4"/>
          <p:cNvSpPr txBox="1"/>
          <p:nvPr/>
        </p:nvSpPr>
        <p:spPr>
          <a:xfrm>
            <a:off x="482321" y="3388549"/>
            <a:ext cx="7848600" cy="1031051"/>
          </a:xfrm>
          <a:prstGeom prst="rect">
            <a:avLst/>
          </a:prstGeom>
          <a:noFill/>
        </p:spPr>
        <p:txBody>
          <a:bodyPr wrap="square" rtlCol="0">
            <a:spAutoFit/>
          </a:bodyPr>
          <a:lstStyle/>
          <a:p>
            <a:pPr algn="ctr">
              <a:spcAft>
                <a:spcPts val="600"/>
              </a:spcAft>
            </a:pPr>
            <a:r>
              <a:rPr lang="en-US" sz="2800" dirty="0">
                <a:latin typeface="Tahoma" panose="020B0604030504040204" pitchFamily="34" charset="0"/>
                <a:ea typeface="Tahoma" panose="020B0604030504040204" pitchFamily="34" charset="0"/>
                <a:cs typeface="Tahoma" panose="020B0604030504040204" pitchFamily="34" charset="0"/>
              </a:rPr>
              <a:t>&lt;Presentation&gt;</a:t>
            </a:r>
            <a:endParaRPr lang="en-US" sz="2400" dirty="0">
              <a:latin typeface="Tahoma" panose="020B0604030504040204" pitchFamily="34" charset="0"/>
              <a:ea typeface="Tahoma" panose="020B0604030504040204" pitchFamily="34" charset="0"/>
              <a:cs typeface="Tahoma" panose="020B0604030504040204" pitchFamily="34" charset="0"/>
            </a:endParaRPr>
          </a:p>
          <a:p>
            <a:pPr marL="227013" indent="-227013">
              <a:spcAft>
                <a:spcPts val="600"/>
              </a:spcAft>
              <a:buFont typeface="Arial" panose="020B0604020202020204" pitchFamily="34" charset="0"/>
              <a:buChar char="•"/>
            </a:pPr>
            <a:endParaRPr lang="en-US" sz="2800" dirty="0"/>
          </a:p>
        </p:txBody>
      </p:sp>
    </p:spTree>
    <p:extLst>
      <p:ext uri="{BB962C8B-B14F-4D97-AF65-F5344CB8AC3E}">
        <p14:creationId xmlns:p14="http://schemas.microsoft.com/office/powerpoint/2010/main" val="1264990582"/>
      </p:ext>
    </p:extLst>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a:t>Meeting Wrap Up</a:t>
            </a:r>
          </a:p>
        </p:txBody>
      </p:sp>
      <p:sp>
        <p:nvSpPr>
          <p:cNvPr id="5" name="TextBox 4"/>
          <p:cNvSpPr txBox="1"/>
          <p:nvPr/>
        </p:nvSpPr>
        <p:spPr>
          <a:xfrm>
            <a:off x="482320" y="1005840"/>
            <a:ext cx="8204479" cy="5463034"/>
          </a:xfrm>
          <a:prstGeom prst="rect">
            <a:avLst/>
          </a:prstGeom>
          <a:noFill/>
        </p:spPr>
        <p:txBody>
          <a:bodyPr wrap="square" rtlCol="0">
            <a:spAutoFit/>
          </a:bodyPr>
          <a:lstStyle/>
          <a:p>
            <a:pPr marL="227013" indent="-227013">
              <a:spcAft>
                <a:spcPts val="24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Please provide your input on future webinars:</a:t>
            </a:r>
          </a:p>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Future webinar topic areas for consideration</a:t>
            </a:r>
          </a:p>
          <a:p>
            <a:pPr marL="684213" lvl="1" indent="-227013">
              <a:spcAft>
                <a:spcPts val="9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Updates on relevant remote sensing science, algorithms and data products</a:t>
            </a:r>
          </a:p>
          <a:p>
            <a:pPr marL="684213" lvl="1" indent="-227013">
              <a:spcAft>
                <a:spcPts val="9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Demonstrate relevant technologies for DR/NRT data</a:t>
            </a:r>
          </a:p>
          <a:p>
            <a:pPr marL="684213" lvl="1" indent="-227013">
              <a:spcAft>
                <a:spcPts val="9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Status and availability of DR/NRT data sources</a:t>
            </a:r>
          </a:p>
          <a:p>
            <a:pPr marL="684213" lvl="1" indent="-227013">
              <a:spcAft>
                <a:spcPts val="9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Spotlight applications and DSSs that use DR/NRT data</a:t>
            </a:r>
          </a:p>
          <a:p>
            <a:pPr marL="684213" lvl="1" indent="-227013">
              <a:spcAft>
                <a:spcPts val="24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Collaboration opportunities (data sharing, Cal/Val activities, feedback to space agencies, etc.)</a:t>
            </a:r>
          </a:p>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Anticipated schedule for next webinar</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July 1, 2020</a:t>
            </a:r>
          </a:p>
        </p:txBody>
      </p:sp>
    </p:spTree>
    <p:extLst>
      <p:ext uri="{BB962C8B-B14F-4D97-AF65-F5344CB8AC3E}">
        <p14:creationId xmlns:p14="http://schemas.microsoft.com/office/powerpoint/2010/main" val="663007440"/>
      </p:ext>
    </p:extLst>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endParaRPr lang="en-US" sz="3600" dirty="0"/>
          </a:p>
        </p:txBody>
      </p:sp>
      <p:sp>
        <p:nvSpPr>
          <p:cNvPr id="5" name="TextBox 4"/>
          <p:cNvSpPr txBox="1"/>
          <p:nvPr/>
        </p:nvSpPr>
        <p:spPr>
          <a:xfrm>
            <a:off x="482321" y="2018705"/>
            <a:ext cx="7848600" cy="4001095"/>
          </a:xfrm>
          <a:prstGeom prst="rect">
            <a:avLst/>
          </a:prstGeom>
          <a:noFill/>
        </p:spPr>
        <p:txBody>
          <a:bodyPr wrap="square" rtlCol="0">
            <a:spAutoFit/>
          </a:bodyPr>
          <a:lstStyle/>
          <a:p>
            <a:pPr algn="ctr">
              <a:spcAft>
                <a:spcPts val="600"/>
              </a:spcAft>
            </a:pPr>
            <a:r>
              <a:rPr lang="en-US" sz="4400" dirty="0">
                <a:latin typeface="Tahoma" panose="020B0604030504040204" pitchFamily="34" charset="0"/>
                <a:ea typeface="Tahoma" panose="020B0604030504040204" pitchFamily="34" charset="0"/>
                <a:cs typeface="Tahoma" panose="020B0604030504040204" pitchFamily="34" charset="0"/>
              </a:rPr>
              <a:t>Thanks!</a:t>
            </a:r>
          </a:p>
          <a:p>
            <a:pPr>
              <a:spcAft>
                <a:spcPts val="60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spcAft>
                <a:spcPts val="600"/>
              </a:spcAft>
            </a:pPr>
            <a:r>
              <a:rPr lang="en-US" sz="2800" dirty="0">
                <a:latin typeface="Tahoma" panose="020B0604030504040204" pitchFamily="34" charset="0"/>
                <a:ea typeface="Tahoma" panose="020B0604030504040204" pitchFamily="34" charset="0"/>
                <a:cs typeface="Tahoma" panose="020B0604030504040204" pitchFamily="34" charset="0"/>
              </a:rPr>
              <a:t>Please email with any questions and suggestions for future webinar topics</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Brad Quayle (</a:t>
            </a:r>
            <a:r>
              <a:rPr lang="en-US" sz="2400" dirty="0">
                <a:latin typeface="Tahoma" panose="020B0604030504040204" pitchFamily="34" charset="0"/>
                <a:ea typeface="Tahoma" panose="020B0604030504040204" pitchFamily="34" charset="0"/>
                <a:cs typeface="Tahoma" panose="020B0604030504040204" pitchFamily="34" charset="0"/>
                <a:hlinkClick r:id="rId3"/>
              </a:rPr>
              <a:t>brad.quayle@usda.gov</a:t>
            </a:r>
            <a:r>
              <a:rPr lang="en-US" sz="2400" dirty="0">
                <a:latin typeface="Tahoma" panose="020B0604030504040204" pitchFamily="34" charset="0"/>
                <a:ea typeface="Tahoma" panose="020B0604030504040204" pitchFamily="34" charset="0"/>
                <a:cs typeface="Tahoma" panose="020B0604030504040204" pitchFamily="34" charset="0"/>
              </a:rPr>
              <a:t>)</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Kelvin Brentzel (</a:t>
            </a:r>
            <a:r>
              <a:rPr lang="en-US" sz="2400" u="sng" dirty="0">
                <a:latin typeface="Tahoma" panose="020B0604030504040204" pitchFamily="34" charset="0"/>
                <a:ea typeface="Tahoma" panose="020B0604030504040204" pitchFamily="34" charset="0"/>
                <a:cs typeface="Tahoma" panose="020B0604030504040204" pitchFamily="34" charset="0"/>
                <a:hlinkClick r:id="rId4"/>
              </a:rPr>
              <a:t>kelvin.w.brentzel@nasa.gov</a:t>
            </a:r>
            <a:r>
              <a:rPr lang="en-US" sz="2400" u="sng" dirty="0">
                <a:latin typeface="Tahoma" panose="020B0604030504040204" pitchFamily="34" charset="0"/>
                <a:ea typeface="Tahoma" panose="020B0604030504040204" pitchFamily="34" charset="0"/>
                <a:cs typeface="Tahoma" panose="020B0604030504040204" pitchFamily="34" charset="0"/>
              </a:rPr>
              <a:t>)</a:t>
            </a:r>
            <a:endParaRPr lang="en-US" sz="2400" dirty="0">
              <a:latin typeface="Tahoma" panose="020B0604030504040204" pitchFamily="34" charset="0"/>
              <a:ea typeface="Tahoma" panose="020B0604030504040204" pitchFamily="34" charset="0"/>
              <a:cs typeface="Tahoma" panose="020B0604030504040204" pitchFamily="34" charset="0"/>
            </a:endParaRP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Bob Kannenberg (</a:t>
            </a:r>
            <a:r>
              <a:rPr lang="en-US" sz="2400" u="sng" dirty="0">
                <a:latin typeface="Tahoma" panose="020B0604030504040204" pitchFamily="34" charset="0"/>
                <a:ea typeface="Tahoma" panose="020B0604030504040204" pitchFamily="34" charset="0"/>
                <a:cs typeface="Tahoma" panose="020B0604030504040204" pitchFamily="34" charset="0"/>
                <a:hlinkClick r:id="rId5"/>
              </a:rPr>
              <a:t>robert.k.kannenberg@nasa.gov</a:t>
            </a:r>
            <a:r>
              <a:rPr lang="en-US" sz="2400" u="sng" dirty="0">
                <a:latin typeface="Tahoma" panose="020B0604030504040204" pitchFamily="34" charset="0"/>
                <a:ea typeface="Tahoma" panose="020B0604030504040204" pitchFamily="34" charset="0"/>
                <a:cs typeface="Tahoma" panose="020B0604030504040204" pitchFamily="34" charset="0"/>
              </a:rPr>
              <a:t>)</a:t>
            </a:r>
            <a:endParaRPr lang="en-US" sz="2400" dirty="0">
              <a:latin typeface="Tahoma" panose="020B0604030504040204" pitchFamily="34" charset="0"/>
              <a:ea typeface="Tahoma" panose="020B0604030504040204" pitchFamily="34" charset="0"/>
              <a:cs typeface="Tahoma" panose="020B0604030504040204" pitchFamily="34" charset="0"/>
            </a:endParaRPr>
          </a:p>
          <a:p>
            <a:pPr marL="227013" indent="-227013">
              <a:spcAft>
                <a:spcPts val="600"/>
              </a:spcAft>
              <a:buFont typeface="Arial" panose="020B0604020202020204" pitchFamily="34" charset="0"/>
              <a:buChar char="•"/>
            </a:pP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54531424"/>
      </p:ext>
    </p:extLst>
  </p:cSld>
  <p:clrMapOvr>
    <a:masterClrMapping/>
  </p:clrMapOvr>
  <p:transition>
    <p:wipe dir="d"/>
  </p:transition>
</p:sld>
</file>

<file path=ppt/theme/theme1.xml><?xml version="1.0" encoding="utf-8"?>
<a:theme xmlns:a="http://schemas.openxmlformats.org/drawingml/2006/main" name="MTBS_BlackTemplate">
  <a:themeElements>
    <a:clrScheme name="MTBS_Black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TBS_Black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TBS_Black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TBS_Black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TBS_Black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TBS_Black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TBS_Black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TBS_Black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TBS_Black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TBS_Black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TBS_Black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TBS_Black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TBS_Black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TBS_Black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itle.potx" id="{7CE03ECB-8493-439A-A9C7-D348A052E615}" vid="{BCEF60ED-A478-4A10-B9AC-EF1B90D58B3F}"/>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3282</TotalTime>
  <Words>1263</Words>
  <Application>Microsoft Office PowerPoint</Application>
  <PresentationFormat>On-screen Show (4:3)</PresentationFormat>
  <Paragraphs>110</Paragraphs>
  <Slides>8</Slides>
  <Notes>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Arial</vt:lpstr>
      <vt:lpstr>Calibri</vt:lpstr>
      <vt:lpstr>Calibri Light</vt:lpstr>
      <vt:lpstr>Tahoma</vt:lpstr>
      <vt:lpstr>MTBS_BlackTemplate</vt:lpstr>
      <vt:lpstr>Custom Design</vt:lpstr>
      <vt:lpstr>PowerPoint Presentation</vt:lpstr>
      <vt:lpstr>NASA Direct Readout Conference (NDRC) Webinar Series  </vt:lpstr>
      <vt:lpstr>NDRC Webinar Ground Rules</vt:lpstr>
      <vt:lpstr>NDRC Webinar Series</vt:lpstr>
      <vt:lpstr>Today’s Agenda</vt:lpstr>
      <vt:lpstr>PowerPoint Presentation</vt:lpstr>
      <vt:lpstr>Meeting Wrap Up</vt:lpstr>
      <vt:lpstr>PowerPoint Presentation</vt:lpstr>
    </vt:vector>
  </TitlesOfParts>
  <Company>USDA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Quayle, Brad -FS</dc:creator>
  <cp:lastModifiedBy>Quayle, Brad - FS</cp:lastModifiedBy>
  <cp:revision>235</cp:revision>
  <cp:lastPrinted>2019-05-11T00:06:19Z</cp:lastPrinted>
  <dcterms:created xsi:type="dcterms:W3CDTF">2016-06-13T15:15:20Z</dcterms:created>
  <dcterms:modified xsi:type="dcterms:W3CDTF">2020-03-24T22:56:31Z</dcterms:modified>
</cp:coreProperties>
</file>