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709" r:id="rId2"/>
  </p:sldMasterIdLst>
  <p:notesMasterIdLst>
    <p:notesMasterId r:id="rId14"/>
  </p:notesMasterIdLst>
  <p:handoutMasterIdLst>
    <p:handoutMasterId r:id="rId15"/>
  </p:handoutMasterIdLst>
  <p:sldIdLst>
    <p:sldId id="284" r:id="rId3"/>
    <p:sldId id="283" r:id="rId4"/>
    <p:sldId id="282" r:id="rId5"/>
    <p:sldId id="273" r:id="rId6"/>
    <p:sldId id="270" r:id="rId7"/>
    <p:sldId id="274" r:id="rId8"/>
    <p:sldId id="277" r:id="rId9"/>
    <p:sldId id="281" r:id="rId10"/>
    <p:sldId id="285" r:id="rId11"/>
    <p:sldId id="286" r:id="rId12"/>
    <p:sldId id="280" r:id="rId13"/>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75F"/>
    <a:srgbClr val="003300"/>
    <a:srgbClr val="EBF565"/>
    <a:srgbClr val="FF3300"/>
    <a:srgbClr val="E1E1E1"/>
    <a:srgbClr val="A50021"/>
    <a:srgbClr val="808000"/>
    <a:srgbClr val="FFFF99"/>
    <a:srgbClr val="00CC66"/>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827" autoAdjust="0"/>
    <p:restoredTop sz="95320" autoAdjust="0"/>
  </p:normalViewPr>
  <p:slideViewPr>
    <p:cSldViewPr>
      <p:cViewPr varScale="1">
        <p:scale>
          <a:sx n="90" d="100"/>
          <a:sy n="90" d="100"/>
        </p:scale>
        <p:origin x="1771" y="6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628" cy="464184"/>
          </a:xfrm>
          <a:prstGeom prst="rect">
            <a:avLst/>
          </a:prstGeom>
        </p:spPr>
        <p:txBody>
          <a:bodyPr vert="horz" lIns="91577" tIns="45789" rIns="91577" bIns="45789"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sz="quarter" idx="1"/>
          </p:nvPr>
        </p:nvSpPr>
        <p:spPr>
          <a:xfrm>
            <a:off x="3971183" y="0"/>
            <a:ext cx="3037628" cy="464184"/>
          </a:xfrm>
          <a:prstGeom prst="rect">
            <a:avLst/>
          </a:prstGeom>
        </p:spPr>
        <p:txBody>
          <a:bodyPr vert="horz" lIns="91577" tIns="45789" rIns="91577" bIns="45789" rtlCol="0"/>
          <a:lstStyle>
            <a:lvl1pPr algn="r" eaLnBrk="1" hangingPunct="1">
              <a:defRPr sz="1200">
                <a:latin typeface="Arial" charset="0"/>
              </a:defRPr>
            </a:lvl1pPr>
          </a:lstStyle>
          <a:p>
            <a:pPr>
              <a:defRPr/>
            </a:pPr>
            <a:fld id="{72EB4777-7862-4344-A9F0-E980B7009D44}" type="datetimeFigureOut">
              <a:rPr lang="en-US"/>
              <a:pPr>
                <a:defRPr/>
              </a:pPr>
              <a:t>12/4/2019</a:t>
            </a:fld>
            <a:endParaRPr lang="en-US"/>
          </a:p>
        </p:txBody>
      </p:sp>
      <p:sp>
        <p:nvSpPr>
          <p:cNvPr id="4" name="Footer Placeholder 3"/>
          <p:cNvSpPr>
            <a:spLocks noGrp="1"/>
          </p:cNvSpPr>
          <p:nvPr>
            <p:ph type="ftr" sz="quarter" idx="2"/>
          </p:nvPr>
        </p:nvSpPr>
        <p:spPr>
          <a:xfrm>
            <a:off x="0" y="8830627"/>
            <a:ext cx="3037628" cy="464184"/>
          </a:xfrm>
          <a:prstGeom prst="rect">
            <a:avLst/>
          </a:prstGeom>
        </p:spPr>
        <p:txBody>
          <a:bodyPr vert="horz" lIns="91577" tIns="45789" rIns="91577" bIns="45789" rtlCol="0" anchor="b"/>
          <a:lstStyle>
            <a:lvl1pPr algn="l" eaLnBrk="1" hangingPunct="1">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71183" y="8830627"/>
            <a:ext cx="3037628" cy="464184"/>
          </a:xfrm>
          <a:prstGeom prst="rect">
            <a:avLst/>
          </a:prstGeom>
        </p:spPr>
        <p:txBody>
          <a:bodyPr vert="horz" wrap="square" lIns="91577" tIns="45789" rIns="91577" bIns="45789" numCol="1" anchor="b" anchorCtr="0" compatLnSpc="1">
            <a:prstTxWarp prst="textNoShape">
              <a:avLst/>
            </a:prstTxWarp>
          </a:bodyPr>
          <a:lstStyle>
            <a:lvl1pPr algn="r" eaLnBrk="1" hangingPunct="1">
              <a:defRPr sz="1200" smtClean="0"/>
            </a:lvl1pPr>
          </a:lstStyle>
          <a:p>
            <a:pPr>
              <a:defRPr/>
            </a:pPr>
            <a:fld id="{B212FC00-E793-4E37-B563-068860DF0D2B}" type="slidenum">
              <a:rPr lang="en-US" altLang="en-US"/>
              <a:pPr>
                <a:defRPr/>
              </a:pPr>
              <a:t>‹#›</a:t>
            </a:fld>
            <a:endParaRPr lang="en-US" altLang="en-US"/>
          </a:p>
        </p:txBody>
      </p:sp>
    </p:spTree>
    <p:extLst>
      <p:ext uri="{BB962C8B-B14F-4D97-AF65-F5344CB8AC3E}">
        <p14:creationId xmlns:p14="http://schemas.microsoft.com/office/powerpoint/2010/main" val="1892085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628" cy="464184"/>
          </a:xfrm>
          <a:prstGeom prst="rect">
            <a:avLst/>
          </a:prstGeom>
        </p:spPr>
        <p:txBody>
          <a:bodyPr vert="horz" lIns="93171" tIns="46586" rIns="93171" bIns="46586"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idx="1"/>
          </p:nvPr>
        </p:nvSpPr>
        <p:spPr>
          <a:xfrm>
            <a:off x="3971183" y="0"/>
            <a:ext cx="3037628" cy="464184"/>
          </a:xfrm>
          <a:prstGeom prst="rect">
            <a:avLst/>
          </a:prstGeom>
        </p:spPr>
        <p:txBody>
          <a:bodyPr vert="horz" lIns="93171" tIns="46586" rIns="93171" bIns="46586" rtlCol="0"/>
          <a:lstStyle>
            <a:lvl1pPr algn="r" eaLnBrk="1" hangingPunct="1">
              <a:defRPr sz="1200">
                <a:latin typeface="Arial" charset="0"/>
              </a:defRPr>
            </a:lvl1pPr>
          </a:lstStyle>
          <a:p>
            <a:pPr>
              <a:defRPr/>
            </a:pPr>
            <a:fld id="{FD763B6A-E312-48C7-A7AA-A9B31A387BE5}" type="datetimeFigureOut">
              <a:rPr lang="en-US"/>
              <a:pPr>
                <a:defRPr/>
              </a:pPr>
              <a:t>12/4/2019</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1" tIns="46586" rIns="93171" bIns="46586" rtlCol="0" anchor="ctr"/>
          <a:lstStyle/>
          <a:p>
            <a:pPr lvl="0"/>
            <a:endParaRPr lang="en-US" noProof="0"/>
          </a:p>
        </p:txBody>
      </p:sp>
      <p:sp>
        <p:nvSpPr>
          <p:cNvPr id="5" name="Notes Placeholder 4"/>
          <p:cNvSpPr>
            <a:spLocks noGrp="1"/>
          </p:cNvSpPr>
          <p:nvPr>
            <p:ph type="body" sz="quarter" idx="3"/>
          </p:nvPr>
        </p:nvSpPr>
        <p:spPr>
          <a:xfrm>
            <a:off x="701359" y="4416108"/>
            <a:ext cx="5607684" cy="4182427"/>
          </a:xfrm>
          <a:prstGeom prst="rect">
            <a:avLst/>
          </a:prstGeom>
        </p:spPr>
        <p:txBody>
          <a:bodyPr vert="horz" lIns="93171" tIns="46586" rIns="93171" bIns="4658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30627"/>
            <a:ext cx="3037628" cy="464184"/>
          </a:xfrm>
          <a:prstGeom prst="rect">
            <a:avLst/>
          </a:prstGeom>
        </p:spPr>
        <p:txBody>
          <a:bodyPr vert="horz" lIns="93171" tIns="46586" rIns="93171" bIns="46586" rtlCol="0" anchor="b"/>
          <a:lstStyle>
            <a:lvl1pPr algn="l" eaLnBrk="1" hangingPunct="1">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971183" y="8830627"/>
            <a:ext cx="3037628" cy="464184"/>
          </a:xfrm>
          <a:prstGeom prst="rect">
            <a:avLst/>
          </a:prstGeom>
        </p:spPr>
        <p:txBody>
          <a:bodyPr vert="horz" wrap="square" lIns="93171" tIns="46586" rIns="93171" bIns="46586" numCol="1" anchor="b" anchorCtr="0" compatLnSpc="1">
            <a:prstTxWarp prst="textNoShape">
              <a:avLst/>
            </a:prstTxWarp>
          </a:bodyPr>
          <a:lstStyle>
            <a:lvl1pPr algn="r" eaLnBrk="1" hangingPunct="1">
              <a:defRPr sz="1200" smtClean="0"/>
            </a:lvl1pPr>
          </a:lstStyle>
          <a:p>
            <a:pPr>
              <a:defRPr/>
            </a:pPr>
            <a:fld id="{850F4207-F280-4B59-9F56-9DA3A7420074}" type="slidenum">
              <a:rPr lang="en-US" altLang="en-US"/>
              <a:pPr>
                <a:defRPr/>
              </a:pPr>
              <a:t>‹#›</a:t>
            </a:fld>
            <a:endParaRPr lang="en-US" altLang="en-US"/>
          </a:p>
        </p:txBody>
      </p:sp>
    </p:spTree>
    <p:extLst>
      <p:ext uri="{BB962C8B-B14F-4D97-AF65-F5344CB8AC3E}">
        <p14:creationId xmlns:p14="http://schemas.microsoft.com/office/powerpoint/2010/main" val="11406578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50F4207-F280-4B59-9F56-9DA3A7420074}" type="slidenum">
              <a:rPr lang="en-US" altLang="en-US" smtClean="0"/>
              <a:pPr>
                <a:defRPr/>
              </a:pPr>
              <a:t>1</a:t>
            </a:fld>
            <a:endParaRPr lang="en-US" altLang="en-US"/>
          </a:p>
        </p:txBody>
      </p:sp>
    </p:spTree>
    <p:extLst>
      <p:ext uri="{BB962C8B-B14F-4D97-AF65-F5344CB8AC3E}">
        <p14:creationId xmlns:p14="http://schemas.microsoft.com/office/powerpoint/2010/main" val="18245722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85000" lnSpcReduction="10000"/>
          </a:bodyPr>
          <a:lstStyle/>
          <a:p>
            <a:pPr eaLnBrk="1" hangingPunct="1">
              <a:spcBef>
                <a:spcPct val="0"/>
              </a:spcBef>
              <a:buFontTx/>
              <a:buNone/>
            </a:pPr>
            <a:r>
              <a:rPr lang="en-US" altLang="en-US" b="1" u="sng" dirty="0"/>
              <a:t>LANCE</a:t>
            </a:r>
            <a:r>
              <a:rPr lang="en-US" altLang="en-US" dirty="0"/>
              <a:t> </a:t>
            </a:r>
          </a:p>
          <a:p>
            <a:pPr eaLnBrk="1" hangingPunct="1">
              <a:spcBef>
                <a:spcPct val="0"/>
              </a:spcBef>
              <a:buFontTx/>
              <a:buChar char="•"/>
            </a:pPr>
            <a:r>
              <a:rPr lang="en-US" altLang="en-US" dirty="0"/>
              <a:t> Additional news includes noting the recent 10 year anniversary of the NASA Land, Atmosphere Near Real-time Capabilities for EOS, otherwise known as LANCE.</a:t>
            </a:r>
          </a:p>
          <a:p>
            <a:pPr eaLnBrk="1" hangingPunct="1">
              <a:spcBef>
                <a:spcPct val="0"/>
              </a:spcBef>
              <a:buFontTx/>
              <a:buNone/>
            </a:pPr>
            <a:endParaRPr lang="en-US" altLang="en-US" dirty="0"/>
          </a:p>
          <a:p>
            <a:pPr eaLnBrk="1" hangingPunct="1">
              <a:spcBef>
                <a:spcPct val="0"/>
              </a:spcBef>
              <a:buFontTx/>
              <a:buChar char="•"/>
            </a:pPr>
            <a:r>
              <a:rPr lang="en-US" altLang="en-US" dirty="0"/>
              <a:t> LANCE provides numerous near real-time imagery and science data products from the global data streams for 10 instruments. Most data products are available within 3 hours of satellite observation and many of the decision support applications we profile on NDRC webinars utilize operational LANCE data.</a:t>
            </a:r>
          </a:p>
          <a:p>
            <a:pPr eaLnBrk="1" hangingPunct="1">
              <a:spcBef>
                <a:spcPct val="0"/>
              </a:spcBef>
              <a:buFontTx/>
              <a:buNone/>
            </a:pPr>
            <a:endParaRPr lang="en-US" altLang="en-US" dirty="0"/>
          </a:p>
          <a:p>
            <a:pPr eaLnBrk="1" hangingPunct="1">
              <a:spcBef>
                <a:spcPct val="0"/>
              </a:spcBef>
              <a:buFontTx/>
              <a:buChar char="•"/>
            </a:pPr>
            <a:r>
              <a:rPr lang="en-US" altLang="en-US" dirty="0"/>
              <a:t> Please visit the provided link to learn more about LANCE and significant milestones accomplished during its first 10 years of existence.</a:t>
            </a:r>
          </a:p>
          <a:p>
            <a:pPr eaLnBrk="1" hangingPunct="1">
              <a:spcBef>
                <a:spcPct val="0"/>
              </a:spcBef>
              <a:buFontTx/>
              <a:buChar char="•"/>
            </a:pPr>
            <a:endParaRPr lang="en-US" altLang="en-US" dirty="0"/>
          </a:p>
          <a:p>
            <a:pPr eaLnBrk="1" hangingPunct="1">
              <a:spcBef>
                <a:spcPct val="0"/>
              </a:spcBef>
              <a:buFontTx/>
              <a:buNone/>
            </a:pPr>
            <a:r>
              <a:rPr lang="en-US" altLang="en-US" b="1" u="sng" dirty="0"/>
              <a:t>IPOPP</a:t>
            </a:r>
          </a:p>
          <a:p>
            <a:pPr eaLnBrk="1" hangingPunct="1">
              <a:spcBef>
                <a:spcPct val="0"/>
              </a:spcBef>
              <a:buFontTx/>
              <a:buChar char="•"/>
            </a:pPr>
            <a:r>
              <a:rPr lang="en-US" altLang="en-US" dirty="0"/>
              <a:t> For the interest of data practitioners that generate near real-time data products based on global and/or regionally adapted algorithms, the NASA Direct Readout Laboratory recently released a major update to the International Planetary Observation Processing Package otherwise known as IPOPP.</a:t>
            </a:r>
          </a:p>
          <a:p>
            <a:pPr eaLnBrk="1" hangingPunct="1">
              <a:spcBef>
                <a:spcPct val="0"/>
              </a:spcBef>
              <a:buFontTx/>
              <a:buChar char="•"/>
            </a:pPr>
            <a:endParaRPr lang="en-US" altLang="en-US" dirty="0"/>
          </a:p>
          <a:p>
            <a:pPr eaLnBrk="1" hangingPunct="1">
              <a:spcBef>
                <a:spcPct val="0"/>
              </a:spcBef>
              <a:buFontTx/>
              <a:buChar char="•"/>
            </a:pPr>
            <a:r>
              <a:rPr lang="en-US" altLang="en-US" dirty="0"/>
              <a:t> IPOPP produces science data output products for not only MODIS and VIIRS, but also the Atmospheric Infrared Sounder (AIRS), Cross-track Infrared Sounder (</a:t>
            </a:r>
            <a:r>
              <a:rPr lang="en-US" altLang="en-US" dirty="0" err="1"/>
              <a:t>CrIS</a:t>
            </a:r>
            <a:r>
              <a:rPr lang="en-US" altLang="en-US" dirty="0"/>
              <a:t>), Advanced Technology Microwave Sounder (ATMS), and Ozone Mapping and Profiler Suite (OMPS).  </a:t>
            </a:r>
          </a:p>
          <a:p>
            <a:pPr eaLnBrk="1" hangingPunct="1">
              <a:spcBef>
                <a:spcPct val="0"/>
              </a:spcBef>
              <a:buFontTx/>
              <a:buChar char="•"/>
            </a:pPr>
            <a:endParaRPr lang="en-US" altLang="en-US" dirty="0"/>
          </a:p>
          <a:p>
            <a:pPr marL="0" marR="0" lvl="0" indent="0" algn="l" defTabSz="914400" rtl="0" eaLnBrk="1" fontAlgn="base" latinLnBrk="0" hangingPunct="1">
              <a:lnSpc>
                <a:spcPct val="100000"/>
              </a:lnSpc>
              <a:spcBef>
                <a:spcPct val="0"/>
              </a:spcBef>
              <a:spcAft>
                <a:spcPct val="0"/>
              </a:spcAft>
              <a:buClrTx/>
              <a:buSzTx/>
              <a:buFontTx/>
              <a:buChar char="•"/>
              <a:tabLst/>
              <a:defRPr/>
            </a:pPr>
            <a:r>
              <a:rPr lang="en-US" altLang="en-US" dirty="0"/>
              <a:t> IPOPP can ingest Level 0 data from these sensors and retrieved from direct readout ground stations, LANCE and other NASA data portals, to generate Level 2 science data products in near real-time.</a:t>
            </a:r>
          </a:p>
          <a:p>
            <a:pPr eaLnBrk="1" hangingPunct="1">
              <a:spcBef>
                <a:spcPct val="0"/>
              </a:spcBef>
              <a:buFontTx/>
              <a:buChar char="•"/>
            </a:pPr>
            <a:endParaRPr lang="en-US" altLang="en-US" dirty="0"/>
          </a:p>
          <a:p>
            <a:pPr eaLnBrk="1" hangingPunct="1">
              <a:spcBef>
                <a:spcPct val="0"/>
              </a:spcBef>
              <a:buFontTx/>
              <a:buChar char="•"/>
            </a:pPr>
            <a:r>
              <a:rPr lang="en-US" altLang="en-US" dirty="0"/>
              <a:t> Version 4.0 of IPOPP continues migration of SNPP-era algorithms with NASA Science Investigator-led Processing Systems (SIPS) heritage into the data processing package, including VIIRS-L1 and L1toSDR SPA capabilities, and improvements for the VIIRS 375 meter active fire detection and Enhanced Near Constant Contrast SPAs for VIIRS Day/Night band data and the OMPSNADIR SPA.</a:t>
            </a:r>
          </a:p>
          <a:p>
            <a:pPr eaLnBrk="1" hangingPunct="1">
              <a:spcBef>
                <a:spcPct val="0"/>
              </a:spcBef>
              <a:buFontTx/>
              <a:buNone/>
            </a:pPr>
            <a:endParaRPr lang="en-US" altLang="en-US" dirty="0"/>
          </a:p>
          <a:p>
            <a:pPr eaLnBrk="1" hangingPunct="1">
              <a:spcBef>
                <a:spcPct val="0"/>
              </a:spcBef>
              <a:buFontTx/>
              <a:buChar char="•"/>
            </a:pPr>
            <a:r>
              <a:rPr lang="en-US" altLang="en-US" dirty="0"/>
              <a:t> Please see the provided link for more information on this release and to download IPOPP.</a:t>
            </a: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10</a:t>
            </a:fld>
            <a:endParaRPr lang="en-US" altLang="en-US">
              <a:latin typeface="Arial" panose="020B0604020202020204" pitchFamily="34" charset="0"/>
            </a:endParaRPr>
          </a:p>
        </p:txBody>
      </p:sp>
    </p:spTree>
    <p:extLst>
      <p:ext uri="{BB962C8B-B14F-4D97-AF65-F5344CB8AC3E}">
        <p14:creationId xmlns:p14="http://schemas.microsoft.com/office/powerpoint/2010/main" val="17484619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dirty="0"/>
              <a:t> Thanks again for joining today’s webinar.</a:t>
            </a:r>
          </a:p>
          <a:p>
            <a:pPr eaLnBrk="1" hangingPunct="1">
              <a:spcBef>
                <a:spcPct val="0"/>
              </a:spcBef>
              <a:buFontTx/>
              <a:buChar char="•"/>
            </a:pPr>
            <a:endParaRPr lang="en-US" altLang="en-US" dirty="0"/>
          </a:p>
          <a:p>
            <a:pPr eaLnBrk="1" hangingPunct="1">
              <a:spcBef>
                <a:spcPct val="0"/>
              </a:spcBef>
              <a:buFontTx/>
              <a:buChar char="•"/>
            </a:pPr>
            <a:r>
              <a:rPr lang="en-US" altLang="en-US" dirty="0"/>
              <a:t> Again, as a reminder, the presentation from</a:t>
            </a:r>
            <a:r>
              <a:rPr lang="en-US" altLang="en-US" baseline="0" dirty="0"/>
              <a:t> today’s webinar as well as the compiled notes will be posted on the NASA DRL website.</a:t>
            </a:r>
          </a:p>
          <a:p>
            <a:pPr eaLnBrk="1" hangingPunct="1">
              <a:spcBef>
                <a:spcPct val="0"/>
              </a:spcBef>
              <a:buFontTx/>
              <a:buChar char="•"/>
            </a:pPr>
            <a:endParaRPr lang="en-US" altLang="en-US" dirty="0"/>
          </a:p>
          <a:p>
            <a:pPr eaLnBrk="1" hangingPunct="1">
              <a:spcBef>
                <a:spcPct val="0"/>
              </a:spcBef>
              <a:buFontTx/>
              <a:buChar char="•"/>
            </a:pPr>
            <a:r>
              <a:rPr lang="en-US" altLang="en-US" dirty="0"/>
              <a:t> Please feel free to reach</a:t>
            </a:r>
            <a:r>
              <a:rPr lang="en-US" altLang="en-US" baseline="0" dirty="0"/>
              <a:t> out to me or the NASA DRL staff with any questions about today’s webinar as well as suggestions for future webinar topics.</a:t>
            </a:r>
            <a:endParaRPr lang="en-US" altLang="en-US"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11</a:t>
            </a:fld>
            <a:endParaRPr lang="en-US" altLang="en-US">
              <a:latin typeface="Arial" panose="020B0604020202020204" pitchFamily="34" charset="0"/>
            </a:endParaRPr>
          </a:p>
        </p:txBody>
      </p:sp>
    </p:spTree>
    <p:extLst>
      <p:ext uri="{BB962C8B-B14F-4D97-AF65-F5344CB8AC3E}">
        <p14:creationId xmlns:p14="http://schemas.microsoft.com/office/powerpoint/2010/main" val="330732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707" indent="-171707">
              <a:buFont typeface="Arial" panose="020B0604020202020204" pitchFamily="34" charset="0"/>
              <a:buChar char="•"/>
            </a:pPr>
            <a:r>
              <a:rPr lang="en-US" dirty="0"/>
              <a:t>Good day everyone, and welcome to this</a:t>
            </a:r>
            <a:r>
              <a:rPr lang="en-US" baseline="0" dirty="0"/>
              <a:t> offering of the</a:t>
            </a:r>
            <a:r>
              <a:rPr lang="en-US" dirty="0"/>
              <a:t> NASA Direct Readout Conference webinar.  We have a great presenter and topic for today’s webinar and appreciate you taking the time to participate.</a:t>
            </a:r>
          </a:p>
          <a:p>
            <a:pPr marL="171707" indent="-171707">
              <a:buFont typeface="Arial" panose="020B0604020202020204" pitchFamily="34" charset="0"/>
              <a:buChar char="•"/>
            </a:pPr>
            <a:endParaRPr lang="en-US" dirty="0"/>
          </a:p>
          <a:p>
            <a:pPr marL="171707" indent="-171707">
              <a:buFont typeface="Arial" panose="020B0604020202020204" pitchFamily="34" charset="0"/>
              <a:buChar char="•"/>
            </a:pPr>
            <a:r>
              <a:rPr lang="en-US" dirty="0"/>
              <a:t>This webinar is an</a:t>
            </a:r>
            <a:r>
              <a:rPr lang="en-US" baseline="0" dirty="0"/>
              <a:t> effort by NASA Goddard Space Flight Center Direct Readout Laboratory, NASA mission scientists/principal investigators and the NASA Direct Readout Conference Organizing Committee and it is provided for the benefit of the global land remote sensing community.</a:t>
            </a:r>
          </a:p>
          <a:p>
            <a:pPr marL="171707" indent="-171707">
              <a:buFont typeface="Arial" panose="020B0604020202020204" pitchFamily="34" charset="0"/>
              <a:buChar char="•"/>
            </a:pPr>
            <a:endParaRPr lang="en-US" baseline="0" dirty="0"/>
          </a:p>
          <a:p>
            <a:pPr marL="171707" indent="-171707">
              <a:buFont typeface="Arial" panose="020B0604020202020204" pitchFamily="34" charset="0"/>
              <a:buChar char="•"/>
            </a:pPr>
            <a:r>
              <a:rPr lang="en-US" baseline="0" dirty="0"/>
              <a:t>We would like to especially thank NASA, including Kelvin Brentzel and Bob Kannenberg of NASA DRL, for supporting the logistics for this webinar (WebEx, telecon, etc.) and providing other technical support.</a:t>
            </a:r>
            <a:endParaRPr lang="en-US" dirty="0"/>
          </a:p>
        </p:txBody>
      </p:sp>
      <p:sp>
        <p:nvSpPr>
          <p:cNvPr id="4" name="Slide Number Placeholder 3"/>
          <p:cNvSpPr>
            <a:spLocks noGrp="1"/>
          </p:cNvSpPr>
          <p:nvPr>
            <p:ph type="sldNum" sz="quarter" idx="10"/>
          </p:nvPr>
        </p:nvSpPr>
        <p:spPr/>
        <p:txBody>
          <a:bodyPr/>
          <a:lstStyle/>
          <a:p>
            <a:pPr>
              <a:defRPr/>
            </a:pPr>
            <a:fld id="{850F4207-F280-4B59-9F56-9DA3A7420074}" type="slidenum">
              <a:rPr lang="en-US" altLang="en-US" smtClean="0"/>
              <a:pPr>
                <a:defRPr/>
              </a:pPr>
              <a:t>2</a:t>
            </a:fld>
            <a:endParaRPr lang="en-US" altLang="en-US"/>
          </a:p>
        </p:txBody>
      </p:sp>
    </p:spTree>
    <p:extLst>
      <p:ext uri="{BB962C8B-B14F-4D97-AF65-F5344CB8AC3E}">
        <p14:creationId xmlns:p14="http://schemas.microsoft.com/office/powerpoint/2010/main" val="855690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92500" lnSpcReduction="10000"/>
          </a:bodyPr>
          <a:lstStyle/>
          <a:p>
            <a:pPr eaLnBrk="1" hangingPunct="1">
              <a:spcBef>
                <a:spcPct val="0"/>
              </a:spcBef>
              <a:buFontTx/>
              <a:buChar char="•"/>
            </a:pPr>
            <a:r>
              <a:rPr lang="en-US" altLang="en-US" baseline="0" dirty="0"/>
              <a:t> For the benefit of all participants, please adhere to the following ground rules during the webinar.</a:t>
            </a:r>
          </a:p>
          <a:p>
            <a:pPr eaLnBrk="1" hangingPunct="1">
              <a:spcBef>
                <a:spcPct val="0"/>
              </a:spcBef>
              <a:buFontTx/>
              <a:buChar char="•"/>
            </a:pPr>
            <a:endParaRPr lang="en-US" altLang="en-US" baseline="0" dirty="0"/>
          </a:p>
          <a:p>
            <a:pPr eaLnBrk="1" hangingPunct="1">
              <a:spcBef>
                <a:spcPct val="0"/>
              </a:spcBef>
              <a:buFontTx/>
              <a:buChar char="•"/>
            </a:pPr>
            <a:r>
              <a:rPr lang="en-US" altLang="en-US" baseline="0" dirty="0"/>
              <a:t> Communications:</a:t>
            </a:r>
          </a:p>
          <a:p>
            <a:pPr lvl="1" eaLnBrk="1" hangingPunct="1">
              <a:spcBef>
                <a:spcPct val="0"/>
              </a:spcBef>
              <a:buFontTx/>
              <a:buChar char="•"/>
            </a:pPr>
            <a:r>
              <a:rPr lang="en-US" altLang="en-US" baseline="0" dirty="0"/>
              <a:t> At the end of the presentation, a Q&amp;A period will be provided.</a:t>
            </a:r>
          </a:p>
          <a:p>
            <a:pPr lvl="1" eaLnBrk="1" hangingPunct="1">
              <a:spcBef>
                <a:spcPct val="0"/>
              </a:spcBef>
              <a:buFontTx/>
              <a:buChar char="•"/>
            </a:pPr>
            <a:r>
              <a:rPr lang="en-US" altLang="en-US" baseline="0" dirty="0"/>
              <a:t> Participants will be able to submit verbal questions/comments directly to the presenter with my coordination after the presentation is completed.</a:t>
            </a:r>
          </a:p>
          <a:p>
            <a:pPr lvl="1" eaLnBrk="1" hangingPunct="1">
              <a:spcBef>
                <a:spcPct val="0"/>
              </a:spcBef>
              <a:buFontTx/>
              <a:buChar char="•"/>
            </a:pPr>
            <a:r>
              <a:rPr lang="en-US" altLang="en-US" baseline="0" dirty="0"/>
              <a:t> We very much encourage questions and dialog, so please don’t hesitate to ask questions or offer comments.</a:t>
            </a:r>
          </a:p>
          <a:p>
            <a:pPr lvl="1" eaLnBrk="1" hangingPunct="1">
              <a:spcBef>
                <a:spcPct val="0"/>
              </a:spcBef>
              <a:buFontTx/>
              <a:buChar char="•"/>
            </a:pPr>
            <a:r>
              <a:rPr lang="en-US" altLang="en-US" baseline="0" dirty="0"/>
              <a:t> Additionally, the WebEx chat function can be used to submit questions/comments at any time during the presentation.  I will also queue these questions/comments to the presenter at the appropriate time.</a:t>
            </a:r>
          </a:p>
          <a:p>
            <a:pPr lvl="1" eaLnBrk="1" hangingPunct="1">
              <a:spcBef>
                <a:spcPct val="0"/>
              </a:spcBef>
              <a:buFontTx/>
              <a:buChar char="•"/>
            </a:pPr>
            <a:endParaRPr lang="en-US" altLang="en-US" baseline="0" dirty="0"/>
          </a:p>
          <a:p>
            <a:pPr eaLnBrk="1" hangingPunct="1">
              <a:spcBef>
                <a:spcPct val="0"/>
              </a:spcBef>
              <a:buFontTx/>
              <a:buChar char="•"/>
            </a:pPr>
            <a:r>
              <a:rPr lang="en-US" altLang="en-US" baseline="0" dirty="0"/>
              <a:t> Phones:</a:t>
            </a:r>
          </a:p>
          <a:p>
            <a:pPr lvl="1" eaLnBrk="1" hangingPunct="1">
              <a:spcBef>
                <a:spcPct val="0"/>
              </a:spcBef>
              <a:buFontTx/>
              <a:buChar char="•"/>
            </a:pPr>
            <a:r>
              <a:rPr lang="en-US" altLang="en-US" baseline="0" dirty="0"/>
              <a:t> In regards to phone etiquette and out of respect to our presenter, I ask that you please take a moment right now and ensure that your phone is muted.  </a:t>
            </a:r>
          </a:p>
          <a:p>
            <a:pPr lvl="1" eaLnBrk="1" hangingPunct="1">
              <a:spcBef>
                <a:spcPct val="0"/>
              </a:spcBef>
              <a:buFontTx/>
              <a:buChar char="•"/>
            </a:pPr>
            <a:r>
              <a:rPr lang="en-US" altLang="en-US" baseline="0" dirty="0"/>
              <a:t> Also, please do not put your phone line on hold.  These steps will avoid any unintended background noise during the webinar.</a:t>
            </a:r>
          </a:p>
          <a:p>
            <a:pPr lvl="1" eaLnBrk="1" hangingPunct="1">
              <a:spcBef>
                <a:spcPct val="0"/>
              </a:spcBef>
              <a:buFontTx/>
              <a:buNone/>
            </a:pPr>
            <a:endParaRPr lang="en-US" altLang="en-US" baseline="0" dirty="0"/>
          </a:p>
          <a:p>
            <a:pPr eaLnBrk="1" hangingPunct="1">
              <a:spcBef>
                <a:spcPct val="0"/>
              </a:spcBef>
              <a:buFontTx/>
              <a:buChar char="•"/>
            </a:pPr>
            <a:r>
              <a:rPr lang="en-US" altLang="en-US" baseline="0" dirty="0"/>
              <a:t> Feedback:</a:t>
            </a:r>
          </a:p>
          <a:p>
            <a:pPr lvl="1" eaLnBrk="1" hangingPunct="1">
              <a:spcBef>
                <a:spcPct val="0"/>
              </a:spcBef>
              <a:buFontTx/>
              <a:buChar char="•"/>
            </a:pPr>
            <a:r>
              <a:rPr lang="en-US" altLang="en-US" baseline="0" dirty="0"/>
              <a:t> Lastly, to receive input for future NDRC webinar topics and support our efforts to continuously improve these events, we very much welcome the input from all webinar participants.</a:t>
            </a:r>
          </a:p>
          <a:p>
            <a:pPr lvl="1" eaLnBrk="1" hangingPunct="1">
              <a:spcBef>
                <a:spcPct val="0"/>
              </a:spcBef>
              <a:buFontTx/>
              <a:buChar char="•"/>
            </a:pPr>
            <a:r>
              <a:rPr lang="en-US" altLang="en-US" baseline="0" dirty="0"/>
              <a:t> We ask that you provide that input at anytime today via the WebEx chat, email and the post-webinar survey.</a:t>
            </a:r>
          </a:p>
          <a:p>
            <a:pPr lvl="1" eaLnBrk="1" hangingPunct="1">
              <a:spcBef>
                <a:spcPct val="0"/>
              </a:spcBef>
              <a:buFontTx/>
              <a:buChar char="•"/>
            </a:pPr>
            <a:r>
              <a:rPr lang="en-US" altLang="en-US" baseline="0" dirty="0"/>
              <a:t> We are happy to take verbal input as well during the Q&amp;A and wrap up portion of the webinar today.</a:t>
            </a: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3</a:t>
            </a:fld>
            <a:endParaRPr lang="en-US" altLang="en-US">
              <a:latin typeface="Arial" panose="020B0604020202020204" pitchFamily="34" charset="0"/>
            </a:endParaRPr>
          </a:p>
        </p:txBody>
      </p:sp>
    </p:spTree>
    <p:extLst>
      <p:ext uri="{BB962C8B-B14F-4D97-AF65-F5344CB8AC3E}">
        <p14:creationId xmlns:p14="http://schemas.microsoft.com/office/powerpoint/2010/main" val="1649666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eaLnBrk="1" hangingPunct="1">
              <a:spcBef>
                <a:spcPct val="0"/>
              </a:spcBef>
              <a:buFontTx/>
              <a:buChar char="•"/>
            </a:pPr>
            <a:r>
              <a:rPr lang="en-US" altLang="en-US" baseline="0" dirty="0"/>
              <a:t> As a reminder, the primary objective of the NDRC webinar series is to provide the opportunities for virtual meetings/discussion to stay current on new/evolving technologies, data sources and applications as a service to near real-time data practitioners, organizations that enable decision support capabilities and end users of low latency data and decision support systems.</a:t>
            </a:r>
          </a:p>
          <a:p>
            <a:pPr lvl="0" eaLnBrk="1" hangingPunct="1">
              <a:spcBef>
                <a:spcPct val="0"/>
              </a:spcBef>
              <a:buFontTx/>
              <a:buChar char="•"/>
            </a:pPr>
            <a:endParaRPr lang="en-US" altLang="en-US" baseline="0" dirty="0"/>
          </a:p>
          <a:p>
            <a:pPr lvl="0" eaLnBrk="1" hangingPunct="1">
              <a:spcBef>
                <a:spcPct val="0"/>
              </a:spcBef>
              <a:buFontTx/>
              <a:buChar char="•"/>
            </a:pPr>
            <a:r>
              <a:rPr lang="en-US" altLang="en-US" baseline="0" dirty="0"/>
              <a:t> The topics of these webinars are driven by the participants/global community, but generally focus on the status/updates on relevant science, algorithms, technologies, applications and systems.</a:t>
            </a:r>
          </a:p>
          <a:p>
            <a:pPr lvl="0" eaLnBrk="1" hangingPunct="1">
              <a:spcBef>
                <a:spcPct val="0"/>
              </a:spcBef>
              <a:buFontTx/>
              <a:buChar char="•"/>
            </a:pPr>
            <a:endParaRPr lang="en-US" altLang="en-US" baseline="0" dirty="0"/>
          </a:p>
          <a:p>
            <a:pPr lvl="0" eaLnBrk="1" hangingPunct="1">
              <a:spcBef>
                <a:spcPct val="0"/>
              </a:spcBef>
              <a:buFontTx/>
              <a:buChar char="•"/>
            </a:pPr>
            <a:r>
              <a:rPr lang="en-US" altLang="en-US" baseline="0" dirty="0"/>
              <a:t> Although land discipline data/applications, associated atmosphere data/applications and broader cross-cutting topics are the primary focus areas of the webinars, other applications/topics are certainly welcome.</a:t>
            </a:r>
          </a:p>
          <a:p>
            <a:pPr lvl="0" eaLnBrk="1" hangingPunct="1">
              <a:spcBef>
                <a:spcPct val="0"/>
              </a:spcBef>
              <a:buFontTx/>
              <a:buChar char="•"/>
            </a:pPr>
            <a:endParaRPr lang="en-US" altLang="en-US" baseline="0" dirty="0"/>
          </a:p>
          <a:p>
            <a:pPr lvl="0" eaLnBrk="1" hangingPunct="1">
              <a:spcBef>
                <a:spcPct val="0"/>
              </a:spcBef>
              <a:buFontTx/>
              <a:buChar char="•"/>
            </a:pPr>
            <a:r>
              <a:rPr lang="en-US" altLang="en-US" baseline="0" dirty="0"/>
              <a:t> At the end of today’s webinar, we will spend some time discussing future webinar topics and asking for your input.</a:t>
            </a:r>
            <a:endParaRPr lang="en-US" altLang="en-US"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4</a:t>
            </a:fld>
            <a:endParaRPr lang="en-US" altLang="en-US">
              <a:latin typeface="Arial" panose="020B0604020202020204" pitchFamily="34" charset="0"/>
            </a:endParaRPr>
          </a:p>
        </p:txBody>
      </p:sp>
    </p:spTree>
    <p:extLst>
      <p:ext uri="{BB962C8B-B14F-4D97-AF65-F5344CB8AC3E}">
        <p14:creationId xmlns:p14="http://schemas.microsoft.com/office/powerpoint/2010/main" val="21675136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eaLnBrk="1" hangingPunct="1">
              <a:spcBef>
                <a:spcPct val="0"/>
              </a:spcBef>
              <a:buFontTx/>
              <a:buChar char="•"/>
            </a:pPr>
            <a:r>
              <a:rPr lang="en-US" altLang="en-US" dirty="0"/>
              <a:t> For today’s webinar, </a:t>
            </a:r>
            <a:r>
              <a:rPr lang="en-US" altLang="en-US" baseline="0" dirty="0"/>
              <a:t>Dr. Dalia Kirschbaum, from NASA Goddard, will be presenting on the use of global near real-time remotely sensed data and modeling procedures to estimate landslide hazard susceptibility at regional scales.  She will also discuss how this landslide assessment effort fits into the larger NASA Disasters Program which provides imagery and data products for assessment of disaster events throughout the world.</a:t>
            </a:r>
          </a:p>
          <a:p>
            <a:pPr eaLnBrk="1" hangingPunct="1">
              <a:spcBef>
                <a:spcPct val="0"/>
              </a:spcBef>
              <a:buFontTx/>
              <a:buNone/>
            </a:pPr>
            <a:endParaRPr lang="en-US" altLang="en-US" baseline="0" dirty="0"/>
          </a:p>
          <a:p>
            <a:pPr eaLnBrk="1" hangingPunct="1">
              <a:spcBef>
                <a:spcPct val="0"/>
              </a:spcBef>
              <a:buFontTx/>
              <a:buChar char="•"/>
            </a:pPr>
            <a:r>
              <a:rPr lang="en-US" altLang="en-US" dirty="0"/>
              <a:t> Again, the presentation will be followed by a Q&amp;A period.  Questions can be received verbally after the presentation or submitted to the panelists at anytime during the presentation via the WebEx chat function.</a:t>
            </a:r>
          </a:p>
          <a:p>
            <a:pPr eaLnBrk="1" hangingPunct="1">
              <a:spcBef>
                <a:spcPct val="0"/>
              </a:spcBef>
              <a:buFontTx/>
              <a:buChar char="•"/>
            </a:pPr>
            <a:endParaRPr lang="en-US" altLang="en-US" dirty="0"/>
          </a:p>
          <a:p>
            <a:pPr eaLnBrk="1" hangingPunct="1">
              <a:spcBef>
                <a:spcPct val="0"/>
              </a:spcBef>
              <a:buFontTx/>
              <a:buChar char="•"/>
            </a:pPr>
            <a:r>
              <a:rPr lang="en-US" altLang="en-US" dirty="0"/>
              <a:t> Please also</a:t>
            </a:r>
            <a:r>
              <a:rPr lang="en-US" altLang="en-US" baseline="0" dirty="0"/>
              <a:t> note today’s p</a:t>
            </a:r>
            <a:r>
              <a:rPr lang="en-US" altLang="en-US" dirty="0"/>
              <a:t>resentation will be made available on the NASA DRL website after today’s webinar along with meeting notes.</a:t>
            </a:r>
          </a:p>
          <a:p>
            <a:pPr eaLnBrk="1" hangingPunct="1">
              <a:spcBef>
                <a:spcPct val="0"/>
              </a:spcBef>
              <a:buFontTx/>
              <a:buChar char="•"/>
            </a:pPr>
            <a:endParaRPr lang="en-US" altLang="en-US" dirty="0"/>
          </a:p>
          <a:p>
            <a:pPr eaLnBrk="1" hangingPunct="1">
              <a:spcBef>
                <a:spcPct val="0"/>
              </a:spcBef>
              <a:buFontTx/>
              <a:buChar char="•"/>
            </a:pPr>
            <a:r>
              <a:rPr lang="en-US" altLang="en-US" dirty="0"/>
              <a:t> After the presentation and question and answer period, I will take a few minutes to wrap up the webinar.</a:t>
            </a:r>
          </a:p>
          <a:p>
            <a:pPr eaLnBrk="1" hangingPunct="1">
              <a:spcBef>
                <a:spcPct val="0"/>
              </a:spcBef>
              <a:buFontTx/>
              <a:buChar char="•"/>
            </a:pPr>
            <a:endParaRPr lang="en-US" altLang="en-US"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5</a:t>
            </a:fld>
            <a:endParaRPr lang="en-US" altLang="en-US">
              <a:latin typeface="Arial" panose="020B0604020202020204" pitchFamily="34" charset="0"/>
            </a:endParaRPr>
          </a:p>
        </p:txBody>
      </p:sp>
    </p:spTree>
    <p:extLst>
      <p:ext uri="{BB962C8B-B14F-4D97-AF65-F5344CB8AC3E}">
        <p14:creationId xmlns:p14="http://schemas.microsoft.com/office/powerpoint/2010/main" val="23164561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baseline="0" dirty="0"/>
              <a:t> </a:t>
            </a:r>
            <a:endParaRPr lang="en-US" altLang="en-US"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6</a:t>
            </a:fld>
            <a:endParaRPr lang="en-US" altLang="en-US">
              <a:latin typeface="Arial" panose="020B0604020202020204" pitchFamily="34" charset="0"/>
            </a:endParaRPr>
          </a:p>
        </p:txBody>
      </p:sp>
    </p:spTree>
    <p:extLst>
      <p:ext uri="{BB962C8B-B14F-4D97-AF65-F5344CB8AC3E}">
        <p14:creationId xmlns:p14="http://schemas.microsoft.com/office/powerpoint/2010/main" val="2617185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eaLnBrk="1" hangingPunct="1">
              <a:spcBef>
                <a:spcPct val="0"/>
              </a:spcBef>
              <a:buFontTx/>
              <a:buChar char="•"/>
            </a:pPr>
            <a:r>
              <a:rPr lang="en-US" altLang="en-US" baseline="0" dirty="0"/>
              <a:t> </a:t>
            </a:r>
            <a:r>
              <a:rPr lang="en-US" altLang="en-US" dirty="0"/>
              <a:t>We</a:t>
            </a:r>
            <a:r>
              <a:rPr lang="en-US" altLang="en-US" baseline="0" dirty="0"/>
              <a:t> hope you enjoyed and have benefited from today’s presentation.  Before concluding the webinar, we would like to discuss a few more items…</a:t>
            </a:r>
          </a:p>
          <a:p>
            <a:pPr eaLnBrk="1" hangingPunct="1">
              <a:spcBef>
                <a:spcPct val="0"/>
              </a:spcBef>
              <a:buFontTx/>
              <a:buChar char="•"/>
            </a:pPr>
            <a:endParaRPr lang="en-US" altLang="en-US" baseline="0" dirty="0"/>
          </a:p>
          <a:p>
            <a:pPr defTabSz="915772" eaLnBrk="1" hangingPunct="1">
              <a:spcBef>
                <a:spcPct val="0"/>
              </a:spcBef>
              <a:buFontTx/>
              <a:buChar char="•"/>
              <a:defRPr/>
            </a:pPr>
            <a:r>
              <a:rPr lang="en-US" altLang="en-US" baseline="0" dirty="0"/>
              <a:t> For future webinars, it is desirable that presentation of topics for NDRC webinars be determined by webinar participants, so your input and recommendations are really appreciated.</a:t>
            </a:r>
          </a:p>
          <a:p>
            <a:pPr defTabSz="915772" eaLnBrk="1" hangingPunct="1">
              <a:spcBef>
                <a:spcPct val="0"/>
              </a:spcBef>
              <a:buFontTx/>
              <a:buChar char="•"/>
              <a:defRPr/>
            </a:pPr>
            <a:endParaRPr lang="en-US" altLang="en-US" baseline="0" dirty="0"/>
          </a:p>
          <a:p>
            <a:pPr eaLnBrk="1" hangingPunct="1">
              <a:spcBef>
                <a:spcPct val="0"/>
              </a:spcBef>
              <a:buFontTx/>
              <a:buChar char="•"/>
            </a:pPr>
            <a:r>
              <a:rPr lang="en-US" altLang="en-US" baseline="0" dirty="0"/>
              <a:t> Consequently, we very much encourage your suggestions for future webinar topics and ask that you submit topics for consideration.  You can provide suggested topics to us using one of four provided methods listed on the slide:</a:t>
            </a:r>
          </a:p>
          <a:p>
            <a:pPr lvl="1" eaLnBrk="1" hangingPunct="1">
              <a:spcBef>
                <a:spcPct val="0"/>
              </a:spcBef>
              <a:buFontTx/>
              <a:buChar char="•"/>
            </a:pPr>
            <a:r>
              <a:rPr lang="en-US" altLang="en-US" baseline="0" dirty="0"/>
              <a:t> Express them now on this telecon.</a:t>
            </a:r>
          </a:p>
          <a:p>
            <a:pPr lvl="1" eaLnBrk="1" hangingPunct="1">
              <a:spcBef>
                <a:spcPct val="0"/>
              </a:spcBef>
              <a:buFontTx/>
              <a:buChar char="•"/>
            </a:pPr>
            <a:r>
              <a:rPr lang="en-US" altLang="en-US" baseline="0" dirty="0"/>
              <a:t> Send a chat to the host or panelists via the WebEx chat function.</a:t>
            </a:r>
          </a:p>
          <a:p>
            <a:pPr lvl="1" eaLnBrk="1" hangingPunct="1">
              <a:spcBef>
                <a:spcPct val="0"/>
              </a:spcBef>
              <a:buFontTx/>
              <a:buChar char="•"/>
            </a:pPr>
            <a:r>
              <a:rPr lang="en-US" altLang="en-US" baseline="0" dirty="0"/>
              <a:t> If you prefer to provide topics later on, please either:</a:t>
            </a:r>
          </a:p>
          <a:p>
            <a:pPr lvl="2" eaLnBrk="1" hangingPunct="1">
              <a:spcBef>
                <a:spcPct val="0"/>
              </a:spcBef>
              <a:buFontTx/>
              <a:buChar char="•"/>
            </a:pPr>
            <a:r>
              <a:rPr lang="en-US" altLang="en-US" baseline="0" dirty="0"/>
              <a:t> Email to me at brad.quayle@usda.gov.</a:t>
            </a:r>
          </a:p>
          <a:p>
            <a:pPr lvl="2" eaLnBrk="1" hangingPunct="1">
              <a:spcBef>
                <a:spcPct val="0"/>
              </a:spcBef>
              <a:buFontTx/>
              <a:buChar char="•"/>
            </a:pPr>
            <a:r>
              <a:rPr lang="en-US" altLang="en-US" baseline="0" dirty="0"/>
              <a:t> Submit via post-webinar survey.</a:t>
            </a:r>
          </a:p>
          <a:p>
            <a:pPr eaLnBrk="1" hangingPunct="1">
              <a:spcBef>
                <a:spcPct val="0"/>
              </a:spcBef>
              <a:buFontTx/>
              <a:buChar char="•"/>
            </a:pPr>
            <a:endParaRPr lang="en-US" altLang="en-US" baseline="0" dirty="0"/>
          </a:p>
          <a:p>
            <a:pPr eaLnBrk="1" hangingPunct="1">
              <a:spcBef>
                <a:spcPct val="0"/>
              </a:spcBef>
              <a:buFontTx/>
              <a:buChar char="•"/>
            </a:pPr>
            <a:r>
              <a:rPr lang="en-US" altLang="en-US" baseline="0" dirty="0"/>
              <a:t> Some suggested general topic areas are provided here, but suggestions do not need to be limited to these areas.  </a:t>
            </a:r>
          </a:p>
          <a:p>
            <a:pPr eaLnBrk="1" hangingPunct="1">
              <a:spcBef>
                <a:spcPct val="0"/>
              </a:spcBef>
              <a:buFontTx/>
              <a:buChar char="•"/>
            </a:pPr>
            <a:endParaRPr lang="en-US" altLang="en-US" baseline="0" dirty="0"/>
          </a:p>
          <a:p>
            <a:pPr eaLnBrk="1" hangingPunct="1">
              <a:spcBef>
                <a:spcPct val="0"/>
              </a:spcBef>
              <a:buFontTx/>
              <a:buChar char="•"/>
            </a:pPr>
            <a:r>
              <a:rPr lang="en-US" altLang="en-US" baseline="0" dirty="0"/>
              <a:t> As demonstrated by this and previous NDRC webinars, we have the ability to reach out to potential presenters across various agencies, disciplines and application areas, so please do not hesitate to make a suggestion.</a:t>
            </a:r>
            <a:endParaRPr lang="en-US" altLang="en-US"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7</a:t>
            </a:fld>
            <a:endParaRPr lang="en-US" altLang="en-US">
              <a:latin typeface="Arial" panose="020B0604020202020204" pitchFamily="34" charset="0"/>
            </a:endParaRPr>
          </a:p>
        </p:txBody>
      </p:sp>
    </p:spTree>
    <p:extLst>
      <p:ext uri="{BB962C8B-B14F-4D97-AF65-F5344CB8AC3E}">
        <p14:creationId xmlns:p14="http://schemas.microsoft.com/office/powerpoint/2010/main" val="28108112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dirty="0"/>
              <a:t> Again, the post-webinar</a:t>
            </a:r>
            <a:r>
              <a:rPr lang="en-US" altLang="en-US" baseline="0" dirty="0"/>
              <a:t> survey has been prepared and is available now for you to access from the link provided on the screen.  This link will also been provided in the emails sent out earlier to register for this webinar.</a:t>
            </a:r>
          </a:p>
          <a:p>
            <a:pPr eaLnBrk="1" hangingPunct="1">
              <a:spcBef>
                <a:spcPct val="0"/>
              </a:spcBef>
              <a:buFontTx/>
              <a:buChar char="•"/>
            </a:pPr>
            <a:endParaRPr lang="en-US" altLang="en-US" baseline="0" dirty="0"/>
          </a:p>
          <a:p>
            <a:pPr eaLnBrk="1" hangingPunct="1">
              <a:spcBef>
                <a:spcPct val="0"/>
              </a:spcBef>
              <a:buFontTx/>
              <a:buChar char="•"/>
            </a:pPr>
            <a:r>
              <a:rPr lang="en-US" altLang="en-US" baseline="0" dirty="0"/>
              <a:t> We ask you to p</a:t>
            </a:r>
            <a:r>
              <a:rPr lang="en-US" altLang="en-US" dirty="0"/>
              <a:t>lease take a few minutes to complete this short survey and provide feedback</a:t>
            </a:r>
            <a:r>
              <a:rPr lang="en-US" altLang="en-US" baseline="0" dirty="0"/>
              <a:t> regarding your experience with this webinar.</a:t>
            </a:r>
          </a:p>
          <a:p>
            <a:pPr eaLnBrk="1" hangingPunct="1">
              <a:spcBef>
                <a:spcPct val="0"/>
              </a:spcBef>
              <a:buFontTx/>
              <a:buChar char="•"/>
            </a:pPr>
            <a:endParaRPr lang="en-US" altLang="en-US" baseline="0" dirty="0"/>
          </a:p>
          <a:p>
            <a:pPr marL="0" marR="0" lvl="0" indent="0" algn="l" defTabSz="914400" rtl="0" eaLnBrk="1" fontAlgn="base" latinLnBrk="0" hangingPunct="1">
              <a:lnSpc>
                <a:spcPct val="100000"/>
              </a:lnSpc>
              <a:spcBef>
                <a:spcPct val="0"/>
              </a:spcBef>
              <a:spcAft>
                <a:spcPct val="0"/>
              </a:spcAft>
              <a:buClrTx/>
              <a:buSzTx/>
              <a:buFontTx/>
              <a:buChar char="•"/>
              <a:tabLst/>
              <a:defRPr/>
            </a:pPr>
            <a:r>
              <a:rPr lang="en-US" altLang="en-US" baseline="0" dirty="0"/>
              <a:t> As mentioned before, the survey provides an opportunity</a:t>
            </a:r>
            <a:r>
              <a:rPr lang="en-US" altLang="en-US" dirty="0"/>
              <a:t> to submit suggestions for future webinar</a:t>
            </a:r>
            <a:r>
              <a:rPr lang="en-US" altLang="en-US" baseline="0" dirty="0"/>
              <a:t> presentation topics. However, input provided on the survey is important and can have influence on NASA algorithms/products/technologies presented today as well as algorithms/products/technologies to be made available in the future.</a:t>
            </a:r>
          </a:p>
          <a:p>
            <a:pPr eaLnBrk="1" hangingPunct="1">
              <a:spcBef>
                <a:spcPct val="0"/>
              </a:spcBef>
              <a:buFontTx/>
              <a:buNone/>
            </a:pPr>
            <a:endParaRPr lang="en-US" altLang="en-US" dirty="0"/>
          </a:p>
          <a:p>
            <a:pPr eaLnBrk="1" hangingPunct="1">
              <a:spcBef>
                <a:spcPct val="0"/>
              </a:spcBef>
              <a:buFontTx/>
              <a:buChar char="•"/>
            </a:pPr>
            <a:r>
              <a:rPr lang="en-US" altLang="en-US" baseline="0" dirty="0"/>
              <a:t> Lastly, March 4, 2020 is the target date for the next NDRC webinar.  An email notification for the next webinar will be provided via the direct readout users email list and other communication channels.</a:t>
            </a:r>
            <a:endParaRPr lang="en-US" altLang="en-US" dirty="0"/>
          </a:p>
          <a:p>
            <a:pPr eaLnBrk="1" hangingPunct="1">
              <a:spcBef>
                <a:spcPct val="0"/>
              </a:spcBef>
              <a:buFontTx/>
              <a:buChar char="•"/>
            </a:pPr>
            <a:endParaRPr lang="en-US" altLang="en-US"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8</a:t>
            </a:fld>
            <a:endParaRPr lang="en-US" altLang="en-US">
              <a:latin typeface="Arial" panose="020B0604020202020204" pitchFamily="34" charset="0"/>
            </a:endParaRPr>
          </a:p>
        </p:txBody>
      </p:sp>
    </p:spTree>
    <p:extLst>
      <p:ext uri="{BB962C8B-B14F-4D97-AF65-F5344CB8AC3E}">
        <p14:creationId xmlns:p14="http://schemas.microsoft.com/office/powerpoint/2010/main" val="38329197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dirty="0"/>
              <a:t> Before concluding the webinar, we would like to take a few minutes to highlight some new and events that are of interest to the near real-time data community.</a:t>
            </a:r>
          </a:p>
          <a:p>
            <a:pPr eaLnBrk="1" hangingPunct="1">
              <a:spcBef>
                <a:spcPct val="0"/>
              </a:spcBef>
              <a:buFontTx/>
              <a:buChar char="•"/>
            </a:pPr>
            <a:endParaRPr lang="en-US" altLang="en-US" dirty="0"/>
          </a:p>
          <a:p>
            <a:pPr eaLnBrk="1" hangingPunct="1">
              <a:spcBef>
                <a:spcPct val="0"/>
              </a:spcBef>
              <a:buFontTx/>
              <a:buChar char="•"/>
            </a:pPr>
            <a:r>
              <a:rPr lang="en-US" altLang="en-US" dirty="0"/>
              <a:t> For those of you who may be participating in the annual AGU Fall meeting next week in San Francisco, there is a poster session and oral presentation session scheduled that focuses on near real-time/low-latency data for Earth science and space weather applications.</a:t>
            </a:r>
          </a:p>
          <a:p>
            <a:pPr eaLnBrk="1" hangingPunct="1">
              <a:spcBef>
                <a:spcPct val="0"/>
              </a:spcBef>
              <a:buFontTx/>
              <a:buNone/>
            </a:pPr>
            <a:endParaRPr lang="en-US" altLang="en-US" dirty="0"/>
          </a:p>
          <a:p>
            <a:pPr eaLnBrk="1" hangingPunct="1">
              <a:spcBef>
                <a:spcPct val="0"/>
              </a:spcBef>
              <a:buFontTx/>
              <a:buChar char="•"/>
            </a:pPr>
            <a:r>
              <a:rPr lang="en-US" altLang="en-US" dirty="0"/>
              <a:t> The dates and times for those two sessions are provided here as well as the links you can visit for more information on the titles and abstracts for scheduled presentations.</a:t>
            </a:r>
          </a:p>
          <a:p>
            <a:pPr eaLnBrk="1" hangingPunct="1">
              <a:spcBef>
                <a:spcPct val="0"/>
              </a:spcBef>
              <a:buFontTx/>
              <a:buChar char="•"/>
            </a:pPr>
            <a:endParaRPr lang="en-US" altLang="en-US"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9</a:t>
            </a:fld>
            <a:endParaRPr lang="en-US" altLang="en-US">
              <a:latin typeface="Arial" panose="020B0604020202020204" pitchFamily="34" charset="0"/>
            </a:endParaRPr>
          </a:p>
        </p:txBody>
      </p:sp>
    </p:spTree>
    <p:extLst>
      <p:ext uri="{BB962C8B-B14F-4D97-AF65-F5344CB8AC3E}">
        <p14:creationId xmlns:p14="http://schemas.microsoft.com/office/powerpoint/2010/main" val="3650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Title Slide">
    <p:spTree>
      <p:nvGrpSpPr>
        <p:cNvPr id="1" name=""/>
        <p:cNvGrpSpPr/>
        <p:nvPr/>
      </p:nvGrpSpPr>
      <p:grpSpPr>
        <a:xfrm>
          <a:off x="0" y="0"/>
          <a:ext cx="0" cy="0"/>
          <a:chOff x="0" y="0"/>
          <a:chExt cx="0" cy="0"/>
        </a:xfrm>
      </p:grpSpPr>
      <p:sp>
        <p:nvSpPr>
          <p:cNvPr id="4" name="AutoShape 3"/>
          <p:cNvSpPr>
            <a:spLocks noChangeArrowheads="1"/>
          </p:cNvSpPr>
          <p:nvPr/>
        </p:nvSpPr>
        <p:spPr bwMode="auto">
          <a:xfrm>
            <a:off x="3429000" y="2362200"/>
            <a:ext cx="5562600" cy="152400"/>
          </a:xfrm>
          <a:prstGeom prst="wave">
            <a:avLst>
              <a:gd name="adj1" fmla="val 13005"/>
              <a:gd name="adj2" fmla="val 0"/>
            </a:avLst>
          </a:prstGeom>
          <a:gradFill rotWithShape="1">
            <a:gsLst>
              <a:gs pos="0">
                <a:schemeClr val="accent2"/>
              </a:gs>
              <a:gs pos="50000">
                <a:srgbClr val="E1E1E1"/>
              </a:gs>
              <a:gs pos="100000">
                <a:schemeClr val="accent2"/>
              </a:gs>
            </a:gsLst>
            <a:lin ang="0" scaled="1"/>
          </a:gradFill>
          <a:ln w="9525">
            <a:noFill/>
            <a:round/>
            <a:headEnd/>
            <a:tailEnd/>
          </a:ln>
          <a:effectLst/>
        </p:spPr>
        <p:txBody>
          <a:bodyPr wrap="none" anchor="ctr"/>
          <a:lstStyle/>
          <a:p>
            <a:pPr algn="ctr" eaLnBrk="1" hangingPunct="1">
              <a:defRPr/>
            </a:pPr>
            <a:endParaRPr lang="en-US">
              <a:latin typeface="Arial" charset="0"/>
            </a:endParaRPr>
          </a:p>
        </p:txBody>
      </p:sp>
      <p:sp>
        <p:nvSpPr>
          <p:cNvPr id="5122" name="Rectangle 2"/>
          <p:cNvSpPr>
            <a:spLocks noGrp="1" noChangeArrowheads="1"/>
          </p:cNvSpPr>
          <p:nvPr>
            <p:ph type="subTitle" idx="1"/>
          </p:nvPr>
        </p:nvSpPr>
        <p:spPr>
          <a:xfrm>
            <a:off x="3733800" y="2819400"/>
            <a:ext cx="5181600" cy="1752600"/>
          </a:xfrm>
        </p:spPr>
        <p:txBody>
          <a:bodyPr/>
          <a:lstStyle>
            <a:lvl1pPr marL="0" indent="0" algn="r">
              <a:buFontTx/>
              <a:buNone/>
              <a:defRPr sz="2400"/>
            </a:lvl1pPr>
          </a:lstStyle>
          <a:p>
            <a:r>
              <a:rPr lang="en-US"/>
              <a:t>Click to edit Master subtitle style</a:t>
            </a:r>
          </a:p>
        </p:txBody>
      </p:sp>
      <p:sp>
        <p:nvSpPr>
          <p:cNvPr id="5124" name="Rectangle 4"/>
          <p:cNvSpPr>
            <a:spLocks noGrp="1" noChangeArrowheads="1"/>
          </p:cNvSpPr>
          <p:nvPr>
            <p:ph type="ctrTitle"/>
          </p:nvPr>
        </p:nvSpPr>
        <p:spPr>
          <a:xfrm>
            <a:off x="3581400" y="1143000"/>
            <a:ext cx="5257800" cy="1470025"/>
          </a:xfrm>
        </p:spPr>
        <p:txBody>
          <a:bodyPr/>
          <a:lstStyle>
            <a:lvl1pPr algn="r">
              <a:defRPr u="none">
                <a:solidFill>
                  <a:schemeClr val="tx1"/>
                </a:solidFill>
              </a:defRPr>
            </a:lvl1pPr>
          </a:lstStyle>
          <a:p>
            <a:r>
              <a:rPr lang="en-US" dirty="0"/>
              <a:t>Click to edit Master title style</a:t>
            </a:r>
          </a:p>
        </p:txBody>
      </p:sp>
      <p:sp>
        <p:nvSpPr>
          <p:cNvPr id="5" name="Rectangle 4"/>
          <p:cNvSpPr>
            <a:spLocks noGrp="1" noChangeArrowheads="1"/>
          </p:cNvSpPr>
          <p:nvPr>
            <p:ph type="ftr" sz="quarter" idx="10"/>
          </p:nvPr>
        </p:nvSpPr>
        <p:spPr>
          <a:xfrm>
            <a:off x="5257800" y="5943600"/>
            <a:ext cx="3657600" cy="762000"/>
          </a:xfrm>
        </p:spPr>
        <p:txBody>
          <a:bodyPr/>
          <a:lstStyle>
            <a:lvl1pPr algn="r">
              <a:defRPr>
                <a:solidFill>
                  <a:schemeClr val="tx1"/>
                </a:solidFill>
              </a:defRPr>
            </a:lvl1pPr>
          </a:lstStyle>
          <a:p>
            <a:pPr>
              <a:defRPr/>
            </a:pPr>
            <a:r>
              <a:rPr lang="en-US" altLang="en-US" dirty="0"/>
              <a:t>NASA Direct Readout Conference (NDRC), </a:t>
            </a:r>
          </a:p>
          <a:p>
            <a:pPr>
              <a:defRPr/>
            </a:pPr>
            <a:r>
              <a:rPr lang="en-US" altLang="en-US" dirty="0"/>
              <a:t>http://ndrc-9.gsfc.nasa.gov</a:t>
            </a:r>
          </a:p>
        </p:txBody>
      </p:sp>
    </p:spTree>
    <p:extLst>
      <p:ext uri="{BB962C8B-B14F-4D97-AF65-F5344CB8AC3E}">
        <p14:creationId xmlns:p14="http://schemas.microsoft.com/office/powerpoint/2010/main" val="1053374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spTree>
    <p:extLst>
      <p:ext uri="{BB962C8B-B14F-4D97-AF65-F5344CB8AC3E}">
        <p14:creationId xmlns:p14="http://schemas.microsoft.com/office/powerpoint/2010/main" val="847885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152400"/>
            <a:ext cx="1981200" cy="5973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152400"/>
            <a:ext cx="5791200" cy="5973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spTree>
    <p:extLst>
      <p:ext uri="{BB962C8B-B14F-4D97-AF65-F5344CB8AC3E}">
        <p14:creationId xmlns:p14="http://schemas.microsoft.com/office/powerpoint/2010/main" val="3981120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4642849-B028-4999-8E51-D83912F3F798}"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40223524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642849-B028-4999-8E51-D83912F3F798}"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23403023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642849-B028-4999-8E51-D83912F3F798}"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40389712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4642849-B028-4999-8E51-D83912F3F798}"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348001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4642849-B028-4999-8E51-D83912F3F798}" type="datetimeFigureOut">
              <a:rPr lang="en-US" smtClean="0"/>
              <a:t>12/4/2019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16715444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4642849-B028-4999-8E51-D83912F3F798}" type="datetimeFigureOut">
              <a:rPr lang="en-US" smtClean="0"/>
              <a:t>12/4/2019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6542744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642849-B028-4999-8E51-D83912F3F798}" type="datetimeFigureOut">
              <a:rPr lang="en-US" smtClean="0"/>
              <a:t>12/4/2019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16381124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42849-B028-4999-8E51-D83912F3F798}"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611032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Rectangle 4"/>
          <p:cNvSpPr/>
          <p:nvPr userDrawn="1"/>
        </p:nvSpPr>
        <p:spPr>
          <a:xfrm>
            <a:off x="0" y="31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sp>
        <p:nvSpPr>
          <p:cNvPr id="2" name="Title 1"/>
          <p:cNvSpPr>
            <a:spLocks noGrp="1"/>
          </p:cNvSpPr>
          <p:nvPr>
            <p:ph type="title"/>
          </p:nvPr>
        </p:nvSpPr>
        <p:spPr>
          <a:xfrm>
            <a:off x="76200" y="106680"/>
            <a:ext cx="7924800" cy="609600"/>
          </a:xfrm>
        </p:spPr>
        <p:txBody>
          <a:bodyPr/>
          <a:lstStyle>
            <a:lvl1pPr algn="l">
              <a:defRPr>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Webinar Series</a:t>
            </a:r>
          </a:p>
        </p:txBody>
      </p:sp>
      <p:pic>
        <p:nvPicPr>
          <p:cNvPr id="7" name="Picture 6"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01564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42849-B028-4999-8E51-D83912F3F798}"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13976428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642849-B028-4999-8E51-D83912F3F798}"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22966607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642849-B028-4999-8E51-D83912F3F798}"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2502686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4"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sp>
        <p:nvSpPr>
          <p:cNvPr id="5" name="Rectangle 4"/>
          <p:cNvSpPr/>
          <p:nvPr userDrawn="1"/>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pic>
        <p:nvPicPr>
          <p:cNvPr id="6" name="Picture 5"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1175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Rectangle 5"/>
          <p:cNvSpPr/>
          <p:nvPr userDrawn="1"/>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sp>
        <p:nvSpPr>
          <p:cNvPr id="2" name="Title 1"/>
          <p:cNvSpPr>
            <a:spLocks noGrp="1"/>
          </p:cNvSpPr>
          <p:nvPr>
            <p:ph type="title"/>
          </p:nvPr>
        </p:nvSpPr>
        <p:spPr>
          <a:xfrm>
            <a:off x="152400" y="114300"/>
            <a:ext cx="7924800" cy="609600"/>
          </a:xfrm>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sz="half" idx="1"/>
          </p:nvPr>
        </p:nvSpPr>
        <p:spPr>
          <a:xfrm>
            <a:off x="990600" y="1143000"/>
            <a:ext cx="37719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4900" y="1143000"/>
            <a:ext cx="37719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pic>
        <p:nvPicPr>
          <p:cNvPr id="7" name="Picture 6"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5830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Rectangle 7"/>
          <p:cNvSpPr/>
          <p:nvPr userDrawn="1"/>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sp>
        <p:nvSpPr>
          <p:cNvPr id="2" name="Title 1"/>
          <p:cNvSpPr>
            <a:spLocks noGrp="1"/>
          </p:cNvSpPr>
          <p:nvPr>
            <p:ph type="title"/>
          </p:nvPr>
        </p:nvSpPr>
        <p:spPr>
          <a:xfrm>
            <a:off x="152400" y="118269"/>
            <a:ext cx="8229600" cy="601663"/>
          </a:xfrm>
        </p:spPr>
        <p:txBody>
          <a:bodyPr/>
          <a:lstStyle>
            <a:lvl1pPr>
              <a:defRPr>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pic>
        <p:nvPicPr>
          <p:cNvPr id="9" name="Picture 8"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5091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Rectangle 3"/>
          <p:cNvSpPr/>
          <p:nvPr userDrawn="1"/>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sp>
        <p:nvSpPr>
          <p:cNvPr id="2" name="Title 1"/>
          <p:cNvSpPr>
            <a:spLocks noGrp="1"/>
          </p:cNvSpPr>
          <p:nvPr>
            <p:ph type="title"/>
          </p:nvPr>
        </p:nvSpPr>
        <p:spPr>
          <a:xfrm>
            <a:off x="152400" y="114300"/>
            <a:ext cx="7924800" cy="609600"/>
          </a:xfrm>
        </p:spPr>
        <p:txBody>
          <a:bodyPr/>
          <a:lstStyle>
            <a:lvl1pPr>
              <a:defRPr>
                <a:solidFill>
                  <a:schemeClr val="bg1"/>
                </a:solidFill>
              </a:defRPr>
            </a:lvl1pPr>
          </a:lstStyle>
          <a:p>
            <a:r>
              <a:rPr lang="en-US" dirty="0"/>
              <a:t>Click to edit Master title style</a:t>
            </a:r>
          </a:p>
        </p:txBody>
      </p:sp>
      <p:sp>
        <p:nvSpPr>
          <p:cNvPr id="3"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pic>
        <p:nvPicPr>
          <p:cNvPr id="5" name="Picture 4"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1660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sp>
        <p:nvSpPr>
          <p:cNvPr id="3" name="Rectangle 2"/>
          <p:cNvSpPr/>
          <p:nvPr userDrawn="1"/>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pic>
        <p:nvPicPr>
          <p:cNvPr id="4" name="Picture 3"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2205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spTree>
    <p:extLst>
      <p:ext uri="{BB962C8B-B14F-4D97-AF65-F5344CB8AC3E}">
        <p14:creationId xmlns:p14="http://schemas.microsoft.com/office/powerpoint/2010/main" val="2433436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spTree>
    <p:extLst>
      <p:ext uri="{BB962C8B-B14F-4D97-AF65-F5344CB8AC3E}">
        <p14:creationId xmlns:p14="http://schemas.microsoft.com/office/powerpoint/2010/main" val="2035954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152400"/>
            <a:ext cx="7924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4099" name="Rectangle 3"/>
          <p:cNvSpPr>
            <a:spLocks noGrp="1" noChangeArrowheads="1"/>
          </p:cNvSpPr>
          <p:nvPr>
            <p:ph type="body" idx="1"/>
          </p:nvPr>
        </p:nvSpPr>
        <p:spPr bwMode="auto">
          <a:xfrm>
            <a:off x="990600" y="1143000"/>
            <a:ext cx="7696200" cy="498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100" name="Rectangle 4"/>
          <p:cNvSpPr>
            <a:spLocks noGrp="1" noChangeArrowheads="1"/>
          </p:cNvSpPr>
          <p:nvPr>
            <p:ph type="ftr" sz="quarter" idx="3"/>
          </p:nvPr>
        </p:nvSpPr>
        <p:spPr bwMode="auto">
          <a:xfrm>
            <a:off x="1066800" y="6613525"/>
            <a:ext cx="72390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solidFill>
                  <a:srgbClr val="777777"/>
                </a:solidFill>
                <a:latin typeface="Arial" charset="0"/>
              </a:defRPr>
            </a:lvl1pPr>
          </a:lstStyle>
          <a:p>
            <a:pPr>
              <a:defRPr/>
            </a:pPr>
            <a:r>
              <a:rPr lang="en-US"/>
              <a:t>International Land Direct Readout Coordinating Committee, http://landdirectreadout.org</a:t>
            </a:r>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wipe(up)">
                                      <p:cBhvr>
                                        <p:cTn id="7" dur="10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p:tmplLst>
          <p:tmpl>
            <p:tnLst>
              <p:par>
                <p:cTn presetID="22" presetClass="entr" presetSubtype="1" fill="hold" nodeType="after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up)">
                      <p:cBhvr>
                        <p:cTn dur="1000"/>
                        <p:tgtEl>
                          <p:spTgt spid="4099"/>
                        </p:tgtEl>
                      </p:cBhvr>
                    </p:animEffect>
                  </p:childTnLst>
                </p:cTn>
              </p:par>
            </p:tnLst>
          </p:tmpl>
        </p:tmplLst>
      </p:bldP>
    </p:bldLst>
  </p:timing>
  <p:hf sldNum="0" hdr="0" dt="0"/>
  <p:txStyles>
    <p:titleStyle>
      <a:lvl1pPr algn="l" rtl="0" eaLnBrk="1" fontAlgn="base" hangingPunct="1">
        <a:spcBef>
          <a:spcPct val="0"/>
        </a:spcBef>
        <a:spcAft>
          <a:spcPct val="0"/>
        </a:spcAft>
        <a:defRPr sz="3200" u="none">
          <a:solidFill>
            <a:schemeClr val="bg1"/>
          </a:solidFill>
          <a:latin typeface="Tahoma" panose="020B0604030504040204" pitchFamily="34" charset="0"/>
          <a:ea typeface="Tahoma" panose="020B0604030504040204" pitchFamily="34" charset="0"/>
          <a:cs typeface="Tahoma" panose="020B0604030504040204" pitchFamily="34" charset="0"/>
        </a:defRPr>
      </a:lvl1pPr>
      <a:lvl2pPr algn="ctr" rtl="0" eaLnBrk="1" fontAlgn="base" hangingPunct="1">
        <a:spcBef>
          <a:spcPct val="0"/>
        </a:spcBef>
        <a:spcAft>
          <a:spcPct val="0"/>
        </a:spcAft>
        <a:defRPr sz="3200" u="sng">
          <a:solidFill>
            <a:srgbClr val="003300"/>
          </a:solidFill>
          <a:latin typeface="Arial" charset="0"/>
        </a:defRPr>
      </a:lvl2pPr>
      <a:lvl3pPr algn="ctr" rtl="0" eaLnBrk="1" fontAlgn="base" hangingPunct="1">
        <a:spcBef>
          <a:spcPct val="0"/>
        </a:spcBef>
        <a:spcAft>
          <a:spcPct val="0"/>
        </a:spcAft>
        <a:defRPr sz="3200" u="sng">
          <a:solidFill>
            <a:srgbClr val="003300"/>
          </a:solidFill>
          <a:latin typeface="Arial" charset="0"/>
        </a:defRPr>
      </a:lvl3pPr>
      <a:lvl4pPr algn="ctr" rtl="0" eaLnBrk="1" fontAlgn="base" hangingPunct="1">
        <a:spcBef>
          <a:spcPct val="0"/>
        </a:spcBef>
        <a:spcAft>
          <a:spcPct val="0"/>
        </a:spcAft>
        <a:defRPr sz="3200" u="sng">
          <a:solidFill>
            <a:srgbClr val="003300"/>
          </a:solidFill>
          <a:latin typeface="Arial" charset="0"/>
        </a:defRPr>
      </a:lvl4pPr>
      <a:lvl5pPr algn="ctr" rtl="0" eaLnBrk="1" fontAlgn="base" hangingPunct="1">
        <a:spcBef>
          <a:spcPct val="0"/>
        </a:spcBef>
        <a:spcAft>
          <a:spcPct val="0"/>
        </a:spcAft>
        <a:defRPr sz="3200" u="sng">
          <a:solidFill>
            <a:srgbClr val="003300"/>
          </a:solidFill>
          <a:latin typeface="Arial" charset="0"/>
        </a:defRPr>
      </a:lvl5pPr>
      <a:lvl6pPr marL="457200" algn="ctr" rtl="0" eaLnBrk="1" fontAlgn="base" hangingPunct="1">
        <a:spcBef>
          <a:spcPct val="0"/>
        </a:spcBef>
        <a:spcAft>
          <a:spcPct val="0"/>
        </a:spcAft>
        <a:defRPr sz="3200" u="sng">
          <a:solidFill>
            <a:srgbClr val="003300"/>
          </a:solidFill>
          <a:latin typeface="Arial" charset="0"/>
        </a:defRPr>
      </a:lvl6pPr>
      <a:lvl7pPr marL="914400" algn="ctr" rtl="0" eaLnBrk="1" fontAlgn="base" hangingPunct="1">
        <a:spcBef>
          <a:spcPct val="0"/>
        </a:spcBef>
        <a:spcAft>
          <a:spcPct val="0"/>
        </a:spcAft>
        <a:defRPr sz="3200" u="sng">
          <a:solidFill>
            <a:srgbClr val="003300"/>
          </a:solidFill>
          <a:latin typeface="Arial" charset="0"/>
        </a:defRPr>
      </a:lvl7pPr>
      <a:lvl8pPr marL="1371600" algn="ctr" rtl="0" eaLnBrk="1" fontAlgn="base" hangingPunct="1">
        <a:spcBef>
          <a:spcPct val="0"/>
        </a:spcBef>
        <a:spcAft>
          <a:spcPct val="0"/>
        </a:spcAft>
        <a:defRPr sz="3200" u="sng">
          <a:solidFill>
            <a:srgbClr val="003300"/>
          </a:solidFill>
          <a:latin typeface="Arial" charset="0"/>
        </a:defRPr>
      </a:lvl8pPr>
      <a:lvl9pPr marL="1828800" algn="ctr" rtl="0" eaLnBrk="1" fontAlgn="base" hangingPunct="1">
        <a:spcBef>
          <a:spcPct val="0"/>
        </a:spcBef>
        <a:spcAft>
          <a:spcPct val="0"/>
        </a:spcAft>
        <a:defRPr sz="3200" u="sng">
          <a:solidFill>
            <a:srgbClr val="003300"/>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742950" indent="-285750" algn="l" rtl="0" eaLnBrk="1" fontAlgn="base" hangingPunct="1">
        <a:spcBef>
          <a:spcPct val="20000"/>
        </a:spcBef>
        <a:spcAft>
          <a:spcPct val="0"/>
        </a:spcAft>
        <a:buChar char="–"/>
        <a:defRPr sz="28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rtl="0" eaLnBrk="1" fontAlgn="base" hangingPunct="1">
        <a:spcBef>
          <a:spcPct val="20000"/>
        </a:spcBef>
        <a:spcAft>
          <a:spcPct val="0"/>
        </a:spcAft>
        <a:buChar char="•"/>
        <a:defRPr sz="24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rtl="0" eaLnBrk="1" fontAlgn="base" hangingPunct="1">
        <a:spcBef>
          <a:spcPct val="20000"/>
        </a:spcBef>
        <a:spcAft>
          <a:spcPct val="0"/>
        </a:spcAft>
        <a:buChar char="–"/>
        <a:defRPr sz="20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rtl="0" eaLnBrk="1" fontAlgn="base" hangingPunct="1">
        <a:spcBef>
          <a:spcPct val="20000"/>
        </a:spcBef>
        <a:spcAft>
          <a:spcPct val="0"/>
        </a:spcAft>
        <a:buChar char="»"/>
        <a:defRPr sz="20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642849-B028-4999-8E51-D83912F3F798}" type="datetimeFigureOut">
              <a:rPr lang="en-US" smtClean="0"/>
              <a:t>12/4/2019</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051C08-9308-45E9-9F6E-63EBCD8C8C08}" type="slidenum">
              <a:rPr lang="en-US" smtClean="0"/>
              <a:t>‹#›</a:t>
            </a:fld>
            <a:endParaRPr lang="en-US"/>
          </a:p>
        </p:txBody>
      </p:sp>
    </p:spTree>
    <p:extLst>
      <p:ext uri="{BB962C8B-B14F-4D97-AF65-F5344CB8AC3E}">
        <p14:creationId xmlns:p14="http://schemas.microsoft.com/office/powerpoint/2010/main" val="3925192122"/>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earthdata.nasa.gov/earth-observation-data/near-real-tim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directreadout.sci.gsfc.nasa.gov/?id=highlights_archive#276"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bquayle@usda.gov"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mailto:robert.k.kannenberg@nasa.gov" TargetMode="External"/><Relationship Id="rId4" Type="http://schemas.openxmlformats.org/officeDocument/2006/relationships/hyperlink" Target="mailto:kelvin.w.brentzel@nasa.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brad.quayle@usda.gov"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urveymonkey.com/r/NDRC-December2019"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agu.confex.com/agu/fm19/meetingapp.cgi/Session/79577"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agu.confex.com/agu/fm19/meetingapp.cgi/Session/8856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7700" y="2384554"/>
            <a:ext cx="7848600" cy="2662267"/>
          </a:xfrm>
          <a:prstGeom prst="rect">
            <a:avLst/>
          </a:prstGeom>
          <a:noFill/>
        </p:spPr>
        <p:txBody>
          <a:bodyPr wrap="square" rtlCol="0">
            <a:spAutoFit/>
          </a:bodyPr>
          <a:lstStyle/>
          <a:p>
            <a:pPr algn="ctr">
              <a:spcAft>
                <a:spcPts val="600"/>
              </a:spcAft>
            </a:pPr>
            <a:r>
              <a:rPr lang="en-US" sz="3600" dirty="0">
                <a:latin typeface="Tahoma" panose="020B0604030504040204" pitchFamily="34" charset="0"/>
                <a:ea typeface="Tahoma" panose="020B0604030504040204" pitchFamily="34" charset="0"/>
                <a:cs typeface="Tahoma" panose="020B0604030504040204" pitchFamily="34" charset="0"/>
              </a:rPr>
              <a:t>Welcome to the NASA Direct Readout Conference (NDRC) Webinar Series</a:t>
            </a:r>
          </a:p>
          <a:p>
            <a:pPr>
              <a:spcAft>
                <a:spcPts val="60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spcAft>
                <a:spcPts val="600"/>
              </a:spcAft>
            </a:pPr>
            <a:r>
              <a:rPr lang="en-US" sz="2800" dirty="0">
                <a:latin typeface="Tahoma" panose="020B0604030504040204" pitchFamily="34" charset="0"/>
                <a:ea typeface="Tahoma" panose="020B0604030504040204" pitchFamily="34" charset="0"/>
                <a:cs typeface="Tahoma" panose="020B0604030504040204" pitchFamily="34" charset="0"/>
              </a:rPr>
              <a:t>The webinar will begin at 11:00 </a:t>
            </a:r>
            <a:r>
              <a:rPr lang="en-US" sz="2800" dirty="0" smtClean="0">
                <a:latin typeface="Tahoma" panose="020B0604030504040204" pitchFamily="34" charset="0"/>
                <a:ea typeface="Tahoma" panose="020B0604030504040204" pitchFamily="34" charset="0"/>
                <a:cs typeface="Tahoma" panose="020B0604030504040204" pitchFamily="34" charset="0"/>
              </a:rPr>
              <a:t>EST/16:00 </a:t>
            </a:r>
            <a:r>
              <a:rPr lang="en-US" sz="2800" dirty="0">
                <a:latin typeface="Tahoma" panose="020B0604030504040204" pitchFamily="34" charset="0"/>
                <a:ea typeface="Tahoma" panose="020B0604030504040204" pitchFamily="34" charset="0"/>
                <a:cs typeface="Tahoma" panose="020B0604030504040204" pitchFamily="34" charset="0"/>
              </a:rPr>
              <a:t>UTC</a:t>
            </a:r>
          </a:p>
          <a:p>
            <a:pPr lvl="1">
              <a:spcAft>
                <a:spcPts val="1800"/>
              </a:spcAft>
            </a:pP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968292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a:t>Relevant News/Upcoming Events</a:t>
            </a:r>
          </a:p>
        </p:txBody>
      </p:sp>
      <p:sp>
        <p:nvSpPr>
          <p:cNvPr id="5" name="TextBox 4"/>
          <p:cNvSpPr txBox="1"/>
          <p:nvPr/>
        </p:nvSpPr>
        <p:spPr>
          <a:xfrm>
            <a:off x="482321" y="1005840"/>
            <a:ext cx="7772400" cy="5463034"/>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NASA LANCE 10 Year Anniversary</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September 2019 marks the 10 year anniversary of the Land, Atmosphere Near Real-time Capabilities for EOS</a:t>
            </a:r>
          </a:p>
          <a:p>
            <a:pPr marL="1141413" lvl="2" indent="-227013">
              <a:spcAft>
                <a:spcPts val="240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hlinkClick r:id="rId3"/>
              </a:rPr>
              <a:t>https://earthdata.nasa.gov/earth-observation-data/near-real-time</a:t>
            </a:r>
            <a:endParaRPr lang="en-US" sz="2000" dirty="0">
              <a:latin typeface="Tahoma" panose="020B0604030504040204" pitchFamily="34" charset="0"/>
              <a:ea typeface="Tahoma" panose="020B0604030504040204" pitchFamily="34" charset="0"/>
              <a:cs typeface="Tahoma" panose="020B0604030504040204" pitchFamily="34" charset="0"/>
            </a:endParaRPr>
          </a:p>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NASA IPOPP v4.0 Release</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Version 4.0 of the International Planetary Observation Processing Package released by NASA Direct Readout Laboratory in October 2019</a:t>
            </a:r>
          </a:p>
          <a:p>
            <a:pPr marL="1141413" lvl="2" indent="-227013">
              <a:spcAft>
                <a:spcPts val="60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hlinkClick r:id="rId4"/>
              </a:rPr>
              <a:t>https://directreadout.sci.gsfc.nasa.gov/?id=highlights_archive#276</a:t>
            </a:r>
            <a:endParaRPr lang="en-US" sz="2000" dirty="0">
              <a:latin typeface="Tahoma" panose="020B0604030504040204" pitchFamily="34" charset="0"/>
              <a:ea typeface="Tahoma" panose="020B0604030504040204" pitchFamily="34" charset="0"/>
              <a:cs typeface="Tahoma" panose="020B0604030504040204" pitchFamily="34" charset="0"/>
            </a:endParaRPr>
          </a:p>
          <a:p>
            <a:pPr marL="1141413" lvl="2" indent="-227013">
              <a:spcAft>
                <a:spcPts val="600"/>
              </a:spcAft>
              <a:buFont typeface="Arial" panose="020B0604020202020204" pitchFamily="34" charset="0"/>
              <a:buChar char="•"/>
            </a:pP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08075568"/>
      </p:ext>
    </p:extLst>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endParaRPr lang="en-US" sz="3600" dirty="0"/>
          </a:p>
        </p:txBody>
      </p:sp>
      <p:sp>
        <p:nvSpPr>
          <p:cNvPr id="5" name="TextBox 4"/>
          <p:cNvSpPr txBox="1"/>
          <p:nvPr/>
        </p:nvSpPr>
        <p:spPr>
          <a:xfrm>
            <a:off x="482321" y="2018705"/>
            <a:ext cx="7848600" cy="4001095"/>
          </a:xfrm>
          <a:prstGeom prst="rect">
            <a:avLst/>
          </a:prstGeom>
          <a:noFill/>
        </p:spPr>
        <p:txBody>
          <a:bodyPr wrap="square" rtlCol="0">
            <a:spAutoFit/>
          </a:bodyPr>
          <a:lstStyle/>
          <a:p>
            <a:pPr algn="ctr">
              <a:spcAft>
                <a:spcPts val="600"/>
              </a:spcAft>
            </a:pPr>
            <a:r>
              <a:rPr lang="en-US" sz="4400" dirty="0">
                <a:latin typeface="Tahoma" panose="020B0604030504040204" pitchFamily="34" charset="0"/>
                <a:ea typeface="Tahoma" panose="020B0604030504040204" pitchFamily="34" charset="0"/>
                <a:cs typeface="Tahoma" panose="020B0604030504040204" pitchFamily="34" charset="0"/>
              </a:rPr>
              <a:t>Thanks!</a:t>
            </a:r>
          </a:p>
          <a:p>
            <a:pPr>
              <a:spcAft>
                <a:spcPts val="60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spcAft>
                <a:spcPts val="600"/>
              </a:spcAft>
            </a:pPr>
            <a:r>
              <a:rPr lang="en-US" sz="2800" dirty="0">
                <a:latin typeface="Tahoma" panose="020B0604030504040204" pitchFamily="34" charset="0"/>
                <a:ea typeface="Tahoma" panose="020B0604030504040204" pitchFamily="34" charset="0"/>
                <a:cs typeface="Tahoma" panose="020B0604030504040204" pitchFamily="34" charset="0"/>
              </a:rPr>
              <a:t>Please email with any questions and suggestions for future webinar topics</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Brad Quayle (</a:t>
            </a:r>
            <a:r>
              <a:rPr lang="en-US" sz="2400" dirty="0">
                <a:latin typeface="Tahoma" panose="020B0604030504040204" pitchFamily="34" charset="0"/>
                <a:ea typeface="Tahoma" panose="020B0604030504040204" pitchFamily="34" charset="0"/>
                <a:cs typeface="Tahoma" panose="020B0604030504040204" pitchFamily="34" charset="0"/>
                <a:hlinkClick r:id="rId3"/>
              </a:rPr>
              <a:t>brad.quayle@usda.gov</a:t>
            </a:r>
            <a:r>
              <a:rPr lang="en-US" sz="2400" dirty="0">
                <a:latin typeface="Tahoma" panose="020B0604030504040204" pitchFamily="34" charset="0"/>
                <a:ea typeface="Tahoma" panose="020B0604030504040204" pitchFamily="34" charset="0"/>
                <a:cs typeface="Tahoma" panose="020B0604030504040204" pitchFamily="34" charset="0"/>
              </a:rPr>
              <a:t>)</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Kelvin Brentzel (</a:t>
            </a:r>
            <a:r>
              <a:rPr lang="en-US" sz="2400" u="sng" dirty="0">
                <a:latin typeface="Tahoma" panose="020B0604030504040204" pitchFamily="34" charset="0"/>
                <a:ea typeface="Tahoma" panose="020B0604030504040204" pitchFamily="34" charset="0"/>
                <a:cs typeface="Tahoma" panose="020B0604030504040204" pitchFamily="34" charset="0"/>
                <a:hlinkClick r:id="rId4"/>
              </a:rPr>
              <a:t>kelvin.w.brentzel@nasa.gov</a:t>
            </a:r>
            <a:r>
              <a:rPr lang="en-US" sz="2400" u="sng" dirty="0">
                <a:latin typeface="Tahoma" panose="020B0604030504040204" pitchFamily="34" charset="0"/>
                <a:ea typeface="Tahoma" panose="020B0604030504040204" pitchFamily="34" charset="0"/>
                <a:cs typeface="Tahoma" panose="020B0604030504040204" pitchFamily="34" charset="0"/>
              </a:rPr>
              <a:t>)</a:t>
            </a:r>
            <a:endParaRPr lang="en-US" sz="2400" dirty="0">
              <a:latin typeface="Tahoma" panose="020B0604030504040204" pitchFamily="34" charset="0"/>
              <a:ea typeface="Tahoma" panose="020B0604030504040204" pitchFamily="34" charset="0"/>
              <a:cs typeface="Tahoma" panose="020B0604030504040204" pitchFamily="34" charset="0"/>
            </a:endParaRP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Bob Kannenberg (</a:t>
            </a:r>
            <a:r>
              <a:rPr lang="en-US" sz="2400" u="sng" dirty="0">
                <a:latin typeface="Tahoma" panose="020B0604030504040204" pitchFamily="34" charset="0"/>
                <a:ea typeface="Tahoma" panose="020B0604030504040204" pitchFamily="34" charset="0"/>
                <a:cs typeface="Tahoma" panose="020B0604030504040204" pitchFamily="34" charset="0"/>
                <a:hlinkClick r:id="rId5"/>
              </a:rPr>
              <a:t>robert.k.kannenberg@nasa.gov</a:t>
            </a:r>
            <a:r>
              <a:rPr lang="en-US" sz="2400" u="sng" dirty="0">
                <a:latin typeface="Tahoma" panose="020B0604030504040204" pitchFamily="34" charset="0"/>
                <a:ea typeface="Tahoma" panose="020B0604030504040204" pitchFamily="34" charset="0"/>
                <a:cs typeface="Tahoma" panose="020B0604030504040204" pitchFamily="34" charset="0"/>
              </a:rPr>
              <a:t>)</a:t>
            </a:r>
            <a:endParaRPr lang="en-US" sz="2400" dirty="0">
              <a:latin typeface="Tahoma" panose="020B0604030504040204" pitchFamily="34" charset="0"/>
              <a:ea typeface="Tahoma" panose="020B0604030504040204" pitchFamily="34" charset="0"/>
              <a:cs typeface="Tahoma" panose="020B0604030504040204" pitchFamily="34" charset="0"/>
            </a:endParaRPr>
          </a:p>
          <a:p>
            <a:pPr marL="227013" indent="-227013">
              <a:spcAft>
                <a:spcPts val="600"/>
              </a:spcAft>
              <a:buFont typeface="Arial" panose="020B0604020202020204" pitchFamily="34" charset="0"/>
              <a:buChar char="•"/>
            </a:pP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54531424"/>
      </p:ext>
    </p:extLst>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123" name="Rectangle 2"/>
          <p:cNvSpPr>
            <a:spLocks noGrp="1" noChangeArrowheads="1"/>
          </p:cNvSpPr>
          <p:nvPr>
            <p:ph type="ctrTitle"/>
          </p:nvPr>
        </p:nvSpPr>
        <p:spPr>
          <a:xfrm>
            <a:off x="1066800" y="838200"/>
            <a:ext cx="7772400" cy="1470025"/>
          </a:xfrm>
        </p:spPr>
        <p:txBody>
          <a:bodyPr/>
          <a:lstStyle/>
          <a:p>
            <a:r>
              <a:rPr lang="en-US" altLang="en-US" sz="4800" dirty="0"/>
              <a:t>NASA Direct Readout Conference (NDRC) Webinar Series </a:t>
            </a:r>
            <a:br>
              <a:rPr lang="en-US" altLang="en-US" sz="4800" dirty="0"/>
            </a:br>
            <a:endParaRPr lang="en-US" altLang="en-US" sz="4800" dirty="0"/>
          </a:p>
        </p:txBody>
      </p:sp>
      <p:sp>
        <p:nvSpPr>
          <p:cNvPr id="5124" name="Rectangle 3"/>
          <p:cNvSpPr>
            <a:spLocks noGrp="1" noChangeArrowheads="1"/>
          </p:cNvSpPr>
          <p:nvPr>
            <p:ph type="subTitle" idx="1"/>
          </p:nvPr>
        </p:nvSpPr>
        <p:spPr>
          <a:xfrm>
            <a:off x="1600200" y="2667000"/>
            <a:ext cx="7315200" cy="3733800"/>
          </a:xfrm>
        </p:spPr>
        <p:txBody>
          <a:bodyPr/>
          <a:lstStyle/>
          <a:p>
            <a:pPr>
              <a:spcBef>
                <a:spcPts val="0"/>
              </a:spcBef>
              <a:spcAft>
                <a:spcPts val="1800"/>
              </a:spcAft>
            </a:pPr>
            <a:endParaRPr lang="en-US" altLang="en-US" sz="2800" dirty="0"/>
          </a:p>
          <a:p>
            <a:pPr>
              <a:spcBef>
                <a:spcPts val="0"/>
              </a:spcBef>
              <a:spcAft>
                <a:spcPts val="1800"/>
              </a:spcAft>
            </a:pPr>
            <a:endParaRPr lang="en-US" altLang="en-US" sz="2800" dirty="0"/>
          </a:p>
          <a:p>
            <a:pPr>
              <a:spcBef>
                <a:spcPts val="0"/>
              </a:spcBef>
              <a:spcAft>
                <a:spcPts val="0"/>
              </a:spcAft>
            </a:pPr>
            <a:r>
              <a:rPr lang="en-US" altLang="en-US" sz="2800" dirty="0"/>
              <a:t>December 4, 2019</a:t>
            </a:r>
            <a:br>
              <a:rPr lang="en-US" altLang="en-US" sz="2800" dirty="0"/>
            </a:br>
            <a:endParaRPr lang="en-US" altLang="en-US" sz="2800" dirty="0"/>
          </a:p>
        </p:txBody>
      </p:sp>
      <p:pic>
        <p:nvPicPr>
          <p:cNvPr id="6" name="Picture 5" descr="NASA_Logo_Colo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8450" y="6160808"/>
            <a:ext cx="650875"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UAS 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39325" y="6106039"/>
            <a:ext cx="5984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0621683"/>
      </p:ext>
    </p:extLst>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a:t>NDRC Webinar Ground Rules</a:t>
            </a:r>
          </a:p>
        </p:txBody>
      </p:sp>
      <p:sp>
        <p:nvSpPr>
          <p:cNvPr id="5" name="TextBox 4"/>
          <p:cNvSpPr txBox="1"/>
          <p:nvPr/>
        </p:nvSpPr>
        <p:spPr>
          <a:xfrm>
            <a:off x="482321" y="1005840"/>
            <a:ext cx="6858000" cy="5309146"/>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Communications with presenters</a:t>
            </a:r>
          </a:p>
          <a:p>
            <a:pPr marL="684213" lvl="1" indent="-227013">
              <a:spcAft>
                <a:spcPts val="600"/>
              </a:spcAft>
              <a:buFont typeface="Arial" panose="020B0604020202020204" pitchFamily="34" charset="0"/>
              <a:buChar char="•"/>
            </a:pPr>
            <a:r>
              <a:rPr lang="en-US" sz="2200" dirty="0">
                <a:latin typeface="Tahoma" panose="020B0604030504040204" pitchFamily="34" charset="0"/>
                <a:ea typeface="Tahoma" panose="020B0604030504040204" pitchFamily="34" charset="0"/>
                <a:cs typeface="Tahoma" panose="020B0604030504040204" pitchFamily="34" charset="0"/>
              </a:rPr>
              <a:t>Questions to each presenter will be coordinated by host (Brad Quayle), where you will be called on to speak</a:t>
            </a:r>
          </a:p>
          <a:p>
            <a:pPr marL="684213" lvl="1" indent="-227013">
              <a:spcAft>
                <a:spcPts val="600"/>
              </a:spcAft>
              <a:buFont typeface="Arial" panose="020B0604020202020204" pitchFamily="34" charset="0"/>
              <a:buChar char="•"/>
            </a:pPr>
            <a:r>
              <a:rPr lang="en-US" sz="2200" dirty="0">
                <a:latin typeface="Tahoma" panose="020B0604030504040204" pitchFamily="34" charset="0"/>
                <a:ea typeface="Tahoma" panose="020B0604030504040204" pitchFamily="34" charset="0"/>
                <a:cs typeface="Tahoma" panose="020B0604030504040204" pitchFamily="34" charset="0"/>
              </a:rPr>
              <a:t>Please provide questions for presenters to the WebEx panelists at any time via chat</a:t>
            </a:r>
          </a:p>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Conference call</a:t>
            </a:r>
          </a:p>
          <a:p>
            <a:pPr marL="684213" lvl="1" indent="-227013">
              <a:spcAft>
                <a:spcPts val="600"/>
              </a:spcAft>
              <a:buFont typeface="Arial" panose="020B0604020202020204" pitchFamily="34" charset="0"/>
              <a:buChar char="•"/>
            </a:pPr>
            <a:r>
              <a:rPr lang="en-US" sz="2200" dirty="0">
                <a:latin typeface="Tahoma" panose="020B0604030504040204" pitchFamily="34" charset="0"/>
                <a:ea typeface="Tahoma" panose="020B0604030504040204" pitchFamily="34" charset="0"/>
                <a:cs typeface="Tahoma" panose="020B0604030504040204" pitchFamily="34" charset="0"/>
              </a:rPr>
              <a:t>Please keep your phone muted at all times unless called on by moderator</a:t>
            </a:r>
          </a:p>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Webinar input/feedback</a:t>
            </a:r>
          </a:p>
          <a:p>
            <a:pPr marL="684213" lvl="1" indent="-227013">
              <a:spcAft>
                <a:spcPts val="600"/>
              </a:spcAft>
              <a:buFont typeface="Arial" panose="020B0604020202020204" pitchFamily="34" charset="0"/>
              <a:buChar char="•"/>
            </a:pPr>
            <a:r>
              <a:rPr lang="en-US" sz="2200" dirty="0">
                <a:latin typeface="Tahoma" panose="020B0604030504040204" pitchFamily="34" charset="0"/>
                <a:ea typeface="Tahoma" panose="020B0604030504040204" pitchFamily="34" charset="0"/>
                <a:cs typeface="Tahoma" panose="020B0604030504040204" pitchFamily="34" charset="0"/>
              </a:rPr>
              <a:t>Input from participants is valued and requested</a:t>
            </a:r>
          </a:p>
          <a:p>
            <a:pPr marL="684213" lvl="1" indent="-227013">
              <a:spcAft>
                <a:spcPts val="600"/>
              </a:spcAft>
              <a:buFont typeface="Arial" panose="020B0604020202020204" pitchFamily="34" charset="0"/>
              <a:buChar char="•"/>
            </a:pPr>
            <a:r>
              <a:rPr lang="en-US" sz="2200" dirty="0">
                <a:latin typeface="Tahoma" panose="020B0604030504040204" pitchFamily="34" charset="0"/>
                <a:ea typeface="Tahoma" panose="020B0604030504040204" pitchFamily="34" charset="0"/>
                <a:cs typeface="Tahoma" panose="020B0604030504040204" pitchFamily="34" charset="0"/>
              </a:rPr>
              <a:t>Please complete the post-webinar survey, where you will also have opportunity to influence future NDRC webinar topics</a:t>
            </a:r>
          </a:p>
        </p:txBody>
      </p:sp>
      <p:pic>
        <p:nvPicPr>
          <p:cNvPr id="10" name="Picture 9">
            <a:extLst>
              <a:ext uri="{FF2B5EF4-FFF2-40B4-BE49-F238E27FC236}">
                <a16:creationId xmlns:a16="http://schemas.microsoft.com/office/drawing/2014/main" id="{6A405511-D512-4338-9D37-1C25C77191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43800" y="3571136"/>
            <a:ext cx="1371600" cy="1153264"/>
          </a:xfrm>
          <a:prstGeom prst="rect">
            <a:avLst/>
          </a:prstGeom>
        </p:spPr>
      </p:pic>
      <p:pic>
        <p:nvPicPr>
          <p:cNvPr id="14" name="Picture 13">
            <a:extLst>
              <a:ext uri="{FF2B5EF4-FFF2-40B4-BE49-F238E27FC236}">
                <a16:creationId xmlns:a16="http://schemas.microsoft.com/office/drawing/2014/main" id="{DB865780-6EB3-43F4-B709-E897AD7CB027}"/>
              </a:ext>
            </a:extLst>
          </p:cNvPr>
          <p:cNvPicPr>
            <a:picLocks noChangeAspect="1"/>
          </p:cNvPicPr>
          <p:nvPr/>
        </p:nvPicPr>
        <p:blipFill rotWithShape="1">
          <a:blip r:embed="rId4" cstate="print">
            <a:duotone>
              <a:prstClr val="black"/>
              <a:schemeClr val="accent3">
                <a:tint val="45000"/>
                <a:satMod val="400000"/>
              </a:schemeClr>
            </a:duotone>
            <a:extLst>
              <a:ext uri="{28A0092B-C50C-407E-A947-70E740481C1C}">
                <a14:useLocalDpi xmlns:a14="http://schemas.microsoft.com/office/drawing/2010/main" val="0"/>
              </a:ext>
            </a:extLst>
          </a:blip>
          <a:srcRect l="4000" t="16410" r="4801" b="16389"/>
          <a:stretch/>
        </p:blipFill>
        <p:spPr>
          <a:xfrm>
            <a:off x="7543800" y="5313947"/>
            <a:ext cx="1371600" cy="1010653"/>
          </a:xfrm>
          <a:prstGeom prst="rect">
            <a:avLst/>
          </a:prstGeom>
        </p:spPr>
      </p:pic>
      <p:pic>
        <p:nvPicPr>
          <p:cNvPr id="16" name="Picture 15">
            <a:extLst>
              <a:ext uri="{FF2B5EF4-FFF2-40B4-BE49-F238E27FC236}">
                <a16:creationId xmlns:a16="http://schemas.microsoft.com/office/drawing/2014/main" id="{36FC6DE8-30E3-4A0E-9F14-A4D9592C735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43800" y="1744675"/>
            <a:ext cx="1371600" cy="998525"/>
          </a:xfrm>
          <a:prstGeom prst="rect">
            <a:avLst/>
          </a:prstGeom>
        </p:spPr>
      </p:pic>
    </p:spTree>
    <p:extLst>
      <p:ext uri="{BB962C8B-B14F-4D97-AF65-F5344CB8AC3E}">
        <p14:creationId xmlns:p14="http://schemas.microsoft.com/office/powerpoint/2010/main" val="3874937357"/>
      </p:ext>
    </p:extLst>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a:t>NDRC Webinar Series</a:t>
            </a:r>
          </a:p>
        </p:txBody>
      </p:sp>
      <p:sp>
        <p:nvSpPr>
          <p:cNvPr id="5" name="TextBox 4"/>
          <p:cNvSpPr txBox="1"/>
          <p:nvPr/>
        </p:nvSpPr>
        <p:spPr>
          <a:xfrm>
            <a:off x="482321" y="1005840"/>
            <a:ext cx="7848600" cy="5863144"/>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Objectives</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Provide a “virtual” forum for ongoing communications among</a:t>
            </a:r>
          </a:p>
          <a:p>
            <a:pPr marL="1141413" lvl="2"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Direct readout/near real-time data practitioners</a:t>
            </a:r>
          </a:p>
          <a:p>
            <a:pPr marL="1141413" lvl="2"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Organizations that conduct relevant decision support operations</a:t>
            </a:r>
          </a:p>
          <a:p>
            <a:pPr marL="1141413" lvl="2"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End user community</a:t>
            </a:r>
          </a:p>
          <a:p>
            <a:pPr marL="684213" lvl="1" indent="-227013">
              <a:spcAft>
                <a:spcPts val="18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Updates on relevant science, algorithms, technologies, applications and systems</a:t>
            </a:r>
          </a:p>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Scope of Topics</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Land discipline data/applications</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Associated atmosphere discipline data/applications</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Cross-cutting topics</a:t>
            </a:r>
          </a:p>
        </p:txBody>
      </p:sp>
    </p:spTree>
    <p:extLst>
      <p:ext uri="{BB962C8B-B14F-4D97-AF65-F5344CB8AC3E}">
        <p14:creationId xmlns:p14="http://schemas.microsoft.com/office/powerpoint/2010/main" val="815469624"/>
      </p:ext>
    </p:extLst>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a:t>Today’s Agenda</a:t>
            </a:r>
          </a:p>
        </p:txBody>
      </p:sp>
      <p:sp>
        <p:nvSpPr>
          <p:cNvPr id="5" name="TextBox 4"/>
          <p:cNvSpPr txBox="1"/>
          <p:nvPr/>
        </p:nvSpPr>
        <p:spPr>
          <a:xfrm>
            <a:off x="482320" y="1005840"/>
            <a:ext cx="8356879" cy="3447098"/>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Landslide Hazard Assessment for Situational Awareness (LHASA):  A Remote Sensing-Based Global Hazard Assessment System for Landslides</a:t>
            </a:r>
          </a:p>
          <a:p>
            <a:pPr marL="684213" lvl="1" indent="-227013">
              <a:spcAft>
                <a:spcPts val="18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Presented by Dalia Kirschbaum (NASA/GSFC)</a:t>
            </a:r>
          </a:p>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Meeting Wrap Up</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Brad Quayle</a:t>
            </a:r>
          </a:p>
          <a:p>
            <a:pPr marL="227013" indent="-227013">
              <a:spcAft>
                <a:spcPts val="600"/>
              </a:spcAft>
              <a:buFont typeface="Arial" panose="020B0604020202020204" pitchFamily="34" charset="0"/>
              <a:buChar char="•"/>
            </a:pPr>
            <a:endParaRPr lang="en-US" sz="2800" dirty="0"/>
          </a:p>
        </p:txBody>
      </p:sp>
      <p:sp>
        <p:nvSpPr>
          <p:cNvPr id="3" name="TextBox 2"/>
          <p:cNvSpPr txBox="1"/>
          <p:nvPr/>
        </p:nvSpPr>
        <p:spPr>
          <a:xfrm>
            <a:off x="304800" y="5029200"/>
            <a:ext cx="8534399" cy="1354217"/>
          </a:xfrm>
          <a:prstGeom prst="rect">
            <a:avLst/>
          </a:prstGeom>
          <a:noFill/>
        </p:spPr>
        <p:txBody>
          <a:bodyPr wrap="square" rtlCol="0">
            <a:spAutoFit/>
          </a:bodyPr>
          <a:lstStyle/>
          <a:p>
            <a:pPr algn="ctr">
              <a:spcAft>
                <a:spcPts val="1200"/>
              </a:spcAft>
            </a:pPr>
            <a:r>
              <a:rPr lang="en-US" b="1" i="1" dirty="0">
                <a:latin typeface="Tahoma" panose="020B0604030504040204" pitchFamily="34" charset="0"/>
                <a:ea typeface="Tahoma" panose="020B0604030504040204" pitchFamily="34" charset="0"/>
                <a:cs typeface="Tahoma" panose="020B0604030504040204" pitchFamily="34" charset="0"/>
              </a:rPr>
              <a:t>Please hold verbal questions until the end of each individual presentation.</a:t>
            </a:r>
          </a:p>
          <a:p>
            <a:pPr algn="ctr"/>
            <a:r>
              <a:rPr lang="en-US" b="1" i="1" dirty="0">
                <a:latin typeface="Tahoma" panose="020B0604030504040204" pitchFamily="34" charset="0"/>
                <a:ea typeface="Tahoma" panose="020B0604030504040204" pitchFamily="34" charset="0"/>
                <a:cs typeface="Tahoma" panose="020B0604030504040204" pitchFamily="34" charset="0"/>
              </a:rPr>
              <a:t>Written questions can be submitted anytime via chat to the host and WebEx panelists</a:t>
            </a:r>
            <a:r>
              <a:rPr lang="en-US" sz="1500" b="1" i="1"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1811338944"/>
      </p:ext>
    </p:extLst>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endParaRPr lang="en-US" sz="3600" dirty="0"/>
          </a:p>
        </p:txBody>
      </p:sp>
      <p:sp>
        <p:nvSpPr>
          <p:cNvPr id="5" name="TextBox 4"/>
          <p:cNvSpPr txBox="1"/>
          <p:nvPr/>
        </p:nvSpPr>
        <p:spPr>
          <a:xfrm>
            <a:off x="482321" y="3388549"/>
            <a:ext cx="7848600" cy="1031051"/>
          </a:xfrm>
          <a:prstGeom prst="rect">
            <a:avLst/>
          </a:prstGeom>
          <a:noFill/>
        </p:spPr>
        <p:txBody>
          <a:bodyPr wrap="square" rtlCol="0">
            <a:spAutoFit/>
          </a:bodyPr>
          <a:lstStyle/>
          <a:p>
            <a:pPr algn="ctr">
              <a:spcAft>
                <a:spcPts val="600"/>
              </a:spcAft>
            </a:pPr>
            <a:r>
              <a:rPr lang="en-US" sz="2800" dirty="0">
                <a:latin typeface="Tahoma" panose="020B0604030504040204" pitchFamily="34" charset="0"/>
                <a:ea typeface="Tahoma" panose="020B0604030504040204" pitchFamily="34" charset="0"/>
                <a:cs typeface="Tahoma" panose="020B0604030504040204" pitchFamily="34" charset="0"/>
              </a:rPr>
              <a:t>&lt;Presentation&gt;</a:t>
            </a:r>
            <a:endParaRPr lang="en-US" sz="2400" dirty="0">
              <a:latin typeface="Tahoma" panose="020B0604030504040204" pitchFamily="34" charset="0"/>
              <a:ea typeface="Tahoma" panose="020B0604030504040204" pitchFamily="34" charset="0"/>
              <a:cs typeface="Tahoma" panose="020B0604030504040204" pitchFamily="34" charset="0"/>
            </a:endParaRPr>
          </a:p>
          <a:p>
            <a:pPr marL="227013" indent="-227013">
              <a:spcAft>
                <a:spcPts val="600"/>
              </a:spcAft>
              <a:buFont typeface="Arial" panose="020B0604020202020204" pitchFamily="34" charset="0"/>
              <a:buChar char="•"/>
            </a:pPr>
            <a:endParaRPr lang="en-US" sz="2800" dirty="0"/>
          </a:p>
        </p:txBody>
      </p:sp>
    </p:spTree>
    <p:extLst>
      <p:ext uri="{BB962C8B-B14F-4D97-AF65-F5344CB8AC3E}">
        <p14:creationId xmlns:p14="http://schemas.microsoft.com/office/powerpoint/2010/main" val="1264990582"/>
      </p:ext>
    </p:extLst>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a:t>Meeting Wrap Up</a:t>
            </a:r>
          </a:p>
        </p:txBody>
      </p:sp>
      <p:sp>
        <p:nvSpPr>
          <p:cNvPr id="5" name="TextBox 4"/>
          <p:cNvSpPr txBox="1"/>
          <p:nvPr/>
        </p:nvSpPr>
        <p:spPr>
          <a:xfrm>
            <a:off x="482320" y="1005840"/>
            <a:ext cx="8204479" cy="6400800"/>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Please provide your input on future webinars:</a:t>
            </a:r>
          </a:p>
          <a:p>
            <a:pPr marL="684213" lvl="1" indent="-227013">
              <a:spcAft>
                <a:spcPts val="6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Verbally now on the </a:t>
            </a:r>
            <a:r>
              <a:rPr lang="en-US" sz="2300" dirty="0" err="1">
                <a:latin typeface="Tahoma" panose="020B0604030504040204" pitchFamily="34" charset="0"/>
                <a:ea typeface="Tahoma" panose="020B0604030504040204" pitchFamily="34" charset="0"/>
                <a:cs typeface="Tahoma" panose="020B0604030504040204" pitchFamily="34" charset="0"/>
              </a:rPr>
              <a:t>telecon</a:t>
            </a:r>
            <a:endParaRPr lang="en-US" sz="2300" dirty="0">
              <a:latin typeface="Tahoma" panose="020B0604030504040204" pitchFamily="34" charset="0"/>
              <a:ea typeface="Tahoma" panose="020B0604030504040204" pitchFamily="34" charset="0"/>
              <a:cs typeface="Tahoma" panose="020B0604030504040204" pitchFamily="34" charset="0"/>
            </a:endParaRPr>
          </a:p>
          <a:p>
            <a:pPr marL="684213" lvl="1" indent="-227013">
              <a:spcAft>
                <a:spcPts val="6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Chat now to Brad Quayle (Host) on the WebEx</a:t>
            </a:r>
          </a:p>
          <a:p>
            <a:pPr marL="684213" lvl="1" indent="-227013">
              <a:spcAft>
                <a:spcPts val="6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Email to </a:t>
            </a:r>
            <a:r>
              <a:rPr lang="en-US" sz="2300" dirty="0">
                <a:latin typeface="Tahoma" panose="020B0604030504040204" pitchFamily="34" charset="0"/>
                <a:ea typeface="Tahoma" panose="020B0604030504040204" pitchFamily="34" charset="0"/>
                <a:cs typeface="Tahoma" panose="020B0604030504040204" pitchFamily="34" charset="0"/>
                <a:hlinkClick r:id="rId3"/>
              </a:rPr>
              <a:t>brad.quayle@usda.gov</a:t>
            </a:r>
            <a:endParaRPr lang="en-US" sz="2300" dirty="0">
              <a:latin typeface="Tahoma" panose="020B0604030504040204" pitchFamily="34" charset="0"/>
              <a:ea typeface="Tahoma" panose="020B0604030504040204" pitchFamily="34" charset="0"/>
              <a:cs typeface="Tahoma" panose="020B0604030504040204" pitchFamily="34" charset="0"/>
            </a:endParaRPr>
          </a:p>
          <a:p>
            <a:pPr marL="684213" lvl="1" indent="-227013">
              <a:spcAft>
                <a:spcPts val="18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Post-webinar survey</a:t>
            </a:r>
          </a:p>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Future webinar topic areas for consideration</a:t>
            </a:r>
          </a:p>
          <a:p>
            <a:pPr marL="684213" lvl="1" indent="-227013">
              <a:spcAft>
                <a:spcPts val="6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Updates on relevant remote sensing science, algorithms and data products</a:t>
            </a:r>
          </a:p>
          <a:p>
            <a:pPr marL="684213" lvl="1" indent="-227013">
              <a:spcAft>
                <a:spcPts val="6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Demonstrate relevant technologies for DR/NRT data</a:t>
            </a:r>
          </a:p>
          <a:p>
            <a:pPr marL="684213" lvl="1" indent="-227013">
              <a:spcAft>
                <a:spcPts val="6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Status and availability of DR/NRT data sources</a:t>
            </a:r>
          </a:p>
          <a:p>
            <a:pPr marL="684213" lvl="1" indent="-227013">
              <a:spcAft>
                <a:spcPts val="6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Spotlight applications and DSSs that use DR/NRT data</a:t>
            </a:r>
          </a:p>
          <a:p>
            <a:pPr marL="684213" lvl="1" indent="-227013">
              <a:spcAft>
                <a:spcPts val="18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Collaboration opportunities (data sharing, Cal/Val activities, feedback to space agencies, etc.)</a:t>
            </a:r>
          </a:p>
          <a:p>
            <a:pPr marL="227013" indent="-227013">
              <a:spcAft>
                <a:spcPts val="600"/>
              </a:spcAft>
              <a:buFont typeface="Arial" panose="020B0604020202020204" pitchFamily="34" charset="0"/>
              <a:buChar char="•"/>
            </a:pP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63007440"/>
      </p:ext>
    </p:extLst>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a:t>Meeting Wrap Up</a:t>
            </a:r>
          </a:p>
        </p:txBody>
      </p:sp>
      <p:sp>
        <p:nvSpPr>
          <p:cNvPr id="5" name="TextBox 4"/>
          <p:cNvSpPr txBox="1"/>
          <p:nvPr/>
        </p:nvSpPr>
        <p:spPr>
          <a:xfrm>
            <a:off x="482321" y="1005840"/>
            <a:ext cx="7848600" cy="5262979"/>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Webinar survey:</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Brief post-webinar survey is available</a:t>
            </a:r>
          </a:p>
          <a:p>
            <a:pPr marL="1141413" lvl="2" indent="-227013">
              <a:spcAft>
                <a:spcPts val="60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hlinkClick r:id="rId3"/>
              </a:rPr>
              <a:t>https://www.surveymonkey.com/r/NDRC-December2019</a:t>
            </a:r>
            <a:endParaRPr lang="en-US" sz="2000" dirty="0">
              <a:latin typeface="Tahoma" panose="020B0604030504040204" pitchFamily="34" charset="0"/>
              <a:ea typeface="Tahoma" panose="020B0604030504040204" pitchFamily="34" charset="0"/>
              <a:cs typeface="Tahoma" panose="020B0604030504040204" pitchFamily="34" charset="0"/>
            </a:endParaRPr>
          </a:p>
          <a:p>
            <a:pPr marL="1141413" lvl="2" indent="-227013">
              <a:spcAft>
                <a:spcPts val="60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rPr>
              <a:t>Provide feedback on this webinar</a:t>
            </a:r>
          </a:p>
          <a:p>
            <a:pPr marL="1141413" lvl="2" indent="-227013">
              <a:spcAft>
                <a:spcPts val="60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rPr>
              <a:t>Provide your input on future webinar topics</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Please take three minutes to complete the survey</a:t>
            </a:r>
          </a:p>
          <a:p>
            <a:pPr marL="1141413" lvl="2" indent="-227013">
              <a:spcAft>
                <a:spcPts val="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rPr>
              <a:t>Your feedback and input are important and have influence on the algorithms/products presented today as well as algorithms/products to be made available in the future</a:t>
            </a:r>
          </a:p>
          <a:p>
            <a:pPr marL="684213" lvl="1" indent="-227013">
              <a:spcAft>
                <a:spcPts val="0"/>
              </a:spcAft>
              <a:buFont typeface="Arial" panose="020B0604020202020204" pitchFamily="34" charset="0"/>
              <a:buChar char="•"/>
            </a:pPr>
            <a:endParaRPr lang="en-US" sz="2400" dirty="0">
              <a:latin typeface="Tahoma" panose="020B0604030504040204" pitchFamily="34" charset="0"/>
              <a:ea typeface="Tahoma" panose="020B0604030504040204" pitchFamily="34" charset="0"/>
              <a:cs typeface="Tahoma" panose="020B0604030504040204" pitchFamily="34" charset="0"/>
            </a:endParaRPr>
          </a:p>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Anticipated schedule for next webinar</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March 4, 2020</a:t>
            </a:r>
          </a:p>
          <a:p>
            <a:pPr marL="1141413" lvl="2" indent="-227013">
              <a:spcAft>
                <a:spcPts val="600"/>
              </a:spcAft>
              <a:buFont typeface="Arial" panose="020B0604020202020204" pitchFamily="34" charset="0"/>
              <a:buChar char="•"/>
            </a:pP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052213420"/>
      </p:ext>
    </p:extLst>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a:t>Relevant News/Upcoming Events</a:t>
            </a:r>
          </a:p>
        </p:txBody>
      </p:sp>
      <p:sp>
        <p:nvSpPr>
          <p:cNvPr id="5" name="TextBox 4"/>
          <p:cNvSpPr txBox="1"/>
          <p:nvPr/>
        </p:nvSpPr>
        <p:spPr>
          <a:xfrm>
            <a:off x="482321" y="1005840"/>
            <a:ext cx="7772400" cy="5478423"/>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AGU Fall Meeting - Near Real-Time/Low-Latency Data for Earth Science and Space Weather Applications Sessions</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Poster presentation session</a:t>
            </a:r>
          </a:p>
          <a:p>
            <a:pPr marL="1141413" lvl="2" indent="-227013">
              <a:spcAft>
                <a:spcPts val="60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rPr>
              <a:t>Tuesday, December 10, 2019</a:t>
            </a:r>
          </a:p>
          <a:p>
            <a:pPr marL="1141413" lvl="2" indent="-227013">
              <a:spcAft>
                <a:spcPts val="60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rPr>
              <a:t>8:00 to 12:20</a:t>
            </a:r>
          </a:p>
          <a:p>
            <a:pPr marL="1141413" lvl="2" indent="-227013">
              <a:spcAft>
                <a:spcPts val="60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hlinkClick r:id="rId3"/>
              </a:rPr>
              <a:t>https://agu.confex.com/agu/fm19/meetingapp.cgi/Session/79577</a:t>
            </a:r>
            <a:endParaRPr lang="en-US" sz="2000" dirty="0">
              <a:latin typeface="Tahoma" panose="020B0604030504040204" pitchFamily="34" charset="0"/>
              <a:ea typeface="Tahoma" panose="020B0604030504040204" pitchFamily="34" charset="0"/>
              <a:cs typeface="Tahoma" panose="020B0604030504040204" pitchFamily="34" charset="0"/>
            </a:endParaRP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Oral presentation session</a:t>
            </a:r>
          </a:p>
          <a:p>
            <a:pPr marL="1141413" lvl="2" indent="-227013">
              <a:spcAft>
                <a:spcPts val="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rPr>
              <a:t>Friday, December 13, 2019</a:t>
            </a:r>
          </a:p>
          <a:p>
            <a:pPr marL="1141413" lvl="2" indent="-227013">
              <a:spcAft>
                <a:spcPts val="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rPr>
              <a:t>8:00 to 10:00</a:t>
            </a:r>
          </a:p>
          <a:p>
            <a:pPr marL="1141413" lvl="2" indent="-227013">
              <a:spcAft>
                <a:spcPts val="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hlinkClick r:id="rId4"/>
              </a:rPr>
              <a:t>https://agu.confex.com/agu/fm19/meetingapp.cgi/Session/88569</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40353809"/>
      </p:ext>
    </p:extLst>
  </p:cSld>
  <p:clrMapOvr>
    <a:masterClrMapping/>
  </p:clrMapOvr>
  <p:transition>
    <p:wipe dir="d"/>
  </p:transition>
</p:sld>
</file>

<file path=ppt/theme/theme1.xml><?xml version="1.0" encoding="utf-8"?>
<a:theme xmlns:a="http://schemas.openxmlformats.org/drawingml/2006/main" name="MTBS_BlackTemplate">
  <a:themeElements>
    <a:clrScheme name="MTBS_Black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TBS_Black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TBS_Black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TBS_Black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TBS_Black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TBS_Black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TBS_Black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TBS_Black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TBS_Black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TBS_Black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TBS_Black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TBS_Black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TBS_Black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TBS_Black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itle.potx" id="{7CE03ECB-8493-439A-A9C7-D348A052E615}" vid="{BCEF60ED-A478-4A10-B9AC-EF1B90D58B3F}"/>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3256</TotalTime>
  <Words>2106</Words>
  <Application>Microsoft Office PowerPoint</Application>
  <PresentationFormat>On-screen Show (4:3)</PresentationFormat>
  <Paragraphs>185</Paragraphs>
  <Slides>11</Slides>
  <Notes>11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Calibri Light</vt:lpstr>
      <vt:lpstr>Tahoma</vt:lpstr>
      <vt:lpstr>MTBS_BlackTemplate</vt:lpstr>
      <vt:lpstr>Custom Design</vt:lpstr>
      <vt:lpstr>PowerPoint Presentation</vt:lpstr>
      <vt:lpstr>NASA Direct Readout Conference (NDRC) Webinar Series  </vt:lpstr>
      <vt:lpstr>NDRC Webinar Ground Rules</vt:lpstr>
      <vt:lpstr>NDRC Webinar Series</vt:lpstr>
      <vt:lpstr>Today’s Agenda</vt:lpstr>
      <vt:lpstr>PowerPoint Presentation</vt:lpstr>
      <vt:lpstr>Meeting Wrap Up</vt:lpstr>
      <vt:lpstr>Meeting Wrap Up</vt:lpstr>
      <vt:lpstr>Relevant News/Upcoming Events</vt:lpstr>
      <vt:lpstr>Relevant News/Upcoming Events</vt:lpstr>
      <vt:lpstr>PowerPoint Presentation</vt:lpstr>
    </vt:vector>
  </TitlesOfParts>
  <Company>USDA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Quayle, Brad -FS</dc:creator>
  <cp:lastModifiedBy>Kannenberg, Robert K. (GSFC-619.0)[GLOBAL SCIENCE &amp; TECHNOLOGY INC]</cp:lastModifiedBy>
  <cp:revision>228</cp:revision>
  <cp:lastPrinted>2019-05-11T00:06:19Z</cp:lastPrinted>
  <dcterms:created xsi:type="dcterms:W3CDTF">2016-06-13T15:15:20Z</dcterms:created>
  <dcterms:modified xsi:type="dcterms:W3CDTF">2019-12-04T15:39:21Z</dcterms:modified>
</cp:coreProperties>
</file>