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709" r:id="rId2"/>
  </p:sldMasterIdLst>
  <p:notesMasterIdLst>
    <p:notesMasterId r:id="rId12"/>
  </p:notesMasterIdLst>
  <p:handoutMasterIdLst>
    <p:handoutMasterId r:id="rId13"/>
  </p:handoutMasterIdLst>
  <p:sldIdLst>
    <p:sldId id="284" r:id="rId3"/>
    <p:sldId id="283" r:id="rId4"/>
    <p:sldId id="282" r:id="rId5"/>
    <p:sldId id="273" r:id="rId6"/>
    <p:sldId id="270" r:id="rId7"/>
    <p:sldId id="274" r:id="rId8"/>
    <p:sldId id="277" r:id="rId9"/>
    <p:sldId id="281" r:id="rId10"/>
    <p:sldId id="280" r:id="rId11"/>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BF75F"/>
    <a:srgbClr val="003300"/>
    <a:srgbClr val="EBF565"/>
    <a:srgbClr val="FF3300"/>
    <a:srgbClr val="E1E1E1"/>
    <a:srgbClr val="A50021"/>
    <a:srgbClr val="808000"/>
    <a:srgbClr val="FFFF99"/>
    <a:srgbClr val="00CC66"/>
    <a:srgbClr val="66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827" autoAdjust="0"/>
    <p:restoredTop sz="71988" autoAdjust="0"/>
  </p:normalViewPr>
  <p:slideViewPr>
    <p:cSldViewPr>
      <p:cViewPr varScale="1">
        <p:scale>
          <a:sx n="85" d="100"/>
          <a:sy n="85" d="100"/>
        </p:scale>
        <p:origin x="942" y="9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628" cy="464184"/>
          </a:xfrm>
          <a:prstGeom prst="rect">
            <a:avLst/>
          </a:prstGeom>
        </p:spPr>
        <p:txBody>
          <a:bodyPr vert="horz" lIns="91577" tIns="45789" rIns="91577" bIns="45789" rtlCol="0"/>
          <a:lstStyle>
            <a:lvl1pPr algn="l" eaLnBrk="1" hangingPunct="1">
              <a:defRPr sz="1200">
                <a:latin typeface="Arial" charset="0"/>
              </a:defRPr>
            </a:lvl1pPr>
          </a:lstStyle>
          <a:p>
            <a:pPr>
              <a:defRPr/>
            </a:pPr>
            <a:endParaRPr lang="en-US"/>
          </a:p>
        </p:txBody>
      </p:sp>
      <p:sp>
        <p:nvSpPr>
          <p:cNvPr id="3" name="Date Placeholder 2"/>
          <p:cNvSpPr>
            <a:spLocks noGrp="1"/>
          </p:cNvSpPr>
          <p:nvPr>
            <p:ph type="dt" sz="quarter" idx="1"/>
          </p:nvPr>
        </p:nvSpPr>
        <p:spPr>
          <a:xfrm>
            <a:off x="3971183" y="0"/>
            <a:ext cx="3037628" cy="464184"/>
          </a:xfrm>
          <a:prstGeom prst="rect">
            <a:avLst/>
          </a:prstGeom>
        </p:spPr>
        <p:txBody>
          <a:bodyPr vert="horz" lIns="91577" tIns="45789" rIns="91577" bIns="45789" rtlCol="0"/>
          <a:lstStyle>
            <a:lvl1pPr algn="r" eaLnBrk="1" hangingPunct="1">
              <a:defRPr sz="1200">
                <a:latin typeface="Arial" charset="0"/>
              </a:defRPr>
            </a:lvl1pPr>
          </a:lstStyle>
          <a:p>
            <a:pPr>
              <a:defRPr/>
            </a:pPr>
            <a:fld id="{72EB4777-7862-4344-A9F0-E980B7009D44}" type="datetimeFigureOut">
              <a:rPr lang="en-US"/>
              <a:pPr>
                <a:defRPr/>
              </a:pPr>
              <a:t>9/3/2019</a:t>
            </a:fld>
            <a:endParaRPr lang="en-US"/>
          </a:p>
        </p:txBody>
      </p:sp>
      <p:sp>
        <p:nvSpPr>
          <p:cNvPr id="4" name="Footer Placeholder 3"/>
          <p:cNvSpPr>
            <a:spLocks noGrp="1"/>
          </p:cNvSpPr>
          <p:nvPr>
            <p:ph type="ftr" sz="quarter" idx="2"/>
          </p:nvPr>
        </p:nvSpPr>
        <p:spPr>
          <a:xfrm>
            <a:off x="0" y="8830627"/>
            <a:ext cx="3037628" cy="464184"/>
          </a:xfrm>
          <a:prstGeom prst="rect">
            <a:avLst/>
          </a:prstGeom>
        </p:spPr>
        <p:txBody>
          <a:bodyPr vert="horz" lIns="91577" tIns="45789" rIns="91577" bIns="45789" rtlCol="0" anchor="b"/>
          <a:lstStyle>
            <a:lvl1pPr algn="l" eaLnBrk="1" hangingPunct="1">
              <a:defRPr sz="1200">
                <a:latin typeface="Arial" charset="0"/>
              </a:defRPr>
            </a:lvl1pPr>
          </a:lstStyle>
          <a:p>
            <a:pPr>
              <a:defRPr/>
            </a:pPr>
            <a:endParaRPr lang="en-US"/>
          </a:p>
        </p:txBody>
      </p:sp>
      <p:sp>
        <p:nvSpPr>
          <p:cNvPr id="5" name="Slide Number Placeholder 4"/>
          <p:cNvSpPr>
            <a:spLocks noGrp="1"/>
          </p:cNvSpPr>
          <p:nvPr>
            <p:ph type="sldNum" sz="quarter" idx="3"/>
          </p:nvPr>
        </p:nvSpPr>
        <p:spPr>
          <a:xfrm>
            <a:off x="3971183" y="8830627"/>
            <a:ext cx="3037628" cy="464184"/>
          </a:xfrm>
          <a:prstGeom prst="rect">
            <a:avLst/>
          </a:prstGeom>
        </p:spPr>
        <p:txBody>
          <a:bodyPr vert="horz" wrap="square" lIns="91577" tIns="45789" rIns="91577" bIns="45789" numCol="1" anchor="b" anchorCtr="0" compatLnSpc="1">
            <a:prstTxWarp prst="textNoShape">
              <a:avLst/>
            </a:prstTxWarp>
          </a:bodyPr>
          <a:lstStyle>
            <a:lvl1pPr algn="r" eaLnBrk="1" hangingPunct="1">
              <a:defRPr sz="1200" smtClean="0"/>
            </a:lvl1pPr>
          </a:lstStyle>
          <a:p>
            <a:pPr>
              <a:defRPr/>
            </a:pPr>
            <a:fld id="{B212FC00-E793-4E37-B563-068860DF0D2B}" type="slidenum">
              <a:rPr lang="en-US" altLang="en-US"/>
              <a:pPr>
                <a:defRPr/>
              </a:pPr>
              <a:t>‹#›</a:t>
            </a:fld>
            <a:endParaRPr lang="en-US" altLang="en-US"/>
          </a:p>
        </p:txBody>
      </p:sp>
    </p:spTree>
    <p:extLst>
      <p:ext uri="{BB962C8B-B14F-4D97-AF65-F5344CB8AC3E}">
        <p14:creationId xmlns:p14="http://schemas.microsoft.com/office/powerpoint/2010/main" val="18920851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628" cy="464184"/>
          </a:xfrm>
          <a:prstGeom prst="rect">
            <a:avLst/>
          </a:prstGeom>
        </p:spPr>
        <p:txBody>
          <a:bodyPr vert="horz" lIns="93171" tIns="46586" rIns="93171" bIns="46586" rtlCol="0"/>
          <a:lstStyle>
            <a:lvl1pPr algn="l" eaLnBrk="1" hangingPunct="1">
              <a:defRPr sz="1200">
                <a:latin typeface="Arial" charset="0"/>
              </a:defRPr>
            </a:lvl1pPr>
          </a:lstStyle>
          <a:p>
            <a:pPr>
              <a:defRPr/>
            </a:pPr>
            <a:endParaRPr lang="en-US"/>
          </a:p>
        </p:txBody>
      </p:sp>
      <p:sp>
        <p:nvSpPr>
          <p:cNvPr id="3" name="Date Placeholder 2"/>
          <p:cNvSpPr>
            <a:spLocks noGrp="1"/>
          </p:cNvSpPr>
          <p:nvPr>
            <p:ph type="dt" idx="1"/>
          </p:nvPr>
        </p:nvSpPr>
        <p:spPr>
          <a:xfrm>
            <a:off x="3971183" y="0"/>
            <a:ext cx="3037628" cy="464184"/>
          </a:xfrm>
          <a:prstGeom prst="rect">
            <a:avLst/>
          </a:prstGeom>
        </p:spPr>
        <p:txBody>
          <a:bodyPr vert="horz" lIns="93171" tIns="46586" rIns="93171" bIns="46586" rtlCol="0"/>
          <a:lstStyle>
            <a:lvl1pPr algn="r" eaLnBrk="1" hangingPunct="1">
              <a:defRPr sz="1200">
                <a:latin typeface="Arial" charset="0"/>
              </a:defRPr>
            </a:lvl1pPr>
          </a:lstStyle>
          <a:p>
            <a:pPr>
              <a:defRPr/>
            </a:pPr>
            <a:fld id="{FD763B6A-E312-48C7-A7AA-A9B31A387BE5}" type="datetimeFigureOut">
              <a:rPr lang="en-US"/>
              <a:pPr>
                <a:defRPr/>
              </a:pPr>
              <a:t>9/3/2019</a:t>
            </a:fld>
            <a:endParaRPr lang="en-US"/>
          </a:p>
        </p:txBody>
      </p:sp>
      <p:sp>
        <p:nvSpPr>
          <p:cNvPr id="4" name="Slide Image Placeholder 3"/>
          <p:cNvSpPr>
            <a:spLocks noGrp="1" noRot="1" noChangeAspect="1"/>
          </p:cNvSpPr>
          <p:nvPr>
            <p:ph type="sldImg" idx="2"/>
          </p:nvPr>
        </p:nvSpPr>
        <p:spPr>
          <a:xfrm>
            <a:off x="1181100" y="698500"/>
            <a:ext cx="4648200" cy="3486150"/>
          </a:xfrm>
          <a:prstGeom prst="rect">
            <a:avLst/>
          </a:prstGeom>
          <a:noFill/>
          <a:ln w="12700">
            <a:solidFill>
              <a:prstClr val="black"/>
            </a:solidFill>
          </a:ln>
        </p:spPr>
        <p:txBody>
          <a:bodyPr vert="horz" lIns="93171" tIns="46586" rIns="93171" bIns="46586" rtlCol="0" anchor="ctr"/>
          <a:lstStyle/>
          <a:p>
            <a:pPr lvl="0"/>
            <a:endParaRPr lang="en-US" noProof="0" smtClean="0"/>
          </a:p>
        </p:txBody>
      </p:sp>
      <p:sp>
        <p:nvSpPr>
          <p:cNvPr id="5" name="Notes Placeholder 4"/>
          <p:cNvSpPr>
            <a:spLocks noGrp="1"/>
          </p:cNvSpPr>
          <p:nvPr>
            <p:ph type="body" sz="quarter" idx="3"/>
          </p:nvPr>
        </p:nvSpPr>
        <p:spPr>
          <a:xfrm>
            <a:off x="701359" y="4416108"/>
            <a:ext cx="5607684" cy="4182427"/>
          </a:xfrm>
          <a:prstGeom prst="rect">
            <a:avLst/>
          </a:prstGeom>
        </p:spPr>
        <p:txBody>
          <a:bodyPr vert="horz" lIns="93171" tIns="46586" rIns="93171" bIns="46586"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30627"/>
            <a:ext cx="3037628" cy="464184"/>
          </a:xfrm>
          <a:prstGeom prst="rect">
            <a:avLst/>
          </a:prstGeom>
        </p:spPr>
        <p:txBody>
          <a:bodyPr vert="horz" lIns="93171" tIns="46586" rIns="93171" bIns="46586" rtlCol="0" anchor="b"/>
          <a:lstStyle>
            <a:lvl1pPr algn="l" eaLnBrk="1" hangingPunct="1">
              <a:defRPr sz="1200">
                <a:latin typeface="Arial" charset="0"/>
              </a:defRPr>
            </a:lvl1pPr>
          </a:lstStyle>
          <a:p>
            <a:pPr>
              <a:defRPr/>
            </a:pPr>
            <a:endParaRPr lang="en-US"/>
          </a:p>
        </p:txBody>
      </p:sp>
      <p:sp>
        <p:nvSpPr>
          <p:cNvPr id="7" name="Slide Number Placeholder 6"/>
          <p:cNvSpPr>
            <a:spLocks noGrp="1"/>
          </p:cNvSpPr>
          <p:nvPr>
            <p:ph type="sldNum" sz="quarter" idx="5"/>
          </p:nvPr>
        </p:nvSpPr>
        <p:spPr>
          <a:xfrm>
            <a:off x="3971183" y="8830627"/>
            <a:ext cx="3037628" cy="464184"/>
          </a:xfrm>
          <a:prstGeom prst="rect">
            <a:avLst/>
          </a:prstGeom>
        </p:spPr>
        <p:txBody>
          <a:bodyPr vert="horz" wrap="square" lIns="93171" tIns="46586" rIns="93171" bIns="46586" numCol="1" anchor="b" anchorCtr="0" compatLnSpc="1">
            <a:prstTxWarp prst="textNoShape">
              <a:avLst/>
            </a:prstTxWarp>
          </a:bodyPr>
          <a:lstStyle>
            <a:lvl1pPr algn="r" eaLnBrk="1" hangingPunct="1">
              <a:defRPr sz="1200" smtClean="0"/>
            </a:lvl1pPr>
          </a:lstStyle>
          <a:p>
            <a:pPr>
              <a:defRPr/>
            </a:pPr>
            <a:fld id="{850F4207-F280-4B59-9F56-9DA3A7420074}" type="slidenum">
              <a:rPr lang="en-US" altLang="en-US"/>
              <a:pPr>
                <a:defRPr/>
              </a:pPr>
              <a:t>‹#›</a:t>
            </a:fld>
            <a:endParaRPr lang="en-US" altLang="en-US"/>
          </a:p>
        </p:txBody>
      </p:sp>
    </p:spTree>
    <p:extLst>
      <p:ext uri="{BB962C8B-B14F-4D97-AF65-F5344CB8AC3E}">
        <p14:creationId xmlns:p14="http://schemas.microsoft.com/office/powerpoint/2010/main" val="114065786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850F4207-F280-4B59-9F56-9DA3A7420074}" type="slidenum">
              <a:rPr lang="en-US" altLang="en-US" smtClean="0"/>
              <a:pPr>
                <a:defRPr/>
              </a:pPr>
              <a:t>1</a:t>
            </a:fld>
            <a:endParaRPr lang="en-US" altLang="en-US"/>
          </a:p>
        </p:txBody>
      </p:sp>
    </p:spTree>
    <p:extLst>
      <p:ext uri="{BB962C8B-B14F-4D97-AF65-F5344CB8AC3E}">
        <p14:creationId xmlns:p14="http://schemas.microsoft.com/office/powerpoint/2010/main" val="18245722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707" indent="-171707">
              <a:buFont typeface="Arial" panose="020B0604020202020204" pitchFamily="34" charset="0"/>
              <a:buChar char="•"/>
            </a:pPr>
            <a:r>
              <a:rPr lang="en-US" dirty="0" smtClean="0"/>
              <a:t>Good day everyone, and welcome to this</a:t>
            </a:r>
            <a:r>
              <a:rPr lang="en-US" baseline="0" dirty="0" smtClean="0"/>
              <a:t> offering of the</a:t>
            </a:r>
            <a:r>
              <a:rPr lang="en-US" dirty="0" smtClean="0"/>
              <a:t> NASA Direct Readout Conference webinar.  Today’s webinar is the third in the series we have hosted so far.</a:t>
            </a:r>
          </a:p>
          <a:p>
            <a:pPr marL="171707" indent="-171707">
              <a:buFont typeface="Arial" panose="020B0604020202020204" pitchFamily="34" charset="0"/>
              <a:buChar char="•"/>
            </a:pPr>
            <a:endParaRPr lang="en-US" dirty="0" smtClean="0"/>
          </a:p>
          <a:p>
            <a:pPr marL="171707" indent="-171707">
              <a:buFont typeface="Arial" panose="020B0604020202020204" pitchFamily="34" charset="0"/>
              <a:buChar char="•"/>
            </a:pPr>
            <a:r>
              <a:rPr lang="en-US" dirty="0" smtClean="0"/>
              <a:t>This webinar is an</a:t>
            </a:r>
            <a:r>
              <a:rPr lang="en-US" baseline="0" dirty="0" smtClean="0"/>
              <a:t> effort by NASA Goddard Space Flight Center Direct Readout Laboratory, NASA Land PIs and the NASA Direct Readout Conference Organizing Committee.</a:t>
            </a:r>
          </a:p>
          <a:p>
            <a:pPr marL="171707" indent="-171707">
              <a:buFont typeface="Arial" panose="020B0604020202020204" pitchFamily="34" charset="0"/>
              <a:buChar char="•"/>
            </a:pPr>
            <a:endParaRPr lang="en-US" baseline="0" dirty="0" smtClean="0"/>
          </a:p>
          <a:p>
            <a:pPr marL="171707" indent="-171707">
              <a:buFont typeface="Arial" panose="020B0604020202020204" pitchFamily="34" charset="0"/>
              <a:buChar char="•"/>
            </a:pPr>
            <a:r>
              <a:rPr lang="en-US" baseline="0" dirty="0" smtClean="0"/>
              <a:t>We would like to thank NASA, including Kelvin Brentzel and Bob Kannenberg of NASA DRL, for supporting the logistics for this webinar (WebEx, </a:t>
            </a:r>
            <a:r>
              <a:rPr lang="en-US" baseline="0" dirty="0" err="1" smtClean="0"/>
              <a:t>telecon</a:t>
            </a:r>
            <a:r>
              <a:rPr lang="en-US" baseline="0" dirty="0" smtClean="0"/>
              <a:t>, etc.) and providing other technical support.</a:t>
            </a:r>
            <a:endParaRPr lang="en-US" dirty="0"/>
          </a:p>
        </p:txBody>
      </p:sp>
      <p:sp>
        <p:nvSpPr>
          <p:cNvPr id="4" name="Slide Number Placeholder 3"/>
          <p:cNvSpPr>
            <a:spLocks noGrp="1"/>
          </p:cNvSpPr>
          <p:nvPr>
            <p:ph type="sldNum" sz="quarter" idx="10"/>
          </p:nvPr>
        </p:nvSpPr>
        <p:spPr/>
        <p:txBody>
          <a:bodyPr/>
          <a:lstStyle/>
          <a:p>
            <a:pPr>
              <a:defRPr/>
            </a:pPr>
            <a:fld id="{850F4207-F280-4B59-9F56-9DA3A7420074}" type="slidenum">
              <a:rPr lang="en-US" altLang="en-US" smtClean="0"/>
              <a:pPr>
                <a:defRPr/>
              </a:pPr>
              <a:t>2</a:t>
            </a:fld>
            <a:endParaRPr lang="en-US" altLang="en-US"/>
          </a:p>
        </p:txBody>
      </p:sp>
    </p:spTree>
    <p:extLst>
      <p:ext uri="{BB962C8B-B14F-4D97-AF65-F5344CB8AC3E}">
        <p14:creationId xmlns:p14="http://schemas.microsoft.com/office/powerpoint/2010/main" val="8556900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buFontTx/>
              <a:buChar char="•"/>
            </a:pPr>
            <a:r>
              <a:rPr lang="en-US" altLang="en-US" baseline="0" dirty="0" smtClean="0"/>
              <a:t> For the benefit of all participants, please adhere to the following ground rules during the webinar.</a:t>
            </a:r>
          </a:p>
          <a:p>
            <a:pPr eaLnBrk="1" hangingPunct="1">
              <a:spcBef>
                <a:spcPct val="0"/>
              </a:spcBef>
              <a:buFontTx/>
              <a:buChar char="•"/>
            </a:pPr>
            <a:endParaRPr lang="en-US" altLang="en-US" baseline="0" dirty="0" smtClean="0"/>
          </a:p>
          <a:p>
            <a:pPr eaLnBrk="1" hangingPunct="1">
              <a:spcBef>
                <a:spcPct val="0"/>
              </a:spcBef>
              <a:buFontTx/>
              <a:buChar char="•"/>
            </a:pPr>
            <a:r>
              <a:rPr lang="en-US" altLang="en-US" baseline="0" dirty="0" smtClean="0"/>
              <a:t> Communications:</a:t>
            </a:r>
          </a:p>
          <a:p>
            <a:pPr lvl="1" eaLnBrk="1" hangingPunct="1">
              <a:spcBef>
                <a:spcPct val="0"/>
              </a:spcBef>
              <a:buFontTx/>
              <a:buChar char="•"/>
            </a:pPr>
            <a:r>
              <a:rPr lang="en-US" altLang="en-US" baseline="0" dirty="0" smtClean="0"/>
              <a:t> A Q&amp;A period will be provided at the end of each individual presentation to receive verbal questions/comments.</a:t>
            </a:r>
          </a:p>
          <a:p>
            <a:pPr lvl="1" eaLnBrk="1" hangingPunct="1">
              <a:spcBef>
                <a:spcPct val="0"/>
              </a:spcBef>
              <a:buFontTx/>
              <a:buChar char="•"/>
            </a:pPr>
            <a:r>
              <a:rPr lang="en-US" altLang="en-US" baseline="0" dirty="0" smtClean="0"/>
              <a:t> The WebEx chat function can be used at anytime to submit questions/comments to myself and I will queue them to the presenters.</a:t>
            </a:r>
          </a:p>
          <a:p>
            <a:pPr lvl="1" eaLnBrk="1" hangingPunct="1">
              <a:spcBef>
                <a:spcPct val="0"/>
              </a:spcBef>
              <a:buFontTx/>
              <a:buChar char="•"/>
            </a:pPr>
            <a:endParaRPr lang="en-US" altLang="en-US" baseline="0" dirty="0" smtClean="0"/>
          </a:p>
          <a:p>
            <a:pPr eaLnBrk="1" hangingPunct="1">
              <a:spcBef>
                <a:spcPct val="0"/>
              </a:spcBef>
              <a:buFontTx/>
              <a:buChar char="•"/>
            </a:pPr>
            <a:r>
              <a:rPr lang="en-US" altLang="en-US" baseline="0" dirty="0" smtClean="0"/>
              <a:t> Phones:</a:t>
            </a:r>
          </a:p>
          <a:p>
            <a:pPr lvl="1" eaLnBrk="1" hangingPunct="1">
              <a:spcBef>
                <a:spcPct val="0"/>
              </a:spcBef>
              <a:buFontTx/>
              <a:buChar char="•"/>
            </a:pPr>
            <a:r>
              <a:rPr lang="en-US" altLang="en-US" baseline="0" dirty="0" smtClean="0"/>
              <a:t> Please mute your phones and do not put your phone on hold</a:t>
            </a:r>
          </a:p>
          <a:p>
            <a:pPr lvl="1" eaLnBrk="1" hangingPunct="1">
              <a:spcBef>
                <a:spcPct val="0"/>
              </a:spcBef>
              <a:buFontTx/>
              <a:buChar char="•"/>
            </a:pPr>
            <a:endParaRPr lang="en-US" altLang="en-US" baseline="0" dirty="0" smtClean="0"/>
          </a:p>
          <a:p>
            <a:pPr eaLnBrk="1" hangingPunct="1">
              <a:spcBef>
                <a:spcPct val="0"/>
              </a:spcBef>
              <a:buFontTx/>
              <a:buChar char="•"/>
            </a:pPr>
            <a:r>
              <a:rPr lang="en-US" altLang="en-US" baseline="0" dirty="0" smtClean="0"/>
              <a:t> Feedback:</a:t>
            </a:r>
          </a:p>
          <a:p>
            <a:pPr lvl="1" eaLnBrk="1" hangingPunct="1">
              <a:spcBef>
                <a:spcPct val="0"/>
              </a:spcBef>
              <a:buFontTx/>
              <a:buChar char="•"/>
            </a:pPr>
            <a:r>
              <a:rPr lang="en-US" altLang="en-US" baseline="0" dirty="0" smtClean="0"/>
              <a:t> As part of the feedback cycle and to receive necessary input for future NDRC webinars, we will be soliciting input from participants.</a:t>
            </a:r>
          </a:p>
          <a:p>
            <a:pPr lvl="1" eaLnBrk="1" hangingPunct="1">
              <a:spcBef>
                <a:spcPct val="0"/>
              </a:spcBef>
              <a:buFontTx/>
              <a:buChar char="•"/>
            </a:pPr>
            <a:r>
              <a:rPr lang="en-US" altLang="en-US" baseline="0" dirty="0" smtClean="0"/>
              <a:t> Given the large number of participants, we will not likely be able to accommodate a lengthy discussion regarding future webinar topics and ask that you provide that input via the WebEx chat, email, and the post-webinar survey we will be distributing.</a:t>
            </a:r>
            <a:endParaRPr lang="en-US" altLang="en-US" dirty="0" smtClean="0"/>
          </a:p>
        </p:txBody>
      </p:sp>
      <p:sp>
        <p:nvSpPr>
          <p:cNvPr id="133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4064" indent="-286179">
              <a:spcBef>
                <a:spcPct val="30000"/>
              </a:spcBef>
              <a:defRPr sz="1200">
                <a:solidFill>
                  <a:schemeClr val="tx1"/>
                </a:solidFill>
                <a:latin typeface="Calibri" panose="020F0502020204030204" pitchFamily="34" charset="0"/>
              </a:defRPr>
            </a:lvl2pPr>
            <a:lvl3pPr marL="1144715" indent="-228943">
              <a:spcBef>
                <a:spcPct val="30000"/>
              </a:spcBef>
              <a:defRPr sz="1200">
                <a:solidFill>
                  <a:schemeClr val="tx1"/>
                </a:solidFill>
                <a:latin typeface="Calibri" panose="020F0502020204030204" pitchFamily="34" charset="0"/>
              </a:defRPr>
            </a:lvl3pPr>
            <a:lvl4pPr marL="1602600" indent="-228943">
              <a:spcBef>
                <a:spcPct val="30000"/>
              </a:spcBef>
              <a:defRPr sz="1200">
                <a:solidFill>
                  <a:schemeClr val="tx1"/>
                </a:solidFill>
                <a:latin typeface="Calibri" panose="020F0502020204030204" pitchFamily="34" charset="0"/>
              </a:defRPr>
            </a:lvl4pPr>
            <a:lvl5pPr marL="2060486" indent="-228943">
              <a:spcBef>
                <a:spcPct val="30000"/>
              </a:spcBef>
              <a:defRPr sz="1200">
                <a:solidFill>
                  <a:schemeClr val="tx1"/>
                </a:solidFill>
                <a:latin typeface="Calibri" panose="020F0502020204030204" pitchFamily="34" charset="0"/>
              </a:defRPr>
            </a:lvl5pPr>
            <a:lvl6pPr marL="2518372" indent="-228943" eaLnBrk="0" fontAlgn="base" hangingPunct="0">
              <a:spcBef>
                <a:spcPct val="30000"/>
              </a:spcBef>
              <a:spcAft>
                <a:spcPct val="0"/>
              </a:spcAft>
              <a:defRPr sz="1200">
                <a:solidFill>
                  <a:schemeClr val="tx1"/>
                </a:solidFill>
                <a:latin typeface="Calibri" panose="020F0502020204030204" pitchFamily="34" charset="0"/>
              </a:defRPr>
            </a:lvl6pPr>
            <a:lvl7pPr marL="2976258" indent="-228943" eaLnBrk="0" fontAlgn="base" hangingPunct="0">
              <a:spcBef>
                <a:spcPct val="30000"/>
              </a:spcBef>
              <a:spcAft>
                <a:spcPct val="0"/>
              </a:spcAft>
              <a:defRPr sz="1200">
                <a:solidFill>
                  <a:schemeClr val="tx1"/>
                </a:solidFill>
                <a:latin typeface="Calibri" panose="020F0502020204030204" pitchFamily="34" charset="0"/>
              </a:defRPr>
            </a:lvl7pPr>
            <a:lvl8pPr marL="3434144" indent="-228943" eaLnBrk="0" fontAlgn="base" hangingPunct="0">
              <a:spcBef>
                <a:spcPct val="30000"/>
              </a:spcBef>
              <a:spcAft>
                <a:spcPct val="0"/>
              </a:spcAft>
              <a:defRPr sz="1200">
                <a:solidFill>
                  <a:schemeClr val="tx1"/>
                </a:solidFill>
                <a:latin typeface="Calibri" panose="020F0502020204030204" pitchFamily="34" charset="0"/>
              </a:defRPr>
            </a:lvl8pPr>
            <a:lvl9pPr marL="3892029" indent="-228943"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BC0B1D1-757D-487F-85B6-CB708625A474}" type="slidenum">
              <a:rPr lang="en-US" altLang="en-US">
                <a:latin typeface="Arial" panose="020B0604020202020204" pitchFamily="34" charset="0"/>
              </a:rPr>
              <a:pPr>
                <a:spcBef>
                  <a:spcPct val="0"/>
                </a:spcBef>
              </a:pPr>
              <a:t>3</a:t>
            </a:fld>
            <a:endParaRPr lang="en-US" altLang="en-US">
              <a:latin typeface="Arial" panose="020B0604020202020204" pitchFamily="34" charset="0"/>
            </a:endParaRPr>
          </a:p>
        </p:txBody>
      </p:sp>
    </p:spTree>
    <p:extLst>
      <p:ext uri="{BB962C8B-B14F-4D97-AF65-F5344CB8AC3E}">
        <p14:creationId xmlns:p14="http://schemas.microsoft.com/office/powerpoint/2010/main" val="16496660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a:bodyPr>
          <a:lstStyle/>
          <a:p>
            <a:pPr eaLnBrk="1" hangingPunct="1">
              <a:spcBef>
                <a:spcPct val="0"/>
              </a:spcBef>
              <a:buFontTx/>
              <a:buChar char="•"/>
            </a:pPr>
            <a:r>
              <a:rPr lang="en-US" altLang="en-US" baseline="0" dirty="0" smtClean="0"/>
              <a:t> As a reminder, the primary objective of the NDRC webinar series is to provide the opportunities for virtual meetings for NRT data practitioners, organizations that provide DSSs and end users to stay current on new/evolving technologies, data sources and applications.</a:t>
            </a:r>
          </a:p>
          <a:p>
            <a:pPr lvl="0" eaLnBrk="1" hangingPunct="1">
              <a:spcBef>
                <a:spcPct val="0"/>
              </a:spcBef>
              <a:buFontTx/>
              <a:buChar char="•"/>
            </a:pPr>
            <a:endParaRPr lang="en-US" altLang="en-US" baseline="0" dirty="0" smtClean="0"/>
          </a:p>
          <a:p>
            <a:pPr lvl="0" eaLnBrk="1" hangingPunct="1">
              <a:spcBef>
                <a:spcPct val="0"/>
              </a:spcBef>
              <a:buFontTx/>
              <a:buChar char="•"/>
            </a:pPr>
            <a:r>
              <a:rPr lang="en-US" altLang="en-US" baseline="0" dirty="0" smtClean="0"/>
              <a:t>  The topics of these webinars will be driven by the participants/global community, but will generally focus on the status/updates on relevant science, algorithms, technologies, applications and systems.</a:t>
            </a:r>
          </a:p>
          <a:p>
            <a:pPr lvl="0" eaLnBrk="1" hangingPunct="1">
              <a:spcBef>
                <a:spcPct val="0"/>
              </a:spcBef>
              <a:buFontTx/>
              <a:buChar char="•"/>
            </a:pPr>
            <a:endParaRPr lang="en-US" altLang="en-US" baseline="0" dirty="0" smtClean="0"/>
          </a:p>
          <a:p>
            <a:pPr lvl="0" eaLnBrk="1" hangingPunct="1">
              <a:spcBef>
                <a:spcPct val="0"/>
              </a:spcBef>
              <a:buFontTx/>
              <a:buChar char="•"/>
            </a:pPr>
            <a:r>
              <a:rPr lang="en-US" altLang="en-US" baseline="0" dirty="0" smtClean="0"/>
              <a:t>  Although land discipline data/applications, associated atmosphere data/applications and broader cross-cutting topics are the primary focus areas of the webinars, other applications/topics are certainly welcome.</a:t>
            </a:r>
          </a:p>
          <a:p>
            <a:pPr lvl="0" eaLnBrk="1" hangingPunct="1">
              <a:spcBef>
                <a:spcPct val="0"/>
              </a:spcBef>
              <a:buFontTx/>
              <a:buChar char="•"/>
            </a:pPr>
            <a:endParaRPr lang="en-US" altLang="en-US" baseline="0" dirty="0" smtClean="0"/>
          </a:p>
          <a:p>
            <a:pPr lvl="0" eaLnBrk="1" hangingPunct="1">
              <a:spcBef>
                <a:spcPct val="0"/>
              </a:spcBef>
              <a:buFontTx/>
              <a:buChar char="•"/>
            </a:pPr>
            <a:r>
              <a:rPr lang="en-US" altLang="en-US" baseline="0" dirty="0" smtClean="0"/>
              <a:t> At the end of today’s webinar, we will spend some time discussing future webinar topics and asking for your input.</a:t>
            </a:r>
            <a:endParaRPr lang="en-US" altLang="en-US" dirty="0" smtClean="0"/>
          </a:p>
        </p:txBody>
      </p:sp>
      <p:sp>
        <p:nvSpPr>
          <p:cNvPr id="133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4064" indent="-286179">
              <a:spcBef>
                <a:spcPct val="30000"/>
              </a:spcBef>
              <a:defRPr sz="1200">
                <a:solidFill>
                  <a:schemeClr val="tx1"/>
                </a:solidFill>
                <a:latin typeface="Calibri" panose="020F0502020204030204" pitchFamily="34" charset="0"/>
              </a:defRPr>
            </a:lvl2pPr>
            <a:lvl3pPr marL="1144715" indent="-228943">
              <a:spcBef>
                <a:spcPct val="30000"/>
              </a:spcBef>
              <a:defRPr sz="1200">
                <a:solidFill>
                  <a:schemeClr val="tx1"/>
                </a:solidFill>
                <a:latin typeface="Calibri" panose="020F0502020204030204" pitchFamily="34" charset="0"/>
              </a:defRPr>
            </a:lvl3pPr>
            <a:lvl4pPr marL="1602600" indent="-228943">
              <a:spcBef>
                <a:spcPct val="30000"/>
              </a:spcBef>
              <a:defRPr sz="1200">
                <a:solidFill>
                  <a:schemeClr val="tx1"/>
                </a:solidFill>
                <a:latin typeface="Calibri" panose="020F0502020204030204" pitchFamily="34" charset="0"/>
              </a:defRPr>
            </a:lvl4pPr>
            <a:lvl5pPr marL="2060486" indent="-228943">
              <a:spcBef>
                <a:spcPct val="30000"/>
              </a:spcBef>
              <a:defRPr sz="1200">
                <a:solidFill>
                  <a:schemeClr val="tx1"/>
                </a:solidFill>
                <a:latin typeface="Calibri" panose="020F0502020204030204" pitchFamily="34" charset="0"/>
              </a:defRPr>
            </a:lvl5pPr>
            <a:lvl6pPr marL="2518372" indent="-228943" eaLnBrk="0" fontAlgn="base" hangingPunct="0">
              <a:spcBef>
                <a:spcPct val="30000"/>
              </a:spcBef>
              <a:spcAft>
                <a:spcPct val="0"/>
              </a:spcAft>
              <a:defRPr sz="1200">
                <a:solidFill>
                  <a:schemeClr val="tx1"/>
                </a:solidFill>
                <a:latin typeface="Calibri" panose="020F0502020204030204" pitchFamily="34" charset="0"/>
              </a:defRPr>
            </a:lvl6pPr>
            <a:lvl7pPr marL="2976258" indent="-228943" eaLnBrk="0" fontAlgn="base" hangingPunct="0">
              <a:spcBef>
                <a:spcPct val="30000"/>
              </a:spcBef>
              <a:spcAft>
                <a:spcPct val="0"/>
              </a:spcAft>
              <a:defRPr sz="1200">
                <a:solidFill>
                  <a:schemeClr val="tx1"/>
                </a:solidFill>
                <a:latin typeface="Calibri" panose="020F0502020204030204" pitchFamily="34" charset="0"/>
              </a:defRPr>
            </a:lvl7pPr>
            <a:lvl8pPr marL="3434144" indent="-228943" eaLnBrk="0" fontAlgn="base" hangingPunct="0">
              <a:spcBef>
                <a:spcPct val="30000"/>
              </a:spcBef>
              <a:spcAft>
                <a:spcPct val="0"/>
              </a:spcAft>
              <a:defRPr sz="1200">
                <a:solidFill>
                  <a:schemeClr val="tx1"/>
                </a:solidFill>
                <a:latin typeface="Calibri" panose="020F0502020204030204" pitchFamily="34" charset="0"/>
              </a:defRPr>
            </a:lvl8pPr>
            <a:lvl9pPr marL="3892029" indent="-228943"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BC0B1D1-757D-487F-85B6-CB708625A474}" type="slidenum">
              <a:rPr lang="en-US" altLang="en-US">
                <a:latin typeface="Arial" panose="020B0604020202020204" pitchFamily="34" charset="0"/>
              </a:rPr>
              <a:pPr>
                <a:spcBef>
                  <a:spcPct val="0"/>
                </a:spcBef>
              </a:pPr>
              <a:t>4</a:t>
            </a:fld>
            <a:endParaRPr lang="en-US" altLang="en-US">
              <a:latin typeface="Arial" panose="020B0604020202020204" pitchFamily="34" charset="0"/>
            </a:endParaRPr>
          </a:p>
        </p:txBody>
      </p:sp>
    </p:spTree>
    <p:extLst>
      <p:ext uri="{BB962C8B-B14F-4D97-AF65-F5344CB8AC3E}">
        <p14:creationId xmlns:p14="http://schemas.microsoft.com/office/powerpoint/2010/main" val="21675136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a:bodyPr>
          <a:lstStyle/>
          <a:p>
            <a:pPr eaLnBrk="1" hangingPunct="1">
              <a:spcBef>
                <a:spcPct val="0"/>
              </a:spcBef>
              <a:buFontTx/>
              <a:buChar char="•"/>
            </a:pPr>
            <a:r>
              <a:rPr lang="en-US" altLang="en-US" dirty="0" smtClean="0"/>
              <a:t> For today’s agenda, we have three presentations</a:t>
            </a:r>
          </a:p>
          <a:p>
            <a:pPr eaLnBrk="1" hangingPunct="1">
              <a:spcBef>
                <a:spcPct val="0"/>
              </a:spcBef>
              <a:buFontTx/>
              <a:buChar char="•"/>
            </a:pPr>
            <a:endParaRPr lang="en-US" altLang="en-US" dirty="0" smtClean="0"/>
          </a:p>
          <a:p>
            <a:pPr eaLnBrk="1" hangingPunct="1">
              <a:spcBef>
                <a:spcPct val="0"/>
              </a:spcBef>
              <a:buFontTx/>
              <a:buChar char="•"/>
            </a:pPr>
            <a:r>
              <a:rPr lang="en-US" altLang="en-US" baseline="0" dirty="0" smtClean="0"/>
              <a:t> Dr. </a:t>
            </a:r>
            <a:r>
              <a:rPr lang="en-US" altLang="en-US" baseline="0" dirty="0" err="1" smtClean="0"/>
              <a:t>Nickolay</a:t>
            </a:r>
            <a:r>
              <a:rPr lang="en-US" altLang="en-US" baseline="0" dirty="0" smtClean="0"/>
              <a:t> Krotkov, from NASA Goddard, will be presenting on the use of near real-time Direct Readout satellite volcanic cloud data to improve the reliability of volcanic ash forecasts, and the use of such data in dependent decision support applications.</a:t>
            </a:r>
          </a:p>
          <a:p>
            <a:pPr eaLnBrk="1" hangingPunct="1">
              <a:spcBef>
                <a:spcPct val="0"/>
              </a:spcBef>
              <a:buFontTx/>
              <a:buNone/>
            </a:pPr>
            <a:endParaRPr lang="en-US" altLang="en-US" baseline="0" dirty="0" smtClean="0"/>
          </a:p>
          <a:p>
            <a:pPr eaLnBrk="1" hangingPunct="1">
              <a:spcBef>
                <a:spcPct val="0"/>
              </a:spcBef>
              <a:buFontTx/>
              <a:buChar char="•"/>
            </a:pPr>
            <a:r>
              <a:rPr lang="en-US" altLang="en-US" dirty="0" smtClean="0"/>
              <a:t> The presentation will be followed by a Q&amp;A period.  Questions can be received verbally or submitted via </a:t>
            </a:r>
            <a:r>
              <a:rPr lang="en-US" altLang="en-US" dirty="0" smtClean="0"/>
              <a:t>chat to the panelists.</a:t>
            </a:r>
            <a:endParaRPr lang="en-US" altLang="en-US" dirty="0" smtClean="0"/>
          </a:p>
          <a:p>
            <a:pPr eaLnBrk="1" hangingPunct="1">
              <a:spcBef>
                <a:spcPct val="0"/>
              </a:spcBef>
              <a:buFontTx/>
              <a:buChar char="•"/>
            </a:pPr>
            <a:endParaRPr lang="en-US" altLang="en-US" dirty="0" smtClean="0"/>
          </a:p>
          <a:p>
            <a:pPr eaLnBrk="1" hangingPunct="1">
              <a:spcBef>
                <a:spcPct val="0"/>
              </a:spcBef>
              <a:buFontTx/>
              <a:buChar char="•"/>
            </a:pPr>
            <a:r>
              <a:rPr lang="en-US" altLang="en-US" dirty="0" smtClean="0"/>
              <a:t> Please also</a:t>
            </a:r>
            <a:r>
              <a:rPr lang="en-US" altLang="en-US" baseline="0" dirty="0" smtClean="0"/>
              <a:t> note today’s p</a:t>
            </a:r>
            <a:r>
              <a:rPr lang="en-US" altLang="en-US" dirty="0" smtClean="0"/>
              <a:t>resentation will also be made available after today’s webinar along with meeting notes on the NASA DRL website.</a:t>
            </a:r>
          </a:p>
          <a:p>
            <a:pPr eaLnBrk="1" hangingPunct="1">
              <a:spcBef>
                <a:spcPct val="0"/>
              </a:spcBef>
              <a:buFontTx/>
              <a:buChar char="•"/>
            </a:pPr>
            <a:endParaRPr lang="en-US" altLang="en-US" dirty="0" smtClean="0"/>
          </a:p>
          <a:p>
            <a:pPr eaLnBrk="1" hangingPunct="1">
              <a:spcBef>
                <a:spcPct val="0"/>
              </a:spcBef>
              <a:buFontTx/>
              <a:buChar char="•"/>
            </a:pPr>
            <a:r>
              <a:rPr lang="en-US" altLang="en-US" dirty="0" smtClean="0"/>
              <a:t> After the presentation, we will have a short discussion for a few minutes to wrap up the webinar.</a:t>
            </a:r>
          </a:p>
          <a:p>
            <a:pPr eaLnBrk="1" hangingPunct="1">
              <a:spcBef>
                <a:spcPct val="0"/>
              </a:spcBef>
              <a:buFontTx/>
              <a:buChar char="•"/>
            </a:pPr>
            <a:endParaRPr lang="en-US" altLang="en-US" dirty="0" smtClean="0"/>
          </a:p>
        </p:txBody>
      </p:sp>
      <p:sp>
        <p:nvSpPr>
          <p:cNvPr id="133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4064" indent="-286179">
              <a:spcBef>
                <a:spcPct val="30000"/>
              </a:spcBef>
              <a:defRPr sz="1200">
                <a:solidFill>
                  <a:schemeClr val="tx1"/>
                </a:solidFill>
                <a:latin typeface="Calibri" panose="020F0502020204030204" pitchFamily="34" charset="0"/>
              </a:defRPr>
            </a:lvl2pPr>
            <a:lvl3pPr marL="1144715" indent="-228943">
              <a:spcBef>
                <a:spcPct val="30000"/>
              </a:spcBef>
              <a:defRPr sz="1200">
                <a:solidFill>
                  <a:schemeClr val="tx1"/>
                </a:solidFill>
                <a:latin typeface="Calibri" panose="020F0502020204030204" pitchFamily="34" charset="0"/>
              </a:defRPr>
            </a:lvl3pPr>
            <a:lvl4pPr marL="1602600" indent="-228943">
              <a:spcBef>
                <a:spcPct val="30000"/>
              </a:spcBef>
              <a:defRPr sz="1200">
                <a:solidFill>
                  <a:schemeClr val="tx1"/>
                </a:solidFill>
                <a:latin typeface="Calibri" panose="020F0502020204030204" pitchFamily="34" charset="0"/>
              </a:defRPr>
            </a:lvl4pPr>
            <a:lvl5pPr marL="2060486" indent="-228943">
              <a:spcBef>
                <a:spcPct val="30000"/>
              </a:spcBef>
              <a:defRPr sz="1200">
                <a:solidFill>
                  <a:schemeClr val="tx1"/>
                </a:solidFill>
                <a:latin typeface="Calibri" panose="020F0502020204030204" pitchFamily="34" charset="0"/>
              </a:defRPr>
            </a:lvl5pPr>
            <a:lvl6pPr marL="2518372" indent="-228943" eaLnBrk="0" fontAlgn="base" hangingPunct="0">
              <a:spcBef>
                <a:spcPct val="30000"/>
              </a:spcBef>
              <a:spcAft>
                <a:spcPct val="0"/>
              </a:spcAft>
              <a:defRPr sz="1200">
                <a:solidFill>
                  <a:schemeClr val="tx1"/>
                </a:solidFill>
                <a:latin typeface="Calibri" panose="020F0502020204030204" pitchFamily="34" charset="0"/>
              </a:defRPr>
            </a:lvl6pPr>
            <a:lvl7pPr marL="2976258" indent="-228943" eaLnBrk="0" fontAlgn="base" hangingPunct="0">
              <a:spcBef>
                <a:spcPct val="30000"/>
              </a:spcBef>
              <a:spcAft>
                <a:spcPct val="0"/>
              </a:spcAft>
              <a:defRPr sz="1200">
                <a:solidFill>
                  <a:schemeClr val="tx1"/>
                </a:solidFill>
                <a:latin typeface="Calibri" panose="020F0502020204030204" pitchFamily="34" charset="0"/>
              </a:defRPr>
            </a:lvl7pPr>
            <a:lvl8pPr marL="3434144" indent="-228943" eaLnBrk="0" fontAlgn="base" hangingPunct="0">
              <a:spcBef>
                <a:spcPct val="30000"/>
              </a:spcBef>
              <a:spcAft>
                <a:spcPct val="0"/>
              </a:spcAft>
              <a:defRPr sz="1200">
                <a:solidFill>
                  <a:schemeClr val="tx1"/>
                </a:solidFill>
                <a:latin typeface="Calibri" panose="020F0502020204030204" pitchFamily="34" charset="0"/>
              </a:defRPr>
            </a:lvl8pPr>
            <a:lvl9pPr marL="3892029" indent="-228943"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BC0B1D1-757D-487F-85B6-CB708625A474}" type="slidenum">
              <a:rPr lang="en-US" altLang="en-US">
                <a:latin typeface="Arial" panose="020B0604020202020204" pitchFamily="34" charset="0"/>
              </a:rPr>
              <a:pPr>
                <a:spcBef>
                  <a:spcPct val="0"/>
                </a:spcBef>
              </a:pPr>
              <a:t>5</a:t>
            </a:fld>
            <a:endParaRPr lang="en-US" altLang="en-US">
              <a:latin typeface="Arial" panose="020B0604020202020204" pitchFamily="34" charset="0"/>
            </a:endParaRPr>
          </a:p>
        </p:txBody>
      </p:sp>
    </p:spTree>
    <p:extLst>
      <p:ext uri="{BB962C8B-B14F-4D97-AF65-F5344CB8AC3E}">
        <p14:creationId xmlns:p14="http://schemas.microsoft.com/office/powerpoint/2010/main" val="23164561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buFontTx/>
              <a:buChar char="•"/>
            </a:pPr>
            <a:r>
              <a:rPr lang="en-US" altLang="en-US" baseline="0" dirty="0" smtClean="0"/>
              <a:t> Each p</a:t>
            </a:r>
            <a:r>
              <a:rPr lang="en-US" altLang="en-US" dirty="0" smtClean="0"/>
              <a:t>resentation will be followed by Q&amp;A period</a:t>
            </a:r>
          </a:p>
          <a:p>
            <a:pPr eaLnBrk="1" hangingPunct="1">
              <a:spcBef>
                <a:spcPct val="0"/>
              </a:spcBef>
              <a:buFontTx/>
              <a:buChar char="•"/>
            </a:pPr>
            <a:endParaRPr lang="en-US" altLang="en-US" dirty="0" smtClean="0"/>
          </a:p>
        </p:txBody>
      </p:sp>
      <p:sp>
        <p:nvSpPr>
          <p:cNvPr id="133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4064" indent="-286179">
              <a:spcBef>
                <a:spcPct val="30000"/>
              </a:spcBef>
              <a:defRPr sz="1200">
                <a:solidFill>
                  <a:schemeClr val="tx1"/>
                </a:solidFill>
                <a:latin typeface="Calibri" panose="020F0502020204030204" pitchFamily="34" charset="0"/>
              </a:defRPr>
            </a:lvl2pPr>
            <a:lvl3pPr marL="1144715" indent="-228943">
              <a:spcBef>
                <a:spcPct val="30000"/>
              </a:spcBef>
              <a:defRPr sz="1200">
                <a:solidFill>
                  <a:schemeClr val="tx1"/>
                </a:solidFill>
                <a:latin typeface="Calibri" panose="020F0502020204030204" pitchFamily="34" charset="0"/>
              </a:defRPr>
            </a:lvl3pPr>
            <a:lvl4pPr marL="1602600" indent="-228943">
              <a:spcBef>
                <a:spcPct val="30000"/>
              </a:spcBef>
              <a:defRPr sz="1200">
                <a:solidFill>
                  <a:schemeClr val="tx1"/>
                </a:solidFill>
                <a:latin typeface="Calibri" panose="020F0502020204030204" pitchFamily="34" charset="0"/>
              </a:defRPr>
            </a:lvl4pPr>
            <a:lvl5pPr marL="2060486" indent="-228943">
              <a:spcBef>
                <a:spcPct val="30000"/>
              </a:spcBef>
              <a:defRPr sz="1200">
                <a:solidFill>
                  <a:schemeClr val="tx1"/>
                </a:solidFill>
                <a:latin typeface="Calibri" panose="020F0502020204030204" pitchFamily="34" charset="0"/>
              </a:defRPr>
            </a:lvl5pPr>
            <a:lvl6pPr marL="2518372" indent="-228943" eaLnBrk="0" fontAlgn="base" hangingPunct="0">
              <a:spcBef>
                <a:spcPct val="30000"/>
              </a:spcBef>
              <a:spcAft>
                <a:spcPct val="0"/>
              </a:spcAft>
              <a:defRPr sz="1200">
                <a:solidFill>
                  <a:schemeClr val="tx1"/>
                </a:solidFill>
                <a:latin typeface="Calibri" panose="020F0502020204030204" pitchFamily="34" charset="0"/>
              </a:defRPr>
            </a:lvl6pPr>
            <a:lvl7pPr marL="2976258" indent="-228943" eaLnBrk="0" fontAlgn="base" hangingPunct="0">
              <a:spcBef>
                <a:spcPct val="30000"/>
              </a:spcBef>
              <a:spcAft>
                <a:spcPct val="0"/>
              </a:spcAft>
              <a:defRPr sz="1200">
                <a:solidFill>
                  <a:schemeClr val="tx1"/>
                </a:solidFill>
                <a:latin typeface="Calibri" panose="020F0502020204030204" pitchFamily="34" charset="0"/>
              </a:defRPr>
            </a:lvl7pPr>
            <a:lvl8pPr marL="3434144" indent="-228943" eaLnBrk="0" fontAlgn="base" hangingPunct="0">
              <a:spcBef>
                <a:spcPct val="30000"/>
              </a:spcBef>
              <a:spcAft>
                <a:spcPct val="0"/>
              </a:spcAft>
              <a:defRPr sz="1200">
                <a:solidFill>
                  <a:schemeClr val="tx1"/>
                </a:solidFill>
                <a:latin typeface="Calibri" panose="020F0502020204030204" pitchFamily="34" charset="0"/>
              </a:defRPr>
            </a:lvl8pPr>
            <a:lvl9pPr marL="3892029" indent="-228943"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BC0B1D1-757D-487F-85B6-CB708625A474}" type="slidenum">
              <a:rPr lang="en-US" altLang="en-US">
                <a:latin typeface="Arial" panose="020B0604020202020204" pitchFamily="34" charset="0"/>
              </a:rPr>
              <a:pPr>
                <a:spcBef>
                  <a:spcPct val="0"/>
                </a:spcBef>
              </a:pPr>
              <a:t>6</a:t>
            </a:fld>
            <a:endParaRPr lang="en-US" altLang="en-US">
              <a:latin typeface="Arial" panose="020B0604020202020204" pitchFamily="34" charset="0"/>
            </a:endParaRPr>
          </a:p>
        </p:txBody>
      </p:sp>
    </p:spTree>
    <p:extLst>
      <p:ext uri="{BB962C8B-B14F-4D97-AF65-F5344CB8AC3E}">
        <p14:creationId xmlns:p14="http://schemas.microsoft.com/office/powerpoint/2010/main" val="26171856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lnSpcReduction="10000"/>
          </a:bodyPr>
          <a:lstStyle/>
          <a:p>
            <a:pPr eaLnBrk="1" hangingPunct="1">
              <a:spcBef>
                <a:spcPct val="0"/>
              </a:spcBef>
              <a:buFontTx/>
              <a:buChar char="•"/>
            </a:pPr>
            <a:r>
              <a:rPr lang="en-US" altLang="en-US" baseline="0" dirty="0" smtClean="0"/>
              <a:t> </a:t>
            </a:r>
            <a:r>
              <a:rPr lang="en-US" altLang="en-US" dirty="0" smtClean="0"/>
              <a:t>We</a:t>
            </a:r>
            <a:r>
              <a:rPr lang="en-US" altLang="en-US" baseline="0" dirty="0" smtClean="0"/>
              <a:t> hope you enjoyed and have benefited from today’s presentation.  Before concluding the webinar, we would like to discuss a few more items…</a:t>
            </a:r>
          </a:p>
          <a:p>
            <a:pPr eaLnBrk="1" hangingPunct="1">
              <a:spcBef>
                <a:spcPct val="0"/>
              </a:spcBef>
              <a:buFontTx/>
              <a:buChar char="•"/>
            </a:pPr>
            <a:endParaRPr lang="en-US" altLang="en-US" baseline="0" dirty="0" smtClean="0"/>
          </a:p>
          <a:p>
            <a:pPr defTabSz="915772" eaLnBrk="1" hangingPunct="1">
              <a:spcBef>
                <a:spcPct val="0"/>
              </a:spcBef>
              <a:buFontTx/>
              <a:buChar char="•"/>
              <a:defRPr/>
            </a:pPr>
            <a:r>
              <a:rPr lang="en-US" altLang="en-US" baseline="0" dirty="0" smtClean="0"/>
              <a:t> For future webinars, it is desirable that presentation of topics be determined by webinar participants, so your input and recommendations are appreciated.</a:t>
            </a:r>
          </a:p>
          <a:p>
            <a:pPr defTabSz="915772" eaLnBrk="1" hangingPunct="1">
              <a:spcBef>
                <a:spcPct val="0"/>
              </a:spcBef>
              <a:buFontTx/>
              <a:buChar char="•"/>
              <a:defRPr/>
            </a:pPr>
            <a:endParaRPr lang="en-US" altLang="en-US" baseline="0" dirty="0" smtClean="0"/>
          </a:p>
          <a:p>
            <a:pPr eaLnBrk="1" hangingPunct="1">
              <a:spcBef>
                <a:spcPct val="0"/>
              </a:spcBef>
              <a:buFontTx/>
              <a:buChar char="•"/>
            </a:pPr>
            <a:r>
              <a:rPr lang="en-US" altLang="en-US" baseline="0" dirty="0" smtClean="0"/>
              <a:t> Consequently, we very much encourage your suggestions for future webinar topics and ask that you submit topics for consideration.  You can provide suggested topics to us using one of four provided methods listed on the slide:</a:t>
            </a:r>
          </a:p>
          <a:p>
            <a:pPr lvl="1" eaLnBrk="1" hangingPunct="1">
              <a:spcBef>
                <a:spcPct val="0"/>
              </a:spcBef>
              <a:buFontTx/>
              <a:buChar char="•"/>
            </a:pPr>
            <a:r>
              <a:rPr lang="en-US" altLang="en-US" baseline="0" dirty="0" smtClean="0"/>
              <a:t> Express them now on this </a:t>
            </a:r>
            <a:r>
              <a:rPr lang="en-US" altLang="en-US" baseline="0" dirty="0" err="1" smtClean="0"/>
              <a:t>telecon</a:t>
            </a:r>
            <a:r>
              <a:rPr lang="en-US" altLang="en-US" baseline="0" dirty="0" smtClean="0"/>
              <a:t>, but stand by to do this and we will take a few minutes to do this in few moments.</a:t>
            </a:r>
          </a:p>
          <a:p>
            <a:pPr lvl="1" eaLnBrk="1" hangingPunct="1">
              <a:spcBef>
                <a:spcPct val="0"/>
              </a:spcBef>
              <a:buFontTx/>
              <a:buChar char="•"/>
            </a:pPr>
            <a:r>
              <a:rPr lang="en-US" altLang="en-US" baseline="0" dirty="0" smtClean="0"/>
              <a:t> Send a chat to me via WebEx. Don’t use the WebEx Q&amp;A function, please just use the chat function.</a:t>
            </a:r>
          </a:p>
          <a:p>
            <a:pPr lvl="1" eaLnBrk="1" hangingPunct="1">
              <a:spcBef>
                <a:spcPct val="0"/>
              </a:spcBef>
              <a:buFontTx/>
              <a:buChar char="•"/>
            </a:pPr>
            <a:r>
              <a:rPr lang="en-US" altLang="en-US" baseline="0" dirty="0" smtClean="0"/>
              <a:t> If you prefer to provide topics later on, please either:</a:t>
            </a:r>
          </a:p>
          <a:p>
            <a:pPr lvl="1" eaLnBrk="1" hangingPunct="1">
              <a:spcBef>
                <a:spcPct val="0"/>
              </a:spcBef>
              <a:buFontTx/>
              <a:buChar char="•"/>
            </a:pPr>
            <a:r>
              <a:rPr lang="en-US" altLang="en-US" baseline="0" dirty="0" smtClean="0"/>
              <a:t> Email to me at brad.quayle@usda.gov.</a:t>
            </a:r>
          </a:p>
          <a:p>
            <a:pPr lvl="1" eaLnBrk="1" hangingPunct="1">
              <a:spcBef>
                <a:spcPct val="0"/>
              </a:spcBef>
              <a:buFontTx/>
              <a:buChar char="•"/>
            </a:pPr>
            <a:r>
              <a:rPr lang="en-US" altLang="en-US" baseline="0" dirty="0" smtClean="0"/>
              <a:t> Submit via post-webinar survey.</a:t>
            </a:r>
          </a:p>
          <a:p>
            <a:pPr eaLnBrk="1" hangingPunct="1">
              <a:spcBef>
                <a:spcPct val="0"/>
              </a:spcBef>
              <a:buFontTx/>
              <a:buChar char="•"/>
            </a:pPr>
            <a:endParaRPr lang="en-US" altLang="en-US" baseline="0" dirty="0" smtClean="0"/>
          </a:p>
          <a:p>
            <a:pPr eaLnBrk="1" hangingPunct="1">
              <a:spcBef>
                <a:spcPct val="0"/>
              </a:spcBef>
              <a:buFontTx/>
              <a:buChar char="•"/>
            </a:pPr>
            <a:r>
              <a:rPr lang="en-US" altLang="en-US" baseline="0" dirty="0" smtClean="0"/>
              <a:t> Some suggested general topic areas are provided here that correspond to general topic areas addressed at NDRC meetings, but suggestions do not need to be limited to these areas.  </a:t>
            </a:r>
          </a:p>
          <a:p>
            <a:pPr eaLnBrk="1" hangingPunct="1">
              <a:spcBef>
                <a:spcPct val="0"/>
              </a:spcBef>
              <a:buFontTx/>
              <a:buChar char="•"/>
            </a:pPr>
            <a:endParaRPr lang="en-US" altLang="en-US" baseline="0" dirty="0" smtClean="0"/>
          </a:p>
          <a:p>
            <a:pPr eaLnBrk="1" hangingPunct="1">
              <a:spcBef>
                <a:spcPct val="0"/>
              </a:spcBef>
              <a:buFontTx/>
              <a:buChar char="•"/>
            </a:pPr>
            <a:r>
              <a:rPr lang="en-US" altLang="en-US" baseline="0" dirty="0" smtClean="0"/>
              <a:t> As demonstrated by these initial NDRC webinars, we have the ability to reach out to potential presenters across various agencies, disciplines and application areas, so please do not hesitate to make a suggestion.</a:t>
            </a:r>
            <a:endParaRPr lang="en-US" altLang="en-US" dirty="0" smtClean="0"/>
          </a:p>
        </p:txBody>
      </p:sp>
      <p:sp>
        <p:nvSpPr>
          <p:cNvPr id="133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4064" indent="-286179">
              <a:spcBef>
                <a:spcPct val="30000"/>
              </a:spcBef>
              <a:defRPr sz="1200">
                <a:solidFill>
                  <a:schemeClr val="tx1"/>
                </a:solidFill>
                <a:latin typeface="Calibri" panose="020F0502020204030204" pitchFamily="34" charset="0"/>
              </a:defRPr>
            </a:lvl2pPr>
            <a:lvl3pPr marL="1144715" indent="-228943">
              <a:spcBef>
                <a:spcPct val="30000"/>
              </a:spcBef>
              <a:defRPr sz="1200">
                <a:solidFill>
                  <a:schemeClr val="tx1"/>
                </a:solidFill>
                <a:latin typeface="Calibri" panose="020F0502020204030204" pitchFamily="34" charset="0"/>
              </a:defRPr>
            </a:lvl3pPr>
            <a:lvl4pPr marL="1602600" indent="-228943">
              <a:spcBef>
                <a:spcPct val="30000"/>
              </a:spcBef>
              <a:defRPr sz="1200">
                <a:solidFill>
                  <a:schemeClr val="tx1"/>
                </a:solidFill>
                <a:latin typeface="Calibri" panose="020F0502020204030204" pitchFamily="34" charset="0"/>
              </a:defRPr>
            </a:lvl4pPr>
            <a:lvl5pPr marL="2060486" indent="-228943">
              <a:spcBef>
                <a:spcPct val="30000"/>
              </a:spcBef>
              <a:defRPr sz="1200">
                <a:solidFill>
                  <a:schemeClr val="tx1"/>
                </a:solidFill>
                <a:latin typeface="Calibri" panose="020F0502020204030204" pitchFamily="34" charset="0"/>
              </a:defRPr>
            </a:lvl5pPr>
            <a:lvl6pPr marL="2518372" indent="-228943" eaLnBrk="0" fontAlgn="base" hangingPunct="0">
              <a:spcBef>
                <a:spcPct val="30000"/>
              </a:spcBef>
              <a:spcAft>
                <a:spcPct val="0"/>
              </a:spcAft>
              <a:defRPr sz="1200">
                <a:solidFill>
                  <a:schemeClr val="tx1"/>
                </a:solidFill>
                <a:latin typeface="Calibri" panose="020F0502020204030204" pitchFamily="34" charset="0"/>
              </a:defRPr>
            </a:lvl6pPr>
            <a:lvl7pPr marL="2976258" indent="-228943" eaLnBrk="0" fontAlgn="base" hangingPunct="0">
              <a:spcBef>
                <a:spcPct val="30000"/>
              </a:spcBef>
              <a:spcAft>
                <a:spcPct val="0"/>
              </a:spcAft>
              <a:defRPr sz="1200">
                <a:solidFill>
                  <a:schemeClr val="tx1"/>
                </a:solidFill>
                <a:latin typeface="Calibri" panose="020F0502020204030204" pitchFamily="34" charset="0"/>
              </a:defRPr>
            </a:lvl7pPr>
            <a:lvl8pPr marL="3434144" indent="-228943" eaLnBrk="0" fontAlgn="base" hangingPunct="0">
              <a:spcBef>
                <a:spcPct val="30000"/>
              </a:spcBef>
              <a:spcAft>
                <a:spcPct val="0"/>
              </a:spcAft>
              <a:defRPr sz="1200">
                <a:solidFill>
                  <a:schemeClr val="tx1"/>
                </a:solidFill>
                <a:latin typeface="Calibri" panose="020F0502020204030204" pitchFamily="34" charset="0"/>
              </a:defRPr>
            </a:lvl8pPr>
            <a:lvl9pPr marL="3892029" indent="-228943"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BC0B1D1-757D-487F-85B6-CB708625A474}" type="slidenum">
              <a:rPr lang="en-US" altLang="en-US">
                <a:latin typeface="Arial" panose="020B0604020202020204" pitchFamily="34" charset="0"/>
              </a:rPr>
              <a:pPr>
                <a:spcBef>
                  <a:spcPct val="0"/>
                </a:spcBef>
              </a:pPr>
              <a:t>7</a:t>
            </a:fld>
            <a:endParaRPr lang="en-US" altLang="en-US">
              <a:latin typeface="Arial" panose="020B0604020202020204" pitchFamily="34" charset="0"/>
            </a:endParaRPr>
          </a:p>
        </p:txBody>
      </p:sp>
    </p:spTree>
    <p:extLst>
      <p:ext uri="{BB962C8B-B14F-4D97-AF65-F5344CB8AC3E}">
        <p14:creationId xmlns:p14="http://schemas.microsoft.com/office/powerpoint/2010/main" val="28108112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buFontTx/>
              <a:buChar char="•"/>
            </a:pPr>
            <a:r>
              <a:rPr lang="en-US" altLang="en-US" dirty="0" smtClean="0"/>
              <a:t> One</a:t>
            </a:r>
            <a:r>
              <a:rPr lang="en-US" altLang="en-US" baseline="0" dirty="0" smtClean="0"/>
              <a:t> additional item to highlight is that a</a:t>
            </a:r>
            <a:r>
              <a:rPr lang="en-US" altLang="en-US" dirty="0" smtClean="0"/>
              <a:t> post-webinar</a:t>
            </a:r>
            <a:r>
              <a:rPr lang="en-US" altLang="en-US" baseline="0" dirty="0" smtClean="0"/>
              <a:t> survey has been prepared and is available now for you to access.</a:t>
            </a:r>
          </a:p>
          <a:p>
            <a:pPr eaLnBrk="1" hangingPunct="1">
              <a:spcBef>
                <a:spcPct val="0"/>
              </a:spcBef>
              <a:buFontTx/>
              <a:buChar char="•"/>
            </a:pPr>
            <a:endParaRPr lang="en-US" altLang="en-US" baseline="0" dirty="0" smtClean="0"/>
          </a:p>
          <a:p>
            <a:pPr eaLnBrk="1" hangingPunct="1">
              <a:spcBef>
                <a:spcPct val="0"/>
              </a:spcBef>
              <a:buFontTx/>
              <a:buChar char="•"/>
            </a:pPr>
            <a:r>
              <a:rPr lang="en-US" altLang="en-US" baseline="0" dirty="0" smtClean="0"/>
              <a:t> We ask you to p</a:t>
            </a:r>
            <a:r>
              <a:rPr lang="en-US" altLang="en-US" dirty="0" smtClean="0"/>
              <a:t>lease take the time to complete this short survey and provide feedback</a:t>
            </a:r>
            <a:r>
              <a:rPr lang="en-US" altLang="en-US" baseline="0" dirty="0" smtClean="0"/>
              <a:t> regarding your experience with this webinar.</a:t>
            </a:r>
          </a:p>
          <a:p>
            <a:pPr eaLnBrk="1" hangingPunct="1">
              <a:spcBef>
                <a:spcPct val="0"/>
              </a:spcBef>
              <a:buFontTx/>
              <a:buChar char="•"/>
            </a:pPr>
            <a:endParaRPr lang="en-US" altLang="en-US" baseline="0" dirty="0" smtClean="0"/>
          </a:p>
          <a:p>
            <a:pPr eaLnBrk="1" hangingPunct="1">
              <a:spcBef>
                <a:spcPct val="0"/>
              </a:spcBef>
              <a:buFontTx/>
              <a:buChar char="•"/>
            </a:pPr>
            <a:r>
              <a:rPr lang="en-US" altLang="en-US" baseline="0" dirty="0" smtClean="0"/>
              <a:t> This survey is import and has influence on NASA algorithms/products/technologies presented today as well as algorithms/products/technologies to be made available in the future</a:t>
            </a:r>
          </a:p>
          <a:p>
            <a:pPr eaLnBrk="1" hangingPunct="1">
              <a:spcBef>
                <a:spcPct val="0"/>
              </a:spcBef>
              <a:buFontTx/>
              <a:buNone/>
            </a:pPr>
            <a:endParaRPr lang="en-US" altLang="en-US" baseline="0" dirty="0" smtClean="0"/>
          </a:p>
          <a:p>
            <a:pPr eaLnBrk="1" hangingPunct="1">
              <a:spcBef>
                <a:spcPct val="0"/>
              </a:spcBef>
              <a:buFontTx/>
              <a:buChar char="•"/>
            </a:pPr>
            <a:r>
              <a:rPr lang="en-US" altLang="en-US" baseline="0" dirty="0" smtClean="0"/>
              <a:t> Also, as mentioned before, the survey provides an opportunity</a:t>
            </a:r>
            <a:r>
              <a:rPr lang="en-US" altLang="en-US" dirty="0" smtClean="0"/>
              <a:t> to submit suggestions for future webinar</a:t>
            </a:r>
            <a:r>
              <a:rPr lang="en-US" altLang="en-US" baseline="0" dirty="0" smtClean="0"/>
              <a:t> presentation topics.</a:t>
            </a:r>
            <a:endParaRPr lang="en-US" altLang="en-US" dirty="0" smtClean="0"/>
          </a:p>
          <a:p>
            <a:pPr eaLnBrk="1" hangingPunct="1">
              <a:spcBef>
                <a:spcPct val="0"/>
              </a:spcBef>
              <a:buFontTx/>
              <a:buChar char="•"/>
            </a:pPr>
            <a:endParaRPr lang="en-US" altLang="en-US" dirty="0" smtClean="0"/>
          </a:p>
          <a:p>
            <a:pPr eaLnBrk="1" hangingPunct="1">
              <a:spcBef>
                <a:spcPct val="0"/>
              </a:spcBef>
              <a:buFontTx/>
              <a:buChar char="•"/>
            </a:pPr>
            <a:r>
              <a:rPr lang="en-US" altLang="en-US" baseline="0" dirty="0" smtClean="0"/>
              <a:t> Lastly, December 4, 2019 is the target date for the next NDRC webinar.  An email notification for the next webinar will be provided via the direct readout users email list and other communication channels.</a:t>
            </a:r>
            <a:endParaRPr lang="en-US" altLang="en-US" dirty="0" smtClean="0"/>
          </a:p>
          <a:p>
            <a:pPr eaLnBrk="1" hangingPunct="1">
              <a:spcBef>
                <a:spcPct val="0"/>
              </a:spcBef>
              <a:buFontTx/>
              <a:buChar char="•"/>
            </a:pPr>
            <a:endParaRPr lang="en-US" altLang="en-US" dirty="0" smtClean="0"/>
          </a:p>
        </p:txBody>
      </p:sp>
      <p:sp>
        <p:nvSpPr>
          <p:cNvPr id="133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4064" indent="-286179">
              <a:spcBef>
                <a:spcPct val="30000"/>
              </a:spcBef>
              <a:defRPr sz="1200">
                <a:solidFill>
                  <a:schemeClr val="tx1"/>
                </a:solidFill>
                <a:latin typeface="Calibri" panose="020F0502020204030204" pitchFamily="34" charset="0"/>
              </a:defRPr>
            </a:lvl2pPr>
            <a:lvl3pPr marL="1144715" indent="-228943">
              <a:spcBef>
                <a:spcPct val="30000"/>
              </a:spcBef>
              <a:defRPr sz="1200">
                <a:solidFill>
                  <a:schemeClr val="tx1"/>
                </a:solidFill>
                <a:latin typeface="Calibri" panose="020F0502020204030204" pitchFamily="34" charset="0"/>
              </a:defRPr>
            </a:lvl3pPr>
            <a:lvl4pPr marL="1602600" indent="-228943">
              <a:spcBef>
                <a:spcPct val="30000"/>
              </a:spcBef>
              <a:defRPr sz="1200">
                <a:solidFill>
                  <a:schemeClr val="tx1"/>
                </a:solidFill>
                <a:latin typeface="Calibri" panose="020F0502020204030204" pitchFamily="34" charset="0"/>
              </a:defRPr>
            </a:lvl4pPr>
            <a:lvl5pPr marL="2060486" indent="-228943">
              <a:spcBef>
                <a:spcPct val="30000"/>
              </a:spcBef>
              <a:defRPr sz="1200">
                <a:solidFill>
                  <a:schemeClr val="tx1"/>
                </a:solidFill>
                <a:latin typeface="Calibri" panose="020F0502020204030204" pitchFamily="34" charset="0"/>
              </a:defRPr>
            </a:lvl5pPr>
            <a:lvl6pPr marL="2518372" indent="-228943" eaLnBrk="0" fontAlgn="base" hangingPunct="0">
              <a:spcBef>
                <a:spcPct val="30000"/>
              </a:spcBef>
              <a:spcAft>
                <a:spcPct val="0"/>
              </a:spcAft>
              <a:defRPr sz="1200">
                <a:solidFill>
                  <a:schemeClr val="tx1"/>
                </a:solidFill>
                <a:latin typeface="Calibri" panose="020F0502020204030204" pitchFamily="34" charset="0"/>
              </a:defRPr>
            </a:lvl6pPr>
            <a:lvl7pPr marL="2976258" indent="-228943" eaLnBrk="0" fontAlgn="base" hangingPunct="0">
              <a:spcBef>
                <a:spcPct val="30000"/>
              </a:spcBef>
              <a:spcAft>
                <a:spcPct val="0"/>
              </a:spcAft>
              <a:defRPr sz="1200">
                <a:solidFill>
                  <a:schemeClr val="tx1"/>
                </a:solidFill>
                <a:latin typeface="Calibri" panose="020F0502020204030204" pitchFamily="34" charset="0"/>
              </a:defRPr>
            </a:lvl7pPr>
            <a:lvl8pPr marL="3434144" indent="-228943" eaLnBrk="0" fontAlgn="base" hangingPunct="0">
              <a:spcBef>
                <a:spcPct val="30000"/>
              </a:spcBef>
              <a:spcAft>
                <a:spcPct val="0"/>
              </a:spcAft>
              <a:defRPr sz="1200">
                <a:solidFill>
                  <a:schemeClr val="tx1"/>
                </a:solidFill>
                <a:latin typeface="Calibri" panose="020F0502020204030204" pitchFamily="34" charset="0"/>
              </a:defRPr>
            </a:lvl8pPr>
            <a:lvl9pPr marL="3892029" indent="-228943"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BC0B1D1-757D-487F-85B6-CB708625A474}" type="slidenum">
              <a:rPr lang="en-US" altLang="en-US">
                <a:latin typeface="Arial" panose="020B0604020202020204" pitchFamily="34" charset="0"/>
              </a:rPr>
              <a:pPr>
                <a:spcBef>
                  <a:spcPct val="0"/>
                </a:spcBef>
              </a:pPr>
              <a:t>8</a:t>
            </a:fld>
            <a:endParaRPr lang="en-US" altLang="en-US">
              <a:latin typeface="Arial" panose="020B0604020202020204" pitchFamily="34" charset="0"/>
            </a:endParaRPr>
          </a:p>
        </p:txBody>
      </p:sp>
    </p:spTree>
    <p:extLst>
      <p:ext uri="{BB962C8B-B14F-4D97-AF65-F5344CB8AC3E}">
        <p14:creationId xmlns:p14="http://schemas.microsoft.com/office/powerpoint/2010/main" val="38329197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buFontTx/>
              <a:buChar char="•"/>
            </a:pPr>
            <a:r>
              <a:rPr lang="en-US" altLang="en-US" dirty="0" smtClean="0"/>
              <a:t> Thanks again for joining today’s webinar.</a:t>
            </a:r>
          </a:p>
          <a:p>
            <a:pPr eaLnBrk="1" hangingPunct="1">
              <a:spcBef>
                <a:spcPct val="0"/>
              </a:spcBef>
              <a:buFontTx/>
              <a:buChar char="•"/>
            </a:pPr>
            <a:endParaRPr lang="en-US" altLang="en-US" dirty="0" smtClean="0"/>
          </a:p>
          <a:p>
            <a:pPr eaLnBrk="1" hangingPunct="1">
              <a:spcBef>
                <a:spcPct val="0"/>
              </a:spcBef>
              <a:buFontTx/>
              <a:buChar char="•"/>
            </a:pPr>
            <a:r>
              <a:rPr lang="en-US" altLang="en-US" dirty="0" smtClean="0"/>
              <a:t> Again, as a reminder, the presentation from</a:t>
            </a:r>
            <a:r>
              <a:rPr lang="en-US" altLang="en-US" baseline="0" dirty="0" smtClean="0"/>
              <a:t> today’s webinar will be posted on the NASA DRL website as well as the compiled notes.</a:t>
            </a:r>
          </a:p>
          <a:p>
            <a:pPr eaLnBrk="1" hangingPunct="1">
              <a:spcBef>
                <a:spcPct val="0"/>
              </a:spcBef>
              <a:buFontTx/>
              <a:buChar char="•"/>
            </a:pPr>
            <a:endParaRPr lang="en-US" altLang="en-US" dirty="0" smtClean="0"/>
          </a:p>
          <a:p>
            <a:pPr eaLnBrk="1" hangingPunct="1">
              <a:spcBef>
                <a:spcPct val="0"/>
              </a:spcBef>
              <a:buFontTx/>
              <a:buChar char="•"/>
            </a:pPr>
            <a:r>
              <a:rPr lang="en-US" altLang="en-US" dirty="0" smtClean="0"/>
              <a:t> Please feel free to reach</a:t>
            </a:r>
            <a:r>
              <a:rPr lang="en-US" altLang="en-US" baseline="0" dirty="0" smtClean="0"/>
              <a:t> out to me or the NASA DRL staff with any questions about today’s webinar as well as suggestions for future webinar topics.</a:t>
            </a:r>
            <a:endParaRPr lang="en-US" altLang="en-US" dirty="0" smtClean="0"/>
          </a:p>
        </p:txBody>
      </p:sp>
      <p:sp>
        <p:nvSpPr>
          <p:cNvPr id="133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4064" indent="-286179">
              <a:spcBef>
                <a:spcPct val="30000"/>
              </a:spcBef>
              <a:defRPr sz="1200">
                <a:solidFill>
                  <a:schemeClr val="tx1"/>
                </a:solidFill>
                <a:latin typeface="Calibri" panose="020F0502020204030204" pitchFamily="34" charset="0"/>
              </a:defRPr>
            </a:lvl2pPr>
            <a:lvl3pPr marL="1144715" indent="-228943">
              <a:spcBef>
                <a:spcPct val="30000"/>
              </a:spcBef>
              <a:defRPr sz="1200">
                <a:solidFill>
                  <a:schemeClr val="tx1"/>
                </a:solidFill>
                <a:latin typeface="Calibri" panose="020F0502020204030204" pitchFamily="34" charset="0"/>
              </a:defRPr>
            </a:lvl3pPr>
            <a:lvl4pPr marL="1602600" indent="-228943">
              <a:spcBef>
                <a:spcPct val="30000"/>
              </a:spcBef>
              <a:defRPr sz="1200">
                <a:solidFill>
                  <a:schemeClr val="tx1"/>
                </a:solidFill>
                <a:latin typeface="Calibri" panose="020F0502020204030204" pitchFamily="34" charset="0"/>
              </a:defRPr>
            </a:lvl4pPr>
            <a:lvl5pPr marL="2060486" indent="-228943">
              <a:spcBef>
                <a:spcPct val="30000"/>
              </a:spcBef>
              <a:defRPr sz="1200">
                <a:solidFill>
                  <a:schemeClr val="tx1"/>
                </a:solidFill>
                <a:latin typeface="Calibri" panose="020F0502020204030204" pitchFamily="34" charset="0"/>
              </a:defRPr>
            </a:lvl5pPr>
            <a:lvl6pPr marL="2518372" indent="-228943" eaLnBrk="0" fontAlgn="base" hangingPunct="0">
              <a:spcBef>
                <a:spcPct val="30000"/>
              </a:spcBef>
              <a:spcAft>
                <a:spcPct val="0"/>
              </a:spcAft>
              <a:defRPr sz="1200">
                <a:solidFill>
                  <a:schemeClr val="tx1"/>
                </a:solidFill>
                <a:latin typeface="Calibri" panose="020F0502020204030204" pitchFamily="34" charset="0"/>
              </a:defRPr>
            </a:lvl6pPr>
            <a:lvl7pPr marL="2976258" indent="-228943" eaLnBrk="0" fontAlgn="base" hangingPunct="0">
              <a:spcBef>
                <a:spcPct val="30000"/>
              </a:spcBef>
              <a:spcAft>
                <a:spcPct val="0"/>
              </a:spcAft>
              <a:defRPr sz="1200">
                <a:solidFill>
                  <a:schemeClr val="tx1"/>
                </a:solidFill>
                <a:latin typeface="Calibri" panose="020F0502020204030204" pitchFamily="34" charset="0"/>
              </a:defRPr>
            </a:lvl7pPr>
            <a:lvl8pPr marL="3434144" indent="-228943" eaLnBrk="0" fontAlgn="base" hangingPunct="0">
              <a:spcBef>
                <a:spcPct val="30000"/>
              </a:spcBef>
              <a:spcAft>
                <a:spcPct val="0"/>
              </a:spcAft>
              <a:defRPr sz="1200">
                <a:solidFill>
                  <a:schemeClr val="tx1"/>
                </a:solidFill>
                <a:latin typeface="Calibri" panose="020F0502020204030204" pitchFamily="34" charset="0"/>
              </a:defRPr>
            </a:lvl8pPr>
            <a:lvl9pPr marL="3892029" indent="-228943"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BC0B1D1-757D-487F-85B6-CB708625A474}" type="slidenum">
              <a:rPr lang="en-US" altLang="en-US">
                <a:latin typeface="Arial" panose="020B0604020202020204" pitchFamily="34" charset="0"/>
              </a:rPr>
              <a:pPr>
                <a:spcBef>
                  <a:spcPct val="0"/>
                </a:spcBef>
              </a:pPr>
              <a:t>9</a:t>
            </a:fld>
            <a:endParaRPr lang="en-US" altLang="en-US">
              <a:latin typeface="Arial" panose="020B0604020202020204" pitchFamily="34" charset="0"/>
            </a:endParaRPr>
          </a:p>
        </p:txBody>
      </p:sp>
    </p:spTree>
    <p:extLst>
      <p:ext uri="{BB962C8B-B14F-4D97-AF65-F5344CB8AC3E}">
        <p14:creationId xmlns:p14="http://schemas.microsoft.com/office/powerpoint/2010/main" val="3307323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PhAnim="0" type="title" preserve="1">
  <p:cSld name="Title Slide">
    <p:spTree>
      <p:nvGrpSpPr>
        <p:cNvPr id="1" name=""/>
        <p:cNvGrpSpPr/>
        <p:nvPr/>
      </p:nvGrpSpPr>
      <p:grpSpPr>
        <a:xfrm>
          <a:off x="0" y="0"/>
          <a:ext cx="0" cy="0"/>
          <a:chOff x="0" y="0"/>
          <a:chExt cx="0" cy="0"/>
        </a:xfrm>
      </p:grpSpPr>
      <p:sp>
        <p:nvSpPr>
          <p:cNvPr id="4" name="AutoShape 3"/>
          <p:cNvSpPr>
            <a:spLocks noChangeArrowheads="1"/>
          </p:cNvSpPr>
          <p:nvPr/>
        </p:nvSpPr>
        <p:spPr bwMode="auto">
          <a:xfrm>
            <a:off x="3429000" y="2362200"/>
            <a:ext cx="5562600" cy="152400"/>
          </a:xfrm>
          <a:prstGeom prst="wave">
            <a:avLst>
              <a:gd name="adj1" fmla="val 13005"/>
              <a:gd name="adj2" fmla="val 0"/>
            </a:avLst>
          </a:prstGeom>
          <a:gradFill rotWithShape="1">
            <a:gsLst>
              <a:gs pos="0">
                <a:schemeClr val="accent2"/>
              </a:gs>
              <a:gs pos="50000">
                <a:srgbClr val="E1E1E1"/>
              </a:gs>
              <a:gs pos="100000">
                <a:schemeClr val="accent2"/>
              </a:gs>
            </a:gsLst>
            <a:lin ang="0" scaled="1"/>
          </a:gradFill>
          <a:ln w="9525">
            <a:noFill/>
            <a:round/>
            <a:headEnd/>
            <a:tailEnd/>
          </a:ln>
          <a:effectLst/>
        </p:spPr>
        <p:txBody>
          <a:bodyPr wrap="none" anchor="ctr"/>
          <a:lstStyle/>
          <a:p>
            <a:pPr algn="ctr" eaLnBrk="1" hangingPunct="1">
              <a:defRPr/>
            </a:pPr>
            <a:endParaRPr lang="en-US">
              <a:latin typeface="Arial" charset="0"/>
            </a:endParaRPr>
          </a:p>
        </p:txBody>
      </p:sp>
      <p:sp>
        <p:nvSpPr>
          <p:cNvPr id="5122" name="Rectangle 2"/>
          <p:cNvSpPr>
            <a:spLocks noGrp="1" noChangeArrowheads="1"/>
          </p:cNvSpPr>
          <p:nvPr>
            <p:ph type="subTitle" idx="1"/>
          </p:nvPr>
        </p:nvSpPr>
        <p:spPr>
          <a:xfrm>
            <a:off x="3733800" y="2819400"/>
            <a:ext cx="5181600" cy="1752600"/>
          </a:xfrm>
        </p:spPr>
        <p:txBody>
          <a:bodyPr/>
          <a:lstStyle>
            <a:lvl1pPr marL="0" indent="0" algn="r">
              <a:buFontTx/>
              <a:buNone/>
              <a:defRPr sz="2400"/>
            </a:lvl1pPr>
          </a:lstStyle>
          <a:p>
            <a:r>
              <a:rPr lang="en-US" smtClean="0"/>
              <a:t>Click to edit Master subtitle style</a:t>
            </a:r>
            <a:endParaRPr lang="en-US"/>
          </a:p>
        </p:txBody>
      </p:sp>
      <p:sp>
        <p:nvSpPr>
          <p:cNvPr id="5124" name="Rectangle 4"/>
          <p:cNvSpPr>
            <a:spLocks noGrp="1" noChangeArrowheads="1"/>
          </p:cNvSpPr>
          <p:nvPr>
            <p:ph type="ctrTitle"/>
          </p:nvPr>
        </p:nvSpPr>
        <p:spPr>
          <a:xfrm>
            <a:off x="3581400" y="1143000"/>
            <a:ext cx="5257800" cy="1470025"/>
          </a:xfrm>
        </p:spPr>
        <p:txBody>
          <a:bodyPr/>
          <a:lstStyle>
            <a:lvl1pPr algn="r">
              <a:defRPr u="none">
                <a:solidFill>
                  <a:schemeClr val="tx1"/>
                </a:solidFill>
              </a:defRPr>
            </a:lvl1pPr>
          </a:lstStyle>
          <a:p>
            <a:r>
              <a:rPr lang="en-US" dirty="0" smtClean="0"/>
              <a:t>Click to edit Master title style</a:t>
            </a:r>
            <a:endParaRPr lang="en-US" dirty="0"/>
          </a:p>
        </p:txBody>
      </p:sp>
      <p:sp>
        <p:nvSpPr>
          <p:cNvPr id="5" name="Rectangle 4"/>
          <p:cNvSpPr>
            <a:spLocks noGrp="1" noChangeArrowheads="1"/>
          </p:cNvSpPr>
          <p:nvPr>
            <p:ph type="ftr" sz="quarter" idx="10"/>
          </p:nvPr>
        </p:nvSpPr>
        <p:spPr>
          <a:xfrm>
            <a:off x="5257800" y="5943600"/>
            <a:ext cx="3657600" cy="762000"/>
          </a:xfrm>
        </p:spPr>
        <p:txBody>
          <a:bodyPr/>
          <a:lstStyle>
            <a:lvl1pPr algn="r">
              <a:defRPr>
                <a:solidFill>
                  <a:schemeClr val="tx1"/>
                </a:solidFill>
              </a:defRPr>
            </a:lvl1pPr>
          </a:lstStyle>
          <a:p>
            <a:pPr>
              <a:defRPr/>
            </a:pPr>
            <a:r>
              <a:rPr lang="en-US" altLang="en-US" dirty="0" smtClean="0"/>
              <a:t>NASA Direct Readout Conference (NDRC), </a:t>
            </a:r>
          </a:p>
          <a:p>
            <a:pPr>
              <a:defRPr/>
            </a:pPr>
            <a:r>
              <a:rPr lang="en-US" altLang="en-US" dirty="0" smtClean="0"/>
              <a:t>http://ndrc-9.gsfc.nasa.gov</a:t>
            </a:r>
          </a:p>
        </p:txBody>
      </p:sp>
    </p:spTree>
    <p:extLst>
      <p:ext uri="{BB962C8B-B14F-4D97-AF65-F5344CB8AC3E}">
        <p14:creationId xmlns:p14="http://schemas.microsoft.com/office/powerpoint/2010/main" val="105337474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spcBef>
                <a:spcPct val="0"/>
              </a:spcBef>
              <a:buFontTx/>
              <a:buNone/>
              <a:defRPr/>
            </a:lvl1pPr>
          </a:lstStyle>
          <a:p>
            <a:r>
              <a:rPr lang="en-US" altLang="en-US" dirty="0" smtClean="0"/>
              <a:t>NASA Direct Readout Conference (NDRC), http://ndrc-9.gsfc.nasa.gov</a:t>
            </a:r>
          </a:p>
        </p:txBody>
      </p:sp>
    </p:spTree>
    <p:extLst>
      <p:ext uri="{BB962C8B-B14F-4D97-AF65-F5344CB8AC3E}">
        <p14:creationId xmlns:p14="http://schemas.microsoft.com/office/powerpoint/2010/main" val="847885350"/>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152400"/>
            <a:ext cx="1981200" cy="5973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152400"/>
            <a:ext cx="5791200" cy="5973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spcBef>
                <a:spcPct val="0"/>
              </a:spcBef>
              <a:buFontTx/>
              <a:buNone/>
              <a:defRPr/>
            </a:lvl1pPr>
          </a:lstStyle>
          <a:p>
            <a:r>
              <a:rPr lang="en-US" altLang="en-US" dirty="0" smtClean="0"/>
              <a:t>NASA Direct Readout Conference (NDRC), http://ndrc-9.gsfc.nasa.gov</a:t>
            </a:r>
          </a:p>
        </p:txBody>
      </p:sp>
    </p:spTree>
    <p:extLst>
      <p:ext uri="{BB962C8B-B14F-4D97-AF65-F5344CB8AC3E}">
        <p14:creationId xmlns:p14="http://schemas.microsoft.com/office/powerpoint/2010/main" val="39811207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4642849-B028-4999-8E51-D83912F3F798}" type="datetimeFigureOut">
              <a:rPr lang="en-US" smtClean="0"/>
              <a:t>9/3/2019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051C08-9308-45E9-9F6E-63EBCD8C8C08}" type="slidenum">
              <a:rPr lang="en-US" smtClean="0"/>
              <a:t>‹#›</a:t>
            </a:fld>
            <a:endParaRPr lang="en-US"/>
          </a:p>
        </p:txBody>
      </p:sp>
    </p:spTree>
    <p:extLst>
      <p:ext uri="{BB962C8B-B14F-4D97-AF65-F5344CB8AC3E}">
        <p14:creationId xmlns:p14="http://schemas.microsoft.com/office/powerpoint/2010/main" val="40223524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4642849-B028-4999-8E51-D83912F3F798}" type="datetimeFigureOut">
              <a:rPr lang="en-US" smtClean="0"/>
              <a:t>9/3/2019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051C08-9308-45E9-9F6E-63EBCD8C8C08}" type="slidenum">
              <a:rPr lang="en-US" smtClean="0"/>
              <a:t>‹#›</a:t>
            </a:fld>
            <a:endParaRPr lang="en-US"/>
          </a:p>
        </p:txBody>
      </p:sp>
    </p:spTree>
    <p:extLst>
      <p:ext uri="{BB962C8B-B14F-4D97-AF65-F5344CB8AC3E}">
        <p14:creationId xmlns:p14="http://schemas.microsoft.com/office/powerpoint/2010/main" val="23403023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4642849-B028-4999-8E51-D83912F3F798}" type="datetimeFigureOut">
              <a:rPr lang="en-US" smtClean="0"/>
              <a:t>9/3/2019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051C08-9308-45E9-9F6E-63EBCD8C8C08}" type="slidenum">
              <a:rPr lang="en-US" smtClean="0"/>
              <a:t>‹#›</a:t>
            </a:fld>
            <a:endParaRPr lang="en-US"/>
          </a:p>
        </p:txBody>
      </p:sp>
    </p:spTree>
    <p:extLst>
      <p:ext uri="{BB962C8B-B14F-4D97-AF65-F5344CB8AC3E}">
        <p14:creationId xmlns:p14="http://schemas.microsoft.com/office/powerpoint/2010/main" val="40389712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4642849-B028-4999-8E51-D83912F3F798}" type="datetimeFigureOut">
              <a:rPr lang="en-US" smtClean="0"/>
              <a:t>9/3/2019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051C08-9308-45E9-9F6E-63EBCD8C8C08}" type="slidenum">
              <a:rPr lang="en-US" smtClean="0"/>
              <a:t>‹#›</a:t>
            </a:fld>
            <a:endParaRPr lang="en-US"/>
          </a:p>
        </p:txBody>
      </p:sp>
    </p:spTree>
    <p:extLst>
      <p:ext uri="{BB962C8B-B14F-4D97-AF65-F5344CB8AC3E}">
        <p14:creationId xmlns:p14="http://schemas.microsoft.com/office/powerpoint/2010/main" val="3480017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4642849-B028-4999-8E51-D83912F3F798}" type="datetimeFigureOut">
              <a:rPr lang="en-US" smtClean="0"/>
              <a:t>9/3/2019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E051C08-9308-45E9-9F6E-63EBCD8C8C08}" type="slidenum">
              <a:rPr lang="en-US" smtClean="0"/>
              <a:t>‹#›</a:t>
            </a:fld>
            <a:endParaRPr lang="en-US"/>
          </a:p>
        </p:txBody>
      </p:sp>
    </p:spTree>
    <p:extLst>
      <p:ext uri="{BB962C8B-B14F-4D97-AF65-F5344CB8AC3E}">
        <p14:creationId xmlns:p14="http://schemas.microsoft.com/office/powerpoint/2010/main" val="167154447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4642849-B028-4999-8E51-D83912F3F798}" type="datetimeFigureOut">
              <a:rPr lang="en-US" smtClean="0"/>
              <a:t>9/3/2019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E051C08-9308-45E9-9F6E-63EBCD8C8C08}" type="slidenum">
              <a:rPr lang="en-US" smtClean="0"/>
              <a:t>‹#›</a:t>
            </a:fld>
            <a:endParaRPr lang="en-US"/>
          </a:p>
        </p:txBody>
      </p:sp>
    </p:spTree>
    <p:extLst>
      <p:ext uri="{BB962C8B-B14F-4D97-AF65-F5344CB8AC3E}">
        <p14:creationId xmlns:p14="http://schemas.microsoft.com/office/powerpoint/2010/main" val="65427445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642849-B028-4999-8E51-D83912F3F798}" type="datetimeFigureOut">
              <a:rPr lang="en-US" smtClean="0"/>
              <a:t>9/3/2019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E051C08-9308-45E9-9F6E-63EBCD8C8C08}" type="slidenum">
              <a:rPr lang="en-US" smtClean="0"/>
              <a:t>‹#›</a:t>
            </a:fld>
            <a:endParaRPr lang="en-US"/>
          </a:p>
        </p:txBody>
      </p:sp>
    </p:spTree>
    <p:extLst>
      <p:ext uri="{BB962C8B-B14F-4D97-AF65-F5344CB8AC3E}">
        <p14:creationId xmlns:p14="http://schemas.microsoft.com/office/powerpoint/2010/main" val="163811249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4642849-B028-4999-8E51-D83912F3F798}" type="datetimeFigureOut">
              <a:rPr lang="en-US" smtClean="0"/>
              <a:t>9/3/2019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051C08-9308-45E9-9F6E-63EBCD8C8C08}" type="slidenum">
              <a:rPr lang="en-US" smtClean="0"/>
              <a:t>‹#›</a:t>
            </a:fld>
            <a:endParaRPr lang="en-US"/>
          </a:p>
        </p:txBody>
      </p:sp>
    </p:spTree>
    <p:extLst>
      <p:ext uri="{BB962C8B-B14F-4D97-AF65-F5344CB8AC3E}">
        <p14:creationId xmlns:p14="http://schemas.microsoft.com/office/powerpoint/2010/main" val="6110323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5" name="Rectangle 4"/>
          <p:cNvSpPr/>
          <p:nvPr userDrawn="1"/>
        </p:nvSpPr>
        <p:spPr>
          <a:xfrm>
            <a:off x="0" y="318"/>
            <a:ext cx="9144000" cy="82232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91429" tIns="45714" rIns="91429" bIns="45714" anchor="ctr"/>
          <a:lstStyle/>
          <a:p>
            <a:pPr algn="ctr" fontAlgn="base">
              <a:spcBef>
                <a:spcPct val="0"/>
              </a:spcBef>
              <a:spcAft>
                <a:spcPct val="0"/>
              </a:spcAft>
              <a:defRPr/>
            </a:pPr>
            <a:endParaRPr lang="en-US" dirty="0">
              <a:solidFill>
                <a:srgbClr val="FFFFFF"/>
              </a:solidFill>
            </a:endParaRPr>
          </a:p>
        </p:txBody>
      </p:sp>
      <p:sp>
        <p:nvSpPr>
          <p:cNvPr id="2" name="Title 1"/>
          <p:cNvSpPr>
            <a:spLocks noGrp="1"/>
          </p:cNvSpPr>
          <p:nvPr>
            <p:ph type="title"/>
          </p:nvPr>
        </p:nvSpPr>
        <p:spPr>
          <a:xfrm>
            <a:off x="76200" y="106680"/>
            <a:ext cx="7924800" cy="609600"/>
          </a:xfrm>
        </p:spPr>
        <p:txBody>
          <a:bodyPr/>
          <a:lstStyle>
            <a:lvl1pPr algn="l">
              <a:defRPr>
                <a:solidFill>
                  <a:schemeClr val="bg1"/>
                </a:solidFil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spcBef>
                <a:spcPct val="0"/>
              </a:spcBef>
              <a:buFontTx/>
              <a:buNone/>
              <a:defRPr/>
            </a:lvl1pPr>
          </a:lstStyle>
          <a:p>
            <a:r>
              <a:rPr lang="en-US" altLang="en-US" dirty="0" smtClean="0"/>
              <a:t>NASA Direct Readout Conference (NDRC) Webinar Series</a:t>
            </a:r>
          </a:p>
        </p:txBody>
      </p:sp>
      <p:pic>
        <p:nvPicPr>
          <p:cNvPr id="7" name="Picture 6" descr="https://directreadout.sci.gsfc.nasa.gov/images/drl-global.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229600" y="0"/>
            <a:ext cx="873534" cy="8229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10156460"/>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4642849-B028-4999-8E51-D83912F3F798}" type="datetimeFigureOut">
              <a:rPr lang="en-US" smtClean="0"/>
              <a:t>9/3/2019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051C08-9308-45E9-9F6E-63EBCD8C8C08}" type="slidenum">
              <a:rPr lang="en-US" smtClean="0"/>
              <a:t>‹#›</a:t>
            </a:fld>
            <a:endParaRPr lang="en-US"/>
          </a:p>
        </p:txBody>
      </p:sp>
    </p:spTree>
    <p:extLst>
      <p:ext uri="{BB962C8B-B14F-4D97-AF65-F5344CB8AC3E}">
        <p14:creationId xmlns:p14="http://schemas.microsoft.com/office/powerpoint/2010/main" val="139764288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4642849-B028-4999-8E51-D83912F3F798}" type="datetimeFigureOut">
              <a:rPr lang="en-US" smtClean="0"/>
              <a:t>9/3/2019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051C08-9308-45E9-9F6E-63EBCD8C8C08}" type="slidenum">
              <a:rPr lang="en-US" smtClean="0"/>
              <a:t>‹#›</a:t>
            </a:fld>
            <a:endParaRPr lang="en-US"/>
          </a:p>
        </p:txBody>
      </p:sp>
    </p:spTree>
    <p:extLst>
      <p:ext uri="{BB962C8B-B14F-4D97-AF65-F5344CB8AC3E}">
        <p14:creationId xmlns:p14="http://schemas.microsoft.com/office/powerpoint/2010/main" val="229666078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4642849-B028-4999-8E51-D83912F3F798}" type="datetimeFigureOut">
              <a:rPr lang="en-US" smtClean="0"/>
              <a:t>9/3/2019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051C08-9308-45E9-9F6E-63EBCD8C8C08}" type="slidenum">
              <a:rPr lang="en-US" smtClean="0"/>
              <a:t>‹#›</a:t>
            </a:fld>
            <a:endParaRPr lang="en-US"/>
          </a:p>
        </p:txBody>
      </p:sp>
    </p:spTree>
    <p:extLst>
      <p:ext uri="{BB962C8B-B14F-4D97-AF65-F5344CB8AC3E}">
        <p14:creationId xmlns:p14="http://schemas.microsoft.com/office/powerpoint/2010/main" val="25026862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1"/>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smtClean="0"/>
              <a:t>Click to edit Master text styles</a:t>
            </a:r>
          </a:p>
        </p:txBody>
      </p:sp>
      <p:sp>
        <p:nvSpPr>
          <p:cNvPr id="4" name="Rectangle 4"/>
          <p:cNvSpPr>
            <a:spLocks noGrp="1" noChangeArrowheads="1"/>
          </p:cNvSpPr>
          <p:nvPr>
            <p:ph type="ftr" sz="quarter" idx="10"/>
          </p:nvPr>
        </p:nvSpPr>
        <p:spPr>
          <a:ln/>
        </p:spPr>
        <p:txBody>
          <a:bodyPr/>
          <a:lstStyle>
            <a:lvl1pPr>
              <a:spcBef>
                <a:spcPct val="0"/>
              </a:spcBef>
              <a:buFontTx/>
              <a:buNone/>
              <a:defRPr/>
            </a:lvl1pPr>
          </a:lstStyle>
          <a:p>
            <a:r>
              <a:rPr lang="en-US" altLang="en-US" dirty="0" smtClean="0"/>
              <a:t>NASA Direct Readout Conference (NDRC), http://ndrc-9.gsfc.nasa.gov</a:t>
            </a:r>
          </a:p>
        </p:txBody>
      </p:sp>
      <p:sp>
        <p:nvSpPr>
          <p:cNvPr id="5" name="Rectangle 4"/>
          <p:cNvSpPr/>
          <p:nvPr userDrawn="1"/>
        </p:nvSpPr>
        <p:spPr>
          <a:xfrm>
            <a:off x="0" y="7938"/>
            <a:ext cx="9144000" cy="82232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91429" tIns="45714" rIns="91429" bIns="45714" anchor="ctr"/>
          <a:lstStyle/>
          <a:p>
            <a:pPr algn="ctr" fontAlgn="base">
              <a:spcBef>
                <a:spcPct val="0"/>
              </a:spcBef>
              <a:spcAft>
                <a:spcPct val="0"/>
              </a:spcAft>
              <a:defRPr/>
            </a:pPr>
            <a:endParaRPr lang="en-US" dirty="0">
              <a:solidFill>
                <a:srgbClr val="FFFFFF"/>
              </a:solidFill>
            </a:endParaRPr>
          </a:p>
        </p:txBody>
      </p:sp>
      <p:pic>
        <p:nvPicPr>
          <p:cNvPr id="6" name="Picture 5" descr="https://directreadout.sci.gsfc.nasa.gov/images/drl-global.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229600" y="0"/>
            <a:ext cx="873534" cy="8229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7117574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6" name="Rectangle 5"/>
          <p:cNvSpPr/>
          <p:nvPr userDrawn="1"/>
        </p:nvSpPr>
        <p:spPr>
          <a:xfrm>
            <a:off x="0" y="7938"/>
            <a:ext cx="9144000" cy="82232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91429" tIns="45714" rIns="91429" bIns="45714" anchor="ctr"/>
          <a:lstStyle/>
          <a:p>
            <a:pPr algn="ctr" fontAlgn="base">
              <a:spcBef>
                <a:spcPct val="0"/>
              </a:spcBef>
              <a:spcAft>
                <a:spcPct val="0"/>
              </a:spcAft>
              <a:defRPr/>
            </a:pPr>
            <a:endParaRPr lang="en-US" dirty="0">
              <a:solidFill>
                <a:srgbClr val="FFFFFF"/>
              </a:solidFill>
            </a:endParaRPr>
          </a:p>
        </p:txBody>
      </p:sp>
      <p:sp>
        <p:nvSpPr>
          <p:cNvPr id="2" name="Title 1"/>
          <p:cNvSpPr>
            <a:spLocks noGrp="1"/>
          </p:cNvSpPr>
          <p:nvPr>
            <p:ph type="title"/>
          </p:nvPr>
        </p:nvSpPr>
        <p:spPr>
          <a:xfrm>
            <a:off x="152400" y="114300"/>
            <a:ext cx="7924800" cy="609600"/>
          </a:xfrm>
        </p:spPr>
        <p:txBody>
          <a:bodyPr/>
          <a:lstStyle>
            <a:lvl1pPr>
              <a:defRPr>
                <a:solidFill>
                  <a:schemeClr val="bg1"/>
                </a:solidFill>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990600" y="1143000"/>
            <a:ext cx="3771900" cy="49831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914900" y="1143000"/>
            <a:ext cx="3771900" cy="49831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spcBef>
                <a:spcPct val="0"/>
              </a:spcBef>
              <a:buFontTx/>
              <a:buNone/>
              <a:defRPr/>
            </a:lvl1pPr>
          </a:lstStyle>
          <a:p>
            <a:r>
              <a:rPr lang="en-US" altLang="en-US" dirty="0" smtClean="0"/>
              <a:t>NASA Direct Readout Conference (NDRC), http://ndrc-9.gsfc.nasa.gov</a:t>
            </a:r>
          </a:p>
        </p:txBody>
      </p:sp>
      <p:pic>
        <p:nvPicPr>
          <p:cNvPr id="7" name="Picture 6" descr="https://directreadout.sci.gsfc.nasa.gov/images/drl-global.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229600" y="0"/>
            <a:ext cx="873534" cy="8229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45830884"/>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8" name="Rectangle 7"/>
          <p:cNvSpPr/>
          <p:nvPr userDrawn="1"/>
        </p:nvSpPr>
        <p:spPr>
          <a:xfrm>
            <a:off x="0" y="7938"/>
            <a:ext cx="9144000" cy="82232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91429" tIns="45714" rIns="91429" bIns="45714" anchor="ctr"/>
          <a:lstStyle/>
          <a:p>
            <a:pPr algn="ctr" fontAlgn="base">
              <a:spcBef>
                <a:spcPct val="0"/>
              </a:spcBef>
              <a:spcAft>
                <a:spcPct val="0"/>
              </a:spcAft>
              <a:defRPr/>
            </a:pPr>
            <a:endParaRPr lang="en-US" dirty="0">
              <a:solidFill>
                <a:srgbClr val="FFFFFF"/>
              </a:solidFill>
            </a:endParaRPr>
          </a:p>
        </p:txBody>
      </p:sp>
      <p:sp>
        <p:nvSpPr>
          <p:cNvPr id="2" name="Title 1"/>
          <p:cNvSpPr>
            <a:spLocks noGrp="1"/>
          </p:cNvSpPr>
          <p:nvPr>
            <p:ph type="title"/>
          </p:nvPr>
        </p:nvSpPr>
        <p:spPr>
          <a:xfrm>
            <a:off x="152400" y="118269"/>
            <a:ext cx="8229600" cy="601663"/>
          </a:xfrm>
        </p:spPr>
        <p:txBody>
          <a:bodyPr/>
          <a:lstStyle>
            <a:lvl1pPr>
              <a:defRPr>
                <a:solidFill>
                  <a:schemeClr val="bg1"/>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spcBef>
                <a:spcPct val="0"/>
              </a:spcBef>
              <a:buFontTx/>
              <a:buNone/>
              <a:defRPr/>
            </a:lvl1pPr>
          </a:lstStyle>
          <a:p>
            <a:r>
              <a:rPr lang="en-US" altLang="en-US" dirty="0" smtClean="0"/>
              <a:t>NASA Direct Readout Conference (NDRC), http://ndrc-9.gsfc.nasa.gov</a:t>
            </a:r>
          </a:p>
        </p:txBody>
      </p:sp>
      <p:pic>
        <p:nvPicPr>
          <p:cNvPr id="9" name="Picture 8" descr="https://directreadout.sci.gsfc.nasa.gov/images/drl-global.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229600" y="0"/>
            <a:ext cx="873534" cy="8229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5509149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4" name="Rectangle 3"/>
          <p:cNvSpPr/>
          <p:nvPr userDrawn="1"/>
        </p:nvSpPr>
        <p:spPr>
          <a:xfrm>
            <a:off x="0" y="7938"/>
            <a:ext cx="9144000" cy="82232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91429" tIns="45714" rIns="91429" bIns="45714" anchor="ctr"/>
          <a:lstStyle/>
          <a:p>
            <a:pPr algn="ctr" fontAlgn="base">
              <a:spcBef>
                <a:spcPct val="0"/>
              </a:spcBef>
              <a:spcAft>
                <a:spcPct val="0"/>
              </a:spcAft>
              <a:defRPr/>
            </a:pPr>
            <a:endParaRPr lang="en-US" dirty="0">
              <a:solidFill>
                <a:srgbClr val="FFFFFF"/>
              </a:solidFill>
            </a:endParaRPr>
          </a:p>
        </p:txBody>
      </p:sp>
      <p:sp>
        <p:nvSpPr>
          <p:cNvPr id="2" name="Title 1"/>
          <p:cNvSpPr>
            <a:spLocks noGrp="1"/>
          </p:cNvSpPr>
          <p:nvPr>
            <p:ph type="title"/>
          </p:nvPr>
        </p:nvSpPr>
        <p:spPr>
          <a:xfrm>
            <a:off x="152400" y="114300"/>
            <a:ext cx="7924800" cy="609600"/>
          </a:xfrm>
        </p:spPr>
        <p:txBody>
          <a:bodyPr/>
          <a:lstStyle>
            <a:lvl1pPr>
              <a:defRPr>
                <a:solidFill>
                  <a:schemeClr val="bg1"/>
                </a:solidFill>
              </a:defRPr>
            </a:lvl1pPr>
          </a:lstStyle>
          <a:p>
            <a:r>
              <a:rPr lang="en-US" dirty="0" smtClean="0"/>
              <a:t>Click to edit Master title style</a:t>
            </a:r>
            <a:endParaRPr lang="en-US" dirty="0"/>
          </a:p>
        </p:txBody>
      </p:sp>
      <p:sp>
        <p:nvSpPr>
          <p:cNvPr id="3" name="Rectangle 4"/>
          <p:cNvSpPr>
            <a:spLocks noGrp="1" noChangeArrowheads="1"/>
          </p:cNvSpPr>
          <p:nvPr>
            <p:ph type="ftr" sz="quarter" idx="10"/>
          </p:nvPr>
        </p:nvSpPr>
        <p:spPr>
          <a:ln/>
        </p:spPr>
        <p:txBody>
          <a:bodyPr/>
          <a:lstStyle>
            <a:lvl1pPr>
              <a:spcBef>
                <a:spcPct val="0"/>
              </a:spcBef>
              <a:buFontTx/>
              <a:buNone/>
              <a:defRPr/>
            </a:lvl1pPr>
          </a:lstStyle>
          <a:p>
            <a:r>
              <a:rPr lang="en-US" altLang="en-US" dirty="0" smtClean="0"/>
              <a:t>NASA Direct Readout Conference (NDRC), http://ndrc-9.gsfc.nasa.gov</a:t>
            </a:r>
          </a:p>
        </p:txBody>
      </p:sp>
      <p:pic>
        <p:nvPicPr>
          <p:cNvPr id="5" name="Picture 4" descr="https://directreadout.sci.gsfc.nasa.gov/images/drl-global.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229600" y="0"/>
            <a:ext cx="873534" cy="8229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9166050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spcBef>
                <a:spcPct val="0"/>
              </a:spcBef>
              <a:buFontTx/>
              <a:buNone/>
              <a:defRPr/>
            </a:lvl1pPr>
          </a:lstStyle>
          <a:p>
            <a:r>
              <a:rPr lang="en-US" altLang="en-US" dirty="0" smtClean="0"/>
              <a:t>NASA Direct Readout Conference (NDRC), http://ndrc-9.gsfc.nasa.gov</a:t>
            </a:r>
          </a:p>
        </p:txBody>
      </p:sp>
      <p:sp>
        <p:nvSpPr>
          <p:cNvPr id="3" name="Rectangle 2"/>
          <p:cNvSpPr/>
          <p:nvPr userDrawn="1"/>
        </p:nvSpPr>
        <p:spPr>
          <a:xfrm>
            <a:off x="0" y="7938"/>
            <a:ext cx="9144000" cy="82232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91429" tIns="45714" rIns="91429" bIns="45714" anchor="ctr"/>
          <a:lstStyle/>
          <a:p>
            <a:pPr algn="ctr" fontAlgn="base">
              <a:spcBef>
                <a:spcPct val="0"/>
              </a:spcBef>
              <a:spcAft>
                <a:spcPct val="0"/>
              </a:spcAft>
              <a:defRPr/>
            </a:pPr>
            <a:endParaRPr lang="en-US" dirty="0">
              <a:solidFill>
                <a:srgbClr val="FFFFFF"/>
              </a:solidFill>
            </a:endParaRPr>
          </a:p>
        </p:txBody>
      </p:sp>
      <p:pic>
        <p:nvPicPr>
          <p:cNvPr id="4" name="Picture 3" descr="https://directreadout.sci.gsfc.nasa.gov/images/drl-global.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229600" y="0"/>
            <a:ext cx="873534" cy="8229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6220514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spcBef>
                <a:spcPct val="0"/>
              </a:spcBef>
              <a:buFontTx/>
              <a:buNone/>
              <a:defRPr/>
            </a:lvl1pPr>
          </a:lstStyle>
          <a:p>
            <a:r>
              <a:rPr lang="en-US" altLang="en-US" dirty="0" smtClean="0"/>
              <a:t>NASA Direct Readout Conference (NDRC), http://ndrc-9.gsfc.nasa.gov</a:t>
            </a:r>
          </a:p>
        </p:txBody>
      </p:sp>
    </p:spTree>
    <p:extLst>
      <p:ext uri="{BB962C8B-B14F-4D97-AF65-F5344CB8AC3E}">
        <p14:creationId xmlns:p14="http://schemas.microsoft.com/office/powerpoint/2010/main" val="2433436330"/>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spcBef>
                <a:spcPct val="0"/>
              </a:spcBef>
              <a:buFontTx/>
              <a:buNone/>
              <a:defRPr/>
            </a:lvl1pPr>
          </a:lstStyle>
          <a:p>
            <a:r>
              <a:rPr lang="en-US" altLang="en-US" dirty="0" smtClean="0"/>
              <a:t>NASA Direct Readout Conference (NDRC), http://ndrc-9.gsfc.nasa.gov</a:t>
            </a:r>
          </a:p>
        </p:txBody>
      </p:sp>
    </p:spTree>
    <p:extLst>
      <p:ext uri="{BB962C8B-B14F-4D97-AF65-F5344CB8AC3E}">
        <p14:creationId xmlns:p14="http://schemas.microsoft.com/office/powerpoint/2010/main" val="203595445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52400" y="152400"/>
            <a:ext cx="79248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smtClean="0"/>
              <a:t>Click to edit Master title style</a:t>
            </a:r>
          </a:p>
        </p:txBody>
      </p:sp>
      <p:sp>
        <p:nvSpPr>
          <p:cNvPr id="4099" name="Rectangle 3"/>
          <p:cNvSpPr>
            <a:spLocks noGrp="1" noChangeArrowheads="1"/>
          </p:cNvSpPr>
          <p:nvPr>
            <p:ph type="body" idx="1"/>
          </p:nvPr>
        </p:nvSpPr>
        <p:spPr bwMode="auto">
          <a:xfrm>
            <a:off x="990600" y="1143000"/>
            <a:ext cx="7696200" cy="4983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4100" name="Rectangle 4"/>
          <p:cNvSpPr>
            <a:spLocks noGrp="1" noChangeArrowheads="1"/>
          </p:cNvSpPr>
          <p:nvPr>
            <p:ph type="ftr" sz="quarter" idx="3"/>
          </p:nvPr>
        </p:nvSpPr>
        <p:spPr bwMode="auto">
          <a:xfrm>
            <a:off x="1066800" y="6613525"/>
            <a:ext cx="72390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solidFill>
                  <a:srgbClr val="777777"/>
                </a:solidFill>
                <a:latin typeface="Arial" charset="0"/>
              </a:defRPr>
            </a:lvl1pPr>
          </a:lstStyle>
          <a:p>
            <a:pPr>
              <a:defRPr/>
            </a:pPr>
            <a:r>
              <a:rPr lang="en-US"/>
              <a:t>International Land Direct Readout Coordinating Committee, http://landdirectreadout.org</a:t>
            </a:r>
          </a:p>
        </p:txBody>
      </p:sp>
    </p:spTree>
  </p:cSld>
  <p:clrMap bg1="lt1" tx1="dk1" bg2="lt2" tx2="dk2" accent1="accent1" accent2="accent2" accent3="accent3" accent4="accent4" accent5="accent5" accent6="accent6" hlink="hlink" folHlink="folHlink"/>
  <p:sldLayoutIdLst>
    <p:sldLayoutId id="2147483708"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4099"/>
                                        </p:tgtEl>
                                        <p:attrNameLst>
                                          <p:attrName>style.visibility</p:attrName>
                                        </p:attrNameLst>
                                      </p:cBhvr>
                                      <p:to>
                                        <p:strVal val="visible"/>
                                      </p:to>
                                    </p:set>
                                    <p:animEffect transition="in" filter="wipe(up)">
                                      <p:cBhvr>
                                        <p:cTn id="7" dur="1000"/>
                                        <p:tgtEl>
                                          <p:spTgt spid="40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p:tmplLst>
          <p:tmpl>
            <p:tnLst>
              <p:par>
                <p:cTn presetID="22" presetClass="entr" presetSubtype="1" fill="hold" nodeType="afterEffect">
                  <p:stCondLst>
                    <p:cond delay="0"/>
                  </p:stCondLst>
                  <p:childTnLst>
                    <p:set>
                      <p:cBhvr>
                        <p:cTn dur="1" fill="hold">
                          <p:stCondLst>
                            <p:cond delay="0"/>
                          </p:stCondLst>
                        </p:cTn>
                        <p:tgtEl>
                          <p:spTgt spid="4099"/>
                        </p:tgtEl>
                        <p:attrNameLst>
                          <p:attrName>style.visibility</p:attrName>
                        </p:attrNameLst>
                      </p:cBhvr>
                      <p:to>
                        <p:strVal val="visible"/>
                      </p:to>
                    </p:set>
                    <p:animEffect transition="in" filter="wipe(up)">
                      <p:cBhvr>
                        <p:cTn dur="1000"/>
                        <p:tgtEl>
                          <p:spTgt spid="4099"/>
                        </p:tgtEl>
                      </p:cBhvr>
                    </p:animEffect>
                  </p:childTnLst>
                </p:cTn>
              </p:par>
            </p:tnLst>
          </p:tmpl>
        </p:tmplLst>
      </p:bldP>
    </p:bldLst>
  </p:timing>
  <p:hf sldNum="0" hdr="0" dt="0"/>
  <p:txStyles>
    <p:titleStyle>
      <a:lvl1pPr algn="l" rtl="0" eaLnBrk="1" fontAlgn="base" hangingPunct="1">
        <a:spcBef>
          <a:spcPct val="0"/>
        </a:spcBef>
        <a:spcAft>
          <a:spcPct val="0"/>
        </a:spcAft>
        <a:defRPr sz="3200" u="none">
          <a:solidFill>
            <a:schemeClr val="bg1"/>
          </a:solidFill>
          <a:latin typeface="Tahoma" panose="020B0604030504040204" pitchFamily="34" charset="0"/>
          <a:ea typeface="Tahoma" panose="020B0604030504040204" pitchFamily="34" charset="0"/>
          <a:cs typeface="Tahoma" panose="020B0604030504040204" pitchFamily="34" charset="0"/>
        </a:defRPr>
      </a:lvl1pPr>
      <a:lvl2pPr algn="ctr" rtl="0" eaLnBrk="1" fontAlgn="base" hangingPunct="1">
        <a:spcBef>
          <a:spcPct val="0"/>
        </a:spcBef>
        <a:spcAft>
          <a:spcPct val="0"/>
        </a:spcAft>
        <a:defRPr sz="3200" u="sng">
          <a:solidFill>
            <a:srgbClr val="003300"/>
          </a:solidFill>
          <a:latin typeface="Arial" charset="0"/>
        </a:defRPr>
      </a:lvl2pPr>
      <a:lvl3pPr algn="ctr" rtl="0" eaLnBrk="1" fontAlgn="base" hangingPunct="1">
        <a:spcBef>
          <a:spcPct val="0"/>
        </a:spcBef>
        <a:spcAft>
          <a:spcPct val="0"/>
        </a:spcAft>
        <a:defRPr sz="3200" u="sng">
          <a:solidFill>
            <a:srgbClr val="003300"/>
          </a:solidFill>
          <a:latin typeface="Arial" charset="0"/>
        </a:defRPr>
      </a:lvl3pPr>
      <a:lvl4pPr algn="ctr" rtl="0" eaLnBrk="1" fontAlgn="base" hangingPunct="1">
        <a:spcBef>
          <a:spcPct val="0"/>
        </a:spcBef>
        <a:spcAft>
          <a:spcPct val="0"/>
        </a:spcAft>
        <a:defRPr sz="3200" u="sng">
          <a:solidFill>
            <a:srgbClr val="003300"/>
          </a:solidFill>
          <a:latin typeface="Arial" charset="0"/>
        </a:defRPr>
      </a:lvl4pPr>
      <a:lvl5pPr algn="ctr" rtl="0" eaLnBrk="1" fontAlgn="base" hangingPunct="1">
        <a:spcBef>
          <a:spcPct val="0"/>
        </a:spcBef>
        <a:spcAft>
          <a:spcPct val="0"/>
        </a:spcAft>
        <a:defRPr sz="3200" u="sng">
          <a:solidFill>
            <a:srgbClr val="003300"/>
          </a:solidFill>
          <a:latin typeface="Arial" charset="0"/>
        </a:defRPr>
      </a:lvl5pPr>
      <a:lvl6pPr marL="457200" algn="ctr" rtl="0" eaLnBrk="1" fontAlgn="base" hangingPunct="1">
        <a:spcBef>
          <a:spcPct val="0"/>
        </a:spcBef>
        <a:spcAft>
          <a:spcPct val="0"/>
        </a:spcAft>
        <a:defRPr sz="3200" u="sng">
          <a:solidFill>
            <a:srgbClr val="003300"/>
          </a:solidFill>
          <a:latin typeface="Arial" charset="0"/>
        </a:defRPr>
      </a:lvl6pPr>
      <a:lvl7pPr marL="914400" algn="ctr" rtl="0" eaLnBrk="1" fontAlgn="base" hangingPunct="1">
        <a:spcBef>
          <a:spcPct val="0"/>
        </a:spcBef>
        <a:spcAft>
          <a:spcPct val="0"/>
        </a:spcAft>
        <a:defRPr sz="3200" u="sng">
          <a:solidFill>
            <a:srgbClr val="003300"/>
          </a:solidFill>
          <a:latin typeface="Arial" charset="0"/>
        </a:defRPr>
      </a:lvl7pPr>
      <a:lvl8pPr marL="1371600" algn="ctr" rtl="0" eaLnBrk="1" fontAlgn="base" hangingPunct="1">
        <a:spcBef>
          <a:spcPct val="0"/>
        </a:spcBef>
        <a:spcAft>
          <a:spcPct val="0"/>
        </a:spcAft>
        <a:defRPr sz="3200" u="sng">
          <a:solidFill>
            <a:srgbClr val="003300"/>
          </a:solidFill>
          <a:latin typeface="Arial" charset="0"/>
        </a:defRPr>
      </a:lvl8pPr>
      <a:lvl9pPr marL="1828800" algn="ctr" rtl="0" eaLnBrk="1" fontAlgn="base" hangingPunct="1">
        <a:spcBef>
          <a:spcPct val="0"/>
        </a:spcBef>
        <a:spcAft>
          <a:spcPct val="0"/>
        </a:spcAft>
        <a:defRPr sz="3200" u="sng">
          <a:solidFill>
            <a:srgbClr val="003300"/>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Tahoma" panose="020B0604030504040204" pitchFamily="34" charset="0"/>
          <a:ea typeface="Tahoma" panose="020B0604030504040204" pitchFamily="34" charset="0"/>
          <a:cs typeface="Tahoma" panose="020B0604030504040204" pitchFamily="34" charset="0"/>
        </a:defRPr>
      </a:lvl1pPr>
      <a:lvl2pPr marL="742950" indent="-285750" algn="l" rtl="0" eaLnBrk="1" fontAlgn="base" hangingPunct="1">
        <a:spcBef>
          <a:spcPct val="20000"/>
        </a:spcBef>
        <a:spcAft>
          <a:spcPct val="0"/>
        </a:spcAft>
        <a:buChar char="–"/>
        <a:defRPr sz="2800">
          <a:solidFill>
            <a:schemeClr val="tx1"/>
          </a:solidFill>
          <a:latin typeface="Tahoma" panose="020B0604030504040204" pitchFamily="34" charset="0"/>
          <a:ea typeface="Tahoma" panose="020B0604030504040204" pitchFamily="34" charset="0"/>
          <a:cs typeface="Tahoma" panose="020B0604030504040204" pitchFamily="34" charset="0"/>
        </a:defRPr>
      </a:lvl2pPr>
      <a:lvl3pPr marL="1143000" indent="-228600" algn="l" rtl="0" eaLnBrk="1" fontAlgn="base" hangingPunct="1">
        <a:spcBef>
          <a:spcPct val="20000"/>
        </a:spcBef>
        <a:spcAft>
          <a:spcPct val="0"/>
        </a:spcAft>
        <a:buChar char="•"/>
        <a:defRPr sz="2400">
          <a:solidFill>
            <a:schemeClr val="tx1"/>
          </a:solidFill>
          <a:latin typeface="Tahoma" panose="020B0604030504040204" pitchFamily="34" charset="0"/>
          <a:ea typeface="Tahoma" panose="020B0604030504040204" pitchFamily="34" charset="0"/>
          <a:cs typeface="Tahoma" panose="020B0604030504040204" pitchFamily="34" charset="0"/>
        </a:defRPr>
      </a:lvl3pPr>
      <a:lvl4pPr marL="1600200" indent="-228600" algn="l" rtl="0" eaLnBrk="1" fontAlgn="base" hangingPunct="1">
        <a:spcBef>
          <a:spcPct val="20000"/>
        </a:spcBef>
        <a:spcAft>
          <a:spcPct val="0"/>
        </a:spcAft>
        <a:buChar char="–"/>
        <a:defRPr sz="2000">
          <a:solidFill>
            <a:schemeClr val="tx1"/>
          </a:solidFill>
          <a:latin typeface="Tahoma" panose="020B0604030504040204" pitchFamily="34" charset="0"/>
          <a:ea typeface="Tahoma" panose="020B0604030504040204" pitchFamily="34" charset="0"/>
          <a:cs typeface="Tahoma" panose="020B0604030504040204" pitchFamily="34" charset="0"/>
        </a:defRPr>
      </a:lvl4pPr>
      <a:lvl5pPr marL="2057400" indent="-228600" algn="l" rtl="0" eaLnBrk="1" fontAlgn="base" hangingPunct="1">
        <a:spcBef>
          <a:spcPct val="20000"/>
        </a:spcBef>
        <a:spcAft>
          <a:spcPct val="0"/>
        </a:spcAft>
        <a:buChar char="»"/>
        <a:defRPr sz="2000">
          <a:solidFill>
            <a:schemeClr val="tx1"/>
          </a:solidFill>
          <a:latin typeface="Tahoma" panose="020B0604030504040204" pitchFamily="34" charset="0"/>
          <a:ea typeface="Tahoma" panose="020B0604030504040204" pitchFamily="34" charset="0"/>
          <a:cs typeface="Tahoma" panose="020B0604030504040204" pitchFamily="34" charset="0"/>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642849-B028-4999-8E51-D83912F3F798}" type="datetimeFigureOut">
              <a:rPr lang="en-US" smtClean="0"/>
              <a:t>9/3/2019</a:t>
            </a:fld>
            <a:endParaRPr 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051C08-9308-45E9-9F6E-63EBCD8C8C08}" type="slidenum">
              <a:rPr lang="en-US" smtClean="0"/>
              <a:t>‹#›</a:t>
            </a:fld>
            <a:endParaRPr lang="en-US"/>
          </a:p>
        </p:txBody>
      </p:sp>
    </p:spTree>
    <p:extLst>
      <p:ext uri="{BB962C8B-B14F-4D97-AF65-F5344CB8AC3E}">
        <p14:creationId xmlns:p14="http://schemas.microsoft.com/office/powerpoint/2010/main" val="3925192122"/>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mailto:brad.quayle@usda.gov"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surveymonkey.com/r/NDRC-May2019"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mailto:bquayle@usda.gov"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mailto:robert.k.kannenberg@nasa.gov" TargetMode="External"/><Relationship Id="rId4" Type="http://schemas.openxmlformats.org/officeDocument/2006/relationships/hyperlink" Target="mailto:kelvin.w.brentzel@nasa.gov"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47700" y="2384554"/>
            <a:ext cx="7848600" cy="2662267"/>
          </a:xfrm>
          <a:prstGeom prst="rect">
            <a:avLst/>
          </a:prstGeom>
          <a:noFill/>
        </p:spPr>
        <p:txBody>
          <a:bodyPr wrap="square" rtlCol="0">
            <a:spAutoFit/>
          </a:bodyPr>
          <a:lstStyle/>
          <a:p>
            <a:pPr algn="ctr">
              <a:spcAft>
                <a:spcPts val="600"/>
              </a:spcAft>
            </a:pPr>
            <a:r>
              <a:rPr lang="en-US" sz="3600" dirty="0" smtClean="0">
                <a:latin typeface="Tahoma" panose="020B0604030504040204" pitchFamily="34" charset="0"/>
                <a:ea typeface="Tahoma" panose="020B0604030504040204" pitchFamily="34" charset="0"/>
                <a:cs typeface="Tahoma" panose="020B0604030504040204" pitchFamily="34" charset="0"/>
              </a:rPr>
              <a:t>Welcome to the NASA Direct Readout Conference (NDRC) Webinar Series</a:t>
            </a:r>
          </a:p>
          <a:p>
            <a:pPr>
              <a:spcAft>
                <a:spcPts val="600"/>
              </a:spcAft>
            </a:pPr>
            <a:endParaRPr lang="en-US" sz="2800" dirty="0">
              <a:latin typeface="Tahoma" panose="020B0604030504040204" pitchFamily="34" charset="0"/>
              <a:ea typeface="Tahoma" panose="020B0604030504040204" pitchFamily="34" charset="0"/>
              <a:cs typeface="Tahoma" panose="020B0604030504040204" pitchFamily="34" charset="0"/>
            </a:endParaRPr>
          </a:p>
          <a:p>
            <a:pPr>
              <a:spcAft>
                <a:spcPts val="600"/>
              </a:spcAft>
            </a:pPr>
            <a:r>
              <a:rPr lang="en-US" sz="2800" dirty="0" smtClean="0">
                <a:latin typeface="Tahoma" panose="020B0604030504040204" pitchFamily="34" charset="0"/>
                <a:ea typeface="Tahoma" panose="020B0604030504040204" pitchFamily="34" charset="0"/>
                <a:cs typeface="Tahoma" panose="020B0604030504040204" pitchFamily="34" charset="0"/>
              </a:rPr>
              <a:t>The webinar will begin at 11:00 EDT/15:00 UTC</a:t>
            </a:r>
            <a:endParaRPr lang="en-US" sz="2800" dirty="0">
              <a:latin typeface="Tahoma" panose="020B0604030504040204" pitchFamily="34" charset="0"/>
              <a:ea typeface="Tahoma" panose="020B0604030504040204" pitchFamily="34" charset="0"/>
              <a:cs typeface="Tahoma" panose="020B0604030504040204" pitchFamily="34" charset="0"/>
            </a:endParaRPr>
          </a:p>
          <a:p>
            <a:pPr lvl="1">
              <a:spcAft>
                <a:spcPts val="1800"/>
              </a:spcAft>
            </a:pPr>
            <a:endParaRPr lang="en-US" sz="2400" dirty="0" smtClean="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4968292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5123" name="Rectangle 2"/>
          <p:cNvSpPr>
            <a:spLocks noGrp="1" noChangeArrowheads="1"/>
          </p:cNvSpPr>
          <p:nvPr>
            <p:ph type="ctrTitle"/>
          </p:nvPr>
        </p:nvSpPr>
        <p:spPr>
          <a:xfrm>
            <a:off x="1066800" y="838200"/>
            <a:ext cx="7772400" cy="1470025"/>
          </a:xfrm>
        </p:spPr>
        <p:txBody>
          <a:bodyPr/>
          <a:lstStyle/>
          <a:p>
            <a:r>
              <a:rPr lang="en-US" altLang="en-US" sz="4800" dirty="0" smtClean="0"/>
              <a:t>NASA Direct Readout Conference (NDRC) Webinar Series </a:t>
            </a:r>
            <a:br>
              <a:rPr lang="en-US" altLang="en-US" sz="4800" dirty="0" smtClean="0"/>
            </a:br>
            <a:endParaRPr lang="en-US" altLang="en-US" sz="4800" dirty="0" smtClean="0"/>
          </a:p>
        </p:txBody>
      </p:sp>
      <p:sp>
        <p:nvSpPr>
          <p:cNvPr id="5124" name="Rectangle 3"/>
          <p:cNvSpPr>
            <a:spLocks noGrp="1" noChangeArrowheads="1"/>
          </p:cNvSpPr>
          <p:nvPr>
            <p:ph type="subTitle" idx="1"/>
          </p:nvPr>
        </p:nvSpPr>
        <p:spPr>
          <a:xfrm>
            <a:off x="1600200" y="2667000"/>
            <a:ext cx="7315200" cy="3733800"/>
          </a:xfrm>
        </p:spPr>
        <p:txBody>
          <a:bodyPr/>
          <a:lstStyle/>
          <a:p>
            <a:pPr>
              <a:spcBef>
                <a:spcPts val="0"/>
              </a:spcBef>
              <a:spcAft>
                <a:spcPts val="1800"/>
              </a:spcAft>
            </a:pPr>
            <a:endParaRPr lang="en-US" altLang="en-US" sz="2800" dirty="0" smtClean="0"/>
          </a:p>
          <a:p>
            <a:pPr>
              <a:spcBef>
                <a:spcPts val="0"/>
              </a:spcBef>
              <a:spcAft>
                <a:spcPts val="1800"/>
              </a:spcAft>
            </a:pPr>
            <a:endParaRPr lang="en-US" altLang="en-US" sz="2800" dirty="0" smtClean="0"/>
          </a:p>
          <a:p>
            <a:pPr>
              <a:spcBef>
                <a:spcPts val="0"/>
              </a:spcBef>
              <a:spcAft>
                <a:spcPts val="1800"/>
              </a:spcAft>
            </a:pPr>
            <a:endParaRPr lang="en-US" altLang="en-US" sz="2800" dirty="0" smtClean="0"/>
          </a:p>
          <a:p>
            <a:pPr>
              <a:spcBef>
                <a:spcPts val="0"/>
              </a:spcBef>
              <a:spcAft>
                <a:spcPts val="0"/>
              </a:spcAft>
            </a:pPr>
            <a:r>
              <a:rPr lang="en-US" altLang="en-US" sz="2000" dirty="0" smtClean="0"/>
              <a:t>September 4, 2019</a:t>
            </a:r>
            <a:r>
              <a:rPr lang="en-US" altLang="en-US" dirty="0" smtClean="0"/>
              <a:t/>
            </a:r>
            <a:br>
              <a:rPr lang="en-US" altLang="en-US" dirty="0" smtClean="0"/>
            </a:br>
            <a:endParaRPr lang="en-US" altLang="en-US" sz="1600" dirty="0" smtClean="0"/>
          </a:p>
        </p:txBody>
      </p:sp>
      <p:pic>
        <p:nvPicPr>
          <p:cNvPr id="6" name="Picture 5" descr="NASA_Logo_Colo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88450" y="6160808"/>
            <a:ext cx="650875" cy="53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6" descr="UAS logo"/>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339325" y="6106039"/>
            <a:ext cx="598487"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00621683"/>
      </p:ext>
    </p:extLst>
  </p:cSld>
  <p:clrMapOvr>
    <a:masterClrMapping/>
  </p:clrMapOvr>
  <p:transition>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Footer Placeholder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000" dirty="0" smtClean="0">
                <a:solidFill>
                  <a:srgbClr val="777777"/>
                </a:solidFill>
              </a:rPr>
              <a:t>NASA Direct Readout Conference (NDRC) Webinar Series</a:t>
            </a:r>
          </a:p>
        </p:txBody>
      </p:sp>
      <p:sp>
        <p:nvSpPr>
          <p:cNvPr id="2" name="Title 1"/>
          <p:cNvSpPr>
            <a:spLocks noGrp="1"/>
          </p:cNvSpPr>
          <p:nvPr>
            <p:ph type="title"/>
          </p:nvPr>
        </p:nvSpPr>
        <p:spPr>
          <a:xfrm>
            <a:off x="76200" y="76200"/>
            <a:ext cx="7924800" cy="609600"/>
          </a:xfrm>
        </p:spPr>
        <p:txBody>
          <a:bodyPr/>
          <a:lstStyle/>
          <a:p>
            <a:r>
              <a:rPr lang="en-US" sz="3600" dirty="0" smtClean="0"/>
              <a:t>NDRC Webinar Ground Rules</a:t>
            </a:r>
            <a:endParaRPr lang="en-US" sz="3600" dirty="0"/>
          </a:p>
        </p:txBody>
      </p:sp>
      <p:sp>
        <p:nvSpPr>
          <p:cNvPr id="5" name="TextBox 4"/>
          <p:cNvSpPr txBox="1"/>
          <p:nvPr/>
        </p:nvSpPr>
        <p:spPr>
          <a:xfrm>
            <a:off x="482321" y="1005840"/>
            <a:ext cx="7848600" cy="5309146"/>
          </a:xfrm>
          <a:prstGeom prst="rect">
            <a:avLst/>
          </a:prstGeom>
          <a:noFill/>
        </p:spPr>
        <p:txBody>
          <a:bodyPr wrap="square" rtlCol="0">
            <a:spAutoFit/>
          </a:bodyPr>
          <a:lstStyle/>
          <a:p>
            <a:pPr marL="227013" indent="-227013">
              <a:spcAft>
                <a:spcPts val="600"/>
              </a:spcAft>
              <a:buFont typeface="Arial" panose="020B0604020202020204" pitchFamily="34" charset="0"/>
              <a:buChar char="•"/>
            </a:pPr>
            <a:r>
              <a:rPr lang="en-US" sz="2800" dirty="0" smtClean="0">
                <a:latin typeface="Tahoma" panose="020B0604030504040204" pitchFamily="34" charset="0"/>
                <a:ea typeface="Tahoma" panose="020B0604030504040204" pitchFamily="34" charset="0"/>
                <a:cs typeface="Tahoma" panose="020B0604030504040204" pitchFamily="34" charset="0"/>
              </a:rPr>
              <a:t>Communications with presenters</a:t>
            </a:r>
            <a:endParaRPr lang="en-US" sz="2800" dirty="0">
              <a:latin typeface="Tahoma" panose="020B0604030504040204" pitchFamily="34" charset="0"/>
              <a:ea typeface="Tahoma" panose="020B0604030504040204" pitchFamily="34" charset="0"/>
              <a:cs typeface="Tahoma" panose="020B0604030504040204" pitchFamily="34" charset="0"/>
            </a:endParaRPr>
          </a:p>
          <a:p>
            <a:pPr marL="684213" lvl="1" indent="-227013">
              <a:spcAft>
                <a:spcPts val="600"/>
              </a:spcAft>
              <a:buFont typeface="Arial" panose="020B0604020202020204" pitchFamily="34" charset="0"/>
              <a:buChar char="•"/>
            </a:pPr>
            <a:r>
              <a:rPr lang="en-US" sz="2200" dirty="0" smtClean="0">
                <a:latin typeface="Tahoma" panose="020B0604030504040204" pitchFamily="34" charset="0"/>
                <a:ea typeface="Tahoma" panose="020B0604030504040204" pitchFamily="34" charset="0"/>
                <a:cs typeface="Tahoma" panose="020B0604030504040204" pitchFamily="34" charset="0"/>
              </a:rPr>
              <a:t>Questions </a:t>
            </a:r>
            <a:r>
              <a:rPr lang="en-US" sz="2200" dirty="0">
                <a:latin typeface="Tahoma" panose="020B0604030504040204" pitchFamily="34" charset="0"/>
                <a:ea typeface="Tahoma" panose="020B0604030504040204" pitchFamily="34" charset="0"/>
                <a:cs typeface="Tahoma" panose="020B0604030504040204" pitchFamily="34" charset="0"/>
              </a:rPr>
              <a:t>to each presenter will be coordinated by </a:t>
            </a:r>
            <a:r>
              <a:rPr lang="en-US" sz="2200" dirty="0" smtClean="0">
                <a:latin typeface="Tahoma" panose="020B0604030504040204" pitchFamily="34" charset="0"/>
                <a:ea typeface="Tahoma" panose="020B0604030504040204" pitchFamily="34" charset="0"/>
                <a:cs typeface="Tahoma" panose="020B0604030504040204" pitchFamily="34" charset="0"/>
              </a:rPr>
              <a:t>host (Brad Quayle), </a:t>
            </a:r>
            <a:r>
              <a:rPr lang="en-US" sz="2200" dirty="0">
                <a:latin typeface="Tahoma" panose="020B0604030504040204" pitchFamily="34" charset="0"/>
                <a:ea typeface="Tahoma" panose="020B0604030504040204" pitchFamily="34" charset="0"/>
                <a:cs typeface="Tahoma" panose="020B0604030504040204" pitchFamily="34" charset="0"/>
              </a:rPr>
              <a:t>where you will be called on to speak</a:t>
            </a:r>
          </a:p>
          <a:p>
            <a:pPr marL="684213" lvl="1" indent="-227013">
              <a:spcAft>
                <a:spcPts val="600"/>
              </a:spcAft>
              <a:buFont typeface="Arial" panose="020B0604020202020204" pitchFamily="34" charset="0"/>
              <a:buChar char="•"/>
            </a:pPr>
            <a:r>
              <a:rPr lang="en-US" sz="2200" dirty="0" smtClean="0">
                <a:latin typeface="Tahoma" panose="020B0604030504040204" pitchFamily="34" charset="0"/>
                <a:ea typeface="Tahoma" panose="020B0604030504040204" pitchFamily="34" charset="0"/>
                <a:cs typeface="Tahoma" panose="020B0604030504040204" pitchFamily="34" charset="0"/>
              </a:rPr>
              <a:t>Please </a:t>
            </a:r>
            <a:r>
              <a:rPr lang="en-US" sz="2200" dirty="0" smtClean="0">
                <a:latin typeface="Tahoma" panose="020B0604030504040204" pitchFamily="34" charset="0"/>
                <a:ea typeface="Tahoma" panose="020B0604030504040204" pitchFamily="34" charset="0"/>
                <a:cs typeface="Tahoma" panose="020B0604030504040204" pitchFamily="34" charset="0"/>
              </a:rPr>
              <a:t>provide </a:t>
            </a:r>
            <a:r>
              <a:rPr lang="en-US" sz="2200" dirty="0" smtClean="0">
                <a:latin typeface="Tahoma" panose="020B0604030504040204" pitchFamily="34" charset="0"/>
                <a:ea typeface="Tahoma" panose="020B0604030504040204" pitchFamily="34" charset="0"/>
                <a:cs typeface="Tahoma" panose="020B0604030504040204" pitchFamily="34" charset="0"/>
              </a:rPr>
              <a:t>questions for presenters to the WebEx </a:t>
            </a:r>
            <a:r>
              <a:rPr lang="en-US" sz="2200" dirty="0">
                <a:latin typeface="Tahoma" panose="020B0604030504040204" pitchFamily="34" charset="0"/>
                <a:ea typeface="Tahoma" panose="020B0604030504040204" pitchFamily="34" charset="0"/>
                <a:cs typeface="Tahoma" panose="020B0604030504040204" pitchFamily="34" charset="0"/>
              </a:rPr>
              <a:t>panelists at any </a:t>
            </a:r>
            <a:r>
              <a:rPr lang="en-US" sz="2200" dirty="0" smtClean="0">
                <a:latin typeface="Tahoma" panose="020B0604030504040204" pitchFamily="34" charset="0"/>
                <a:ea typeface="Tahoma" panose="020B0604030504040204" pitchFamily="34" charset="0"/>
                <a:cs typeface="Tahoma" panose="020B0604030504040204" pitchFamily="34" charset="0"/>
              </a:rPr>
              <a:t>time via </a:t>
            </a:r>
            <a:r>
              <a:rPr lang="en-US" sz="2200" dirty="0">
                <a:latin typeface="Tahoma" panose="020B0604030504040204" pitchFamily="34" charset="0"/>
                <a:ea typeface="Tahoma" panose="020B0604030504040204" pitchFamily="34" charset="0"/>
                <a:cs typeface="Tahoma" panose="020B0604030504040204" pitchFamily="34" charset="0"/>
              </a:rPr>
              <a:t>chat</a:t>
            </a:r>
            <a:endParaRPr lang="en-US" sz="2200" dirty="0" smtClean="0">
              <a:latin typeface="Tahoma" panose="020B0604030504040204" pitchFamily="34" charset="0"/>
              <a:ea typeface="Tahoma" panose="020B0604030504040204" pitchFamily="34" charset="0"/>
              <a:cs typeface="Tahoma" panose="020B0604030504040204" pitchFamily="34" charset="0"/>
            </a:endParaRPr>
          </a:p>
          <a:p>
            <a:pPr marL="227013" indent="-227013">
              <a:spcAft>
                <a:spcPts val="600"/>
              </a:spcAft>
              <a:buFont typeface="Arial" panose="020B0604020202020204" pitchFamily="34" charset="0"/>
              <a:buChar char="•"/>
            </a:pPr>
            <a:r>
              <a:rPr lang="en-US" sz="2800" dirty="0" smtClean="0">
                <a:latin typeface="Tahoma" panose="020B0604030504040204" pitchFamily="34" charset="0"/>
                <a:ea typeface="Tahoma" panose="020B0604030504040204" pitchFamily="34" charset="0"/>
                <a:cs typeface="Tahoma" panose="020B0604030504040204" pitchFamily="34" charset="0"/>
              </a:rPr>
              <a:t>Conference call</a:t>
            </a:r>
          </a:p>
          <a:p>
            <a:pPr marL="684213" lvl="1" indent="-227013">
              <a:spcAft>
                <a:spcPts val="600"/>
              </a:spcAft>
              <a:buFont typeface="Arial" panose="020B0604020202020204" pitchFamily="34" charset="0"/>
              <a:buChar char="•"/>
            </a:pPr>
            <a:r>
              <a:rPr lang="en-US" sz="2200" dirty="0" smtClean="0">
                <a:latin typeface="Tahoma" panose="020B0604030504040204" pitchFamily="34" charset="0"/>
                <a:ea typeface="Tahoma" panose="020B0604030504040204" pitchFamily="34" charset="0"/>
                <a:cs typeface="Tahoma" panose="020B0604030504040204" pitchFamily="34" charset="0"/>
              </a:rPr>
              <a:t>Please </a:t>
            </a:r>
            <a:r>
              <a:rPr lang="en-US" sz="2200" dirty="0">
                <a:latin typeface="Tahoma" panose="020B0604030504040204" pitchFamily="34" charset="0"/>
                <a:ea typeface="Tahoma" panose="020B0604030504040204" pitchFamily="34" charset="0"/>
                <a:cs typeface="Tahoma" panose="020B0604030504040204" pitchFamily="34" charset="0"/>
              </a:rPr>
              <a:t>keep your phone muted at all times unless called on by </a:t>
            </a:r>
            <a:r>
              <a:rPr lang="en-US" sz="2200" dirty="0" smtClean="0">
                <a:latin typeface="Tahoma" panose="020B0604030504040204" pitchFamily="34" charset="0"/>
                <a:ea typeface="Tahoma" panose="020B0604030504040204" pitchFamily="34" charset="0"/>
                <a:cs typeface="Tahoma" panose="020B0604030504040204" pitchFamily="34" charset="0"/>
              </a:rPr>
              <a:t>moderator</a:t>
            </a:r>
            <a:endParaRPr lang="en-US" sz="2200" dirty="0">
              <a:latin typeface="Tahoma" panose="020B0604030504040204" pitchFamily="34" charset="0"/>
              <a:ea typeface="Tahoma" panose="020B0604030504040204" pitchFamily="34" charset="0"/>
              <a:cs typeface="Tahoma" panose="020B0604030504040204" pitchFamily="34" charset="0"/>
            </a:endParaRPr>
          </a:p>
          <a:p>
            <a:pPr marL="227013" indent="-227013">
              <a:spcAft>
                <a:spcPts val="600"/>
              </a:spcAft>
              <a:buFont typeface="Arial" panose="020B0604020202020204" pitchFamily="34" charset="0"/>
              <a:buChar char="•"/>
            </a:pPr>
            <a:r>
              <a:rPr lang="en-US" sz="2800" dirty="0" smtClean="0">
                <a:latin typeface="Tahoma" panose="020B0604030504040204" pitchFamily="34" charset="0"/>
                <a:ea typeface="Tahoma" panose="020B0604030504040204" pitchFamily="34" charset="0"/>
                <a:cs typeface="Tahoma" panose="020B0604030504040204" pitchFamily="34" charset="0"/>
              </a:rPr>
              <a:t>Webinar input/feedback</a:t>
            </a:r>
            <a:endParaRPr lang="en-US" sz="2800" dirty="0">
              <a:latin typeface="Tahoma" panose="020B0604030504040204" pitchFamily="34" charset="0"/>
              <a:ea typeface="Tahoma" panose="020B0604030504040204" pitchFamily="34" charset="0"/>
              <a:cs typeface="Tahoma" panose="020B0604030504040204" pitchFamily="34" charset="0"/>
            </a:endParaRPr>
          </a:p>
          <a:p>
            <a:pPr marL="684213" lvl="1" indent="-227013">
              <a:spcAft>
                <a:spcPts val="600"/>
              </a:spcAft>
              <a:buFont typeface="Arial" panose="020B0604020202020204" pitchFamily="34" charset="0"/>
              <a:buChar char="•"/>
            </a:pPr>
            <a:r>
              <a:rPr lang="en-US" sz="2200" dirty="0" smtClean="0">
                <a:latin typeface="Tahoma" panose="020B0604030504040204" pitchFamily="34" charset="0"/>
                <a:ea typeface="Tahoma" panose="020B0604030504040204" pitchFamily="34" charset="0"/>
                <a:cs typeface="Tahoma" panose="020B0604030504040204" pitchFamily="34" charset="0"/>
              </a:rPr>
              <a:t>Input from participants is valued and requested</a:t>
            </a:r>
          </a:p>
          <a:p>
            <a:pPr marL="684213" lvl="1" indent="-227013">
              <a:spcAft>
                <a:spcPts val="600"/>
              </a:spcAft>
              <a:buFont typeface="Arial" panose="020B0604020202020204" pitchFamily="34" charset="0"/>
              <a:buChar char="•"/>
            </a:pPr>
            <a:r>
              <a:rPr lang="en-US" sz="2200" dirty="0" smtClean="0">
                <a:latin typeface="Tahoma" panose="020B0604030504040204" pitchFamily="34" charset="0"/>
                <a:ea typeface="Tahoma" panose="020B0604030504040204" pitchFamily="34" charset="0"/>
                <a:cs typeface="Tahoma" panose="020B0604030504040204" pitchFamily="34" charset="0"/>
              </a:rPr>
              <a:t>Please complete </a:t>
            </a:r>
            <a:r>
              <a:rPr lang="en-US" sz="2200" dirty="0">
                <a:latin typeface="Tahoma" panose="020B0604030504040204" pitchFamily="34" charset="0"/>
                <a:ea typeface="Tahoma" panose="020B0604030504040204" pitchFamily="34" charset="0"/>
                <a:cs typeface="Tahoma" panose="020B0604030504040204" pitchFamily="34" charset="0"/>
              </a:rPr>
              <a:t>the post-webinar survey, where you will also have opportunity to influence future NDRC </a:t>
            </a:r>
            <a:r>
              <a:rPr lang="en-US" sz="2200" dirty="0" smtClean="0">
                <a:latin typeface="Tahoma" panose="020B0604030504040204" pitchFamily="34" charset="0"/>
                <a:ea typeface="Tahoma" panose="020B0604030504040204" pitchFamily="34" charset="0"/>
                <a:cs typeface="Tahoma" panose="020B0604030504040204" pitchFamily="34" charset="0"/>
              </a:rPr>
              <a:t>webinar topics</a:t>
            </a:r>
          </a:p>
        </p:txBody>
      </p:sp>
    </p:spTree>
    <p:extLst>
      <p:ext uri="{BB962C8B-B14F-4D97-AF65-F5344CB8AC3E}">
        <p14:creationId xmlns:p14="http://schemas.microsoft.com/office/powerpoint/2010/main" val="3874937357"/>
      </p:ext>
    </p:extLst>
  </p:cSld>
  <p:clrMapOvr>
    <a:masterClrMapping/>
  </p:clrMapOvr>
  <p:transition>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Footer Placeholder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000" dirty="0" smtClean="0">
                <a:solidFill>
                  <a:srgbClr val="777777"/>
                </a:solidFill>
              </a:rPr>
              <a:t>NASA Direct Readout Conference (NDRC) Webinar Series</a:t>
            </a:r>
          </a:p>
        </p:txBody>
      </p:sp>
      <p:sp>
        <p:nvSpPr>
          <p:cNvPr id="2" name="Title 1"/>
          <p:cNvSpPr>
            <a:spLocks noGrp="1"/>
          </p:cNvSpPr>
          <p:nvPr>
            <p:ph type="title"/>
          </p:nvPr>
        </p:nvSpPr>
        <p:spPr>
          <a:xfrm>
            <a:off x="76200" y="76200"/>
            <a:ext cx="7924800" cy="609600"/>
          </a:xfrm>
        </p:spPr>
        <p:txBody>
          <a:bodyPr/>
          <a:lstStyle/>
          <a:p>
            <a:r>
              <a:rPr lang="en-US" sz="3600" dirty="0" smtClean="0"/>
              <a:t>NDRC Webinar Series</a:t>
            </a:r>
            <a:endParaRPr lang="en-US" sz="3600" dirty="0"/>
          </a:p>
        </p:txBody>
      </p:sp>
      <p:sp>
        <p:nvSpPr>
          <p:cNvPr id="5" name="TextBox 4"/>
          <p:cNvSpPr txBox="1"/>
          <p:nvPr/>
        </p:nvSpPr>
        <p:spPr>
          <a:xfrm>
            <a:off x="482321" y="1005840"/>
            <a:ext cx="7848600" cy="4524315"/>
          </a:xfrm>
          <a:prstGeom prst="rect">
            <a:avLst/>
          </a:prstGeom>
          <a:noFill/>
        </p:spPr>
        <p:txBody>
          <a:bodyPr wrap="square" rtlCol="0">
            <a:spAutoFit/>
          </a:bodyPr>
          <a:lstStyle/>
          <a:p>
            <a:pPr marL="227013" indent="-227013">
              <a:spcAft>
                <a:spcPts val="600"/>
              </a:spcAft>
              <a:buFont typeface="Arial" panose="020B0604020202020204" pitchFamily="34" charset="0"/>
              <a:buChar char="•"/>
            </a:pPr>
            <a:r>
              <a:rPr lang="en-US" sz="2800" dirty="0" smtClean="0">
                <a:latin typeface="Tahoma" panose="020B0604030504040204" pitchFamily="34" charset="0"/>
                <a:ea typeface="Tahoma" panose="020B0604030504040204" pitchFamily="34" charset="0"/>
                <a:cs typeface="Tahoma" panose="020B0604030504040204" pitchFamily="34" charset="0"/>
              </a:rPr>
              <a:t>Webinar Objective</a:t>
            </a:r>
          </a:p>
          <a:p>
            <a:pPr marL="684213" lvl="1" indent="-227013">
              <a:spcAft>
                <a:spcPts val="600"/>
              </a:spcAft>
              <a:buFont typeface="Arial" panose="020B0604020202020204" pitchFamily="34" charset="0"/>
              <a:buChar char="•"/>
            </a:pPr>
            <a:r>
              <a:rPr lang="en-US" sz="2400" dirty="0" smtClean="0">
                <a:latin typeface="Tahoma" panose="020B0604030504040204" pitchFamily="34" charset="0"/>
                <a:ea typeface="Tahoma" panose="020B0604030504040204" pitchFamily="34" charset="0"/>
                <a:cs typeface="Tahoma" panose="020B0604030504040204" pitchFamily="34" charset="0"/>
              </a:rPr>
              <a:t>Provide a “virtual” forum for </a:t>
            </a:r>
            <a:r>
              <a:rPr lang="en-US" sz="2400" dirty="0">
                <a:latin typeface="Tahoma" panose="020B0604030504040204" pitchFamily="34" charset="0"/>
                <a:ea typeface="Tahoma" panose="020B0604030504040204" pitchFamily="34" charset="0"/>
                <a:cs typeface="Tahoma" panose="020B0604030504040204" pitchFamily="34" charset="0"/>
              </a:rPr>
              <a:t>ongoing communications </a:t>
            </a:r>
            <a:r>
              <a:rPr lang="en-US" sz="2400" dirty="0" smtClean="0">
                <a:latin typeface="Tahoma" panose="020B0604030504040204" pitchFamily="34" charset="0"/>
                <a:ea typeface="Tahoma" panose="020B0604030504040204" pitchFamily="34" charset="0"/>
                <a:cs typeface="Tahoma" panose="020B0604030504040204" pitchFamily="34" charset="0"/>
              </a:rPr>
              <a:t>among</a:t>
            </a:r>
          </a:p>
          <a:p>
            <a:pPr marL="1141413" lvl="2" indent="-227013">
              <a:spcAft>
                <a:spcPts val="600"/>
              </a:spcAft>
              <a:buFont typeface="Arial" panose="020B0604020202020204" pitchFamily="34" charset="0"/>
              <a:buChar char="•"/>
            </a:pPr>
            <a:r>
              <a:rPr lang="en-US" sz="2400" dirty="0" smtClean="0">
                <a:latin typeface="Tahoma" panose="020B0604030504040204" pitchFamily="34" charset="0"/>
                <a:ea typeface="Tahoma" panose="020B0604030504040204" pitchFamily="34" charset="0"/>
                <a:cs typeface="Tahoma" panose="020B0604030504040204" pitchFamily="34" charset="0"/>
              </a:rPr>
              <a:t>DR/NRT </a:t>
            </a:r>
            <a:r>
              <a:rPr lang="en-US" sz="2400" dirty="0">
                <a:latin typeface="Tahoma" panose="020B0604030504040204" pitchFamily="34" charset="0"/>
                <a:ea typeface="Tahoma" panose="020B0604030504040204" pitchFamily="34" charset="0"/>
                <a:cs typeface="Tahoma" panose="020B0604030504040204" pitchFamily="34" charset="0"/>
              </a:rPr>
              <a:t>data </a:t>
            </a:r>
            <a:r>
              <a:rPr lang="en-US" sz="2400" dirty="0" smtClean="0">
                <a:latin typeface="Tahoma" panose="020B0604030504040204" pitchFamily="34" charset="0"/>
                <a:ea typeface="Tahoma" panose="020B0604030504040204" pitchFamily="34" charset="0"/>
                <a:cs typeface="Tahoma" panose="020B0604030504040204" pitchFamily="34" charset="0"/>
              </a:rPr>
              <a:t>practitioners</a:t>
            </a:r>
          </a:p>
          <a:p>
            <a:pPr marL="1141413" lvl="2" indent="-227013">
              <a:spcAft>
                <a:spcPts val="600"/>
              </a:spcAft>
              <a:buFont typeface="Arial" panose="020B0604020202020204" pitchFamily="34" charset="0"/>
              <a:buChar char="•"/>
            </a:pPr>
            <a:r>
              <a:rPr lang="en-US" sz="2400" dirty="0" smtClean="0">
                <a:latin typeface="Tahoma" panose="020B0604030504040204" pitchFamily="34" charset="0"/>
                <a:ea typeface="Tahoma" panose="020B0604030504040204" pitchFamily="34" charset="0"/>
                <a:cs typeface="Tahoma" panose="020B0604030504040204" pitchFamily="34" charset="0"/>
              </a:rPr>
              <a:t>Organizations </a:t>
            </a:r>
            <a:r>
              <a:rPr lang="en-US" sz="2400" dirty="0">
                <a:latin typeface="Tahoma" panose="020B0604030504040204" pitchFamily="34" charset="0"/>
                <a:ea typeface="Tahoma" panose="020B0604030504040204" pitchFamily="34" charset="0"/>
                <a:cs typeface="Tahoma" panose="020B0604030504040204" pitchFamily="34" charset="0"/>
              </a:rPr>
              <a:t>that </a:t>
            </a:r>
            <a:r>
              <a:rPr lang="en-US" sz="2400" dirty="0" smtClean="0">
                <a:latin typeface="Tahoma" panose="020B0604030504040204" pitchFamily="34" charset="0"/>
                <a:ea typeface="Tahoma" panose="020B0604030504040204" pitchFamily="34" charset="0"/>
                <a:cs typeface="Tahoma" panose="020B0604030504040204" pitchFamily="34" charset="0"/>
              </a:rPr>
              <a:t>conduct relevant DSS operations</a:t>
            </a:r>
          </a:p>
          <a:p>
            <a:pPr marL="1141413" lvl="2" indent="-227013">
              <a:spcAft>
                <a:spcPts val="1800"/>
              </a:spcAft>
              <a:buFont typeface="Arial" panose="020B0604020202020204" pitchFamily="34" charset="0"/>
              <a:buChar char="•"/>
            </a:pPr>
            <a:r>
              <a:rPr lang="en-US" sz="2400" dirty="0" smtClean="0">
                <a:latin typeface="Tahoma" panose="020B0604030504040204" pitchFamily="34" charset="0"/>
                <a:ea typeface="Tahoma" panose="020B0604030504040204" pitchFamily="34" charset="0"/>
                <a:cs typeface="Tahoma" panose="020B0604030504040204" pitchFamily="34" charset="0"/>
              </a:rPr>
              <a:t>End </a:t>
            </a:r>
            <a:r>
              <a:rPr lang="en-US" sz="2400" dirty="0">
                <a:latin typeface="Tahoma" panose="020B0604030504040204" pitchFamily="34" charset="0"/>
                <a:ea typeface="Tahoma" panose="020B0604030504040204" pitchFamily="34" charset="0"/>
                <a:cs typeface="Tahoma" panose="020B0604030504040204" pitchFamily="34" charset="0"/>
              </a:rPr>
              <a:t>user </a:t>
            </a:r>
            <a:r>
              <a:rPr lang="en-US" sz="2400" dirty="0" smtClean="0">
                <a:latin typeface="Tahoma" panose="020B0604030504040204" pitchFamily="34" charset="0"/>
                <a:ea typeface="Tahoma" panose="020B0604030504040204" pitchFamily="34" charset="0"/>
                <a:cs typeface="Tahoma" panose="020B0604030504040204" pitchFamily="34" charset="0"/>
              </a:rPr>
              <a:t>community</a:t>
            </a:r>
          </a:p>
          <a:p>
            <a:pPr marL="227013" indent="-227013">
              <a:spcAft>
                <a:spcPts val="600"/>
              </a:spcAft>
              <a:buFont typeface="Arial" panose="020B0604020202020204" pitchFamily="34" charset="0"/>
              <a:buChar char="•"/>
            </a:pPr>
            <a:r>
              <a:rPr lang="en-US" sz="2800" dirty="0" smtClean="0">
                <a:latin typeface="Tahoma" panose="020B0604030504040204" pitchFamily="34" charset="0"/>
                <a:ea typeface="Tahoma" panose="020B0604030504040204" pitchFamily="34" charset="0"/>
                <a:cs typeface="Tahoma" panose="020B0604030504040204" pitchFamily="34" charset="0"/>
              </a:rPr>
              <a:t>Planned Frequency and Topics</a:t>
            </a:r>
          </a:p>
          <a:p>
            <a:pPr marL="684213" lvl="1" indent="-227013">
              <a:spcAft>
                <a:spcPts val="600"/>
              </a:spcAft>
              <a:buFont typeface="Arial" panose="020B0604020202020204" pitchFamily="34" charset="0"/>
              <a:buChar char="•"/>
            </a:pPr>
            <a:r>
              <a:rPr lang="en-US" sz="2400" dirty="0" smtClean="0">
                <a:latin typeface="Tahoma" panose="020B0604030504040204" pitchFamily="34" charset="0"/>
                <a:ea typeface="Tahoma" panose="020B0604030504040204" pitchFamily="34" charset="0"/>
                <a:cs typeface="Tahoma" panose="020B0604030504040204" pitchFamily="34" charset="0"/>
              </a:rPr>
              <a:t>Will address and solicit input from webinar participants later in today’s wrap up session</a:t>
            </a:r>
          </a:p>
        </p:txBody>
      </p:sp>
    </p:spTree>
    <p:extLst>
      <p:ext uri="{BB962C8B-B14F-4D97-AF65-F5344CB8AC3E}">
        <p14:creationId xmlns:p14="http://schemas.microsoft.com/office/powerpoint/2010/main" val="815469624"/>
      </p:ext>
    </p:extLst>
  </p:cSld>
  <p:clrMapOvr>
    <a:masterClrMapping/>
  </p:clrMapOvr>
  <p:transition>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Footer Placeholder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000" dirty="0" smtClean="0">
                <a:solidFill>
                  <a:srgbClr val="777777"/>
                </a:solidFill>
              </a:rPr>
              <a:t>NASA Direct Readout Conference (NDRC) Webinar Series</a:t>
            </a:r>
          </a:p>
        </p:txBody>
      </p:sp>
      <p:sp>
        <p:nvSpPr>
          <p:cNvPr id="2" name="Title 1"/>
          <p:cNvSpPr>
            <a:spLocks noGrp="1"/>
          </p:cNvSpPr>
          <p:nvPr>
            <p:ph type="title"/>
          </p:nvPr>
        </p:nvSpPr>
        <p:spPr>
          <a:xfrm>
            <a:off x="76200" y="76200"/>
            <a:ext cx="7924800" cy="609600"/>
          </a:xfrm>
        </p:spPr>
        <p:txBody>
          <a:bodyPr/>
          <a:lstStyle/>
          <a:p>
            <a:r>
              <a:rPr lang="en-US" sz="3600" dirty="0" smtClean="0"/>
              <a:t>Today’s Agenda</a:t>
            </a:r>
            <a:endParaRPr lang="en-US" sz="3600" dirty="0"/>
          </a:p>
        </p:txBody>
      </p:sp>
      <p:sp>
        <p:nvSpPr>
          <p:cNvPr id="5" name="TextBox 4"/>
          <p:cNvSpPr txBox="1"/>
          <p:nvPr/>
        </p:nvSpPr>
        <p:spPr>
          <a:xfrm>
            <a:off x="482320" y="1005840"/>
            <a:ext cx="8356879" cy="2939266"/>
          </a:xfrm>
          <a:prstGeom prst="rect">
            <a:avLst/>
          </a:prstGeom>
          <a:noFill/>
        </p:spPr>
        <p:txBody>
          <a:bodyPr wrap="square" rtlCol="0">
            <a:spAutoFit/>
          </a:bodyPr>
          <a:lstStyle/>
          <a:p>
            <a:pPr marL="227013" indent="-227013">
              <a:spcAft>
                <a:spcPts val="600"/>
              </a:spcAft>
              <a:buFont typeface="Arial" panose="020B0604020202020204" pitchFamily="34" charset="0"/>
              <a:buChar char="•"/>
            </a:pPr>
            <a:r>
              <a:rPr lang="en-US" sz="2800" dirty="0">
                <a:latin typeface="Tahoma" panose="020B0604030504040204" pitchFamily="34" charset="0"/>
                <a:ea typeface="Tahoma" panose="020B0604030504040204" pitchFamily="34" charset="0"/>
                <a:cs typeface="Tahoma" panose="020B0604030504040204" pitchFamily="34" charset="0"/>
              </a:rPr>
              <a:t>Real-time Volcanic Cloud Products for Aviation </a:t>
            </a:r>
            <a:r>
              <a:rPr lang="en-US" sz="2800" dirty="0" smtClean="0">
                <a:latin typeface="Tahoma" panose="020B0604030504040204" pitchFamily="34" charset="0"/>
                <a:ea typeface="Tahoma" panose="020B0604030504040204" pitchFamily="34" charset="0"/>
                <a:cs typeface="Tahoma" panose="020B0604030504040204" pitchFamily="34" charset="0"/>
              </a:rPr>
              <a:t>Alerts</a:t>
            </a:r>
          </a:p>
          <a:p>
            <a:pPr marL="684213" lvl="1" indent="-227013">
              <a:spcAft>
                <a:spcPts val="1200"/>
              </a:spcAft>
              <a:buFont typeface="Arial" panose="020B0604020202020204" pitchFamily="34" charset="0"/>
              <a:buChar char="•"/>
            </a:pPr>
            <a:r>
              <a:rPr lang="en-US" sz="2400" dirty="0" smtClean="0">
                <a:latin typeface="Tahoma" panose="020B0604030504040204" pitchFamily="34" charset="0"/>
                <a:ea typeface="Tahoma" panose="020B0604030504040204" pitchFamily="34" charset="0"/>
                <a:cs typeface="Tahoma" panose="020B0604030504040204" pitchFamily="34" charset="0"/>
              </a:rPr>
              <a:t>Presented by </a:t>
            </a:r>
            <a:r>
              <a:rPr lang="en-US" sz="2400" dirty="0" err="1" smtClean="0">
                <a:latin typeface="Tahoma" panose="020B0604030504040204" pitchFamily="34" charset="0"/>
                <a:ea typeface="Tahoma" panose="020B0604030504040204" pitchFamily="34" charset="0"/>
                <a:cs typeface="Tahoma" panose="020B0604030504040204" pitchFamily="34" charset="0"/>
              </a:rPr>
              <a:t>Nickolay</a:t>
            </a:r>
            <a:r>
              <a:rPr lang="en-US" sz="2400" dirty="0" smtClean="0">
                <a:latin typeface="Tahoma" panose="020B0604030504040204" pitchFamily="34" charset="0"/>
                <a:ea typeface="Tahoma" panose="020B0604030504040204" pitchFamily="34" charset="0"/>
                <a:cs typeface="Tahoma" panose="020B0604030504040204" pitchFamily="34" charset="0"/>
              </a:rPr>
              <a:t> Krotkov (NASA/GSFC)</a:t>
            </a:r>
          </a:p>
          <a:p>
            <a:pPr marL="227013" indent="-227013">
              <a:spcAft>
                <a:spcPts val="600"/>
              </a:spcAft>
              <a:buFont typeface="Arial" panose="020B0604020202020204" pitchFamily="34" charset="0"/>
              <a:buChar char="•"/>
            </a:pPr>
            <a:r>
              <a:rPr lang="en-US" sz="2800" dirty="0" smtClean="0">
                <a:latin typeface="Tahoma" panose="020B0604030504040204" pitchFamily="34" charset="0"/>
                <a:ea typeface="Tahoma" panose="020B0604030504040204" pitchFamily="34" charset="0"/>
                <a:cs typeface="Tahoma" panose="020B0604030504040204" pitchFamily="34" charset="0"/>
              </a:rPr>
              <a:t>Meeting Wrap Up</a:t>
            </a:r>
          </a:p>
          <a:p>
            <a:pPr marL="684213" lvl="1" indent="-227013">
              <a:spcAft>
                <a:spcPts val="600"/>
              </a:spcAft>
              <a:buFont typeface="Arial" panose="020B0604020202020204" pitchFamily="34" charset="0"/>
              <a:buChar char="•"/>
            </a:pPr>
            <a:r>
              <a:rPr lang="en-US" sz="2400" dirty="0" smtClean="0">
                <a:latin typeface="Tahoma" panose="020B0604030504040204" pitchFamily="34" charset="0"/>
                <a:ea typeface="Tahoma" panose="020B0604030504040204" pitchFamily="34" charset="0"/>
                <a:cs typeface="Tahoma" panose="020B0604030504040204" pitchFamily="34" charset="0"/>
              </a:rPr>
              <a:t>Brad Quayle</a:t>
            </a:r>
          </a:p>
          <a:p>
            <a:pPr marL="227013" indent="-227013">
              <a:spcAft>
                <a:spcPts val="600"/>
              </a:spcAft>
              <a:buFont typeface="Arial" panose="020B0604020202020204" pitchFamily="34" charset="0"/>
              <a:buChar char="•"/>
            </a:pPr>
            <a:endParaRPr lang="en-US" sz="2800" dirty="0" smtClean="0"/>
          </a:p>
        </p:txBody>
      </p:sp>
      <p:sp>
        <p:nvSpPr>
          <p:cNvPr id="3" name="TextBox 2"/>
          <p:cNvSpPr txBox="1"/>
          <p:nvPr/>
        </p:nvSpPr>
        <p:spPr>
          <a:xfrm>
            <a:off x="335905" y="5617458"/>
            <a:ext cx="8472192" cy="630942"/>
          </a:xfrm>
          <a:prstGeom prst="rect">
            <a:avLst/>
          </a:prstGeom>
          <a:noFill/>
        </p:spPr>
        <p:txBody>
          <a:bodyPr wrap="none" rtlCol="0">
            <a:spAutoFit/>
          </a:bodyPr>
          <a:lstStyle/>
          <a:p>
            <a:pPr algn="ctr">
              <a:spcAft>
                <a:spcPts val="600"/>
              </a:spcAft>
            </a:pPr>
            <a:r>
              <a:rPr lang="en-US" sz="1500" b="1" i="1" dirty="0" smtClean="0">
                <a:latin typeface="Tahoma" panose="020B0604030504040204" pitchFamily="34" charset="0"/>
                <a:ea typeface="Tahoma" panose="020B0604030504040204" pitchFamily="34" charset="0"/>
                <a:cs typeface="Tahoma" panose="020B0604030504040204" pitchFamily="34" charset="0"/>
              </a:rPr>
              <a:t>Please hold verbal questions until the end of each individual presentation.</a:t>
            </a:r>
          </a:p>
          <a:p>
            <a:pPr algn="ctr"/>
            <a:r>
              <a:rPr lang="en-US" sz="1500" b="1" i="1" dirty="0" smtClean="0">
                <a:latin typeface="Tahoma" panose="020B0604030504040204" pitchFamily="34" charset="0"/>
                <a:ea typeface="Tahoma" panose="020B0604030504040204" pitchFamily="34" charset="0"/>
                <a:cs typeface="Tahoma" panose="020B0604030504040204" pitchFamily="34" charset="0"/>
              </a:rPr>
              <a:t>Written questions can be submitted </a:t>
            </a:r>
            <a:r>
              <a:rPr lang="en-US" sz="1500" b="1" i="1" dirty="0" smtClean="0">
                <a:latin typeface="Tahoma" panose="020B0604030504040204" pitchFamily="34" charset="0"/>
                <a:ea typeface="Tahoma" panose="020B0604030504040204" pitchFamily="34" charset="0"/>
                <a:cs typeface="Tahoma" panose="020B0604030504040204" pitchFamily="34" charset="0"/>
              </a:rPr>
              <a:t>anytime </a:t>
            </a:r>
            <a:r>
              <a:rPr lang="en-US" sz="1500" b="1" i="1" dirty="0" smtClean="0">
                <a:latin typeface="Tahoma" panose="020B0604030504040204" pitchFamily="34" charset="0"/>
                <a:ea typeface="Tahoma" panose="020B0604030504040204" pitchFamily="34" charset="0"/>
                <a:cs typeface="Tahoma" panose="020B0604030504040204" pitchFamily="34" charset="0"/>
              </a:rPr>
              <a:t>via chat to </a:t>
            </a:r>
            <a:r>
              <a:rPr lang="en-US" sz="1500" b="1" i="1" dirty="0" smtClean="0">
                <a:latin typeface="Tahoma" panose="020B0604030504040204" pitchFamily="34" charset="0"/>
                <a:ea typeface="Tahoma" panose="020B0604030504040204" pitchFamily="34" charset="0"/>
                <a:cs typeface="Tahoma" panose="020B0604030504040204" pitchFamily="34" charset="0"/>
              </a:rPr>
              <a:t>the host and WebEx panelists.</a:t>
            </a:r>
            <a:endParaRPr lang="en-US" sz="1500" b="1" i="1"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811338944"/>
      </p:ext>
    </p:extLst>
  </p:cSld>
  <p:clrMapOvr>
    <a:masterClrMapping/>
  </p:clrMapOvr>
  <p:transition>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Footer Placeholder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000" dirty="0" smtClean="0">
                <a:solidFill>
                  <a:srgbClr val="777777"/>
                </a:solidFill>
              </a:rPr>
              <a:t>NASA Direct Readout Conference (NDRC) Webinar Series</a:t>
            </a:r>
          </a:p>
        </p:txBody>
      </p:sp>
      <p:sp>
        <p:nvSpPr>
          <p:cNvPr id="2" name="Title 1"/>
          <p:cNvSpPr>
            <a:spLocks noGrp="1"/>
          </p:cNvSpPr>
          <p:nvPr>
            <p:ph type="title"/>
          </p:nvPr>
        </p:nvSpPr>
        <p:spPr>
          <a:xfrm>
            <a:off x="76200" y="76200"/>
            <a:ext cx="7924800" cy="609600"/>
          </a:xfrm>
        </p:spPr>
        <p:txBody>
          <a:bodyPr/>
          <a:lstStyle/>
          <a:p>
            <a:endParaRPr lang="en-US" sz="3600" dirty="0"/>
          </a:p>
        </p:txBody>
      </p:sp>
      <p:sp>
        <p:nvSpPr>
          <p:cNvPr id="5" name="TextBox 4"/>
          <p:cNvSpPr txBox="1"/>
          <p:nvPr/>
        </p:nvSpPr>
        <p:spPr>
          <a:xfrm>
            <a:off x="482321" y="3388549"/>
            <a:ext cx="7848600" cy="1031051"/>
          </a:xfrm>
          <a:prstGeom prst="rect">
            <a:avLst/>
          </a:prstGeom>
          <a:noFill/>
        </p:spPr>
        <p:txBody>
          <a:bodyPr wrap="square" rtlCol="0">
            <a:spAutoFit/>
          </a:bodyPr>
          <a:lstStyle/>
          <a:p>
            <a:pPr algn="ctr">
              <a:spcAft>
                <a:spcPts val="600"/>
              </a:spcAft>
            </a:pPr>
            <a:r>
              <a:rPr lang="en-US" sz="2800" dirty="0" smtClean="0">
                <a:latin typeface="Tahoma" panose="020B0604030504040204" pitchFamily="34" charset="0"/>
                <a:ea typeface="Tahoma" panose="020B0604030504040204" pitchFamily="34" charset="0"/>
                <a:cs typeface="Tahoma" panose="020B0604030504040204" pitchFamily="34" charset="0"/>
              </a:rPr>
              <a:t>&lt;Presentation&gt;</a:t>
            </a:r>
            <a:endParaRPr lang="en-US" sz="2400" dirty="0" smtClean="0">
              <a:latin typeface="Tahoma" panose="020B0604030504040204" pitchFamily="34" charset="0"/>
              <a:ea typeface="Tahoma" panose="020B0604030504040204" pitchFamily="34" charset="0"/>
              <a:cs typeface="Tahoma" panose="020B0604030504040204" pitchFamily="34" charset="0"/>
            </a:endParaRPr>
          </a:p>
          <a:p>
            <a:pPr marL="227013" indent="-227013">
              <a:spcAft>
                <a:spcPts val="600"/>
              </a:spcAft>
              <a:buFont typeface="Arial" panose="020B0604020202020204" pitchFamily="34" charset="0"/>
              <a:buChar char="•"/>
            </a:pPr>
            <a:endParaRPr lang="en-US" sz="2800" dirty="0" smtClean="0"/>
          </a:p>
        </p:txBody>
      </p:sp>
    </p:spTree>
    <p:extLst>
      <p:ext uri="{BB962C8B-B14F-4D97-AF65-F5344CB8AC3E}">
        <p14:creationId xmlns:p14="http://schemas.microsoft.com/office/powerpoint/2010/main" val="1264990582"/>
      </p:ext>
    </p:extLst>
  </p:cSld>
  <p:clrMapOvr>
    <a:masterClrMapping/>
  </p:clrMapOvr>
  <p:transition>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Footer Placeholder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000" dirty="0" smtClean="0">
                <a:solidFill>
                  <a:srgbClr val="777777"/>
                </a:solidFill>
              </a:rPr>
              <a:t>NASA Direct Readout Conference (NDRC) Webinar Series</a:t>
            </a:r>
          </a:p>
        </p:txBody>
      </p:sp>
      <p:sp>
        <p:nvSpPr>
          <p:cNvPr id="2" name="Title 1"/>
          <p:cNvSpPr>
            <a:spLocks noGrp="1"/>
          </p:cNvSpPr>
          <p:nvPr>
            <p:ph type="title"/>
          </p:nvPr>
        </p:nvSpPr>
        <p:spPr>
          <a:xfrm>
            <a:off x="76200" y="76200"/>
            <a:ext cx="7924800" cy="609600"/>
          </a:xfrm>
        </p:spPr>
        <p:txBody>
          <a:bodyPr/>
          <a:lstStyle/>
          <a:p>
            <a:r>
              <a:rPr lang="en-US" sz="3600" dirty="0" smtClean="0"/>
              <a:t>Meeting Wrap Up</a:t>
            </a:r>
            <a:endParaRPr lang="en-US" sz="3600" dirty="0"/>
          </a:p>
        </p:txBody>
      </p:sp>
      <p:sp>
        <p:nvSpPr>
          <p:cNvPr id="5" name="TextBox 4"/>
          <p:cNvSpPr txBox="1"/>
          <p:nvPr/>
        </p:nvSpPr>
        <p:spPr>
          <a:xfrm>
            <a:off x="482320" y="1005840"/>
            <a:ext cx="8204479" cy="6400800"/>
          </a:xfrm>
          <a:prstGeom prst="rect">
            <a:avLst/>
          </a:prstGeom>
          <a:noFill/>
        </p:spPr>
        <p:txBody>
          <a:bodyPr wrap="square" rtlCol="0">
            <a:spAutoFit/>
          </a:bodyPr>
          <a:lstStyle/>
          <a:p>
            <a:pPr marL="227013" indent="-227013">
              <a:spcAft>
                <a:spcPts val="600"/>
              </a:spcAft>
              <a:buFont typeface="Arial" panose="020B0604020202020204" pitchFamily="34" charset="0"/>
              <a:buChar char="•"/>
            </a:pPr>
            <a:r>
              <a:rPr lang="en-US" sz="2800" dirty="0" smtClean="0">
                <a:latin typeface="Tahoma" panose="020B0604030504040204" pitchFamily="34" charset="0"/>
                <a:ea typeface="Tahoma" panose="020B0604030504040204" pitchFamily="34" charset="0"/>
                <a:cs typeface="Tahoma" panose="020B0604030504040204" pitchFamily="34" charset="0"/>
              </a:rPr>
              <a:t>Please </a:t>
            </a:r>
            <a:r>
              <a:rPr lang="en-US" sz="2800" dirty="0">
                <a:latin typeface="Tahoma" panose="020B0604030504040204" pitchFamily="34" charset="0"/>
                <a:ea typeface="Tahoma" panose="020B0604030504040204" pitchFamily="34" charset="0"/>
                <a:cs typeface="Tahoma" panose="020B0604030504040204" pitchFamily="34" charset="0"/>
              </a:rPr>
              <a:t>provide your input on future webinars:</a:t>
            </a:r>
          </a:p>
          <a:p>
            <a:pPr marL="684213" lvl="1" indent="-227013">
              <a:spcAft>
                <a:spcPts val="600"/>
              </a:spcAft>
              <a:buFont typeface="Arial" panose="020B0604020202020204" pitchFamily="34" charset="0"/>
              <a:buChar char="•"/>
            </a:pPr>
            <a:r>
              <a:rPr lang="en-US" sz="2300" dirty="0">
                <a:latin typeface="Tahoma" panose="020B0604030504040204" pitchFamily="34" charset="0"/>
                <a:ea typeface="Tahoma" panose="020B0604030504040204" pitchFamily="34" charset="0"/>
                <a:cs typeface="Tahoma" panose="020B0604030504040204" pitchFamily="34" charset="0"/>
              </a:rPr>
              <a:t>Verbally now on the </a:t>
            </a:r>
            <a:r>
              <a:rPr lang="en-US" sz="2300" dirty="0" err="1">
                <a:latin typeface="Tahoma" panose="020B0604030504040204" pitchFamily="34" charset="0"/>
                <a:ea typeface="Tahoma" panose="020B0604030504040204" pitchFamily="34" charset="0"/>
                <a:cs typeface="Tahoma" panose="020B0604030504040204" pitchFamily="34" charset="0"/>
              </a:rPr>
              <a:t>telecon</a:t>
            </a:r>
            <a:endParaRPr lang="en-US" sz="2300" dirty="0">
              <a:latin typeface="Tahoma" panose="020B0604030504040204" pitchFamily="34" charset="0"/>
              <a:ea typeface="Tahoma" panose="020B0604030504040204" pitchFamily="34" charset="0"/>
              <a:cs typeface="Tahoma" panose="020B0604030504040204" pitchFamily="34" charset="0"/>
            </a:endParaRPr>
          </a:p>
          <a:p>
            <a:pPr marL="684213" lvl="1" indent="-227013">
              <a:spcAft>
                <a:spcPts val="600"/>
              </a:spcAft>
              <a:buFont typeface="Arial" panose="020B0604020202020204" pitchFamily="34" charset="0"/>
              <a:buChar char="•"/>
            </a:pPr>
            <a:r>
              <a:rPr lang="en-US" sz="2300" dirty="0">
                <a:latin typeface="Tahoma" panose="020B0604030504040204" pitchFamily="34" charset="0"/>
                <a:ea typeface="Tahoma" panose="020B0604030504040204" pitchFamily="34" charset="0"/>
                <a:cs typeface="Tahoma" panose="020B0604030504040204" pitchFamily="34" charset="0"/>
              </a:rPr>
              <a:t>Chat now to Brad Quayle </a:t>
            </a:r>
            <a:r>
              <a:rPr lang="en-US" sz="2300" dirty="0" smtClean="0">
                <a:latin typeface="Tahoma" panose="020B0604030504040204" pitchFamily="34" charset="0"/>
                <a:ea typeface="Tahoma" panose="020B0604030504040204" pitchFamily="34" charset="0"/>
                <a:cs typeface="Tahoma" panose="020B0604030504040204" pitchFamily="34" charset="0"/>
              </a:rPr>
              <a:t>(Host) on </a:t>
            </a:r>
            <a:r>
              <a:rPr lang="en-US" sz="2300" dirty="0">
                <a:latin typeface="Tahoma" panose="020B0604030504040204" pitchFamily="34" charset="0"/>
                <a:ea typeface="Tahoma" panose="020B0604030504040204" pitchFamily="34" charset="0"/>
                <a:cs typeface="Tahoma" panose="020B0604030504040204" pitchFamily="34" charset="0"/>
              </a:rPr>
              <a:t>the WebEx</a:t>
            </a:r>
          </a:p>
          <a:p>
            <a:pPr marL="684213" lvl="1" indent="-227013">
              <a:spcAft>
                <a:spcPts val="600"/>
              </a:spcAft>
              <a:buFont typeface="Arial" panose="020B0604020202020204" pitchFamily="34" charset="0"/>
              <a:buChar char="•"/>
            </a:pPr>
            <a:r>
              <a:rPr lang="en-US" sz="2300" dirty="0">
                <a:latin typeface="Tahoma" panose="020B0604030504040204" pitchFamily="34" charset="0"/>
                <a:ea typeface="Tahoma" panose="020B0604030504040204" pitchFamily="34" charset="0"/>
                <a:cs typeface="Tahoma" panose="020B0604030504040204" pitchFamily="34" charset="0"/>
              </a:rPr>
              <a:t>Email to </a:t>
            </a:r>
            <a:r>
              <a:rPr lang="en-US" sz="2300" dirty="0" smtClean="0">
                <a:latin typeface="Tahoma" panose="020B0604030504040204" pitchFamily="34" charset="0"/>
                <a:ea typeface="Tahoma" panose="020B0604030504040204" pitchFamily="34" charset="0"/>
                <a:cs typeface="Tahoma" panose="020B0604030504040204" pitchFamily="34" charset="0"/>
                <a:hlinkClick r:id="rId3"/>
              </a:rPr>
              <a:t>brad.quayle@usda.gov</a:t>
            </a:r>
            <a:endParaRPr lang="en-US" sz="2300" dirty="0" smtClean="0">
              <a:latin typeface="Tahoma" panose="020B0604030504040204" pitchFamily="34" charset="0"/>
              <a:ea typeface="Tahoma" panose="020B0604030504040204" pitchFamily="34" charset="0"/>
              <a:cs typeface="Tahoma" panose="020B0604030504040204" pitchFamily="34" charset="0"/>
            </a:endParaRPr>
          </a:p>
          <a:p>
            <a:pPr marL="684213" lvl="1" indent="-227013">
              <a:spcAft>
                <a:spcPts val="1800"/>
              </a:spcAft>
              <a:buFont typeface="Arial" panose="020B0604020202020204" pitchFamily="34" charset="0"/>
              <a:buChar char="•"/>
            </a:pPr>
            <a:r>
              <a:rPr lang="en-US" sz="2300" dirty="0" smtClean="0">
                <a:latin typeface="Tahoma" panose="020B0604030504040204" pitchFamily="34" charset="0"/>
                <a:ea typeface="Tahoma" panose="020B0604030504040204" pitchFamily="34" charset="0"/>
                <a:cs typeface="Tahoma" panose="020B0604030504040204" pitchFamily="34" charset="0"/>
              </a:rPr>
              <a:t>Post-webinar survey</a:t>
            </a:r>
            <a:endParaRPr lang="en-US" sz="2300" dirty="0">
              <a:latin typeface="Tahoma" panose="020B0604030504040204" pitchFamily="34" charset="0"/>
              <a:ea typeface="Tahoma" panose="020B0604030504040204" pitchFamily="34" charset="0"/>
              <a:cs typeface="Tahoma" panose="020B0604030504040204" pitchFamily="34" charset="0"/>
            </a:endParaRPr>
          </a:p>
          <a:p>
            <a:pPr marL="227013" indent="-227013">
              <a:spcAft>
                <a:spcPts val="600"/>
              </a:spcAft>
              <a:buFont typeface="Arial" panose="020B0604020202020204" pitchFamily="34" charset="0"/>
              <a:buChar char="•"/>
            </a:pPr>
            <a:r>
              <a:rPr lang="en-US" sz="2800" dirty="0" smtClean="0">
                <a:latin typeface="Tahoma" panose="020B0604030504040204" pitchFamily="34" charset="0"/>
                <a:ea typeface="Tahoma" panose="020B0604030504040204" pitchFamily="34" charset="0"/>
                <a:cs typeface="Tahoma" panose="020B0604030504040204" pitchFamily="34" charset="0"/>
              </a:rPr>
              <a:t>Future webinar topic areas for consideration</a:t>
            </a:r>
            <a:endParaRPr lang="en-US" sz="2800" dirty="0">
              <a:latin typeface="Tahoma" panose="020B0604030504040204" pitchFamily="34" charset="0"/>
              <a:ea typeface="Tahoma" panose="020B0604030504040204" pitchFamily="34" charset="0"/>
              <a:cs typeface="Tahoma" panose="020B0604030504040204" pitchFamily="34" charset="0"/>
            </a:endParaRPr>
          </a:p>
          <a:p>
            <a:pPr marL="684213" lvl="1" indent="-227013">
              <a:spcAft>
                <a:spcPts val="600"/>
              </a:spcAft>
              <a:buFont typeface="Arial" panose="020B0604020202020204" pitchFamily="34" charset="0"/>
              <a:buChar char="•"/>
            </a:pPr>
            <a:r>
              <a:rPr lang="en-US" sz="2300" dirty="0" smtClean="0">
                <a:latin typeface="Tahoma" panose="020B0604030504040204" pitchFamily="34" charset="0"/>
                <a:ea typeface="Tahoma" panose="020B0604030504040204" pitchFamily="34" charset="0"/>
                <a:cs typeface="Tahoma" panose="020B0604030504040204" pitchFamily="34" charset="0"/>
              </a:rPr>
              <a:t>Updates </a:t>
            </a:r>
            <a:r>
              <a:rPr lang="en-US" sz="2300" dirty="0">
                <a:latin typeface="Tahoma" panose="020B0604030504040204" pitchFamily="34" charset="0"/>
                <a:ea typeface="Tahoma" panose="020B0604030504040204" pitchFamily="34" charset="0"/>
                <a:cs typeface="Tahoma" panose="020B0604030504040204" pitchFamily="34" charset="0"/>
              </a:rPr>
              <a:t>on relevant </a:t>
            </a:r>
            <a:r>
              <a:rPr lang="en-US" sz="2300" dirty="0" smtClean="0">
                <a:latin typeface="Tahoma" panose="020B0604030504040204" pitchFamily="34" charset="0"/>
                <a:ea typeface="Tahoma" panose="020B0604030504040204" pitchFamily="34" charset="0"/>
                <a:cs typeface="Tahoma" panose="020B0604030504040204" pitchFamily="34" charset="0"/>
              </a:rPr>
              <a:t>remote sensing science, algorithms and data products</a:t>
            </a:r>
          </a:p>
          <a:p>
            <a:pPr marL="684213" lvl="1" indent="-227013">
              <a:spcAft>
                <a:spcPts val="600"/>
              </a:spcAft>
              <a:buFont typeface="Arial" panose="020B0604020202020204" pitchFamily="34" charset="0"/>
              <a:buChar char="•"/>
            </a:pPr>
            <a:r>
              <a:rPr lang="en-US" sz="2300" dirty="0" smtClean="0">
                <a:latin typeface="Tahoma" panose="020B0604030504040204" pitchFamily="34" charset="0"/>
                <a:ea typeface="Tahoma" panose="020B0604030504040204" pitchFamily="34" charset="0"/>
                <a:cs typeface="Tahoma" panose="020B0604030504040204" pitchFamily="34" charset="0"/>
              </a:rPr>
              <a:t>Demonstrate relevant technologies for DR/NRT data</a:t>
            </a:r>
          </a:p>
          <a:p>
            <a:pPr marL="684213" lvl="1" indent="-227013">
              <a:spcAft>
                <a:spcPts val="600"/>
              </a:spcAft>
              <a:buFont typeface="Arial" panose="020B0604020202020204" pitchFamily="34" charset="0"/>
              <a:buChar char="•"/>
            </a:pPr>
            <a:r>
              <a:rPr lang="en-US" sz="2300" dirty="0">
                <a:latin typeface="Tahoma" panose="020B0604030504040204" pitchFamily="34" charset="0"/>
                <a:ea typeface="Tahoma" panose="020B0604030504040204" pitchFamily="34" charset="0"/>
                <a:cs typeface="Tahoma" panose="020B0604030504040204" pitchFamily="34" charset="0"/>
              </a:rPr>
              <a:t>Status and availability of DR/NRT data sources</a:t>
            </a:r>
          </a:p>
          <a:p>
            <a:pPr marL="684213" lvl="1" indent="-227013">
              <a:spcAft>
                <a:spcPts val="600"/>
              </a:spcAft>
              <a:buFont typeface="Arial" panose="020B0604020202020204" pitchFamily="34" charset="0"/>
              <a:buChar char="•"/>
            </a:pPr>
            <a:r>
              <a:rPr lang="en-US" sz="2300" dirty="0" smtClean="0">
                <a:latin typeface="Tahoma" panose="020B0604030504040204" pitchFamily="34" charset="0"/>
                <a:ea typeface="Tahoma" panose="020B0604030504040204" pitchFamily="34" charset="0"/>
                <a:cs typeface="Tahoma" panose="020B0604030504040204" pitchFamily="34" charset="0"/>
              </a:rPr>
              <a:t>Spotlight applications </a:t>
            </a:r>
            <a:r>
              <a:rPr lang="en-US" sz="2300" dirty="0">
                <a:latin typeface="Tahoma" panose="020B0604030504040204" pitchFamily="34" charset="0"/>
                <a:ea typeface="Tahoma" panose="020B0604030504040204" pitchFamily="34" charset="0"/>
                <a:cs typeface="Tahoma" panose="020B0604030504040204" pitchFamily="34" charset="0"/>
              </a:rPr>
              <a:t>and </a:t>
            </a:r>
            <a:r>
              <a:rPr lang="en-US" sz="2300" dirty="0" smtClean="0">
                <a:latin typeface="Tahoma" panose="020B0604030504040204" pitchFamily="34" charset="0"/>
                <a:ea typeface="Tahoma" panose="020B0604030504040204" pitchFamily="34" charset="0"/>
                <a:cs typeface="Tahoma" panose="020B0604030504040204" pitchFamily="34" charset="0"/>
              </a:rPr>
              <a:t>DSSs that use DR/NRT data</a:t>
            </a:r>
          </a:p>
          <a:p>
            <a:pPr marL="684213" lvl="1" indent="-227013">
              <a:spcAft>
                <a:spcPts val="1800"/>
              </a:spcAft>
              <a:buFont typeface="Arial" panose="020B0604020202020204" pitchFamily="34" charset="0"/>
              <a:buChar char="•"/>
            </a:pPr>
            <a:r>
              <a:rPr lang="en-US" sz="2300" dirty="0" smtClean="0">
                <a:latin typeface="Tahoma" panose="020B0604030504040204" pitchFamily="34" charset="0"/>
                <a:ea typeface="Tahoma" panose="020B0604030504040204" pitchFamily="34" charset="0"/>
                <a:cs typeface="Tahoma" panose="020B0604030504040204" pitchFamily="34" charset="0"/>
              </a:rPr>
              <a:t>Collaboration opportunities (data sharing, Cal/Val activities, feedback to space agencies, etc.)</a:t>
            </a:r>
          </a:p>
          <a:p>
            <a:pPr marL="227013" indent="-227013">
              <a:spcAft>
                <a:spcPts val="600"/>
              </a:spcAft>
              <a:buFont typeface="Arial" panose="020B0604020202020204" pitchFamily="34" charset="0"/>
              <a:buChar char="•"/>
            </a:pPr>
            <a:endParaRPr lang="en-US" sz="24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663007440"/>
      </p:ext>
    </p:extLst>
  </p:cSld>
  <p:clrMapOvr>
    <a:masterClrMapping/>
  </p:clrMapOvr>
  <p:transition>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Footer Placeholder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000" dirty="0" smtClean="0">
                <a:solidFill>
                  <a:srgbClr val="777777"/>
                </a:solidFill>
              </a:rPr>
              <a:t>NASA Direct Readout Conference (NDRC) Webinar Series</a:t>
            </a:r>
          </a:p>
        </p:txBody>
      </p:sp>
      <p:sp>
        <p:nvSpPr>
          <p:cNvPr id="2" name="Title 1"/>
          <p:cNvSpPr>
            <a:spLocks noGrp="1"/>
          </p:cNvSpPr>
          <p:nvPr>
            <p:ph type="title"/>
          </p:nvPr>
        </p:nvSpPr>
        <p:spPr>
          <a:xfrm>
            <a:off x="76200" y="76200"/>
            <a:ext cx="7924800" cy="609600"/>
          </a:xfrm>
        </p:spPr>
        <p:txBody>
          <a:bodyPr/>
          <a:lstStyle/>
          <a:p>
            <a:r>
              <a:rPr lang="en-US" sz="3600" dirty="0" smtClean="0"/>
              <a:t>Meeting Wrap Up</a:t>
            </a:r>
            <a:endParaRPr lang="en-US" sz="3600" dirty="0"/>
          </a:p>
        </p:txBody>
      </p:sp>
      <p:sp>
        <p:nvSpPr>
          <p:cNvPr id="5" name="TextBox 4"/>
          <p:cNvSpPr txBox="1"/>
          <p:nvPr/>
        </p:nvSpPr>
        <p:spPr>
          <a:xfrm>
            <a:off x="482321" y="1005840"/>
            <a:ext cx="7848600" cy="5262979"/>
          </a:xfrm>
          <a:prstGeom prst="rect">
            <a:avLst/>
          </a:prstGeom>
          <a:noFill/>
        </p:spPr>
        <p:txBody>
          <a:bodyPr wrap="square" rtlCol="0">
            <a:spAutoFit/>
          </a:bodyPr>
          <a:lstStyle/>
          <a:p>
            <a:pPr marL="227013" indent="-227013">
              <a:spcAft>
                <a:spcPts val="600"/>
              </a:spcAft>
              <a:buFont typeface="Arial" panose="020B0604020202020204" pitchFamily="34" charset="0"/>
              <a:buChar char="•"/>
            </a:pPr>
            <a:r>
              <a:rPr lang="en-US" sz="2800" dirty="0" smtClean="0">
                <a:latin typeface="Tahoma" panose="020B0604030504040204" pitchFamily="34" charset="0"/>
                <a:ea typeface="Tahoma" panose="020B0604030504040204" pitchFamily="34" charset="0"/>
                <a:cs typeface="Tahoma" panose="020B0604030504040204" pitchFamily="34" charset="0"/>
              </a:rPr>
              <a:t>Webinar survey:</a:t>
            </a:r>
          </a:p>
          <a:p>
            <a:pPr marL="684213" lvl="1" indent="-227013">
              <a:spcAft>
                <a:spcPts val="600"/>
              </a:spcAft>
              <a:buFont typeface="Arial" panose="020B0604020202020204" pitchFamily="34" charset="0"/>
              <a:buChar char="•"/>
            </a:pPr>
            <a:r>
              <a:rPr lang="en-US" sz="2400" dirty="0" smtClean="0">
                <a:latin typeface="Tahoma" panose="020B0604030504040204" pitchFamily="34" charset="0"/>
                <a:ea typeface="Tahoma" panose="020B0604030504040204" pitchFamily="34" charset="0"/>
                <a:cs typeface="Tahoma" panose="020B0604030504040204" pitchFamily="34" charset="0"/>
              </a:rPr>
              <a:t>Brief post-webinar survey is available</a:t>
            </a:r>
          </a:p>
          <a:p>
            <a:pPr marL="1141413" lvl="2" indent="-227013">
              <a:spcAft>
                <a:spcPts val="600"/>
              </a:spcAft>
              <a:buFont typeface="Arial" panose="020B0604020202020204" pitchFamily="34" charset="0"/>
              <a:buChar char="•"/>
            </a:pPr>
            <a:r>
              <a:rPr lang="en-US" sz="2000" dirty="0">
                <a:latin typeface="Tahoma" panose="020B0604030504040204" pitchFamily="34" charset="0"/>
                <a:ea typeface="Tahoma" panose="020B0604030504040204" pitchFamily="34" charset="0"/>
                <a:cs typeface="Tahoma" panose="020B0604030504040204" pitchFamily="34" charset="0"/>
                <a:hlinkClick r:id="rId3"/>
              </a:rPr>
              <a:t>https://</a:t>
            </a:r>
            <a:r>
              <a:rPr lang="en-US" sz="2000" dirty="0" smtClean="0">
                <a:latin typeface="Tahoma" panose="020B0604030504040204" pitchFamily="34" charset="0"/>
                <a:ea typeface="Tahoma" panose="020B0604030504040204" pitchFamily="34" charset="0"/>
                <a:cs typeface="Tahoma" panose="020B0604030504040204" pitchFamily="34" charset="0"/>
                <a:hlinkClick r:id="rId3"/>
              </a:rPr>
              <a:t>www.surveymonkey.com/r/NDRC-September2019</a:t>
            </a:r>
            <a:endParaRPr lang="en-US" sz="2000" dirty="0" smtClean="0">
              <a:latin typeface="Tahoma" panose="020B0604030504040204" pitchFamily="34" charset="0"/>
              <a:ea typeface="Tahoma" panose="020B0604030504040204" pitchFamily="34" charset="0"/>
              <a:cs typeface="Tahoma" panose="020B0604030504040204" pitchFamily="34" charset="0"/>
            </a:endParaRPr>
          </a:p>
          <a:p>
            <a:pPr marL="1141413" lvl="2" indent="-227013">
              <a:spcAft>
                <a:spcPts val="600"/>
              </a:spcAft>
              <a:buFont typeface="Arial" panose="020B0604020202020204" pitchFamily="34" charset="0"/>
              <a:buChar char="•"/>
            </a:pPr>
            <a:r>
              <a:rPr lang="en-US" sz="2000" dirty="0" smtClean="0">
                <a:latin typeface="Tahoma" panose="020B0604030504040204" pitchFamily="34" charset="0"/>
                <a:ea typeface="Tahoma" panose="020B0604030504040204" pitchFamily="34" charset="0"/>
                <a:cs typeface="Tahoma" panose="020B0604030504040204" pitchFamily="34" charset="0"/>
              </a:rPr>
              <a:t>Provide feedback on this webinar</a:t>
            </a:r>
          </a:p>
          <a:p>
            <a:pPr marL="1141413" lvl="2" indent="-227013">
              <a:spcAft>
                <a:spcPts val="600"/>
              </a:spcAft>
              <a:buFont typeface="Arial" panose="020B0604020202020204" pitchFamily="34" charset="0"/>
              <a:buChar char="•"/>
            </a:pPr>
            <a:r>
              <a:rPr lang="en-US" sz="2000" dirty="0" smtClean="0">
                <a:latin typeface="Tahoma" panose="020B0604030504040204" pitchFamily="34" charset="0"/>
                <a:ea typeface="Tahoma" panose="020B0604030504040204" pitchFamily="34" charset="0"/>
                <a:cs typeface="Tahoma" panose="020B0604030504040204" pitchFamily="34" charset="0"/>
              </a:rPr>
              <a:t>Provide </a:t>
            </a:r>
            <a:r>
              <a:rPr lang="en-US" sz="2000" dirty="0">
                <a:latin typeface="Tahoma" panose="020B0604030504040204" pitchFamily="34" charset="0"/>
                <a:ea typeface="Tahoma" panose="020B0604030504040204" pitchFamily="34" charset="0"/>
                <a:cs typeface="Tahoma" panose="020B0604030504040204" pitchFamily="34" charset="0"/>
              </a:rPr>
              <a:t>your input on future </a:t>
            </a:r>
            <a:r>
              <a:rPr lang="en-US" sz="2000" dirty="0" smtClean="0">
                <a:latin typeface="Tahoma" panose="020B0604030504040204" pitchFamily="34" charset="0"/>
                <a:ea typeface="Tahoma" panose="020B0604030504040204" pitchFamily="34" charset="0"/>
                <a:cs typeface="Tahoma" panose="020B0604030504040204" pitchFamily="34" charset="0"/>
              </a:rPr>
              <a:t>webinar topics</a:t>
            </a:r>
          </a:p>
          <a:p>
            <a:pPr marL="684213" lvl="1" indent="-227013">
              <a:spcAft>
                <a:spcPts val="600"/>
              </a:spcAft>
              <a:buFont typeface="Arial" panose="020B0604020202020204" pitchFamily="34" charset="0"/>
              <a:buChar char="•"/>
            </a:pPr>
            <a:r>
              <a:rPr lang="en-US" sz="2400" dirty="0" smtClean="0">
                <a:latin typeface="Tahoma" panose="020B0604030504040204" pitchFamily="34" charset="0"/>
                <a:ea typeface="Tahoma" panose="020B0604030504040204" pitchFamily="34" charset="0"/>
                <a:cs typeface="Tahoma" panose="020B0604030504040204" pitchFamily="34" charset="0"/>
              </a:rPr>
              <a:t>Please take three minutes to complete the survey</a:t>
            </a:r>
          </a:p>
          <a:p>
            <a:pPr marL="1141413" lvl="2" indent="-227013">
              <a:spcAft>
                <a:spcPts val="0"/>
              </a:spcAft>
              <a:buFont typeface="Arial" panose="020B0604020202020204" pitchFamily="34" charset="0"/>
              <a:buChar char="•"/>
            </a:pPr>
            <a:r>
              <a:rPr lang="en-US" sz="2000" dirty="0" smtClean="0">
                <a:latin typeface="Tahoma" panose="020B0604030504040204" pitchFamily="34" charset="0"/>
                <a:ea typeface="Tahoma" panose="020B0604030504040204" pitchFamily="34" charset="0"/>
                <a:cs typeface="Tahoma" panose="020B0604030504040204" pitchFamily="34" charset="0"/>
              </a:rPr>
              <a:t>Your feedback and input are important and have influence on the algorithms/products presented </a:t>
            </a:r>
            <a:r>
              <a:rPr lang="en-US" sz="2000" dirty="0">
                <a:latin typeface="Tahoma" panose="020B0604030504040204" pitchFamily="34" charset="0"/>
                <a:ea typeface="Tahoma" panose="020B0604030504040204" pitchFamily="34" charset="0"/>
                <a:cs typeface="Tahoma" panose="020B0604030504040204" pitchFamily="34" charset="0"/>
              </a:rPr>
              <a:t>today as well as algorithms/products to be made available in the </a:t>
            </a:r>
            <a:r>
              <a:rPr lang="en-US" sz="2000" dirty="0" smtClean="0">
                <a:latin typeface="Tahoma" panose="020B0604030504040204" pitchFamily="34" charset="0"/>
                <a:ea typeface="Tahoma" panose="020B0604030504040204" pitchFamily="34" charset="0"/>
                <a:cs typeface="Tahoma" panose="020B0604030504040204" pitchFamily="34" charset="0"/>
              </a:rPr>
              <a:t>future</a:t>
            </a:r>
          </a:p>
          <a:p>
            <a:pPr marL="684213" lvl="1" indent="-227013">
              <a:spcAft>
                <a:spcPts val="0"/>
              </a:spcAft>
              <a:buFont typeface="Arial" panose="020B0604020202020204" pitchFamily="34" charset="0"/>
              <a:buChar char="•"/>
            </a:pPr>
            <a:endParaRPr lang="en-US" sz="2400" dirty="0">
              <a:latin typeface="Tahoma" panose="020B0604030504040204" pitchFamily="34" charset="0"/>
              <a:ea typeface="Tahoma" panose="020B0604030504040204" pitchFamily="34" charset="0"/>
              <a:cs typeface="Tahoma" panose="020B0604030504040204" pitchFamily="34" charset="0"/>
            </a:endParaRPr>
          </a:p>
          <a:p>
            <a:pPr marL="227013" indent="-227013">
              <a:spcAft>
                <a:spcPts val="600"/>
              </a:spcAft>
              <a:buFont typeface="Arial" panose="020B0604020202020204" pitchFamily="34" charset="0"/>
              <a:buChar char="•"/>
            </a:pPr>
            <a:r>
              <a:rPr lang="en-US" sz="2800" dirty="0" smtClean="0">
                <a:latin typeface="Tahoma" panose="020B0604030504040204" pitchFamily="34" charset="0"/>
                <a:ea typeface="Tahoma" panose="020B0604030504040204" pitchFamily="34" charset="0"/>
                <a:cs typeface="Tahoma" panose="020B0604030504040204" pitchFamily="34" charset="0"/>
              </a:rPr>
              <a:t>Anticipated schedule for next webinar</a:t>
            </a:r>
          </a:p>
          <a:p>
            <a:pPr marL="684213" lvl="1" indent="-227013">
              <a:spcAft>
                <a:spcPts val="600"/>
              </a:spcAft>
              <a:buFont typeface="Arial" panose="020B0604020202020204" pitchFamily="34" charset="0"/>
              <a:buChar char="•"/>
            </a:pPr>
            <a:r>
              <a:rPr lang="en-US" sz="2400" dirty="0" smtClean="0">
                <a:latin typeface="Tahoma" panose="020B0604030504040204" pitchFamily="34" charset="0"/>
                <a:ea typeface="Tahoma" panose="020B0604030504040204" pitchFamily="34" charset="0"/>
                <a:cs typeface="Tahoma" panose="020B0604030504040204" pitchFamily="34" charset="0"/>
              </a:rPr>
              <a:t>December 4, 2019</a:t>
            </a:r>
            <a:endParaRPr lang="en-US" sz="2400" dirty="0">
              <a:latin typeface="Tahoma" panose="020B0604030504040204" pitchFamily="34" charset="0"/>
              <a:ea typeface="Tahoma" panose="020B0604030504040204" pitchFamily="34" charset="0"/>
              <a:cs typeface="Tahoma" panose="020B0604030504040204" pitchFamily="34" charset="0"/>
            </a:endParaRPr>
          </a:p>
          <a:p>
            <a:pPr marL="1141413" lvl="2" indent="-227013">
              <a:spcAft>
                <a:spcPts val="600"/>
              </a:spcAft>
              <a:buFont typeface="Arial" panose="020B0604020202020204" pitchFamily="34" charset="0"/>
              <a:buChar char="•"/>
            </a:pPr>
            <a:endParaRPr lang="en-US" sz="2400" dirty="0" smtClean="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4052213420"/>
      </p:ext>
    </p:extLst>
  </p:cSld>
  <p:clrMapOvr>
    <a:masterClrMapping/>
  </p:clrMapOvr>
  <p:transition>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Footer Placeholder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000" dirty="0" smtClean="0">
                <a:solidFill>
                  <a:srgbClr val="777777"/>
                </a:solidFill>
              </a:rPr>
              <a:t>NASA Direct Readout Conference (NDRC) Webinar Series</a:t>
            </a:r>
          </a:p>
        </p:txBody>
      </p:sp>
      <p:sp>
        <p:nvSpPr>
          <p:cNvPr id="2" name="Title 1"/>
          <p:cNvSpPr>
            <a:spLocks noGrp="1"/>
          </p:cNvSpPr>
          <p:nvPr>
            <p:ph type="title"/>
          </p:nvPr>
        </p:nvSpPr>
        <p:spPr>
          <a:xfrm>
            <a:off x="76200" y="76200"/>
            <a:ext cx="7924800" cy="609600"/>
          </a:xfrm>
        </p:spPr>
        <p:txBody>
          <a:bodyPr/>
          <a:lstStyle/>
          <a:p>
            <a:endParaRPr lang="en-US" sz="3600" dirty="0"/>
          </a:p>
        </p:txBody>
      </p:sp>
      <p:sp>
        <p:nvSpPr>
          <p:cNvPr id="5" name="TextBox 4"/>
          <p:cNvSpPr txBox="1"/>
          <p:nvPr/>
        </p:nvSpPr>
        <p:spPr>
          <a:xfrm>
            <a:off x="482321" y="2018705"/>
            <a:ext cx="7848600" cy="4001095"/>
          </a:xfrm>
          <a:prstGeom prst="rect">
            <a:avLst/>
          </a:prstGeom>
          <a:noFill/>
        </p:spPr>
        <p:txBody>
          <a:bodyPr wrap="square" rtlCol="0">
            <a:spAutoFit/>
          </a:bodyPr>
          <a:lstStyle/>
          <a:p>
            <a:pPr algn="ctr">
              <a:spcAft>
                <a:spcPts val="600"/>
              </a:spcAft>
            </a:pPr>
            <a:r>
              <a:rPr lang="en-US" sz="4400" dirty="0" smtClean="0">
                <a:latin typeface="Tahoma" panose="020B0604030504040204" pitchFamily="34" charset="0"/>
                <a:ea typeface="Tahoma" panose="020B0604030504040204" pitchFamily="34" charset="0"/>
                <a:cs typeface="Tahoma" panose="020B0604030504040204" pitchFamily="34" charset="0"/>
              </a:rPr>
              <a:t>Thanks!</a:t>
            </a:r>
          </a:p>
          <a:p>
            <a:pPr>
              <a:spcAft>
                <a:spcPts val="600"/>
              </a:spcAft>
            </a:pPr>
            <a:endParaRPr lang="en-US" sz="2800" dirty="0">
              <a:latin typeface="Tahoma" panose="020B0604030504040204" pitchFamily="34" charset="0"/>
              <a:ea typeface="Tahoma" panose="020B0604030504040204" pitchFamily="34" charset="0"/>
              <a:cs typeface="Tahoma" panose="020B0604030504040204" pitchFamily="34" charset="0"/>
            </a:endParaRPr>
          </a:p>
          <a:p>
            <a:pPr>
              <a:spcAft>
                <a:spcPts val="600"/>
              </a:spcAft>
            </a:pPr>
            <a:r>
              <a:rPr lang="en-US" sz="2800" dirty="0" smtClean="0">
                <a:latin typeface="Tahoma" panose="020B0604030504040204" pitchFamily="34" charset="0"/>
                <a:ea typeface="Tahoma" panose="020B0604030504040204" pitchFamily="34" charset="0"/>
                <a:cs typeface="Tahoma" panose="020B0604030504040204" pitchFamily="34" charset="0"/>
              </a:rPr>
              <a:t>Please email with any questions and suggestions for future webinar topics</a:t>
            </a:r>
            <a:endParaRPr lang="en-US" sz="2800" dirty="0">
              <a:latin typeface="Tahoma" panose="020B0604030504040204" pitchFamily="34" charset="0"/>
              <a:ea typeface="Tahoma" panose="020B0604030504040204" pitchFamily="34" charset="0"/>
              <a:cs typeface="Tahoma" panose="020B0604030504040204" pitchFamily="34" charset="0"/>
            </a:endParaRPr>
          </a:p>
          <a:p>
            <a:pPr marL="684213" lvl="1" indent="-227013">
              <a:spcAft>
                <a:spcPts val="600"/>
              </a:spcAft>
              <a:buFont typeface="Arial" panose="020B0604020202020204" pitchFamily="34" charset="0"/>
              <a:buChar char="•"/>
            </a:pPr>
            <a:r>
              <a:rPr lang="en-US" sz="2400" dirty="0" smtClean="0">
                <a:latin typeface="Tahoma" panose="020B0604030504040204" pitchFamily="34" charset="0"/>
                <a:ea typeface="Tahoma" panose="020B0604030504040204" pitchFamily="34" charset="0"/>
                <a:cs typeface="Tahoma" panose="020B0604030504040204" pitchFamily="34" charset="0"/>
              </a:rPr>
              <a:t>Brad Quayle (</a:t>
            </a:r>
            <a:r>
              <a:rPr lang="en-US" sz="2400" dirty="0" smtClean="0">
                <a:latin typeface="Tahoma" panose="020B0604030504040204" pitchFamily="34" charset="0"/>
                <a:ea typeface="Tahoma" panose="020B0604030504040204" pitchFamily="34" charset="0"/>
                <a:cs typeface="Tahoma" panose="020B0604030504040204" pitchFamily="34" charset="0"/>
                <a:hlinkClick r:id="rId3"/>
              </a:rPr>
              <a:t>bquayle@usda.gov</a:t>
            </a:r>
            <a:r>
              <a:rPr lang="en-US" sz="2400" dirty="0" smtClean="0">
                <a:latin typeface="Tahoma" panose="020B0604030504040204" pitchFamily="34" charset="0"/>
                <a:ea typeface="Tahoma" panose="020B0604030504040204" pitchFamily="34" charset="0"/>
                <a:cs typeface="Tahoma" panose="020B0604030504040204" pitchFamily="34" charset="0"/>
              </a:rPr>
              <a:t>)</a:t>
            </a:r>
          </a:p>
          <a:p>
            <a:pPr marL="684213" lvl="1" indent="-227013">
              <a:spcAft>
                <a:spcPts val="600"/>
              </a:spcAft>
              <a:buFont typeface="Arial" panose="020B0604020202020204" pitchFamily="34" charset="0"/>
              <a:buChar char="•"/>
            </a:pPr>
            <a:r>
              <a:rPr lang="en-US" sz="2400" dirty="0" smtClean="0">
                <a:latin typeface="Tahoma" panose="020B0604030504040204" pitchFamily="34" charset="0"/>
                <a:ea typeface="Tahoma" panose="020B0604030504040204" pitchFamily="34" charset="0"/>
                <a:cs typeface="Tahoma" panose="020B0604030504040204" pitchFamily="34" charset="0"/>
              </a:rPr>
              <a:t>Kelvin Brentzel (</a:t>
            </a:r>
            <a:r>
              <a:rPr lang="en-US" sz="2400" u="sng" dirty="0" smtClean="0">
                <a:latin typeface="Tahoma" panose="020B0604030504040204" pitchFamily="34" charset="0"/>
                <a:ea typeface="Tahoma" panose="020B0604030504040204" pitchFamily="34" charset="0"/>
                <a:cs typeface="Tahoma" panose="020B0604030504040204" pitchFamily="34" charset="0"/>
                <a:hlinkClick r:id="rId4"/>
              </a:rPr>
              <a:t>kelvin.w.brentzel@nasa.gov</a:t>
            </a:r>
            <a:r>
              <a:rPr lang="en-US" sz="2400" u="sng" dirty="0" smtClean="0">
                <a:latin typeface="Tahoma" panose="020B0604030504040204" pitchFamily="34" charset="0"/>
                <a:ea typeface="Tahoma" panose="020B0604030504040204" pitchFamily="34" charset="0"/>
                <a:cs typeface="Tahoma" panose="020B0604030504040204" pitchFamily="34" charset="0"/>
              </a:rPr>
              <a:t>)</a:t>
            </a:r>
            <a:endParaRPr lang="en-US" sz="2400" dirty="0" smtClean="0">
              <a:latin typeface="Tahoma" panose="020B0604030504040204" pitchFamily="34" charset="0"/>
              <a:ea typeface="Tahoma" panose="020B0604030504040204" pitchFamily="34" charset="0"/>
              <a:cs typeface="Tahoma" panose="020B0604030504040204" pitchFamily="34" charset="0"/>
            </a:endParaRPr>
          </a:p>
          <a:p>
            <a:pPr marL="684213" lvl="1" indent="-227013">
              <a:spcAft>
                <a:spcPts val="600"/>
              </a:spcAft>
              <a:buFont typeface="Arial" panose="020B0604020202020204" pitchFamily="34" charset="0"/>
              <a:buChar char="•"/>
            </a:pPr>
            <a:r>
              <a:rPr lang="en-US" sz="2400" dirty="0" smtClean="0">
                <a:latin typeface="Tahoma" panose="020B0604030504040204" pitchFamily="34" charset="0"/>
                <a:ea typeface="Tahoma" panose="020B0604030504040204" pitchFamily="34" charset="0"/>
                <a:cs typeface="Tahoma" panose="020B0604030504040204" pitchFamily="34" charset="0"/>
              </a:rPr>
              <a:t>Bob Kannenberg (</a:t>
            </a:r>
            <a:r>
              <a:rPr lang="en-US" sz="2400" u="sng" dirty="0" smtClean="0">
                <a:latin typeface="Tahoma" panose="020B0604030504040204" pitchFamily="34" charset="0"/>
                <a:ea typeface="Tahoma" panose="020B0604030504040204" pitchFamily="34" charset="0"/>
                <a:cs typeface="Tahoma" panose="020B0604030504040204" pitchFamily="34" charset="0"/>
                <a:hlinkClick r:id="rId5"/>
              </a:rPr>
              <a:t>robert.k.kannenberg@nasa.gov</a:t>
            </a:r>
            <a:r>
              <a:rPr lang="en-US" sz="2400" u="sng" dirty="0" smtClean="0">
                <a:latin typeface="Tahoma" panose="020B0604030504040204" pitchFamily="34" charset="0"/>
                <a:ea typeface="Tahoma" panose="020B0604030504040204" pitchFamily="34" charset="0"/>
                <a:cs typeface="Tahoma" panose="020B0604030504040204" pitchFamily="34" charset="0"/>
              </a:rPr>
              <a:t>)</a:t>
            </a:r>
            <a:endParaRPr lang="en-US" sz="2400" dirty="0" smtClean="0">
              <a:latin typeface="Tahoma" panose="020B0604030504040204" pitchFamily="34" charset="0"/>
              <a:ea typeface="Tahoma" panose="020B0604030504040204" pitchFamily="34" charset="0"/>
              <a:cs typeface="Tahoma" panose="020B0604030504040204" pitchFamily="34" charset="0"/>
            </a:endParaRPr>
          </a:p>
          <a:p>
            <a:pPr marL="227013" indent="-227013">
              <a:spcAft>
                <a:spcPts val="600"/>
              </a:spcAft>
              <a:buFont typeface="Arial" panose="020B0604020202020204" pitchFamily="34" charset="0"/>
              <a:buChar char="•"/>
            </a:pPr>
            <a:endParaRPr lang="en-US" sz="24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554531424"/>
      </p:ext>
    </p:extLst>
  </p:cSld>
  <p:clrMapOvr>
    <a:masterClrMapping/>
  </p:clrMapOvr>
  <p:transition>
    <p:wipe dir="d"/>
  </p:transition>
  <p:timing>
    <p:tnLst>
      <p:par>
        <p:cTn id="1" dur="indefinite" restart="never" nodeType="tmRoot"/>
      </p:par>
    </p:tnLst>
  </p:timing>
</p:sld>
</file>

<file path=ppt/theme/theme1.xml><?xml version="1.0" encoding="utf-8"?>
<a:theme xmlns:a="http://schemas.openxmlformats.org/drawingml/2006/main" name="MTBS_BlackTemplate">
  <a:themeElements>
    <a:clrScheme name="MTBS_Black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TBS_Black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MTBS_Black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TBS_Black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TBS_Black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TBS_Black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TBS_Black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TBS_Black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TBS_Black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TBS_Black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TBS_Black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TBS_Black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TBS_Black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TBS_Black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Title.potx" id="{7CE03ECB-8493-439A-A9C7-D348A052E615}" vid="{BCEF60ED-A478-4A10-B9AC-EF1B90D58B3F}"/>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2819</TotalTime>
  <Words>1414</Words>
  <Application>Microsoft Office PowerPoint</Application>
  <PresentationFormat>On-screen Show (4:3)</PresentationFormat>
  <Paragraphs>140</Paragraphs>
  <Slides>9</Slides>
  <Notes>9</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9</vt:i4>
      </vt:variant>
    </vt:vector>
  </HeadingPairs>
  <TitlesOfParts>
    <vt:vector size="15" baseType="lpstr">
      <vt:lpstr>Arial</vt:lpstr>
      <vt:lpstr>Calibri</vt:lpstr>
      <vt:lpstr>Calibri Light</vt:lpstr>
      <vt:lpstr>Tahoma</vt:lpstr>
      <vt:lpstr>MTBS_BlackTemplate</vt:lpstr>
      <vt:lpstr>Custom Design</vt:lpstr>
      <vt:lpstr>PowerPoint Presentation</vt:lpstr>
      <vt:lpstr>NASA Direct Readout Conference (NDRC) Webinar Series  </vt:lpstr>
      <vt:lpstr>NDRC Webinar Ground Rules</vt:lpstr>
      <vt:lpstr>NDRC Webinar Series</vt:lpstr>
      <vt:lpstr>Today’s Agenda</vt:lpstr>
      <vt:lpstr>PowerPoint Presentation</vt:lpstr>
      <vt:lpstr>Meeting Wrap Up</vt:lpstr>
      <vt:lpstr>Meeting Wrap Up</vt:lpstr>
      <vt:lpstr>PowerPoint Presentation</vt:lpstr>
    </vt:vector>
  </TitlesOfParts>
  <Company>USDA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Quayle, Brad -FS</dc:creator>
  <cp:lastModifiedBy>Quayle, Brad -FS</cp:lastModifiedBy>
  <cp:revision>203</cp:revision>
  <cp:lastPrinted>2019-05-11T00:06:19Z</cp:lastPrinted>
  <dcterms:created xsi:type="dcterms:W3CDTF">2016-06-13T15:15:20Z</dcterms:created>
  <dcterms:modified xsi:type="dcterms:W3CDTF">2019-09-03T15:40:10Z</dcterms:modified>
</cp:coreProperties>
</file>