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09" r:id="rId2"/>
  </p:sldMasterIdLst>
  <p:notesMasterIdLst>
    <p:notesMasterId r:id="rId14"/>
  </p:notesMasterIdLst>
  <p:handoutMasterIdLst>
    <p:handoutMasterId r:id="rId15"/>
  </p:handoutMasterIdLst>
  <p:sldIdLst>
    <p:sldId id="284" r:id="rId3"/>
    <p:sldId id="283" r:id="rId4"/>
    <p:sldId id="282" r:id="rId5"/>
    <p:sldId id="271" r:id="rId6"/>
    <p:sldId id="267" r:id="rId7"/>
    <p:sldId id="273" r:id="rId8"/>
    <p:sldId id="270" r:id="rId9"/>
    <p:sldId id="274" r:id="rId10"/>
    <p:sldId id="277" r:id="rId11"/>
    <p:sldId id="281" r:id="rId12"/>
    <p:sldId id="280" r:id="rId1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5F"/>
    <a:srgbClr val="003300"/>
    <a:srgbClr val="EBF565"/>
    <a:srgbClr val="FF3300"/>
    <a:srgbClr val="E1E1E1"/>
    <a:srgbClr val="A50021"/>
    <a:srgbClr val="808000"/>
    <a:srgbClr val="FFFF99"/>
    <a:srgbClr val="00CC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6" autoAdjust="0"/>
    <p:restoredTop sz="74319" autoAdjust="0"/>
  </p:normalViewPr>
  <p:slideViewPr>
    <p:cSldViewPr>
      <p:cViewPr varScale="1">
        <p:scale>
          <a:sx n="69" d="100"/>
          <a:sy n="69" d="100"/>
        </p:scale>
        <p:origin x="204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1577" tIns="45789" rIns="91577" bIns="45789"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971183" y="0"/>
            <a:ext cx="3037628" cy="464184"/>
          </a:xfrm>
          <a:prstGeom prst="rect">
            <a:avLst/>
          </a:prstGeom>
        </p:spPr>
        <p:txBody>
          <a:bodyPr vert="horz" lIns="91577" tIns="45789" rIns="91577" bIns="45789" rtlCol="0"/>
          <a:lstStyle>
            <a:lvl1pPr algn="r" eaLnBrk="1" hangingPunct="1">
              <a:defRPr sz="1200">
                <a:latin typeface="Arial" charset="0"/>
              </a:defRPr>
            </a:lvl1pPr>
          </a:lstStyle>
          <a:p>
            <a:pPr>
              <a:defRPr/>
            </a:pPr>
            <a:fld id="{72EB4777-7862-4344-A9F0-E980B7009D44}" type="datetimeFigureOut">
              <a:rPr lang="en-US"/>
              <a:pPr>
                <a:defRPr/>
              </a:pPr>
              <a:t>5/13/2019</a:t>
            </a:fld>
            <a:endParaRPr lang="en-US"/>
          </a:p>
        </p:txBody>
      </p:sp>
      <p:sp>
        <p:nvSpPr>
          <p:cNvPr id="4" name="Footer Placeholder 3"/>
          <p:cNvSpPr>
            <a:spLocks noGrp="1"/>
          </p:cNvSpPr>
          <p:nvPr>
            <p:ph type="ftr" sz="quarter" idx="2"/>
          </p:nvPr>
        </p:nvSpPr>
        <p:spPr>
          <a:xfrm>
            <a:off x="0" y="8830627"/>
            <a:ext cx="3037628" cy="464184"/>
          </a:xfrm>
          <a:prstGeom prst="rect">
            <a:avLst/>
          </a:prstGeom>
        </p:spPr>
        <p:txBody>
          <a:bodyPr vert="horz" lIns="91577" tIns="45789" rIns="91577" bIns="45789"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1183" y="8830627"/>
            <a:ext cx="3037628" cy="464184"/>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smtClean="0"/>
            </a:lvl1pPr>
          </a:lstStyle>
          <a:p>
            <a:pPr>
              <a:defRPr/>
            </a:pPr>
            <a:fld id="{B212FC00-E793-4E37-B563-068860DF0D2B}" type="slidenum">
              <a:rPr lang="en-US" altLang="en-US"/>
              <a:pPr>
                <a:defRPr/>
              </a:pPr>
              <a:t>‹#›</a:t>
            </a:fld>
            <a:endParaRPr lang="en-US" altLang="en-US"/>
          </a:p>
        </p:txBody>
      </p:sp>
    </p:spTree>
    <p:extLst>
      <p:ext uri="{BB962C8B-B14F-4D97-AF65-F5344CB8AC3E}">
        <p14:creationId xmlns:p14="http://schemas.microsoft.com/office/powerpoint/2010/main" val="1892085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3171" tIns="46586" rIns="93171" bIns="46586"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971183" y="0"/>
            <a:ext cx="3037628" cy="464184"/>
          </a:xfrm>
          <a:prstGeom prst="rect">
            <a:avLst/>
          </a:prstGeom>
        </p:spPr>
        <p:txBody>
          <a:bodyPr vert="horz" lIns="93171" tIns="46586" rIns="93171" bIns="46586" rtlCol="0"/>
          <a:lstStyle>
            <a:lvl1pPr algn="r" eaLnBrk="1" hangingPunct="1">
              <a:defRPr sz="1200">
                <a:latin typeface="Arial" charset="0"/>
              </a:defRPr>
            </a:lvl1pPr>
          </a:lstStyle>
          <a:p>
            <a:pPr>
              <a:defRPr/>
            </a:pPr>
            <a:fld id="{FD763B6A-E312-48C7-A7AA-A9B31A387BE5}" type="datetimeFigureOut">
              <a:rPr lang="en-US"/>
              <a:pPr>
                <a:defRPr/>
              </a:pPr>
              <a:t>5/13/2019</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1" tIns="46586" rIns="93171" bIns="46586" rtlCol="0" anchor="ctr"/>
          <a:lstStyle/>
          <a:p>
            <a:pPr lvl="0"/>
            <a:endParaRPr lang="en-US" noProof="0" smtClean="0"/>
          </a:p>
        </p:txBody>
      </p:sp>
      <p:sp>
        <p:nvSpPr>
          <p:cNvPr id="5" name="Notes Placeholder 4"/>
          <p:cNvSpPr>
            <a:spLocks noGrp="1"/>
          </p:cNvSpPr>
          <p:nvPr>
            <p:ph type="body" sz="quarter" idx="3"/>
          </p:nvPr>
        </p:nvSpPr>
        <p:spPr>
          <a:xfrm>
            <a:off x="701359" y="4416108"/>
            <a:ext cx="5607684" cy="4182427"/>
          </a:xfrm>
          <a:prstGeom prst="rect">
            <a:avLst/>
          </a:prstGeom>
        </p:spPr>
        <p:txBody>
          <a:bodyPr vert="horz" lIns="93171" tIns="46586" rIns="93171"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0627"/>
            <a:ext cx="3037628" cy="464184"/>
          </a:xfrm>
          <a:prstGeom prst="rect">
            <a:avLst/>
          </a:prstGeom>
        </p:spPr>
        <p:txBody>
          <a:bodyPr vert="horz" lIns="93171" tIns="46586" rIns="93171" bIns="46586"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1183" y="8830627"/>
            <a:ext cx="3037628" cy="464184"/>
          </a:xfrm>
          <a:prstGeom prst="rect">
            <a:avLst/>
          </a:prstGeom>
        </p:spPr>
        <p:txBody>
          <a:bodyPr vert="horz" wrap="square" lIns="93171" tIns="46586" rIns="93171" bIns="46586" numCol="1" anchor="b" anchorCtr="0" compatLnSpc="1">
            <a:prstTxWarp prst="textNoShape">
              <a:avLst/>
            </a:prstTxWarp>
          </a:bodyPr>
          <a:lstStyle>
            <a:lvl1pPr algn="r" eaLnBrk="1" hangingPunct="1">
              <a:defRPr sz="1200" smtClean="0"/>
            </a:lvl1pPr>
          </a:lstStyle>
          <a:p>
            <a:pPr>
              <a:defRPr/>
            </a:pPr>
            <a:fld id="{850F4207-F280-4B59-9F56-9DA3A7420074}" type="slidenum">
              <a:rPr lang="en-US" altLang="en-US"/>
              <a:pPr>
                <a:defRPr/>
              </a:pPr>
              <a:t>‹#›</a:t>
            </a:fld>
            <a:endParaRPr lang="en-US" altLang="en-US"/>
          </a:p>
        </p:txBody>
      </p:sp>
    </p:spTree>
    <p:extLst>
      <p:ext uri="{BB962C8B-B14F-4D97-AF65-F5344CB8AC3E}">
        <p14:creationId xmlns:p14="http://schemas.microsoft.com/office/powerpoint/2010/main" val="1140657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1</a:t>
            </a:fld>
            <a:endParaRPr lang="en-US" altLang="en-US"/>
          </a:p>
        </p:txBody>
      </p:sp>
    </p:spTree>
    <p:extLst>
      <p:ext uri="{BB962C8B-B14F-4D97-AF65-F5344CB8AC3E}">
        <p14:creationId xmlns:p14="http://schemas.microsoft.com/office/powerpoint/2010/main" val="1824572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smtClean="0"/>
              <a:t> A post-webinar</a:t>
            </a:r>
            <a:r>
              <a:rPr lang="en-US" altLang="en-US" baseline="0" dirty="0" smtClean="0"/>
              <a:t> survey has been prepared and is available now for you to access.</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a:t>
            </a:r>
            <a:r>
              <a:rPr lang="en-US" altLang="en-US" dirty="0" smtClean="0"/>
              <a:t>Please take the time to complete this short survey and provide feedback</a:t>
            </a:r>
            <a:r>
              <a:rPr lang="en-US" altLang="en-US" baseline="0" dirty="0" smtClean="0"/>
              <a:t> regarding your experience with this webinar.</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Also, the survey also prompts for input on your planed uses for the VIIRS Black Marble products.  We have been requested by the NASA Black Marble Team to solicit NDRC webinar participants for this information.  Provided input will help the Team </a:t>
            </a:r>
            <a:r>
              <a:rPr lang="en-US" altLang="en-US" dirty="0" smtClean="0"/>
              <a:t>ensure</a:t>
            </a:r>
            <a:r>
              <a:rPr lang="en-US" altLang="en-US" baseline="0" dirty="0" smtClean="0"/>
              <a:t> the products support as many potential users and information needs as possible.</a:t>
            </a:r>
          </a:p>
          <a:p>
            <a:pPr eaLnBrk="1" hangingPunct="1">
              <a:spcBef>
                <a:spcPct val="0"/>
              </a:spcBef>
              <a:buFontTx/>
              <a:buChar char="•"/>
            </a:pPr>
            <a:r>
              <a:rPr lang="en-US" altLang="en-US" baseline="0" dirty="0" smtClean="0"/>
              <a:t> Additionally, the survey provides an opportunity</a:t>
            </a:r>
            <a:r>
              <a:rPr lang="en-US" altLang="en-US" dirty="0" smtClean="0"/>
              <a:t> to submit suggestions for future webinar</a:t>
            </a:r>
            <a:r>
              <a:rPr lang="en-US" altLang="en-US" baseline="0" dirty="0" smtClean="0"/>
              <a:t> presentation topics.</a:t>
            </a:r>
            <a:endParaRPr lang="en-US" altLang="en-US" dirty="0" smtClean="0"/>
          </a:p>
          <a:p>
            <a:pPr eaLnBrk="1" hangingPunct="1">
              <a:spcBef>
                <a:spcPct val="0"/>
              </a:spcBef>
              <a:buFontTx/>
              <a:buChar char="•"/>
            </a:pPr>
            <a:endParaRPr lang="en-US" altLang="en-US" dirty="0" smtClean="0"/>
          </a:p>
          <a:p>
            <a:pPr eaLnBrk="1" hangingPunct="1">
              <a:spcBef>
                <a:spcPct val="0"/>
              </a:spcBef>
              <a:buFontTx/>
              <a:buChar char="•"/>
            </a:pPr>
            <a:r>
              <a:rPr lang="en-US" altLang="en-US" baseline="0" dirty="0" smtClean="0"/>
              <a:t> Lastly, a specific date for the next webinar has not been set, but is anticipated by for late calendar year 2019.  An email notification for the next webinar will be provided via the direct readout users email list and other communication channels.</a:t>
            </a:r>
            <a:endParaRPr lang="en-US" altLang="en-US" dirty="0" smtClean="0"/>
          </a:p>
          <a:p>
            <a:pPr eaLnBrk="1" hangingPunct="1">
              <a:spcBef>
                <a:spcPct val="0"/>
              </a:spcBef>
              <a:buFontTx/>
              <a:buChar char="•"/>
            </a:pP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10</a:t>
            </a:fld>
            <a:endParaRPr lang="en-US" altLang="en-US">
              <a:latin typeface="Arial" panose="020B0604020202020204" pitchFamily="34" charset="0"/>
            </a:endParaRPr>
          </a:p>
        </p:txBody>
      </p:sp>
    </p:spTree>
    <p:extLst>
      <p:ext uri="{BB962C8B-B14F-4D97-AF65-F5344CB8AC3E}">
        <p14:creationId xmlns:p14="http://schemas.microsoft.com/office/powerpoint/2010/main" val="3832919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smtClean="0"/>
              <a:t> Thanks again for joining today’s webinar.</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Again, as a reminder, the presentations from</a:t>
            </a:r>
            <a:r>
              <a:rPr lang="en-US" altLang="en-US" baseline="0" dirty="0" smtClean="0"/>
              <a:t> today’s webinar will be posted on the NASA DRL website as well as the compiled notes.</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Please feel free to reach</a:t>
            </a:r>
            <a:r>
              <a:rPr lang="en-US" altLang="en-US" baseline="0" dirty="0" smtClean="0"/>
              <a:t> out to me or the NASA DRL staff with any questions about today’s webinar as well as suggestions for future webinar topics.</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11</a:t>
            </a:fld>
            <a:endParaRPr lang="en-US" altLang="en-US">
              <a:latin typeface="Arial" panose="020B0604020202020204" pitchFamily="34" charset="0"/>
            </a:endParaRPr>
          </a:p>
        </p:txBody>
      </p:sp>
    </p:spTree>
    <p:extLst>
      <p:ext uri="{BB962C8B-B14F-4D97-AF65-F5344CB8AC3E}">
        <p14:creationId xmlns:p14="http://schemas.microsoft.com/office/powerpoint/2010/main" val="330732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smtClean="0"/>
              <a:t>This webinar is an</a:t>
            </a:r>
            <a:r>
              <a:rPr lang="en-US" baseline="0" dirty="0" smtClean="0"/>
              <a:t> effort by NASA Goddard Space Flight Center Direct Readout Laboratory, NASA Land PIs and the NASA Direct Readout Conference Organizing Committee.</a:t>
            </a:r>
          </a:p>
          <a:p>
            <a:pPr marL="171707" indent="-171707">
              <a:buFont typeface="Arial" panose="020B0604020202020204" pitchFamily="34" charset="0"/>
              <a:buChar char="•"/>
            </a:pPr>
            <a:endParaRPr lang="en-US" baseline="0" dirty="0" smtClean="0"/>
          </a:p>
          <a:p>
            <a:pPr marL="171707" indent="-171707">
              <a:buFont typeface="Arial" panose="020B0604020202020204" pitchFamily="34" charset="0"/>
              <a:buChar char="•"/>
            </a:pPr>
            <a:r>
              <a:rPr lang="en-US" baseline="0" dirty="0" smtClean="0"/>
              <a:t>Thanks to Kelvin Brentzel and Bob Kannenberg of NASA DRL for supporting the logistics for this webinar (WebEx, </a:t>
            </a:r>
            <a:r>
              <a:rPr lang="en-US" baseline="0" dirty="0" err="1" smtClean="0"/>
              <a:t>telecon</a:t>
            </a:r>
            <a:r>
              <a:rPr lang="en-US" baseline="0" dirty="0" smtClean="0"/>
              <a:t>, etc.) and providing other technical support.</a:t>
            </a:r>
            <a:endParaRPr lang="en-US" dirty="0"/>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2</a:t>
            </a:fld>
            <a:endParaRPr lang="en-US" altLang="en-US"/>
          </a:p>
        </p:txBody>
      </p:sp>
    </p:spTree>
    <p:extLst>
      <p:ext uri="{BB962C8B-B14F-4D97-AF65-F5344CB8AC3E}">
        <p14:creationId xmlns:p14="http://schemas.microsoft.com/office/powerpoint/2010/main" val="855690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smtClean="0"/>
              <a:t> For the benefit of all participants, please adhere to the following ground rules</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Communications:</a:t>
            </a:r>
          </a:p>
          <a:p>
            <a:pPr lvl="1" eaLnBrk="1" hangingPunct="1">
              <a:spcBef>
                <a:spcPct val="0"/>
              </a:spcBef>
              <a:buFontTx/>
              <a:buChar char="•"/>
            </a:pPr>
            <a:r>
              <a:rPr lang="en-US" altLang="en-US" baseline="0" dirty="0" smtClean="0"/>
              <a:t> A Q&amp;A period will be provided at the end of each individual presentation to receive verbal questions/comments.</a:t>
            </a:r>
          </a:p>
          <a:p>
            <a:pPr lvl="1" eaLnBrk="1" hangingPunct="1">
              <a:spcBef>
                <a:spcPct val="0"/>
              </a:spcBef>
              <a:buFontTx/>
              <a:buChar char="•"/>
            </a:pPr>
            <a:r>
              <a:rPr lang="en-US" altLang="en-US" baseline="0" dirty="0" smtClean="0"/>
              <a:t> The WebEx chat function can be used at anytime to submit questions/comments to myself and I will queue them to the presenters.</a:t>
            </a:r>
          </a:p>
          <a:p>
            <a:pPr lvl="1"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Phones:</a:t>
            </a:r>
          </a:p>
          <a:p>
            <a:pPr lvl="1" eaLnBrk="1" hangingPunct="1">
              <a:spcBef>
                <a:spcPct val="0"/>
              </a:spcBef>
              <a:buFontTx/>
              <a:buChar char="•"/>
            </a:pPr>
            <a:r>
              <a:rPr lang="en-US" altLang="en-US" baseline="0" dirty="0" smtClean="0"/>
              <a:t> Please mute your phones and do not put your phone on hold</a:t>
            </a:r>
          </a:p>
          <a:p>
            <a:pPr lvl="1"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Feedback:</a:t>
            </a:r>
          </a:p>
          <a:p>
            <a:pPr lvl="1" eaLnBrk="1" hangingPunct="1">
              <a:spcBef>
                <a:spcPct val="0"/>
              </a:spcBef>
              <a:buFontTx/>
              <a:buChar char="•"/>
            </a:pPr>
            <a:r>
              <a:rPr lang="en-US" altLang="en-US" baseline="0" dirty="0" smtClean="0"/>
              <a:t> As part of the feedback cycle and to receive necessary input for future NDRC webinars, we will be soliciting input from participants.</a:t>
            </a:r>
          </a:p>
          <a:p>
            <a:pPr lvl="1" eaLnBrk="1" hangingPunct="1">
              <a:spcBef>
                <a:spcPct val="0"/>
              </a:spcBef>
              <a:buFontTx/>
              <a:buChar char="•"/>
            </a:pPr>
            <a:r>
              <a:rPr lang="en-US" altLang="en-US" baseline="0" dirty="0" smtClean="0"/>
              <a:t> Given the large number of participants, we will not likely be able to accommodate a lengthy discussion regarding future webinar topics and ask that you provide that input via the WebEx chat, email, and the post-webinar survey we will be distributing.</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1649666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smtClean="0"/>
              <a:t> As discussed in the previous webinar, for the context of NDRC discussions and activities, the definition of “direct readout” has been expanded beyond traditional satellite direct readout capabilities.  It includes all sources of near real-time observation data and derivative products typically available in 3 hours or less.</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Examples of other types of non-direct readout data sources include:</a:t>
            </a:r>
          </a:p>
          <a:p>
            <a:pPr lvl="1" eaLnBrk="1" hangingPunct="1">
              <a:spcBef>
                <a:spcPct val="0"/>
              </a:spcBef>
              <a:buFontTx/>
              <a:buChar char="•"/>
            </a:pPr>
            <a:r>
              <a:rPr lang="en-US" altLang="en-US" baseline="0" dirty="0" smtClean="0"/>
              <a:t> NASA</a:t>
            </a:r>
            <a:r>
              <a:rPr lang="en-US" altLang="en-US" dirty="0" smtClean="0"/>
              <a:t> LANCE which provides EOS/S-NPP</a:t>
            </a:r>
            <a:r>
              <a:rPr lang="en-US" altLang="en-US" baseline="0" dirty="0" smtClean="0"/>
              <a:t> data &lt;3 hours post-observation</a:t>
            </a:r>
          </a:p>
          <a:p>
            <a:pPr lvl="1" eaLnBrk="1" hangingPunct="1">
              <a:spcBef>
                <a:spcPct val="0"/>
              </a:spcBef>
              <a:buFontTx/>
              <a:buChar char="•"/>
            </a:pPr>
            <a:r>
              <a:rPr lang="en-US" altLang="en-US" dirty="0" smtClean="0"/>
              <a:t> ESA Sentinel Online</a:t>
            </a:r>
            <a:r>
              <a:rPr lang="en-US" altLang="en-US" baseline="0" dirty="0" smtClean="0"/>
              <a:t> services/data hubs which provide </a:t>
            </a:r>
            <a:r>
              <a:rPr lang="en-US" altLang="en-US" dirty="0" smtClean="0"/>
              <a:t>S3 data products &lt;3 hours</a:t>
            </a:r>
            <a:r>
              <a:rPr lang="en-US" altLang="en-US" baseline="0" dirty="0" smtClean="0"/>
              <a:t> post-observation.</a:t>
            </a:r>
          </a:p>
          <a:p>
            <a:pPr lvl="1" eaLnBrk="1" hangingPunct="1">
              <a:spcBef>
                <a:spcPct val="0"/>
              </a:spcBef>
              <a:buFontTx/>
              <a:buChar char="•"/>
            </a:pPr>
            <a:r>
              <a:rPr lang="en-US" altLang="en-US" baseline="0" dirty="0" smtClean="0"/>
              <a:t> NOAA CLASS which provides polar and geostationary products with slightly more latency (3-6 hours)</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111866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smtClean="0"/>
              <a:t> NASA has held a sequence (9) direct readout conference events since 1997.</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These are international events with participants from all over the world.</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First conference was held at</a:t>
            </a:r>
            <a:r>
              <a:rPr lang="en-US" altLang="en-US" baseline="0" dirty="0" smtClean="0"/>
              <a:t> JPL in 1997 and the most recent,</a:t>
            </a:r>
            <a:r>
              <a:rPr lang="en-US" altLang="en-US" dirty="0" smtClean="0"/>
              <a:t> NDRC-9</a:t>
            </a:r>
            <a:r>
              <a:rPr lang="en-US" altLang="en-US" baseline="0" dirty="0" smtClean="0"/>
              <a:t>, held in 2016 in Valladolid, Spain.</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The purpose of NDRC meetings is multi-faceted:</a:t>
            </a:r>
          </a:p>
          <a:p>
            <a:pPr lvl="1" eaLnBrk="1" hangingPunct="1">
              <a:spcBef>
                <a:spcPct val="0"/>
              </a:spcBef>
              <a:buFontTx/>
              <a:buChar char="•"/>
            </a:pPr>
            <a:r>
              <a:rPr lang="en-US" altLang="en-US" baseline="0" dirty="0" smtClean="0"/>
              <a:t> Increase awareness on state of the art RS research and product development</a:t>
            </a:r>
          </a:p>
          <a:p>
            <a:pPr lvl="1" eaLnBrk="1" hangingPunct="1">
              <a:spcBef>
                <a:spcPct val="0"/>
              </a:spcBef>
              <a:buFontTx/>
              <a:buChar char="•"/>
            </a:pPr>
            <a:r>
              <a:rPr lang="en-US" altLang="en-US" baseline="0" dirty="0" smtClean="0"/>
              <a:t> Provide examples of how NRT data are used in applications and DSSs to meet specific operational needs </a:t>
            </a:r>
          </a:p>
          <a:p>
            <a:pPr lvl="1" eaLnBrk="1" hangingPunct="1">
              <a:spcBef>
                <a:spcPct val="0"/>
              </a:spcBef>
              <a:buFontTx/>
              <a:buChar char="•"/>
            </a:pPr>
            <a:r>
              <a:rPr lang="en-US" altLang="en-US" baseline="0" dirty="0" smtClean="0"/>
              <a:t> Demonstrate new/updated technologies for the processing/visualization of DR/NRT data (data processing frameworks, exporting data to GIS-</a:t>
            </a:r>
            <a:r>
              <a:rPr lang="en-US" altLang="en-US" baseline="0" dirty="0" err="1" smtClean="0"/>
              <a:t>compatable</a:t>
            </a:r>
            <a:r>
              <a:rPr lang="en-US" altLang="en-US" baseline="0" dirty="0" smtClean="0"/>
              <a:t> formats, etc.)</a:t>
            </a:r>
          </a:p>
          <a:p>
            <a:pPr lvl="1" eaLnBrk="1" hangingPunct="1">
              <a:spcBef>
                <a:spcPct val="0"/>
              </a:spcBef>
              <a:buFontTx/>
              <a:buChar char="•"/>
            </a:pPr>
            <a:r>
              <a:rPr lang="en-US" altLang="en-US" baseline="0" dirty="0" smtClean="0"/>
              <a:t> Increase coordination among the global community, particularly identifying common interests and fostering collaboration (i.e. adoption of applications, data sharing, etc.).</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2109274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smtClean="0"/>
              <a:t> What are the motivations behind the NDRC webinar series?</a:t>
            </a:r>
          </a:p>
          <a:p>
            <a:pPr lvl="1" eaLnBrk="1" hangingPunct="1">
              <a:spcBef>
                <a:spcPct val="0"/>
              </a:spcBef>
              <a:buFontTx/>
              <a:buChar char="•"/>
            </a:pPr>
            <a:r>
              <a:rPr lang="en-US" altLang="en-US" baseline="0" dirty="0" smtClean="0"/>
              <a:t> Conferences and opportunities for the DR/NRT community to meet are fewer and farther between.</a:t>
            </a:r>
          </a:p>
          <a:p>
            <a:pPr lvl="1" eaLnBrk="1" hangingPunct="1">
              <a:spcBef>
                <a:spcPct val="0"/>
              </a:spcBef>
              <a:buFontTx/>
              <a:buChar char="•"/>
            </a:pPr>
            <a:r>
              <a:rPr lang="en-US" altLang="en-US" baseline="0" dirty="0" smtClean="0"/>
              <a:t> More importantly, given that technologies and data sources are constantly evolving, there is a need to provide a forum for ongoing communications among NRT data practitioners and organizations that provide DSSs and end users</a:t>
            </a:r>
          </a:p>
          <a:p>
            <a:pPr lvl="1" eaLnBrk="1" hangingPunct="1">
              <a:spcBef>
                <a:spcPct val="0"/>
              </a:spcBef>
              <a:buFontTx/>
              <a:buChar char="•"/>
            </a:pPr>
            <a:endParaRPr lang="en-US" altLang="en-US" baseline="0" dirty="0" smtClean="0"/>
          </a:p>
          <a:p>
            <a:pPr lvl="0" eaLnBrk="1" hangingPunct="1">
              <a:spcBef>
                <a:spcPct val="0"/>
              </a:spcBef>
              <a:buFontTx/>
              <a:buChar char="•"/>
            </a:pPr>
            <a:r>
              <a:rPr lang="en-US" altLang="en-US" baseline="0" dirty="0" smtClean="0"/>
              <a:t> Consequently, NDRC organization committee is launching the concept of the NDRC webinar series to address this need.</a:t>
            </a:r>
          </a:p>
          <a:p>
            <a:pPr lvl="0" eaLnBrk="1" hangingPunct="1">
              <a:spcBef>
                <a:spcPct val="0"/>
              </a:spcBef>
              <a:buFontTx/>
              <a:buChar char="•"/>
            </a:pPr>
            <a:endParaRPr lang="en-US" altLang="en-US" baseline="0" dirty="0" smtClean="0"/>
          </a:p>
          <a:p>
            <a:pPr lvl="0" eaLnBrk="1" hangingPunct="1">
              <a:spcBef>
                <a:spcPct val="0"/>
              </a:spcBef>
              <a:buFontTx/>
              <a:buChar char="•"/>
            </a:pPr>
            <a:r>
              <a:rPr lang="en-US" altLang="en-US" baseline="0" dirty="0" smtClean="0"/>
              <a:t>  The topics of these webinars will be driven by the participants/global community, but will generally focus on the status/updates on relevant science, algorithms, technologies, applications and systems.</a:t>
            </a:r>
          </a:p>
          <a:p>
            <a:pPr lvl="0" eaLnBrk="1" hangingPunct="1">
              <a:spcBef>
                <a:spcPct val="0"/>
              </a:spcBef>
              <a:buFontTx/>
              <a:buChar char="•"/>
            </a:pPr>
            <a:endParaRPr lang="en-US" altLang="en-US" baseline="0" dirty="0" smtClean="0"/>
          </a:p>
          <a:p>
            <a:pPr lvl="0" eaLnBrk="1" hangingPunct="1">
              <a:spcBef>
                <a:spcPct val="0"/>
              </a:spcBef>
              <a:buFontTx/>
              <a:buChar char="•"/>
            </a:pPr>
            <a:r>
              <a:rPr lang="en-US" altLang="en-US" baseline="0" dirty="0" smtClean="0"/>
              <a:t>  Land discipline data/applications, associated atmosphere data/applications and broader cross-cutting topics will likely be the primary focus of the webinars, but they can be expanded to include other applications/topics.</a:t>
            </a:r>
          </a:p>
          <a:p>
            <a:pPr lvl="0" eaLnBrk="1" hangingPunct="1">
              <a:spcBef>
                <a:spcPct val="0"/>
              </a:spcBef>
              <a:buFontTx/>
              <a:buChar char="•"/>
            </a:pPr>
            <a:endParaRPr lang="en-US" altLang="en-US" baseline="0" dirty="0" smtClean="0"/>
          </a:p>
          <a:p>
            <a:pPr lvl="0" eaLnBrk="1" hangingPunct="1">
              <a:spcBef>
                <a:spcPct val="0"/>
              </a:spcBef>
              <a:buFontTx/>
              <a:buChar char="•"/>
            </a:pPr>
            <a:r>
              <a:rPr lang="en-US" altLang="en-US" baseline="0" dirty="0" smtClean="0"/>
              <a:t> We will spend some time at the end of today’s webinar discussing future webinar topics and asking for your input.</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216751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a:bodyPr>
          <a:lstStyle/>
          <a:p>
            <a:pPr eaLnBrk="1" hangingPunct="1">
              <a:spcBef>
                <a:spcPct val="0"/>
              </a:spcBef>
              <a:buFontTx/>
              <a:buChar char="•"/>
            </a:pPr>
            <a:r>
              <a:rPr lang="en-US" altLang="en-US" dirty="0" smtClean="0"/>
              <a:t> For today’s agenda, we have three presentations</a:t>
            </a:r>
          </a:p>
          <a:p>
            <a:pPr eaLnBrk="1" hangingPunct="1">
              <a:spcBef>
                <a:spcPct val="0"/>
              </a:spcBef>
              <a:buFontTx/>
              <a:buChar char="•"/>
            </a:pPr>
            <a:endParaRPr lang="en-US" altLang="en-US" dirty="0" smtClean="0"/>
          </a:p>
          <a:p>
            <a:pPr eaLnBrk="1" hangingPunct="1">
              <a:spcBef>
                <a:spcPct val="0"/>
              </a:spcBef>
              <a:buFontTx/>
              <a:buChar char="•"/>
            </a:pPr>
            <a:r>
              <a:rPr lang="en-US" altLang="en-US" baseline="0" dirty="0" smtClean="0"/>
              <a:t> Fred Patt</a:t>
            </a:r>
            <a:r>
              <a:rPr lang="en-US" altLang="en-US" dirty="0" smtClean="0"/>
              <a:t> will be presenting an update on the status of VIIRS Level</a:t>
            </a:r>
            <a:r>
              <a:rPr lang="en-US" altLang="en-US" baseline="0" dirty="0" smtClean="0"/>
              <a:t> 1 </a:t>
            </a:r>
            <a:r>
              <a:rPr lang="en-US" altLang="en-US" dirty="0" smtClean="0"/>
              <a:t>software and algorithm development efforts.</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a:t>
            </a:r>
            <a:r>
              <a:rPr lang="en-US" altLang="en-US" baseline="0" dirty="0" err="1" smtClean="0"/>
              <a:t>Yugandhar</a:t>
            </a:r>
            <a:r>
              <a:rPr lang="en-US" altLang="en-US" baseline="0" dirty="0" smtClean="0"/>
              <a:t> Reddy will be providing an overview of remote sensing activities at the Indian Space Research Organization – National Remote Sensing Center which includes operational data collection and processing of MODIS and VIIRS observations.  His presentation will also include work conducted by the NRSC to evaluation versions 2.5.1 and 3.0 of the VFIRE375 SPA and observed improvements by the latter in reducing false detections.</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Brad Quayle will provide a brief update presentation on behalf of Dr. Miguel Roman on the status of the VIIRS Black Marble product availability and related activities. Miguel was the PI for the </a:t>
            </a:r>
            <a:r>
              <a:rPr lang="en-US" altLang="en-US" baseline="0" dirty="0" err="1" smtClean="0"/>
              <a:t>BlackMarble</a:t>
            </a:r>
            <a:r>
              <a:rPr lang="en-US" altLang="en-US" baseline="0" dirty="0" smtClean="0"/>
              <a:t> product and is now with the University Space Research Association.</a:t>
            </a:r>
          </a:p>
          <a:p>
            <a:pPr eaLnBrk="1" hangingPunct="1">
              <a:spcBef>
                <a:spcPct val="0"/>
              </a:spcBef>
              <a:buFontTx/>
              <a:buChar char="•"/>
            </a:pPr>
            <a:endParaRPr lang="en-US" altLang="en-US" baseline="0" dirty="0" smtClean="0"/>
          </a:p>
          <a:p>
            <a:pPr eaLnBrk="1" hangingPunct="1">
              <a:spcBef>
                <a:spcPct val="0"/>
              </a:spcBef>
              <a:buFontTx/>
              <a:buChar char="•"/>
            </a:pPr>
            <a:r>
              <a:rPr lang="en-US" altLang="en-US" dirty="0" smtClean="0"/>
              <a:t> Each presentation will be followed by a Q&amp;A period.  Questions can be received verbally or submitted via chat.</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Please also</a:t>
            </a:r>
            <a:r>
              <a:rPr lang="en-US" altLang="en-US" baseline="0" dirty="0" smtClean="0"/>
              <a:t> note that p</a:t>
            </a:r>
            <a:r>
              <a:rPr lang="en-US" altLang="en-US" dirty="0" smtClean="0"/>
              <a:t>resentations will also be made available after today’s webinar along with meeting notes on the NASA DRL website.</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After the three presentations, we will have a short discussion for a few minutes to wrap up the webinar.</a:t>
            </a:r>
          </a:p>
          <a:p>
            <a:pPr eaLnBrk="1" hangingPunct="1">
              <a:spcBef>
                <a:spcPct val="0"/>
              </a:spcBef>
              <a:buFontTx/>
              <a:buChar char="•"/>
            </a:pP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2316456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smtClean="0"/>
              <a:t> Each p</a:t>
            </a:r>
            <a:r>
              <a:rPr lang="en-US" altLang="en-US" dirty="0" smtClean="0"/>
              <a:t>resentation will be followed by Q&amp;A period</a:t>
            </a:r>
          </a:p>
          <a:p>
            <a:pPr eaLnBrk="1" hangingPunct="1">
              <a:spcBef>
                <a:spcPct val="0"/>
              </a:spcBef>
              <a:buFontTx/>
              <a:buChar char="•"/>
            </a:pP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2617185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smtClean="0"/>
              <a:t> </a:t>
            </a:r>
            <a:r>
              <a:rPr lang="en-US" altLang="en-US" dirty="0" smtClean="0"/>
              <a:t>We</a:t>
            </a:r>
            <a:r>
              <a:rPr lang="en-US" altLang="en-US" baseline="0" dirty="0" smtClean="0"/>
              <a:t> hope you enjoyed and have benefited from these presentations today.</a:t>
            </a:r>
          </a:p>
          <a:p>
            <a:pPr eaLnBrk="1" hangingPunct="1">
              <a:spcBef>
                <a:spcPct val="0"/>
              </a:spcBef>
              <a:buFontTx/>
              <a:buChar char="•"/>
            </a:pPr>
            <a:endParaRPr lang="en-US" altLang="en-US" baseline="0" dirty="0" smtClean="0"/>
          </a:p>
          <a:p>
            <a:pPr defTabSz="915772" eaLnBrk="1" hangingPunct="1">
              <a:spcBef>
                <a:spcPct val="0"/>
              </a:spcBef>
              <a:buFontTx/>
              <a:buChar char="•"/>
              <a:defRPr/>
            </a:pPr>
            <a:r>
              <a:rPr lang="en-US" altLang="en-US" baseline="0" dirty="0" smtClean="0"/>
              <a:t> It is desirable that presentation of topics be determined by webinar participants, so your input and recommendations are appreciated.</a:t>
            </a:r>
          </a:p>
          <a:p>
            <a:pPr defTabSz="915772" eaLnBrk="1" hangingPunct="1">
              <a:spcBef>
                <a:spcPct val="0"/>
              </a:spcBef>
              <a:buFontTx/>
              <a:buChar char="•"/>
              <a:defRPr/>
            </a:pPr>
            <a:endParaRPr lang="en-US" altLang="en-US" baseline="0" dirty="0" smtClean="0"/>
          </a:p>
          <a:p>
            <a:pPr eaLnBrk="1" hangingPunct="1">
              <a:spcBef>
                <a:spcPct val="0"/>
              </a:spcBef>
              <a:buFontTx/>
              <a:buChar char="•"/>
            </a:pPr>
            <a:r>
              <a:rPr lang="en-US" altLang="en-US" baseline="0" dirty="0" smtClean="0"/>
              <a:t> Consequently, we very much encourage your suggestions for future webinar topics and ask that you provide them to us using one of four provided methods:</a:t>
            </a:r>
          </a:p>
          <a:p>
            <a:pPr lvl="1" eaLnBrk="1" hangingPunct="1">
              <a:spcBef>
                <a:spcPct val="0"/>
              </a:spcBef>
              <a:buFontTx/>
              <a:buChar char="•"/>
            </a:pPr>
            <a:r>
              <a:rPr lang="en-US" altLang="en-US" baseline="0" dirty="0" smtClean="0"/>
              <a:t> Express them now on the </a:t>
            </a:r>
            <a:r>
              <a:rPr lang="en-US" altLang="en-US" baseline="0" dirty="0" err="1" smtClean="0"/>
              <a:t>telecon</a:t>
            </a:r>
            <a:r>
              <a:rPr lang="en-US" altLang="en-US" baseline="0" dirty="0" smtClean="0"/>
              <a:t>.</a:t>
            </a:r>
          </a:p>
          <a:p>
            <a:pPr lvl="1" eaLnBrk="1" hangingPunct="1">
              <a:spcBef>
                <a:spcPct val="0"/>
              </a:spcBef>
              <a:buFontTx/>
              <a:buChar char="•"/>
            </a:pPr>
            <a:r>
              <a:rPr lang="en-US" altLang="en-US" baseline="0" dirty="0" smtClean="0"/>
              <a:t> Send a chat to me via WebEx.</a:t>
            </a:r>
          </a:p>
          <a:p>
            <a:pPr lvl="1" eaLnBrk="1" hangingPunct="1">
              <a:spcBef>
                <a:spcPct val="0"/>
              </a:spcBef>
              <a:buFontTx/>
              <a:buChar char="•"/>
            </a:pPr>
            <a:r>
              <a:rPr lang="en-US" altLang="en-US" baseline="0" dirty="0" smtClean="0"/>
              <a:t> Email to me at brad.quayle@usda.gov.</a:t>
            </a:r>
          </a:p>
          <a:p>
            <a:pPr lvl="1" eaLnBrk="1" hangingPunct="1">
              <a:spcBef>
                <a:spcPct val="0"/>
              </a:spcBef>
              <a:buFontTx/>
              <a:buChar char="•"/>
            </a:pPr>
            <a:r>
              <a:rPr lang="en-US" altLang="en-US" baseline="0" dirty="0" smtClean="0"/>
              <a:t> Submit via post-webinar survey.</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Some suggested general topic areas are provided here that correspond to general topic areas addressed at NDRC meetings, but suggestions do not need to be limited to these areas.  </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As demonstrated by these first two NDRC webinars, we have the ability to reach out to potential presenters across various agencies, disciplines and application areas, so please do not hesitate to make a suggestion.</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9</a:t>
            </a:fld>
            <a:endParaRPr lang="en-US" altLang="en-US">
              <a:latin typeface="Arial" panose="020B0604020202020204" pitchFamily="34" charset="0"/>
            </a:endParaRPr>
          </a:p>
        </p:txBody>
      </p:sp>
    </p:spTree>
    <p:extLst>
      <p:ext uri="{BB962C8B-B14F-4D97-AF65-F5344CB8AC3E}">
        <p14:creationId xmlns:p14="http://schemas.microsoft.com/office/powerpoint/2010/main" val="2810811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4" name="AutoShape 3"/>
          <p:cNvSpPr>
            <a:spLocks noChangeArrowheads="1"/>
          </p:cNvSpPr>
          <p:nvPr/>
        </p:nvSpPr>
        <p:spPr bwMode="auto">
          <a:xfrm>
            <a:off x="3429000" y="2362200"/>
            <a:ext cx="5562600" cy="152400"/>
          </a:xfrm>
          <a:prstGeom prst="wave">
            <a:avLst>
              <a:gd name="adj1" fmla="val 13005"/>
              <a:gd name="adj2" fmla="val 0"/>
            </a:avLst>
          </a:prstGeom>
          <a:gradFill rotWithShape="1">
            <a:gsLst>
              <a:gs pos="0">
                <a:schemeClr val="accent2"/>
              </a:gs>
              <a:gs pos="50000">
                <a:srgbClr val="E1E1E1"/>
              </a:gs>
              <a:gs pos="100000">
                <a:schemeClr val="accent2"/>
              </a:gs>
            </a:gsLst>
            <a:lin ang="0" scaled="1"/>
          </a:gradFill>
          <a:ln w="9525">
            <a:noFill/>
            <a:round/>
            <a:headEnd/>
            <a:tailEnd/>
          </a:ln>
          <a:effectLst/>
        </p:spPr>
        <p:txBody>
          <a:bodyPr wrap="none" anchor="ctr"/>
          <a:lstStyle/>
          <a:p>
            <a:pPr algn="ctr" eaLnBrk="1" hangingPunct="1">
              <a:defRPr/>
            </a:pPr>
            <a:endParaRPr lang="en-US">
              <a:latin typeface="Arial" charset="0"/>
            </a:endParaRPr>
          </a:p>
        </p:txBody>
      </p:sp>
      <p:sp>
        <p:nvSpPr>
          <p:cNvPr id="5122" name="Rectangle 2"/>
          <p:cNvSpPr>
            <a:spLocks noGrp="1" noChangeArrowheads="1"/>
          </p:cNvSpPr>
          <p:nvPr>
            <p:ph type="subTitle" idx="1"/>
          </p:nvPr>
        </p:nvSpPr>
        <p:spPr>
          <a:xfrm>
            <a:off x="3733800" y="2819400"/>
            <a:ext cx="5181600" cy="1752600"/>
          </a:xfrm>
        </p:spPr>
        <p:txBody>
          <a:bodyPr/>
          <a:lstStyle>
            <a:lvl1pPr marL="0" indent="0" algn="r">
              <a:buFontTx/>
              <a:buNone/>
              <a:defRPr sz="2400"/>
            </a:lvl1pPr>
          </a:lstStyle>
          <a:p>
            <a:r>
              <a:rPr lang="en-US" smtClean="0"/>
              <a:t>Click to edit Master subtitle style</a:t>
            </a:r>
            <a:endParaRPr lang="en-US"/>
          </a:p>
        </p:txBody>
      </p:sp>
      <p:sp>
        <p:nvSpPr>
          <p:cNvPr id="5124" name="Rectangle 4"/>
          <p:cNvSpPr>
            <a:spLocks noGrp="1" noChangeArrowheads="1"/>
          </p:cNvSpPr>
          <p:nvPr>
            <p:ph type="ctrTitle"/>
          </p:nvPr>
        </p:nvSpPr>
        <p:spPr>
          <a:xfrm>
            <a:off x="3581400" y="1143000"/>
            <a:ext cx="5257800" cy="1470025"/>
          </a:xfrm>
        </p:spPr>
        <p:txBody>
          <a:bodyPr/>
          <a:lstStyle>
            <a:lvl1pPr algn="r">
              <a:defRPr u="none">
                <a:solidFill>
                  <a:schemeClr val="tx1"/>
                </a:solidFill>
              </a:defRPr>
            </a:lvl1pPr>
          </a:lstStyle>
          <a:p>
            <a:r>
              <a:rPr lang="en-US" dirty="0" smtClean="0"/>
              <a:t>Click to edit Master title style</a:t>
            </a:r>
            <a:endParaRPr lang="en-US" dirty="0"/>
          </a:p>
        </p:txBody>
      </p:sp>
      <p:sp>
        <p:nvSpPr>
          <p:cNvPr id="5" name="Rectangle 4"/>
          <p:cNvSpPr>
            <a:spLocks noGrp="1" noChangeArrowheads="1"/>
          </p:cNvSpPr>
          <p:nvPr>
            <p:ph type="ftr" sz="quarter" idx="10"/>
          </p:nvPr>
        </p:nvSpPr>
        <p:spPr>
          <a:xfrm>
            <a:off x="5257800" y="5943600"/>
            <a:ext cx="3657600" cy="762000"/>
          </a:xfrm>
        </p:spPr>
        <p:txBody>
          <a:bodyPr/>
          <a:lstStyle>
            <a:lvl1pPr algn="r">
              <a:defRPr>
                <a:solidFill>
                  <a:schemeClr val="tx1"/>
                </a:solidFill>
              </a:defRPr>
            </a:lvl1pPr>
          </a:lstStyle>
          <a:p>
            <a:pPr>
              <a:defRPr/>
            </a:pPr>
            <a:r>
              <a:rPr lang="en-US" altLang="en-US" dirty="0" smtClean="0"/>
              <a:t>NASA Direct Readout Conference (NDRC), </a:t>
            </a:r>
          </a:p>
          <a:p>
            <a:pPr>
              <a:defRPr/>
            </a:pPr>
            <a:r>
              <a:rPr lang="en-US" altLang="en-US" dirty="0" smtClean="0"/>
              <a:t>http://ndrc-9.gsfc.nasa.gov</a:t>
            </a:r>
          </a:p>
        </p:txBody>
      </p:sp>
    </p:spTree>
    <p:extLst>
      <p:ext uri="{BB962C8B-B14F-4D97-AF65-F5344CB8AC3E}">
        <p14:creationId xmlns:p14="http://schemas.microsoft.com/office/powerpoint/2010/main" val="10533747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Tree>
    <p:extLst>
      <p:ext uri="{BB962C8B-B14F-4D97-AF65-F5344CB8AC3E}">
        <p14:creationId xmlns:p14="http://schemas.microsoft.com/office/powerpoint/2010/main" val="84788535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52400"/>
            <a:ext cx="1981200" cy="5973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52400"/>
            <a:ext cx="5791200"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Tree>
    <p:extLst>
      <p:ext uri="{BB962C8B-B14F-4D97-AF65-F5344CB8AC3E}">
        <p14:creationId xmlns:p14="http://schemas.microsoft.com/office/powerpoint/2010/main" val="3981120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642849-B028-4999-8E51-D83912F3F798}" type="datetimeFigureOut">
              <a:rPr lang="en-US" smtClean="0"/>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22352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42849-B028-4999-8E51-D83912F3F798}" type="datetimeFigureOut">
              <a:rPr lang="en-US" smtClean="0"/>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340302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642849-B028-4999-8E51-D83912F3F798}" type="datetimeFigureOut">
              <a:rPr lang="en-US" smtClean="0"/>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38971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642849-B028-4999-8E51-D83912F3F798}" type="datetimeFigureOut">
              <a:rPr lang="en-US" smtClean="0"/>
              <a:t>5/13/2019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348001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642849-B028-4999-8E51-D83912F3F798}" type="datetimeFigureOut">
              <a:rPr lang="en-US" smtClean="0"/>
              <a:t>5/13/2019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71544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642849-B028-4999-8E51-D83912F3F798}" type="datetimeFigureOut">
              <a:rPr lang="en-US" smtClean="0"/>
              <a:t>5/13/2019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54274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42849-B028-4999-8E51-D83912F3F798}" type="datetimeFigureOut">
              <a:rPr lang="en-US" smtClean="0"/>
              <a:t>5/13/2019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38112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5/13/2019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11032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31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76200" y="106680"/>
            <a:ext cx="7924800" cy="609600"/>
          </a:xfrm>
        </p:spPr>
        <p:txBody>
          <a:bodyPr/>
          <a:lstStyle>
            <a:lvl1pPr algn="l">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Webinar Series</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15646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5/13/2019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3976428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42849-B028-4999-8E51-D83912F3F798}" type="datetimeFigureOut">
              <a:rPr lang="en-US" smtClean="0"/>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296660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42849-B028-4999-8E51-D83912F3F798}" type="datetimeFigureOut">
              <a:rPr lang="en-US" smtClean="0"/>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50268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
        <p:nvSpPr>
          <p:cNvPr id="5" name="Rectangle 4"/>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6" name="Picture 5"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17574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Rectangle 5"/>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9906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8308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Rectangle 7"/>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8269"/>
            <a:ext cx="8229600" cy="601663"/>
          </a:xfrm>
        </p:spPr>
        <p:txBody>
          <a:bodyPr/>
          <a:lstStyle>
            <a:lvl1pPr>
              <a:defRPr>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pic>
        <p:nvPicPr>
          <p:cNvPr id="9" name="Picture 8"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0914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smtClean="0"/>
              <a:t>Click to edit Master title style</a:t>
            </a:r>
            <a:endParaRPr lang="en-US" dirty="0"/>
          </a:p>
        </p:txBody>
      </p:sp>
      <p:sp>
        <p:nvSpPr>
          <p:cNvPr id="3"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pic>
        <p:nvPicPr>
          <p:cNvPr id="5" name="Picture 4"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6605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
        <p:nvSpPr>
          <p:cNvPr id="3" name="Rectangle 2"/>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4" name="Picture 3"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20514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Tree>
    <p:extLst>
      <p:ext uri="{BB962C8B-B14F-4D97-AF65-F5344CB8AC3E}">
        <p14:creationId xmlns:p14="http://schemas.microsoft.com/office/powerpoint/2010/main" val="24334363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Tree>
    <p:extLst>
      <p:ext uri="{BB962C8B-B14F-4D97-AF65-F5344CB8AC3E}">
        <p14:creationId xmlns:p14="http://schemas.microsoft.com/office/powerpoint/2010/main" val="20359544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924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4099" name="Rectangle 3"/>
          <p:cNvSpPr>
            <a:spLocks noGrp="1" noChangeArrowheads="1"/>
          </p:cNvSpPr>
          <p:nvPr>
            <p:ph type="body" idx="1"/>
          </p:nvPr>
        </p:nvSpPr>
        <p:spPr bwMode="auto">
          <a:xfrm>
            <a:off x="990600" y="1143000"/>
            <a:ext cx="76962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100" name="Rectangle 4"/>
          <p:cNvSpPr>
            <a:spLocks noGrp="1" noChangeArrowheads="1"/>
          </p:cNvSpPr>
          <p:nvPr>
            <p:ph type="ftr" sz="quarter" idx="3"/>
          </p:nvPr>
        </p:nvSpPr>
        <p:spPr bwMode="auto">
          <a:xfrm>
            <a:off x="1066800" y="6613525"/>
            <a:ext cx="7239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777777"/>
                </a:solidFill>
                <a:latin typeface="Arial" charset="0"/>
              </a:defRPr>
            </a:lvl1pPr>
          </a:lstStyle>
          <a:p>
            <a:pPr>
              <a:defRPr/>
            </a:pPr>
            <a:r>
              <a:rPr lang="en-US"/>
              <a:t>International Land Direct Readout Coordinating Committee, http://landdirectreadout.org</a:t>
            </a:r>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ipe(up)">
                                      <p:cBhvr>
                                        <p:cTn id="7" dur="1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tmplLst>
          <p:tmpl>
            <p:tnLst>
              <p:par>
                <p:cTn presetID="22" presetClass="entr" presetSubtype="1"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up)">
                      <p:cBhvr>
                        <p:cTn dur="1000"/>
                        <p:tgtEl>
                          <p:spTgt spid="4099"/>
                        </p:tgtEl>
                      </p:cBhvr>
                    </p:animEffect>
                  </p:childTnLst>
                </p:cTn>
              </p:par>
            </p:tnLst>
          </p:tmpl>
        </p:tmplLst>
      </p:bldP>
    </p:bldLst>
  </p:timing>
  <p:hf sldNum="0" hdr="0" dt="0"/>
  <p:txStyles>
    <p:titleStyle>
      <a:lvl1pPr algn="l" rtl="0" eaLnBrk="1" fontAlgn="base" hangingPunct="1">
        <a:spcBef>
          <a:spcPct val="0"/>
        </a:spcBef>
        <a:spcAft>
          <a:spcPct val="0"/>
        </a:spcAft>
        <a:defRPr sz="3200" u="none">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ctr" rtl="0" eaLnBrk="1" fontAlgn="base" hangingPunct="1">
        <a:spcBef>
          <a:spcPct val="0"/>
        </a:spcBef>
        <a:spcAft>
          <a:spcPct val="0"/>
        </a:spcAft>
        <a:defRPr sz="3200" u="sng">
          <a:solidFill>
            <a:srgbClr val="003300"/>
          </a:solidFill>
          <a:latin typeface="Arial" charset="0"/>
        </a:defRPr>
      </a:lvl2pPr>
      <a:lvl3pPr algn="ctr" rtl="0" eaLnBrk="1" fontAlgn="base" hangingPunct="1">
        <a:spcBef>
          <a:spcPct val="0"/>
        </a:spcBef>
        <a:spcAft>
          <a:spcPct val="0"/>
        </a:spcAft>
        <a:defRPr sz="3200" u="sng">
          <a:solidFill>
            <a:srgbClr val="003300"/>
          </a:solidFill>
          <a:latin typeface="Arial" charset="0"/>
        </a:defRPr>
      </a:lvl3pPr>
      <a:lvl4pPr algn="ctr" rtl="0" eaLnBrk="1" fontAlgn="base" hangingPunct="1">
        <a:spcBef>
          <a:spcPct val="0"/>
        </a:spcBef>
        <a:spcAft>
          <a:spcPct val="0"/>
        </a:spcAft>
        <a:defRPr sz="3200" u="sng">
          <a:solidFill>
            <a:srgbClr val="003300"/>
          </a:solidFill>
          <a:latin typeface="Arial" charset="0"/>
        </a:defRPr>
      </a:lvl4pPr>
      <a:lvl5pPr algn="ctr" rtl="0" eaLnBrk="1" fontAlgn="base" hangingPunct="1">
        <a:spcBef>
          <a:spcPct val="0"/>
        </a:spcBef>
        <a:spcAft>
          <a:spcPct val="0"/>
        </a:spcAft>
        <a:defRPr sz="3200" u="sng">
          <a:solidFill>
            <a:srgbClr val="003300"/>
          </a:solidFill>
          <a:latin typeface="Arial" charset="0"/>
        </a:defRPr>
      </a:lvl5pPr>
      <a:lvl6pPr marL="457200" algn="ctr" rtl="0" eaLnBrk="1" fontAlgn="base" hangingPunct="1">
        <a:spcBef>
          <a:spcPct val="0"/>
        </a:spcBef>
        <a:spcAft>
          <a:spcPct val="0"/>
        </a:spcAft>
        <a:defRPr sz="3200" u="sng">
          <a:solidFill>
            <a:srgbClr val="003300"/>
          </a:solidFill>
          <a:latin typeface="Arial" charset="0"/>
        </a:defRPr>
      </a:lvl6pPr>
      <a:lvl7pPr marL="914400" algn="ctr" rtl="0" eaLnBrk="1" fontAlgn="base" hangingPunct="1">
        <a:spcBef>
          <a:spcPct val="0"/>
        </a:spcBef>
        <a:spcAft>
          <a:spcPct val="0"/>
        </a:spcAft>
        <a:defRPr sz="3200" u="sng">
          <a:solidFill>
            <a:srgbClr val="003300"/>
          </a:solidFill>
          <a:latin typeface="Arial" charset="0"/>
        </a:defRPr>
      </a:lvl7pPr>
      <a:lvl8pPr marL="1371600" algn="ctr" rtl="0" eaLnBrk="1" fontAlgn="base" hangingPunct="1">
        <a:spcBef>
          <a:spcPct val="0"/>
        </a:spcBef>
        <a:spcAft>
          <a:spcPct val="0"/>
        </a:spcAft>
        <a:defRPr sz="3200" u="sng">
          <a:solidFill>
            <a:srgbClr val="003300"/>
          </a:solidFill>
          <a:latin typeface="Arial" charset="0"/>
        </a:defRPr>
      </a:lvl8pPr>
      <a:lvl9pPr marL="1828800" algn="ctr" rtl="0" eaLnBrk="1" fontAlgn="base" hangingPunct="1">
        <a:spcBef>
          <a:spcPct val="0"/>
        </a:spcBef>
        <a:spcAft>
          <a:spcPct val="0"/>
        </a:spcAft>
        <a:defRPr sz="3200" u="sng">
          <a:solidFill>
            <a:srgbClr val="0033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rtl="0" eaLnBrk="1" fontAlgn="base" hangingPunct="1">
        <a:spcBef>
          <a:spcPct val="20000"/>
        </a:spcBef>
        <a:spcAft>
          <a:spcPct val="0"/>
        </a:spcAft>
        <a:buChar char="–"/>
        <a:defRPr sz="28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rtl="0" eaLnBrk="1" fontAlgn="base" hangingPunct="1">
        <a:spcBef>
          <a:spcPct val="20000"/>
        </a:spcBef>
        <a:spcAft>
          <a:spcPct val="0"/>
        </a:spcAft>
        <a:buChar char="•"/>
        <a:defRPr sz="24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42849-B028-4999-8E51-D83912F3F798}" type="datetimeFigureOut">
              <a:rPr lang="en-US" smtClean="0"/>
              <a:t>5/13/2019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51C08-9308-45E9-9F6E-63EBCD8C8C08}" type="slidenum">
              <a:rPr lang="en-US" smtClean="0"/>
              <a:t>‹#›</a:t>
            </a:fld>
            <a:endParaRPr lang="en-US"/>
          </a:p>
        </p:txBody>
      </p:sp>
    </p:spTree>
    <p:extLst>
      <p:ext uri="{BB962C8B-B14F-4D97-AF65-F5344CB8AC3E}">
        <p14:creationId xmlns:p14="http://schemas.microsoft.com/office/powerpoint/2010/main" val="392519212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surveymonkey.com/r/NDRC-May201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bquayle@usd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mailto:robert.k.kannenberg@nasa.gov" TargetMode="External"/><Relationship Id="rId4" Type="http://schemas.openxmlformats.org/officeDocument/2006/relationships/hyperlink" Target="mailto:kelvin.w.brentzel@nas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brad.quayle@usda.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7700" y="2384554"/>
            <a:ext cx="7848600" cy="2662267"/>
          </a:xfrm>
          <a:prstGeom prst="rect">
            <a:avLst/>
          </a:prstGeom>
          <a:noFill/>
        </p:spPr>
        <p:txBody>
          <a:bodyPr wrap="square" rtlCol="0">
            <a:spAutoFit/>
          </a:bodyPr>
          <a:lstStyle/>
          <a:p>
            <a:pPr algn="ctr">
              <a:spcAft>
                <a:spcPts val="600"/>
              </a:spcAft>
            </a:pPr>
            <a:r>
              <a:rPr lang="en-US" sz="3600" dirty="0" smtClean="0">
                <a:latin typeface="Tahoma" panose="020B0604030504040204" pitchFamily="34" charset="0"/>
                <a:ea typeface="Tahoma" panose="020B0604030504040204" pitchFamily="34" charset="0"/>
                <a:cs typeface="Tahoma" panose="020B0604030504040204" pitchFamily="34" charset="0"/>
              </a:rPr>
              <a:t>Welcome to the NASA Direct Readout Conference (NDRC) Webinar Series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smtClean="0">
                <a:latin typeface="Tahoma" panose="020B0604030504040204" pitchFamily="34" charset="0"/>
                <a:ea typeface="Tahoma" panose="020B0604030504040204" pitchFamily="34" charset="0"/>
                <a:cs typeface="Tahoma" panose="020B0604030504040204" pitchFamily="34" charset="0"/>
              </a:rPr>
              <a:t>The webinar will begin at 11:00 EDT/15:00 UTC</a:t>
            </a:r>
            <a:endParaRPr lang="en-US" sz="2800" dirty="0">
              <a:latin typeface="Tahoma" panose="020B0604030504040204" pitchFamily="34" charset="0"/>
              <a:ea typeface="Tahoma" panose="020B0604030504040204" pitchFamily="34" charset="0"/>
              <a:cs typeface="Tahoma" panose="020B0604030504040204" pitchFamily="34" charset="0"/>
            </a:endParaRPr>
          </a:p>
          <a:p>
            <a:pPr lvl="1">
              <a:spcAft>
                <a:spcPts val="1800"/>
              </a:spcAft>
            </a:pP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96829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Meeting Wrap Up</a:t>
            </a:r>
            <a:endParaRPr lang="en-US" sz="3600" dirty="0"/>
          </a:p>
        </p:txBody>
      </p:sp>
      <p:sp>
        <p:nvSpPr>
          <p:cNvPr id="5" name="TextBox 4"/>
          <p:cNvSpPr txBox="1"/>
          <p:nvPr/>
        </p:nvSpPr>
        <p:spPr>
          <a:xfrm>
            <a:off x="482321" y="1005840"/>
            <a:ext cx="7848600" cy="5955476"/>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Webinar survey:</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Brief post-webinar survey is available</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3"/>
              </a:rPr>
              <a:t>https://</a:t>
            </a:r>
            <a:r>
              <a:rPr lang="en-US" sz="2000" dirty="0" smtClean="0">
                <a:latin typeface="Tahoma" panose="020B0604030504040204" pitchFamily="34" charset="0"/>
                <a:ea typeface="Tahoma" panose="020B0604030504040204" pitchFamily="34" charset="0"/>
                <a:cs typeface="Tahoma" panose="020B0604030504040204" pitchFamily="34" charset="0"/>
                <a:hlinkClick r:id="rId3"/>
              </a:rPr>
              <a:t>www.surveymonkey.com/r/NDRC-May2019</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1141413" lvl="2" indent="-227013">
              <a:spcAft>
                <a:spcPts val="600"/>
              </a:spcAft>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Provide feedback on this webinar</a:t>
            </a:r>
          </a:p>
          <a:p>
            <a:pPr marL="1141413" lvl="2" indent="-227013">
              <a:spcAft>
                <a:spcPts val="600"/>
              </a:spcAft>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Provide input on planned use cases for the VIIRS Black Marble products</a:t>
            </a:r>
          </a:p>
          <a:p>
            <a:pPr marL="1141413" lvl="2" indent="-227013">
              <a:spcAft>
                <a:spcPts val="600"/>
              </a:spcAft>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Provide </a:t>
            </a:r>
            <a:r>
              <a:rPr lang="en-US" sz="2000" dirty="0">
                <a:latin typeface="Tahoma" panose="020B0604030504040204" pitchFamily="34" charset="0"/>
                <a:ea typeface="Tahoma" panose="020B0604030504040204" pitchFamily="34" charset="0"/>
                <a:cs typeface="Tahoma" panose="020B0604030504040204" pitchFamily="34" charset="0"/>
              </a:rPr>
              <a:t>your input on future </a:t>
            </a:r>
            <a:r>
              <a:rPr lang="en-US" sz="2000" dirty="0" smtClean="0">
                <a:latin typeface="Tahoma" panose="020B0604030504040204" pitchFamily="34" charset="0"/>
                <a:ea typeface="Tahoma" panose="020B0604030504040204" pitchFamily="34" charset="0"/>
                <a:cs typeface="Tahoma" panose="020B0604030504040204" pitchFamily="34" charset="0"/>
              </a:rPr>
              <a:t>webinar topics</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Please take three minutes to complete the survey</a:t>
            </a:r>
          </a:p>
          <a:p>
            <a:pPr marL="1141413" lvl="2" indent="-227013">
              <a:spcAft>
                <a:spcPts val="0"/>
              </a:spcAft>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Your feedback and input are important and have </a:t>
            </a:r>
            <a:r>
              <a:rPr lang="en-US" sz="2000" smtClean="0">
                <a:latin typeface="Tahoma" panose="020B0604030504040204" pitchFamily="34" charset="0"/>
                <a:ea typeface="Tahoma" panose="020B0604030504040204" pitchFamily="34" charset="0"/>
                <a:cs typeface="Tahoma" panose="020B0604030504040204" pitchFamily="34" charset="0"/>
              </a:rPr>
              <a:t>influence on the </a:t>
            </a:r>
            <a:r>
              <a:rPr lang="en-US" sz="2000" dirty="0" smtClean="0">
                <a:latin typeface="Tahoma" panose="020B0604030504040204" pitchFamily="34" charset="0"/>
                <a:ea typeface="Tahoma" panose="020B0604030504040204" pitchFamily="34" charset="0"/>
                <a:cs typeface="Tahoma" panose="020B0604030504040204" pitchFamily="34" charset="0"/>
              </a:rPr>
              <a:t>algorithms/products </a:t>
            </a:r>
            <a:r>
              <a:rPr lang="en-US" sz="2000" smtClean="0">
                <a:latin typeface="Tahoma" panose="020B0604030504040204" pitchFamily="34" charset="0"/>
                <a:ea typeface="Tahoma" panose="020B0604030504040204" pitchFamily="34" charset="0"/>
                <a:cs typeface="Tahoma" panose="020B0604030504040204" pitchFamily="34" charset="0"/>
              </a:rPr>
              <a:t>presented </a:t>
            </a:r>
            <a:r>
              <a:rPr lang="en-US" sz="2000">
                <a:latin typeface="Tahoma" panose="020B0604030504040204" pitchFamily="34" charset="0"/>
                <a:ea typeface="Tahoma" panose="020B0604030504040204" pitchFamily="34" charset="0"/>
                <a:cs typeface="Tahoma" panose="020B0604030504040204" pitchFamily="34" charset="0"/>
              </a:rPr>
              <a:t>today as well as algorithms/products to be made available in </a:t>
            </a:r>
            <a:r>
              <a:rPr lang="en-US" sz="2000">
                <a:latin typeface="Tahoma" panose="020B0604030504040204" pitchFamily="34" charset="0"/>
                <a:ea typeface="Tahoma" panose="020B0604030504040204" pitchFamily="34" charset="0"/>
                <a:cs typeface="Tahoma" panose="020B0604030504040204" pitchFamily="34" charset="0"/>
              </a:rPr>
              <a:t>the </a:t>
            </a:r>
            <a:r>
              <a:rPr lang="en-US" sz="2000" smtClean="0">
                <a:latin typeface="Tahoma" panose="020B0604030504040204" pitchFamily="34" charset="0"/>
                <a:ea typeface="Tahoma" panose="020B0604030504040204" pitchFamily="34" charset="0"/>
                <a:cs typeface="Tahoma" panose="020B0604030504040204" pitchFamily="34" charset="0"/>
              </a:rPr>
              <a:t>future</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Anticipated schedule for next webinar</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Q4 CY2019</a:t>
            </a:r>
            <a:endParaRPr lang="en-US" sz="2400" dirty="0">
              <a:latin typeface="Tahoma" panose="020B0604030504040204" pitchFamily="34" charset="0"/>
              <a:ea typeface="Tahoma" panose="020B0604030504040204" pitchFamily="34" charset="0"/>
              <a:cs typeface="Tahoma" panose="020B0604030504040204" pitchFamily="34" charset="0"/>
            </a:endParaRPr>
          </a:p>
          <a:p>
            <a:pPr marL="1141413" lvl="2" indent="-227013">
              <a:spcAft>
                <a:spcPts val="600"/>
              </a:spcAft>
              <a:buFont typeface="Arial" panose="020B0604020202020204" pitchFamily="34" charset="0"/>
              <a:buChar char="•"/>
            </a:pP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52213420"/>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2018705"/>
            <a:ext cx="7848600" cy="4001095"/>
          </a:xfrm>
          <a:prstGeom prst="rect">
            <a:avLst/>
          </a:prstGeom>
          <a:noFill/>
        </p:spPr>
        <p:txBody>
          <a:bodyPr wrap="square" rtlCol="0">
            <a:spAutoFit/>
          </a:bodyPr>
          <a:lstStyle/>
          <a:p>
            <a:pPr algn="ctr">
              <a:spcAft>
                <a:spcPts val="600"/>
              </a:spcAft>
            </a:pPr>
            <a:r>
              <a:rPr lang="en-US" sz="4400" dirty="0" smtClean="0">
                <a:latin typeface="Tahoma" panose="020B0604030504040204" pitchFamily="34" charset="0"/>
                <a:ea typeface="Tahoma" panose="020B0604030504040204" pitchFamily="34" charset="0"/>
                <a:cs typeface="Tahoma" panose="020B0604030504040204" pitchFamily="34" charset="0"/>
              </a:rPr>
              <a:t>Thanks!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smtClean="0">
                <a:latin typeface="Tahoma" panose="020B0604030504040204" pitchFamily="34" charset="0"/>
                <a:ea typeface="Tahoma" panose="020B0604030504040204" pitchFamily="34" charset="0"/>
                <a:cs typeface="Tahoma" panose="020B0604030504040204" pitchFamily="34" charset="0"/>
              </a:rPr>
              <a:t>Please email with any questions and suggestions for future webinar topics</a:t>
            </a:r>
            <a:endParaRPr lang="en-US" sz="28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Brad Quayle (</a:t>
            </a:r>
            <a:r>
              <a:rPr lang="en-US" sz="2400" dirty="0" smtClean="0">
                <a:latin typeface="Tahoma" panose="020B0604030504040204" pitchFamily="34" charset="0"/>
                <a:ea typeface="Tahoma" panose="020B0604030504040204" pitchFamily="34" charset="0"/>
                <a:cs typeface="Tahoma" panose="020B0604030504040204" pitchFamily="34" charset="0"/>
                <a:hlinkClick r:id="rId3"/>
              </a:rPr>
              <a:t>bquayle@usda.gov</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Kelvin Brentzel (</a:t>
            </a:r>
            <a:r>
              <a:rPr lang="en-US" sz="2400" u="sng" dirty="0" smtClean="0">
                <a:latin typeface="Tahoma" panose="020B0604030504040204" pitchFamily="34" charset="0"/>
                <a:ea typeface="Tahoma" panose="020B0604030504040204" pitchFamily="34" charset="0"/>
                <a:cs typeface="Tahoma" panose="020B0604030504040204" pitchFamily="34" charset="0"/>
                <a:hlinkClick r:id="rId4"/>
              </a:rPr>
              <a:t>kelvin.w.brentzel@nasa.gov</a:t>
            </a:r>
            <a:r>
              <a:rPr lang="en-US" sz="2400" u="sng"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Bob Kannenberg (</a:t>
            </a:r>
            <a:r>
              <a:rPr lang="en-US" sz="2400" u="sng" dirty="0" smtClean="0">
                <a:latin typeface="Tahoma" panose="020B0604030504040204" pitchFamily="34" charset="0"/>
                <a:ea typeface="Tahoma" panose="020B0604030504040204" pitchFamily="34" charset="0"/>
                <a:cs typeface="Tahoma" panose="020B0604030504040204" pitchFamily="34" charset="0"/>
                <a:hlinkClick r:id="rId5"/>
              </a:rPr>
              <a:t>robert.k.kannenberg@nasa.gov</a:t>
            </a:r>
            <a:r>
              <a:rPr lang="en-US" sz="2400" u="sng"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54531424"/>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1066800" y="838200"/>
            <a:ext cx="7772400" cy="1470025"/>
          </a:xfrm>
        </p:spPr>
        <p:txBody>
          <a:bodyPr/>
          <a:lstStyle/>
          <a:p>
            <a:r>
              <a:rPr lang="en-US" altLang="en-US" sz="4800" dirty="0" smtClean="0"/>
              <a:t>NASA Direct Readout Conference (NDRC) Webinar Series </a:t>
            </a:r>
            <a:br>
              <a:rPr lang="en-US" altLang="en-US" sz="4800" dirty="0" smtClean="0"/>
            </a:br>
            <a:endParaRPr lang="en-US" altLang="en-US" sz="4800" dirty="0" smtClean="0"/>
          </a:p>
        </p:txBody>
      </p:sp>
      <p:sp>
        <p:nvSpPr>
          <p:cNvPr id="5124" name="Rectangle 3"/>
          <p:cNvSpPr>
            <a:spLocks noGrp="1" noChangeArrowheads="1"/>
          </p:cNvSpPr>
          <p:nvPr>
            <p:ph type="subTitle" idx="1"/>
          </p:nvPr>
        </p:nvSpPr>
        <p:spPr>
          <a:xfrm>
            <a:off x="1447800" y="2667000"/>
            <a:ext cx="7467600" cy="3733800"/>
          </a:xfrm>
        </p:spPr>
        <p:txBody>
          <a:bodyPr/>
          <a:lstStyle/>
          <a:p>
            <a:pPr>
              <a:spcBef>
                <a:spcPts val="0"/>
              </a:spcBef>
              <a:spcAft>
                <a:spcPts val="1800"/>
              </a:spcAft>
            </a:pPr>
            <a:r>
              <a:rPr lang="en-US" altLang="en-US" sz="2800" dirty="0" smtClean="0"/>
              <a:t>VIIRS Level 1 Algorithm/Software Update </a:t>
            </a:r>
          </a:p>
          <a:p>
            <a:pPr>
              <a:spcBef>
                <a:spcPts val="0"/>
              </a:spcBef>
              <a:spcAft>
                <a:spcPts val="1800"/>
              </a:spcAft>
            </a:pPr>
            <a:r>
              <a:rPr lang="en-US" altLang="en-US" sz="2800" dirty="0" smtClean="0"/>
              <a:t>VIIRS </a:t>
            </a:r>
            <a:r>
              <a:rPr lang="en-US" altLang="en-US" sz="2800" dirty="0"/>
              <a:t>Data for Near Real-Time Applications: Observations on VFIRE375 Active Fire </a:t>
            </a:r>
            <a:r>
              <a:rPr lang="en-US" altLang="en-US" sz="2800" dirty="0" smtClean="0"/>
              <a:t>Products</a:t>
            </a:r>
          </a:p>
          <a:p>
            <a:pPr>
              <a:spcBef>
                <a:spcPts val="0"/>
              </a:spcBef>
              <a:spcAft>
                <a:spcPts val="2400"/>
              </a:spcAft>
            </a:pPr>
            <a:r>
              <a:rPr lang="en-US" altLang="en-US" sz="2800" dirty="0" smtClean="0"/>
              <a:t>NASA VIIRS Black Marble Product Update</a:t>
            </a:r>
          </a:p>
          <a:p>
            <a:pPr>
              <a:spcBef>
                <a:spcPts val="0"/>
              </a:spcBef>
              <a:spcAft>
                <a:spcPts val="0"/>
              </a:spcAft>
            </a:pPr>
            <a:r>
              <a:rPr lang="en-US" altLang="en-US" sz="2000" dirty="0" smtClean="0"/>
              <a:t>May 15, 2019</a:t>
            </a:r>
            <a:r>
              <a:rPr lang="en-US" altLang="en-US" dirty="0" smtClean="0"/>
              <a:t/>
            </a:r>
            <a:br>
              <a:rPr lang="en-US" altLang="en-US" dirty="0" smtClean="0"/>
            </a:br>
            <a:endParaRPr lang="en-US" altLang="en-US" sz="1600" dirty="0" smtClean="0"/>
          </a:p>
        </p:txBody>
      </p:sp>
      <p:pic>
        <p:nvPicPr>
          <p:cNvPr id="6" name="Picture 5" descr="NASA_Logo_C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8450" y="6160808"/>
            <a:ext cx="6508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UAS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9325" y="6106039"/>
            <a:ext cx="5984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0621683"/>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NDRC Webinar Ground Rules</a:t>
            </a:r>
            <a:endParaRPr lang="en-US" sz="3600" dirty="0"/>
          </a:p>
        </p:txBody>
      </p:sp>
      <p:sp>
        <p:nvSpPr>
          <p:cNvPr id="5" name="TextBox 4"/>
          <p:cNvSpPr txBox="1"/>
          <p:nvPr/>
        </p:nvSpPr>
        <p:spPr>
          <a:xfrm>
            <a:off x="482321" y="1005840"/>
            <a:ext cx="7848600" cy="5309146"/>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Communications with presenters</a:t>
            </a:r>
            <a:endParaRPr lang="en-US" sz="28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Questions </a:t>
            </a:r>
            <a:r>
              <a:rPr lang="en-US" sz="2200" dirty="0">
                <a:latin typeface="Tahoma" panose="020B0604030504040204" pitchFamily="34" charset="0"/>
                <a:ea typeface="Tahoma" panose="020B0604030504040204" pitchFamily="34" charset="0"/>
                <a:cs typeface="Tahoma" panose="020B0604030504040204" pitchFamily="34" charset="0"/>
              </a:rPr>
              <a:t>to each presenter will be coordinated by </a:t>
            </a:r>
            <a:r>
              <a:rPr lang="en-US" sz="2200" dirty="0" smtClean="0">
                <a:latin typeface="Tahoma" panose="020B0604030504040204" pitchFamily="34" charset="0"/>
                <a:ea typeface="Tahoma" panose="020B0604030504040204" pitchFamily="34" charset="0"/>
                <a:cs typeface="Tahoma" panose="020B0604030504040204" pitchFamily="34" charset="0"/>
              </a:rPr>
              <a:t>host (Brad Quayle), </a:t>
            </a:r>
            <a:r>
              <a:rPr lang="en-US" sz="2200" dirty="0">
                <a:latin typeface="Tahoma" panose="020B0604030504040204" pitchFamily="34" charset="0"/>
                <a:ea typeface="Tahoma" panose="020B0604030504040204" pitchFamily="34" charset="0"/>
                <a:cs typeface="Tahoma" panose="020B0604030504040204" pitchFamily="34" charset="0"/>
              </a:rPr>
              <a:t>where you will be called on to speak</a:t>
            </a: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Please also provide questions for presenters to the WebEx </a:t>
            </a:r>
            <a:r>
              <a:rPr lang="en-US" sz="2200" dirty="0">
                <a:latin typeface="Tahoma" panose="020B0604030504040204" pitchFamily="34" charset="0"/>
                <a:ea typeface="Tahoma" panose="020B0604030504040204" pitchFamily="34" charset="0"/>
                <a:cs typeface="Tahoma" panose="020B0604030504040204" pitchFamily="34" charset="0"/>
              </a:rPr>
              <a:t>panelists at any </a:t>
            </a:r>
            <a:r>
              <a:rPr lang="en-US" sz="2200" dirty="0" smtClean="0">
                <a:latin typeface="Tahoma" panose="020B0604030504040204" pitchFamily="34" charset="0"/>
                <a:ea typeface="Tahoma" panose="020B0604030504040204" pitchFamily="34" charset="0"/>
                <a:cs typeface="Tahoma" panose="020B0604030504040204" pitchFamily="34" charset="0"/>
              </a:rPr>
              <a:t>time via </a:t>
            </a:r>
            <a:r>
              <a:rPr lang="en-US" sz="2200" dirty="0">
                <a:latin typeface="Tahoma" panose="020B0604030504040204" pitchFamily="34" charset="0"/>
                <a:ea typeface="Tahoma" panose="020B0604030504040204" pitchFamily="34" charset="0"/>
                <a:cs typeface="Tahoma" panose="020B0604030504040204" pitchFamily="34" charset="0"/>
              </a:rPr>
              <a:t>chat</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Conference call</a:t>
            </a: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Please </a:t>
            </a:r>
            <a:r>
              <a:rPr lang="en-US" sz="2200" dirty="0">
                <a:latin typeface="Tahoma" panose="020B0604030504040204" pitchFamily="34" charset="0"/>
                <a:ea typeface="Tahoma" panose="020B0604030504040204" pitchFamily="34" charset="0"/>
                <a:cs typeface="Tahoma" panose="020B0604030504040204" pitchFamily="34" charset="0"/>
              </a:rPr>
              <a:t>keep your phone muted at all times unless called on by </a:t>
            </a:r>
            <a:r>
              <a:rPr lang="en-US" sz="2200" dirty="0" smtClean="0">
                <a:latin typeface="Tahoma" panose="020B0604030504040204" pitchFamily="34" charset="0"/>
                <a:ea typeface="Tahoma" panose="020B0604030504040204" pitchFamily="34" charset="0"/>
                <a:cs typeface="Tahoma" panose="020B0604030504040204" pitchFamily="34" charset="0"/>
              </a:rPr>
              <a:t>moderator</a:t>
            </a:r>
            <a:endParaRPr lang="en-US" sz="22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Webinar input/feedback</a:t>
            </a:r>
            <a:endParaRPr lang="en-US" sz="28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Input from participants is valued and requested</a:t>
            </a: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Please complete </a:t>
            </a:r>
            <a:r>
              <a:rPr lang="en-US" sz="2200" dirty="0">
                <a:latin typeface="Tahoma" panose="020B0604030504040204" pitchFamily="34" charset="0"/>
                <a:ea typeface="Tahoma" panose="020B0604030504040204" pitchFamily="34" charset="0"/>
                <a:cs typeface="Tahoma" panose="020B0604030504040204" pitchFamily="34" charset="0"/>
              </a:rPr>
              <a:t>the post-webinar survey, where you will also have opportunity to influence future NDRC </a:t>
            </a:r>
            <a:r>
              <a:rPr lang="en-US" sz="2200" dirty="0" smtClean="0">
                <a:latin typeface="Tahoma" panose="020B0604030504040204" pitchFamily="34" charset="0"/>
                <a:ea typeface="Tahoma" panose="020B0604030504040204" pitchFamily="34" charset="0"/>
                <a:cs typeface="Tahoma" panose="020B0604030504040204" pitchFamily="34" charset="0"/>
              </a:rPr>
              <a:t>webinar topics</a:t>
            </a:r>
          </a:p>
        </p:txBody>
      </p:sp>
    </p:spTree>
    <p:extLst>
      <p:ext uri="{BB962C8B-B14F-4D97-AF65-F5344CB8AC3E}">
        <p14:creationId xmlns:p14="http://schemas.microsoft.com/office/powerpoint/2010/main" val="3874937357"/>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Direct Readout – Expanded Definition</a:t>
            </a:r>
            <a:endParaRPr lang="en-US" sz="3600" dirty="0"/>
          </a:p>
        </p:txBody>
      </p:sp>
      <p:sp>
        <p:nvSpPr>
          <p:cNvPr id="5" name="TextBox 4"/>
          <p:cNvSpPr txBox="1"/>
          <p:nvPr/>
        </p:nvSpPr>
        <p:spPr>
          <a:xfrm>
            <a:off x="482321" y="1005840"/>
            <a:ext cx="7848600" cy="4616648"/>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Direct Readout (DR):</a:t>
            </a:r>
          </a:p>
          <a:p>
            <a:pPr marL="687388" lvl="1" indent="-230188">
              <a:spcAft>
                <a:spcPts val="18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No longer just considered acquisition of direct broadcast data from Earth observation satellites</a:t>
            </a:r>
          </a:p>
          <a:p>
            <a:pPr marL="687388" lvl="1" indent="-230188">
              <a:spcAft>
                <a:spcPts val="18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Availability of remote sensing observations and derivative data products ranging from at time of observation (real time) to 3 hours after observation (near real-time)</a:t>
            </a:r>
          </a:p>
          <a:p>
            <a:pPr marL="687388" lvl="1" indent="-230188">
              <a:spcAft>
                <a:spcPts val="18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Includes </a:t>
            </a:r>
            <a:r>
              <a:rPr lang="en-US" sz="2400" dirty="0">
                <a:latin typeface="Tahoma" panose="020B0604030504040204" pitchFamily="34" charset="0"/>
                <a:ea typeface="Tahoma" panose="020B0604030504040204" pitchFamily="34" charset="0"/>
                <a:cs typeface="Tahoma" panose="020B0604030504040204" pitchFamily="34" charset="0"/>
              </a:rPr>
              <a:t>all available near real-time (NRT) data sources</a:t>
            </a:r>
          </a:p>
          <a:p>
            <a:pPr marL="687388" lvl="1" indent="-230188">
              <a:spcAft>
                <a:spcPts val="1800"/>
              </a:spcAft>
              <a:buFont typeface="Arial" panose="020B0604020202020204" pitchFamily="34" charset="0"/>
              <a:buChar char="•"/>
            </a:pP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5089813"/>
            <a:ext cx="1371600" cy="13716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0720" y="5074227"/>
            <a:ext cx="1371600" cy="1402773"/>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06040" y="5521764"/>
            <a:ext cx="2743200" cy="507698"/>
          </a:xfrm>
          <a:prstGeom prst="rect">
            <a:avLst/>
          </a:prstGeom>
          <a:solidFill>
            <a:schemeClr val="bg1">
              <a:lumMod val="75000"/>
            </a:schemeClr>
          </a:solidFill>
        </p:spPr>
      </p:pic>
    </p:spTree>
    <p:extLst>
      <p:ext uri="{BB962C8B-B14F-4D97-AF65-F5344CB8AC3E}">
        <p14:creationId xmlns:p14="http://schemas.microsoft.com/office/powerpoint/2010/main" val="2757274815"/>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NDRC Background</a:t>
            </a:r>
            <a:endParaRPr lang="en-US" sz="3600" dirty="0"/>
          </a:p>
        </p:txBody>
      </p:sp>
      <p:sp>
        <p:nvSpPr>
          <p:cNvPr id="5" name="TextBox 4"/>
          <p:cNvSpPr txBox="1"/>
          <p:nvPr/>
        </p:nvSpPr>
        <p:spPr>
          <a:xfrm>
            <a:off x="482320" y="1005840"/>
            <a:ext cx="8661679" cy="5863144"/>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NASA Direct Readout Conference (NDRC)</a:t>
            </a:r>
          </a:p>
          <a:p>
            <a:pPr marL="687388" lvl="1" indent="-230188">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Nine NDRC events held since 1997</a:t>
            </a:r>
          </a:p>
          <a:p>
            <a:pPr marL="1144588" lvl="2" indent="-230188">
              <a:spcAft>
                <a:spcPts val="600"/>
              </a:spcAft>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Last conference held in Valladolid, Spain in 2016</a:t>
            </a:r>
          </a:p>
          <a:p>
            <a:pPr marL="687388" lvl="1" indent="-230188">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International audience</a:t>
            </a:r>
          </a:p>
          <a:p>
            <a:pPr marL="687388" lvl="1" indent="-230188">
              <a:spcAft>
                <a:spcPts val="18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Focus on all sources of DR/NRT data</a:t>
            </a: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NDRC Purpose</a:t>
            </a:r>
          </a:p>
          <a:p>
            <a:pPr marL="687388" lvl="1" indent="-230188">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Provide awareness and exchange of remote sensing science research</a:t>
            </a:r>
          </a:p>
          <a:p>
            <a:pPr marL="687388" lvl="1" indent="-230188">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Highlight associated applications that leverage low latency data</a:t>
            </a:r>
          </a:p>
          <a:p>
            <a:pPr marL="687388" lvl="1" indent="-230188">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Demonstrate and provide access to enabling technologies</a:t>
            </a:r>
          </a:p>
          <a:p>
            <a:pPr marL="687388" lvl="1" indent="-230188">
              <a:spcAft>
                <a:spcPts val="12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Foster collaboration to improve and/or enhance decision support systems (DSSs)</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NDRC Webinar Series</a:t>
            </a:r>
            <a:endParaRPr lang="en-US" sz="3600" dirty="0"/>
          </a:p>
        </p:txBody>
      </p:sp>
      <p:sp>
        <p:nvSpPr>
          <p:cNvPr id="5" name="TextBox 4"/>
          <p:cNvSpPr txBox="1"/>
          <p:nvPr/>
        </p:nvSpPr>
        <p:spPr>
          <a:xfrm>
            <a:off x="482321" y="1005840"/>
            <a:ext cx="7848600" cy="4970591"/>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Objective(s)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a:t>
            </a:r>
            <a:r>
              <a:rPr lang="en-US" sz="2400" dirty="0" smtClean="0">
                <a:latin typeface="Tahoma" panose="020B0604030504040204" pitchFamily="34" charset="0"/>
                <a:ea typeface="Tahoma" panose="020B0604030504040204" pitchFamily="34" charset="0"/>
                <a:cs typeface="Tahoma" panose="020B0604030504040204" pitchFamily="34" charset="0"/>
              </a:rPr>
              <a:t>ridging activity between NDRC meetings.</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Provide a “virtual” forum for </a:t>
            </a:r>
            <a:r>
              <a:rPr lang="en-US" sz="2400" dirty="0">
                <a:latin typeface="Tahoma" panose="020B0604030504040204" pitchFamily="34" charset="0"/>
                <a:ea typeface="Tahoma" panose="020B0604030504040204" pitchFamily="34" charset="0"/>
                <a:cs typeface="Tahoma" panose="020B0604030504040204" pitchFamily="34" charset="0"/>
              </a:rPr>
              <a:t>ongoing communications </a:t>
            </a:r>
            <a:r>
              <a:rPr lang="en-US" sz="2400" dirty="0" smtClean="0">
                <a:latin typeface="Tahoma" panose="020B0604030504040204" pitchFamily="34" charset="0"/>
                <a:ea typeface="Tahoma" panose="020B0604030504040204" pitchFamily="34" charset="0"/>
                <a:cs typeface="Tahoma" panose="020B0604030504040204" pitchFamily="34" charset="0"/>
              </a:rPr>
              <a:t>among</a:t>
            </a:r>
          </a:p>
          <a:p>
            <a:pPr marL="1141413" lvl="2"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DR/NRT </a:t>
            </a:r>
            <a:r>
              <a:rPr lang="en-US" sz="2400" dirty="0">
                <a:latin typeface="Tahoma" panose="020B0604030504040204" pitchFamily="34" charset="0"/>
                <a:ea typeface="Tahoma" panose="020B0604030504040204" pitchFamily="34" charset="0"/>
                <a:cs typeface="Tahoma" panose="020B0604030504040204" pitchFamily="34" charset="0"/>
              </a:rPr>
              <a:t>data </a:t>
            </a:r>
            <a:r>
              <a:rPr lang="en-US" sz="2400" dirty="0" smtClean="0">
                <a:latin typeface="Tahoma" panose="020B0604030504040204" pitchFamily="34" charset="0"/>
                <a:ea typeface="Tahoma" panose="020B0604030504040204" pitchFamily="34" charset="0"/>
                <a:cs typeface="Tahoma" panose="020B0604030504040204" pitchFamily="34" charset="0"/>
              </a:rPr>
              <a:t>practitioners</a:t>
            </a:r>
          </a:p>
          <a:p>
            <a:pPr marL="1141413" lvl="2"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Organizations </a:t>
            </a:r>
            <a:r>
              <a:rPr lang="en-US" sz="2400" dirty="0">
                <a:latin typeface="Tahoma" panose="020B0604030504040204" pitchFamily="34" charset="0"/>
                <a:ea typeface="Tahoma" panose="020B0604030504040204" pitchFamily="34" charset="0"/>
                <a:cs typeface="Tahoma" panose="020B0604030504040204" pitchFamily="34" charset="0"/>
              </a:rPr>
              <a:t>that </a:t>
            </a:r>
            <a:r>
              <a:rPr lang="en-US" sz="2400" dirty="0" smtClean="0">
                <a:latin typeface="Tahoma" panose="020B0604030504040204" pitchFamily="34" charset="0"/>
                <a:ea typeface="Tahoma" panose="020B0604030504040204" pitchFamily="34" charset="0"/>
                <a:cs typeface="Tahoma" panose="020B0604030504040204" pitchFamily="34" charset="0"/>
              </a:rPr>
              <a:t>conduct relevant DSS operations</a:t>
            </a:r>
          </a:p>
          <a:p>
            <a:pPr marL="1141413" lvl="2" indent="-227013">
              <a:spcAft>
                <a:spcPts val="18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End </a:t>
            </a:r>
            <a:r>
              <a:rPr lang="en-US" sz="2400" dirty="0">
                <a:latin typeface="Tahoma" panose="020B0604030504040204" pitchFamily="34" charset="0"/>
                <a:ea typeface="Tahoma" panose="020B0604030504040204" pitchFamily="34" charset="0"/>
                <a:cs typeface="Tahoma" panose="020B0604030504040204" pitchFamily="34" charset="0"/>
              </a:rPr>
              <a:t>user </a:t>
            </a:r>
            <a:r>
              <a:rPr lang="en-US" sz="2400" dirty="0" smtClean="0">
                <a:latin typeface="Tahoma" panose="020B0604030504040204" pitchFamily="34" charset="0"/>
                <a:ea typeface="Tahoma" panose="020B0604030504040204" pitchFamily="34" charset="0"/>
                <a:cs typeface="Tahoma" panose="020B0604030504040204" pitchFamily="34" charset="0"/>
              </a:rPr>
              <a:t>community</a:t>
            </a: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Planned Frequency and Topics</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Will address and solicit input from webinar participants later in today’s wrap up session</a:t>
            </a:r>
          </a:p>
        </p:txBody>
      </p:sp>
    </p:spTree>
    <p:extLst>
      <p:ext uri="{BB962C8B-B14F-4D97-AF65-F5344CB8AC3E}">
        <p14:creationId xmlns:p14="http://schemas.microsoft.com/office/powerpoint/2010/main" val="815469624"/>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Today’s Agenda</a:t>
            </a:r>
            <a:endParaRPr lang="en-US" sz="3600" dirty="0"/>
          </a:p>
        </p:txBody>
      </p:sp>
      <p:sp>
        <p:nvSpPr>
          <p:cNvPr id="5" name="TextBox 4"/>
          <p:cNvSpPr txBox="1"/>
          <p:nvPr/>
        </p:nvSpPr>
        <p:spPr>
          <a:xfrm>
            <a:off x="482320" y="1005840"/>
            <a:ext cx="8356879" cy="5570756"/>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NASA VIIRS Level-1 </a:t>
            </a:r>
            <a:r>
              <a:rPr lang="en-US" sz="2800" dirty="0" smtClean="0">
                <a:latin typeface="Tahoma" panose="020B0604030504040204" pitchFamily="34" charset="0"/>
                <a:ea typeface="Tahoma" panose="020B0604030504040204" pitchFamily="34" charset="0"/>
                <a:cs typeface="Tahoma" panose="020B0604030504040204" pitchFamily="34" charset="0"/>
              </a:rPr>
              <a:t>Software/Algorithm</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Presented by Fred </a:t>
            </a:r>
            <a:r>
              <a:rPr lang="en-US" sz="2400" dirty="0" err="1" smtClean="0">
                <a:latin typeface="Tahoma" panose="020B0604030504040204" pitchFamily="34" charset="0"/>
                <a:ea typeface="Tahoma" panose="020B0604030504040204" pitchFamily="34" charset="0"/>
                <a:cs typeface="Tahoma" panose="020B0604030504040204" pitchFamily="34" charset="0"/>
              </a:rPr>
              <a:t>Patt</a:t>
            </a:r>
            <a:r>
              <a:rPr lang="en-US" sz="2400" dirty="0" smtClean="0">
                <a:latin typeface="Tahoma" panose="020B0604030504040204" pitchFamily="34" charset="0"/>
                <a:ea typeface="Tahoma" panose="020B0604030504040204" pitchFamily="34" charset="0"/>
                <a:cs typeface="Tahoma" panose="020B0604030504040204" pitchFamily="34" charset="0"/>
              </a:rPr>
              <a:t> (NASA/GSFC)</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Processing of Suomi-NPP VIIRS Data for Near Real-Time Applications: Observations on VFIRE375 Active Fire </a:t>
            </a:r>
            <a:r>
              <a:rPr lang="en-US" sz="2800" dirty="0" smtClean="0">
                <a:latin typeface="Tahoma" panose="020B0604030504040204" pitchFamily="34" charset="0"/>
                <a:ea typeface="Tahoma" panose="020B0604030504040204" pitchFamily="34" charset="0"/>
                <a:cs typeface="Tahoma" panose="020B0604030504040204" pitchFamily="34" charset="0"/>
              </a:rPr>
              <a:t>Products</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Presented by </a:t>
            </a:r>
            <a:r>
              <a:rPr lang="en-US" sz="2400" dirty="0" err="1" smtClean="0">
                <a:latin typeface="Tahoma" panose="020B0604030504040204" pitchFamily="34" charset="0"/>
                <a:ea typeface="Tahoma" panose="020B0604030504040204" pitchFamily="34" charset="0"/>
                <a:cs typeface="Tahoma" panose="020B0604030504040204" pitchFamily="34" charset="0"/>
              </a:rPr>
              <a:t>Yugandhar</a:t>
            </a:r>
            <a:r>
              <a:rPr lang="en-US" sz="2400" dirty="0" smtClean="0">
                <a:latin typeface="Tahoma" panose="020B0604030504040204" pitchFamily="34" charset="0"/>
                <a:ea typeface="Tahoma" panose="020B0604030504040204" pitchFamily="34" charset="0"/>
                <a:cs typeface="Tahoma" panose="020B0604030504040204" pitchFamily="34" charset="0"/>
              </a:rPr>
              <a:t> Reddy (ISRO/NRSC)</a:t>
            </a: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VIIRS Black Marble Update</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Presented by Brad Quayle on behalf of Dr. Miguel Roman (USRA – formerly NASA/GSFC)</a:t>
            </a: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Meeting Wrap Up</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Brad Quayle</a:t>
            </a:r>
          </a:p>
          <a:p>
            <a:pPr marL="227013" indent="-227013">
              <a:spcAft>
                <a:spcPts val="600"/>
              </a:spcAft>
              <a:buFont typeface="Arial" panose="020B0604020202020204" pitchFamily="34" charset="0"/>
              <a:buChar char="•"/>
            </a:pPr>
            <a:endParaRPr lang="en-US" sz="2800" dirty="0" smtClean="0"/>
          </a:p>
        </p:txBody>
      </p:sp>
      <p:sp>
        <p:nvSpPr>
          <p:cNvPr id="3" name="TextBox 2"/>
          <p:cNvSpPr txBox="1"/>
          <p:nvPr/>
        </p:nvSpPr>
        <p:spPr>
          <a:xfrm>
            <a:off x="163582" y="6074658"/>
            <a:ext cx="8816837" cy="630942"/>
          </a:xfrm>
          <a:prstGeom prst="rect">
            <a:avLst/>
          </a:prstGeom>
          <a:noFill/>
        </p:spPr>
        <p:txBody>
          <a:bodyPr wrap="none" rtlCol="0">
            <a:spAutoFit/>
          </a:bodyPr>
          <a:lstStyle/>
          <a:p>
            <a:pPr algn="ctr">
              <a:spcAft>
                <a:spcPts val="600"/>
              </a:spcAft>
            </a:pPr>
            <a:r>
              <a:rPr lang="en-US" sz="1500" b="1" i="1" dirty="0" smtClean="0">
                <a:latin typeface="Tahoma" panose="020B0604030504040204" pitchFamily="34" charset="0"/>
                <a:ea typeface="Tahoma" panose="020B0604030504040204" pitchFamily="34" charset="0"/>
                <a:cs typeface="Tahoma" panose="020B0604030504040204" pitchFamily="34" charset="0"/>
              </a:rPr>
              <a:t>Please hold verbal questions until the end of each individual presentation.</a:t>
            </a:r>
          </a:p>
          <a:p>
            <a:pPr algn="ctr"/>
            <a:r>
              <a:rPr lang="en-US" sz="1500" b="1" i="1" dirty="0" smtClean="0">
                <a:latin typeface="Tahoma" panose="020B0604030504040204" pitchFamily="34" charset="0"/>
                <a:ea typeface="Tahoma" panose="020B0604030504040204" pitchFamily="34" charset="0"/>
                <a:cs typeface="Tahoma" panose="020B0604030504040204" pitchFamily="34" charset="0"/>
              </a:rPr>
              <a:t>Written questions can be submitted  anytime via chat to Brad Quayle or Bob Kannenberg.</a:t>
            </a:r>
            <a:endParaRPr lang="en-US" sz="1500" b="1" i="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11338944"/>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3388549"/>
            <a:ext cx="7848600" cy="1031051"/>
          </a:xfrm>
          <a:prstGeom prst="rect">
            <a:avLst/>
          </a:prstGeom>
          <a:noFill/>
        </p:spPr>
        <p:txBody>
          <a:bodyPr wrap="square" rtlCol="0">
            <a:spAutoFit/>
          </a:bodyPr>
          <a:lstStyle/>
          <a:p>
            <a:pPr algn="ctr">
              <a:spcAft>
                <a:spcPts val="600"/>
              </a:spcAft>
            </a:pPr>
            <a:r>
              <a:rPr lang="en-US" sz="2800" dirty="0" smtClean="0">
                <a:latin typeface="Tahoma" panose="020B0604030504040204" pitchFamily="34" charset="0"/>
                <a:ea typeface="Tahoma" panose="020B0604030504040204" pitchFamily="34" charset="0"/>
                <a:cs typeface="Tahoma" panose="020B0604030504040204" pitchFamily="34" charset="0"/>
              </a:rPr>
              <a:t>&lt;Presentations&gt;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1264990582"/>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Meeting Wrap Up</a:t>
            </a:r>
            <a:endParaRPr lang="en-US" sz="3600" dirty="0"/>
          </a:p>
        </p:txBody>
      </p:sp>
      <p:sp>
        <p:nvSpPr>
          <p:cNvPr id="5" name="TextBox 4"/>
          <p:cNvSpPr txBox="1"/>
          <p:nvPr/>
        </p:nvSpPr>
        <p:spPr>
          <a:xfrm>
            <a:off x="482320" y="1005840"/>
            <a:ext cx="8204479" cy="6400800"/>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Please </a:t>
            </a:r>
            <a:r>
              <a:rPr lang="en-US" sz="2800" dirty="0">
                <a:latin typeface="Tahoma" panose="020B0604030504040204" pitchFamily="34" charset="0"/>
                <a:ea typeface="Tahoma" panose="020B0604030504040204" pitchFamily="34" charset="0"/>
                <a:cs typeface="Tahoma" panose="020B0604030504040204" pitchFamily="34" charset="0"/>
              </a:rPr>
              <a:t>provide your input on future webinars:</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Verbally now on the </a:t>
            </a:r>
            <a:r>
              <a:rPr lang="en-US" sz="2300" dirty="0" err="1">
                <a:latin typeface="Tahoma" panose="020B0604030504040204" pitchFamily="34" charset="0"/>
                <a:ea typeface="Tahoma" panose="020B0604030504040204" pitchFamily="34" charset="0"/>
                <a:cs typeface="Tahoma" panose="020B0604030504040204" pitchFamily="34" charset="0"/>
              </a:rPr>
              <a:t>telecon</a:t>
            </a:r>
            <a:endParaRPr lang="en-US" sz="23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Chat now to Brad Quayle </a:t>
            </a:r>
            <a:r>
              <a:rPr lang="en-US" sz="2300" dirty="0" smtClean="0">
                <a:latin typeface="Tahoma" panose="020B0604030504040204" pitchFamily="34" charset="0"/>
                <a:ea typeface="Tahoma" panose="020B0604030504040204" pitchFamily="34" charset="0"/>
                <a:cs typeface="Tahoma" panose="020B0604030504040204" pitchFamily="34" charset="0"/>
              </a:rPr>
              <a:t>(Host) on </a:t>
            </a:r>
            <a:r>
              <a:rPr lang="en-US" sz="2300" dirty="0">
                <a:latin typeface="Tahoma" panose="020B0604030504040204" pitchFamily="34" charset="0"/>
                <a:ea typeface="Tahoma" panose="020B0604030504040204" pitchFamily="34" charset="0"/>
                <a:cs typeface="Tahoma" panose="020B0604030504040204" pitchFamily="34" charset="0"/>
              </a:rPr>
              <a:t>the WebEx</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Email to </a:t>
            </a:r>
            <a:r>
              <a:rPr lang="en-US" sz="2300" dirty="0" smtClean="0">
                <a:latin typeface="Tahoma" panose="020B0604030504040204" pitchFamily="34" charset="0"/>
                <a:ea typeface="Tahoma" panose="020B0604030504040204" pitchFamily="34" charset="0"/>
                <a:cs typeface="Tahoma" panose="020B0604030504040204" pitchFamily="34" charset="0"/>
                <a:hlinkClick r:id="rId3"/>
              </a:rPr>
              <a:t>brad.quayle@usda.gov</a:t>
            </a:r>
            <a:endParaRPr lang="en-US" sz="2300" dirty="0" smtClean="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18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Post-webinar survey</a:t>
            </a:r>
            <a:endParaRPr lang="en-US" sz="23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Future webinar topic areas for consideration</a:t>
            </a:r>
            <a:endParaRPr lang="en-US" sz="28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Updates </a:t>
            </a:r>
            <a:r>
              <a:rPr lang="en-US" sz="2300" dirty="0">
                <a:latin typeface="Tahoma" panose="020B0604030504040204" pitchFamily="34" charset="0"/>
                <a:ea typeface="Tahoma" panose="020B0604030504040204" pitchFamily="34" charset="0"/>
                <a:cs typeface="Tahoma" panose="020B0604030504040204" pitchFamily="34" charset="0"/>
              </a:rPr>
              <a:t>on relevant </a:t>
            </a:r>
            <a:r>
              <a:rPr lang="en-US" sz="2300" dirty="0" smtClean="0">
                <a:latin typeface="Tahoma" panose="020B0604030504040204" pitchFamily="34" charset="0"/>
                <a:ea typeface="Tahoma" panose="020B0604030504040204" pitchFamily="34" charset="0"/>
                <a:cs typeface="Tahoma" panose="020B0604030504040204" pitchFamily="34" charset="0"/>
              </a:rPr>
              <a:t>remote sensing science, algorithms and data products</a:t>
            </a:r>
          </a:p>
          <a:p>
            <a:pPr marL="684213" lvl="1" indent="-227013">
              <a:spcAft>
                <a:spcPts val="6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Demonstrate relevant technologies for DR/NRT data</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Status and availability of DR/NRT data sources</a:t>
            </a:r>
          </a:p>
          <a:p>
            <a:pPr marL="684213" lvl="1" indent="-227013">
              <a:spcAft>
                <a:spcPts val="6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Spotlight applications </a:t>
            </a:r>
            <a:r>
              <a:rPr lang="en-US" sz="2300" dirty="0">
                <a:latin typeface="Tahoma" panose="020B0604030504040204" pitchFamily="34" charset="0"/>
                <a:ea typeface="Tahoma" panose="020B0604030504040204" pitchFamily="34" charset="0"/>
                <a:cs typeface="Tahoma" panose="020B0604030504040204" pitchFamily="34" charset="0"/>
              </a:rPr>
              <a:t>and </a:t>
            </a:r>
            <a:r>
              <a:rPr lang="en-US" sz="2300" dirty="0" smtClean="0">
                <a:latin typeface="Tahoma" panose="020B0604030504040204" pitchFamily="34" charset="0"/>
                <a:ea typeface="Tahoma" panose="020B0604030504040204" pitchFamily="34" charset="0"/>
                <a:cs typeface="Tahoma" panose="020B0604030504040204" pitchFamily="34" charset="0"/>
              </a:rPr>
              <a:t>DSSs that use DR/NRT data</a:t>
            </a:r>
          </a:p>
          <a:p>
            <a:pPr marL="684213" lvl="1" indent="-227013">
              <a:spcAft>
                <a:spcPts val="18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Collaboration opportunities (data sharing, Cal/Val activities, feedback to space agencies, etc.)</a:t>
            </a:r>
          </a:p>
          <a:p>
            <a:pPr marL="227013"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63007440"/>
      </p:ext>
    </p:extLst>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MTBS_BlackTemplate">
  <a:themeElements>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TBS_Black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TBS_Black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TBS_Black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TBS_Black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TBS_Black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TBS_Black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TBS_Black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TBS_Black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TBS_Black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TBS_Black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TBS_Black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TBS_Black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itle.potx" id="{7CE03ECB-8493-439A-A9C7-D348A052E615}" vid="{BCEF60ED-A478-4A10-B9AC-EF1B90D58B3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2314</TotalTime>
  <Words>1941</Words>
  <Application>Microsoft Office PowerPoint</Application>
  <PresentationFormat>On-screen Show (4:3)</PresentationFormat>
  <Paragraphs>187</Paragraphs>
  <Slides>11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Tahoma</vt:lpstr>
      <vt:lpstr>MTBS_BlackTemplate</vt:lpstr>
      <vt:lpstr>Custom Design</vt:lpstr>
      <vt:lpstr>PowerPoint Presentation</vt:lpstr>
      <vt:lpstr>NASA Direct Readout Conference (NDRC) Webinar Series  </vt:lpstr>
      <vt:lpstr>NDRC Webinar Ground Rules</vt:lpstr>
      <vt:lpstr>Direct Readout – Expanded Definition</vt:lpstr>
      <vt:lpstr>NDRC Background</vt:lpstr>
      <vt:lpstr>NDRC Webinar Series</vt:lpstr>
      <vt:lpstr>Today’s Agenda</vt:lpstr>
      <vt:lpstr>PowerPoint Presentation</vt:lpstr>
      <vt:lpstr>Meeting Wrap Up</vt:lpstr>
      <vt:lpstr>Meeting Wrap Up</vt:lpstr>
      <vt:lpstr>PowerPoint Presentation</vt:lpstr>
    </vt:vector>
  </TitlesOfParts>
  <Company>USDA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Quayle, Brad -FS</dc:creator>
  <cp:lastModifiedBy>Quayle, Brad -FS</cp:lastModifiedBy>
  <cp:revision>182</cp:revision>
  <cp:lastPrinted>2019-05-11T00:06:19Z</cp:lastPrinted>
  <dcterms:created xsi:type="dcterms:W3CDTF">2016-06-13T15:15:20Z</dcterms:created>
  <dcterms:modified xsi:type="dcterms:W3CDTF">2019-05-13T16:56:49Z</dcterms:modified>
</cp:coreProperties>
</file>