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09" r:id="rId2"/>
  </p:sldMasterIdLst>
  <p:notesMasterIdLst>
    <p:notesMasterId r:id="rId17"/>
  </p:notesMasterIdLst>
  <p:handoutMasterIdLst>
    <p:handoutMasterId r:id="rId18"/>
  </p:handoutMasterIdLst>
  <p:sldIdLst>
    <p:sldId id="284" r:id="rId3"/>
    <p:sldId id="283" r:id="rId4"/>
    <p:sldId id="282" r:id="rId5"/>
    <p:sldId id="278" r:id="rId6"/>
    <p:sldId id="271" r:id="rId7"/>
    <p:sldId id="267" r:id="rId8"/>
    <p:sldId id="269" r:id="rId9"/>
    <p:sldId id="273" r:id="rId10"/>
    <p:sldId id="270" r:id="rId11"/>
    <p:sldId id="274" r:id="rId12"/>
    <p:sldId id="275" r:id="rId13"/>
    <p:sldId id="277" r:id="rId14"/>
    <p:sldId id="281" r:id="rId15"/>
    <p:sldId id="280" r:id="rId16"/>
  </p:sldIdLst>
  <p:sldSz cx="9144000" cy="6858000" type="screen4x3"/>
  <p:notesSz cx="6997700" cy="92837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75F"/>
    <a:srgbClr val="003300"/>
    <a:srgbClr val="EBF565"/>
    <a:srgbClr val="FF3300"/>
    <a:srgbClr val="E1E1E1"/>
    <a:srgbClr val="A50021"/>
    <a:srgbClr val="808000"/>
    <a:srgbClr val="FFFF99"/>
    <a:srgbClr val="00CC6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85495" autoAdjust="0"/>
  </p:normalViewPr>
  <p:slideViewPr>
    <p:cSldViewPr>
      <p:cViewPr varScale="1">
        <p:scale>
          <a:sx n="96" d="100"/>
          <a:sy n="96" d="100"/>
        </p:scale>
        <p:origin x="96" y="1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lIns="91440" tIns="45720" rIns="91440" bIns="45720" rtlCol="0"/>
          <a:lstStyle>
            <a:lvl1pPr algn="r" eaLnBrk="1" hangingPunct="1">
              <a:defRPr sz="1200">
                <a:latin typeface="Arial" charset="0"/>
              </a:defRPr>
            </a:lvl1pPr>
          </a:lstStyle>
          <a:p>
            <a:pPr>
              <a:defRPr/>
            </a:pPr>
            <a:fld id="{72EB4777-7862-4344-A9F0-E980B7009D44}" type="datetimeFigureOut">
              <a:rPr lang="en-US"/>
              <a:pPr>
                <a:defRPr/>
              </a:pPr>
              <a:t>5/24/2018</a:t>
            </a:fld>
            <a:endParaRPr lang="en-US"/>
          </a:p>
        </p:txBody>
      </p:sp>
      <p:sp>
        <p:nvSpPr>
          <p:cNvPr id="4" name="Footer Placeholder 3"/>
          <p:cNvSpPr>
            <a:spLocks noGrp="1"/>
          </p:cNvSpPr>
          <p:nvPr>
            <p:ph type="ftr" sz="quarter" idx="2"/>
          </p:nvPr>
        </p:nvSpPr>
        <p:spPr>
          <a:xfrm>
            <a:off x="0" y="8818563"/>
            <a:ext cx="3032125" cy="46355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63988" y="8818563"/>
            <a:ext cx="3032125" cy="4635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212FC00-E793-4E37-B563-068860DF0D2B}" type="slidenum">
              <a:rPr lang="en-US" altLang="en-US"/>
              <a:pPr>
                <a:defRPr/>
              </a:pPr>
              <a:t>‹#›</a:t>
            </a:fld>
            <a:endParaRPr lang="en-US" altLang="en-US"/>
          </a:p>
        </p:txBody>
      </p:sp>
    </p:spTree>
    <p:extLst>
      <p:ext uri="{BB962C8B-B14F-4D97-AF65-F5344CB8AC3E}">
        <p14:creationId xmlns:p14="http://schemas.microsoft.com/office/powerpoint/2010/main" val="1892085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3031" tIns="46516" rIns="93031" bIns="46516"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963988" y="0"/>
            <a:ext cx="3032125" cy="463550"/>
          </a:xfrm>
          <a:prstGeom prst="rect">
            <a:avLst/>
          </a:prstGeom>
        </p:spPr>
        <p:txBody>
          <a:bodyPr vert="horz" lIns="93031" tIns="46516" rIns="93031" bIns="46516" rtlCol="0"/>
          <a:lstStyle>
            <a:lvl1pPr algn="r" eaLnBrk="1" hangingPunct="1">
              <a:defRPr sz="1200">
                <a:latin typeface="Arial" charset="0"/>
              </a:defRPr>
            </a:lvl1pPr>
          </a:lstStyle>
          <a:p>
            <a:pPr>
              <a:defRPr/>
            </a:pPr>
            <a:fld id="{FD763B6A-E312-48C7-A7AA-A9B31A387BE5}" type="datetimeFigureOut">
              <a:rPr lang="en-US"/>
              <a:pPr>
                <a:defRPr/>
              </a:pPr>
              <a:t>5/24/2018</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pPr lvl="0"/>
            <a:endParaRPr lang="en-US" noProof="0" smtClean="0"/>
          </a:p>
        </p:txBody>
      </p:sp>
      <p:sp>
        <p:nvSpPr>
          <p:cNvPr id="5" name="Notes Placeholder 4"/>
          <p:cNvSpPr>
            <a:spLocks noGrp="1"/>
          </p:cNvSpPr>
          <p:nvPr>
            <p:ph type="body" sz="quarter" idx="3"/>
          </p:nvPr>
        </p:nvSpPr>
        <p:spPr>
          <a:xfrm>
            <a:off x="700088" y="4410075"/>
            <a:ext cx="5597525" cy="4176713"/>
          </a:xfrm>
          <a:prstGeom prst="rect">
            <a:avLst/>
          </a:prstGeom>
        </p:spPr>
        <p:txBody>
          <a:bodyPr vert="horz" lIns="93031" tIns="46516" rIns="93031" bIns="4651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8563"/>
            <a:ext cx="3032125" cy="463550"/>
          </a:xfrm>
          <a:prstGeom prst="rect">
            <a:avLst/>
          </a:prstGeom>
        </p:spPr>
        <p:txBody>
          <a:bodyPr vert="horz" lIns="93031" tIns="46516" rIns="93031" bIns="46516"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63988" y="8818563"/>
            <a:ext cx="3032125" cy="463550"/>
          </a:xfrm>
          <a:prstGeom prst="rect">
            <a:avLst/>
          </a:prstGeom>
        </p:spPr>
        <p:txBody>
          <a:bodyPr vert="horz" wrap="square" lIns="93031" tIns="46516" rIns="93031" bIns="46516" numCol="1" anchor="b" anchorCtr="0" compatLnSpc="1">
            <a:prstTxWarp prst="textNoShape">
              <a:avLst/>
            </a:prstTxWarp>
          </a:bodyPr>
          <a:lstStyle>
            <a:lvl1pPr algn="r" eaLnBrk="1" hangingPunct="1">
              <a:defRPr sz="1200" smtClean="0"/>
            </a:lvl1pPr>
          </a:lstStyle>
          <a:p>
            <a:pPr>
              <a:defRPr/>
            </a:pPr>
            <a:fld id="{850F4207-F280-4B59-9F56-9DA3A7420074}" type="slidenum">
              <a:rPr lang="en-US" altLang="en-US"/>
              <a:pPr>
                <a:defRPr/>
              </a:pPr>
              <a:t>‹#›</a:t>
            </a:fld>
            <a:endParaRPr lang="en-US" altLang="en-US"/>
          </a:p>
        </p:txBody>
      </p:sp>
    </p:spTree>
    <p:extLst>
      <p:ext uri="{BB962C8B-B14F-4D97-AF65-F5344CB8AC3E}">
        <p14:creationId xmlns:p14="http://schemas.microsoft.com/office/powerpoint/2010/main" val="11406578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webinar is an</a:t>
            </a:r>
            <a:r>
              <a:rPr lang="en-US" baseline="0" dirty="0" smtClean="0"/>
              <a:t> effort by NASA Goddard Space Flight Center Direct Readout Laboratory, NASA Land PIs and the NASA Direct Readout Conference Organizing Committee.</a:t>
            </a:r>
          </a:p>
          <a:p>
            <a:pPr marL="171450" indent="-171450">
              <a:buFont typeface="Arial" panose="020B0604020202020204" pitchFamily="34" charset="0"/>
              <a:buChar char="•"/>
            </a:pPr>
            <a:r>
              <a:rPr lang="en-US" baseline="0" dirty="0" smtClean="0"/>
              <a:t>Thanks to Kelvin Brentzel and Bob Kannenberg of NASA DRL for supporting the logistics for this webinar (WebEx, </a:t>
            </a:r>
            <a:r>
              <a:rPr lang="en-US" baseline="0" dirty="0" err="1" smtClean="0"/>
              <a:t>telecon</a:t>
            </a:r>
            <a:r>
              <a:rPr lang="en-US" baseline="0" dirty="0" smtClean="0"/>
              <a:t>, etc.) and providing other technical support.</a:t>
            </a:r>
            <a:endParaRPr lang="en-US" dirty="0"/>
          </a:p>
        </p:txBody>
      </p:sp>
      <p:sp>
        <p:nvSpPr>
          <p:cNvPr id="4" name="Slide Number Placeholder 3"/>
          <p:cNvSpPr>
            <a:spLocks noGrp="1"/>
          </p:cNvSpPr>
          <p:nvPr>
            <p:ph type="sldNum" sz="quarter" idx="10"/>
          </p:nvPr>
        </p:nvSpPr>
        <p:spPr/>
        <p:txBody>
          <a:bodyPr/>
          <a:lstStyle/>
          <a:p>
            <a:pPr>
              <a:defRPr/>
            </a:pPr>
            <a:fld id="{850F4207-F280-4B59-9F56-9DA3A7420074}" type="slidenum">
              <a:rPr lang="en-US" altLang="en-US" smtClean="0"/>
              <a:pPr>
                <a:defRPr/>
              </a:pPr>
              <a:t>2</a:t>
            </a:fld>
            <a:endParaRPr lang="en-US" altLang="en-US"/>
          </a:p>
        </p:txBody>
      </p:sp>
    </p:spTree>
    <p:extLst>
      <p:ext uri="{BB962C8B-B14F-4D97-AF65-F5344CB8AC3E}">
        <p14:creationId xmlns:p14="http://schemas.microsoft.com/office/powerpoint/2010/main" val="855690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smtClean="0"/>
              <a:t> We</a:t>
            </a:r>
            <a:r>
              <a:rPr lang="en-US" altLang="en-US" baseline="0" dirty="0" smtClean="0"/>
              <a:t> hope you have benefited from these presentations today.</a:t>
            </a:r>
          </a:p>
          <a:p>
            <a:pPr eaLnBrk="1" hangingPunct="1">
              <a:spcBef>
                <a:spcPct val="0"/>
              </a:spcBef>
              <a:buFontTx/>
              <a:buChar char="•"/>
            </a:pPr>
            <a:r>
              <a:rPr lang="en-US" altLang="en-US" baseline="0" dirty="0" smtClean="0"/>
              <a:t> At this time, I would like to briefly discuss considerations for future NDRC webinars, including their frequency/schedule and desired topics.</a:t>
            </a:r>
          </a:p>
          <a:p>
            <a:pPr eaLnBrk="1" hangingPunct="1">
              <a:spcBef>
                <a:spcPct val="0"/>
              </a:spcBef>
              <a:buFontTx/>
              <a:buChar char="•"/>
            </a:pPr>
            <a:r>
              <a:rPr lang="en-US" altLang="en-US" baseline="0" dirty="0" smtClean="0"/>
              <a:t> We would like the presentation of topics to be determined by webinar participants, so your input and recommendations are highly desired.</a:t>
            </a:r>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C0B1D1-757D-487F-85B6-CB708625A474}" type="slidenum">
              <a:rPr lang="en-US" altLang="en-US">
                <a:latin typeface="Arial" panose="020B0604020202020204" pitchFamily="34" charset="0"/>
              </a:rPr>
              <a:pPr>
                <a:spcBef>
                  <a:spcPct val="0"/>
                </a:spcBef>
              </a:pPr>
              <a:t>11</a:t>
            </a:fld>
            <a:endParaRPr lang="en-US" altLang="en-US">
              <a:latin typeface="Arial" panose="020B0604020202020204" pitchFamily="34" charset="0"/>
            </a:endParaRPr>
          </a:p>
        </p:txBody>
      </p:sp>
    </p:spTree>
    <p:extLst>
      <p:ext uri="{BB962C8B-B14F-4D97-AF65-F5344CB8AC3E}">
        <p14:creationId xmlns:p14="http://schemas.microsoft.com/office/powerpoint/2010/main" val="2020558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smtClean="0"/>
              <a:t> Based on anticipated interest and participation, webinars</a:t>
            </a:r>
            <a:r>
              <a:rPr lang="en-US" altLang="en-US" baseline="0" dirty="0" smtClean="0"/>
              <a:t> I would propose webinar frequency be on a quarterly basis.</a:t>
            </a:r>
          </a:p>
          <a:p>
            <a:pPr eaLnBrk="1" hangingPunct="1">
              <a:spcBef>
                <a:spcPct val="0"/>
              </a:spcBef>
              <a:buFontTx/>
              <a:buChar char="•"/>
            </a:pPr>
            <a:r>
              <a:rPr lang="en-US" altLang="en-US" baseline="0" dirty="0" smtClean="0"/>
              <a:t> Duration of webinars would be relatively short (~2-3 hours) and likely focused on 2-3 presentations/topics per webinar.</a:t>
            </a:r>
          </a:p>
          <a:p>
            <a:pPr eaLnBrk="1" hangingPunct="1">
              <a:spcBef>
                <a:spcPct val="0"/>
              </a:spcBef>
              <a:buFontTx/>
              <a:buChar char="•"/>
            </a:pPr>
            <a:r>
              <a:rPr lang="en-US" altLang="en-US" baseline="0" dirty="0" smtClean="0"/>
              <a:t> Some suggested general topic areas are provided here that correspond to general topic areas addressed at NDRC meetings, but would not limited to these areas.  So we are open to all relevant topics suggested by you.</a:t>
            </a:r>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C0B1D1-757D-487F-85B6-CB708625A474}" type="slidenum">
              <a:rPr lang="en-US" altLang="en-US">
                <a:latin typeface="Arial" panose="020B0604020202020204" pitchFamily="34" charset="0"/>
              </a:rPr>
              <a:pPr>
                <a:spcBef>
                  <a:spcPct val="0"/>
                </a:spcBef>
              </a:pPr>
              <a:t>12</a:t>
            </a:fld>
            <a:endParaRPr lang="en-US" altLang="en-US">
              <a:latin typeface="Arial" panose="020B0604020202020204" pitchFamily="34" charset="0"/>
            </a:endParaRPr>
          </a:p>
        </p:txBody>
      </p:sp>
    </p:spTree>
    <p:extLst>
      <p:ext uri="{BB962C8B-B14F-4D97-AF65-F5344CB8AC3E}">
        <p14:creationId xmlns:p14="http://schemas.microsoft.com/office/powerpoint/2010/main" val="2810811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smtClean="0"/>
              <a:t> Please feel free to provide your suggestions for future webinars now</a:t>
            </a:r>
            <a:r>
              <a:rPr lang="en-US" altLang="en-US" baseline="0" dirty="0" smtClean="0"/>
              <a:t> via chat or later via email or the post-webinar survey we will be conducting.</a:t>
            </a:r>
          </a:p>
          <a:p>
            <a:pPr eaLnBrk="1" hangingPunct="1">
              <a:spcBef>
                <a:spcPct val="0"/>
              </a:spcBef>
              <a:buFontTx/>
              <a:buChar char="•"/>
            </a:pPr>
            <a:r>
              <a:rPr lang="en-US" altLang="en-US" baseline="0" dirty="0" smtClean="0"/>
              <a:t> We have some time remaining on the webinar today and would be happy to receive suggestions </a:t>
            </a:r>
            <a:r>
              <a:rPr lang="en-US" altLang="en-US" baseline="0" dirty="0" smtClean="0"/>
              <a:t>now over the phone </a:t>
            </a:r>
            <a:r>
              <a:rPr lang="en-US" altLang="en-US" baseline="0" dirty="0" smtClean="0"/>
              <a:t>too.</a:t>
            </a:r>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C0B1D1-757D-487F-85B6-CB708625A474}" type="slidenum">
              <a:rPr lang="en-US" altLang="en-US">
                <a:latin typeface="Arial" panose="020B0604020202020204" pitchFamily="34" charset="0"/>
              </a:rPr>
              <a:pPr>
                <a:spcBef>
                  <a:spcPct val="0"/>
                </a:spcBef>
              </a:pPr>
              <a:t>13</a:t>
            </a:fld>
            <a:endParaRPr lang="en-US" altLang="en-US">
              <a:latin typeface="Arial" panose="020B0604020202020204" pitchFamily="34" charset="0"/>
            </a:endParaRPr>
          </a:p>
        </p:txBody>
      </p:sp>
    </p:spTree>
    <p:extLst>
      <p:ext uri="{BB962C8B-B14F-4D97-AF65-F5344CB8AC3E}">
        <p14:creationId xmlns:p14="http://schemas.microsoft.com/office/powerpoint/2010/main" val="3832919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smtClean="0"/>
              <a:t> Thanks again for joining today’s webinar.</a:t>
            </a:r>
          </a:p>
          <a:p>
            <a:pPr eaLnBrk="1" hangingPunct="1">
              <a:spcBef>
                <a:spcPct val="0"/>
              </a:spcBef>
              <a:buFontTx/>
              <a:buChar char="•"/>
            </a:pPr>
            <a:r>
              <a:rPr lang="en-US" altLang="en-US" dirty="0" smtClean="0"/>
              <a:t> Again, as a reminder, the presentations from</a:t>
            </a:r>
            <a:r>
              <a:rPr lang="en-US" altLang="en-US" baseline="0" dirty="0" smtClean="0"/>
              <a:t> today’s webinar will be posted on the NASA DRL website as well as the compiled notes.</a:t>
            </a:r>
            <a:endParaRPr lang="en-US" altLang="en-US" dirty="0" smtClean="0"/>
          </a:p>
          <a:p>
            <a:pPr eaLnBrk="1" hangingPunct="1">
              <a:spcBef>
                <a:spcPct val="0"/>
              </a:spcBef>
              <a:buFontTx/>
              <a:buChar char="•"/>
            </a:pPr>
            <a:r>
              <a:rPr lang="en-US" altLang="en-US" dirty="0" smtClean="0"/>
              <a:t> Please feel free to reach</a:t>
            </a:r>
            <a:r>
              <a:rPr lang="en-US" altLang="en-US" baseline="0" dirty="0" smtClean="0"/>
              <a:t> out to me or the NASA DRL staff with any questions about today’s webinar as well as suggestions for future webinar topics.</a:t>
            </a:r>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C0B1D1-757D-487F-85B6-CB708625A474}" type="slidenum">
              <a:rPr lang="en-US" altLang="en-US">
                <a:latin typeface="Arial" panose="020B0604020202020204" pitchFamily="34" charset="0"/>
              </a:rPr>
              <a:pPr>
                <a:spcBef>
                  <a:spcPct val="0"/>
                </a:spcBef>
              </a:pPr>
              <a:t>14</a:t>
            </a:fld>
            <a:endParaRPr lang="en-US" altLang="en-US">
              <a:latin typeface="Arial" panose="020B0604020202020204" pitchFamily="34" charset="0"/>
            </a:endParaRPr>
          </a:p>
        </p:txBody>
      </p:sp>
    </p:spTree>
    <p:extLst>
      <p:ext uri="{BB962C8B-B14F-4D97-AF65-F5344CB8AC3E}">
        <p14:creationId xmlns:p14="http://schemas.microsoft.com/office/powerpoint/2010/main" val="330732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baseline="0" dirty="0" smtClean="0"/>
              <a:t> For the benefit of all participants, please adhere to the following ground rules</a:t>
            </a:r>
          </a:p>
          <a:p>
            <a:pPr eaLnBrk="1" hangingPunct="1">
              <a:spcBef>
                <a:spcPct val="0"/>
              </a:spcBef>
              <a:buFontTx/>
              <a:buChar char="•"/>
            </a:pPr>
            <a:r>
              <a:rPr lang="en-US" altLang="en-US" baseline="0" dirty="0" smtClean="0"/>
              <a:t> Communications:</a:t>
            </a:r>
          </a:p>
          <a:p>
            <a:pPr lvl="1" eaLnBrk="1" hangingPunct="1">
              <a:spcBef>
                <a:spcPct val="0"/>
              </a:spcBef>
              <a:buFontTx/>
              <a:buChar char="•"/>
            </a:pPr>
            <a:r>
              <a:rPr lang="en-US" altLang="en-US" baseline="0" dirty="0" smtClean="0"/>
              <a:t> A Q&amp;A period will be provided at the end of each individual presentation to receive verbal questions/comments.</a:t>
            </a:r>
          </a:p>
          <a:p>
            <a:pPr lvl="1" eaLnBrk="1" hangingPunct="1">
              <a:spcBef>
                <a:spcPct val="0"/>
              </a:spcBef>
              <a:buFontTx/>
              <a:buChar char="•"/>
            </a:pPr>
            <a:r>
              <a:rPr lang="en-US" altLang="en-US" baseline="0" dirty="0" smtClean="0"/>
              <a:t> The WebEx chat function can be used at anytime to submit questions/comments to myself and I will queue them to the presenters.</a:t>
            </a:r>
          </a:p>
          <a:p>
            <a:pPr eaLnBrk="1" hangingPunct="1">
              <a:spcBef>
                <a:spcPct val="0"/>
              </a:spcBef>
              <a:buFontTx/>
              <a:buChar char="•"/>
            </a:pPr>
            <a:r>
              <a:rPr lang="en-US" altLang="en-US" baseline="0" dirty="0" smtClean="0"/>
              <a:t> Phones:</a:t>
            </a:r>
          </a:p>
          <a:p>
            <a:pPr lvl="1" eaLnBrk="1" hangingPunct="1">
              <a:spcBef>
                <a:spcPct val="0"/>
              </a:spcBef>
              <a:buFontTx/>
              <a:buChar char="•"/>
            </a:pPr>
            <a:r>
              <a:rPr lang="en-US" altLang="en-US" baseline="0" dirty="0" smtClean="0"/>
              <a:t> Please mute your phones and do not put your phone on hold</a:t>
            </a:r>
          </a:p>
          <a:p>
            <a:pPr eaLnBrk="1" hangingPunct="1">
              <a:spcBef>
                <a:spcPct val="0"/>
              </a:spcBef>
              <a:buFontTx/>
              <a:buChar char="•"/>
            </a:pPr>
            <a:r>
              <a:rPr lang="en-US" altLang="en-US" baseline="0" dirty="0" smtClean="0"/>
              <a:t> Feedback:</a:t>
            </a:r>
          </a:p>
          <a:p>
            <a:pPr lvl="1" eaLnBrk="1" hangingPunct="1">
              <a:spcBef>
                <a:spcPct val="0"/>
              </a:spcBef>
              <a:buFontTx/>
              <a:buChar char="•"/>
            </a:pPr>
            <a:r>
              <a:rPr lang="en-US" altLang="en-US" baseline="0" dirty="0" smtClean="0"/>
              <a:t> As part of the feedback cycle and to receive necessary input for future NDRC webinars, we will be soliciting input from participants.</a:t>
            </a:r>
          </a:p>
          <a:p>
            <a:pPr lvl="1" eaLnBrk="1" hangingPunct="1">
              <a:spcBef>
                <a:spcPct val="0"/>
              </a:spcBef>
              <a:buFontTx/>
              <a:buChar char="•"/>
            </a:pPr>
            <a:r>
              <a:rPr lang="en-US" altLang="en-US" baseline="0" dirty="0" smtClean="0"/>
              <a:t> Given the large number of participants, we will not likely be able to accommodate a </a:t>
            </a:r>
            <a:r>
              <a:rPr lang="en-US" altLang="en-US" baseline="0" dirty="0" err="1" smtClean="0"/>
              <a:t>lenghthy</a:t>
            </a:r>
            <a:r>
              <a:rPr lang="en-US" altLang="en-US" baseline="0" dirty="0" smtClean="0"/>
              <a:t> discussion regarding future webinar topics and ask that you provide that input via the WebEx chat, email, and the post-webinar survey we will be distributing.</a:t>
            </a:r>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C0B1D1-757D-487F-85B6-CB708625A474}" type="slidenum">
              <a:rPr lang="en-US" altLang="en-US">
                <a:latin typeface="Arial" panose="020B0604020202020204" pitchFamily="34" charset="0"/>
              </a:rPr>
              <a:pPr>
                <a:spcBef>
                  <a:spcPct val="0"/>
                </a:spcBef>
              </a:pPr>
              <a:t>3</a:t>
            </a:fld>
            <a:endParaRPr lang="en-US" altLang="en-US">
              <a:latin typeface="Arial" panose="020B0604020202020204" pitchFamily="34" charset="0"/>
            </a:endParaRPr>
          </a:p>
        </p:txBody>
      </p:sp>
    </p:spTree>
    <p:extLst>
      <p:ext uri="{BB962C8B-B14F-4D97-AF65-F5344CB8AC3E}">
        <p14:creationId xmlns:p14="http://schemas.microsoft.com/office/powerpoint/2010/main" val="1649666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baseline="0" dirty="0" smtClean="0"/>
              <a:t> Here is an update on the distribution and number of X-band ground stations world-wide.</a:t>
            </a:r>
          </a:p>
          <a:p>
            <a:pPr eaLnBrk="1" hangingPunct="1">
              <a:spcBef>
                <a:spcPct val="0"/>
              </a:spcBef>
              <a:buFontTx/>
              <a:buChar char="•"/>
            </a:pPr>
            <a:r>
              <a:rPr lang="en-US" altLang="en-US" baseline="0" dirty="0" smtClean="0"/>
              <a:t> </a:t>
            </a:r>
            <a:r>
              <a:rPr lang="en-US" altLang="en-US" dirty="0" smtClean="0"/>
              <a:t>There are currently 163 direct readout stations world-wide</a:t>
            </a:r>
            <a:r>
              <a:rPr lang="en-US" altLang="en-US" baseline="0" dirty="0" smtClean="0"/>
              <a:t> (~30% increase relative to the number of sites that were documented in 2016).</a:t>
            </a:r>
          </a:p>
          <a:p>
            <a:pPr eaLnBrk="1" hangingPunct="1">
              <a:spcBef>
                <a:spcPct val="0"/>
              </a:spcBef>
              <a:buFontTx/>
              <a:buChar char="•"/>
            </a:pPr>
            <a:r>
              <a:rPr lang="en-US" altLang="en-US" baseline="0" dirty="0" smtClean="0"/>
              <a:t> Some sites also have L band capability (HRPT sites).  Most collect EOS and S-NPP/JPSS-1 DB data.</a:t>
            </a:r>
          </a:p>
          <a:p>
            <a:pPr eaLnBrk="1" hangingPunct="1">
              <a:spcBef>
                <a:spcPct val="0"/>
              </a:spcBef>
              <a:buFontTx/>
              <a:buChar char="•"/>
            </a:pPr>
            <a:r>
              <a:rPr lang="en-US" altLang="en-US" baseline="0" dirty="0" smtClean="0"/>
              <a:t> ~Half of current ground stations are operated by government agencies, 1/3 by academia.</a:t>
            </a:r>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C0B1D1-757D-487F-85B6-CB708625A474}" type="slidenum">
              <a:rPr lang="en-US" altLang="en-US">
                <a:latin typeface="Arial" panose="020B0604020202020204" pitchFamily="34" charset="0"/>
              </a:rPr>
              <a:pPr>
                <a:spcBef>
                  <a:spcPct val="0"/>
                </a:spcBef>
              </a:pPr>
              <a:t>4</a:t>
            </a:fld>
            <a:endParaRPr lang="en-US" altLang="en-US">
              <a:latin typeface="Arial" panose="020B0604020202020204" pitchFamily="34" charset="0"/>
            </a:endParaRPr>
          </a:p>
        </p:txBody>
      </p:sp>
    </p:spTree>
    <p:extLst>
      <p:ext uri="{BB962C8B-B14F-4D97-AF65-F5344CB8AC3E}">
        <p14:creationId xmlns:p14="http://schemas.microsoft.com/office/powerpoint/2010/main" val="284160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baseline="0" dirty="0" smtClean="0"/>
              <a:t> For the context of this discussion, and NDRC activities in general, the definition of “direct readout” has been expanded to include all sources of near real-time observation data and derivative products.</a:t>
            </a:r>
          </a:p>
          <a:p>
            <a:pPr eaLnBrk="1" hangingPunct="1">
              <a:spcBef>
                <a:spcPct val="0"/>
              </a:spcBef>
              <a:buFontTx/>
              <a:buChar char="•"/>
            </a:pPr>
            <a:r>
              <a:rPr lang="en-US" altLang="en-US" baseline="0" dirty="0" smtClean="0"/>
              <a:t> Examples of other types of non-direct readout data sources include:</a:t>
            </a:r>
          </a:p>
          <a:p>
            <a:pPr lvl="1" eaLnBrk="1" hangingPunct="1">
              <a:spcBef>
                <a:spcPct val="0"/>
              </a:spcBef>
              <a:buFontTx/>
              <a:buChar char="•"/>
            </a:pPr>
            <a:r>
              <a:rPr lang="en-US" altLang="en-US" baseline="0" dirty="0" smtClean="0"/>
              <a:t> NASA</a:t>
            </a:r>
            <a:r>
              <a:rPr lang="en-US" altLang="en-US" dirty="0" smtClean="0"/>
              <a:t> LANCE which provides EOS/S-NPP</a:t>
            </a:r>
            <a:r>
              <a:rPr lang="en-US" altLang="en-US" baseline="0" dirty="0" smtClean="0"/>
              <a:t> data &lt;3 hours post-observation</a:t>
            </a:r>
          </a:p>
          <a:p>
            <a:pPr lvl="1" eaLnBrk="1" hangingPunct="1">
              <a:spcBef>
                <a:spcPct val="0"/>
              </a:spcBef>
              <a:buFontTx/>
              <a:buChar char="•"/>
            </a:pPr>
            <a:r>
              <a:rPr lang="en-US" altLang="en-US" dirty="0" smtClean="0"/>
              <a:t> ESA Sentinel Online</a:t>
            </a:r>
            <a:r>
              <a:rPr lang="en-US" altLang="en-US" baseline="0" dirty="0" smtClean="0"/>
              <a:t> services/data hubs which provide </a:t>
            </a:r>
            <a:r>
              <a:rPr lang="en-US" altLang="en-US" dirty="0" smtClean="0"/>
              <a:t>S3 data products &lt;3 hours</a:t>
            </a:r>
            <a:r>
              <a:rPr lang="en-US" altLang="en-US" baseline="0" dirty="0" smtClean="0"/>
              <a:t> post-observation.</a:t>
            </a:r>
          </a:p>
          <a:p>
            <a:pPr lvl="1" eaLnBrk="1" hangingPunct="1">
              <a:spcBef>
                <a:spcPct val="0"/>
              </a:spcBef>
              <a:buFontTx/>
              <a:buChar char="•"/>
            </a:pPr>
            <a:r>
              <a:rPr lang="en-US" altLang="en-US" baseline="0" dirty="0" smtClean="0"/>
              <a:t> NOAA CLASS which provides polar and geostationary products with slightly more latency (3-6 hours)</a:t>
            </a:r>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C0B1D1-757D-487F-85B6-CB708625A474}" type="slidenum">
              <a:rPr lang="en-US" altLang="en-US">
                <a:latin typeface="Arial" panose="020B0604020202020204" pitchFamily="34" charset="0"/>
              </a:rPr>
              <a:pPr>
                <a:spcBef>
                  <a:spcPct val="0"/>
                </a:spcBef>
              </a:pPr>
              <a:t>5</a:t>
            </a:fld>
            <a:endParaRPr lang="en-US" altLang="en-US">
              <a:latin typeface="Arial" panose="020B0604020202020204" pitchFamily="34" charset="0"/>
            </a:endParaRPr>
          </a:p>
        </p:txBody>
      </p:sp>
    </p:spTree>
    <p:extLst>
      <p:ext uri="{BB962C8B-B14F-4D97-AF65-F5344CB8AC3E}">
        <p14:creationId xmlns:p14="http://schemas.microsoft.com/office/powerpoint/2010/main" val="4111866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smtClean="0"/>
              <a:t> NASA has held a sequence (9) direct readout conference events since 1997.</a:t>
            </a:r>
          </a:p>
          <a:p>
            <a:pPr eaLnBrk="1" hangingPunct="1">
              <a:spcBef>
                <a:spcPct val="0"/>
              </a:spcBef>
              <a:buFontTx/>
              <a:buChar char="•"/>
            </a:pPr>
            <a:r>
              <a:rPr lang="en-US" altLang="en-US" dirty="0" smtClean="0"/>
              <a:t> These are international events with participants from all over the world.</a:t>
            </a:r>
          </a:p>
          <a:p>
            <a:pPr eaLnBrk="1" hangingPunct="1">
              <a:spcBef>
                <a:spcPct val="0"/>
              </a:spcBef>
              <a:buFontTx/>
              <a:buChar char="•"/>
            </a:pPr>
            <a:r>
              <a:rPr lang="en-US" altLang="en-US" dirty="0" smtClean="0"/>
              <a:t> First conference was held at</a:t>
            </a:r>
            <a:r>
              <a:rPr lang="en-US" altLang="en-US" baseline="0" dirty="0" smtClean="0"/>
              <a:t> JPL in 1997 and the most recent,</a:t>
            </a:r>
            <a:r>
              <a:rPr lang="en-US" altLang="en-US" dirty="0" smtClean="0"/>
              <a:t> NDRC-9</a:t>
            </a:r>
            <a:r>
              <a:rPr lang="en-US" altLang="en-US" baseline="0" dirty="0" smtClean="0"/>
              <a:t>, held in 2016 in Valladolid, Spain.</a:t>
            </a:r>
          </a:p>
          <a:p>
            <a:pPr eaLnBrk="1" hangingPunct="1">
              <a:spcBef>
                <a:spcPct val="0"/>
              </a:spcBef>
              <a:buFontTx/>
              <a:buChar char="•"/>
            </a:pPr>
            <a:r>
              <a:rPr lang="en-US" altLang="en-US" baseline="0" dirty="0" smtClean="0"/>
              <a:t> The purpose of NDRC meetings is multi-faceted:</a:t>
            </a:r>
          </a:p>
          <a:p>
            <a:pPr lvl="1" eaLnBrk="1" hangingPunct="1">
              <a:spcBef>
                <a:spcPct val="0"/>
              </a:spcBef>
              <a:buFontTx/>
              <a:buChar char="•"/>
            </a:pPr>
            <a:r>
              <a:rPr lang="en-US" altLang="en-US" baseline="0" dirty="0" smtClean="0"/>
              <a:t> Increase awareness on state of the art RS research and product development</a:t>
            </a:r>
          </a:p>
          <a:p>
            <a:pPr lvl="1" eaLnBrk="1" hangingPunct="1">
              <a:spcBef>
                <a:spcPct val="0"/>
              </a:spcBef>
              <a:buFontTx/>
              <a:buChar char="•"/>
            </a:pPr>
            <a:r>
              <a:rPr lang="en-US" altLang="en-US" baseline="0" dirty="0" smtClean="0"/>
              <a:t> Provide examples of how NRT data are used in applications and DSSs to meet specific operational needs </a:t>
            </a:r>
          </a:p>
          <a:p>
            <a:pPr lvl="1" eaLnBrk="1" hangingPunct="1">
              <a:spcBef>
                <a:spcPct val="0"/>
              </a:spcBef>
              <a:buFontTx/>
              <a:buChar char="•"/>
            </a:pPr>
            <a:r>
              <a:rPr lang="en-US" altLang="en-US" baseline="0" dirty="0" smtClean="0"/>
              <a:t> Demonstrate new/updated technologies for the processing/visualization of DR/NRT data (data processing frameworks, exporting data to GIS-</a:t>
            </a:r>
            <a:r>
              <a:rPr lang="en-US" altLang="en-US" baseline="0" dirty="0" err="1" smtClean="0"/>
              <a:t>compatable</a:t>
            </a:r>
            <a:r>
              <a:rPr lang="en-US" altLang="en-US" baseline="0" dirty="0" smtClean="0"/>
              <a:t> formats, etc.)</a:t>
            </a:r>
          </a:p>
          <a:p>
            <a:pPr lvl="1" eaLnBrk="1" hangingPunct="1">
              <a:spcBef>
                <a:spcPct val="0"/>
              </a:spcBef>
              <a:buFontTx/>
              <a:buChar char="•"/>
            </a:pPr>
            <a:r>
              <a:rPr lang="en-US" altLang="en-US" baseline="0" dirty="0" smtClean="0"/>
              <a:t> Increase coordination among the global community, particularly identifying common interests and fostering collaboration (i.e. adoption of applications, data sharing, etc.).</a:t>
            </a:r>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C0B1D1-757D-487F-85B6-CB708625A474}" type="slidenum">
              <a:rPr lang="en-US" altLang="en-US">
                <a:latin typeface="Arial" panose="020B0604020202020204" pitchFamily="34" charset="0"/>
              </a:rPr>
              <a:pPr>
                <a:spcBef>
                  <a:spcPct val="0"/>
                </a:spcBef>
              </a:pPr>
              <a:t>6</a:t>
            </a:fld>
            <a:endParaRPr lang="en-US" altLang="en-US">
              <a:latin typeface="Arial" panose="020B0604020202020204" pitchFamily="34" charset="0"/>
            </a:endParaRPr>
          </a:p>
        </p:txBody>
      </p:sp>
    </p:spTree>
    <p:extLst>
      <p:ext uri="{BB962C8B-B14F-4D97-AF65-F5344CB8AC3E}">
        <p14:creationId xmlns:p14="http://schemas.microsoft.com/office/powerpoint/2010/main" val="2109274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smtClean="0"/>
              <a:t> NDRC-9</a:t>
            </a:r>
            <a:r>
              <a:rPr lang="en-US" altLang="en-US" baseline="0" dirty="0" smtClean="0"/>
              <a:t> was held June 21-24, 2016 in Valladolid, Spain and hosted by Remote Sensing Laboratory of the University of Valladolid, LATUV.</a:t>
            </a:r>
          </a:p>
          <a:p>
            <a:pPr eaLnBrk="1" hangingPunct="1">
              <a:spcBef>
                <a:spcPct val="0"/>
              </a:spcBef>
              <a:buFontTx/>
              <a:buChar char="•"/>
            </a:pPr>
            <a:r>
              <a:rPr lang="en-US" altLang="en-US" baseline="0" dirty="0" smtClean="0"/>
              <a:t> Approximately 190 attendees from 35 countries participated in NDRC-9.</a:t>
            </a:r>
          </a:p>
          <a:p>
            <a:pPr eaLnBrk="1" hangingPunct="1">
              <a:spcBef>
                <a:spcPct val="0"/>
              </a:spcBef>
              <a:buFontTx/>
              <a:buChar char="•"/>
            </a:pPr>
            <a:r>
              <a:rPr lang="en-US" altLang="en-US" dirty="0" smtClean="0"/>
              <a:t> A one day plenary session focused</a:t>
            </a:r>
            <a:r>
              <a:rPr lang="en-US" altLang="en-US" baseline="0" dirty="0" smtClean="0"/>
              <a:t> on how DR/NRT data are being used for science and management/response applications, available technologies for processing and visualizing data, status update of missions of interest, and available agency data dissemination streams/mechanisms (LANCE, ESA, etc.).</a:t>
            </a:r>
          </a:p>
          <a:p>
            <a:pPr eaLnBrk="1" hangingPunct="1">
              <a:spcBef>
                <a:spcPct val="0"/>
              </a:spcBef>
              <a:buFontTx/>
              <a:buChar char="•"/>
            </a:pPr>
            <a:r>
              <a:rPr lang="en-US" altLang="en-US" baseline="0" dirty="0" smtClean="0"/>
              <a:t> The three</a:t>
            </a:r>
            <a:r>
              <a:rPr lang="en-US" altLang="en-US" dirty="0" smtClean="0"/>
              <a:t> subsequent</a:t>
            </a:r>
            <a:r>
              <a:rPr lang="en-US" altLang="en-US" baseline="0" dirty="0" smtClean="0"/>
              <a:t> days each provided a discipline-specific workshop focusing on the use of real-time data derived from low latency observations to meet specific information needs.</a:t>
            </a:r>
          </a:p>
          <a:p>
            <a:pPr eaLnBrk="1" hangingPunct="1">
              <a:spcBef>
                <a:spcPct val="0"/>
              </a:spcBef>
              <a:buFontTx/>
              <a:buChar char="•"/>
            </a:pPr>
            <a:r>
              <a:rPr lang="en-US" altLang="en-US" baseline="0" dirty="0" smtClean="0"/>
              <a:t> Workshops consisted of presentations by PIs on the state of current science processing algorithms and data products as well as additional presentations by agency/organization representatives on decision support systems that use direct readout and/or other sources of low latency observation data and products.</a:t>
            </a:r>
          </a:p>
          <a:p>
            <a:pPr eaLnBrk="1" hangingPunct="1">
              <a:spcBef>
                <a:spcPct val="0"/>
              </a:spcBef>
              <a:buFontTx/>
              <a:buChar char="•"/>
            </a:pPr>
            <a:r>
              <a:rPr lang="en-US" altLang="en-US" baseline="0" dirty="0" smtClean="0"/>
              <a:t> Please access the NASA DRL website for conference presentations and proceedings.</a:t>
            </a:r>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C0B1D1-757D-487F-85B6-CB708625A474}" type="slidenum">
              <a:rPr lang="en-US" altLang="en-US">
                <a:latin typeface="Arial" panose="020B0604020202020204" pitchFamily="34" charset="0"/>
              </a:rPr>
              <a:pPr>
                <a:spcBef>
                  <a:spcPct val="0"/>
                </a:spcBef>
              </a:pPr>
              <a:t>7</a:t>
            </a:fld>
            <a:endParaRPr lang="en-US" altLang="en-US">
              <a:latin typeface="Arial" panose="020B0604020202020204" pitchFamily="34" charset="0"/>
            </a:endParaRPr>
          </a:p>
        </p:txBody>
      </p:sp>
    </p:spTree>
    <p:extLst>
      <p:ext uri="{BB962C8B-B14F-4D97-AF65-F5344CB8AC3E}">
        <p14:creationId xmlns:p14="http://schemas.microsoft.com/office/powerpoint/2010/main" val="3757198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baseline="0" dirty="0" smtClean="0"/>
              <a:t> What are the motivations behind the NDRC webinar series?</a:t>
            </a:r>
          </a:p>
          <a:p>
            <a:pPr lvl="1" eaLnBrk="1" hangingPunct="1">
              <a:spcBef>
                <a:spcPct val="0"/>
              </a:spcBef>
              <a:buFontTx/>
              <a:buChar char="•"/>
            </a:pPr>
            <a:r>
              <a:rPr lang="en-US" altLang="en-US" baseline="0" dirty="0" smtClean="0"/>
              <a:t> Conferences and opportunities for the DR/NRT community to meet are fewer and farther between.</a:t>
            </a:r>
          </a:p>
          <a:p>
            <a:pPr lvl="1" eaLnBrk="1" hangingPunct="1">
              <a:spcBef>
                <a:spcPct val="0"/>
              </a:spcBef>
              <a:buFontTx/>
              <a:buChar char="•"/>
            </a:pPr>
            <a:r>
              <a:rPr lang="en-US" altLang="en-US" baseline="0" dirty="0" smtClean="0"/>
              <a:t> Also, given that technologies and data sources are constantly evolving, there is a need to provide a forum for ongoing communications among NRT data practitioners and organizations that provide DSSs and end users</a:t>
            </a:r>
          </a:p>
          <a:p>
            <a:pPr lvl="0" eaLnBrk="1" hangingPunct="1">
              <a:spcBef>
                <a:spcPct val="0"/>
              </a:spcBef>
              <a:buFontTx/>
              <a:buChar char="•"/>
            </a:pPr>
            <a:r>
              <a:rPr lang="en-US" altLang="en-US" baseline="0" dirty="0" smtClean="0"/>
              <a:t> Consequently, NDRC organization committee is launching the concept of the NDRC webinar series to address this need.</a:t>
            </a:r>
          </a:p>
          <a:p>
            <a:pPr lvl="0" eaLnBrk="1" hangingPunct="1">
              <a:spcBef>
                <a:spcPct val="0"/>
              </a:spcBef>
              <a:buFontTx/>
              <a:buChar char="•"/>
            </a:pPr>
            <a:r>
              <a:rPr lang="en-US" altLang="en-US" baseline="0" dirty="0" smtClean="0"/>
              <a:t>  The topics of these webinars will be driven by the participants/global community, but will generally focus on the status/updates on relevant science, algorithms, technologies, applications and systems.</a:t>
            </a:r>
          </a:p>
          <a:p>
            <a:pPr lvl="0" eaLnBrk="1" hangingPunct="1">
              <a:spcBef>
                <a:spcPct val="0"/>
              </a:spcBef>
              <a:buFontTx/>
              <a:buChar char="•"/>
            </a:pPr>
            <a:r>
              <a:rPr lang="en-US" altLang="en-US" baseline="0" dirty="0" smtClean="0"/>
              <a:t>  Land discipline data/applications, associated atmosphere data/applications and broader cross-cutting topics will likely be the primary focus of the webinars, but they can be expanded to include other applications/topics.</a:t>
            </a:r>
          </a:p>
          <a:p>
            <a:pPr lvl="0" eaLnBrk="1" hangingPunct="1">
              <a:spcBef>
                <a:spcPct val="0"/>
              </a:spcBef>
              <a:buFontTx/>
              <a:buChar char="•"/>
            </a:pPr>
            <a:r>
              <a:rPr lang="en-US" altLang="en-US" baseline="0" dirty="0" smtClean="0"/>
              <a:t> We will spend some time at the end of today’s webinar discussing future webinar topics and asking for your input.</a:t>
            </a:r>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C0B1D1-757D-487F-85B6-CB708625A474}" type="slidenum">
              <a:rPr lang="en-US" altLang="en-US">
                <a:latin typeface="Arial" panose="020B0604020202020204" pitchFamily="34" charset="0"/>
              </a:rPr>
              <a:pPr>
                <a:spcBef>
                  <a:spcPct val="0"/>
                </a:spcBef>
              </a:pPr>
              <a:t>8</a:t>
            </a:fld>
            <a:endParaRPr lang="en-US" altLang="en-US">
              <a:latin typeface="Arial" panose="020B0604020202020204" pitchFamily="34" charset="0"/>
            </a:endParaRPr>
          </a:p>
        </p:txBody>
      </p:sp>
    </p:spTree>
    <p:extLst>
      <p:ext uri="{BB962C8B-B14F-4D97-AF65-F5344CB8AC3E}">
        <p14:creationId xmlns:p14="http://schemas.microsoft.com/office/powerpoint/2010/main" val="2167513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smtClean="0"/>
              <a:t> For today’s agenda, we have presentations on</a:t>
            </a:r>
            <a:r>
              <a:rPr lang="en-US" altLang="en-US" baseline="0" dirty="0" smtClean="0"/>
              <a:t> two land science algorithms and products by </a:t>
            </a:r>
            <a:r>
              <a:rPr lang="en-US" altLang="en-US" dirty="0" smtClean="0"/>
              <a:t>two NASA PIs,</a:t>
            </a:r>
            <a:r>
              <a:rPr lang="en-US" altLang="en-US" baseline="0" dirty="0" smtClean="0"/>
              <a:t> Louis Giglio and Alexei Lyapustin from NASA Goddard Space Flight Center.</a:t>
            </a:r>
          </a:p>
          <a:p>
            <a:pPr eaLnBrk="1" hangingPunct="1">
              <a:spcBef>
                <a:spcPct val="0"/>
              </a:spcBef>
              <a:buFontTx/>
              <a:buChar char="•"/>
            </a:pPr>
            <a:r>
              <a:rPr lang="en-US" altLang="en-US" dirty="0" smtClean="0"/>
              <a:t> Louis will be presenting about the status of</a:t>
            </a:r>
            <a:r>
              <a:rPr lang="en-US" altLang="en-US" baseline="0" dirty="0" smtClean="0"/>
              <a:t> fire science algorithms and products for MODIS and VIIRS that are available in the near real-time environment as well as other sensors with potential to provide fire data for low latency applications.</a:t>
            </a:r>
          </a:p>
          <a:p>
            <a:pPr eaLnBrk="1" hangingPunct="1">
              <a:spcBef>
                <a:spcPct val="0"/>
              </a:spcBef>
              <a:buFontTx/>
              <a:buChar char="•"/>
            </a:pPr>
            <a:r>
              <a:rPr lang="en-US" altLang="en-US" baseline="0" dirty="0" smtClean="0"/>
              <a:t> Alexei will and </a:t>
            </a:r>
            <a:r>
              <a:rPr lang="en-US" altLang="en-US" dirty="0" smtClean="0"/>
              <a:t>that will be discussing the MAIAC algorithm which is currently being ported into near</a:t>
            </a:r>
            <a:r>
              <a:rPr lang="en-US" altLang="en-US" baseline="0" dirty="0" smtClean="0"/>
              <a:t> real-time processing frameworks by NASA </a:t>
            </a:r>
            <a:r>
              <a:rPr lang="en-US" altLang="en-US" dirty="0" smtClean="0"/>
              <a:t>and</a:t>
            </a:r>
            <a:r>
              <a:rPr lang="en-US" altLang="en-US" baseline="0" dirty="0" smtClean="0"/>
              <a:t> its associated derivative products.</a:t>
            </a:r>
          </a:p>
          <a:p>
            <a:pPr eaLnBrk="1" hangingPunct="1">
              <a:spcBef>
                <a:spcPct val="0"/>
              </a:spcBef>
              <a:buFontTx/>
              <a:buChar char="•"/>
            </a:pPr>
            <a:r>
              <a:rPr lang="en-US" altLang="en-US" dirty="0" smtClean="0"/>
              <a:t> Presentations will be ~45 minutes each followed by 15 minute Q&amp;A period.  Questions can be received verbally or submitted via chat.</a:t>
            </a:r>
          </a:p>
          <a:p>
            <a:pPr eaLnBrk="1" hangingPunct="1">
              <a:spcBef>
                <a:spcPct val="0"/>
              </a:spcBef>
              <a:buFontTx/>
              <a:buChar char="•"/>
            </a:pPr>
            <a:r>
              <a:rPr lang="en-US" altLang="en-US" dirty="0" smtClean="0"/>
              <a:t> Please also</a:t>
            </a:r>
            <a:r>
              <a:rPr lang="en-US" altLang="en-US" baseline="0" dirty="0" smtClean="0"/>
              <a:t> note that p</a:t>
            </a:r>
            <a:r>
              <a:rPr lang="en-US" altLang="en-US" dirty="0" smtClean="0"/>
              <a:t>resentations will also be made available after today’s webinar along with meeting notes on the NASA DRL website.</a:t>
            </a:r>
          </a:p>
          <a:p>
            <a:pPr eaLnBrk="1" hangingPunct="1">
              <a:spcBef>
                <a:spcPct val="0"/>
              </a:spcBef>
              <a:buFontTx/>
              <a:buChar char="•"/>
            </a:pPr>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C0B1D1-757D-487F-85B6-CB708625A474}" type="slidenum">
              <a:rPr lang="en-US" altLang="en-US">
                <a:latin typeface="Arial" panose="020B0604020202020204" pitchFamily="34" charset="0"/>
              </a:rPr>
              <a:pPr>
                <a:spcBef>
                  <a:spcPct val="0"/>
                </a:spcBef>
              </a:pPr>
              <a:t>9</a:t>
            </a:fld>
            <a:endParaRPr lang="en-US" altLang="en-US">
              <a:latin typeface="Arial" panose="020B0604020202020204" pitchFamily="34" charset="0"/>
            </a:endParaRPr>
          </a:p>
        </p:txBody>
      </p:sp>
    </p:spTree>
    <p:extLst>
      <p:ext uri="{BB962C8B-B14F-4D97-AF65-F5344CB8AC3E}">
        <p14:creationId xmlns:p14="http://schemas.microsoft.com/office/powerpoint/2010/main" val="2316456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smtClean="0"/>
              <a:t> Presentations will be ~45 minutes each followed by 15 minute Q&amp;A period</a:t>
            </a:r>
          </a:p>
          <a:p>
            <a:pPr eaLnBrk="1" hangingPunct="1">
              <a:spcBef>
                <a:spcPct val="0"/>
              </a:spcBef>
              <a:buFontTx/>
              <a:buChar char="•"/>
            </a:pPr>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C0B1D1-757D-487F-85B6-CB708625A474}" type="slidenum">
              <a:rPr lang="en-US" altLang="en-US">
                <a:latin typeface="Arial" panose="020B0604020202020204" pitchFamily="34" charset="0"/>
              </a:rPr>
              <a:pPr>
                <a:spcBef>
                  <a:spcPct val="0"/>
                </a:spcBef>
              </a:pPr>
              <a:t>10</a:t>
            </a:fld>
            <a:endParaRPr lang="en-US" altLang="en-US">
              <a:latin typeface="Arial" panose="020B0604020202020204" pitchFamily="34" charset="0"/>
            </a:endParaRPr>
          </a:p>
        </p:txBody>
      </p:sp>
    </p:spTree>
    <p:extLst>
      <p:ext uri="{BB962C8B-B14F-4D97-AF65-F5344CB8AC3E}">
        <p14:creationId xmlns:p14="http://schemas.microsoft.com/office/powerpoint/2010/main" val="2617185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4" name="AutoShape 3"/>
          <p:cNvSpPr>
            <a:spLocks noChangeArrowheads="1"/>
          </p:cNvSpPr>
          <p:nvPr/>
        </p:nvSpPr>
        <p:spPr bwMode="auto">
          <a:xfrm>
            <a:off x="3429000" y="2362200"/>
            <a:ext cx="5562600" cy="152400"/>
          </a:xfrm>
          <a:prstGeom prst="wave">
            <a:avLst>
              <a:gd name="adj1" fmla="val 13005"/>
              <a:gd name="adj2" fmla="val 0"/>
            </a:avLst>
          </a:prstGeom>
          <a:gradFill rotWithShape="1">
            <a:gsLst>
              <a:gs pos="0">
                <a:schemeClr val="accent2"/>
              </a:gs>
              <a:gs pos="50000">
                <a:srgbClr val="E1E1E1"/>
              </a:gs>
              <a:gs pos="100000">
                <a:schemeClr val="accent2"/>
              </a:gs>
            </a:gsLst>
            <a:lin ang="0" scaled="1"/>
          </a:gradFill>
          <a:ln w="9525">
            <a:noFill/>
            <a:round/>
            <a:headEnd/>
            <a:tailEnd/>
          </a:ln>
          <a:effectLst/>
        </p:spPr>
        <p:txBody>
          <a:bodyPr wrap="none" anchor="ctr"/>
          <a:lstStyle/>
          <a:p>
            <a:pPr algn="ctr" eaLnBrk="1" hangingPunct="1">
              <a:defRPr/>
            </a:pPr>
            <a:endParaRPr lang="en-US">
              <a:latin typeface="Arial" charset="0"/>
            </a:endParaRPr>
          </a:p>
        </p:txBody>
      </p:sp>
      <p:sp>
        <p:nvSpPr>
          <p:cNvPr id="5122" name="Rectangle 2"/>
          <p:cNvSpPr>
            <a:spLocks noGrp="1" noChangeArrowheads="1"/>
          </p:cNvSpPr>
          <p:nvPr>
            <p:ph type="subTitle" idx="1"/>
          </p:nvPr>
        </p:nvSpPr>
        <p:spPr>
          <a:xfrm>
            <a:off x="3733800" y="2819400"/>
            <a:ext cx="5181600" cy="1752600"/>
          </a:xfrm>
        </p:spPr>
        <p:txBody>
          <a:bodyPr/>
          <a:lstStyle>
            <a:lvl1pPr marL="0" indent="0" algn="r">
              <a:buFontTx/>
              <a:buNone/>
              <a:defRPr sz="2400"/>
            </a:lvl1pPr>
          </a:lstStyle>
          <a:p>
            <a:r>
              <a:rPr lang="en-US" smtClean="0"/>
              <a:t>Click to edit Master subtitle style</a:t>
            </a:r>
            <a:endParaRPr lang="en-US"/>
          </a:p>
        </p:txBody>
      </p:sp>
      <p:sp>
        <p:nvSpPr>
          <p:cNvPr id="5124" name="Rectangle 4"/>
          <p:cNvSpPr>
            <a:spLocks noGrp="1" noChangeArrowheads="1"/>
          </p:cNvSpPr>
          <p:nvPr>
            <p:ph type="ctrTitle"/>
          </p:nvPr>
        </p:nvSpPr>
        <p:spPr>
          <a:xfrm>
            <a:off x="3581400" y="1143000"/>
            <a:ext cx="5257800" cy="1470025"/>
          </a:xfrm>
        </p:spPr>
        <p:txBody>
          <a:bodyPr/>
          <a:lstStyle>
            <a:lvl1pPr algn="r">
              <a:defRPr u="none">
                <a:solidFill>
                  <a:schemeClr val="tx1"/>
                </a:solidFill>
              </a:defRPr>
            </a:lvl1pPr>
          </a:lstStyle>
          <a:p>
            <a:r>
              <a:rPr lang="en-US" dirty="0" smtClean="0"/>
              <a:t>Click to edit Master title style</a:t>
            </a:r>
            <a:endParaRPr lang="en-US" dirty="0"/>
          </a:p>
        </p:txBody>
      </p:sp>
      <p:sp>
        <p:nvSpPr>
          <p:cNvPr id="5" name="Rectangle 4"/>
          <p:cNvSpPr>
            <a:spLocks noGrp="1" noChangeArrowheads="1"/>
          </p:cNvSpPr>
          <p:nvPr>
            <p:ph type="ftr" sz="quarter" idx="10"/>
          </p:nvPr>
        </p:nvSpPr>
        <p:spPr>
          <a:xfrm>
            <a:off x="5257800" y="5943600"/>
            <a:ext cx="3657600" cy="762000"/>
          </a:xfrm>
        </p:spPr>
        <p:txBody>
          <a:bodyPr/>
          <a:lstStyle>
            <a:lvl1pPr algn="r">
              <a:defRPr>
                <a:solidFill>
                  <a:schemeClr val="tx1"/>
                </a:solidFill>
              </a:defRPr>
            </a:lvl1pPr>
          </a:lstStyle>
          <a:p>
            <a:pPr>
              <a:defRPr/>
            </a:pPr>
            <a:r>
              <a:rPr lang="en-US" altLang="en-US" dirty="0" smtClean="0"/>
              <a:t>NASA Direct Readout Conference (NDRC), </a:t>
            </a:r>
          </a:p>
          <a:p>
            <a:pPr>
              <a:defRPr/>
            </a:pPr>
            <a:r>
              <a:rPr lang="en-US" altLang="en-US" dirty="0" smtClean="0"/>
              <a:t>http://ndrc-9.gsfc.nasa.gov</a:t>
            </a:r>
          </a:p>
        </p:txBody>
      </p:sp>
    </p:spTree>
    <p:extLst>
      <p:ext uri="{BB962C8B-B14F-4D97-AF65-F5344CB8AC3E}">
        <p14:creationId xmlns:p14="http://schemas.microsoft.com/office/powerpoint/2010/main" val="10533747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spcBef>
                <a:spcPct val="0"/>
              </a:spcBef>
              <a:buFontTx/>
              <a:buNone/>
              <a:defRPr/>
            </a:lvl1pPr>
          </a:lstStyle>
          <a:p>
            <a:r>
              <a:rPr lang="en-US" altLang="en-US" dirty="0" smtClean="0"/>
              <a:t>NASA Direct Readout Conference (NDRC), http://ndrc-9.gsfc.nasa.gov</a:t>
            </a:r>
          </a:p>
        </p:txBody>
      </p:sp>
    </p:spTree>
    <p:extLst>
      <p:ext uri="{BB962C8B-B14F-4D97-AF65-F5344CB8AC3E}">
        <p14:creationId xmlns:p14="http://schemas.microsoft.com/office/powerpoint/2010/main" val="8478853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19812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57912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spcBef>
                <a:spcPct val="0"/>
              </a:spcBef>
              <a:buFontTx/>
              <a:buNone/>
              <a:defRPr/>
            </a:lvl1pPr>
          </a:lstStyle>
          <a:p>
            <a:r>
              <a:rPr lang="en-US" altLang="en-US" dirty="0" smtClean="0"/>
              <a:t>NASA Direct Readout Conference (NDRC), http://ndrc-9.gsfc.nasa.gov</a:t>
            </a:r>
          </a:p>
        </p:txBody>
      </p:sp>
    </p:spTree>
    <p:extLst>
      <p:ext uri="{BB962C8B-B14F-4D97-AF65-F5344CB8AC3E}">
        <p14:creationId xmlns:p14="http://schemas.microsoft.com/office/powerpoint/2010/main" val="3981120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642849-B028-4999-8E51-D83912F3F79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51C08-9308-45E9-9F6E-63EBCD8C8C08}" type="slidenum">
              <a:rPr lang="en-US" smtClean="0"/>
              <a:t>‹#›</a:t>
            </a:fld>
            <a:endParaRPr lang="en-US"/>
          </a:p>
        </p:txBody>
      </p:sp>
    </p:spTree>
    <p:extLst>
      <p:ext uri="{BB962C8B-B14F-4D97-AF65-F5344CB8AC3E}">
        <p14:creationId xmlns:p14="http://schemas.microsoft.com/office/powerpoint/2010/main" val="4022352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642849-B028-4999-8E51-D83912F3F79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51C08-9308-45E9-9F6E-63EBCD8C8C08}" type="slidenum">
              <a:rPr lang="en-US" smtClean="0"/>
              <a:t>‹#›</a:t>
            </a:fld>
            <a:endParaRPr lang="en-US"/>
          </a:p>
        </p:txBody>
      </p:sp>
    </p:spTree>
    <p:extLst>
      <p:ext uri="{BB962C8B-B14F-4D97-AF65-F5344CB8AC3E}">
        <p14:creationId xmlns:p14="http://schemas.microsoft.com/office/powerpoint/2010/main" val="2340302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642849-B028-4999-8E51-D83912F3F79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51C08-9308-45E9-9F6E-63EBCD8C8C08}" type="slidenum">
              <a:rPr lang="en-US" smtClean="0"/>
              <a:t>‹#›</a:t>
            </a:fld>
            <a:endParaRPr lang="en-US"/>
          </a:p>
        </p:txBody>
      </p:sp>
    </p:spTree>
    <p:extLst>
      <p:ext uri="{BB962C8B-B14F-4D97-AF65-F5344CB8AC3E}">
        <p14:creationId xmlns:p14="http://schemas.microsoft.com/office/powerpoint/2010/main" val="4038971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642849-B028-4999-8E51-D83912F3F798}"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51C08-9308-45E9-9F6E-63EBCD8C8C08}" type="slidenum">
              <a:rPr lang="en-US" smtClean="0"/>
              <a:t>‹#›</a:t>
            </a:fld>
            <a:endParaRPr lang="en-US"/>
          </a:p>
        </p:txBody>
      </p:sp>
    </p:spTree>
    <p:extLst>
      <p:ext uri="{BB962C8B-B14F-4D97-AF65-F5344CB8AC3E}">
        <p14:creationId xmlns:p14="http://schemas.microsoft.com/office/powerpoint/2010/main" val="348001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642849-B028-4999-8E51-D83912F3F798}" type="datetimeFigureOut">
              <a:rPr lang="en-US" smtClean="0"/>
              <a:t>5/24/2018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051C08-9308-45E9-9F6E-63EBCD8C8C08}" type="slidenum">
              <a:rPr lang="en-US" smtClean="0"/>
              <a:t>‹#›</a:t>
            </a:fld>
            <a:endParaRPr lang="en-US"/>
          </a:p>
        </p:txBody>
      </p:sp>
    </p:spTree>
    <p:extLst>
      <p:ext uri="{BB962C8B-B14F-4D97-AF65-F5344CB8AC3E}">
        <p14:creationId xmlns:p14="http://schemas.microsoft.com/office/powerpoint/2010/main" val="1671544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642849-B028-4999-8E51-D83912F3F798}" type="datetimeFigureOut">
              <a:rPr lang="en-US" smtClean="0"/>
              <a:t>5/24/2018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051C08-9308-45E9-9F6E-63EBCD8C8C08}" type="slidenum">
              <a:rPr lang="en-US" smtClean="0"/>
              <a:t>‹#›</a:t>
            </a:fld>
            <a:endParaRPr lang="en-US"/>
          </a:p>
        </p:txBody>
      </p:sp>
    </p:spTree>
    <p:extLst>
      <p:ext uri="{BB962C8B-B14F-4D97-AF65-F5344CB8AC3E}">
        <p14:creationId xmlns:p14="http://schemas.microsoft.com/office/powerpoint/2010/main" val="654274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42849-B028-4999-8E51-D83912F3F798}" type="datetimeFigureOut">
              <a:rPr lang="en-US" smtClean="0"/>
              <a:t>5/24/2018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051C08-9308-45E9-9F6E-63EBCD8C8C08}" type="slidenum">
              <a:rPr lang="en-US" smtClean="0"/>
              <a:t>‹#›</a:t>
            </a:fld>
            <a:endParaRPr lang="en-US"/>
          </a:p>
        </p:txBody>
      </p:sp>
    </p:spTree>
    <p:extLst>
      <p:ext uri="{BB962C8B-B14F-4D97-AF65-F5344CB8AC3E}">
        <p14:creationId xmlns:p14="http://schemas.microsoft.com/office/powerpoint/2010/main" val="1638112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42849-B028-4999-8E51-D83912F3F798}"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51C08-9308-45E9-9F6E-63EBCD8C8C08}" type="slidenum">
              <a:rPr lang="en-US" smtClean="0"/>
              <a:t>‹#›</a:t>
            </a:fld>
            <a:endParaRPr lang="en-US"/>
          </a:p>
        </p:txBody>
      </p:sp>
    </p:spTree>
    <p:extLst>
      <p:ext uri="{BB962C8B-B14F-4D97-AF65-F5344CB8AC3E}">
        <p14:creationId xmlns:p14="http://schemas.microsoft.com/office/powerpoint/2010/main" val="61103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31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fontAlgn="base">
              <a:spcBef>
                <a:spcPct val="0"/>
              </a:spcBef>
              <a:spcAft>
                <a:spcPct val="0"/>
              </a:spcAft>
              <a:defRPr/>
            </a:pPr>
            <a:endParaRPr lang="en-US" dirty="0">
              <a:solidFill>
                <a:srgbClr val="FFFFFF"/>
              </a:solidFill>
            </a:endParaRPr>
          </a:p>
        </p:txBody>
      </p:sp>
      <p:sp>
        <p:nvSpPr>
          <p:cNvPr id="2" name="Title 1"/>
          <p:cNvSpPr>
            <a:spLocks noGrp="1"/>
          </p:cNvSpPr>
          <p:nvPr>
            <p:ph type="title"/>
          </p:nvPr>
        </p:nvSpPr>
        <p:spPr>
          <a:xfrm>
            <a:off x="76200" y="106680"/>
            <a:ext cx="7924800" cy="609600"/>
          </a:xfrm>
        </p:spPr>
        <p:txBody>
          <a:bodyPr/>
          <a:lstStyle>
            <a:lvl1pPr algn="l">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spcBef>
                <a:spcPct val="0"/>
              </a:spcBef>
              <a:buFontTx/>
              <a:buNone/>
              <a:defRPr/>
            </a:lvl1pPr>
          </a:lstStyle>
          <a:p>
            <a:r>
              <a:rPr lang="en-US" altLang="en-US" dirty="0" smtClean="0"/>
              <a:t>NASA Direct Readout Conference (NDRC) Webinar Series</a:t>
            </a:r>
          </a:p>
        </p:txBody>
      </p:sp>
      <p:pic>
        <p:nvPicPr>
          <p:cNvPr id="7" name="Picture 6" descr="https://directreadout.sci.gsfc.nasa.gov/images/drl-globa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29600" y="0"/>
            <a:ext cx="873534"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15646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42849-B028-4999-8E51-D83912F3F798}"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51C08-9308-45E9-9F6E-63EBCD8C8C08}" type="slidenum">
              <a:rPr lang="en-US" smtClean="0"/>
              <a:t>‹#›</a:t>
            </a:fld>
            <a:endParaRPr lang="en-US"/>
          </a:p>
        </p:txBody>
      </p:sp>
    </p:spTree>
    <p:extLst>
      <p:ext uri="{BB962C8B-B14F-4D97-AF65-F5344CB8AC3E}">
        <p14:creationId xmlns:p14="http://schemas.microsoft.com/office/powerpoint/2010/main" val="1397642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642849-B028-4999-8E51-D83912F3F79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51C08-9308-45E9-9F6E-63EBCD8C8C08}" type="slidenum">
              <a:rPr lang="en-US" smtClean="0"/>
              <a:t>‹#›</a:t>
            </a:fld>
            <a:endParaRPr lang="en-US"/>
          </a:p>
        </p:txBody>
      </p:sp>
    </p:spTree>
    <p:extLst>
      <p:ext uri="{BB962C8B-B14F-4D97-AF65-F5344CB8AC3E}">
        <p14:creationId xmlns:p14="http://schemas.microsoft.com/office/powerpoint/2010/main" val="2296660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642849-B028-4999-8E51-D83912F3F79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51C08-9308-45E9-9F6E-63EBCD8C8C08}" type="slidenum">
              <a:rPr lang="en-US" smtClean="0"/>
              <a:t>‹#›</a:t>
            </a:fld>
            <a:endParaRPr lang="en-US"/>
          </a:p>
        </p:txBody>
      </p:sp>
    </p:spTree>
    <p:extLst>
      <p:ext uri="{BB962C8B-B14F-4D97-AF65-F5344CB8AC3E}">
        <p14:creationId xmlns:p14="http://schemas.microsoft.com/office/powerpoint/2010/main" val="2502686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ftr" sz="quarter" idx="10"/>
          </p:nvPr>
        </p:nvSpPr>
        <p:spPr>
          <a:ln/>
        </p:spPr>
        <p:txBody>
          <a:bodyPr/>
          <a:lstStyle>
            <a:lvl1pPr>
              <a:spcBef>
                <a:spcPct val="0"/>
              </a:spcBef>
              <a:buFontTx/>
              <a:buNone/>
              <a:defRPr/>
            </a:lvl1pPr>
          </a:lstStyle>
          <a:p>
            <a:r>
              <a:rPr lang="en-US" altLang="en-US" dirty="0" smtClean="0"/>
              <a:t>NASA Direct Readout Conference (NDRC), http://ndrc-9.gsfc.nasa.gov</a:t>
            </a:r>
          </a:p>
        </p:txBody>
      </p:sp>
      <p:sp>
        <p:nvSpPr>
          <p:cNvPr id="5" name="Rectangle 4"/>
          <p:cNvSpPr/>
          <p:nvPr userDrawn="1"/>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fontAlgn="base">
              <a:spcBef>
                <a:spcPct val="0"/>
              </a:spcBef>
              <a:spcAft>
                <a:spcPct val="0"/>
              </a:spcAft>
              <a:defRPr/>
            </a:pPr>
            <a:endParaRPr lang="en-US" dirty="0">
              <a:solidFill>
                <a:srgbClr val="FFFFFF"/>
              </a:solidFill>
            </a:endParaRPr>
          </a:p>
        </p:txBody>
      </p:sp>
      <p:pic>
        <p:nvPicPr>
          <p:cNvPr id="6" name="Picture 5" descr="https://directreadout.sci.gsfc.nasa.gov/images/drl-globa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29600" y="0"/>
            <a:ext cx="873534"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1757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userDrawn="1"/>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fontAlgn="base">
              <a:spcBef>
                <a:spcPct val="0"/>
              </a:spcBef>
              <a:spcAft>
                <a:spcPct val="0"/>
              </a:spcAft>
              <a:defRPr/>
            </a:pPr>
            <a:endParaRPr lang="en-US" dirty="0">
              <a:solidFill>
                <a:srgbClr val="FFFFFF"/>
              </a:solidFill>
            </a:endParaRPr>
          </a:p>
        </p:txBody>
      </p:sp>
      <p:sp>
        <p:nvSpPr>
          <p:cNvPr id="2" name="Title 1"/>
          <p:cNvSpPr>
            <a:spLocks noGrp="1"/>
          </p:cNvSpPr>
          <p:nvPr>
            <p:ph type="title"/>
          </p:nvPr>
        </p:nvSpPr>
        <p:spPr>
          <a:xfrm>
            <a:off x="152400" y="114300"/>
            <a:ext cx="7924800" cy="6096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990600" y="1143000"/>
            <a:ext cx="37719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143000"/>
            <a:ext cx="37719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spcBef>
                <a:spcPct val="0"/>
              </a:spcBef>
              <a:buFontTx/>
              <a:buNone/>
              <a:defRPr/>
            </a:lvl1pPr>
          </a:lstStyle>
          <a:p>
            <a:r>
              <a:rPr lang="en-US" altLang="en-US" dirty="0" smtClean="0"/>
              <a:t>NASA Direct Readout Conference (NDRC), http://ndrc-9.gsfc.nasa.gov</a:t>
            </a:r>
          </a:p>
        </p:txBody>
      </p:sp>
      <p:pic>
        <p:nvPicPr>
          <p:cNvPr id="7" name="Picture 6" descr="https://directreadout.sci.gsfc.nasa.gov/images/drl-globa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29600" y="0"/>
            <a:ext cx="873534"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8308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Rectangle 7"/>
          <p:cNvSpPr/>
          <p:nvPr userDrawn="1"/>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fontAlgn="base">
              <a:spcBef>
                <a:spcPct val="0"/>
              </a:spcBef>
              <a:spcAft>
                <a:spcPct val="0"/>
              </a:spcAft>
              <a:defRPr/>
            </a:pPr>
            <a:endParaRPr lang="en-US" dirty="0">
              <a:solidFill>
                <a:srgbClr val="FFFFFF"/>
              </a:solidFill>
            </a:endParaRPr>
          </a:p>
        </p:txBody>
      </p:sp>
      <p:sp>
        <p:nvSpPr>
          <p:cNvPr id="2" name="Title 1"/>
          <p:cNvSpPr>
            <a:spLocks noGrp="1"/>
          </p:cNvSpPr>
          <p:nvPr>
            <p:ph type="title"/>
          </p:nvPr>
        </p:nvSpPr>
        <p:spPr>
          <a:xfrm>
            <a:off x="152400" y="118269"/>
            <a:ext cx="8229600" cy="601663"/>
          </a:xfr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spcBef>
                <a:spcPct val="0"/>
              </a:spcBef>
              <a:buFontTx/>
              <a:buNone/>
              <a:defRPr/>
            </a:lvl1pPr>
          </a:lstStyle>
          <a:p>
            <a:r>
              <a:rPr lang="en-US" altLang="en-US" dirty="0" smtClean="0"/>
              <a:t>NASA Direct Readout Conference (NDRC), http://ndrc-9.gsfc.nasa.gov</a:t>
            </a:r>
          </a:p>
        </p:txBody>
      </p:sp>
      <p:pic>
        <p:nvPicPr>
          <p:cNvPr id="9" name="Picture 8" descr="https://directreadout.sci.gsfc.nasa.gov/images/drl-globa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29600" y="0"/>
            <a:ext cx="873534"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0914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Rectangle 3"/>
          <p:cNvSpPr/>
          <p:nvPr userDrawn="1"/>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fontAlgn="base">
              <a:spcBef>
                <a:spcPct val="0"/>
              </a:spcBef>
              <a:spcAft>
                <a:spcPct val="0"/>
              </a:spcAft>
              <a:defRPr/>
            </a:pPr>
            <a:endParaRPr lang="en-US" dirty="0">
              <a:solidFill>
                <a:srgbClr val="FFFFFF"/>
              </a:solidFill>
            </a:endParaRPr>
          </a:p>
        </p:txBody>
      </p:sp>
      <p:sp>
        <p:nvSpPr>
          <p:cNvPr id="2" name="Title 1"/>
          <p:cNvSpPr>
            <a:spLocks noGrp="1"/>
          </p:cNvSpPr>
          <p:nvPr>
            <p:ph type="title"/>
          </p:nvPr>
        </p:nvSpPr>
        <p:spPr>
          <a:xfrm>
            <a:off x="152400" y="114300"/>
            <a:ext cx="7924800" cy="609600"/>
          </a:xfrm>
        </p:spPr>
        <p:txBody>
          <a:bodyPr/>
          <a:lstStyle>
            <a:lvl1pPr>
              <a:defRPr>
                <a:solidFill>
                  <a:schemeClr val="bg1"/>
                </a:solidFill>
              </a:defRPr>
            </a:lvl1pPr>
          </a:lstStyle>
          <a:p>
            <a:r>
              <a:rPr lang="en-US" dirty="0" smtClean="0"/>
              <a:t>Click to edit Master title style</a:t>
            </a:r>
            <a:endParaRPr lang="en-US" dirty="0"/>
          </a:p>
        </p:txBody>
      </p:sp>
      <p:sp>
        <p:nvSpPr>
          <p:cNvPr id="3" name="Rectangle 4"/>
          <p:cNvSpPr>
            <a:spLocks noGrp="1" noChangeArrowheads="1"/>
          </p:cNvSpPr>
          <p:nvPr>
            <p:ph type="ftr" sz="quarter" idx="10"/>
          </p:nvPr>
        </p:nvSpPr>
        <p:spPr>
          <a:ln/>
        </p:spPr>
        <p:txBody>
          <a:bodyPr/>
          <a:lstStyle>
            <a:lvl1pPr>
              <a:spcBef>
                <a:spcPct val="0"/>
              </a:spcBef>
              <a:buFontTx/>
              <a:buNone/>
              <a:defRPr/>
            </a:lvl1pPr>
          </a:lstStyle>
          <a:p>
            <a:r>
              <a:rPr lang="en-US" altLang="en-US" dirty="0" smtClean="0"/>
              <a:t>NASA Direct Readout Conference (NDRC), http://ndrc-9.gsfc.nasa.gov</a:t>
            </a:r>
          </a:p>
        </p:txBody>
      </p:sp>
      <p:pic>
        <p:nvPicPr>
          <p:cNvPr id="5" name="Picture 4" descr="https://directreadout.sci.gsfc.nasa.gov/images/drl-globa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29600" y="0"/>
            <a:ext cx="873534"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6605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spcBef>
                <a:spcPct val="0"/>
              </a:spcBef>
              <a:buFontTx/>
              <a:buNone/>
              <a:defRPr/>
            </a:lvl1pPr>
          </a:lstStyle>
          <a:p>
            <a:r>
              <a:rPr lang="en-US" altLang="en-US" dirty="0" smtClean="0"/>
              <a:t>NASA Direct Readout Conference (NDRC), http://ndrc-9.gsfc.nasa.gov</a:t>
            </a:r>
          </a:p>
        </p:txBody>
      </p:sp>
      <p:sp>
        <p:nvSpPr>
          <p:cNvPr id="3" name="Rectangle 2"/>
          <p:cNvSpPr/>
          <p:nvPr userDrawn="1"/>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fontAlgn="base">
              <a:spcBef>
                <a:spcPct val="0"/>
              </a:spcBef>
              <a:spcAft>
                <a:spcPct val="0"/>
              </a:spcAft>
              <a:defRPr/>
            </a:pPr>
            <a:endParaRPr lang="en-US" dirty="0">
              <a:solidFill>
                <a:srgbClr val="FFFFFF"/>
              </a:solidFill>
            </a:endParaRPr>
          </a:p>
        </p:txBody>
      </p:sp>
      <p:pic>
        <p:nvPicPr>
          <p:cNvPr id="4" name="Picture 3" descr="https://directreadout.sci.gsfc.nasa.gov/images/drl-globa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29600" y="0"/>
            <a:ext cx="873534"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2051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spcBef>
                <a:spcPct val="0"/>
              </a:spcBef>
              <a:buFontTx/>
              <a:buNone/>
              <a:defRPr/>
            </a:lvl1pPr>
          </a:lstStyle>
          <a:p>
            <a:r>
              <a:rPr lang="en-US" altLang="en-US" dirty="0" smtClean="0"/>
              <a:t>NASA Direct Readout Conference (NDRC), http://ndrc-9.gsfc.nasa.gov</a:t>
            </a:r>
          </a:p>
        </p:txBody>
      </p:sp>
    </p:spTree>
    <p:extLst>
      <p:ext uri="{BB962C8B-B14F-4D97-AF65-F5344CB8AC3E}">
        <p14:creationId xmlns:p14="http://schemas.microsoft.com/office/powerpoint/2010/main" val="24334363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spcBef>
                <a:spcPct val="0"/>
              </a:spcBef>
              <a:buFontTx/>
              <a:buNone/>
              <a:defRPr/>
            </a:lvl1pPr>
          </a:lstStyle>
          <a:p>
            <a:r>
              <a:rPr lang="en-US" altLang="en-US" dirty="0" smtClean="0"/>
              <a:t>NASA Direct Readout Conference (NDRC), http://ndrc-9.gsfc.nasa.gov</a:t>
            </a:r>
          </a:p>
        </p:txBody>
      </p:sp>
    </p:spTree>
    <p:extLst>
      <p:ext uri="{BB962C8B-B14F-4D97-AF65-F5344CB8AC3E}">
        <p14:creationId xmlns:p14="http://schemas.microsoft.com/office/powerpoint/2010/main" val="20359544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52400"/>
            <a:ext cx="7924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4099" name="Rectangle 3"/>
          <p:cNvSpPr>
            <a:spLocks noGrp="1" noChangeArrowheads="1"/>
          </p:cNvSpPr>
          <p:nvPr>
            <p:ph type="body" idx="1"/>
          </p:nvPr>
        </p:nvSpPr>
        <p:spPr bwMode="auto">
          <a:xfrm>
            <a:off x="990600" y="1143000"/>
            <a:ext cx="76962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100" name="Rectangle 4"/>
          <p:cNvSpPr>
            <a:spLocks noGrp="1" noChangeArrowheads="1"/>
          </p:cNvSpPr>
          <p:nvPr>
            <p:ph type="ftr" sz="quarter" idx="3"/>
          </p:nvPr>
        </p:nvSpPr>
        <p:spPr bwMode="auto">
          <a:xfrm>
            <a:off x="1066800" y="6613525"/>
            <a:ext cx="72390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777777"/>
                </a:solidFill>
                <a:latin typeface="Arial" charset="0"/>
              </a:defRPr>
            </a:lvl1pPr>
          </a:lstStyle>
          <a:p>
            <a:pPr>
              <a:defRPr/>
            </a:pPr>
            <a:r>
              <a:rPr lang="en-US"/>
              <a:t>International Land Direct Readout Coordinating Committee, http://landdirectreadout.org</a:t>
            </a:r>
          </a:p>
        </p:txBody>
      </p:sp>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up)">
                                      <p:cBhvr>
                                        <p:cTn id="7"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tmplLst>
          <p:tmpl>
            <p:tnLst>
              <p:par>
                <p:cTn presetID="22" presetClass="entr" presetSubtype="1"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up)">
                      <p:cBhvr>
                        <p:cTn dur="1000"/>
                        <p:tgtEl>
                          <p:spTgt spid="4099"/>
                        </p:tgtEl>
                      </p:cBhvr>
                    </p:animEffect>
                  </p:childTnLst>
                </p:cTn>
              </p:par>
            </p:tnLst>
          </p:tmpl>
        </p:tmplLst>
      </p:bldP>
    </p:bldLst>
  </p:timing>
  <p:hf sldNum="0" hdr="0" dt="0"/>
  <p:txStyles>
    <p:titleStyle>
      <a:lvl1pPr algn="l" rtl="0" eaLnBrk="1" fontAlgn="base" hangingPunct="1">
        <a:spcBef>
          <a:spcPct val="0"/>
        </a:spcBef>
        <a:spcAft>
          <a:spcPct val="0"/>
        </a:spcAft>
        <a:defRPr sz="3200" u="none">
          <a:solidFill>
            <a:schemeClr val="bg1"/>
          </a:solidFill>
          <a:latin typeface="Tahoma" panose="020B0604030504040204" pitchFamily="34" charset="0"/>
          <a:ea typeface="Tahoma" panose="020B0604030504040204" pitchFamily="34" charset="0"/>
          <a:cs typeface="Tahoma" panose="020B0604030504040204" pitchFamily="34" charset="0"/>
        </a:defRPr>
      </a:lvl1pPr>
      <a:lvl2pPr algn="ctr" rtl="0" eaLnBrk="1" fontAlgn="base" hangingPunct="1">
        <a:spcBef>
          <a:spcPct val="0"/>
        </a:spcBef>
        <a:spcAft>
          <a:spcPct val="0"/>
        </a:spcAft>
        <a:defRPr sz="3200" u="sng">
          <a:solidFill>
            <a:srgbClr val="003300"/>
          </a:solidFill>
          <a:latin typeface="Arial" charset="0"/>
        </a:defRPr>
      </a:lvl2pPr>
      <a:lvl3pPr algn="ctr" rtl="0" eaLnBrk="1" fontAlgn="base" hangingPunct="1">
        <a:spcBef>
          <a:spcPct val="0"/>
        </a:spcBef>
        <a:spcAft>
          <a:spcPct val="0"/>
        </a:spcAft>
        <a:defRPr sz="3200" u="sng">
          <a:solidFill>
            <a:srgbClr val="003300"/>
          </a:solidFill>
          <a:latin typeface="Arial" charset="0"/>
        </a:defRPr>
      </a:lvl3pPr>
      <a:lvl4pPr algn="ctr" rtl="0" eaLnBrk="1" fontAlgn="base" hangingPunct="1">
        <a:spcBef>
          <a:spcPct val="0"/>
        </a:spcBef>
        <a:spcAft>
          <a:spcPct val="0"/>
        </a:spcAft>
        <a:defRPr sz="3200" u="sng">
          <a:solidFill>
            <a:srgbClr val="003300"/>
          </a:solidFill>
          <a:latin typeface="Arial" charset="0"/>
        </a:defRPr>
      </a:lvl4pPr>
      <a:lvl5pPr algn="ctr" rtl="0" eaLnBrk="1" fontAlgn="base" hangingPunct="1">
        <a:spcBef>
          <a:spcPct val="0"/>
        </a:spcBef>
        <a:spcAft>
          <a:spcPct val="0"/>
        </a:spcAft>
        <a:defRPr sz="3200" u="sng">
          <a:solidFill>
            <a:srgbClr val="003300"/>
          </a:solidFill>
          <a:latin typeface="Arial" charset="0"/>
        </a:defRPr>
      </a:lvl5pPr>
      <a:lvl6pPr marL="457200" algn="ctr" rtl="0" eaLnBrk="1" fontAlgn="base" hangingPunct="1">
        <a:spcBef>
          <a:spcPct val="0"/>
        </a:spcBef>
        <a:spcAft>
          <a:spcPct val="0"/>
        </a:spcAft>
        <a:defRPr sz="3200" u="sng">
          <a:solidFill>
            <a:srgbClr val="003300"/>
          </a:solidFill>
          <a:latin typeface="Arial" charset="0"/>
        </a:defRPr>
      </a:lvl6pPr>
      <a:lvl7pPr marL="914400" algn="ctr" rtl="0" eaLnBrk="1" fontAlgn="base" hangingPunct="1">
        <a:spcBef>
          <a:spcPct val="0"/>
        </a:spcBef>
        <a:spcAft>
          <a:spcPct val="0"/>
        </a:spcAft>
        <a:defRPr sz="3200" u="sng">
          <a:solidFill>
            <a:srgbClr val="003300"/>
          </a:solidFill>
          <a:latin typeface="Arial" charset="0"/>
        </a:defRPr>
      </a:lvl7pPr>
      <a:lvl8pPr marL="1371600" algn="ctr" rtl="0" eaLnBrk="1" fontAlgn="base" hangingPunct="1">
        <a:spcBef>
          <a:spcPct val="0"/>
        </a:spcBef>
        <a:spcAft>
          <a:spcPct val="0"/>
        </a:spcAft>
        <a:defRPr sz="3200" u="sng">
          <a:solidFill>
            <a:srgbClr val="003300"/>
          </a:solidFill>
          <a:latin typeface="Arial" charset="0"/>
        </a:defRPr>
      </a:lvl8pPr>
      <a:lvl9pPr marL="1828800" algn="ctr" rtl="0" eaLnBrk="1" fontAlgn="base" hangingPunct="1">
        <a:spcBef>
          <a:spcPct val="0"/>
        </a:spcBef>
        <a:spcAft>
          <a:spcPct val="0"/>
        </a:spcAft>
        <a:defRPr sz="3200" u="sng">
          <a:solidFill>
            <a:srgbClr val="003300"/>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1" fontAlgn="base" hangingPunct="1">
        <a:spcBef>
          <a:spcPct val="20000"/>
        </a:spcBef>
        <a:spcAft>
          <a:spcPct val="0"/>
        </a:spcAft>
        <a:buChar char="•"/>
        <a:defRPr sz="24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1" fontAlgn="base" hangingPunct="1">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1" fontAlgn="base" hangingPunct="1">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42849-B028-4999-8E51-D83912F3F798}" type="datetimeFigureOut">
              <a:rPr lang="en-US" smtClean="0"/>
              <a:t>5/24/2018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51C08-9308-45E9-9F6E-63EBCD8C8C08}" type="slidenum">
              <a:rPr lang="en-US" smtClean="0"/>
              <a:t>‹#›</a:t>
            </a:fld>
            <a:endParaRPr lang="en-US"/>
          </a:p>
        </p:txBody>
      </p:sp>
    </p:spTree>
    <p:extLst>
      <p:ext uri="{BB962C8B-B14F-4D97-AF65-F5344CB8AC3E}">
        <p14:creationId xmlns:p14="http://schemas.microsoft.com/office/powerpoint/2010/main" val="392519212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bquayle@fs.fed.u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bquayle@fs.fed.u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mailto:robert.k.kannenberg@nasa.gov" TargetMode="External"/><Relationship Id="rId4" Type="http://schemas.openxmlformats.org/officeDocument/2006/relationships/hyperlink" Target="mailto:kelvin.w.brentzel@nas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700" y="2384554"/>
            <a:ext cx="7848600" cy="2662267"/>
          </a:xfrm>
          <a:prstGeom prst="rect">
            <a:avLst/>
          </a:prstGeom>
          <a:noFill/>
        </p:spPr>
        <p:txBody>
          <a:bodyPr wrap="square" rtlCol="0">
            <a:spAutoFit/>
          </a:bodyPr>
          <a:lstStyle/>
          <a:p>
            <a:pPr algn="ctr">
              <a:spcAft>
                <a:spcPts val="600"/>
              </a:spcAft>
            </a:pPr>
            <a:r>
              <a:rPr lang="en-US" sz="3600" dirty="0" smtClean="0">
                <a:latin typeface="Tahoma" panose="020B0604030504040204" pitchFamily="34" charset="0"/>
                <a:ea typeface="Tahoma" panose="020B0604030504040204" pitchFamily="34" charset="0"/>
                <a:cs typeface="Tahoma" panose="020B0604030504040204" pitchFamily="34" charset="0"/>
              </a:rPr>
              <a:t>Welcome to the NASA Direct Readout Conference (NDRC) Webinar Series</a:t>
            </a:r>
          </a:p>
          <a:p>
            <a:pPr>
              <a:spcAft>
                <a:spcPts val="600"/>
              </a:spcAft>
            </a:pPr>
            <a:endParaRPr lang="en-US" sz="2800" dirty="0">
              <a:latin typeface="Tahoma" panose="020B0604030504040204" pitchFamily="34" charset="0"/>
              <a:ea typeface="Tahoma" panose="020B0604030504040204" pitchFamily="34" charset="0"/>
              <a:cs typeface="Tahoma" panose="020B0604030504040204" pitchFamily="34" charset="0"/>
            </a:endParaRPr>
          </a:p>
          <a:p>
            <a:pPr>
              <a:spcAft>
                <a:spcPts val="600"/>
              </a:spcAft>
            </a:pPr>
            <a:r>
              <a:rPr lang="en-US" sz="2800" dirty="0" smtClean="0">
                <a:latin typeface="Tahoma" panose="020B0604030504040204" pitchFamily="34" charset="0"/>
                <a:ea typeface="Tahoma" panose="020B0604030504040204" pitchFamily="34" charset="0"/>
                <a:cs typeface="Tahoma" panose="020B0604030504040204" pitchFamily="34" charset="0"/>
              </a:rPr>
              <a:t>The webinar will begin at 11:00 EDT/15:00 UTC</a:t>
            </a:r>
            <a:endParaRPr lang="en-US" sz="2800" dirty="0">
              <a:latin typeface="Tahoma" panose="020B0604030504040204" pitchFamily="34" charset="0"/>
              <a:ea typeface="Tahoma" panose="020B0604030504040204" pitchFamily="34" charset="0"/>
              <a:cs typeface="Tahoma" panose="020B0604030504040204" pitchFamily="34" charset="0"/>
            </a:endParaRPr>
          </a:p>
          <a:p>
            <a:pPr lvl="1">
              <a:spcAft>
                <a:spcPts val="1800"/>
              </a:spcAft>
            </a:pPr>
            <a:endParaRPr lang="en-US" sz="24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9682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dirty="0" smtClean="0">
                <a:solidFill>
                  <a:srgbClr val="777777"/>
                </a:solidFill>
              </a:rPr>
              <a:t>NASA Direct Readout Conference (NDRC) Webinar Series</a:t>
            </a:r>
          </a:p>
        </p:txBody>
      </p:sp>
      <p:sp>
        <p:nvSpPr>
          <p:cNvPr id="2" name="Title 1"/>
          <p:cNvSpPr>
            <a:spLocks noGrp="1"/>
          </p:cNvSpPr>
          <p:nvPr>
            <p:ph type="title"/>
          </p:nvPr>
        </p:nvSpPr>
        <p:spPr>
          <a:xfrm>
            <a:off x="76200" y="76200"/>
            <a:ext cx="7924800" cy="609600"/>
          </a:xfrm>
        </p:spPr>
        <p:txBody>
          <a:bodyPr/>
          <a:lstStyle/>
          <a:p>
            <a:endParaRPr lang="en-US" sz="3600" dirty="0"/>
          </a:p>
        </p:txBody>
      </p:sp>
      <p:sp>
        <p:nvSpPr>
          <p:cNvPr id="5" name="TextBox 4"/>
          <p:cNvSpPr txBox="1"/>
          <p:nvPr/>
        </p:nvSpPr>
        <p:spPr>
          <a:xfrm>
            <a:off x="482321" y="3388549"/>
            <a:ext cx="7848600" cy="1031051"/>
          </a:xfrm>
          <a:prstGeom prst="rect">
            <a:avLst/>
          </a:prstGeom>
          <a:noFill/>
        </p:spPr>
        <p:txBody>
          <a:bodyPr wrap="square" rtlCol="0">
            <a:spAutoFit/>
          </a:bodyPr>
          <a:lstStyle/>
          <a:p>
            <a:pPr algn="ctr">
              <a:spcAft>
                <a:spcPts val="600"/>
              </a:spcAft>
            </a:pPr>
            <a:r>
              <a:rPr lang="en-US" sz="2800" dirty="0" smtClean="0">
                <a:latin typeface="Tahoma" panose="020B0604030504040204" pitchFamily="34" charset="0"/>
                <a:ea typeface="Tahoma" panose="020B0604030504040204" pitchFamily="34" charset="0"/>
                <a:cs typeface="Tahoma" panose="020B0604030504040204" pitchFamily="34" charset="0"/>
              </a:rPr>
              <a:t>&lt;Presentations&gt;</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marL="227013" indent="-227013">
              <a:spcAft>
                <a:spcPts val="600"/>
              </a:spcAft>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1264990582"/>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dirty="0" smtClean="0">
                <a:solidFill>
                  <a:srgbClr val="777777"/>
                </a:solidFill>
              </a:rPr>
              <a:t>NASA Direct Readout Conference (NDRC) Webinar Series</a:t>
            </a:r>
          </a:p>
        </p:txBody>
      </p:sp>
      <p:sp>
        <p:nvSpPr>
          <p:cNvPr id="2" name="Title 1"/>
          <p:cNvSpPr>
            <a:spLocks noGrp="1"/>
          </p:cNvSpPr>
          <p:nvPr>
            <p:ph type="title"/>
          </p:nvPr>
        </p:nvSpPr>
        <p:spPr>
          <a:xfrm>
            <a:off x="76200" y="76200"/>
            <a:ext cx="7924800" cy="609600"/>
          </a:xfrm>
        </p:spPr>
        <p:txBody>
          <a:bodyPr/>
          <a:lstStyle/>
          <a:p>
            <a:r>
              <a:rPr lang="en-US" sz="3600" dirty="0" smtClean="0"/>
              <a:t>Meeting Wrap Up</a:t>
            </a:r>
            <a:endParaRPr lang="en-US" sz="3600" dirty="0"/>
          </a:p>
        </p:txBody>
      </p:sp>
      <p:sp>
        <p:nvSpPr>
          <p:cNvPr id="5" name="TextBox 4"/>
          <p:cNvSpPr txBox="1"/>
          <p:nvPr/>
        </p:nvSpPr>
        <p:spPr>
          <a:xfrm>
            <a:off x="482321" y="1060132"/>
            <a:ext cx="7848600" cy="2954655"/>
          </a:xfrm>
          <a:prstGeom prst="rect">
            <a:avLst/>
          </a:prstGeom>
          <a:noFill/>
        </p:spPr>
        <p:txBody>
          <a:bodyPr wrap="square" rtlCol="0">
            <a:spAutoFit/>
          </a:bodyPr>
          <a:lstStyle/>
          <a:p>
            <a:pPr marL="227013" indent="-227013">
              <a:spcAft>
                <a:spcPts val="600"/>
              </a:spcAft>
              <a:buFont typeface="Arial" panose="020B0604020202020204" pitchFamily="34" charset="0"/>
              <a:buChar char="•"/>
            </a:pPr>
            <a:r>
              <a:rPr lang="en-US" sz="2800" dirty="0" smtClean="0">
                <a:latin typeface="Tahoma" panose="020B0604030504040204" pitchFamily="34" charset="0"/>
                <a:ea typeface="Tahoma" panose="020B0604030504040204" pitchFamily="34" charset="0"/>
                <a:cs typeface="Tahoma" panose="020B0604030504040204" pitchFamily="34" charset="0"/>
              </a:rPr>
              <a:t>Next Steps</a:t>
            </a:r>
          </a:p>
          <a:p>
            <a:pPr marL="684213" lvl="1" indent="-227013">
              <a:spcAft>
                <a:spcPts val="60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Establish schedule/frequency of webinars</a:t>
            </a:r>
          </a:p>
          <a:p>
            <a:pPr marL="684213" lvl="1" indent="-227013">
              <a:spcAft>
                <a:spcPts val="600"/>
              </a:spcAft>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Identify </a:t>
            </a:r>
            <a:r>
              <a:rPr lang="en-US" sz="2400" dirty="0">
                <a:latin typeface="Tahoma" panose="020B0604030504040204" pitchFamily="34" charset="0"/>
                <a:ea typeface="Tahoma" panose="020B0604030504040204" pitchFamily="34" charset="0"/>
                <a:cs typeface="Tahoma" panose="020B0604030504040204" pitchFamily="34" charset="0"/>
              </a:rPr>
              <a:t>desired topics for future </a:t>
            </a:r>
            <a:r>
              <a:rPr lang="en-US" sz="2400" dirty="0" smtClean="0">
                <a:latin typeface="Tahoma" panose="020B0604030504040204" pitchFamily="34" charset="0"/>
                <a:ea typeface="Tahoma" panose="020B0604030504040204" pitchFamily="34" charset="0"/>
                <a:cs typeface="Tahoma" panose="020B0604030504040204" pitchFamily="34" charset="0"/>
              </a:rPr>
              <a:t>webinars</a:t>
            </a:r>
          </a:p>
          <a:p>
            <a:pPr marL="684213" lvl="1" indent="-227013">
              <a:spcAft>
                <a:spcPts val="1800"/>
              </a:spcAft>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Identify presenters</a:t>
            </a:r>
            <a:endParaRPr lang="en-US" sz="2400" dirty="0">
              <a:latin typeface="Tahoma" panose="020B0604030504040204" pitchFamily="34" charset="0"/>
              <a:ea typeface="Tahoma" panose="020B0604030504040204" pitchFamily="34" charset="0"/>
              <a:cs typeface="Tahoma" panose="020B0604030504040204" pitchFamily="34" charset="0"/>
            </a:endParaRPr>
          </a:p>
          <a:p>
            <a:pPr marL="227013" indent="-227013">
              <a:spcAft>
                <a:spcPts val="600"/>
              </a:spcAft>
              <a:buFont typeface="Arial" panose="020B0604020202020204" pitchFamily="34" charset="0"/>
              <a:buChar char="•"/>
            </a:pPr>
            <a:r>
              <a:rPr lang="en-US" sz="2800" dirty="0" smtClean="0">
                <a:latin typeface="Tahoma" panose="020B0604030504040204" pitchFamily="34" charset="0"/>
                <a:ea typeface="Tahoma" panose="020B0604030504040204" pitchFamily="34" charset="0"/>
                <a:cs typeface="Tahoma" panose="020B0604030504040204" pitchFamily="34" charset="0"/>
              </a:rPr>
              <a:t>Participant input/recommendations </a:t>
            </a:r>
            <a:r>
              <a:rPr lang="en-US" sz="2800" dirty="0" smtClean="0">
                <a:latin typeface="Tahoma" panose="020B0604030504040204" pitchFamily="34" charset="0"/>
                <a:ea typeface="Tahoma" panose="020B0604030504040204" pitchFamily="34" charset="0"/>
                <a:cs typeface="Tahoma" panose="020B0604030504040204" pitchFamily="34" charset="0"/>
              </a:rPr>
              <a:t>are</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smtClean="0">
                <a:latin typeface="Tahoma" panose="020B0604030504040204" pitchFamily="34" charset="0"/>
                <a:ea typeface="Tahoma" panose="020B0604030504040204" pitchFamily="34" charset="0"/>
                <a:cs typeface="Tahoma" panose="020B0604030504040204" pitchFamily="34" charset="0"/>
              </a:rPr>
              <a:t>desired and essential</a:t>
            </a:r>
          </a:p>
        </p:txBody>
      </p:sp>
    </p:spTree>
    <p:extLst>
      <p:ext uri="{BB962C8B-B14F-4D97-AF65-F5344CB8AC3E}">
        <p14:creationId xmlns:p14="http://schemas.microsoft.com/office/powerpoint/2010/main" val="2841439567"/>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dirty="0" smtClean="0">
                <a:solidFill>
                  <a:srgbClr val="777777"/>
                </a:solidFill>
              </a:rPr>
              <a:t>NASA Direct Readout Conference (NDRC) Webinar Series</a:t>
            </a:r>
          </a:p>
        </p:txBody>
      </p:sp>
      <p:sp>
        <p:nvSpPr>
          <p:cNvPr id="2" name="Title 1"/>
          <p:cNvSpPr>
            <a:spLocks noGrp="1"/>
          </p:cNvSpPr>
          <p:nvPr>
            <p:ph type="title"/>
          </p:nvPr>
        </p:nvSpPr>
        <p:spPr>
          <a:xfrm>
            <a:off x="76200" y="76200"/>
            <a:ext cx="7924800" cy="609600"/>
          </a:xfrm>
        </p:spPr>
        <p:txBody>
          <a:bodyPr/>
          <a:lstStyle/>
          <a:p>
            <a:r>
              <a:rPr lang="en-US" sz="3600" dirty="0" smtClean="0"/>
              <a:t>Meeting Wrap Up</a:t>
            </a:r>
            <a:endParaRPr lang="en-US" sz="3600" dirty="0"/>
          </a:p>
        </p:txBody>
      </p:sp>
      <p:sp>
        <p:nvSpPr>
          <p:cNvPr id="5" name="TextBox 4"/>
          <p:cNvSpPr txBox="1"/>
          <p:nvPr/>
        </p:nvSpPr>
        <p:spPr>
          <a:xfrm>
            <a:off x="482321" y="1060132"/>
            <a:ext cx="7848600" cy="5940088"/>
          </a:xfrm>
          <a:prstGeom prst="rect">
            <a:avLst/>
          </a:prstGeom>
          <a:noFill/>
        </p:spPr>
        <p:txBody>
          <a:bodyPr wrap="square" rtlCol="0">
            <a:spAutoFit/>
          </a:bodyPr>
          <a:lstStyle/>
          <a:p>
            <a:pPr marL="227013" indent="-227013">
              <a:spcAft>
                <a:spcPts val="600"/>
              </a:spcAft>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Webinar Frequency</a:t>
            </a:r>
          </a:p>
          <a:p>
            <a:pPr marL="684213" lvl="1" indent="-227013">
              <a:spcAft>
                <a:spcPts val="1800"/>
              </a:spcAft>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Semi-annual to quarterly basis</a:t>
            </a:r>
            <a:endParaRPr lang="en-US" sz="2400" dirty="0">
              <a:latin typeface="Tahoma" panose="020B0604030504040204" pitchFamily="34" charset="0"/>
              <a:ea typeface="Tahoma" panose="020B0604030504040204" pitchFamily="34" charset="0"/>
              <a:cs typeface="Tahoma" panose="020B0604030504040204" pitchFamily="34" charset="0"/>
            </a:endParaRPr>
          </a:p>
          <a:p>
            <a:pPr marL="227013" indent="-227013">
              <a:spcAft>
                <a:spcPts val="600"/>
              </a:spcAft>
              <a:buFont typeface="Arial" panose="020B0604020202020204" pitchFamily="34" charset="0"/>
              <a:buChar char="•"/>
            </a:pPr>
            <a:r>
              <a:rPr lang="en-US" sz="2800" dirty="0" smtClean="0">
                <a:latin typeface="Tahoma" panose="020B0604030504040204" pitchFamily="34" charset="0"/>
                <a:ea typeface="Tahoma" panose="020B0604030504040204" pitchFamily="34" charset="0"/>
                <a:cs typeface="Tahoma" panose="020B0604030504040204" pitchFamily="34" charset="0"/>
              </a:rPr>
              <a:t>Future Webinar Topic Areas</a:t>
            </a:r>
            <a:endParaRPr lang="en-US" sz="2800" dirty="0">
              <a:latin typeface="Tahoma" panose="020B0604030504040204" pitchFamily="34" charset="0"/>
              <a:ea typeface="Tahoma" panose="020B0604030504040204" pitchFamily="34" charset="0"/>
              <a:cs typeface="Tahoma" panose="020B0604030504040204" pitchFamily="34" charset="0"/>
            </a:endParaRPr>
          </a:p>
          <a:p>
            <a:pPr marL="684213" lvl="1" indent="-227013">
              <a:spcAft>
                <a:spcPts val="600"/>
              </a:spcAft>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Updates </a:t>
            </a:r>
            <a:r>
              <a:rPr lang="en-US" sz="2400" dirty="0">
                <a:latin typeface="Tahoma" panose="020B0604030504040204" pitchFamily="34" charset="0"/>
                <a:ea typeface="Tahoma" panose="020B0604030504040204" pitchFamily="34" charset="0"/>
                <a:cs typeface="Tahoma" panose="020B0604030504040204" pitchFamily="34" charset="0"/>
              </a:rPr>
              <a:t>on relevant </a:t>
            </a:r>
            <a:r>
              <a:rPr lang="en-US" sz="2400" dirty="0" smtClean="0">
                <a:latin typeface="Tahoma" panose="020B0604030504040204" pitchFamily="34" charset="0"/>
                <a:ea typeface="Tahoma" panose="020B0604030504040204" pitchFamily="34" charset="0"/>
                <a:cs typeface="Tahoma" panose="020B0604030504040204" pitchFamily="34" charset="0"/>
              </a:rPr>
              <a:t>remote sensing science, algorithms and data products</a:t>
            </a:r>
          </a:p>
          <a:p>
            <a:pPr marL="684213" lvl="1" indent="-227013">
              <a:spcAft>
                <a:spcPts val="600"/>
              </a:spcAft>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Demonstrate relevant technologies for DR/NRT data</a:t>
            </a:r>
          </a:p>
          <a:p>
            <a:pPr marL="684213" lvl="1" indent="-227013">
              <a:spcAft>
                <a:spcPts val="60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Status and availability of DR/NRT data sources</a:t>
            </a:r>
          </a:p>
          <a:p>
            <a:pPr marL="684213" lvl="1" indent="-227013">
              <a:spcAft>
                <a:spcPts val="600"/>
              </a:spcAft>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Spotlight applications </a:t>
            </a:r>
            <a:r>
              <a:rPr lang="en-US" sz="2400" dirty="0">
                <a:latin typeface="Tahoma" panose="020B0604030504040204" pitchFamily="34" charset="0"/>
                <a:ea typeface="Tahoma" panose="020B0604030504040204" pitchFamily="34" charset="0"/>
                <a:cs typeface="Tahoma" panose="020B0604030504040204" pitchFamily="34" charset="0"/>
              </a:rPr>
              <a:t>and </a:t>
            </a:r>
            <a:r>
              <a:rPr lang="en-US" sz="2400" dirty="0" smtClean="0">
                <a:latin typeface="Tahoma" panose="020B0604030504040204" pitchFamily="34" charset="0"/>
                <a:ea typeface="Tahoma" panose="020B0604030504040204" pitchFamily="34" charset="0"/>
                <a:cs typeface="Tahoma" panose="020B0604030504040204" pitchFamily="34" charset="0"/>
              </a:rPr>
              <a:t>DSSs that use DR/NRT data</a:t>
            </a:r>
          </a:p>
          <a:p>
            <a:pPr marL="684213" lvl="1" indent="-227013">
              <a:spcAft>
                <a:spcPts val="1800"/>
              </a:spcAft>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Collaboration opportunities (data sharing, Cal/Val activities, feedback to space agencies, etc.)</a:t>
            </a:r>
          </a:p>
          <a:p>
            <a:pPr marL="227013" indent="-227013">
              <a:spcAft>
                <a:spcPts val="600"/>
              </a:spcAft>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63007440"/>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dirty="0" smtClean="0">
                <a:solidFill>
                  <a:srgbClr val="777777"/>
                </a:solidFill>
              </a:rPr>
              <a:t>NASA Direct Readout Conference (NDRC) Webinar Series</a:t>
            </a:r>
          </a:p>
        </p:txBody>
      </p:sp>
      <p:sp>
        <p:nvSpPr>
          <p:cNvPr id="2" name="Title 1"/>
          <p:cNvSpPr>
            <a:spLocks noGrp="1"/>
          </p:cNvSpPr>
          <p:nvPr>
            <p:ph type="title"/>
          </p:nvPr>
        </p:nvSpPr>
        <p:spPr>
          <a:xfrm>
            <a:off x="76200" y="76200"/>
            <a:ext cx="7924800" cy="609600"/>
          </a:xfrm>
        </p:spPr>
        <p:txBody>
          <a:bodyPr/>
          <a:lstStyle/>
          <a:p>
            <a:r>
              <a:rPr lang="en-US" sz="3600" dirty="0" smtClean="0"/>
              <a:t>Meeting Wrap Up</a:t>
            </a:r>
            <a:endParaRPr lang="en-US" sz="3600" dirty="0"/>
          </a:p>
        </p:txBody>
      </p:sp>
      <p:sp>
        <p:nvSpPr>
          <p:cNvPr id="5" name="TextBox 4"/>
          <p:cNvSpPr txBox="1"/>
          <p:nvPr/>
        </p:nvSpPr>
        <p:spPr>
          <a:xfrm>
            <a:off x="482321" y="1060132"/>
            <a:ext cx="7848600" cy="2308324"/>
          </a:xfrm>
          <a:prstGeom prst="rect">
            <a:avLst/>
          </a:prstGeom>
          <a:noFill/>
        </p:spPr>
        <p:txBody>
          <a:bodyPr wrap="square" rtlCol="0">
            <a:spAutoFit/>
          </a:bodyPr>
          <a:lstStyle/>
          <a:p>
            <a:pPr marL="227013" indent="-227013">
              <a:spcAft>
                <a:spcPts val="600"/>
              </a:spcAft>
              <a:buFont typeface="Arial" panose="020B0604020202020204" pitchFamily="34" charset="0"/>
              <a:buChar char="•"/>
            </a:pPr>
            <a:r>
              <a:rPr lang="en-US" sz="2800" dirty="0" smtClean="0">
                <a:latin typeface="Tahoma" panose="020B0604030504040204" pitchFamily="34" charset="0"/>
                <a:ea typeface="Tahoma" panose="020B0604030504040204" pitchFamily="34" charset="0"/>
                <a:cs typeface="Tahoma" panose="020B0604030504040204" pitchFamily="34" charset="0"/>
              </a:rPr>
              <a:t>Please provide your input on future webinars:</a:t>
            </a:r>
          </a:p>
          <a:p>
            <a:pPr marL="684213" lvl="1" indent="-227013">
              <a:spcAft>
                <a:spcPts val="600"/>
              </a:spcAft>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Verbally now on the </a:t>
            </a:r>
            <a:r>
              <a:rPr lang="en-US" sz="2400" dirty="0" err="1" smtClean="0">
                <a:latin typeface="Tahoma" panose="020B0604030504040204" pitchFamily="34" charset="0"/>
                <a:ea typeface="Tahoma" panose="020B0604030504040204" pitchFamily="34" charset="0"/>
                <a:cs typeface="Tahoma" panose="020B0604030504040204" pitchFamily="34" charset="0"/>
              </a:rPr>
              <a:t>telecon</a:t>
            </a:r>
            <a:endParaRPr lang="en-US" sz="1600" dirty="0" smtClean="0">
              <a:latin typeface="Tahoma" panose="020B0604030504040204" pitchFamily="34" charset="0"/>
              <a:ea typeface="Tahoma" panose="020B0604030504040204" pitchFamily="34" charset="0"/>
              <a:cs typeface="Tahoma" panose="020B0604030504040204" pitchFamily="34" charset="0"/>
            </a:endParaRPr>
          </a:p>
          <a:p>
            <a:pPr marL="684213" lvl="1" indent="-227013">
              <a:spcAft>
                <a:spcPts val="60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Chat </a:t>
            </a:r>
            <a:r>
              <a:rPr lang="en-US" sz="2400" dirty="0" smtClean="0">
                <a:latin typeface="Tahoma" panose="020B0604030504040204" pitchFamily="34" charset="0"/>
                <a:ea typeface="Tahoma" panose="020B0604030504040204" pitchFamily="34" charset="0"/>
                <a:cs typeface="Tahoma" panose="020B0604030504040204" pitchFamily="34" charset="0"/>
              </a:rPr>
              <a:t>now to </a:t>
            </a:r>
            <a:r>
              <a:rPr lang="en-US" sz="2400" dirty="0">
                <a:latin typeface="Tahoma" panose="020B0604030504040204" pitchFamily="34" charset="0"/>
                <a:ea typeface="Tahoma" panose="020B0604030504040204" pitchFamily="34" charset="0"/>
                <a:cs typeface="Tahoma" panose="020B0604030504040204" pitchFamily="34" charset="0"/>
              </a:rPr>
              <a:t>Brad </a:t>
            </a:r>
            <a:r>
              <a:rPr lang="en-US" sz="2400" dirty="0" smtClean="0">
                <a:latin typeface="Tahoma" panose="020B0604030504040204" pitchFamily="34" charset="0"/>
                <a:ea typeface="Tahoma" panose="020B0604030504040204" pitchFamily="34" charset="0"/>
                <a:cs typeface="Tahoma" panose="020B0604030504040204" pitchFamily="34" charset="0"/>
              </a:rPr>
              <a:t>Quayle on </a:t>
            </a:r>
            <a:r>
              <a:rPr lang="en-US" sz="2400" dirty="0">
                <a:latin typeface="Tahoma" panose="020B0604030504040204" pitchFamily="34" charset="0"/>
                <a:ea typeface="Tahoma" panose="020B0604030504040204" pitchFamily="34" charset="0"/>
                <a:cs typeface="Tahoma" panose="020B0604030504040204" pitchFamily="34" charset="0"/>
              </a:rPr>
              <a:t>the WebEx</a:t>
            </a:r>
          </a:p>
          <a:p>
            <a:pPr marL="684213" lvl="1" indent="-227013">
              <a:spcAft>
                <a:spcPts val="600"/>
              </a:spcAft>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Email to </a:t>
            </a:r>
            <a:r>
              <a:rPr lang="en-US" sz="2400" dirty="0" smtClean="0">
                <a:latin typeface="Tahoma" panose="020B0604030504040204" pitchFamily="34" charset="0"/>
                <a:ea typeface="Tahoma" panose="020B0604030504040204" pitchFamily="34" charset="0"/>
                <a:cs typeface="Tahoma" panose="020B0604030504040204" pitchFamily="34" charset="0"/>
                <a:hlinkClick r:id="rId3"/>
              </a:rPr>
              <a:t>bquayle@fs.fed.us</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marL="684213" lvl="1" indent="-227013">
              <a:spcAft>
                <a:spcPts val="600"/>
              </a:spcAft>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Complete the post-webinar survey</a:t>
            </a:r>
          </a:p>
        </p:txBody>
      </p:sp>
    </p:spTree>
    <p:extLst>
      <p:ext uri="{BB962C8B-B14F-4D97-AF65-F5344CB8AC3E}">
        <p14:creationId xmlns:p14="http://schemas.microsoft.com/office/powerpoint/2010/main" val="4052213420"/>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dirty="0" smtClean="0">
                <a:solidFill>
                  <a:srgbClr val="777777"/>
                </a:solidFill>
              </a:rPr>
              <a:t>NASA Direct Readout Conference (NDRC) Webinar Series</a:t>
            </a:r>
          </a:p>
        </p:txBody>
      </p:sp>
      <p:sp>
        <p:nvSpPr>
          <p:cNvPr id="2" name="Title 1"/>
          <p:cNvSpPr>
            <a:spLocks noGrp="1"/>
          </p:cNvSpPr>
          <p:nvPr>
            <p:ph type="title"/>
          </p:nvPr>
        </p:nvSpPr>
        <p:spPr>
          <a:xfrm>
            <a:off x="76200" y="76200"/>
            <a:ext cx="7924800" cy="609600"/>
          </a:xfrm>
        </p:spPr>
        <p:txBody>
          <a:bodyPr/>
          <a:lstStyle/>
          <a:p>
            <a:endParaRPr lang="en-US" sz="3600" dirty="0"/>
          </a:p>
        </p:txBody>
      </p:sp>
      <p:sp>
        <p:nvSpPr>
          <p:cNvPr id="5" name="TextBox 4"/>
          <p:cNvSpPr txBox="1"/>
          <p:nvPr/>
        </p:nvSpPr>
        <p:spPr>
          <a:xfrm>
            <a:off x="482321" y="2018705"/>
            <a:ext cx="7848600" cy="4001095"/>
          </a:xfrm>
          <a:prstGeom prst="rect">
            <a:avLst/>
          </a:prstGeom>
          <a:noFill/>
        </p:spPr>
        <p:txBody>
          <a:bodyPr wrap="square" rtlCol="0">
            <a:spAutoFit/>
          </a:bodyPr>
          <a:lstStyle/>
          <a:p>
            <a:pPr algn="ctr">
              <a:spcAft>
                <a:spcPts val="600"/>
              </a:spcAft>
            </a:pPr>
            <a:r>
              <a:rPr lang="en-US" sz="4400" dirty="0" smtClean="0">
                <a:latin typeface="Tahoma" panose="020B0604030504040204" pitchFamily="34" charset="0"/>
                <a:ea typeface="Tahoma" panose="020B0604030504040204" pitchFamily="34" charset="0"/>
                <a:cs typeface="Tahoma" panose="020B0604030504040204" pitchFamily="34" charset="0"/>
              </a:rPr>
              <a:t>Thanks!</a:t>
            </a:r>
          </a:p>
          <a:p>
            <a:pPr>
              <a:spcAft>
                <a:spcPts val="600"/>
              </a:spcAft>
            </a:pPr>
            <a:endParaRPr lang="en-US" sz="2800" dirty="0">
              <a:latin typeface="Tahoma" panose="020B0604030504040204" pitchFamily="34" charset="0"/>
              <a:ea typeface="Tahoma" panose="020B0604030504040204" pitchFamily="34" charset="0"/>
              <a:cs typeface="Tahoma" panose="020B0604030504040204" pitchFamily="34" charset="0"/>
            </a:endParaRPr>
          </a:p>
          <a:p>
            <a:pPr>
              <a:spcAft>
                <a:spcPts val="600"/>
              </a:spcAft>
            </a:pPr>
            <a:r>
              <a:rPr lang="en-US" sz="2800" dirty="0" smtClean="0">
                <a:latin typeface="Tahoma" panose="020B0604030504040204" pitchFamily="34" charset="0"/>
                <a:ea typeface="Tahoma" panose="020B0604030504040204" pitchFamily="34" charset="0"/>
                <a:cs typeface="Tahoma" panose="020B0604030504040204" pitchFamily="34" charset="0"/>
              </a:rPr>
              <a:t>Please email with any questions and suggestions for future webinar topics</a:t>
            </a:r>
            <a:endParaRPr lang="en-US" sz="2800" dirty="0">
              <a:latin typeface="Tahoma" panose="020B0604030504040204" pitchFamily="34" charset="0"/>
              <a:ea typeface="Tahoma" panose="020B0604030504040204" pitchFamily="34" charset="0"/>
              <a:cs typeface="Tahoma" panose="020B0604030504040204" pitchFamily="34" charset="0"/>
            </a:endParaRPr>
          </a:p>
          <a:p>
            <a:pPr marL="684213" lvl="1" indent="-227013">
              <a:spcAft>
                <a:spcPts val="600"/>
              </a:spcAft>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Brad Quayle (</a:t>
            </a:r>
            <a:r>
              <a:rPr lang="en-US" sz="2400" dirty="0" smtClean="0">
                <a:latin typeface="Tahoma" panose="020B0604030504040204" pitchFamily="34" charset="0"/>
                <a:ea typeface="Tahoma" panose="020B0604030504040204" pitchFamily="34" charset="0"/>
                <a:cs typeface="Tahoma" panose="020B0604030504040204" pitchFamily="34" charset="0"/>
                <a:hlinkClick r:id="rId3"/>
              </a:rPr>
              <a:t>bquayle@fs.fed.us</a:t>
            </a:r>
            <a:r>
              <a:rPr lang="en-US" sz="2400" dirty="0" smtClean="0">
                <a:latin typeface="Tahoma" panose="020B0604030504040204" pitchFamily="34" charset="0"/>
                <a:ea typeface="Tahoma" panose="020B0604030504040204" pitchFamily="34" charset="0"/>
                <a:cs typeface="Tahoma" panose="020B0604030504040204" pitchFamily="34" charset="0"/>
              </a:rPr>
              <a:t>)</a:t>
            </a:r>
          </a:p>
          <a:p>
            <a:pPr marL="684213" lvl="1" indent="-227013">
              <a:spcAft>
                <a:spcPts val="600"/>
              </a:spcAft>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Kelvin Brentzel (</a:t>
            </a:r>
            <a:r>
              <a:rPr lang="en-US" sz="2400" u="sng" dirty="0" smtClean="0">
                <a:latin typeface="Tahoma" panose="020B0604030504040204" pitchFamily="34" charset="0"/>
                <a:ea typeface="Tahoma" panose="020B0604030504040204" pitchFamily="34" charset="0"/>
                <a:cs typeface="Tahoma" panose="020B0604030504040204" pitchFamily="34" charset="0"/>
                <a:hlinkClick r:id="rId4"/>
              </a:rPr>
              <a:t>kelvin.w.brentzel@nasa.gov</a:t>
            </a:r>
            <a:r>
              <a:rPr lang="en-US" sz="2400" u="sng" dirty="0" smtClean="0">
                <a:latin typeface="Tahoma" panose="020B0604030504040204" pitchFamily="34" charset="0"/>
                <a:ea typeface="Tahoma" panose="020B0604030504040204" pitchFamily="34" charset="0"/>
                <a:cs typeface="Tahoma" panose="020B0604030504040204" pitchFamily="34" charset="0"/>
              </a:rPr>
              <a:t>)</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marL="684213" lvl="1" indent="-227013">
              <a:spcAft>
                <a:spcPts val="600"/>
              </a:spcAft>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Bob Kannenberg (</a:t>
            </a:r>
            <a:r>
              <a:rPr lang="en-US" sz="2400" u="sng" dirty="0" smtClean="0">
                <a:latin typeface="Tahoma" panose="020B0604030504040204" pitchFamily="34" charset="0"/>
                <a:ea typeface="Tahoma" panose="020B0604030504040204" pitchFamily="34" charset="0"/>
                <a:cs typeface="Tahoma" panose="020B0604030504040204" pitchFamily="34" charset="0"/>
                <a:hlinkClick r:id="rId5"/>
              </a:rPr>
              <a:t>robert.k.kannenberg@nasa.gov</a:t>
            </a:r>
            <a:r>
              <a:rPr lang="en-US" sz="2400" u="sng" dirty="0" smtClean="0">
                <a:latin typeface="Tahoma" panose="020B0604030504040204" pitchFamily="34" charset="0"/>
                <a:ea typeface="Tahoma" panose="020B0604030504040204" pitchFamily="34" charset="0"/>
                <a:cs typeface="Tahoma" panose="020B0604030504040204" pitchFamily="34" charset="0"/>
              </a:rPr>
              <a:t>)</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marL="227013" indent="-227013">
              <a:spcAft>
                <a:spcPts val="600"/>
              </a:spcAft>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54531424"/>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1066800" y="838200"/>
            <a:ext cx="7772400" cy="1470025"/>
          </a:xfrm>
        </p:spPr>
        <p:txBody>
          <a:bodyPr/>
          <a:lstStyle/>
          <a:p>
            <a:r>
              <a:rPr lang="en-US" altLang="en-US" sz="4800" dirty="0" smtClean="0"/>
              <a:t>NASA Direct Readout Conference (NDRC) Webinar Series </a:t>
            </a:r>
            <a:br>
              <a:rPr lang="en-US" altLang="en-US" sz="4800" dirty="0" smtClean="0"/>
            </a:br>
            <a:endParaRPr lang="en-US" altLang="en-US" sz="4800" dirty="0" smtClean="0"/>
          </a:p>
        </p:txBody>
      </p:sp>
      <p:sp>
        <p:nvSpPr>
          <p:cNvPr id="5124" name="Rectangle 3"/>
          <p:cNvSpPr>
            <a:spLocks noGrp="1" noChangeArrowheads="1"/>
          </p:cNvSpPr>
          <p:nvPr>
            <p:ph type="subTitle" idx="1"/>
          </p:nvPr>
        </p:nvSpPr>
        <p:spPr>
          <a:xfrm>
            <a:off x="4244226" y="2667000"/>
            <a:ext cx="4671174" cy="1600200"/>
          </a:xfrm>
        </p:spPr>
        <p:txBody>
          <a:bodyPr/>
          <a:lstStyle/>
          <a:p>
            <a:r>
              <a:rPr lang="en-US" altLang="en-US" sz="3200" dirty="0" smtClean="0"/>
              <a:t>Active Fire and MAIAC SPA/Product Updates</a:t>
            </a:r>
            <a:r>
              <a:rPr lang="en-US" altLang="en-US" sz="3200" dirty="0"/>
              <a:t/>
            </a:r>
            <a:br>
              <a:rPr lang="en-US" altLang="en-US" sz="3200" dirty="0"/>
            </a:br>
            <a:r>
              <a:rPr lang="en-US" altLang="en-US" dirty="0" smtClean="0"/>
              <a:t>May 29, 2018</a:t>
            </a:r>
            <a:r>
              <a:rPr lang="en-US" altLang="en-US" sz="3200" dirty="0" smtClean="0"/>
              <a:t/>
            </a:r>
            <a:br>
              <a:rPr lang="en-US" altLang="en-US" sz="3200" dirty="0" smtClean="0"/>
            </a:br>
            <a:endParaRPr lang="en-US" altLang="en-US" dirty="0"/>
          </a:p>
          <a:p>
            <a:pPr eaLnBrk="1" hangingPunct="1"/>
            <a:r>
              <a:rPr lang="en-US" altLang="en-US" dirty="0" smtClean="0"/>
              <a:t/>
            </a:r>
            <a:br>
              <a:rPr lang="en-US" altLang="en-US" dirty="0" smtClean="0"/>
            </a:br>
            <a:endParaRPr lang="en-US" altLang="en-US" sz="1600" dirty="0" smtClean="0"/>
          </a:p>
        </p:txBody>
      </p:sp>
      <p:pic>
        <p:nvPicPr>
          <p:cNvPr id="6" name="Picture 5" descr="NASA_Logo_Co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8450" y="6160808"/>
            <a:ext cx="65087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UAS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9325" y="6106039"/>
            <a:ext cx="5984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0621683"/>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dirty="0" smtClean="0">
                <a:solidFill>
                  <a:srgbClr val="777777"/>
                </a:solidFill>
              </a:rPr>
              <a:t>NASA Direct Readout Conference (NDRC) Webinar Series</a:t>
            </a:r>
          </a:p>
        </p:txBody>
      </p:sp>
      <p:sp>
        <p:nvSpPr>
          <p:cNvPr id="2" name="Title 1"/>
          <p:cNvSpPr>
            <a:spLocks noGrp="1"/>
          </p:cNvSpPr>
          <p:nvPr>
            <p:ph type="title"/>
          </p:nvPr>
        </p:nvSpPr>
        <p:spPr>
          <a:xfrm>
            <a:off x="76200" y="76200"/>
            <a:ext cx="7924800" cy="609600"/>
          </a:xfrm>
        </p:spPr>
        <p:txBody>
          <a:bodyPr/>
          <a:lstStyle/>
          <a:p>
            <a:r>
              <a:rPr lang="en-US" sz="3600" dirty="0" smtClean="0"/>
              <a:t>NDRC Webinar Ground Rules</a:t>
            </a:r>
            <a:endParaRPr lang="en-US" sz="3600" dirty="0"/>
          </a:p>
        </p:txBody>
      </p:sp>
      <p:sp>
        <p:nvSpPr>
          <p:cNvPr id="5" name="TextBox 4"/>
          <p:cNvSpPr txBox="1"/>
          <p:nvPr/>
        </p:nvSpPr>
        <p:spPr>
          <a:xfrm>
            <a:off x="482321" y="1060132"/>
            <a:ext cx="7848600" cy="5401479"/>
          </a:xfrm>
          <a:prstGeom prst="rect">
            <a:avLst/>
          </a:prstGeom>
          <a:noFill/>
        </p:spPr>
        <p:txBody>
          <a:bodyPr wrap="square" rtlCol="0">
            <a:spAutoFit/>
          </a:bodyPr>
          <a:lstStyle/>
          <a:p>
            <a:pPr marL="227013" indent="-227013">
              <a:spcAft>
                <a:spcPts val="600"/>
              </a:spcAft>
              <a:buFont typeface="Arial" panose="020B0604020202020204" pitchFamily="34" charset="0"/>
              <a:buChar char="•"/>
            </a:pPr>
            <a:r>
              <a:rPr lang="en-US" sz="2800" dirty="0" smtClean="0">
                <a:latin typeface="Tahoma" panose="020B0604030504040204" pitchFamily="34" charset="0"/>
                <a:ea typeface="Tahoma" panose="020B0604030504040204" pitchFamily="34" charset="0"/>
                <a:cs typeface="Tahoma" panose="020B0604030504040204" pitchFamily="34" charset="0"/>
              </a:rPr>
              <a:t>Communications with presenters</a:t>
            </a:r>
            <a:endParaRPr lang="en-US" sz="2800" dirty="0">
              <a:latin typeface="Tahoma" panose="020B0604030504040204" pitchFamily="34" charset="0"/>
              <a:ea typeface="Tahoma" panose="020B0604030504040204" pitchFamily="34" charset="0"/>
              <a:cs typeface="Tahoma" panose="020B0604030504040204" pitchFamily="34" charset="0"/>
            </a:endParaRPr>
          </a:p>
          <a:p>
            <a:pPr marL="684213" lvl="1" indent="-227013">
              <a:spcAft>
                <a:spcPts val="600"/>
              </a:spcAft>
              <a:buFont typeface="Arial" panose="020B0604020202020204" pitchFamily="34" charset="0"/>
              <a:buChar char="•"/>
            </a:pPr>
            <a:r>
              <a:rPr lang="en-US" sz="2200" dirty="0" smtClean="0">
                <a:latin typeface="Tahoma" panose="020B0604030504040204" pitchFamily="34" charset="0"/>
                <a:ea typeface="Tahoma" panose="020B0604030504040204" pitchFamily="34" charset="0"/>
                <a:cs typeface="Tahoma" panose="020B0604030504040204" pitchFamily="34" charset="0"/>
              </a:rPr>
              <a:t>Questions </a:t>
            </a:r>
            <a:r>
              <a:rPr lang="en-US" sz="2200" dirty="0">
                <a:latin typeface="Tahoma" panose="020B0604030504040204" pitchFamily="34" charset="0"/>
                <a:ea typeface="Tahoma" panose="020B0604030504040204" pitchFamily="34" charset="0"/>
                <a:cs typeface="Tahoma" panose="020B0604030504040204" pitchFamily="34" charset="0"/>
              </a:rPr>
              <a:t>to each presenter will be coordinated by </a:t>
            </a:r>
            <a:r>
              <a:rPr lang="en-US" sz="2200" dirty="0" smtClean="0">
                <a:latin typeface="Tahoma" panose="020B0604030504040204" pitchFamily="34" charset="0"/>
                <a:ea typeface="Tahoma" panose="020B0604030504040204" pitchFamily="34" charset="0"/>
                <a:cs typeface="Tahoma" panose="020B0604030504040204" pitchFamily="34" charset="0"/>
              </a:rPr>
              <a:t>moderator (Brad Quayle), </a:t>
            </a:r>
            <a:r>
              <a:rPr lang="en-US" sz="2200" dirty="0">
                <a:latin typeface="Tahoma" panose="020B0604030504040204" pitchFamily="34" charset="0"/>
                <a:ea typeface="Tahoma" panose="020B0604030504040204" pitchFamily="34" charset="0"/>
                <a:cs typeface="Tahoma" panose="020B0604030504040204" pitchFamily="34" charset="0"/>
              </a:rPr>
              <a:t>where you will be called on to speak</a:t>
            </a:r>
          </a:p>
          <a:p>
            <a:pPr marL="684213" lvl="1" indent="-227013">
              <a:spcAft>
                <a:spcPts val="600"/>
              </a:spcAft>
              <a:buFont typeface="Arial" panose="020B0604020202020204" pitchFamily="34" charset="0"/>
              <a:buChar char="•"/>
            </a:pPr>
            <a:r>
              <a:rPr lang="en-US" sz="2200" dirty="0" smtClean="0">
                <a:latin typeface="Tahoma" panose="020B0604030504040204" pitchFamily="34" charset="0"/>
                <a:ea typeface="Tahoma" panose="020B0604030504040204" pitchFamily="34" charset="0"/>
                <a:cs typeface="Tahoma" panose="020B0604030504040204" pitchFamily="34" charset="0"/>
              </a:rPr>
              <a:t>Please </a:t>
            </a:r>
            <a:r>
              <a:rPr lang="en-US" sz="2200" dirty="0">
                <a:latin typeface="Tahoma" panose="020B0604030504040204" pitchFamily="34" charset="0"/>
                <a:ea typeface="Tahoma" panose="020B0604030504040204" pitchFamily="34" charset="0"/>
                <a:cs typeface="Tahoma" panose="020B0604030504040204" pitchFamily="34" charset="0"/>
              </a:rPr>
              <a:t>send questions to </a:t>
            </a:r>
            <a:r>
              <a:rPr lang="en-US" sz="2200" dirty="0" smtClean="0">
                <a:latin typeface="Tahoma" panose="020B0604030504040204" pitchFamily="34" charset="0"/>
                <a:ea typeface="Tahoma" panose="020B0604030504040204" pitchFamily="34" charset="0"/>
                <a:cs typeface="Tahoma" panose="020B0604030504040204" pitchFamily="34" charset="0"/>
              </a:rPr>
              <a:t>moderator via chat at any time</a:t>
            </a:r>
          </a:p>
          <a:p>
            <a:pPr marL="227013" indent="-227013">
              <a:spcAft>
                <a:spcPts val="600"/>
              </a:spcAft>
              <a:buFont typeface="Arial" panose="020B0604020202020204" pitchFamily="34" charset="0"/>
              <a:buChar char="•"/>
            </a:pPr>
            <a:r>
              <a:rPr lang="en-US" sz="2800" dirty="0" smtClean="0">
                <a:latin typeface="Tahoma" panose="020B0604030504040204" pitchFamily="34" charset="0"/>
                <a:ea typeface="Tahoma" panose="020B0604030504040204" pitchFamily="34" charset="0"/>
                <a:cs typeface="Tahoma" panose="020B0604030504040204" pitchFamily="34" charset="0"/>
              </a:rPr>
              <a:t>Conference </a:t>
            </a:r>
            <a:r>
              <a:rPr lang="en-US" sz="2800" dirty="0">
                <a:latin typeface="Tahoma" panose="020B0604030504040204" pitchFamily="34" charset="0"/>
                <a:ea typeface="Tahoma" panose="020B0604030504040204" pitchFamily="34" charset="0"/>
                <a:cs typeface="Tahoma" panose="020B0604030504040204" pitchFamily="34" charset="0"/>
              </a:rPr>
              <a:t>call</a:t>
            </a:r>
          </a:p>
          <a:p>
            <a:pPr marL="684213" lvl="1" indent="-227013">
              <a:spcAft>
                <a:spcPts val="600"/>
              </a:spcAft>
              <a:buFont typeface="Arial" panose="020B0604020202020204" pitchFamily="34" charset="0"/>
              <a:buChar char="•"/>
            </a:pPr>
            <a:r>
              <a:rPr lang="en-US" sz="2200" dirty="0">
                <a:latin typeface="Tahoma" panose="020B0604030504040204" pitchFamily="34" charset="0"/>
                <a:ea typeface="Tahoma" panose="020B0604030504040204" pitchFamily="34" charset="0"/>
                <a:cs typeface="Tahoma" panose="020B0604030504040204" pitchFamily="34" charset="0"/>
              </a:rPr>
              <a:t>Please keep your phone muted at all times unless called on by moderator</a:t>
            </a:r>
          </a:p>
          <a:p>
            <a:pPr marL="227013" indent="-227013">
              <a:spcAft>
                <a:spcPts val="600"/>
              </a:spcAft>
              <a:buFont typeface="Arial" panose="020B0604020202020204" pitchFamily="34" charset="0"/>
              <a:buChar char="•"/>
            </a:pPr>
            <a:r>
              <a:rPr lang="en-US" sz="2800" dirty="0" smtClean="0">
                <a:latin typeface="Tahoma" panose="020B0604030504040204" pitchFamily="34" charset="0"/>
                <a:ea typeface="Tahoma" panose="020B0604030504040204" pitchFamily="34" charset="0"/>
                <a:cs typeface="Tahoma" panose="020B0604030504040204" pitchFamily="34" charset="0"/>
              </a:rPr>
              <a:t>Webinar input/feedback</a:t>
            </a:r>
            <a:endParaRPr lang="en-US" sz="2800" dirty="0">
              <a:latin typeface="Tahoma" panose="020B0604030504040204" pitchFamily="34" charset="0"/>
              <a:ea typeface="Tahoma" panose="020B0604030504040204" pitchFamily="34" charset="0"/>
              <a:cs typeface="Tahoma" panose="020B0604030504040204" pitchFamily="34" charset="0"/>
            </a:endParaRPr>
          </a:p>
          <a:p>
            <a:pPr marL="684213" lvl="1" indent="-227013">
              <a:spcAft>
                <a:spcPts val="600"/>
              </a:spcAft>
              <a:buFont typeface="Arial" panose="020B0604020202020204" pitchFamily="34" charset="0"/>
              <a:buChar char="•"/>
            </a:pPr>
            <a:r>
              <a:rPr lang="en-US" sz="2200" dirty="0" smtClean="0">
                <a:latin typeface="Tahoma" panose="020B0604030504040204" pitchFamily="34" charset="0"/>
                <a:ea typeface="Tahoma" panose="020B0604030504040204" pitchFamily="34" charset="0"/>
                <a:cs typeface="Tahoma" panose="020B0604030504040204" pitchFamily="34" charset="0"/>
              </a:rPr>
              <a:t>Input from participants is valued and requested</a:t>
            </a:r>
          </a:p>
          <a:p>
            <a:pPr marL="684213" lvl="1" indent="-227013">
              <a:spcAft>
                <a:spcPts val="600"/>
              </a:spcAft>
              <a:buFont typeface="Arial" panose="020B0604020202020204" pitchFamily="34" charset="0"/>
              <a:buChar char="•"/>
            </a:pPr>
            <a:r>
              <a:rPr lang="en-US" sz="2200" dirty="0" smtClean="0">
                <a:latin typeface="Tahoma" panose="020B0604030504040204" pitchFamily="34" charset="0"/>
                <a:ea typeface="Tahoma" panose="020B0604030504040204" pitchFamily="34" charset="0"/>
                <a:cs typeface="Tahoma" panose="020B0604030504040204" pitchFamily="34" charset="0"/>
              </a:rPr>
              <a:t>Please complete </a:t>
            </a:r>
            <a:r>
              <a:rPr lang="en-US" sz="2200" dirty="0">
                <a:latin typeface="Tahoma" panose="020B0604030504040204" pitchFamily="34" charset="0"/>
                <a:ea typeface="Tahoma" panose="020B0604030504040204" pitchFamily="34" charset="0"/>
                <a:cs typeface="Tahoma" panose="020B0604030504040204" pitchFamily="34" charset="0"/>
              </a:rPr>
              <a:t>the post-webinar survey, where you will also have opportunity to influence future NDRC </a:t>
            </a:r>
            <a:r>
              <a:rPr lang="en-US" sz="2200" dirty="0" smtClean="0">
                <a:latin typeface="Tahoma" panose="020B0604030504040204" pitchFamily="34" charset="0"/>
                <a:ea typeface="Tahoma" panose="020B0604030504040204" pitchFamily="34" charset="0"/>
                <a:cs typeface="Tahoma" panose="020B0604030504040204" pitchFamily="34" charset="0"/>
              </a:rPr>
              <a:t>webinar topics</a:t>
            </a:r>
          </a:p>
        </p:txBody>
      </p:sp>
    </p:spTree>
    <p:extLst>
      <p:ext uri="{BB962C8B-B14F-4D97-AF65-F5344CB8AC3E}">
        <p14:creationId xmlns:p14="http://schemas.microsoft.com/office/powerpoint/2010/main" val="3874937357"/>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dirty="0" smtClean="0">
                <a:solidFill>
                  <a:srgbClr val="777777"/>
                </a:solidFill>
              </a:rPr>
              <a:t>NASA Direct Readout Conference (NDRC) Webinar Series</a:t>
            </a:r>
          </a:p>
        </p:txBody>
      </p:sp>
      <p:sp>
        <p:nvSpPr>
          <p:cNvPr id="2" name="Title 1"/>
          <p:cNvSpPr>
            <a:spLocks noGrp="1"/>
          </p:cNvSpPr>
          <p:nvPr>
            <p:ph type="title"/>
          </p:nvPr>
        </p:nvSpPr>
        <p:spPr>
          <a:xfrm>
            <a:off x="76200" y="76200"/>
            <a:ext cx="7924800" cy="609600"/>
          </a:xfrm>
        </p:spPr>
        <p:txBody>
          <a:bodyPr/>
          <a:lstStyle/>
          <a:p>
            <a:r>
              <a:rPr lang="en-US" sz="3600" dirty="0" smtClean="0"/>
              <a:t>Direct Readout Locations</a:t>
            </a:r>
            <a:endParaRPr lang="en-US" sz="3600" dirty="0"/>
          </a:p>
        </p:txBody>
      </p:sp>
      <p:pic>
        <p:nvPicPr>
          <p:cNvPr id="3" name="Picture 2"/>
          <p:cNvPicPr>
            <a:picLocks noChangeAspect="1"/>
          </p:cNvPicPr>
          <p:nvPr/>
        </p:nvPicPr>
        <p:blipFill>
          <a:blip r:embed="rId3"/>
          <a:stretch>
            <a:fillRect/>
          </a:stretch>
        </p:blipFill>
        <p:spPr>
          <a:xfrm>
            <a:off x="0" y="846380"/>
            <a:ext cx="9144000" cy="5165240"/>
          </a:xfrm>
          <a:prstGeom prst="rect">
            <a:avLst/>
          </a:prstGeom>
        </p:spPr>
      </p:pic>
      <p:sp>
        <p:nvSpPr>
          <p:cNvPr id="4" name="TextBox 3"/>
          <p:cNvSpPr txBox="1"/>
          <p:nvPr/>
        </p:nvSpPr>
        <p:spPr>
          <a:xfrm>
            <a:off x="1184534" y="6172200"/>
            <a:ext cx="6774932" cy="369332"/>
          </a:xfrm>
          <a:prstGeom prst="rect">
            <a:avLst/>
          </a:prstGeom>
          <a:noFill/>
        </p:spPr>
        <p:txBody>
          <a:bodyPr wrap="none"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163 confirmed X-band direct readout ground stations world-wide</a:t>
            </a:r>
          </a:p>
        </p:txBody>
      </p:sp>
      <p:sp>
        <p:nvSpPr>
          <p:cNvPr id="7" name="TextBox 6"/>
          <p:cNvSpPr txBox="1"/>
          <p:nvPr/>
        </p:nvSpPr>
        <p:spPr>
          <a:xfrm>
            <a:off x="6137190" y="5791200"/>
            <a:ext cx="2930610" cy="246221"/>
          </a:xfrm>
          <a:prstGeom prst="rect">
            <a:avLst/>
          </a:prstGeom>
          <a:noFill/>
        </p:spPr>
        <p:txBody>
          <a:bodyPr wrap="none" rtlCol="0">
            <a:spAutoFit/>
          </a:bodyPr>
          <a:lstStyle/>
          <a:p>
            <a:r>
              <a:rPr lang="en-US" sz="1000" dirty="0" smtClean="0">
                <a:solidFill>
                  <a:srgbClr val="FFFF00"/>
                </a:solidFill>
                <a:latin typeface="Tahoma" panose="020B0604030504040204" pitchFamily="34" charset="0"/>
                <a:ea typeface="Tahoma" panose="020B0604030504040204" pitchFamily="34" charset="0"/>
                <a:cs typeface="Tahoma" panose="020B0604030504040204" pitchFamily="34" charset="0"/>
              </a:rPr>
              <a:t>Ground Station Inventory Courtesy of NASA DRL</a:t>
            </a:r>
            <a:endParaRPr lang="en-US" sz="10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35569786"/>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dirty="0" smtClean="0">
                <a:solidFill>
                  <a:srgbClr val="777777"/>
                </a:solidFill>
              </a:rPr>
              <a:t>NASA Direct Readout Conference (NDRC) Webinar Series</a:t>
            </a:r>
          </a:p>
        </p:txBody>
      </p:sp>
      <p:sp>
        <p:nvSpPr>
          <p:cNvPr id="2" name="Title 1"/>
          <p:cNvSpPr>
            <a:spLocks noGrp="1"/>
          </p:cNvSpPr>
          <p:nvPr>
            <p:ph type="title"/>
          </p:nvPr>
        </p:nvSpPr>
        <p:spPr>
          <a:xfrm>
            <a:off x="76200" y="76200"/>
            <a:ext cx="7924800" cy="609600"/>
          </a:xfrm>
        </p:spPr>
        <p:txBody>
          <a:bodyPr/>
          <a:lstStyle/>
          <a:p>
            <a:r>
              <a:rPr lang="en-US" sz="3600" dirty="0" smtClean="0"/>
              <a:t>Direct Readout – Expanded Definition</a:t>
            </a:r>
            <a:endParaRPr lang="en-US" sz="3600" dirty="0"/>
          </a:p>
        </p:txBody>
      </p:sp>
      <p:sp>
        <p:nvSpPr>
          <p:cNvPr id="5" name="TextBox 4"/>
          <p:cNvSpPr txBox="1"/>
          <p:nvPr/>
        </p:nvSpPr>
        <p:spPr>
          <a:xfrm>
            <a:off x="482321" y="1060132"/>
            <a:ext cx="7848600" cy="4616648"/>
          </a:xfrm>
          <a:prstGeom prst="rect">
            <a:avLst/>
          </a:prstGeom>
          <a:noFill/>
        </p:spPr>
        <p:txBody>
          <a:bodyPr wrap="square" rtlCol="0">
            <a:spAutoFit/>
          </a:bodyPr>
          <a:lstStyle/>
          <a:p>
            <a:pPr marL="227013" indent="-227013">
              <a:spcAft>
                <a:spcPts val="600"/>
              </a:spcAft>
              <a:buFont typeface="Arial" panose="020B0604020202020204" pitchFamily="34" charset="0"/>
              <a:buChar char="•"/>
            </a:pPr>
            <a:r>
              <a:rPr lang="en-US" sz="2800" dirty="0" smtClean="0">
                <a:latin typeface="Tahoma" panose="020B0604030504040204" pitchFamily="34" charset="0"/>
                <a:ea typeface="Tahoma" panose="020B0604030504040204" pitchFamily="34" charset="0"/>
                <a:cs typeface="Tahoma" panose="020B0604030504040204" pitchFamily="34" charset="0"/>
              </a:rPr>
              <a:t>Direct Readout (DR):</a:t>
            </a:r>
          </a:p>
          <a:p>
            <a:pPr marL="687388" lvl="1" indent="-230188">
              <a:spcAft>
                <a:spcPts val="1800"/>
              </a:spcAft>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No longer just considered acquisition of direct broadcast from Earth observation satellites</a:t>
            </a:r>
          </a:p>
          <a:p>
            <a:pPr marL="687388" lvl="1" indent="-230188">
              <a:spcAft>
                <a:spcPts val="1800"/>
              </a:spcAft>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Availability of remote sensing observations and derivative data products ranging from at time of observation (real time) to 3 hours after observation (near real-time)</a:t>
            </a:r>
          </a:p>
          <a:p>
            <a:pPr marL="687388" lvl="1" indent="-230188">
              <a:spcAft>
                <a:spcPts val="1800"/>
              </a:spcAft>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Includes </a:t>
            </a:r>
            <a:r>
              <a:rPr lang="en-US" sz="2400" dirty="0">
                <a:latin typeface="Tahoma" panose="020B0604030504040204" pitchFamily="34" charset="0"/>
                <a:ea typeface="Tahoma" panose="020B0604030504040204" pitchFamily="34" charset="0"/>
                <a:cs typeface="Tahoma" panose="020B0604030504040204" pitchFamily="34" charset="0"/>
              </a:rPr>
              <a:t>all available near real-time (NRT) data sources</a:t>
            </a:r>
          </a:p>
          <a:p>
            <a:pPr marL="687388" lvl="1" indent="-230188">
              <a:spcAft>
                <a:spcPts val="1800"/>
              </a:spcAft>
              <a:buFont typeface="Arial" panose="020B0604020202020204" pitchFamily="34" charset="0"/>
              <a:buChar char="•"/>
            </a:pPr>
            <a:endParaRPr lang="en-US" sz="24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5089813"/>
            <a:ext cx="1371600" cy="1371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0720" y="5074227"/>
            <a:ext cx="1371600" cy="140277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6040" y="5521764"/>
            <a:ext cx="2743200" cy="507698"/>
          </a:xfrm>
          <a:prstGeom prst="rect">
            <a:avLst/>
          </a:prstGeom>
          <a:solidFill>
            <a:schemeClr val="bg1">
              <a:lumMod val="75000"/>
            </a:schemeClr>
          </a:solidFill>
        </p:spPr>
      </p:pic>
    </p:spTree>
    <p:extLst>
      <p:ext uri="{BB962C8B-B14F-4D97-AF65-F5344CB8AC3E}">
        <p14:creationId xmlns:p14="http://schemas.microsoft.com/office/powerpoint/2010/main" val="2757274815"/>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dirty="0" smtClean="0">
                <a:solidFill>
                  <a:srgbClr val="777777"/>
                </a:solidFill>
              </a:rPr>
              <a:t>NASA Direct Readout Conference (NDRC) Webinar Series</a:t>
            </a:r>
          </a:p>
        </p:txBody>
      </p:sp>
      <p:sp>
        <p:nvSpPr>
          <p:cNvPr id="2" name="Title 1"/>
          <p:cNvSpPr>
            <a:spLocks noGrp="1"/>
          </p:cNvSpPr>
          <p:nvPr>
            <p:ph type="title"/>
          </p:nvPr>
        </p:nvSpPr>
        <p:spPr>
          <a:xfrm>
            <a:off x="76200" y="76200"/>
            <a:ext cx="7924800" cy="609600"/>
          </a:xfrm>
        </p:spPr>
        <p:txBody>
          <a:bodyPr/>
          <a:lstStyle/>
          <a:p>
            <a:r>
              <a:rPr lang="en-US" sz="3600" dirty="0" smtClean="0"/>
              <a:t>NDRC Background</a:t>
            </a:r>
            <a:endParaRPr lang="en-US" sz="3600" dirty="0"/>
          </a:p>
        </p:txBody>
      </p:sp>
      <p:sp>
        <p:nvSpPr>
          <p:cNvPr id="5" name="TextBox 4"/>
          <p:cNvSpPr txBox="1"/>
          <p:nvPr/>
        </p:nvSpPr>
        <p:spPr>
          <a:xfrm>
            <a:off x="482321" y="990600"/>
            <a:ext cx="7848600" cy="5786199"/>
          </a:xfrm>
          <a:prstGeom prst="rect">
            <a:avLst/>
          </a:prstGeom>
          <a:noFill/>
        </p:spPr>
        <p:txBody>
          <a:bodyPr wrap="square" rtlCol="0">
            <a:spAutoFit/>
          </a:bodyPr>
          <a:lstStyle/>
          <a:p>
            <a:pPr marL="227013" indent="-227013">
              <a:spcAft>
                <a:spcPts val="600"/>
              </a:spcAft>
              <a:buFont typeface="Arial" panose="020B0604020202020204" pitchFamily="34" charset="0"/>
              <a:buChar char="•"/>
            </a:pPr>
            <a:r>
              <a:rPr lang="en-US" sz="2800" dirty="0" smtClean="0">
                <a:latin typeface="Tahoma" panose="020B0604030504040204" pitchFamily="34" charset="0"/>
                <a:ea typeface="Tahoma" panose="020B0604030504040204" pitchFamily="34" charset="0"/>
                <a:cs typeface="Tahoma" panose="020B0604030504040204" pitchFamily="34" charset="0"/>
              </a:rPr>
              <a:t>NASA Direct Readout Conference (NDRC)</a:t>
            </a:r>
          </a:p>
          <a:p>
            <a:pPr marL="687388" lvl="1" indent="-230188">
              <a:spcAft>
                <a:spcPts val="600"/>
              </a:spcAft>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Nine NDRC events held since 1997</a:t>
            </a:r>
          </a:p>
          <a:p>
            <a:pPr marL="687388" lvl="1" indent="-230188">
              <a:spcAft>
                <a:spcPts val="600"/>
              </a:spcAft>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International audience</a:t>
            </a:r>
          </a:p>
          <a:p>
            <a:pPr marL="687388" lvl="1" indent="-230188">
              <a:spcAft>
                <a:spcPts val="1800"/>
              </a:spcAft>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Focus on all sources of DR/NRT data</a:t>
            </a:r>
          </a:p>
          <a:p>
            <a:pPr marL="227013" indent="-227013">
              <a:spcAft>
                <a:spcPts val="600"/>
              </a:spcAft>
              <a:buFont typeface="Arial" panose="020B0604020202020204" pitchFamily="34" charset="0"/>
              <a:buChar char="•"/>
            </a:pPr>
            <a:r>
              <a:rPr lang="en-US" sz="2800" dirty="0" smtClean="0">
                <a:latin typeface="Tahoma" panose="020B0604030504040204" pitchFamily="34" charset="0"/>
                <a:ea typeface="Tahoma" panose="020B0604030504040204" pitchFamily="34" charset="0"/>
                <a:cs typeface="Tahoma" panose="020B0604030504040204" pitchFamily="34" charset="0"/>
              </a:rPr>
              <a:t>NDRC Purpose</a:t>
            </a:r>
          </a:p>
          <a:p>
            <a:pPr marL="687388" lvl="1" indent="-230188">
              <a:spcAft>
                <a:spcPts val="600"/>
              </a:spcAft>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Provide awareness and exchange of remote sensing science research</a:t>
            </a:r>
          </a:p>
          <a:p>
            <a:pPr marL="687388" lvl="1" indent="-230188">
              <a:spcAft>
                <a:spcPts val="600"/>
              </a:spcAft>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Highlight associated applications that leverage low latency data</a:t>
            </a:r>
          </a:p>
          <a:p>
            <a:pPr marL="687388" lvl="1" indent="-230188">
              <a:spcAft>
                <a:spcPts val="600"/>
              </a:spcAft>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Demonstrate and provide access to enabling technologies</a:t>
            </a:r>
          </a:p>
          <a:p>
            <a:pPr marL="687388" lvl="1" indent="-230188">
              <a:spcAft>
                <a:spcPts val="1200"/>
              </a:spcAft>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Foster collaboration to improve and/or enhance decision support systems (DSSs)</a:t>
            </a: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dirty="0" smtClean="0">
                <a:solidFill>
                  <a:srgbClr val="777777"/>
                </a:solidFill>
              </a:rPr>
              <a:t>NASA Direct Readout Conference (NDRC) Webinar Series</a:t>
            </a:r>
          </a:p>
        </p:txBody>
      </p:sp>
      <p:sp>
        <p:nvSpPr>
          <p:cNvPr id="2" name="Title 1"/>
          <p:cNvSpPr>
            <a:spLocks noGrp="1"/>
          </p:cNvSpPr>
          <p:nvPr>
            <p:ph type="title"/>
          </p:nvPr>
        </p:nvSpPr>
        <p:spPr>
          <a:xfrm>
            <a:off x="76200" y="76200"/>
            <a:ext cx="7924800" cy="609600"/>
          </a:xfrm>
        </p:spPr>
        <p:txBody>
          <a:bodyPr/>
          <a:lstStyle/>
          <a:p>
            <a:r>
              <a:rPr lang="en-US" sz="3600" dirty="0" smtClean="0"/>
              <a:t>NDRC-9</a:t>
            </a:r>
            <a:endParaRPr lang="en-US" sz="3600" dirty="0"/>
          </a:p>
        </p:txBody>
      </p:sp>
      <p:sp>
        <p:nvSpPr>
          <p:cNvPr id="5" name="TextBox 4"/>
          <p:cNvSpPr txBox="1"/>
          <p:nvPr/>
        </p:nvSpPr>
        <p:spPr>
          <a:xfrm>
            <a:off x="76200" y="990600"/>
            <a:ext cx="4937760" cy="5701561"/>
          </a:xfrm>
          <a:prstGeom prst="rect">
            <a:avLst/>
          </a:prstGeom>
          <a:noFill/>
        </p:spPr>
        <p:txBody>
          <a:bodyPr wrap="square" rtlCol="0">
            <a:spAutoFit/>
          </a:bodyPr>
          <a:lstStyle/>
          <a:p>
            <a:pPr marL="234950" indent="-234950">
              <a:spcAft>
                <a:spcPts val="600"/>
              </a:spcAft>
              <a:buFont typeface="Arial" panose="020B0604020202020204" pitchFamily="34" charset="0"/>
              <a:buChar char="•"/>
            </a:pPr>
            <a:r>
              <a:rPr lang="en-US" sz="2350" dirty="0" smtClean="0">
                <a:latin typeface="Tahoma" panose="020B0604030504040204" pitchFamily="34" charset="0"/>
                <a:ea typeface="Tahoma" panose="020B0604030504040204" pitchFamily="34" charset="0"/>
                <a:cs typeface="Tahoma" panose="020B0604030504040204" pitchFamily="34" charset="0"/>
              </a:rPr>
              <a:t>Science and cross-cutting technologies with DR/NRT data</a:t>
            </a:r>
          </a:p>
          <a:p>
            <a:pPr marL="630238" lvl="1" indent="-173038">
              <a:spcAft>
                <a:spcPts val="600"/>
              </a:spcAft>
              <a:buFont typeface="Arial" panose="020B0604020202020204" pitchFamily="34" charset="0"/>
              <a:buChar char="•"/>
            </a:pPr>
            <a:r>
              <a:rPr lang="en-US" sz="2000" dirty="0" smtClean="0">
                <a:latin typeface="Tahoma" panose="020B0604030504040204" pitchFamily="34" charset="0"/>
                <a:ea typeface="Tahoma" panose="020B0604030504040204" pitchFamily="34" charset="0"/>
                <a:cs typeface="Tahoma" panose="020B0604030504040204" pitchFamily="34" charset="0"/>
              </a:rPr>
              <a:t>Environmental prediction and monitoring </a:t>
            </a:r>
          </a:p>
          <a:p>
            <a:pPr marL="630238" lvl="1" indent="-173038">
              <a:spcAft>
                <a:spcPts val="600"/>
              </a:spcAft>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H</a:t>
            </a:r>
            <a:r>
              <a:rPr lang="en-US" sz="2000" dirty="0" smtClean="0">
                <a:latin typeface="Tahoma" panose="020B0604030504040204" pitchFamily="34" charset="0"/>
                <a:ea typeface="Tahoma" panose="020B0604030504040204" pitchFamily="34" charset="0"/>
                <a:cs typeface="Tahoma" panose="020B0604030504040204" pitchFamily="34" charset="0"/>
              </a:rPr>
              <a:t>azard mitigation/response</a:t>
            </a:r>
          </a:p>
          <a:p>
            <a:pPr marL="630238" lvl="1" indent="-173038">
              <a:spcAft>
                <a:spcPts val="1200"/>
              </a:spcAft>
              <a:buFont typeface="Arial" panose="020B0604020202020204" pitchFamily="34" charset="0"/>
              <a:buChar char="•"/>
            </a:pPr>
            <a:r>
              <a:rPr lang="en-US" sz="2000" dirty="0" smtClean="0">
                <a:latin typeface="Tahoma" panose="020B0604030504040204" pitchFamily="34" charset="0"/>
                <a:ea typeface="Tahoma" panose="020B0604030504040204" pitchFamily="34" charset="0"/>
                <a:cs typeface="Tahoma" panose="020B0604030504040204" pitchFamily="34" charset="0"/>
              </a:rPr>
              <a:t>Data processing and visualization</a:t>
            </a:r>
          </a:p>
          <a:p>
            <a:pPr marL="234950" indent="-234950">
              <a:spcAft>
                <a:spcPts val="600"/>
              </a:spcAft>
              <a:buFont typeface="Arial" panose="020B0604020202020204" pitchFamily="34" charset="0"/>
              <a:buChar char="•"/>
            </a:pPr>
            <a:r>
              <a:rPr lang="en-US" sz="2350" dirty="0" smtClean="0">
                <a:latin typeface="Tahoma" panose="020B0604030504040204" pitchFamily="34" charset="0"/>
                <a:ea typeface="Tahoma" panose="020B0604030504040204" pitchFamily="34" charset="0"/>
                <a:cs typeface="Tahoma" panose="020B0604030504040204" pitchFamily="34" charset="0"/>
              </a:rPr>
              <a:t>Mission/instrument status updates</a:t>
            </a:r>
          </a:p>
          <a:p>
            <a:pPr marL="630238" lvl="1" indent="-173038">
              <a:spcAft>
                <a:spcPts val="1200"/>
              </a:spcAft>
              <a:buFont typeface="Arial" panose="020B0604020202020204" pitchFamily="34" charset="0"/>
              <a:buChar char="•"/>
            </a:pPr>
            <a:r>
              <a:rPr lang="en-US" sz="2000" dirty="0" smtClean="0">
                <a:latin typeface="Tahoma" panose="020B0604030504040204" pitchFamily="34" charset="0"/>
                <a:ea typeface="Tahoma" panose="020B0604030504040204" pitchFamily="34" charset="0"/>
                <a:cs typeface="Tahoma" panose="020B0604030504040204" pitchFamily="34" charset="0"/>
              </a:rPr>
              <a:t>EOS, S-NPP, JPSS-1</a:t>
            </a:r>
          </a:p>
          <a:p>
            <a:pPr marL="234950" indent="-234950">
              <a:spcAft>
                <a:spcPts val="600"/>
              </a:spcAft>
              <a:buFont typeface="Arial" panose="020B0604020202020204" pitchFamily="34" charset="0"/>
              <a:buChar char="•"/>
            </a:pPr>
            <a:r>
              <a:rPr lang="en-US" sz="2350" dirty="0">
                <a:latin typeface="Tahoma" panose="020B0604030504040204" pitchFamily="34" charset="0"/>
                <a:ea typeface="Tahoma" panose="020B0604030504040204" pitchFamily="34" charset="0"/>
                <a:cs typeface="Tahoma" panose="020B0604030504040204" pitchFamily="34" charset="0"/>
              </a:rPr>
              <a:t>M</a:t>
            </a:r>
            <a:r>
              <a:rPr lang="en-US" sz="2350" dirty="0" smtClean="0">
                <a:latin typeface="Tahoma" panose="020B0604030504040204" pitchFamily="34" charset="0"/>
                <a:ea typeface="Tahoma" panose="020B0604030504040204" pitchFamily="34" charset="0"/>
                <a:cs typeface="Tahoma" panose="020B0604030504040204" pitchFamily="34" charset="0"/>
              </a:rPr>
              <a:t>ission data delivery systems</a:t>
            </a:r>
          </a:p>
          <a:p>
            <a:pPr marL="692150" lvl="1" indent="-234950">
              <a:spcAft>
                <a:spcPts val="1200"/>
              </a:spcAft>
              <a:buFont typeface="Arial" panose="020B0604020202020204" pitchFamily="34" charset="0"/>
              <a:buChar char="•"/>
            </a:pPr>
            <a:r>
              <a:rPr lang="en-US" sz="2000" dirty="0" smtClean="0">
                <a:latin typeface="Tahoma" panose="020B0604030504040204" pitchFamily="34" charset="0"/>
                <a:ea typeface="Tahoma" panose="020B0604030504040204" pitchFamily="34" charset="0"/>
                <a:cs typeface="Tahoma" panose="020B0604030504040204" pitchFamily="34" charset="0"/>
              </a:rPr>
              <a:t>NASA LANCE, ESA Sentinel</a:t>
            </a:r>
          </a:p>
          <a:p>
            <a:pPr marL="234950" indent="-234950">
              <a:spcAft>
                <a:spcPts val="600"/>
              </a:spcAft>
              <a:buFont typeface="Arial" panose="020B0604020202020204" pitchFamily="34" charset="0"/>
              <a:buChar char="•"/>
            </a:pPr>
            <a:r>
              <a:rPr lang="en-US" sz="2350" dirty="0" smtClean="0">
                <a:latin typeface="Tahoma" panose="020B0604030504040204" pitchFamily="34" charset="0"/>
                <a:ea typeface="Tahoma" panose="020B0604030504040204" pitchFamily="34" charset="0"/>
                <a:cs typeface="Tahoma" panose="020B0604030504040204" pitchFamily="34" charset="0"/>
              </a:rPr>
              <a:t>Science and application workshops with disciplinary emphasis</a:t>
            </a:r>
          </a:p>
          <a:p>
            <a:pPr marL="630238" lvl="1" indent="-173038">
              <a:spcAft>
                <a:spcPts val="600"/>
              </a:spcAft>
              <a:buFont typeface="Arial" panose="020B0604020202020204" pitchFamily="34" charset="0"/>
              <a:buChar char="•"/>
            </a:pPr>
            <a:r>
              <a:rPr lang="en-US" sz="2000" dirty="0" smtClean="0">
                <a:latin typeface="Tahoma" panose="020B0604030504040204" pitchFamily="34" charset="0"/>
                <a:ea typeface="Tahoma" panose="020B0604030504040204" pitchFamily="34" charset="0"/>
                <a:cs typeface="Tahoma" panose="020B0604030504040204" pitchFamily="34" charset="0"/>
              </a:rPr>
              <a:t>Land, Oceans and Atmosphere</a:t>
            </a:r>
          </a:p>
        </p:txBody>
      </p:sp>
      <p:pic>
        <p:nvPicPr>
          <p:cNvPr id="7" name="Picture 6"/>
          <p:cNvPicPr>
            <a:picLocks noChangeAspect="1"/>
          </p:cNvPicPr>
          <p:nvPr/>
        </p:nvPicPr>
        <p:blipFill>
          <a:blip r:embed="rId3"/>
          <a:stretch>
            <a:fillRect/>
          </a:stretch>
        </p:blipFill>
        <p:spPr>
          <a:xfrm>
            <a:off x="5029200" y="1219200"/>
            <a:ext cx="4023360" cy="254368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4213860"/>
            <a:ext cx="4023360" cy="2263140"/>
          </a:xfrm>
          <a:prstGeom prst="rect">
            <a:avLst/>
          </a:prstGeom>
        </p:spPr>
      </p:pic>
    </p:spTree>
    <p:extLst>
      <p:ext uri="{BB962C8B-B14F-4D97-AF65-F5344CB8AC3E}">
        <p14:creationId xmlns:p14="http://schemas.microsoft.com/office/powerpoint/2010/main" val="1428298174"/>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dirty="0" smtClean="0">
                <a:solidFill>
                  <a:srgbClr val="777777"/>
                </a:solidFill>
              </a:rPr>
              <a:t>NASA Direct Readout Conference (NDRC) Webinar Series</a:t>
            </a:r>
          </a:p>
        </p:txBody>
      </p:sp>
      <p:sp>
        <p:nvSpPr>
          <p:cNvPr id="2" name="Title 1"/>
          <p:cNvSpPr>
            <a:spLocks noGrp="1"/>
          </p:cNvSpPr>
          <p:nvPr>
            <p:ph type="title"/>
          </p:nvPr>
        </p:nvSpPr>
        <p:spPr>
          <a:xfrm>
            <a:off x="76200" y="76200"/>
            <a:ext cx="7924800" cy="609600"/>
          </a:xfrm>
        </p:spPr>
        <p:txBody>
          <a:bodyPr/>
          <a:lstStyle/>
          <a:p>
            <a:r>
              <a:rPr lang="en-US" sz="3600" dirty="0" smtClean="0"/>
              <a:t>NDRC Webinar Series</a:t>
            </a:r>
            <a:endParaRPr lang="en-US" sz="3600" dirty="0"/>
          </a:p>
        </p:txBody>
      </p:sp>
      <p:sp>
        <p:nvSpPr>
          <p:cNvPr id="5" name="TextBox 4"/>
          <p:cNvSpPr txBox="1"/>
          <p:nvPr/>
        </p:nvSpPr>
        <p:spPr>
          <a:xfrm>
            <a:off x="482321" y="1060132"/>
            <a:ext cx="7848600" cy="4970591"/>
          </a:xfrm>
          <a:prstGeom prst="rect">
            <a:avLst/>
          </a:prstGeom>
          <a:noFill/>
        </p:spPr>
        <p:txBody>
          <a:bodyPr wrap="square" rtlCol="0">
            <a:spAutoFit/>
          </a:bodyPr>
          <a:lstStyle/>
          <a:p>
            <a:pPr marL="227013" indent="-227013">
              <a:spcAft>
                <a:spcPts val="600"/>
              </a:spcAft>
              <a:buFont typeface="Arial" panose="020B0604020202020204" pitchFamily="34" charset="0"/>
              <a:buChar char="•"/>
            </a:pPr>
            <a:r>
              <a:rPr lang="en-US" sz="2800" dirty="0" smtClean="0">
                <a:latin typeface="Tahoma" panose="020B0604030504040204" pitchFamily="34" charset="0"/>
                <a:ea typeface="Tahoma" panose="020B0604030504040204" pitchFamily="34" charset="0"/>
                <a:cs typeface="Tahoma" panose="020B0604030504040204" pitchFamily="34" charset="0"/>
              </a:rPr>
              <a:t>Objective(s)</a:t>
            </a:r>
          </a:p>
          <a:p>
            <a:pPr marL="684213" lvl="1" indent="-227013">
              <a:spcAft>
                <a:spcPts val="60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B</a:t>
            </a:r>
            <a:r>
              <a:rPr lang="en-US" sz="2400" dirty="0" smtClean="0">
                <a:latin typeface="Tahoma" panose="020B0604030504040204" pitchFamily="34" charset="0"/>
                <a:ea typeface="Tahoma" panose="020B0604030504040204" pitchFamily="34" charset="0"/>
                <a:cs typeface="Tahoma" panose="020B0604030504040204" pitchFamily="34" charset="0"/>
              </a:rPr>
              <a:t>ridging activity between NDRC meetings.</a:t>
            </a:r>
          </a:p>
          <a:p>
            <a:pPr marL="684213" lvl="1" indent="-227013">
              <a:spcAft>
                <a:spcPts val="600"/>
              </a:spcAft>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Provide a “virtual” forum for </a:t>
            </a:r>
            <a:r>
              <a:rPr lang="en-US" sz="2400" dirty="0">
                <a:latin typeface="Tahoma" panose="020B0604030504040204" pitchFamily="34" charset="0"/>
                <a:ea typeface="Tahoma" panose="020B0604030504040204" pitchFamily="34" charset="0"/>
                <a:cs typeface="Tahoma" panose="020B0604030504040204" pitchFamily="34" charset="0"/>
              </a:rPr>
              <a:t>ongoing communications </a:t>
            </a:r>
            <a:r>
              <a:rPr lang="en-US" sz="2400" dirty="0" smtClean="0">
                <a:latin typeface="Tahoma" panose="020B0604030504040204" pitchFamily="34" charset="0"/>
                <a:ea typeface="Tahoma" panose="020B0604030504040204" pitchFamily="34" charset="0"/>
                <a:cs typeface="Tahoma" panose="020B0604030504040204" pitchFamily="34" charset="0"/>
              </a:rPr>
              <a:t>among</a:t>
            </a:r>
          </a:p>
          <a:p>
            <a:pPr marL="1141413" lvl="2" indent="-227013">
              <a:spcAft>
                <a:spcPts val="600"/>
              </a:spcAft>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DR/NRT </a:t>
            </a:r>
            <a:r>
              <a:rPr lang="en-US" sz="2400" dirty="0">
                <a:latin typeface="Tahoma" panose="020B0604030504040204" pitchFamily="34" charset="0"/>
                <a:ea typeface="Tahoma" panose="020B0604030504040204" pitchFamily="34" charset="0"/>
                <a:cs typeface="Tahoma" panose="020B0604030504040204" pitchFamily="34" charset="0"/>
              </a:rPr>
              <a:t>data </a:t>
            </a:r>
            <a:r>
              <a:rPr lang="en-US" sz="2400" dirty="0" smtClean="0">
                <a:latin typeface="Tahoma" panose="020B0604030504040204" pitchFamily="34" charset="0"/>
                <a:ea typeface="Tahoma" panose="020B0604030504040204" pitchFamily="34" charset="0"/>
                <a:cs typeface="Tahoma" panose="020B0604030504040204" pitchFamily="34" charset="0"/>
              </a:rPr>
              <a:t>practitioners</a:t>
            </a:r>
          </a:p>
          <a:p>
            <a:pPr marL="1141413" lvl="2" indent="-227013">
              <a:spcAft>
                <a:spcPts val="600"/>
              </a:spcAft>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Organizations </a:t>
            </a:r>
            <a:r>
              <a:rPr lang="en-US" sz="2400" dirty="0">
                <a:latin typeface="Tahoma" panose="020B0604030504040204" pitchFamily="34" charset="0"/>
                <a:ea typeface="Tahoma" panose="020B0604030504040204" pitchFamily="34" charset="0"/>
                <a:cs typeface="Tahoma" panose="020B0604030504040204" pitchFamily="34" charset="0"/>
              </a:rPr>
              <a:t>that </a:t>
            </a:r>
            <a:r>
              <a:rPr lang="en-US" sz="2400" dirty="0" smtClean="0">
                <a:latin typeface="Tahoma" panose="020B0604030504040204" pitchFamily="34" charset="0"/>
                <a:ea typeface="Tahoma" panose="020B0604030504040204" pitchFamily="34" charset="0"/>
                <a:cs typeface="Tahoma" panose="020B0604030504040204" pitchFamily="34" charset="0"/>
              </a:rPr>
              <a:t>conduct relevant DSS operations</a:t>
            </a:r>
          </a:p>
          <a:p>
            <a:pPr marL="1141413" lvl="2" indent="-227013">
              <a:spcAft>
                <a:spcPts val="1800"/>
              </a:spcAft>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End </a:t>
            </a:r>
            <a:r>
              <a:rPr lang="en-US" sz="2400" dirty="0">
                <a:latin typeface="Tahoma" panose="020B0604030504040204" pitchFamily="34" charset="0"/>
                <a:ea typeface="Tahoma" panose="020B0604030504040204" pitchFamily="34" charset="0"/>
                <a:cs typeface="Tahoma" panose="020B0604030504040204" pitchFamily="34" charset="0"/>
              </a:rPr>
              <a:t>user </a:t>
            </a:r>
            <a:r>
              <a:rPr lang="en-US" sz="2400" dirty="0" smtClean="0">
                <a:latin typeface="Tahoma" panose="020B0604030504040204" pitchFamily="34" charset="0"/>
                <a:ea typeface="Tahoma" panose="020B0604030504040204" pitchFamily="34" charset="0"/>
                <a:cs typeface="Tahoma" panose="020B0604030504040204" pitchFamily="34" charset="0"/>
              </a:rPr>
              <a:t>community</a:t>
            </a:r>
          </a:p>
          <a:p>
            <a:pPr marL="227013" indent="-227013">
              <a:spcAft>
                <a:spcPts val="600"/>
              </a:spcAft>
              <a:buFont typeface="Arial" panose="020B0604020202020204" pitchFamily="34" charset="0"/>
              <a:buChar char="•"/>
            </a:pPr>
            <a:r>
              <a:rPr lang="en-US" sz="2800" dirty="0" smtClean="0">
                <a:latin typeface="Tahoma" panose="020B0604030504040204" pitchFamily="34" charset="0"/>
                <a:ea typeface="Tahoma" panose="020B0604030504040204" pitchFamily="34" charset="0"/>
                <a:cs typeface="Tahoma" panose="020B0604030504040204" pitchFamily="34" charset="0"/>
              </a:rPr>
              <a:t>Planned Frequency and Topics</a:t>
            </a:r>
          </a:p>
          <a:p>
            <a:pPr marL="684213" lvl="1" indent="-227013">
              <a:spcAft>
                <a:spcPts val="600"/>
              </a:spcAft>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Will address and solicit input from webinar participants later in today’s wrap up session</a:t>
            </a:r>
          </a:p>
        </p:txBody>
      </p:sp>
    </p:spTree>
    <p:extLst>
      <p:ext uri="{BB962C8B-B14F-4D97-AF65-F5344CB8AC3E}">
        <p14:creationId xmlns:p14="http://schemas.microsoft.com/office/powerpoint/2010/main" val="815469624"/>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dirty="0" smtClean="0">
                <a:solidFill>
                  <a:srgbClr val="777777"/>
                </a:solidFill>
              </a:rPr>
              <a:t>NASA Direct Readout Conference (NDRC) Webinar Series</a:t>
            </a:r>
          </a:p>
        </p:txBody>
      </p:sp>
      <p:sp>
        <p:nvSpPr>
          <p:cNvPr id="2" name="Title 1"/>
          <p:cNvSpPr>
            <a:spLocks noGrp="1"/>
          </p:cNvSpPr>
          <p:nvPr>
            <p:ph type="title"/>
          </p:nvPr>
        </p:nvSpPr>
        <p:spPr>
          <a:xfrm>
            <a:off x="76200" y="76200"/>
            <a:ext cx="7924800" cy="609600"/>
          </a:xfrm>
        </p:spPr>
        <p:txBody>
          <a:bodyPr/>
          <a:lstStyle/>
          <a:p>
            <a:r>
              <a:rPr lang="en-US" sz="3600" dirty="0" smtClean="0"/>
              <a:t>Today’s Agenda</a:t>
            </a:r>
            <a:endParaRPr lang="en-US" sz="3600" dirty="0"/>
          </a:p>
        </p:txBody>
      </p:sp>
      <p:sp>
        <p:nvSpPr>
          <p:cNvPr id="5" name="TextBox 4"/>
          <p:cNvSpPr txBox="1"/>
          <p:nvPr/>
        </p:nvSpPr>
        <p:spPr>
          <a:xfrm>
            <a:off x="482321" y="990600"/>
            <a:ext cx="7848600" cy="5416868"/>
          </a:xfrm>
          <a:prstGeom prst="rect">
            <a:avLst/>
          </a:prstGeom>
          <a:noFill/>
        </p:spPr>
        <p:txBody>
          <a:bodyPr wrap="square" rtlCol="0">
            <a:spAutoFit/>
          </a:bodyPr>
          <a:lstStyle/>
          <a:p>
            <a:pPr marL="227013" indent="-227013">
              <a:spcAft>
                <a:spcPts val="600"/>
              </a:spcAft>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Fire Science Algorithms and Products Update for Low Latency Applications/Users </a:t>
            </a:r>
            <a:endParaRPr lang="en-US" sz="2800" dirty="0" smtClean="0">
              <a:latin typeface="Tahoma" panose="020B0604030504040204" pitchFamily="34" charset="0"/>
              <a:ea typeface="Tahoma" panose="020B0604030504040204" pitchFamily="34" charset="0"/>
              <a:cs typeface="Tahoma" panose="020B0604030504040204" pitchFamily="34" charset="0"/>
            </a:endParaRPr>
          </a:p>
          <a:p>
            <a:pPr marL="684213" lvl="1" indent="-227013">
              <a:spcAft>
                <a:spcPts val="1800"/>
              </a:spcAft>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Presented by Louis </a:t>
            </a:r>
            <a:r>
              <a:rPr lang="en-US" sz="2400" dirty="0">
                <a:latin typeface="Tahoma" panose="020B0604030504040204" pitchFamily="34" charset="0"/>
                <a:ea typeface="Tahoma" panose="020B0604030504040204" pitchFamily="34" charset="0"/>
                <a:cs typeface="Tahoma" panose="020B0604030504040204" pitchFamily="34" charset="0"/>
              </a:rPr>
              <a:t>Giglio (NASA/GSFC</a:t>
            </a:r>
            <a:r>
              <a:rPr lang="en-US" sz="2400" dirty="0" smtClean="0">
                <a:latin typeface="Tahoma" panose="020B0604030504040204" pitchFamily="34" charset="0"/>
                <a:ea typeface="Tahoma" panose="020B0604030504040204" pitchFamily="34" charset="0"/>
                <a:cs typeface="Tahoma" panose="020B0604030504040204" pitchFamily="34" charset="0"/>
              </a:rPr>
              <a:t>)</a:t>
            </a:r>
          </a:p>
          <a:p>
            <a:pPr marL="227013" indent="-227013">
              <a:spcAft>
                <a:spcPts val="600"/>
              </a:spcAft>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Status of the Multi-Angle Implementation of Atmospheric Correction (MAIAC) Algorithm for Low Latency Applications/Users </a:t>
            </a:r>
            <a:endParaRPr lang="en-US" sz="2800" dirty="0" smtClean="0">
              <a:latin typeface="Tahoma" panose="020B0604030504040204" pitchFamily="34" charset="0"/>
              <a:ea typeface="Tahoma" panose="020B0604030504040204" pitchFamily="34" charset="0"/>
              <a:cs typeface="Tahoma" panose="020B0604030504040204" pitchFamily="34" charset="0"/>
            </a:endParaRPr>
          </a:p>
          <a:p>
            <a:pPr marL="684213" lvl="1" indent="-227013">
              <a:spcAft>
                <a:spcPts val="1800"/>
              </a:spcAft>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Presented by Alexei </a:t>
            </a:r>
            <a:r>
              <a:rPr lang="en-US" sz="2400" dirty="0">
                <a:latin typeface="Tahoma" panose="020B0604030504040204" pitchFamily="34" charset="0"/>
                <a:ea typeface="Tahoma" panose="020B0604030504040204" pitchFamily="34" charset="0"/>
                <a:cs typeface="Tahoma" panose="020B0604030504040204" pitchFamily="34" charset="0"/>
              </a:rPr>
              <a:t>Lyapustin (</a:t>
            </a:r>
            <a:r>
              <a:rPr lang="en-US" sz="2400" dirty="0" smtClean="0">
                <a:latin typeface="Tahoma" panose="020B0604030504040204" pitchFamily="34" charset="0"/>
                <a:ea typeface="Tahoma" panose="020B0604030504040204" pitchFamily="34" charset="0"/>
                <a:cs typeface="Tahoma" panose="020B0604030504040204" pitchFamily="34" charset="0"/>
              </a:rPr>
              <a:t>NASA/GSFC)</a:t>
            </a:r>
          </a:p>
          <a:p>
            <a:pPr marL="227013" indent="-227013">
              <a:spcAft>
                <a:spcPts val="600"/>
              </a:spcAft>
              <a:buFont typeface="Arial" panose="020B0604020202020204" pitchFamily="34" charset="0"/>
              <a:buChar char="•"/>
            </a:pPr>
            <a:r>
              <a:rPr lang="en-US" sz="2800" dirty="0" smtClean="0">
                <a:latin typeface="Tahoma" panose="020B0604030504040204" pitchFamily="34" charset="0"/>
                <a:ea typeface="Tahoma" panose="020B0604030504040204" pitchFamily="34" charset="0"/>
                <a:cs typeface="Tahoma" panose="020B0604030504040204" pitchFamily="34" charset="0"/>
              </a:rPr>
              <a:t>Meeting Wrap Up and Planning for Next Webinar</a:t>
            </a:r>
          </a:p>
          <a:p>
            <a:pPr marL="684213" lvl="1" indent="-227013">
              <a:spcAft>
                <a:spcPts val="600"/>
              </a:spcAft>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Brad Quayle</a:t>
            </a:r>
          </a:p>
          <a:p>
            <a:pPr marL="227013" indent="-227013">
              <a:spcAft>
                <a:spcPts val="600"/>
              </a:spcAft>
              <a:buFont typeface="Arial" panose="020B0604020202020204" pitchFamily="34" charset="0"/>
              <a:buChar char="•"/>
            </a:pPr>
            <a:endParaRPr lang="en-US" sz="2800" dirty="0" smtClean="0"/>
          </a:p>
        </p:txBody>
      </p:sp>
      <p:sp>
        <p:nvSpPr>
          <p:cNvPr id="3" name="TextBox 2"/>
          <p:cNvSpPr txBox="1"/>
          <p:nvPr/>
        </p:nvSpPr>
        <p:spPr>
          <a:xfrm>
            <a:off x="163582" y="5943600"/>
            <a:ext cx="8816837" cy="630942"/>
          </a:xfrm>
          <a:prstGeom prst="rect">
            <a:avLst/>
          </a:prstGeom>
          <a:noFill/>
        </p:spPr>
        <p:txBody>
          <a:bodyPr wrap="none" rtlCol="0">
            <a:spAutoFit/>
          </a:bodyPr>
          <a:lstStyle/>
          <a:p>
            <a:pPr algn="ctr">
              <a:spcAft>
                <a:spcPts val="600"/>
              </a:spcAft>
            </a:pPr>
            <a:r>
              <a:rPr lang="en-US" sz="1500" b="1" i="1" dirty="0" smtClean="0">
                <a:latin typeface="Tahoma" panose="020B0604030504040204" pitchFamily="34" charset="0"/>
                <a:ea typeface="Tahoma" panose="020B0604030504040204" pitchFamily="34" charset="0"/>
                <a:cs typeface="Tahoma" panose="020B0604030504040204" pitchFamily="34" charset="0"/>
              </a:rPr>
              <a:t>Please hold verbal questions until the end of each individual presentation.</a:t>
            </a:r>
          </a:p>
          <a:p>
            <a:pPr algn="ctr"/>
            <a:r>
              <a:rPr lang="en-US" sz="1500" b="1" i="1" dirty="0" smtClean="0">
                <a:latin typeface="Tahoma" panose="020B0604030504040204" pitchFamily="34" charset="0"/>
                <a:ea typeface="Tahoma" panose="020B0604030504040204" pitchFamily="34" charset="0"/>
                <a:cs typeface="Tahoma" panose="020B0604030504040204" pitchFamily="34" charset="0"/>
              </a:rPr>
              <a:t>Written questions can be submitted  anytime via chat to Brad Quayle or Bob Kannenberg.</a:t>
            </a:r>
            <a:endParaRPr lang="en-US" sz="1500" b="1"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11338944"/>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MTBS_BlackTemplate">
  <a:themeElements>
    <a:clrScheme name="MTBS_Black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TBS_Black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TBS_Black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TBS_Black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TBS_Black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TBS_Black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TBS_Black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TBS_Black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TBS_Black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TBS_Black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TBS_Black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TBS_Black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TBS_Black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TBS_Black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itle.potx" id="{7CE03ECB-8493-439A-A9C7-D348A052E615}" vid="{BCEF60ED-A478-4A10-B9AC-EF1B90D58B3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2084</TotalTime>
  <Words>1982</Words>
  <Application>Microsoft Office PowerPoint</Application>
  <PresentationFormat>On-screen Show (4:3)</PresentationFormat>
  <Paragraphs>173</Paragraphs>
  <Slides>14</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Tahoma</vt:lpstr>
      <vt:lpstr>MTBS_BlackTemplate</vt:lpstr>
      <vt:lpstr>Custom Design</vt:lpstr>
      <vt:lpstr>PowerPoint Presentation</vt:lpstr>
      <vt:lpstr>NASA Direct Readout Conference (NDRC) Webinar Series  </vt:lpstr>
      <vt:lpstr>NDRC Webinar Ground Rules</vt:lpstr>
      <vt:lpstr>Direct Readout Locations</vt:lpstr>
      <vt:lpstr>Direct Readout – Expanded Definition</vt:lpstr>
      <vt:lpstr>NDRC Background</vt:lpstr>
      <vt:lpstr>NDRC-9</vt:lpstr>
      <vt:lpstr>NDRC Webinar Series</vt:lpstr>
      <vt:lpstr>Today’s Agenda</vt:lpstr>
      <vt:lpstr>PowerPoint Presentation</vt:lpstr>
      <vt:lpstr>Meeting Wrap Up</vt:lpstr>
      <vt:lpstr>Meeting Wrap Up</vt:lpstr>
      <vt:lpstr>Meeting Wrap Up</vt:lpstr>
      <vt:lpstr>PowerPoint Presentation</vt:lpstr>
    </vt:vector>
  </TitlesOfParts>
  <Company>USDA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Quayle, Brad -FS</dc:creator>
  <cp:lastModifiedBy>Quayle, Brad -FS</cp:lastModifiedBy>
  <cp:revision>141</cp:revision>
  <dcterms:created xsi:type="dcterms:W3CDTF">2016-06-13T15:15:20Z</dcterms:created>
  <dcterms:modified xsi:type="dcterms:W3CDTF">2018-05-24T22:11:24Z</dcterms:modified>
</cp:coreProperties>
</file>