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63" r:id="rId2"/>
    <p:sldId id="259" r:id="rId3"/>
    <p:sldId id="260" r:id="rId4"/>
    <p:sldId id="257" r:id="rId5"/>
    <p:sldId id="262"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62951" autoAdjust="0"/>
  </p:normalViewPr>
  <p:slideViewPr>
    <p:cSldViewPr snapToGrid="0">
      <p:cViewPr varScale="1">
        <p:scale>
          <a:sx n="83" d="100"/>
          <a:sy n="83" d="100"/>
        </p:scale>
        <p:origin x="159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F1FFC8-94E1-4663-B39F-A6159BCCF3AE}" type="datetimeFigureOut">
              <a:rPr lang="en-US" smtClean="0"/>
              <a:t>5/7/2019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77F41E-880B-403D-BBB5-EB336D9B2E26}" type="slidenum">
              <a:rPr lang="en-US" smtClean="0"/>
              <a:t>‹#›</a:t>
            </a:fld>
            <a:endParaRPr lang="en-US"/>
          </a:p>
        </p:txBody>
      </p:sp>
    </p:spTree>
    <p:extLst>
      <p:ext uri="{BB962C8B-B14F-4D97-AF65-F5344CB8AC3E}">
        <p14:creationId xmlns:p14="http://schemas.microsoft.com/office/powerpoint/2010/main" val="3148850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t>This presentation</a:t>
            </a:r>
            <a:r>
              <a:rPr lang="en-US" sz="1200" baseline="0" dirty="0" smtClean="0"/>
              <a:t> is intended to be a short update on the status of the NASA Black Marble Nighttime Light Product Suite.</a:t>
            </a:r>
          </a:p>
          <a:p>
            <a:pPr marL="171450" indent="-171450">
              <a:buFont typeface="Arial" panose="020B0604020202020204" pitchFamily="34" charset="0"/>
              <a:buChar char="•"/>
            </a:pPr>
            <a:endParaRPr lang="en-US" sz="1200" baseline="0" dirty="0" smtClean="0"/>
          </a:p>
          <a:p>
            <a:pPr marL="171450" indent="-171450">
              <a:buFont typeface="Arial" panose="020B0604020202020204" pitchFamily="34" charset="0"/>
              <a:buChar char="•"/>
            </a:pPr>
            <a:r>
              <a:rPr lang="en-US" sz="1200" baseline="0" dirty="0" smtClean="0"/>
              <a:t>Unfortunately, Dr. Roman and others from the NASA Black Marble Team are unavailable today, but Dr. Roman and his team have generously compiled a few status slides and I will be presenting them.</a:t>
            </a:r>
          </a:p>
          <a:p>
            <a:endParaRPr lang="en-US" dirty="0"/>
          </a:p>
        </p:txBody>
      </p:sp>
      <p:sp>
        <p:nvSpPr>
          <p:cNvPr id="4" name="Slide Number Placeholder 3"/>
          <p:cNvSpPr>
            <a:spLocks noGrp="1"/>
          </p:cNvSpPr>
          <p:nvPr>
            <p:ph type="sldNum" sz="quarter" idx="10"/>
          </p:nvPr>
        </p:nvSpPr>
        <p:spPr/>
        <p:txBody>
          <a:bodyPr/>
          <a:lstStyle/>
          <a:p>
            <a:fld id="{6177F41E-880B-403D-BBB5-EB336D9B2E26}" type="slidenum">
              <a:rPr lang="en-US" smtClean="0"/>
              <a:t>1</a:t>
            </a:fld>
            <a:endParaRPr lang="en-US"/>
          </a:p>
        </p:txBody>
      </p:sp>
    </p:spTree>
    <p:extLst>
      <p:ext uri="{BB962C8B-B14F-4D97-AF65-F5344CB8AC3E}">
        <p14:creationId xmlns:p14="http://schemas.microsoft.com/office/powerpoint/2010/main" val="2122264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aseline="0" dirty="0" smtClean="0"/>
              <a:t>The </a:t>
            </a:r>
            <a:r>
              <a:rPr lang="en-US" sz="1100" baseline="0" dirty="0" smtClean="0"/>
              <a:t>Black Marble product uses the DNB data acquired by VIIRS to provide a new generation of satellite products that provide global measurement of nocturnal visible and near-infrared light that are suitable for Earth science and climate studies. </a:t>
            </a:r>
          </a:p>
          <a:p>
            <a:pPr marL="171450" indent="-171450">
              <a:buFont typeface="Arial" panose="020B0604020202020204" pitchFamily="34" charset="0"/>
              <a:buChar char="•"/>
            </a:pPr>
            <a:endParaRPr lang="en-US" sz="1100" baseline="0" dirty="0" smtClean="0"/>
          </a:p>
          <a:p>
            <a:pPr marL="171450" indent="-171450">
              <a:buFont typeface="Arial" panose="020B0604020202020204" pitchFamily="34" charset="0"/>
              <a:buChar char="•"/>
            </a:pPr>
            <a:r>
              <a:rPr lang="en-US" sz="1100" baseline="0" dirty="0" smtClean="0"/>
              <a:t>The VIIRS DNB's has ultra-sensitivity in low-light conditions allowing for the generation of new science-quality nighttime products due to significantly improved resolution and calibration compared to satellite nighttime light products such as those from DMSP.</a:t>
            </a:r>
          </a:p>
          <a:p>
            <a:pPr marL="171450" indent="-171450">
              <a:buFont typeface="Arial" panose="020B0604020202020204" pitchFamily="34" charset="0"/>
              <a:buChar char="•"/>
            </a:pPr>
            <a:endParaRPr lang="en-US" sz="1100" baseline="0" dirty="0" smtClean="0"/>
          </a:p>
          <a:p>
            <a:pPr marL="171450" indent="-171450">
              <a:buFont typeface="Arial" panose="020B0604020202020204" pitchFamily="34" charset="0"/>
              <a:buChar char="•"/>
            </a:pPr>
            <a:r>
              <a:rPr lang="en-US" sz="1100" baseline="0" dirty="0" smtClean="0"/>
              <a:t>Utility of the Black Marble product suite intersects land and the cryosphere (monitoring active fires, gas flares and snow/ice extent), atmosphere (cloud and aerosol properties) and ocean disciplines (sea ice and ship tracking) and it also has broad application uses.  It has been used significantly of late in disaster risk reduction/impacts, primarily to assess the extent and duration of damage to power infrastructure due to severe weather impacts, such as hurricanes, and other disaster events.  The products are also proving to be very useful to assess anthropogenic and socioeconomic impacts including monitoring human migration patterns related to routine events/seasonal cycles as well as a result of conflicts/wars.</a:t>
            </a:r>
            <a:endParaRPr lang="en-US" sz="1100" dirty="0"/>
          </a:p>
        </p:txBody>
      </p:sp>
      <p:sp>
        <p:nvSpPr>
          <p:cNvPr id="4" name="Slide Number Placeholder 3"/>
          <p:cNvSpPr>
            <a:spLocks noGrp="1"/>
          </p:cNvSpPr>
          <p:nvPr>
            <p:ph type="sldNum" sz="quarter" idx="10"/>
          </p:nvPr>
        </p:nvSpPr>
        <p:spPr/>
        <p:txBody>
          <a:bodyPr/>
          <a:lstStyle/>
          <a:p>
            <a:fld id="{6177F41E-880B-403D-BBB5-EB336D9B2E26}" type="slidenum">
              <a:rPr lang="en-US" smtClean="0"/>
              <a:t>2</a:t>
            </a:fld>
            <a:endParaRPr lang="en-US"/>
          </a:p>
        </p:txBody>
      </p:sp>
    </p:spTree>
    <p:extLst>
      <p:ext uri="{BB962C8B-B14F-4D97-AF65-F5344CB8AC3E}">
        <p14:creationId xmlns:p14="http://schemas.microsoft.com/office/powerpoint/2010/main" val="1351102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smtClean="0"/>
              <a:t>The algorithm for</a:t>
            </a:r>
            <a:r>
              <a:rPr lang="en-US" sz="1100" baseline="0" dirty="0" smtClean="0"/>
              <a:t> the </a:t>
            </a:r>
            <a:r>
              <a:rPr lang="en-US" sz="1100" dirty="0" smtClean="0"/>
              <a:t>VIIRS Black Marble product suite is VNP46.</a:t>
            </a:r>
          </a:p>
          <a:p>
            <a:pPr marL="171450" indent="-171450">
              <a:buFont typeface="Arial" panose="020B0604020202020204" pitchFamily="34" charset="0"/>
              <a:buChar char="•"/>
            </a:pPr>
            <a:endParaRPr lang="en-US" sz="1100" dirty="0" smtClean="0"/>
          </a:p>
          <a:p>
            <a:pPr marL="171450" indent="-171450">
              <a:buFont typeface="Arial" panose="020B0604020202020204" pitchFamily="34" charset="0"/>
              <a:buChar char="•"/>
            </a:pPr>
            <a:r>
              <a:rPr lang="en-US" sz="1100" dirty="0" smtClean="0"/>
              <a:t>A</a:t>
            </a:r>
            <a:r>
              <a:rPr lang="en-US" sz="1100" baseline="0" dirty="0" smtClean="0"/>
              <a:t> Black Marble ATBD and User Guide area published and accessible via the web.  Dr. Roman’s team also published a peer reviewed article on the Black Marble product suite in 2018 in Remote Sensing of Environment.  This article provides details on the algorithm approach, validation results, the structure of the products provided.</a:t>
            </a:r>
          </a:p>
          <a:p>
            <a:pPr marL="171450" indent="-171450">
              <a:buFont typeface="Arial" panose="020B0604020202020204" pitchFamily="34" charset="0"/>
              <a:buChar char="•"/>
            </a:pPr>
            <a:endParaRPr lang="en-US" sz="1100" baseline="0" dirty="0" smtClean="0"/>
          </a:p>
          <a:p>
            <a:pPr marL="171450" indent="-171450">
              <a:buFont typeface="Arial" panose="020B0604020202020204" pitchFamily="34" charset="0"/>
              <a:buChar char="•"/>
            </a:pPr>
            <a:r>
              <a:rPr lang="en-US" sz="1100" baseline="0" dirty="0" smtClean="0"/>
              <a:t>The </a:t>
            </a:r>
            <a:r>
              <a:rPr lang="en-US" sz="1100" b="1" baseline="0" dirty="0" smtClean="0"/>
              <a:t>Black Marble Standard Product Suite </a:t>
            </a:r>
            <a:r>
              <a:rPr lang="en-US" sz="1100" b="0" baseline="0" dirty="0" smtClean="0"/>
              <a:t>provides two products </a:t>
            </a:r>
            <a:r>
              <a:rPr lang="en-US" sz="1100" baseline="0" dirty="0" smtClean="0"/>
              <a:t>generated at 500 meters resolution including VNP46A1 which provides daily TOA nighttime radiances and can also be applied by users to generate their own customized nighttime lights.  The VNP46A2 a daily nighttime lights product with seasonal and moonlight with seasonal and moonlight adjustments applied.  In addition to daily products, multi-date L3 products will also be available.</a:t>
            </a:r>
          </a:p>
          <a:p>
            <a:pPr marL="0" indent="0">
              <a:buFont typeface="Arial" panose="020B0604020202020204" pitchFamily="34" charset="0"/>
              <a:buNone/>
            </a:pPr>
            <a:endParaRPr lang="en-US" sz="1100" baseline="0" dirty="0" smtClean="0"/>
          </a:p>
          <a:p>
            <a:pPr marL="171450" indent="-171450">
              <a:buFont typeface="Arial" panose="020B0604020202020204" pitchFamily="34" charset="0"/>
              <a:buChar char="•"/>
            </a:pPr>
            <a:r>
              <a:rPr lang="en-US" sz="1100" baseline="0" dirty="0" smtClean="0"/>
              <a:t>Daily product availability is currently benchmarked at 3-5 hours after acquisition.  Additionally, the Black Marble team is implementing specific product characteristics to make it more user friendly and appealing to a broader base of potential users.  For example, the L2 and L3 gridded products are provided in a geographic/</a:t>
            </a:r>
            <a:r>
              <a:rPr lang="en-US" sz="1100" baseline="0" dirty="0" err="1" smtClean="0"/>
              <a:t>lat</a:t>
            </a:r>
            <a:r>
              <a:rPr lang="en-US" sz="1100" baseline="0" dirty="0" smtClean="0"/>
              <a:t>-long project and there are plans to make the gridded products easily ingestible into GIS applications.</a:t>
            </a:r>
          </a:p>
          <a:p>
            <a:pPr marL="171450" indent="-171450">
              <a:buFont typeface="Arial" panose="020B0604020202020204" pitchFamily="34" charset="0"/>
              <a:buChar char="•"/>
            </a:pPr>
            <a:endParaRPr lang="en-US" sz="1100" baseline="0" dirty="0" smtClean="0"/>
          </a:p>
          <a:p>
            <a:pPr marL="171450" indent="-171450">
              <a:buFont typeface="Arial" panose="020B0604020202020204" pitchFamily="34" charset="0"/>
              <a:buChar char="•"/>
            </a:pPr>
            <a:r>
              <a:rPr lang="en-US" sz="1100" baseline="0" dirty="0" smtClean="0"/>
              <a:t>Black Marble products are not quite ready for distribution yet, but are anticipated to be available soon on the LAADS DAAC and NASA LANCE.  I just check both those sources in the past week and saw that the VNP46A1 daily product is available in the LAADS DAAC.</a:t>
            </a:r>
          </a:p>
          <a:p>
            <a:pPr marL="171450" indent="-171450">
              <a:buFont typeface="Arial" panose="020B0604020202020204" pitchFamily="34" charset="0"/>
              <a:buChar char="•"/>
            </a:pPr>
            <a:endParaRPr lang="en-US" sz="1100" baseline="0" dirty="0" smtClean="0"/>
          </a:p>
          <a:p>
            <a:pPr marL="171450" indent="-171450">
              <a:buFont typeface="Arial" panose="020B0604020202020204" pitchFamily="34" charset="0"/>
              <a:buChar char="•"/>
            </a:pPr>
            <a:r>
              <a:rPr lang="en-US" sz="1100" baseline="0" dirty="0" smtClean="0"/>
              <a:t>In addition to the </a:t>
            </a:r>
            <a:r>
              <a:rPr lang="en-US" sz="1100" b="0" baseline="0" dirty="0" smtClean="0"/>
              <a:t>Black Marble Standard Product there will also be a </a:t>
            </a:r>
            <a:r>
              <a:rPr lang="en-US" sz="1100" b="1" baseline="0" dirty="0" smtClean="0"/>
              <a:t>Black Marble High Definition (HD) </a:t>
            </a:r>
            <a:r>
              <a:rPr lang="en-US" sz="1100" b="0" baseline="0" dirty="0" smtClean="0"/>
              <a:t>product at a resolution of 30m.  This value-added product utilizes the Standard Product along with data from finer resolution Earth observation assets such as Landsat 8 and Sentinel 2, as well as ancillary GIS data sources including details transportation and building footprint data.  The HD product will allow for differentiation of human activity patterns at relatively local scales and assess sectors of urban areas specifically impacted by power outages.</a:t>
            </a:r>
          </a:p>
          <a:p>
            <a:pPr marL="171450" indent="-171450">
              <a:buFont typeface="Arial" panose="020B0604020202020204" pitchFamily="34" charset="0"/>
              <a:buChar char="•"/>
            </a:pPr>
            <a:r>
              <a:rPr lang="en-US" sz="1100" b="0" baseline="0" dirty="0" smtClean="0"/>
              <a:t>The goal of the Black Marble team is to integrate the 30m product into NASA </a:t>
            </a:r>
            <a:r>
              <a:rPr lang="en-US" sz="1100" b="0" baseline="0" dirty="0" err="1" smtClean="0"/>
              <a:t>WorldView</a:t>
            </a:r>
            <a:r>
              <a:rPr lang="en-US" sz="1100" b="0" baseline="0" dirty="0" smtClean="0"/>
              <a:t> and provide coverage for settlements throughout the world.</a:t>
            </a:r>
          </a:p>
          <a:p>
            <a:pPr marL="171450" indent="-171450">
              <a:buFont typeface="Arial" panose="020B0604020202020204" pitchFamily="34" charset="0"/>
              <a:buChar char="•"/>
            </a:pPr>
            <a:endParaRPr lang="en-US" sz="1100" b="0" baseline="0" dirty="0" smtClean="0"/>
          </a:p>
          <a:p>
            <a:pPr marL="171450" indent="-171450">
              <a:buFont typeface="Arial" panose="020B0604020202020204" pitchFamily="34" charset="0"/>
              <a:buChar char="•"/>
            </a:pPr>
            <a:r>
              <a:rPr lang="en-US" sz="1100" b="0" baseline="0" dirty="0" smtClean="0"/>
              <a:t>As a complement to this presentation, we have compiled a </a:t>
            </a:r>
            <a:r>
              <a:rPr lang="en-US" sz="1100" b="1" baseline="0" dirty="0" smtClean="0"/>
              <a:t>VIIRS Black Marble References </a:t>
            </a:r>
            <a:r>
              <a:rPr lang="en-US" sz="1100" b="0" baseline="0" dirty="0" smtClean="0"/>
              <a:t>document that will be distributed with the notes from this webinar.  The document contains references to the ATDB, User Guide, dataset examples for both the Standard and HD Black Marble products as well as relevant articles.  Also, the </a:t>
            </a:r>
            <a:r>
              <a:rPr lang="en-US" sz="1100" b="1" baseline="0" dirty="0" smtClean="0"/>
              <a:t>Black Marble website </a:t>
            </a:r>
            <a:r>
              <a:rPr lang="en-US" sz="1100" b="0" baseline="0" dirty="0" smtClean="0"/>
              <a:t>is an excellent resource for learning more about the algorithm, product and potential applications.</a:t>
            </a:r>
            <a:endParaRPr lang="en-US" sz="1100" b="0" dirty="0"/>
          </a:p>
        </p:txBody>
      </p:sp>
      <p:sp>
        <p:nvSpPr>
          <p:cNvPr id="4" name="Slide Number Placeholder 3"/>
          <p:cNvSpPr>
            <a:spLocks noGrp="1"/>
          </p:cNvSpPr>
          <p:nvPr>
            <p:ph type="sldNum" sz="quarter" idx="10"/>
          </p:nvPr>
        </p:nvSpPr>
        <p:spPr/>
        <p:txBody>
          <a:bodyPr/>
          <a:lstStyle/>
          <a:p>
            <a:fld id="{6177F41E-880B-403D-BBB5-EB336D9B2E26}" type="slidenum">
              <a:rPr lang="en-US" smtClean="0"/>
              <a:t>3</a:t>
            </a:fld>
            <a:endParaRPr lang="en-US"/>
          </a:p>
        </p:txBody>
      </p:sp>
    </p:spTree>
    <p:extLst>
      <p:ext uri="{BB962C8B-B14F-4D97-AF65-F5344CB8AC3E}">
        <p14:creationId xmlns:p14="http://schemas.microsoft.com/office/powerpoint/2010/main" val="2436646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smtClean="0">
                <a:solidFill>
                  <a:schemeClr val="tx1"/>
                </a:solidFill>
                <a:effectLst/>
                <a:latin typeface="+mn-lt"/>
                <a:ea typeface="+mn-ea"/>
                <a:cs typeface="+mn-cs"/>
              </a:rPr>
              <a:t>Uses/applications of Black Marble products have been portrayed</a:t>
            </a:r>
            <a:r>
              <a:rPr lang="en-US" sz="1100" b="0" i="0" kern="1200" baseline="0" dirty="0" smtClean="0">
                <a:solidFill>
                  <a:schemeClr val="tx1"/>
                </a:solidFill>
                <a:effectLst/>
                <a:latin typeface="+mn-lt"/>
                <a:ea typeface="+mn-ea"/>
                <a:cs typeface="+mn-cs"/>
              </a:rPr>
              <a:t> in several news articles and publications in the past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baseline="0" dirty="0" smtClean="0">
                <a:solidFill>
                  <a:schemeClr val="tx1"/>
                </a:solidFill>
                <a:effectLst/>
                <a:latin typeface="+mn-lt"/>
                <a:ea typeface="+mn-ea"/>
                <a:cs typeface="+mn-cs"/>
              </a:rPr>
              <a:t>For example, a</a:t>
            </a:r>
            <a:r>
              <a:rPr lang="en-US" sz="1100" b="0" i="0" kern="1200" dirty="0" smtClean="0">
                <a:solidFill>
                  <a:schemeClr val="tx1"/>
                </a:solidFill>
                <a:effectLst/>
                <a:latin typeface="+mn-lt"/>
                <a:ea typeface="+mn-ea"/>
                <a:cs typeface="+mn-cs"/>
              </a:rPr>
              <a:t>n article in The Economist magazine (April, 2018) featured work from NASA’s Black Marble Science Team (619) following the recovery of Puerto Rico’s energy sector six months after Hurricane Maria struck the US Territory: https://bit.ly/2IXJmfs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smtClean="0">
                <a:solidFill>
                  <a:schemeClr val="tx1"/>
                </a:solidFill>
                <a:effectLst/>
                <a:latin typeface="+mn-lt"/>
                <a:ea typeface="+mn-ea"/>
                <a:cs typeface="+mn-cs"/>
              </a:rPr>
              <a:t>Several references</a:t>
            </a:r>
            <a:r>
              <a:rPr lang="en-US" sz="1100" b="0" i="0" kern="1200" baseline="0" dirty="0" smtClean="0">
                <a:solidFill>
                  <a:schemeClr val="tx1"/>
                </a:solidFill>
                <a:effectLst/>
                <a:latin typeface="+mn-lt"/>
                <a:ea typeface="+mn-ea"/>
                <a:cs typeface="+mn-cs"/>
              </a:rPr>
              <a:t> to other articles on the use of Black Marble are provided in the reference document mentioned earlier.  There is a particularly fascinating story provided by the BBC that uses high resolution visible imagery and </a:t>
            </a:r>
            <a:r>
              <a:rPr lang="en-US" sz="1100" b="0" i="0" kern="1200" baseline="0" dirty="0" smtClean="0">
                <a:solidFill>
                  <a:schemeClr val="tx1"/>
                </a:solidFill>
                <a:effectLst/>
                <a:latin typeface="+mn-lt"/>
                <a:ea typeface="+mn-ea"/>
                <a:cs typeface="+mn-cs"/>
              </a:rPr>
              <a:t>Black </a:t>
            </a:r>
            <a:r>
              <a:rPr lang="en-US" sz="1100" b="0" i="0" kern="1200" baseline="0" dirty="0" smtClean="0">
                <a:solidFill>
                  <a:schemeClr val="tx1"/>
                </a:solidFill>
                <a:effectLst/>
                <a:latin typeface="+mn-lt"/>
                <a:ea typeface="+mn-ea"/>
                <a:cs typeface="+mn-cs"/>
              </a:rPr>
              <a:t>Marble products before and during the Syrian civil war to assess the humanitarian and infrastructure impact of the conflict.</a:t>
            </a:r>
            <a:endParaRPr lang="en-US" sz="1100" b="0" i="0" kern="1200" dirty="0" smtClean="0">
              <a:solidFill>
                <a:schemeClr val="tx1"/>
              </a:solidFill>
              <a:effectLst/>
              <a:latin typeface="+mn-lt"/>
              <a:ea typeface="+mn-ea"/>
              <a:cs typeface="+mn-cs"/>
            </a:endParaRPr>
          </a:p>
          <a:p>
            <a:endParaRPr lang="en-US"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1E143-A157-408F-BAE9-B40CDE689D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237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smtClean="0">
                <a:solidFill>
                  <a:schemeClr val="tx1"/>
                </a:solidFill>
                <a:effectLst/>
                <a:latin typeface="+mn-lt"/>
                <a:ea typeface="+mn-ea"/>
                <a:cs typeface="+mn-cs"/>
              </a:rPr>
              <a:t>This is another recent example </a:t>
            </a:r>
            <a:r>
              <a:rPr lang="en-US" sz="1100" b="0" i="0" kern="1200" baseline="0" dirty="0" smtClean="0">
                <a:solidFill>
                  <a:schemeClr val="tx1"/>
                </a:solidFill>
                <a:effectLst/>
                <a:latin typeface="+mn-lt"/>
                <a:ea typeface="+mn-ea"/>
                <a:cs typeface="+mn-cs"/>
              </a:rPr>
              <a:t>of the use of Black Marble...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baseline="0" dirty="0" smtClean="0">
                <a:solidFill>
                  <a:schemeClr val="tx1"/>
                </a:solidFill>
                <a:effectLst/>
                <a:latin typeface="+mn-lt"/>
                <a:ea typeface="+mn-ea"/>
                <a:cs typeface="+mn-cs"/>
              </a:rPr>
              <a:t>30 meter </a:t>
            </a:r>
            <a:r>
              <a:rPr lang="en-US" sz="1100" b="1" i="0" kern="1200" baseline="0" dirty="0" smtClean="0">
                <a:solidFill>
                  <a:schemeClr val="tx1"/>
                </a:solidFill>
                <a:effectLst/>
                <a:latin typeface="+mn-lt"/>
                <a:ea typeface="+mn-ea"/>
                <a:cs typeface="+mn-cs"/>
              </a:rPr>
              <a:t>Black Marble HD </a:t>
            </a:r>
            <a:r>
              <a:rPr lang="en-US" sz="1100" b="0" i="0" kern="1200" baseline="0" dirty="0" smtClean="0">
                <a:solidFill>
                  <a:schemeClr val="tx1"/>
                </a:solidFill>
                <a:effectLst/>
                <a:latin typeface="+mn-lt"/>
                <a:ea typeface="+mn-ea"/>
                <a:cs typeface="+mn-cs"/>
              </a:rPr>
              <a:t>products were used to identify and assess damage and impacts to electricity infrastructure in Mozambique after Cyclone </a:t>
            </a:r>
            <a:r>
              <a:rPr lang="en-US" sz="1100" b="0" i="0" kern="1200" baseline="0" dirty="0" err="1" smtClean="0">
                <a:solidFill>
                  <a:schemeClr val="tx1"/>
                </a:solidFill>
                <a:effectLst/>
                <a:latin typeface="+mn-lt"/>
                <a:ea typeface="+mn-ea"/>
                <a:cs typeface="+mn-cs"/>
              </a:rPr>
              <a:t>Idai</a:t>
            </a:r>
            <a:r>
              <a:rPr lang="en-US" sz="1100" b="0" i="0" kern="1200" baseline="0" dirty="0" smtClean="0">
                <a:solidFill>
                  <a:schemeClr val="tx1"/>
                </a:solidFill>
                <a:effectLst/>
                <a:latin typeface="+mn-lt"/>
                <a:ea typeface="+mn-ea"/>
                <a:cs typeface="+mn-cs"/>
              </a:rPr>
              <a:t> in March 2019.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baseline="0" dirty="0" smtClean="0">
                <a:solidFill>
                  <a:schemeClr val="tx1"/>
                </a:solidFill>
                <a:effectLst/>
                <a:latin typeface="+mn-lt"/>
                <a:ea typeface="+mn-ea"/>
                <a:cs typeface="+mn-cs"/>
              </a:rPr>
              <a:t>NASA provided these products in response to requests from government and international relief organizations.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baseline="0" dirty="0" smtClean="0">
                <a:solidFill>
                  <a:schemeClr val="tx1"/>
                </a:solidFill>
                <a:effectLst/>
                <a:latin typeface="+mn-lt"/>
                <a:ea typeface="+mn-ea"/>
                <a:cs typeface="+mn-cs"/>
              </a:rPr>
              <a:t>The spatially refined </a:t>
            </a:r>
            <a:r>
              <a:rPr lang="en-US" sz="1100" b="1" i="0" kern="1200" baseline="0" dirty="0" smtClean="0">
                <a:solidFill>
                  <a:schemeClr val="tx1"/>
                </a:solidFill>
                <a:effectLst/>
                <a:latin typeface="+mn-lt"/>
                <a:ea typeface="+mn-ea"/>
                <a:cs typeface="+mn-cs"/>
              </a:rPr>
              <a:t>Black Marble HD </a:t>
            </a:r>
            <a:r>
              <a:rPr lang="en-US" sz="1100" b="0" i="0" kern="1200" baseline="0" dirty="0" smtClean="0">
                <a:solidFill>
                  <a:schemeClr val="tx1"/>
                </a:solidFill>
                <a:effectLst/>
                <a:latin typeface="+mn-lt"/>
                <a:ea typeface="+mn-ea"/>
                <a:cs typeface="+mn-cs"/>
              </a:rPr>
              <a:t>pre and post-event products, such as this example for Beira, </a:t>
            </a:r>
            <a:r>
              <a:rPr lang="en-US" sz="1100" b="0" i="0" kern="1200" baseline="0" dirty="0" smtClean="0">
                <a:solidFill>
                  <a:schemeClr val="tx1"/>
                </a:solidFill>
                <a:effectLst/>
                <a:latin typeface="+mn-lt"/>
                <a:ea typeface="+mn-ea"/>
                <a:cs typeface="+mn-cs"/>
              </a:rPr>
              <a:t>Mozambique (cyclone </a:t>
            </a:r>
            <a:r>
              <a:rPr lang="en-US" sz="1100" b="0" i="0" kern="1200" baseline="0" smtClean="0">
                <a:solidFill>
                  <a:schemeClr val="tx1"/>
                </a:solidFill>
                <a:effectLst/>
                <a:latin typeface="+mn-lt"/>
                <a:ea typeface="+mn-ea"/>
                <a:cs typeface="+mn-cs"/>
              </a:rPr>
              <a:t>landfall was March 15), </a:t>
            </a:r>
            <a:r>
              <a:rPr lang="en-US" sz="1100" b="0" i="0" kern="1200" baseline="0" dirty="0" smtClean="0">
                <a:solidFill>
                  <a:schemeClr val="tx1"/>
                </a:solidFill>
                <a:effectLst/>
                <a:latin typeface="+mn-lt"/>
                <a:ea typeface="+mn-ea"/>
                <a:cs typeface="+mn-cs"/>
              </a:rPr>
              <a:t>helped identify the widespread impact of the cyclone on electric grids at the neighborhood level and aided disaster response/recovery, while the standard 500 meter products provided the outage maps at the regional level.</a:t>
            </a:r>
            <a:endParaRPr lang="en-US" sz="1100" b="0" i="0" kern="1200" dirty="0" smtClean="0">
              <a:solidFill>
                <a:schemeClr val="tx1"/>
              </a:solidFill>
              <a:effectLst/>
              <a:latin typeface="+mn-lt"/>
              <a:ea typeface="+mn-ea"/>
              <a:cs typeface="+mn-cs"/>
            </a:endParaRPr>
          </a:p>
          <a:p>
            <a:endParaRPr lang="en-US"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1E143-A157-408F-BAE9-B40CDE689D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333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smtClean="0"/>
              <a:t>If you are interested in learning more about VIIRS Blue Marble products and their application, the NASA Applied Remote Sensing Training program (ARSET) have been working with the Black Marble team to develop a webinar series.</a:t>
            </a:r>
          </a:p>
          <a:p>
            <a:pPr marL="171450" indent="-171450">
              <a:buFont typeface="Arial" panose="020B0604020202020204" pitchFamily="34" charset="0"/>
              <a:buChar char="•"/>
            </a:pPr>
            <a:endParaRPr lang="en-US" sz="1100" dirty="0" smtClean="0"/>
          </a:p>
          <a:p>
            <a:pPr marL="171450" indent="-171450">
              <a:buFont typeface="Arial" panose="020B0604020202020204" pitchFamily="34" charset="0"/>
              <a:buChar char="•"/>
            </a:pPr>
            <a:r>
              <a:rPr lang="en-US" sz="1100" dirty="0" smtClean="0"/>
              <a:t>The webinar series is</a:t>
            </a:r>
            <a:r>
              <a:rPr lang="en-US" sz="1100" baseline="0" dirty="0" smtClean="0"/>
              <a:t> anticipated in Summer 2019.  The webinars build off each other so please plan to participate in the entire series if you sign up.  A 60-75 minute webinar will be hosted once a week over the 3 week period.</a:t>
            </a:r>
          </a:p>
          <a:p>
            <a:pPr marL="171450" indent="-171450">
              <a:buFont typeface="Arial" panose="020B0604020202020204" pitchFamily="34" charset="0"/>
              <a:buChar char="•"/>
            </a:pPr>
            <a:endParaRPr lang="en-US" sz="1100" baseline="0" dirty="0" smtClean="0"/>
          </a:p>
          <a:p>
            <a:pPr marL="171450" indent="-171450">
              <a:buFont typeface="Arial" panose="020B0604020202020204" pitchFamily="34" charset="0"/>
              <a:buChar char="•"/>
            </a:pPr>
            <a:r>
              <a:rPr lang="en-US" sz="1100" baseline="0" dirty="0" smtClean="0"/>
              <a:t>Please see the ARSET website provided here for more information on the webinar series.</a:t>
            </a:r>
          </a:p>
          <a:p>
            <a:pPr marL="171450" indent="-171450">
              <a:buFont typeface="Arial" panose="020B0604020202020204" pitchFamily="34" charset="0"/>
              <a:buChar char="•"/>
            </a:pPr>
            <a:endParaRPr lang="en-US" sz="1100" baseline="0" dirty="0" smtClean="0"/>
          </a:p>
          <a:p>
            <a:pPr marL="171450" indent="-171450">
              <a:buFont typeface="Arial" panose="020B0604020202020204" pitchFamily="34" charset="0"/>
              <a:buChar char="•"/>
            </a:pPr>
            <a:r>
              <a:rPr lang="en-US" sz="1100" baseline="0" dirty="0" smtClean="0"/>
              <a:t>One last thing to add before wrapping up this presentation, the Black Marble team is interested in learning about what potential use cases or thematic application areas are of interest to the user community.  The objective of gathering this information is to make sure that the Black Marble products are designed, processed and provided so they meet the needs of as many potential users as possible.</a:t>
            </a:r>
          </a:p>
          <a:p>
            <a:pPr marL="171450" indent="-171450">
              <a:buFont typeface="Arial" panose="020B0604020202020204" pitchFamily="34" charset="0"/>
              <a:buChar char="•"/>
            </a:pPr>
            <a:endParaRPr lang="en-US" sz="1100" baseline="0" dirty="0" smtClean="0"/>
          </a:p>
          <a:p>
            <a:pPr marL="171450" indent="-171450">
              <a:buFont typeface="Arial" panose="020B0604020202020204" pitchFamily="34" charset="0"/>
              <a:buChar char="•"/>
            </a:pPr>
            <a:r>
              <a:rPr lang="en-US" sz="1100" baseline="0" dirty="0" smtClean="0"/>
              <a:t>In our post-webinar survey, we have provided a couple of questions that will allow you to provide this information.  Received information will be provided to the Black Marble team, so please take time to complete the survey after the webinar.</a:t>
            </a:r>
            <a:endParaRPr lang="en-US" sz="1100" dirty="0"/>
          </a:p>
        </p:txBody>
      </p:sp>
      <p:sp>
        <p:nvSpPr>
          <p:cNvPr id="4" name="Slide Number Placeholder 3"/>
          <p:cNvSpPr>
            <a:spLocks noGrp="1"/>
          </p:cNvSpPr>
          <p:nvPr>
            <p:ph type="sldNum" sz="quarter" idx="10"/>
          </p:nvPr>
        </p:nvSpPr>
        <p:spPr/>
        <p:txBody>
          <a:bodyPr/>
          <a:lstStyle/>
          <a:p>
            <a:fld id="{6177F41E-880B-403D-BBB5-EB336D9B2E26}" type="slidenum">
              <a:rPr lang="en-US" smtClean="0"/>
              <a:t>6</a:t>
            </a:fld>
            <a:endParaRPr lang="en-US"/>
          </a:p>
        </p:txBody>
      </p:sp>
    </p:spTree>
    <p:extLst>
      <p:ext uri="{BB962C8B-B14F-4D97-AF65-F5344CB8AC3E}">
        <p14:creationId xmlns:p14="http://schemas.microsoft.com/office/powerpoint/2010/main" val="42432316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09600" y="4953000"/>
            <a:ext cx="6880654" cy="978729"/>
          </a:xfrm>
        </p:spPr>
        <p:txBody>
          <a:bodyPr wrap="square" anchor="t">
            <a:spAutoFit/>
          </a:bodyPr>
          <a:lstStyle>
            <a:lvl1pPr>
              <a:defRPr sz="3200" baseline="0">
                <a:solidFill>
                  <a:schemeClr val="bg1"/>
                </a:solidFill>
              </a:defRPr>
            </a:lvl1pPr>
          </a:lstStyle>
          <a:p>
            <a:r>
              <a:rPr lang="en-US" dirty="0"/>
              <a:t>The New Earth Science</a:t>
            </a:r>
            <a:br>
              <a:rPr lang="en-US" dirty="0"/>
            </a:br>
            <a:r>
              <a:rPr lang="en-US" dirty="0"/>
              <a:t>Division Template</a:t>
            </a:r>
          </a:p>
        </p:txBody>
      </p:sp>
      <p:sp>
        <p:nvSpPr>
          <p:cNvPr id="6" name="Rectangle 5"/>
          <p:cNvSpPr/>
          <p:nvPr/>
        </p:nvSpPr>
        <p:spPr>
          <a:xfrm>
            <a:off x="0" y="2429310"/>
            <a:ext cx="2990088" cy="1960606"/>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Rectangle 6"/>
          <p:cNvSpPr/>
          <p:nvPr/>
        </p:nvSpPr>
        <p:spPr>
          <a:xfrm>
            <a:off x="3067304" y="2429310"/>
            <a:ext cx="2990088" cy="1960606"/>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p:cNvSpPr/>
          <p:nvPr/>
        </p:nvSpPr>
        <p:spPr>
          <a:xfrm>
            <a:off x="6134608" y="2429310"/>
            <a:ext cx="2990088" cy="1960606"/>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Rectangle 11"/>
          <p:cNvSpPr/>
          <p:nvPr/>
        </p:nvSpPr>
        <p:spPr>
          <a:xfrm>
            <a:off x="9201912" y="2429310"/>
            <a:ext cx="2990088" cy="1960606"/>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Text Placeholder 4"/>
          <p:cNvSpPr>
            <a:spLocks noGrp="1"/>
          </p:cNvSpPr>
          <p:nvPr>
            <p:ph type="body" sz="quarter" idx="10" hasCustomPrompt="1"/>
          </p:nvPr>
        </p:nvSpPr>
        <p:spPr>
          <a:xfrm>
            <a:off x="7668832" y="4928616"/>
            <a:ext cx="4048125" cy="313944"/>
          </a:xfrm>
        </p:spPr>
        <p:txBody>
          <a:bodyPr>
            <a:normAutofit/>
          </a:bodyPr>
          <a:lstStyle>
            <a:lvl1pPr marL="0" indent="0" algn="r">
              <a:buNone/>
              <a:defRPr sz="1800" b="1" baseline="0">
                <a:solidFill>
                  <a:schemeClr val="accent1">
                    <a:lumMod val="50000"/>
                  </a:schemeClr>
                </a:solidFill>
              </a:defRPr>
            </a:lvl1pPr>
            <a:lvl2pPr algn="r">
              <a:defRPr/>
            </a:lvl2pPr>
            <a:lvl3pPr algn="r">
              <a:defRPr/>
            </a:lvl3pPr>
            <a:lvl4pPr algn="r">
              <a:defRPr/>
            </a:lvl4pPr>
            <a:lvl5pPr algn="r">
              <a:defRPr/>
            </a:lvl5pPr>
          </a:lstStyle>
          <a:p>
            <a:pPr marL="228600" marR="0" lvl="0" indent="-228600" algn="r" defTabSz="914400" rtl="0" eaLnBrk="1" fontAlgn="auto" latinLnBrk="0" hangingPunct="1">
              <a:lnSpc>
                <a:spcPct val="90000"/>
              </a:lnSpc>
              <a:spcBef>
                <a:spcPts val="1000"/>
              </a:spcBef>
              <a:spcAft>
                <a:spcPts val="0"/>
              </a:spcAft>
              <a:buClrTx/>
              <a:buSzTx/>
              <a:tabLst/>
              <a:defRPr/>
            </a:pPr>
            <a:r>
              <a:rPr lang="en-US" dirty="0"/>
              <a:t>Presenter Name</a:t>
            </a:r>
          </a:p>
        </p:txBody>
      </p:sp>
      <p:sp>
        <p:nvSpPr>
          <p:cNvPr id="14" name="Text Placeholder 3"/>
          <p:cNvSpPr>
            <a:spLocks noGrp="1"/>
          </p:cNvSpPr>
          <p:nvPr>
            <p:ph type="body" sz="quarter" idx="11" hasCustomPrompt="1"/>
          </p:nvPr>
        </p:nvSpPr>
        <p:spPr>
          <a:xfrm>
            <a:off x="7644765" y="5254435"/>
            <a:ext cx="4071938" cy="1012825"/>
          </a:xfrm>
        </p:spPr>
        <p:txBody>
          <a:bodyPr>
            <a:noAutofit/>
          </a:bodyPr>
          <a:lstStyle>
            <a:lvl1pPr marL="0" indent="0" algn="r">
              <a:spcBef>
                <a:spcPts val="400"/>
              </a:spcBef>
              <a:buFont typeface="Arial" charset="0"/>
              <a:buNone/>
              <a:defRPr sz="1800" baseline="0">
                <a:solidFill>
                  <a:schemeClr val="accent1">
                    <a:lumMod val="50000"/>
                  </a:schemeClr>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Title</a:t>
            </a:r>
          </a:p>
          <a:p>
            <a:pPr lvl="0"/>
            <a:r>
              <a:rPr lang="en-US" dirty="0"/>
              <a:t>Organization</a:t>
            </a:r>
          </a:p>
          <a:p>
            <a:pPr lvl="0"/>
            <a:r>
              <a:rPr lang="en-US" dirty="0"/>
              <a:t>Contact</a:t>
            </a:r>
          </a:p>
        </p:txBody>
      </p:sp>
      <p:sp>
        <p:nvSpPr>
          <p:cNvPr id="16" name="Text Placeholder 3"/>
          <p:cNvSpPr>
            <a:spLocks noGrp="1"/>
          </p:cNvSpPr>
          <p:nvPr>
            <p:ph type="body" sz="quarter" idx="12" hasCustomPrompt="1"/>
          </p:nvPr>
        </p:nvSpPr>
        <p:spPr>
          <a:xfrm>
            <a:off x="7644765" y="6339395"/>
            <a:ext cx="4071938" cy="317437"/>
          </a:xfrm>
        </p:spPr>
        <p:txBody>
          <a:bodyPr>
            <a:noAutofit/>
          </a:bodyPr>
          <a:lstStyle>
            <a:lvl1pPr marL="0" indent="0" algn="r">
              <a:spcBef>
                <a:spcPts val="400"/>
              </a:spcBef>
              <a:buFont typeface="Arial" charset="0"/>
              <a:buNone/>
              <a:defRPr sz="1400" baseline="0">
                <a:solidFill>
                  <a:schemeClr val="accent1">
                    <a:lumMod val="50000"/>
                  </a:schemeClr>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DATE</a:t>
            </a:r>
          </a:p>
        </p:txBody>
      </p:sp>
    </p:spTree>
    <p:extLst>
      <p:ext uri="{BB962C8B-B14F-4D97-AF65-F5344CB8AC3E}">
        <p14:creationId xmlns:p14="http://schemas.microsoft.com/office/powerpoint/2010/main" val="206585292"/>
      </p:ext>
    </p:extLst>
  </p:cSld>
  <p:clrMapOvr>
    <a:masterClrMapping/>
  </p:clrMapOvr>
  <p:extLst mod="1">
    <p:ext uri="{DCECCB84-F9BA-43D5-87BE-67443E8EF086}">
      <p15:sldGuideLst xmlns:p15="http://schemas.microsoft.com/office/powerpoint/2012/main">
        <p15:guide id="1" orient="horz" pos="3120">
          <p15:clr>
            <a:srgbClr val="FBAE40"/>
          </p15:clr>
        </p15:guide>
        <p15:guide id="2" pos="3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47700"/>
            <a:ext cx="10515600" cy="646331"/>
          </a:xfrm>
        </p:spPr>
        <p:txBody>
          <a:bodyPr anchor="t" anchorCtr="0">
            <a:spAutoFit/>
          </a:bodyPr>
          <a:lstStyle>
            <a:lvl1pPr>
              <a:defRPr sz="4000"/>
            </a:lvl1pPr>
          </a:lstStyle>
          <a:p>
            <a:r>
              <a:rPr lang="en-US" smtClean="0"/>
              <a:t>Click to edit Master title style</a:t>
            </a:r>
            <a:endParaRPr lang="en-US" dirty="0"/>
          </a:p>
        </p:txBody>
      </p:sp>
      <p:sp>
        <p:nvSpPr>
          <p:cNvPr id="5" name="Slide Number Placeholder 4"/>
          <p:cNvSpPr>
            <a:spLocks noGrp="1"/>
          </p:cNvSpPr>
          <p:nvPr>
            <p:ph type="sldNum" sz="quarter" idx="12"/>
          </p:nvPr>
        </p:nvSpPr>
        <p:spPr>
          <a:xfrm>
            <a:off x="9067800" y="6356350"/>
            <a:ext cx="2743200" cy="365125"/>
          </a:xfrm>
        </p:spPr>
        <p:txBody>
          <a:bodyPr/>
          <a:lstStyle/>
          <a:p>
            <a:fld id="{0A4E4277-0FDB-46F3-9EE6-EEEDDCFBB7C2}" type="slidenum">
              <a:rPr lang="en-US" smtClean="0"/>
              <a:t>‹#›</a:t>
            </a:fld>
            <a:endParaRPr lang="en-US"/>
          </a:p>
        </p:txBody>
      </p:sp>
      <p:sp>
        <p:nvSpPr>
          <p:cNvPr id="4" name="Content Placeholder 2"/>
          <p:cNvSpPr>
            <a:spLocks noGrp="1"/>
          </p:cNvSpPr>
          <p:nvPr>
            <p:ph idx="1"/>
          </p:nvPr>
        </p:nvSpPr>
        <p:spPr>
          <a:xfrm>
            <a:off x="838200" y="1825625"/>
            <a:ext cx="10515600" cy="4351338"/>
          </a:xfrm>
        </p:spPr>
        <p:txBody>
          <a:bodyPr/>
          <a:lstStyle>
            <a:lvl1pPr>
              <a:buClr>
                <a:srgbClr val="203864"/>
              </a:buClr>
              <a:defRPr>
                <a:solidFill>
                  <a:srgbClr val="203864"/>
                </a:solidFill>
              </a:defRPr>
            </a:lvl1pPr>
            <a:lvl2pPr marL="685800" indent="-228600">
              <a:buFont typeface=".AppleSystemUIFont"/>
              <a:buChar char="-"/>
              <a:defRPr>
                <a:solidFill>
                  <a:srgbClr val="203864"/>
                </a:solidFill>
              </a:defRPr>
            </a:lvl2pPr>
            <a:lvl3pPr marL="1143000" indent="-228600">
              <a:buFont typeface=".AppleSystemUIFont"/>
              <a:buChar char="-"/>
              <a:defRPr>
                <a:solidFill>
                  <a:srgbClr val="203864"/>
                </a:solidFill>
              </a:defRPr>
            </a:lvl3pPr>
            <a:lvl4pPr marL="1600200" indent="-228600">
              <a:buFont typeface=".AppleSystemUIFont"/>
              <a:buChar char="-"/>
              <a:defRPr b="0">
                <a:solidFill>
                  <a:srgbClr val="203864"/>
                </a:solidFill>
              </a:defRPr>
            </a:lvl4pPr>
            <a:lvl5pPr marL="2057400" indent="-228600">
              <a:buFont typeface=".AppleSystemUIFont"/>
              <a:buChar char="-"/>
              <a:defRPr b="0">
                <a:solidFill>
                  <a:srgbClr val="20386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3118375"/>
      </p:ext>
    </p:extLst>
  </p:cSld>
  <p:clrMapOvr>
    <a:masterClrMapping/>
  </p:clrMapOvr>
  <p:extLst mod="1">
    <p:ext uri="{DCECCB84-F9BA-43D5-87BE-67443E8EF086}">
      <p15:sldGuideLst xmlns:p15="http://schemas.microsoft.com/office/powerpoint/2012/main">
        <p15:guide id="1" orient="horz" pos="408">
          <p15:clr>
            <a:srgbClr val="FBAE40"/>
          </p15:clr>
        </p15:guide>
        <p15:guide id="2" pos="715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317691" cy="6928701"/>
          </a:xfrm>
          <a:prstGeom prst="rect">
            <a:avLst/>
          </a:prstGeom>
        </p:spPr>
      </p:pic>
      <p:sp>
        <p:nvSpPr>
          <p:cNvPr id="2" name="Title 1"/>
          <p:cNvSpPr>
            <a:spLocks noGrp="1"/>
          </p:cNvSpPr>
          <p:nvPr>
            <p:ph type="title"/>
          </p:nvPr>
        </p:nvSpPr>
        <p:spPr>
          <a:xfrm>
            <a:off x="5189220" y="685800"/>
            <a:ext cx="6172200" cy="646331"/>
          </a:xfrm>
        </p:spPr>
        <p:txBody>
          <a:bodyPr wrap="square" anchor="t" anchorCtr="0">
            <a:spAutoFit/>
          </a:bodyPr>
          <a:lstStyle>
            <a:lvl1pPr>
              <a:defRPr sz="4000"/>
            </a:lvl1p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9067800" y="6356350"/>
            <a:ext cx="2743200" cy="365125"/>
          </a:xfrm>
        </p:spPr>
        <p:txBody>
          <a:bodyPr/>
          <a:lstStyle/>
          <a:p>
            <a:fld id="{0A4E4277-0FDB-46F3-9EE6-EEEDDCFBB7C2}" type="slidenum">
              <a:rPr lang="en-US" smtClean="0"/>
              <a:t>‹#›</a:t>
            </a:fld>
            <a:endParaRPr lang="en-US"/>
          </a:p>
        </p:txBody>
      </p:sp>
      <p:sp>
        <p:nvSpPr>
          <p:cNvPr id="7" name="Content Placeholder 2"/>
          <p:cNvSpPr>
            <a:spLocks noGrp="1"/>
          </p:cNvSpPr>
          <p:nvPr>
            <p:ph idx="1"/>
          </p:nvPr>
        </p:nvSpPr>
        <p:spPr>
          <a:xfrm>
            <a:off x="5189220" y="1825625"/>
            <a:ext cx="6164580" cy="4351338"/>
          </a:xfrm>
        </p:spPr>
        <p:txBody>
          <a:bodyPr/>
          <a:lstStyle>
            <a:lvl1pPr>
              <a:defRPr>
                <a:solidFill>
                  <a:srgbClr val="203864"/>
                </a:solidFill>
              </a:defRPr>
            </a:lvl1pPr>
            <a:lvl2pPr marL="685800" indent="-228600">
              <a:buFont typeface=".AppleSystemUIFont"/>
              <a:buChar char="-"/>
              <a:defRPr>
                <a:solidFill>
                  <a:srgbClr val="203864"/>
                </a:solidFill>
              </a:defRPr>
            </a:lvl2pPr>
            <a:lvl3pPr marL="1143000" indent="-228600">
              <a:buFont typeface=".AppleSystemUIFont"/>
              <a:buChar char="-"/>
              <a:defRPr>
                <a:solidFill>
                  <a:srgbClr val="203864"/>
                </a:solidFill>
              </a:defRPr>
            </a:lvl3pPr>
            <a:lvl4pPr marL="1600200" indent="-228600">
              <a:buFont typeface=".AppleSystemUIFont"/>
              <a:buChar char="-"/>
              <a:defRPr b="0">
                <a:solidFill>
                  <a:srgbClr val="203864"/>
                </a:solidFill>
              </a:defRPr>
            </a:lvl4pPr>
            <a:lvl5pPr marL="2057400" indent="-228600">
              <a:buFont typeface=".AppleSystemUIFont"/>
              <a:buChar char="-"/>
              <a:defRPr b="0">
                <a:solidFill>
                  <a:srgbClr val="20386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87837558"/>
      </p:ext>
    </p:extLst>
  </p:cSld>
  <p:clrMapOvr>
    <a:masterClrMapping/>
  </p:clrMapOvr>
  <p:extLst mod="1">
    <p:ext uri="{DCECCB84-F9BA-43D5-87BE-67443E8EF086}">
      <p15:sldGuideLst xmlns:p15="http://schemas.microsoft.com/office/powerpoint/2012/main">
        <p15:guide id="1" orient="horz" pos="432">
          <p15:clr>
            <a:srgbClr val="FBAE40"/>
          </p15:clr>
        </p15:guide>
        <p15:guide id="2" pos="32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7_Title and Content">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5189220" y="1825625"/>
            <a:ext cx="6164580" cy="4351338"/>
          </a:xfrm>
        </p:spPr>
        <p:txBody>
          <a:bodyPr/>
          <a:lstStyle>
            <a:lvl1pPr>
              <a:defRPr>
                <a:solidFill>
                  <a:srgbClr val="203864"/>
                </a:solidFill>
              </a:defRPr>
            </a:lvl1pPr>
            <a:lvl2pPr marL="685800" indent="-228600">
              <a:buFont typeface=".AppleSystemUIFont"/>
              <a:buChar char="-"/>
              <a:defRPr>
                <a:solidFill>
                  <a:srgbClr val="203864"/>
                </a:solidFill>
              </a:defRPr>
            </a:lvl2pPr>
            <a:lvl3pPr marL="1143000" indent="-228600">
              <a:buFont typeface=".AppleSystemUIFont"/>
              <a:buChar char="-"/>
              <a:defRPr>
                <a:solidFill>
                  <a:srgbClr val="203864"/>
                </a:solidFill>
              </a:defRPr>
            </a:lvl3pPr>
            <a:lvl4pPr marL="1600200" indent="-228600">
              <a:buFont typeface=".AppleSystemUIFont"/>
              <a:buChar char="-"/>
              <a:defRPr b="0">
                <a:solidFill>
                  <a:srgbClr val="203864"/>
                </a:solidFill>
              </a:defRPr>
            </a:lvl4pPr>
            <a:lvl5pPr marL="2057400" indent="-228600">
              <a:buFont typeface=".AppleSystemUIFont"/>
              <a:buChar char="-"/>
              <a:defRPr b="0">
                <a:solidFill>
                  <a:srgbClr val="20386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Placeholder 1"/>
          <p:cNvSpPr>
            <a:spLocks noGrp="1"/>
          </p:cNvSpPr>
          <p:nvPr>
            <p:ph type="title"/>
          </p:nvPr>
        </p:nvSpPr>
        <p:spPr>
          <a:xfrm>
            <a:off x="5181600" y="685800"/>
            <a:ext cx="6195060" cy="646331"/>
          </a:xfrm>
          <a:prstGeom prst="rect">
            <a:avLst/>
          </a:prstGeom>
        </p:spPr>
        <p:txBody>
          <a:bodyPr vert="horz" lIns="91440" tIns="45720" rIns="91440" bIns="45720" rtlCol="0" anchor="ctr">
            <a:spAutoFit/>
          </a:bodyPr>
          <a:lstStyle/>
          <a:p>
            <a:r>
              <a:rPr lang="en-US" smtClean="0"/>
              <a:t>Click to edit Master title style</a:t>
            </a:r>
            <a:endParaRPr lang="en-US" dirty="0"/>
          </a:p>
        </p:txBody>
      </p:sp>
      <p:sp>
        <p:nvSpPr>
          <p:cNvPr id="7" name="Slide Number Placeholder 5"/>
          <p:cNvSpPr>
            <a:spLocks noGrp="1"/>
          </p:cNvSpPr>
          <p:nvPr>
            <p:ph type="sldNum" sz="quarter" idx="12"/>
          </p:nvPr>
        </p:nvSpPr>
        <p:spPr>
          <a:xfrm>
            <a:off x="9067800" y="6356350"/>
            <a:ext cx="2743200" cy="365125"/>
          </a:xfrm>
        </p:spPr>
        <p:txBody>
          <a:bodyPr/>
          <a:lstStyle/>
          <a:p>
            <a:fld id="{0A4E4277-0FDB-46F3-9EE6-EEEDDCFBB7C2}" type="slidenum">
              <a:rPr lang="en-US" smtClean="0"/>
              <a:t>‹#›</a:t>
            </a:fld>
            <a:endParaRPr lang="en-US"/>
          </a:p>
        </p:txBody>
      </p:sp>
    </p:spTree>
    <p:extLst>
      <p:ext uri="{BB962C8B-B14F-4D97-AF65-F5344CB8AC3E}">
        <p14:creationId xmlns:p14="http://schemas.microsoft.com/office/powerpoint/2010/main" val="3446223604"/>
      </p:ext>
    </p:extLst>
  </p:cSld>
  <p:clrMapOvr>
    <a:masterClrMapping/>
  </p:clrMapOvr>
  <p:transition>
    <p:wipe dir="d"/>
  </p:transition>
  <p:extLst mod="1">
    <p:ext uri="{DCECCB84-F9BA-43D5-87BE-67443E8EF086}">
      <p15:sldGuideLst xmlns:p15="http://schemas.microsoft.com/office/powerpoint/2012/main">
        <p15:guide id="1" orient="horz" pos="432">
          <p15:clr>
            <a:srgbClr val="FBAE40"/>
          </p15:clr>
        </p15:guide>
        <p15:guide id="2" pos="32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16131" y="685800"/>
            <a:ext cx="10515600" cy="646331"/>
          </a:xfrm>
        </p:spPr>
        <p:txBody>
          <a:bodyPr anchor="t" anchorCtr="0">
            <a:spAutoFit/>
          </a:bodyPr>
          <a:lstStyle>
            <a:lvl1pPr>
              <a:defRPr sz="4000">
                <a:solidFill>
                  <a:schemeClr val="bg1"/>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a:xfrm>
            <a:off x="9077960" y="6356350"/>
            <a:ext cx="2743200" cy="365125"/>
          </a:xfrm>
        </p:spPr>
        <p:txBody>
          <a:bodyPr/>
          <a:lstStyle>
            <a:lvl1pPr>
              <a:defRPr b="0" cap="none" spc="0">
                <a:ln w="0"/>
                <a:solidFill>
                  <a:schemeClr val="accent1">
                    <a:lumMod val="50000"/>
                  </a:schemeClr>
                </a:solidFill>
                <a:effectLst>
                  <a:outerShdw blurRad="38100" dist="25400" dir="5400000" algn="ctr" rotWithShape="0">
                    <a:srgbClr val="6E747A">
                      <a:alpha val="43000"/>
                    </a:srgbClr>
                  </a:outerShdw>
                </a:effectLst>
              </a:defRPr>
            </a:lvl1pPr>
          </a:lstStyle>
          <a:p>
            <a:fld id="{0A4E4277-0FDB-46F3-9EE6-EEEDDCFBB7C2}" type="slidenum">
              <a:rPr lang="en-US" smtClean="0"/>
              <a:t>‹#›</a:t>
            </a:fld>
            <a:endParaRPr lang="en-US"/>
          </a:p>
        </p:txBody>
      </p:sp>
    </p:spTree>
    <p:extLst>
      <p:ext uri="{BB962C8B-B14F-4D97-AF65-F5344CB8AC3E}">
        <p14:creationId xmlns:p14="http://schemas.microsoft.com/office/powerpoint/2010/main" val="1082084012"/>
      </p:ext>
    </p:extLst>
  </p:cSld>
  <p:clrMapOvr>
    <a:masterClrMapping/>
  </p:clrMapOvr>
  <p:extLst mod="1">
    <p:ext uri="{DCECCB84-F9BA-43D5-87BE-67443E8EF086}">
      <p15:sldGuideLst xmlns:p15="http://schemas.microsoft.com/office/powerpoint/2012/main">
        <p15:guide id="1" orient="horz" pos="432">
          <p15:clr>
            <a:srgbClr val="FBAE40"/>
          </p15:clr>
        </p15:guide>
        <p15:guide id="2" pos="38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15045" y="685800"/>
            <a:ext cx="10515600" cy="646331"/>
          </a:xfrm>
        </p:spPr>
        <p:txBody>
          <a:bodyPr anchor="t" anchorCtr="0">
            <a:spAutoFit/>
          </a:bodyPr>
          <a:lstStyle>
            <a:lvl1pPr>
              <a:defRPr sz="4000">
                <a:solidFill>
                  <a:schemeClr val="bg1"/>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a:xfrm>
            <a:off x="9067800" y="6356350"/>
            <a:ext cx="2743200" cy="365125"/>
          </a:xfrm>
        </p:spPr>
        <p:txBody>
          <a:bodyPr/>
          <a:lstStyle>
            <a:lvl1pPr>
              <a:defRPr>
                <a:solidFill>
                  <a:schemeClr val="accent1">
                    <a:lumMod val="50000"/>
                  </a:schemeClr>
                </a:solidFill>
              </a:defRPr>
            </a:lvl1pPr>
          </a:lstStyle>
          <a:p>
            <a:fld id="{0A4E4277-0FDB-46F3-9EE6-EEEDDCFBB7C2}" type="slidenum">
              <a:rPr lang="en-US" smtClean="0"/>
              <a:t>‹#›</a:t>
            </a:fld>
            <a:endParaRPr lang="en-US"/>
          </a:p>
        </p:txBody>
      </p:sp>
    </p:spTree>
    <p:extLst>
      <p:ext uri="{BB962C8B-B14F-4D97-AF65-F5344CB8AC3E}">
        <p14:creationId xmlns:p14="http://schemas.microsoft.com/office/powerpoint/2010/main" val="3567272684"/>
      </p:ext>
    </p:extLst>
  </p:cSld>
  <p:clrMapOvr>
    <a:masterClrMapping/>
  </p:clrMapOvr>
  <p:extLst mod="1">
    <p:ext uri="{DCECCB84-F9BA-43D5-87BE-67443E8EF086}">
      <p15:sldGuideLst xmlns:p15="http://schemas.microsoft.com/office/powerpoint/2012/main">
        <p15:guide id="1" orient="horz" pos="432">
          <p15:clr>
            <a:srgbClr val="FBAE40"/>
          </p15:clr>
        </p15:guide>
        <p15:guide id="2" pos="38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2_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a:xfrm>
            <a:off x="9067800" y="6356350"/>
            <a:ext cx="2743200" cy="365125"/>
          </a:xfrm>
        </p:spPr>
        <p:txBody>
          <a:bodyPr/>
          <a:lstStyle>
            <a:lvl1pPr>
              <a:defRPr>
                <a:solidFill>
                  <a:schemeClr val="accent1">
                    <a:lumMod val="50000"/>
                  </a:schemeClr>
                </a:solidFill>
              </a:defRPr>
            </a:lvl1pPr>
          </a:lstStyle>
          <a:p>
            <a:fld id="{0A4E4277-0FDB-46F3-9EE6-EEEDDCFBB7C2}" type="slidenum">
              <a:rPr lang="en-US" smtClean="0"/>
              <a:t>‹#›</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89092"/>
            <a:ext cx="12192097" cy="3533742"/>
          </a:xfrm>
          <a:prstGeom prst="rect">
            <a:avLst/>
          </a:prstGeom>
        </p:spPr>
      </p:pic>
      <p:sp>
        <p:nvSpPr>
          <p:cNvPr id="8" name="Rectangle 7"/>
          <p:cNvSpPr/>
          <p:nvPr/>
        </p:nvSpPr>
        <p:spPr>
          <a:xfrm>
            <a:off x="0" y="1960536"/>
            <a:ext cx="12460637" cy="2138766"/>
          </a:xfrm>
          <a:prstGeom prst="rect">
            <a:avLst/>
          </a:prstGeom>
          <a:solidFill>
            <a:schemeClr val="bg1">
              <a:alpha val="50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838200" y="2311849"/>
            <a:ext cx="10515600" cy="1338828"/>
          </a:xfrm>
        </p:spPr>
        <p:txBody>
          <a:bodyPr>
            <a:spAutoFit/>
          </a:bodyPr>
          <a:lstStyle>
            <a:lvl1pPr algn="ctr">
              <a:defRPr sz="5000" b="1" baseline="0"/>
            </a:lvl1pPr>
          </a:lstStyle>
          <a:p>
            <a:r>
              <a:rPr lang="en-US" dirty="0"/>
              <a:t>NASA SCIENCE</a:t>
            </a:r>
            <a:br>
              <a:rPr lang="en-US" dirty="0"/>
            </a:br>
            <a:r>
              <a:rPr lang="en-US" sz="4000" b="0" dirty="0"/>
              <a:t>Subtitle Goes Here</a:t>
            </a:r>
            <a:endParaRPr lang="en-US" dirty="0"/>
          </a:p>
        </p:txBody>
      </p:sp>
    </p:spTree>
    <p:extLst>
      <p:ext uri="{BB962C8B-B14F-4D97-AF65-F5344CB8AC3E}">
        <p14:creationId xmlns:p14="http://schemas.microsoft.com/office/powerpoint/2010/main" val="568250272"/>
      </p:ext>
    </p:extLst>
  </p:cSld>
  <p:clrMapOvr>
    <a:masterClrMapping/>
  </p:clrMapOvr>
  <p:extLst mod="1">
    <p:ext uri="{DCECCB84-F9BA-43D5-87BE-67443E8EF086}">
      <p15:sldGuideLst xmlns:p15="http://schemas.microsoft.com/office/powerpoint/2012/main">
        <p15:guide id="1" orient="horz" pos="408">
          <p15:clr>
            <a:srgbClr val="FBAE40"/>
          </p15:clr>
        </p15:guide>
        <p15:guide id="2" pos="38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09600" y="4953000"/>
            <a:ext cx="6902196" cy="978729"/>
          </a:xfrm>
        </p:spPr>
        <p:txBody>
          <a:bodyPr wrap="square" anchor="t" anchorCtr="0">
            <a:spAutoFit/>
          </a:bodyPr>
          <a:lstStyle>
            <a:lvl1pPr algn="l">
              <a:defRPr sz="3200" b="1" i="0" baseline="0">
                <a:solidFill>
                  <a:schemeClr val="bg1"/>
                </a:solidFill>
                <a:latin typeface="Arial Narrow" charset="0"/>
                <a:ea typeface="Arial Narrow" charset="0"/>
                <a:cs typeface="Arial Narrow" charset="0"/>
              </a:defRPr>
            </a:lvl1pPr>
          </a:lstStyle>
          <a:p>
            <a:r>
              <a:rPr lang="en-US" dirty="0"/>
              <a:t>The New Animated Earth</a:t>
            </a:r>
            <a:br>
              <a:rPr lang="en-US" dirty="0"/>
            </a:br>
            <a:r>
              <a:rPr lang="en-US" dirty="0"/>
              <a:t>Science Division Template</a:t>
            </a:r>
          </a:p>
        </p:txBody>
      </p:sp>
      <p:sp>
        <p:nvSpPr>
          <p:cNvPr id="12" name="Text Placeholder 4"/>
          <p:cNvSpPr>
            <a:spLocks noGrp="1"/>
          </p:cNvSpPr>
          <p:nvPr>
            <p:ph type="body" sz="quarter" idx="10" hasCustomPrompt="1"/>
          </p:nvPr>
        </p:nvSpPr>
        <p:spPr>
          <a:xfrm>
            <a:off x="7668832" y="4928616"/>
            <a:ext cx="4048125" cy="313944"/>
          </a:xfrm>
        </p:spPr>
        <p:txBody>
          <a:bodyPr>
            <a:normAutofit/>
          </a:bodyPr>
          <a:lstStyle>
            <a:lvl1pPr marL="0" indent="0" algn="r">
              <a:buNone/>
              <a:defRPr sz="1800" b="1" baseline="0">
                <a:solidFill>
                  <a:srgbClr val="244D60"/>
                </a:solidFill>
              </a:defRPr>
            </a:lvl1pPr>
            <a:lvl2pPr algn="r">
              <a:defRPr/>
            </a:lvl2pPr>
            <a:lvl3pPr algn="r">
              <a:defRPr/>
            </a:lvl3pPr>
            <a:lvl4pPr algn="r">
              <a:defRPr/>
            </a:lvl4pPr>
            <a:lvl5pPr algn="r">
              <a:defRPr/>
            </a:lvl5pPr>
          </a:lstStyle>
          <a:p>
            <a:pPr marL="228600" marR="0" lvl="0" indent="-228600" algn="r" defTabSz="914400" rtl="0" eaLnBrk="1" fontAlgn="auto" latinLnBrk="0" hangingPunct="1">
              <a:lnSpc>
                <a:spcPct val="90000"/>
              </a:lnSpc>
              <a:spcBef>
                <a:spcPts val="1000"/>
              </a:spcBef>
              <a:spcAft>
                <a:spcPts val="0"/>
              </a:spcAft>
              <a:buClrTx/>
              <a:buSzTx/>
              <a:tabLst/>
              <a:defRPr/>
            </a:pPr>
            <a:r>
              <a:rPr lang="en-US" dirty="0"/>
              <a:t>Presenter Name</a:t>
            </a:r>
          </a:p>
        </p:txBody>
      </p:sp>
      <p:sp>
        <p:nvSpPr>
          <p:cNvPr id="13" name="Text Placeholder 3"/>
          <p:cNvSpPr>
            <a:spLocks noGrp="1"/>
          </p:cNvSpPr>
          <p:nvPr>
            <p:ph type="body" sz="quarter" idx="11" hasCustomPrompt="1"/>
          </p:nvPr>
        </p:nvSpPr>
        <p:spPr>
          <a:xfrm>
            <a:off x="7644765" y="5254435"/>
            <a:ext cx="4071938" cy="1012825"/>
          </a:xfrm>
        </p:spPr>
        <p:txBody>
          <a:bodyPr>
            <a:noAutofit/>
          </a:bodyPr>
          <a:lstStyle>
            <a:lvl1pPr marL="0" indent="0" algn="r">
              <a:spcBef>
                <a:spcPts val="400"/>
              </a:spcBef>
              <a:buFont typeface="Arial" charset="0"/>
              <a:buNone/>
              <a:defRPr sz="1800" baseline="0">
                <a:solidFill>
                  <a:srgbClr val="244D60"/>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Title</a:t>
            </a:r>
          </a:p>
          <a:p>
            <a:pPr lvl="0"/>
            <a:r>
              <a:rPr lang="en-US" dirty="0"/>
              <a:t>Organization</a:t>
            </a:r>
          </a:p>
          <a:p>
            <a:pPr lvl="0"/>
            <a:r>
              <a:rPr lang="en-US" dirty="0"/>
              <a:t>Contact</a:t>
            </a:r>
          </a:p>
        </p:txBody>
      </p:sp>
      <p:sp>
        <p:nvSpPr>
          <p:cNvPr id="14" name="Text Placeholder 3"/>
          <p:cNvSpPr>
            <a:spLocks noGrp="1"/>
          </p:cNvSpPr>
          <p:nvPr>
            <p:ph type="body" sz="quarter" idx="12" hasCustomPrompt="1"/>
          </p:nvPr>
        </p:nvSpPr>
        <p:spPr>
          <a:xfrm>
            <a:off x="7644765" y="6339395"/>
            <a:ext cx="4071938" cy="317437"/>
          </a:xfrm>
        </p:spPr>
        <p:txBody>
          <a:bodyPr>
            <a:noAutofit/>
          </a:bodyPr>
          <a:lstStyle>
            <a:lvl1pPr marL="0" indent="0" algn="r">
              <a:spcBef>
                <a:spcPts val="400"/>
              </a:spcBef>
              <a:buFont typeface="Arial" charset="0"/>
              <a:buNone/>
              <a:defRPr sz="1400" baseline="0">
                <a:solidFill>
                  <a:srgbClr val="244D60"/>
                </a:solidFill>
              </a:defRPr>
            </a:lvl1pPr>
            <a:lvl2pPr marL="457200" indent="0" algn="r">
              <a:buFont typeface="Arial" charset="0"/>
              <a:buNone/>
              <a:defRPr sz="1800">
                <a:solidFill>
                  <a:srgbClr val="244D60"/>
                </a:solidFill>
              </a:defRPr>
            </a:lvl2pPr>
            <a:lvl3pPr marL="914400" indent="0" algn="r">
              <a:buFont typeface="Arial" charset="0"/>
              <a:buNone/>
              <a:defRPr sz="1800">
                <a:solidFill>
                  <a:srgbClr val="244D60"/>
                </a:solidFill>
              </a:defRPr>
            </a:lvl3pPr>
            <a:lvl4pPr marL="1371600" indent="0" algn="r">
              <a:buFont typeface="Arial" charset="0"/>
              <a:buNone/>
              <a:defRPr sz="1800">
                <a:solidFill>
                  <a:srgbClr val="244D60"/>
                </a:solidFill>
              </a:defRPr>
            </a:lvl4pPr>
            <a:lvl5pPr marL="1828800" indent="0" algn="r">
              <a:buFont typeface="Arial" charset="0"/>
              <a:buNone/>
              <a:defRPr sz="1800">
                <a:solidFill>
                  <a:srgbClr val="244D60"/>
                </a:solidFill>
              </a:defRPr>
            </a:lvl5pPr>
          </a:lstStyle>
          <a:p>
            <a:pPr lvl="0"/>
            <a:r>
              <a:rPr lang="en-US" dirty="0"/>
              <a:t>MONTH YEAR</a:t>
            </a:r>
          </a:p>
        </p:txBody>
      </p:sp>
    </p:spTree>
    <p:extLst>
      <p:ext uri="{BB962C8B-B14F-4D97-AF65-F5344CB8AC3E}">
        <p14:creationId xmlns:p14="http://schemas.microsoft.com/office/powerpoint/2010/main" val="1149953381"/>
      </p:ext>
    </p:extLst>
  </p:cSld>
  <p:clrMapOvr>
    <a:masterClrMapping/>
  </p:clrMapOvr>
  <p:extLst mod="1">
    <p:ext uri="{DCECCB84-F9BA-43D5-87BE-67443E8EF086}">
      <p15:sldGuideLst xmlns:p15="http://schemas.microsoft.com/office/powerpoint/2012/main">
        <p15:guide id="1" orient="horz" pos="3120">
          <p15:clr>
            <a:srgbClr val="FBAE40"/>
          </p15:clr>
        </p15:guide>
        <p15:guide id="2" pos="38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637009"/>
            <a:ext cx="10515600" cy="646331"/>
          </a:xfrm>
          <a:prstGeom prst="rect">
            <a:avLst/>
          </a:prstGeom>
        </p:spPr>
        <p:txBody>
          <a:bodyPr vert="horz" lIns="91440" tIns="45720" rIns="91440" bIns="45720" rtlCol="0" anchor="ctr">
            <a:sp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000" b="0" i="0">
                <a:solidFill>
                  <a:srgbClr val="203864"/>
                </a:solidFill>
                <a:latin typeface="Arial Narrow" panose="020B0604020202020204" pitchFamily="34" charset="0"/>
                <a:cs typeface="Arial Narrow" panose="020B0604020202020204" pitchFamily="34" charset="0"/>
              </a:defRPr>
            </a:lvl1pPr>
          </a:lstStyle>
          <a:p>
            <a:fld id="{0A4E4277-0FDB-46F3-9EE6-EEEDDCFBB7C2}" type="slidenum">
              <a:rPr lang="en-US" smtClean="0"/>
              <a:t>‹#›</a:t>
            </a:fld>
            <a:endParaRPr lang="en-US"/>
          </a:p>
        </p:txBody>
      </p:sp>
    </p:spTree>
    <p:extLst>
      <p:ext uri="{BB962C8B-B14F-4D97-AF65-F5344CB8AC3E}">
        <p14:creationId xmlns:p14="http://schemas.microsoft.com/office/powerpoint/2010/main" val="1300173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000" b="1" i="0" kern="1200">
          <a:solidFill>
            <a:srgbClr val="203864"/>
          </a:solidFill>
          <a:latin typeface="Arial Narrow" charset="0"/>
          <a:ea typeface="Arial Narrow" charset="0"/>
          <a:cs typeface="Arial Narrow" charset="0"/>
        </a:defRPr>
      </a:lvl1pPr>
    </p:titleStyle>
    <p:bodyStyle>
      <a:lvl1pPr marL="228600" indent="-228600" algn="l" defTabSz="914400" rtl="0" eaLnBrk="1" latinLnBrk="0" hangingPunct="1">
        <a:lnSpc>
          <a:spcPct val="100000"/>
        </a:lnSpc>
        <a:spcBef>
          <a:spcPts val="500"/>
        </a:spcBef>
        <a:buFont typeface="Arial"/>
        <a:buChar char="•"/>
        <a:defRPr sz="2800" kern="1200">
          <a:solidFill>
            <a:srgbClr val="203864"/>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ppleSystemUIFont"/>
        <a:buChar char="-"/>
        <a:defRPr sz="2400" kern="1200">
          <a:solidFill>
            <a:srgbClr val="203864"/>
          </a:solidFill>
          <a:latin typeface="Arial Narrow" charset="0"/>
          <a:ea typeface="Arial Narrow" charset="0"/>
          <a:cs typeface="Arial Narrow" charset="0"/>
        </a:defRPr>
      </a:lvl2pPr>
      <a:lvl3pPr marL="1143000" indent="-228600" algn="l" defTabSz="914400" rtl="0" eaLnBrk="1" latinLnBrk="0" hangingPunct="1">
        <a:lnSpc>
          <a:spcPct val="90000"/>
        </a:lnSpc>
        <a:spcBef>
          <a:spcPts val="500"/>
        </a:spcBef>
        <a:buFont typeface=".AppleSystemUIFont"/>
        <a:buChar char="-"/>
        <a:defRPr sz="2000" kern="1200">
          <a:solidFill>
            <a:srgbClr val="203864"/>
          </a:solidFill>
          <a:latin typeface="Arial Narrow" charset="0"/>
          <a:ea typeface="Arial Narrow" charset="0"/>
          <a:cs typeface="Arial Narrow" charset="0"/>
        </a:defRPr>
      </a:lvl3pPr>
      <a:lvl4pPr marL="1600200" indent="-228600" algn="l" defTabSz="914400" rtl="0" eaLnBrk="1" latinLnBrk="0" hangingPunct="1">
        <a:lnSpc>
          <a:spcPct val="90000"/>
        </a:lnSpc>
        <a:spcBef>
          <a:spcPts val="500"/>
        </a:spcBef>
        <a:buFont typeface=".AppleSystemUIFont"/>
        <a:buChar char="-"/>
        <a:defRPr sz="1800" kern="1200">
          <a:solidFill>
            <a:srgbClr val="203864"/>
          </a:solidFill>
          <a:latin typeface="Arial Narrow" charset="0"/>
          <a:ea typeface="Arial Narrow" charset="0"/>
          <a:cs typeface="Arial Narrow" charset="0"/>
        </a:defRPr>
      </a:lvl4pPr>
      <a:lvl5pPr marL="2057400" indent="-228600" algn="l" defTabSz="914400" rtl="0" eaLnBrk="1" latinLnBrk="0" hangingPunct="1">
        <a:lnSpc>
          <a:spcPct val="90000"/>
        </a:lnSpc>
        <a:spcBef>
          <a:spcPts val="500"/>
        </a:spcBef>
        <a:buFont typeface=".AppleSystemUIFont"/>
        <a:buChar char="-"/>
        <a:defRPr sz="1800" kern="1200">
          <a:solidFill>
            <a:srgbClr val="203864"/>
          </a:solidFill>
          <a:latin typeface="Arial Narrow" charset="0"/>
          <a:ea typeface="Arial Narrow"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08">
          <p15:clr>
            <a:srgbClr val="F26B43"/>
          </p15:clr>
        </p15:guide>
        <p15:guide id="2" pos="5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hyperlink" Target="https://doi.org/10.1016/j.rse.2018.03.017)" TargetMode="External"/><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hyperlink" Target="https://blackmarble.gsfc.nasa.gov/" TargetMode="External"/><Relationship Id="rId4" Type="http://schemas.openxmlformats.org/officeDocument/2006/relationships/hyperlink" Target="https://viirsland.gsfc.nasa.gov/Products/NASA/BlackMarble.html"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5.png"/><Relationship Id="rId7" Type="http://schemas.openxmlformats.org/officeDocument/2006/relationships/hyperlink" Target="https://bit.ly/2IXJmf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4.png"/><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5.emf"/></Relationships>
</file>

<file path=ppt/slides/_rels/slide6.xml.rels><?xml version="1.0" encoding="UTF-8" standalone="yes"?>
<Relationships xmlns="http://schemas.openxmlformats.org/package/2006/relationships"><Relationship Id="rId3" Type="http://schemas.openxmlformats.org/officeDocument/2006/relationships/hyperlink" Target="https://arset.gsfc.nasa.gov/"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1120" y="0"/>
            <a:ext cx="12189759" cy="6858000"/>
          </a:xfrm>
          <a:prstGeom prst="rect">
            <a:avLst/>
          </a:prstGeom>
        </p:spPr>
      </p:pic>
    </p:spTree>
    <p:extLst>
      <p:ext uri="{BB962C8B-B14F-4D97-AF65-F5344CB8AC3E}">
        <p14:creationId xmlns:p14="http://schemas.microsoft.com/office/powerpoint/2010/main" val="1800384808"/>
      </p:ext>
    </p:extLst>
  </p:cSld>
  <p:clrMapOvr>
    <a:masterClrMapping/>
  </p:clrMapOvr>
  <p:transition>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3_full_moon_satell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370" y="1398063"/>
            <a:ext cx="8382000" cy="5238750"/>
          </a:xfrm>
          <a:prstGeom prst="rect">
            <a:avLst/>
          </a:prstGeom>
        </p:spPr>
      </p:pic>
      <p:sp>
        <p:nvSpPr>
          <p:cNvPr id="6" name="TextBox 5"/>
          <p:cNvSpPr txBox="1"/>
          <p:nvPr/>
        </p:nvSpPr>
        <p:spPr>
          <a:xfrm>
            <a:off x="293370" y="141705"/>
            <a:ext cx="6196330" cy="1200329"/>
          </a:xfrm>
          <a:prstGeom prst="rect">
            <a:avLst/>
          </a:prstGeom>
          <a:solidFill>
            <a:schemeClr val="bg2">
              <a:lumMod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Narrow" panose="020B0606020202030204" pitchFamily="34" charset="0"/>
                <a:ea typeface="+mn-ea"/>
                <a:cs typeface="Arial" panose="020B0604020202020204" pitchFamily="34" charset="0"/>
              </a:rPr>
              <a:t>NASA’s Black Marble Science Objective: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Narrow" panose="020B0606020202030204" pitchFamily="34" charset="0"/>
                <a:ea typeface="+mn-ea"/>
                <a:cs typeface="Arial" panose="020B0604020202020204" pitchFamily="34" charset="0"/>
              </a:rPr>
              <a:t>To enable interdisciplinary research and applications of the Suomi-NPP VIIRS Day/Night Band.</a:t>
            </a:r>
            <a:endParaRPr kumimoji="0" lang="en-US" sz="2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Narrow" panose="020B0606020202030204" pitchFamily="34" charset="0"/>
              <a:ea typeface="+mn-ea"/>
              <a:cs typeface="Arial" panose="020B0604020202020204" pitchFamily="34" charset="0"/>
            </a:endParaRPr>
          </a:p>
        </p:txBody>
      </p:sp>
      <p:sp>
        <p:nvSpPr>
          <p:cNvPr id="7" name="TextBox 6"/>
          <p:cNvSpPr txBox="1"/>
          <p:nvPr/>
        </p:nvSpPr>
        <p:spPr>
          <a:xfrm>
            <a:off x="8776970" y="1398063"/>
            <a:ext cx="3224530" cy="4031873"/>
          </a:xfrm>
          <a:prstGeom prst="rect">
            <a:avLst/>
          </a:prstGeom>
          <a:solidFill>
            <a:schemeClr val="bg2">
              <a:lumMod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Narrow" panose="020B0606020202030204" pitchFamily="34" charset="0"/>
                <a:ea typeface="+mn-ea"/>
                <a:cs typeface="Arial" panose="020B0604020202020204" pitchFamily="34" charset="0"/>
              </a:rPr>
              <a:t>Disciplines Covered: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Narrow" panose="020B0606020202030204" pitchFamily="34" charset="0"/>
                <a:ea typeface="+mn-ea"/>
                <a:cs typeface="Arial" panose="020B0604020202020204" pitchFamily="34" charset="0"/>
              </a:rPr>
              <a:t>Land/Cryosphere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Narrow" panose="020B0606020202030204" pitchFamily="34" charset="0"/>
                <a:ea typeface="+mn-ea"/>
                <a:cs typeface="Arial" panose="020B0604020202020204" pitchFamily="34" charset="0"/>
              </a:rPr>
              <a:t>Oceans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Narrow" panose="020B0606020202030204" pitchFamily="34" charset="0"/>
                <a:ea typeface="+mn-ea"/>
                <a:cs typeface="Arial" panose="020B0604020202020204" pitchFamily="34" charset="0"/>
              </a:rPr>
              <a:t>Clouds/Aerosols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Narrow" panose="020B060602020203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Narrow" panose="020B0606020202030204" pitchFamily="34" charset="0"/>
                <a:ea typeface="+mn-ea"/>
                <a:cs typeface="Arial" panose="020B0604020202020204" pitchFamily="34" charset="0"/>
              </a:rPr>
              <a:t>Key Applications Areas: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Narrow" panose="020B0606020202030204" pitchFamily="34" charset="0"/>
                <a:ea typeface="+mn-ea"/>
                <a:cs typeface="Arial" panose="020B0604020202020204" pitchFamily="34" charset="0"/>
              </a:rPr>
              <a:t>Disasters Risk Reduction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Narrow" panose="020B0606020202030204" pitchFamily="34" charset="0"/>
                <a:ea typeface="+mn-ea"/>
                <a:cs typeface="Arial" panose="020B0604020202020204" pitchFamily="34" charset="0"/>
              </a:rPr>
              <a:t>Land Cover/Use Change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Narrow" panose="020B0606020202030204" pitchFamily="34" charset="0"/>
                <a:ea typeface="+mn-ea"/>
                <a:cs typeface="Arial" panose="020B0604020202020204" pitchFamily="34" charset="0"/>
              </a:rPr>
              <a:t>Urban Sustainability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Narrow" panose="020B0606020202030204" pitchFamily="34" charset="0"/>
                <a:ea typeface="+mn-ea"/>
                <a:cs typeface="Arial" panose="020B0604020202020204" pitchFamily="34" charset="0"/>
              </a:rPr>
              <a:t>Energy Access</a:t>
            </a:r>
            <a:endParaRPr kumimoji="0" lang="en-US" sz="20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Narrow" panose="020B060602020203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Narrow" panose="020B0606020202030204" pitchFamily="34" charset="0"/>
                <a:ea typeface="+mn-ea"/>
                <a:cs typeface="Arial" panose="020B0604020202020204" pitchFamily="34" charset="0"/>
              </a:rPr>
              <a:t>Socioeconomic Impacts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Narrow" panose="020B060602020203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xmlns="" id="{A231E722-9304-4EDB-A04E-F68D37C53D4C}"/>
              </a:ext>
            </a:extLst>
          </p:cNvPr>
          <p:cNvPicPr>
            <a:picLocks noChangeAspect="1"/>
          </p:cNvPicPr>
          <p:nvPr/>
        </p:nvPicPr>
        <p:blipFill>
          <a:blip r:embed="rId4"/>
          <a:stretch>
            <a:fillRect/>
          </a:stretch>
        </p:blipFill>
        <p:spPr>
          <a:xfrm>
            <a:off x="8554150" y="494095"/>
            <a:ext cx="1371600" cy="451100"/>
          </a:xfrm>
          <a:prstGeom prst="rect">
            <a:avLst/>
          </a:prstGeom>
        </p:spPr>
      </p:pic>
      <p:pic>
        <p:nvPicPr>
          <p:cNvPr id="9" name="Picture 8">
            <a:extLst>
              <a:ext uri="{FF2B5EF4-FFF2-40B4-BE49-F238E27FC236}">
                <a16:creationId xmlns:a16="http://schemas.microsoft.com/office/drawing/2014/main" xmlns="" id="{F834381B-A84C-4B7B-B86A-616042A7A6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0003" y="254307"/>
            <a:ext cx="1124685" cy="930676"/>
          </a:xfrm>
          <a:prstGeom prst="rect">
            <a:avLst/>
          </a:prstGeom>
        </p:spPr>
      </p:pic>
      <p:pic>
        <p:nvPicPr>
          <p:cNvPr id="10" name="Picture 9">
            <a:extLst>
              <a:ext uri="{FF2B5EF4-FFF2-40B4-BE49-F238E27FC236}">
                <a16:creationId xmlns:a16="http://schemas.microsoft.com/office/drawing/2014/main" xmlns="" id="{C5FAFAD4-02C8-4970-86D2-3F79D2824D05}"/>
              </a:ext>
            </a:extLst>
          </p:cNvPr>
          <p:cNvPicPr>
            <a:picLocks noChangeAspect="1"/>
          </p:cNvPicPr>
          <p:nvPr/>
        </p:nvPicPr>
        <p:blipFill rotWithShape="1">
          <a:blip r:embed="rId6"/>
          <a:srcRect l="1615" r="43963"/>
          <a:stretch/>
        </p:blipFill>
        <p:spPr>
          <a:xfrm>
            <a:off x="10055211" y="254307"/>
            <a:ext cx="1371600" cy="978421"/>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78344" y="5491098"/>
            <a:ext cx="1371600" cy="657394"/>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2918" y="5591073"/>
            <a:ext cx="1371600" cy="428192"/>
          </a:xfrm>
          <a:prstGeom prst="rect">
            <a:avLst/>
          </a:prstGeom>
          <a:solidFill>
            <a:schemeClr val="tx1"/>
          </a:solidFill>
        </p:spPr>
      </p:pic>
    </p:spTree>
    <p:extLst>
      <p:ext uri="{BB962C8B-B14F-4D97-AF65-F5344CB8AC3E}">
        <p14:creationId xmlns:p14="http://schemas.microsoft.com/office/powerpoint/2010/main" val="960919005"/>
      </p:ext>
    </p:extLst>
  </p:cSld>
  <p:clrMapOvr>
    <a:masterClrMapping/>
  </p:clrMapOvr>
  <p:transition>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8"/>
          <p:cNvSpPr>
            <a:spLocks noGrp="1"/>
          </p:cNvSpPr>
          <p:nvPr>
            <p:ph type="title"/>
          </p:nvPr>
        </p:nvSpPr>
        <p:spPr>
          <a:xfrm>
            <a:off x="838200" y="1"/>
            <a:ext cx="10515600" cy="697615"/>
          </a:xfrm>
        </p:spPr>
        <p:txBody>
          <a:bodyPr>
            <a:normAutofit/>
          </a:bodyPr>
          <a:lstStyle/>
          <a:p>
            <a:pPr algn="ctr"/>
            <a:r>
              <a:rPr lang="en-US" sz="3600" b="1" dirty="0" smtClean="0"/>
              <a:t>NASA Black Marble Product Status</a:t>
            </a:r>
            <a:endParaRPr lang="en-US" sz="3600" b="1" dirty="0"/>
          </a:p>
        </p:txBody>
      </p:sp>
      <p:sp>
        <p:nvSpPr>
          <p:cNvPr id="11" name="Content Placeholder 9"/>
          <p:cNvSpPr>
            <a:spLocks noGrp="1"/>
          </p:cNvSpPr>
          <p:nvPr>
            <p:ph idx="1"/>
          </p:nvPr>
        </p:nvSpPr>
        <p:spPr>
          <a:xfrm>
            <a:off x="171185" y="838007"/>
            <a:ext cx="5732576" cy="5644908"/>
          </a:xfrm>
          <a:solidFill>
            <a:schemeClr val="bg2"/>
          </a:solidFill>
        </p:spPr>
        <p:txBody>
          <a:bodyPr>
            <a:normAutofit fontScale="62500" lnSpcReduction="20000"/>
          </a:bodyPr>
          <a:lstStyle/>
          <a:p>
            <a:pPr marL="0" indent="0">
              <a:lnSpc>
                <a:spcPct val="120000"/>
              </a:lnSpc>
              <a:spcBef>
                <a:spcPts val="0"/>
              </a:spcBef>
              <a:spcAft>
                <a:spcPts val="300"/>
              </a:spcAft>
              <a:buNone/>
            </a:pPr>
            <a:r>
              <a:rPr lang="en-US" b="1" dirty="0" smtClean="0">
                <a:solidFill>
                  <a:schemeClr val="tx1"/>
                </a:solidFill>
              </a:rPr>
              <a:t>ATBD Review and User’s Guide:</a:t>
            </a:r>
          </a:p>
          <a:p>
            <a:pPr>
              <a:lnSpc>
                <a:spcPct val="120000"/>
              </a:lnSpc>
              <a:spcBef>
                <a:spcPts val="0"/>
              </a:spcBef>
              <a:spcAft>
                <a:spcPts val="300"/>
              </a:spcAft>
            </a:pPr>
            <a:r>
              <a:rPr lang="en-US" dirty="0" smtClean="0">
                <a:solidFill>
                  <a:schemeClr val="tx1"/>
                </a:solidFill>
              </a:rPr>
              <a:t>The Black Marble product suite (VNP46) algorithm theoretical basis document (ATBD) was recently published in peer reviewed literature: </a:t>
            </a:r>
            <a:r>
              <a:rPr lang="en-US" u="sng" dirty="0" smtClean="0">
                <a:solidFill>
                  <a:schemeClr val="tx1"/>
                </a:solidFill>
                <a:hlinkClick r:id="rId3"/>
              </a:rPr>
              <a:t>https://doi.org/10.1016/j.rse.2018.03.017</a:t>
            </a:r>
            <a:r>
              <a:rPr lang="en-US" dirty="0" smtClean="0">
                <a:solidFill>
                  <a:schemeClr val="tx1"/>
                </a:solidFill>
              </a:rPr>
              <a:t>. </a:t>
            </a:r>
          </a:p>
          <a:p>
            <a:pPr>
              <a:lnSpc>
                <a:spcPct val="120000"/>
              </a:lnSpc>
              <a:spcBef>
                <a:spcPts val="0"/>
              </a:spcBef>
              <a:spcAft>
                <a:spcPts val="300"/>
              </a:spcAft>
            </a:pPr>
            <a:r>
              <a:rPr lang="en-US" dirty="0" smtClean="0">
                <a:solidFill>
                  <a:schemeClr val="tx1"/>
                </a:solidFill>
              </a:rPr>
              <a:t>ATBD and User’s Guide documents, following NASA Science Team guidelines, have been posted in the Black Marble product landing page:</a:t>
            </a:r>
          </a:p>
          <a:p>
            <a:pPr marL="231775" indent="0">
              <a:lnSpc>
                <a:spcPct val="120000"/>
              </a:lnSpc>
              <a:spcBef>
                <a:spcPts val="0"/>
              </a:spcBef>
              <a:spcAft>
                <a:spcPts val="600"/>
              </a:spcAft>
              <a:buNone/>
            </a:pPr>
            <a:r>
              <a:rPr lang="en-US" dirty="0" smtClean="0">
                <a:latin typeface="Arial Narrow" panose="020B0606020202030204" pitchFamily="34" charset="0"/>
                <a:hlinkClick r:id="rId4"/>
              </a:rPr>
              <a:t>https</a:t>
            </a:r>
            <a:r>
              <a:rPr lang="en-US" dirty="0">
                <a:latin typeface="Arial Narrow" panose="020B0606020202030204" pitchFamily="34" charset="0"/>
                <a:hlinkClick r:id="rId4"/>
              </a:rPr>
              <a:t>://viirsland.gsfc.nasa.gov/Products/NASA/BlackMarble.html</a:t>
            </a:r>
            <a:endParaRPr lang="en-US" dirty="0">
              <a:latin typeface="Arial Narrow" panose="020B0606020202030204" pitchFamily="34" charset="0"/>
            </a:endParaRPr>
          </a:p>
          <a:p>
            <a:pPr marL="0" indent="0">
              <a:lnSpc>
                <a:spcPct val="120000"/>
              </a:lnSpc>
              <a:spcBef>
                <a:spcPts val="0"/>
              </a:spcBef>
              <a:spcAft>
                <a:spcPts val="300"/>
              </a:spcAft>
              <a:buNone/>
            </a:pPr>
            <a:r>
              <a:rPr lang="en-US" b="1" dirty="0" smtClean="0">
                <a:solidFill>
                  <a:schemeClr val="tx1"/>
                </a:solidFill>
              </a:rPr>
              <a:t>Science PGE Status:</a:t>
            </a:r>
          </a:p>
          <a:p>
            <a:pPr>
              <a:lnSpc>
                <a:spcPct val="120000"/>
              </a:lnSpc>
              <a:spcBef>
                <a:spcPts val="0"/>
              </a:spcBef>
              <a:spcAft>
                <a:spcPts val="300"/>
              </a:spcAft>
            </a:pPr>
            <a:r>
              <a:rPr lang="en-US" dirty="0">
                <a:solidFill>
                  <a:schemeClr val="tx1"/>
                </a:solidFill>
              </a:rPr>
              <a:t>VNP46A1 Daily At-sensor TOA Nighttime Radiance Product is under operational production. It will be transitioned into LAADS DAAC and LANCE-NRT, and will eventually replace the NOAA-based ENCC Imagery Algorithm on NASA </a:t>
            </a:r>
            <a:r>
              <a:rPr lang="en-US" dirty="0" smtClean="0">
                <a:solidFill>
                  <a:schemeClr val="tx1"/>
                </a:solidFill>
              </a:rPr>
              <a:t>Worldview.</a:t>
            </a:r>
            <a:endParaRPr lang="en-US" dirty="0"/>
          </a:p>
          <a:p>
            <a:pPr>
              <a:spcAft>
                <a:spcPts val="600"/>
              </a:spcAft>
            </a:pPr>
            <a:r>
              <a:rPr lang="en-US" dirty="0">
                <a:solidFill>
                  <a:schemeClr val="tx1"/>
                </a:solidFill>
              </a:rPr>
              <a:t>VNP46A2 Daily Moonlight-adjusted Nighttime Lights Product will start the operational process from May, 2019. </a:t>
            </a:r>
            <a:endParaRPr lang="en-US" dirty="0" smtClean="0">
              <a:solidFill>
                <a:schemeClr val="tx1"/>
              </a:solidFill>
            </a:endParaRPr>
          </a:p>
          <a:p>
            <a:pPr marL="0" indent="0">
              <a:buNone/>
            </a:pPr>
            <a:r>
              <a:rPr lang="en-US" b="1" dirty="0" smtClean="0">
                <a:solidFill>
                  <a:schemeClr val="tx1"/>
                </a:solidFill>
              </a:rPr>
              <a:t>Further </a:t>
            </a:r>
            <a:r>
              <a:rPr lang="en-US" b="1" dirty="0">
                <a:solidFill>
                  <a:schemeClr val="tx1"/>
                </a:solidFill>
              </a:rPr>
              <a:t>information is available in Black Marble website: </a:t>
            </a:r>
            <a:endParaRPr lang="en-US" b="1" dirty="0" smtClean="0">
              <a:solidFill>
                <a:schemeClr val="tx1"/>
              </a:solidFill>
            </a:endParaRPr>
          </a:p>
          <a:p>
            <a:pPr marL="0" indent="231775">
              <a:buNone/>
            </a:pPr>
            <a:r>
              <a:rPr lang="en-US" dirty="0">
                <a:solidFill>
                  <a:schemeClr val="tx1"/>
                </a:solidFill>
                <a:hlinkClick r:id="rId5"/>
              </a:rPr>
              <a:t>https://blackmarble.gsfc.nasa.gov</a:t>
            </a:r>
            <a:r>
              <a:rPr lang="en-US" dirty="0" smtClean="0">
                <a:solidFill>
                  <a:schemeClr val="tx1"/>
                </a:solidFill>
                <a:hlinkClick r:id="rId5"/>
              </a:rPr>
              <a:t>/</a:t>
            </a:r>
            <a:r>
              <a:rPr lang="en-US" dirty="0" smtClean="0">
                <a:solidFill>
                  <a:schemeClr val="tx1"/>
                </a:solidFill>
              </a:rPr>
              <a:t> </a:t>
            </a:r>
          </a:p>
          <a:p>
            <a:pPr marL="0" indent="0">
              <a:buNone/>
            </a:pPr>
            <a:endParaRPr lang="en-US" dirty="0">
              <a:solidFill>
                <a:schemeClr val="tx1"/>
              </a:solidFill>
            </a:endParaRPr>
          </a:p>
          <a:p>
            <a:pPr>
              <a:lnSpc>
                <a:spcPct val="120000"/>
              </a:lnSpc>
              <a:spcBef>
                <a:spcPts val="0"/>
              </a:spcBef>
              <a:spcAft>
                <a:spcPts val="300"/>
              </a:spcAft>
            </a:pPr>
            <a:endParaRPr lang="en-US" dirty="0" smtClean="0">
              <a:solidFill>
                <a:schemeClr val="tx1"/>
              </a:solidFill>
            </a:endParaRPr>
          </a:p>
        </p:txBody>
      </p:sp>
      <p:pic>
        <p:nvPicPr>
          <p:cNvPr id="12" name="Picture 11"/>
          <p:cNvPicPr>
            <a:picLocks noChangeAspect="1"/>
          </p:cNvPicPr>
          <p:nvPr/>
        </p:nvPicPr>
        <p:blipFill>
          <a:blip r:embed="rId6"/>
          <a:stretch>
            <a:fillRect/>
          </a:stretch>
        </p:blipFill>
        <p:spPr>
          <a:xfrm>
            <a:off x="6089389" y="697616"/>
            <a:ext cx="5476078" cy="1922354"/>
          </a:xfrm>
          <a:prstGeom prst="rect">
            <a:avLst/>
          </a:prstGeom>
        </p:spPr>
      </p:pic>
      <p:pic>
        <p:nvPicPr>
          <p:cNvPr id="13" name="Picture 12"/>
          <p:cNvPicPr>
            <a:picLocks noChangeAspect="1"/>
          </p:cNvPicPr>
          <p:nvPr/>
        </p:nvPicPr>
        <p:blipFill>
          <a:blip r:embed="rId7"/>
          <a:stretch>
            <a:fillRect/>
          </a:stretch>
        </p:blipFill>
        <p:spPr>
          <a:xfrm>
            <a:off x="6089388" y="2623745"/>
            <a:ext cx="5476078" cy="2894843"/>
          </a:xfrm>
          <a:prstGeom prst="rect">
            <a:avLst/>
          </a:prstGeom>
        </p:spPr>
      </p:pic>
      <p:sp>
        <p:nvSpPr>
          <p:cNvPr id="14" name="Rectangle 13"/>
          <p:cNvSpPr/>
          <p:nvPr/>
        </p:nvSpPr>
        <p:spPr>
          <a:xfrm>
            <a:off x="6360452" y="5518588"/>
            <a:ext cx="5105400" cy="830997"/>
          </a:xfrm>
          <a:prstGeom prst="rect">
            <a:avLst/>
          </a:prstGeom>
        </p:spPr>
        <p:txBody>
          <a:bodyPr wrap="square">
            <a:spAutoFit/>
          </a:bodyPr>
          <a:lstStyle/>
          <a:p>
            <a:pPr algn="just"/>
            <a:r>
              <a:rPr lang="en-US" sz="1600" b="1" dirty="0">
                <a:latin typeface="Arial Narrow" panose="020B0606020202030204" pitchFamily="34" charset="0"/>
              </a:rPr>
              <a:t> Suomi-NPP VIIRS </a:t>
            </a:r>
            <a:r>
              <a:rPr lang="en-US" sz="1600" b="1" dirty="0" smtClean="0">
                <a:latin typeface="Arial Narrow" panose="020B0606020202030204" pitchFamily="34" charset="0"/>
              </a:rPr>
              <a:t>geographic </a:t>
            </a:r>
            <a:r>
              <a:rPr lang="en-US" sz="1600" b="1" dirty="0" err="1" smtClean="0">
                <a:latin typeface="Arial Narrow" panose="020B0606020202030204" pitchFamily="34" charset="0"/>
              </a:rPr>
              <a:t>Lat</a:t>
            </a:r>
            <a:r>
              <a:rPr lang="en-US" sz="1600" b="1" dirty="0" smtClean="0">
                <a:latin typeface="Arial Narrow" panose="020B0606020202030204" pitchFamily="34" charset="0"/>
              </a:rPr>
              <a:t>/Lon </a:t>
            </a:r>
            <a:r>
              <a:rPr lang="en-US" sz="1600" b="1" dirty="0">
                <a:latin typeface="Arial Narrow" panose="020B0606020202030204" pitchFamily="34" charset="0"/>
              </a:rPr>
              <a:t>grid </a:t>
            </a:r>
            <a:r>
              <a:rPr lang="en-US" sz="1600" b="1" dirty="0" smtClean="0">
                <a:latin typeface="Arial Narrow" panose="020B0606020202030204" pitchFamily="34" charset="0"/>
              </a:rPr>
              <a:t>system. </a:t>
            </a:r>
            <a:r>
              <a:rPr lang="en-US" sz="1600" b="1" dirty="0" smtClean="0">
                <a:solidFill>
                  <a:srgbClr val="FF0000"/>
                </a:solidFill>
                <a:latin typeface="Arial Narrow" panose="020B0606020202030204" pitchFamily="34" charset="0"/>
              </a:rPr>
              <a:t>30 sample </a:t>
            </a:r>
            <a:r>
              <a:rPr lang="en-US" sz="1600" b="1" dirty="0">
                <a:solidFill>
                  <a:srgbClr val="FF0000"/>
                </a:solidFill>
                <a:latin typeface="Arial Narrow" panose="020B0606020202030204" pitchFamily="34" charset="0"/>
              </a:rPr>
              <a:t>tiles</a:t>
            </a:r>
            <a:r>
              <a:rPr lang="en-US" sz="1600" b="1" dirty="0">
                <a:latin typeface="Arial Narrow" panose="020B0606020202030204" pitchFamily="34" charset="0"/>
              </a:rPr>
              <a:t> </a:t>
            </a:r>
            <a:r>
              <a:rPr lang="en-US" sz="1600" b="1" dirty="0" smtClean="0">
                <a:latin typeface="Arial Narrow" panose="020B0606020202030204" pitchFamily="34" charset="0"/>
              </a:rPr>
              <a:t>(5-year time series) were </a:t>
            </a:r>
            <a:r>
              <a:rPr lang="en-US" sz="1600" b="1" dirty="0">
                <a:latin typeface="Arial Narrow" panose="020B0606020202030204" pitchFamily="34" charset="0"/>
              </a:rPr>
              <a:t>used to conduct extensive benchmark </a:t>
            </a:r>
            <a:r>
              <a:rPr lang="en-US" sz="1600" b="1" dirty="0" smtClean="0">
                <a:latin typeface="Arial Narrow" panose="020B0606020202030204" pitchFamily="34" charset="0"/>
              </a:rPr>
              <a:t>tests on the Black Marble product.</a:t>
            </a:r>
            <a:endParaRPr lang="en-US" sz="1600" b="1" dirty="0">
              <a:latin typeface="Arial Narrow" panose="020B0606020202030204" pitchFamily="34" charset="0"/>
            </a:endParaRPr>
          </a:p>
        </p:txBody>
      </p:sp>
    </p:spTree>
    <p:extLst>
      <p:ext uri="{BB962C8B-B14F-4D97-AF65-F5344CB8AC3E}">
        <p14:creationId xmlns:p14="http://schemas.microsoft.com/office/powerpoint/2010/main" val="1014754329"/>
      </p:ext>
    </p:extLst>
  </p:cSld>
  <p:clrMapOvr>
    <a:masterClrMapping/>
  </p:clrMapOvr>
  <p:transition>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D04105B-6FA1-4BEB-9F05-9CEE855D0DE5}"/>
              </a:ext>
            </a:extLst>
          </p:cNvPr>
          <p:cNvSpPr>
            <a:spLocks noGrp="1"/>
          </p:cNvSpPr>
          <p:nvPr>
            <p:ph type="title"/>
          </p:nvPr>
        </p:nvSpPr>
        <p:spPr>
          <a:xfrm>
            <a:off x="838199" y="647700"/>
            <a:ext cx="10562303" cy="646331"/>
          </a:xfrm>
        </p:spPr>
        <p:txBody>
          <a:bodyPr>
            <a:noAutofit/>
          </a:bodyPr>
          <a:lstStyle/>
          <a:p>
            <a:pPr algn="ctr"/>
            <a:r>
              <a:rPr lang="en-US" b="1" dirty="0" smtClean="0">
                <a:latin typeface="Arial Narrow" panose="020B0606020202030204" pitchFamily="34" charset="0"/>
                <a:cs typeface="Arial" panose="020B0604020202020204" pitchFamily="34" charset="0"/>
              </a:rPr>
              <a:t>Recent Highlights - Hurricane Maria</a:t>
            </a:r>
            <a:endParaRPr lang="en-US" b="1" dirty="0">
              <a:latin typeface="Arial Narrow" panose="020B060602020203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xmlns="" id="{47FE33EE-3ED2-451B-B2AD-4C3D764590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3B517-09A6-4EAA-B975-F6737190996C}" type="slidenum">
              <a:rPr kumimoji="0" lang="en-US" sz="1000" b="0" i="0" u="none" strike="noStrike" kern="1200" cap="none" spc="0" normalizeH="0" baseline="0" noProof="0" smtClean="0">
                <a:ln>
                  <a:noFill/>
                </a:ln>
                <a:solidFill>
                  <a:srgbClr val="203864"/>
                </a:solidFill>
                <a:effectLst/>
                <a:uLnTx/>
                <a:uFillTx/>
                <a:latin typeface="Arial Narrow" panose="020B060402020202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203864"/>
              </a:solidFill>
              <a:effectLst/>
              <a:uLnTx/>
              <a:uFillTx/>
              <a:latin typeface="Arial Narrow" panose="020B0604020202020204" pitchFamily="34" charset="0"/>
              <a:ea typeface="+mn-ea"/>
            </a:endParaRPr>
          </a:p>
        </p:txBody>
      </p:sp>
      <p:sp>
        <p:nvSpPr>
          <p:cNvPr id="2" name="Content Placeholder 1"/>
          <p:cNvSpPr>
            <a:spLocks noGrp="1"/>
          </p:cNvSpPr>
          <p:nvPr>
            <p:ph idx="1"/>
          </p:nvPr>
        </p:nvSpPr>
        <p:spPr>
          <a:xfrm>
            <a:off x="533077" y="1480319"/>
            <a:ext cx="3134903" cy="2599543"/>
          </a:xfrm>
        </p:spPr>
        <p:txBody>
          <a:bodyPr>
            <a:noAutofit/>
          </a:bodyPr>
          <a:lstStyle/>
          <a:p>
            <a:pPr marL="0" indent="0" fontAlgn="base">
              <a:lnSpc>
                <a:spcPct val="100000"/>
              </a:lnSpc>
              <a:spcBef>
                <a:spcPts val="0"/>
              </a:spcBef>
              <a:buNone/>
            </a:pPr>
            <a:r>
              <a:rPr lang="en-US" sz="2000" b="1" dirty="0" smtClean="0"/>
              <a:t>The April 2018 issue of The Economist featured data and images from NASA’s Black Marble Science Team in an article about the recovery of Puerto Rico’s energy sector six months after Hurricane Maria devastated the island.</a:t>
            </a:r>
            <a:endParaRPr lang="en-US" sz="2000" b="1" dirty="0"/>
          </a:p>
        </p:txBody>
      </p:sp>
      <p:pic>
        <p:nvPicPr>
          <p:cNvPr id="10" name="Picture 9">
            <a:extLst>
              <a:ext uri="{FF2B5EF4-FFF2-40B4-BE49-F238E27FC236}">
                <a16:creationId xmlns:a16="http://schemas.microsoft.com/office/drawing/2014/main" xmlns="" id="{A231E722-9304-4EDB-A04E-F68D37C53D4C}"/>
              </a:ext>
            </a:extLst>
          </p:cNvPr>
          <p:cNvPicPr>
            <a:picLocks noChangeAspect="1"/>
          </p:cNvPicPr>
          <p:nvPr/>
        </p:nvPicPr>
        <p:blipFill>
          <a:blip r:embed="rId3"/>
          <a:stretch>
            <a:fillRect/>
          </a:stretch>
        </p:blipFill>
        <p:spPr>
          <a:xfrm>
            <a:off x="10436211" y="1787761"/>
            <a:ext cx="1371600" cy="451100"/>
          </a:xfrm>
          <a:prstGeom prst="rect">
            <a:avLst/>
          </a:prstGeom>
        </p:spPr>
      </p:pic>
      <p:pic>
        <p:nvPicPr>
          <p:cNvPr id="12" name="Picture 11">
            <a:extLst>
              <a:ext uri="{FF2B5EF4-FFF2-40B4-BE49-F238E27FC236}">
                <a16:creationId xmlns:a16="http://schemas.microsoft.com/office/drawing/2014/main" xmlns="" id="{F834381B-A84C-4B7B-B86A-616042A7A6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9669" y="644559"/>
            <a:ext cx="1124685" cy="930676"/>
          </a:xfrm>
          <a:prstGeom prst="rect">
            <a:avLst/>
          </a:prstGeom>
        </p:spPr>
      </p:pic>
      <p:pic>
        <p:nvPicPr>
          <p:cNvPr id="16" name="Picture 15">
            <a:extLst>
              <a:ext uri="{FF2B5EF4-FFF2-40B4-BE49-F238E27FC236}">
                <a16:creationId xmlns:a16="http://schemas.microsoft.com/office/drawing/2014/main" xmlns="" id="{C5FAFAD4-02C8-4970-86D2-3F79D2824D05}"/>
              </a:ext>
            </a:extLst>
          </p:cNvPr>
          <p:cNvPicPr>
            <a:picLocks noChangeAspect="1"/>
          </p:cNvPicPr>
          <p:nvPr/>
        </p:nvPicPr>
        <p:blipFill rotWithShape="1">
          <a:blip r:embed="rId5"/>
          <a:srcRect l="1615" r="43963"/>
          <a:stretch/>
        </p:blipFill>
        <p:spPr>
          <a:xfrm>
            <a:off x="10436211" y="2447956"/>
            <a:ext cx="1371600" cy="97842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4652" y="1590474"/>
            <a:ext cx="5914887" cy="4781115"/>
          </a:xfrm>
          <a:prstGeom prst="rect">
            <a:avLst/>
          </a:prstGeom>
          <a:ln w="12700">
            <a:solidFill>
              <a:srgbClr val="203864"/>
            </a:solidFill>
          </a:ln>
        </p:spPr>
      </p:pic>
      <p:sp>
        <p:nvSpPr>
          <p:cNvPr id="14" name="Rectangle 13"/>
          <p:cNvSpPr/>
          <p:nvPr/>
        </p:nvSpPr>
        <p:spPr>
          <a:xfrm>
            <a:off x="533077" y="5923923"/>
            <a:ext cx="2453557" cy="437043"/>
          </a:xfrm>
          <a:prstGeom prst="rect">
            <a:avLst/>
          </a:prstGeom>
        </p:spPr>
        <p:txBody>
          <a:bodyPr wrap="none">
            <a:spAutoFit/>
          </a:bodyPr>
          <a:lstStyle/>
          <a:p>
            <a:pPr marL="0" marR="0" lvl="0" indent="0" algn="just" defTabSz="914400" rtl="0" eaLnBrk="1" fontAlgn="base"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https://bit.ly/2IXJmfs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050" name="Picture 2" descr="Image result for economist cover april 201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887" y="4079862"/>
            <a:ext cx="1435641" cy="1888220"/>
          </a:xfrm>
          <a:prstGeom prst="rect">
            <a:avLst/>
          </a:prstGeom>
          <a:noFill/>
          <a:ln w="12700">
            <a:solidFill>
              <a:srgbClr val="203864"/>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36211" y="3596835"/>
            <a:ext cx="1371600" cy="657394"/>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36211" y="4478180"/>
            <a:ext cx="1371600" cy="428192"/>
          </a:xfrm>
          <a:prstGeom prst="rect">
            <a:avLst/>
          </a:prstGeom>
          <a:solidFill>
            <a:schemeClr val="tx1"/>
          </a:solidFill>
        </p:spPr>
      </p:pic>
      <p:pic>
        <p:nvPicPr>
          <p:cNvPr id="15" name="Picture 14"/>
          <p:cNvPicPr>
            <a:picLocks noChangeAspect="1"/>
          </p:cNvPicPr>
          <p:nvPr/>
        </p:nvPicPr>
        <p:blipFill>
          <a:blip r:embed="rId11"/>
          <a:stretch>
            <a:fillRect/>
          </a:stretch>
        </p:blipFill>
        <p:spPr>
          <a:xfrm>
            <a:off x="10436211" y="5091560"/>
            <a:ext cx="1409843" cy="1358389"/>
          </a:xfrm>
          <a:prstGeom prst="rect">
            <a:avLst/>
          </a:prstGeom>
        </p:spPr>
      </p:pic>
    </p:spTree>
    <p:extLst>
      <p:ext uri="{BB962C8B-B14F-4D97-AF65-F5344CB8AC3E}">
        <p14:creationId xmlns:p14="http://schemas.microsoft.com/office/powerpoint/2010/main" val="34648116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D04105B-6FA1-4BEB-9F05-9CEE855D0DE5}"/>
              </a:ext>
            </a:extLst>
          </p:cNvPr>
          <p:cNvSpPr>
            <a:spLocks noGrp="1"/>
          </p:cNvSpPr>
          <p:nvPr>
            <p:ph type="title"/>
          </p:nvPr>
        </p:nvSpPr>
        <p:spPr>
          <a:xfrm>
            <a:off x="838199" y="647700"/>
            <a:ext cx="10562303" cy="646331"/>
          </a:xfrm>
        </p:spPr>
        <p:txBody>
          <a:bodyPr>
            <a:noAutofit/>
          </a:bodyPr>
          <a:lstStyle/>
          <a:p>
            <a:pPr algn="ctr"/>
            <a:r>
              <a:rPr lang="en-US" b="1" dirty="0" smtClean="0">
                <a:latin typeface="Arial Narrow" panose="020B0606020202030204" pitchFamily="34" charset="0"/>
                <a:cs typeface="Arial" panose="020B0604020202020204" pitchFamily="34" charset="0"/>
              </a:rPr>
              <a:t>Recent Highlights – Cyclone </a:t>
            </a:r>
            <a:r>
              <a:rPr lang="en-US" b="1" dirty="0" err="1" smtClean="0">
                <a:latin typeface="Arial Narrow" panose="020B0606020202030204" pitchFamily="34" charset="0"/>
                <a:cs typeface="Arial" panose="020B0604020202020204" pitchFamily="34" charset="0"/>
              </a:rPr>
              <a:t>Idai</a:t>
            </a:r>
            <a:endParaRPr lang="en-US" b="1" dirty="0">
              <a:latin typeface="Arial Narrow" panose="020B060602020203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xmlns="" id="{47FE33EE-3ED2-451B-B2AD-4C3D764590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3B517-09A6-4EAA-B975-F6737190996C}" type="slidenum">
              <a:rPr kumimoji="0" lang="en-US" sz="1000" b="0" i="0" u="none" strike="noStrike" kern="1200" cap="none" spc="0" normalizeH="0" baseline="0" noProof="0" smtClean="0">
                <a:ln>
                  <a:noFill/>
                </a:ln>
                <a:solidFill>
                  <a:srgbClr val="203864"/>
                </a:solidFill>
                <a:effectLst/>
                <a:uLnTx/>
                <a:uFillTx/>
                <a:latin typeface="Arial Narrow" panose="020B060402020202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203864"/>
              </a:solidFill>
              <a:effectLst/>
              <a:uLnTx/>
              <a:uFillTx/>
              <a:latin typeface="Arial Narrow" panose="020B0604020202020204" pitchFamily="34" charset="0"/>
              <a:ea typeface="+mn-ea"/>
            </a:endParaRPr>
          </a:p>
        </p:txBody>
      </p:sp>
      <p:pic>
        <p:nvPicPr>
          <p:cNvPr id="10" name="Picture 9">
            <a:extLst>
              <a:ext uri="{FF2B5EF4-FFF2-40B4-BE49-F238E27FC236}">
                <a16:creationId xmlns:a16="http://schemas.microsoft.com/office/drawing/2014/main" xmlns="" id="{A231E722-9304-4EDB-A04E-F68D37C53D4C}"/>
              </a:ext>
            </a:extLst>
          </p:cNvPr>
          <p:cNvPicPr>
            <a:picLocks noChangeAspect="1"/>
          </p:cNvPicPr>
          <p:nvPr/>
        </p:nvPicPr>
        <p:blipFill>
          <a:blip r:embed="rId3"/>
          <a:stretch>
            <a:fillRect/>
          </a:stretch>
        </p:blipFill>
        <p:spPr>
          <a:xfrm>
            <a:off x="10436211" y="1787761"/>
            <a:ext cx="1371600" cy="451100"/>
          </a:xfrm>
          <a:prstGeom prst="rect">
            <a:avLst/>
          </a:prstGeom>
        </p:spPr>
      </p:pic>
      <p:pic>
        <p:nvPicPr>
          <p:cNvPr id="12" name="Picture 11">
            <a:extLst>
              <a:ext uri="{FF2B5EF4-FFF2-40B4-BE49-F238E27FC236}">
                <a16:creationId xmlns:a16="http://schemas.microsoft.com/office/drawing/2014/main" xmlns="" id="{F834381B-A84C-4B7B-B86A-616042A7A6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9669" y="644559"/>
            <a:ext cx="1124685" cy="930676"/>
          </a:xfrm>
          <a:prstGeom prst="rect">
            <a:avLst/>
          </a:prstGeom>
        </p:spPr>
      </p:pic>
      <p:pic>
        <p:nvPicPr>
          <p:cNvPr id="16" name="Picture 15">
            <a:extLst>
              <a:ext uri="{FF2B5EF4-FFF2-40B4-BE49-F238E27FC236}">
                <a16:creationId xmlns:a16="http://schemas.microsoft.com/office/drawing/2014/main" xmlns="" id="{C5FAFAD4-02C8-4970-86D2-3F79D2824D05}"/>
              </a:ext>
            </a:extLst>
          </p:cNvPr>
          <p:cNvPicPr>
            <a:picLocks noChangeAspect="1"/>
          </p:cNvPicPr>
          <p:nvPr/>
        </p:nvPicPr>
        <p:blipFill rotWithShape="1">
          <a:blip r:embed="rId5"/>
          <a:srcRect l="1615" r="43963"/>
          <a:stretch/>
        </p:blipFill>
        <p:spPr>
          <a:xfrm>
            <a:off x="10436211" y="2447956"/>
            <a:ext cx="1371600" cy="97842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6211" y="3596835"/>
            <a:ext cx="1371600" cy="65739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6211" y="4478180"/>
            <a:ext cx="1371600" cy="428192"/>
          </a:xfrm>
          <a:prstGeom prst="rect">
            <a:avLst/>
          </a:prstGeom>
          <a:solidFill>
            <a:schemeClr val="tx1"/>
          </a:solidFill>
        </p:spPr>
      </p:pic>
      <p:pic>
        <p:nvPicPr>
          <p:cNvPr id="15" name="Picture 14"/>
          <p:cNvPicPr>
            <a:picLocks noChangeAspect="1"/>
          </p:cNvPicPr>
          <p:nvPr/>
        </p:nvPicPr>
        <p:blipFill>
          <a:blip r:embed="rId8"/>
          <a:stretch>
            <a:fillRect/>
          </a:stretch>
        </p:blipFill>
        <p:spPr>
          <a:xfrm>
            <a:off x="10436211" y="5091560"/>
            <a:ext cx="1409843" cy="1358389"/>
          </a:xfrm>
          <a:prstGeom prst="rect">
            <a:avLst/>
          </a:prstGeom>
        </p:spPr>
      </p:pic>
      <p:pic>
        <p:nvPicPr>
          <p:cNvPr id="8" name="Picture 7"/>
          <p:cNvPicPr>
            <a:picLocks noChangeAspect="1"/>
          </p:cNvPicPr>
          <p:nvPr/>
        </p:nvPicPr>
        <p:blipFill>
          <a:blip r:embed="rId9"/>
          <a:stretch>
            <a:fillRect/>
          </a:stretch>
        </p:blipFill>
        <p:spPr>
          <a:xfrm>
            <a:off x="838199" y="1575235"/>
            <a:ext cx="9144000" cy="4133334"/>
          </a:xfrm>
          <a:prstGeom prst="rect">
            <a:avLst/>
          </a:prstGeom>
        </p:spPr>
      </p:pic>
      <p:sp>
        <p:nvSpPr>
          <p:cNvPr id="9" name="TextBox 8"/>
          <p:cNvSpPr txBox="1"/>
          <p:nvPr/>
        </p:nvSpPr>
        <p:spPr>
          <a:xfrm>
            <a:off x="852704" y="5380672"/>
            <a:ext cx="8899301" cy="1477328"/>
          </a:xfrm>
          <a:prstGeom prst="rect">
            <a:avLst/>
          </a:prstGeom>
          <a:noFill/>
        </p:spPr>
        <p:txBody>
          <a:bodyPr wrap="square" rtlCol="0">
            <a:spAutoFit/>
          </a:bodyPr>
          <a:lstStyle/>
          <a:p>
            <a:endParaRPr lang="en-US" dirty="0">
              <a:solidFill>
                <a:srgbClr val="203864"/>
              </a:solidFill>
              <a:latin typeface="Arial Narrow" panose="020B0606020202030204" pitchFamily="34" charset="0"/>
            </a:endParaRPr>
          </a:p>
          <a:p>
            <a:r>
              <a:rPr lang="en-US" b="1" dirty="0">
                <a:solidFill>
                  <a:srgbClr val="203864"/>
                </a:solidFill>
                <a:latin typeface="Arial Narrow" panose="020B0606020202030204" pitchFamily="34" charset="0"/>
              </a:rPr>
              <a:t>In response to the request from the Department of State and International Federation of Red Cross and Red Crescent Societies (IFRC), NASA’s Black Marble team provided the pre- and post-event nighttime light images, to track damage and power outage from Cyclone </a:t>
            </a:r>
            <a:r>
              <a:rPr lang="en-US" b="1" dirty="0" err="1">
                <a:solidFill>
                  <a:srgbClr val="203864"/>
                </a:solidFill>
                <a:latin typeface="Arial Narrow" panose="020B0606020202030204" pitchFamily="34" charset="0"/>
              </a:rPr>
              <a:t>Idai</a:t>
            </a:r>
            <a:r>
              <a:rPr lang="en-US" b="1" dirty="0">
                <a:solidFill>
                  <a:srgbClr val="203864"/>
                </a:solidFill>
                <a:latin typeface="Arial Narrow" panose="020B0606020202030204" pitchFamily="34" charset="0"/>
              </a:rPr>
              <a:t> in </a:t>
            </a:r>
            <a:r>
              <a:rPr lang="en-US" b="1" dirty="0" smtClean="0">
                <a:solidFill>
                  <a:srgbClr val="203864"/>
                </a:solidFill>
                <a:latin typeface="Arial Narrow" panose="020B0606020202030204" pitchFamily="34" charset="0"/>
              </a:rPr>
              <a:t>Mozambique.</a:t>
            </a:r>
            <a:endParaRPr lang="en-US" dirty="0">
              <a:solidFill>
                <a:srgbClr val="203864"/>
              </a:solidFill>
              <a:latin typeface="Arial Narrow" panose="020B0606020202030204" pitchFamily="34" charset="0"/>
            </a:endParaRPr>
          </a:p>
        </p:txBody>
      </p:sp>
    </p:spTree>
    <p:extLst>
      <p:ext uri="{BB962C8B-B14F-4D97-AF65-F5344CB8AC3E}">
        <p14:creationId xmlns:p14="http://schemas.microsoft.com/office/powerpoint/2010/main" val="7171365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7399" y="262288"/>
            <a:ext cx="10520413" cy="1200329"/>
          </a:xfrm>
        </p:spPr>
        <p:txBody>
          <a:bodyPr/>
          <a:lstStyle/>
          <a:p>
            <a:r>
              <a:rPr lang="en-US" dirty="0" smtClean="0"/>
              <a:t>Early announcement of joint ARSET/Black Marble webinar series</a:t>
            </a:r>
            <a:endParaRPr lang="en-US" dirty="0"/>
          </a:p>
        </p:txBody>
      </p:sp>
      <p:sp>
        <p:nvSpPr>
          <p:cNvPr id="5" name="Content Placeholder 4"/>
          <p:cNvSpPr>
            <a:spLocks noGrp="1"/>
          </p:cNvSpPr>
          <p:nvPr>
            <p:ph idx="1"/>
          </p:nvPr>
        </p:nvSpPr>
        <p:spPr>
          <a:xfrm>
            <a:off x="2959234" y="1543787"/>
            <a:ext cx="9118600" cy="4221163"/>
          </a:xfrm>
        </p:spPr>
        <p:txBody>
          <a:bodyPr/>
          <a:lstStyle/>
          <a:p>
            <a:pPr>
              <a:spcBef>
                <a:spcPts val="1800"/>
              </a:spcBef>
            </a:pPr>
            <a:r>
              <a:rPr lang="en-US" dirty="0"/>
              <a:t>3 week webinar </a:t>
            </a:r>
            <a:r>
              <a:rPr lang="en-US" dirty="0" smtClean="0"/>
              <a:t>series </a:t>
            </a:r>
            <a:r>
              <a:rPr lang="en-US" dirty="0"/>
              <a:t>in</a:t>
            </a:r>
            <a:r>
              <a:rPr lang="en-US" b="1" dirty="0"/>
              <a:t> </a:t>
            </a:r>
            <a:r>
              <a:rPr lang="en-US" b="1" dirty="0" smtClean="0"/>
              <a:t>Summer 2019.</a:t>
            </a:r>
          </a:p>
          <a:p>
            <a:pPr>
              <a:spcBef>
                <a:spcPts val="1800"/>
              </a:spcBef>
            </a:pPr>
            <a:r>
              <a:rPr lang="en-US" dirty="0" smtClean="0"/>
              <a:t>Offers bilingual (English/Spanish) </a:t>
            </a:r>
            <a:r>
              <a:rPr lang="en-US" b="1" i="1" dirty="0" smtClean="0"/>
              <a:t>nighttime satellite </a:t>
            </a:r>
            <a:r>
              <a:rPr lang="en-US" b="1" i="1" dirty="0"/>
              <a:t>remote sensing </a:t>
            </a:r>
            <a:r>
              <a:rPr lang="en-US" dirty="0"/>
              <a:t>training that builds the skills to integrate </a:t>
            </a:r>
            <a:r>
              <a:rPr lang="en-US" dirty="0" smtClean="0"/>
              <a:t>Black Marble with additional data sources (e.g., Landsat-based and socioeconomic products) into </a:t>
            </a:r>
            <a:r>
              <a:rPr lang="en-US" dirty="0"/>
              <a:t>an agency’s decision-making activities. </a:t>
            </a:r>
            <a:endParaRPr lang="en-US" dirty="0" smtClean="0"/>
          </a:p>
          <a:p>
            <a:pPr>
              <a:spcBef>
                <a:spcPts val="1800"/>
              </a:spcBef>
            </a:pPr>
            <a:r>
              <a:rPr lang="en-US" dirty="0" smtClean="0"/>
              <a:t>Webinars </a:t>
            </a:r>
            <a:r>
              <a:rPr lang="en-US" dirty="0"/>
              <a:t>are usually 45 minutes, </a:t>
            </a:r>
            <a:r>
              <a:rPr lang="en-US" dirty="0" smtClean="0"/>
              <a:t>followed </a:t>
            </a:r>
            <a:r>
              <a:rPr lang="en-US" dirty="0"/>
              <a:t>by 15-30 minutes Q/A</a:t>
            </a:r>
            <a:r>
              <a:rPr lang="en-US" dirty="0" smtClean="0"/>
              <a:t>.</a:t>
            </a:r>
          </a:p>
          <a:p>
            <a:pPr>
              <a:spcBef>
                <a:spcPts val="1800"/>
              </a:spcBef>
            </a:pPr>
            <a:r>
              <a:rPr lang="en-US" dirty="0"/>
              <a:t>Fore more info: </a:t>
            </a:r>
            <a:r>
              <a:rPr lang="en-US" dirty="0">
                <a:hlinkClick r:id="rId3"/>
              </a:rPr>
              <a:t>https://arset.gsfc.nasa.gov</a:t>
            </a:r>
            <a:r>
              <a:rPr lang="en-US" dirty="0" smtClean="0">
                <a:hlinkClick r:id="rId3"/>
              </a:rPr>
              <a:t>/</a:t>
            </a:r>
            <a:r>
              <a:rPr lang="en-US" dirty="0" smtClean="0"/>
              <a:t> </a:t>
            </a:r>
            <a:endParaRPr lang="en-US" dirty="0"/>
          </a:p>
          <a:p>
            <a:pPr>
              <a:spcBef>
                <a:spcPts val="1800"/>
              </a:spcBef>
            </a:pPr>
            <a:endParaRPr lang="en-US" dirty="0"/>
          </a:p>
        </p:txBody>
      </p:sp>
      <p:pic>
        <p:nvPicPr>
          <p:cNvPr id="6" name="Picture 5"/>
          <p:cNvPicPr>
            <a:picLocks noChangeAspect="1"/>
          </p:cNvPicPr>
          <p:nvPr/>
        </p:nvPicPr>
        <p:blipFill>
          <a:blip r:embed="rId4"/>
          <a:stretch>
            <a:fillRect/>
          </a:stretch>
        </p:blipFill>
        <p:spPr>
          <a:xfrm>
            <a:off x="837399" y="5605291"/>
            <a:ext cx="7071660" cy="1033461"/>
          </a:xfrm>
          <a:prstGeom prst="rect">
            <a:avLst/>
          </a:prstGeom>
        </p:spPr>
      </p:pic>
    </p:spTree>
    <p:extLst>
      <p:ext uri="{BB962C8B-B14F-4D97-AF65-F5344CB8AC3E}">
        <p14:creationId xmlns:p14="http://schemas.microsoft.com/office/powerpoint/2010/main" val="254591954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reeart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oreearth" id="{025FC8E2-0713-4E60-9164-A9354271B460}" vid="{5758CCBD-CD55-4F7E-8639-DC23A3FA1F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TotalTime>
  <Words>1520</Words>
  <Application>Microsoft Office PowerPoint</Application>
  <PresentationFormat>Widescreen</PresentationFormat>
  <Paragraphs>86</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.AppleSystemUIFont</vt:lpstr>
      <vt:lpstr>Arial</vt:lpstr>
      <vt:lpstr>Arial Narrow</vt:lpstr>
      <vt:lpstr>Calibri</vt:lpstr>
      <vt:lpstr>moreearth</vt:lpstr>
      <vt:lpstr>PowerPoint Presentation</vt:lpstr>
      <vt:lpstr>PowerPoint Presentation</vt:lpstr>
      <vt:lpstr>NASA Black Marble Product Status</vt:lpstr>
      <vt:lpstr>Recent Highlights - Hurricane Maria</vt:lpstr>
      <vt:lpstr>Recent Highlights – Cyclone Idai</vt:lpstr>
      <vt:lpstr>Early announcement of joint ARSET/Black Marble webinar series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 Black Marble Product Status</dc:title>
  <dc:creator>Roman, Miguel (GSFC-6190)</dc:creator>
  <cp:lastModifiedBy>Quayle, Brad -FS</cp:lastModifiedBy>
  <cp:revision>41</cp:revision>
  <dcterms:created xsi:type="dcterms:W3CDTF">2018-04-25T20:45:37Z</dcterms:created>
  <dcterms:modified xsi:type="dcterms:W3CDTF">2019-05-07T17:44:20Z</dcterms:modified>
</cp:coreProperties>
</file>