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21" r:id="rId2"/>
    <p:sldId id="323" r:id="rId3"/>
    <p:sldId id="326" r:id="rId4"/>
    <p:sldId id="328" r:id="rId5"/>
    <p:sldId id="330" r:id="rId6"/>
    <p:sldId id="329" r:id="rId7"/>
    <p:sldId id="347" r:id="rId8"/>
    <p:sldId id="343" r:id="rId9"/>
    <p:sldId id="345" r:id="rId10"/>
    <p:sldId id="346" r:id="rId11"/>
    <p:sldId id="339" r:id="rId12"/>
    <p:sldId id="341" r:id="rId13"/>
    <p:sldId id="342" r:id="rId14"/>
    <p:sldId id="348" r:id="rId15"/>
    <p:sldId id="336" r:id="rId16"/>
    <p:sldId id="337" r:id="rId17"/>
    <p:sldId id="338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0929"/>
  </p:normalViewPr>
  <p:slideViewPr>
    <p:cSldViewPr>
      <p:cViewPr varScale="1">
        <p:scale>
          <a:sx n="61" d="100"/>
          <a:sy n="61" d="100"/>
        </p:scale>
        <p:origin x="8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1924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8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521330C-3086-4DA2-AD42-C538BD305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8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8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72CBC9-ECE0-47F8-ACEF-5D38A2302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3188"/>
            <a:ext cx="1943100" cy="6297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03188"/>
            <a:ext cx="5676900" cy="6297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" y="63500"/>
            <a:ext cx="76200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8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53400" y="103188"/>
            <a:ext cx="804863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0" y="1016000"/>
            <a:ext cx="9144000" cy="1588"/>
          </a:xfrm>
          <a:prstGeom prst="line">
            <a:avLst/>
          </a:prstGeom>
          <a:noFill/>
          <a:ln w="324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0" y="6607175"/>
            <a:ext cx="9144000" cy="1588"/>
          </a:xfrm>
          <a:prstGeom prst="line">
            <a:avLst/>
          </a:prstGeom>
          <a:noFill/>
          <a:ln w="324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03188"/>
            <a:ext cx="70866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6" name="Text Box 22"/>
          <p:cNvSpPr txBox="1">
            <a:spLocks noChangeArrowheads="1"/>
          </p:cNvSpPr>
          <p:nvPr userDrawn="1"/>
        </p:nvSpPr>
        <p:spPr bwMode="auto">
          <a:xfrm>
            <a:off x="304800" y="6613525"/>
            <a:ext cx="1371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dirty="0" smtClean="0"/>
              <a:t>May 15 2019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2133600"/>
          </a:xfrm>
        </p:spPr>
        <p:txBody>
          <a:bodyPr/>
          <a:lstStyle/>
          <a:p>
            <a:pPr eaLnBrk="1" hangingPunct="1"/>
            <a:r>
              <a:rPr lang="en-GB" sz="2400" dirty="0" smtClean="0"/>
              <a:t>SNPP and NOAA-20 </a:t>
            </a:r>
            <a:br>
              <a:rPr lang="en-GB" sz="2400" dirty="0" smtClean="0"/>
            </a:br>
            <a:r>
              <a:rPr lang="en-GB" sz="2400" dirty="0" smtClean="0"/>
              <a:t>NASA VIIRS Level-1 Algorithm/Software</a:t>
            </a:r>
            <a:br>
              <a:rPr lang="en-GB" sz="2400" dirty="0" smtClean="0"/>
            </a:b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Fred Patt</a:t>
            </a:r>
            <a:endParaRPr lang="en-US" sz="24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34000"/>
            <a:ext cx="62484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May 15,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3.0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</a:t>
            </a:r>
            <a:r>
              <a:rPr lang="en-US" sz="2000" dirty="0" smtClean="0"/>
              <a:t>ull </a:t>
            </a:r>
            <a:r>
              <a:rPr lang="en-US" sz="2000" dirty="0"/>
              <a:t>support for VIIRS-JPSS1 (NOAA-20)</a:t>
            </a:r>
          </a:p>
          <a:p>
            <a:pPr lvl="1"/>
            <a:r>
              <a:rPr lang="en-US" dirty="0" smtClean="0"/>
              <a:t>Move RTA and </a:t>
            </a:r>
            <a:r>
              <a:rPr lang="en-US" dirty="0"/>
              <a:t>HAM encoder start from hardcoded value to element in GEO </a:t>
            </a:r>
            <a:r>
              <a:rPr lang="en-US" dirty="0" smtClean="0"/>
              <a:t>LUT</a:t>
            </a:r>
          </a:p>
          <a:p>
            <a:pPr lvl="1"/>
            <a:r>
              <a:rPr lang="en-US" dirty="0" smtClean="0"/>
              <a:t>DNB geolocation update</a:t>
            </a:r>
            <a:endParaRPr lang="en-US" dirty="0"/>
          </a:p>
          <a:p>
            <a:pPr lvl="1"/>
            <a:r>
              <a:rPr lang="en-US" dirty="0" smtClean="0"/>
              <a:t>Update/correct </a:t>
            </a:r>
            <a:r>
              <a:rPr lang="en-US" dirty="0"/>
              <a:t>several metadata elements</a:t>
            </a:r>
          </a:p>
          <a:p>
            <a:r>
              <a:rPr lang="en-US" sz="2000" dirty="0"/>
              <a:t>M</a:t>
            </a:r>
            <a:r>
              <a:rPr lang="en-US" sz="2000" dirty="0" smtClean="0"/>
              <a:t>odified </a:t>
            </a:r>
            <a:r>
              <a:rPr lang="en-US" sz="2000" dirty="0"/>
              <a:t>scaling and brightness temperature table for M13 to improve radiometric resolution</a:t>
            </a:r>
          </a:p>
          <a:p>
            <a:r>
              <a:rPr lang="en-US" sz="2000" dirty="0" smtClean="0"/>
              <a:t>Add moon phase and illumination for each DNB pixel</a:t>
            </a:r>
          </a:p>
          <a:p>
            <a:r>
              <a:rPr lang="en-US" sz="2000" dirty="0" smtClean="0"/>
              <a:t>Consolidate </a:t>
            </a:r>
            <a:r>
              <a:rPr lang="en-US" sz="2000" dirty="0"/>
              <a:t>files, </a:t>
            </a:r>
            <a:r>
              <a:rPr lang="en-US" sz="2000" dirty="0" smtClean="0"/>
              <a:t>remove redundant and unused code, reformat </a:t>
            </a:r>
            <a:r>
              <a:rPr lang="en-US" sz="2000" dirty="0"/>
              <a:t>code to </a:t>
            </a:r>
            <a:r>
              <a:rPr lang="en-US" sz="2000" dirty="0" smtClean="0"/>
              <a:t>eliminate duplication </a:t>
            </a:r>
            <a:r>
              <a:rPr lang="en-US" sz="2000" dirty="0"/>
              <a:t>and improve maintainability</a:t>
            </a:r>
          </a:p>
          <a:p>
            <a:r>
              <a:rPr lang="en-US" sz="2000" dirty="0" smtClean="0"/>
              <a:t>Add </a:t>
            </a:r>
            <a:r>
              <a:rPr lang="en-US" sz="2000" dirty="0"/>
              <a:t>lunar calibration option where SV is derived from EV for granules captured during sector </a:t>
            </a:r>
            <a:r>
              <a:rPr lang="en-US" sz="2000" dirty="0" smtClean="0"/>
              <a:t>rotation</a:t>
            </a:r>
            <a:endParaRPr lang="en-US" sz="2000" dirty="0"/>
          </a:p>
          <a:p>
            <a:r>
              <a:rPr lang="en-US" sz="2000" dirty="0" smtClean="0"/>
              <a:t>Add </a:t>
            </a:r>
            <a:r>
              <a:rPr lang="en-US" sz="2000" dirty="0"/>
              <a:t>attitude, position and velocity vectors for the start and end of each </a:t>
            </a:r>
            <a:r>
              <a:rPr lang="en-US" sz="2000" dirty="0" smtClean="0"/>
              <a:t>scan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9814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VIIRS Level-1 Processing Flow</a:t>
            </a:r>
            <a:endParaRPr lang="en-US" dirty="0"/>
          </a:p>
        </p:txBody>
      </p:sp>
      <p:sp>
        <p:nvSpPr>
          <p:cNvPr id="4" name="Oval 78"/>
          <p:cNvSpPr>
            <a:spLocks noChangeArrowheads="1"/>
          </p:cNvSpPr>
          <p:nvPr/>
        </p:nvSpPr>
        <p:spPr bwMode="auto">
          <a:xfrm>
            <a:off x="1371600" y="4253345"/>
            <a:ext cx="791936" cy="62345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000" dirty="0" smtClean="0">
              <a:latin typeface="Times New Roman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2209800" y="3491345"/>
            <a:ext cx="1055914" cy="519545"/>
          </a:xfrm>
          <a:prstGeom prst="rect">
            <a:avLst/>
          </a:prstGeom>
          <a:solidFill>
            <a:srgbClr val="00CC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NASA VIIRS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Level-1A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6" name="Oval 78"/>
          <p:cNvSpPr>
            <a:spLocks noChangeArrowheads="1"/>
          </p:cNvSpPr>
          <p:nvPr/>
        </p:nvSpPr>
        <p:spPr bwMode="auto">
          <a:xfrm>
            <a:off x="1066800" y="2957945"/>
            <a:ext cx="791936" cy="62345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>
                <a:latin typeface="Times New Roman" pitchFamily="18" charset="0"/>
              </a:rPr>
              <a:t>VIIRS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Level-0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7" name="Line 96"/>
          <p:cNvSpPr>
            <a:spLocks noChangeShapeType="1"/>
          </p:cNvSpPr>
          <p:nvPr/>
        </p:nvSpPr>
        <p:spPr bwMode="auto">
          <a:xfrm>
            <a:off x="1828800" y="3415145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8" name="Oval 104"/>
          <p:cNvSpPr>
            <a:spLocks noChangeArrowheads="1"/>
          </p:cNvSpPr>
          <p:nvPr/>
        </p:nvSpPr>
        <p:spPr bwMode="auto">
          <a:xfrm>
            <a:off x="3563257" y="3415145"/>
            <a:ext cx="780143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VIIRS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Level-1A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9" name="Line 106"/>
          <p:cNvSpPr>
            <a:spLocks noChangeShapeType="1"/>
          </p:cNvSpPr>
          <p:nvPr/>
        </p:nvSpPr>
        <p:spPr bwMode="auto">
          <a:xfrm>
            <a:off x="6096000" y="539634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10" name="Line 107"/>
          <p:cNvSpPr>
            <a:spLocks noChangeShapeType="1"/>
          </p:cNvSpPr>
          <p:nvPr/>
        </p:nvSpPr>
        <p:spPr bwMode="auto">
          <a:xfrm>
            <a:off x="3276600" y="371994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14" name="Oval 105"/>
          <p:cNvSpPr>
            <a:spLocks noChangeArrowheads="1"/>
          </p:cNvSpPr>
          <p:nvPr/>
        </p:nvSpPr>
        <p:spPr bwMode="auto">
          <a:xfrm>
            <a:off x="6538232" y="2500745"/>
            <a:ext cx="791936" cy="62345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>
                <a:latin typeface="Times New Roman" pitchFamily="18" charset="0"/>
              </a:rPr>
              <a:t>VIIRS</a:t>
            </a:r>
          </a:p>
          <a:p>
            <a:pPr algn="ctr"/>
            <a:r>
              <a:rPr lang="en-US" sz="1000" dirty="0" err="1">
                <a:latin typeface="Times New Roman" pitchFamily="18" charset="0"/>
              </a:rPr>
              <a:t>Geolocation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15" name="Line 106"/>
          <p:cNvSpPr>
            <a:spLocks noChangeShapeType="1"/>
          </p:cNvSpPr>
          <p:nvPr/>
        </p:nvSpPr>
        <p:spPr bwMode="auto">
          <a:xfrm flipV="1">
            <a:off x="4191000" y="2881745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16" name="Line 106"/>
          <p:cNvSpPr>
            <a:spLocks noChangeShapeType="1"/>
          </p:cNvSpPr>
          <p:nvPr/>
        </p:nvSpPr>
        <p:spPr bwMode="auto">
          <a:xfrm flipH="1">
            <a:off x="5448300" y="493914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4800600" y="2500745"/>
            <a:ext cx="1295400" cy="519545"/>
          </a:xfrm>
          <a:prstGeom prst="rect">
            <a:avLst/>
          </a:prstGeom>
          <a:solidFill>
            <a:srgbClr val="00CC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NASA VIIRS</a:t>
            </a:r>
            <a:endParaRPr lang="en-US" sz="1000" dirty="0">
              <a:latin typeface="Times New Roman" pitchFamily="18" charset="0"/>
            </a:endParaRPr>
          </a:p>
          <a:p>
            <a:pPr algn="ctr"/>
            <a:r>
              <a:rPr lang="en-US" sz="1000" dirty="0" err="1">
                <a:latin typeface="Times New Roman" pitchFamily="18" charset="0"/>
              </a:rPr>
              <a:t>Geolocation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18" name="Oval 82"/>
          <p:cNvSpPr>
            <a:spLocks noChangeArrowheads="1"/>
          </p:cNvSpPr>
          <p:nvPr/>
        </p:nvSpPr>
        <p:spPr bwMode="auto">
          <a:xfrm>
            <a:off x="3581400" y="2424545"/>
            <a:ext cx="791936" cy="62345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Polar 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Wander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19" name="Oval 84"/>
          <p:cNvSpPr>
            <a:spLocks noChangeArrowheads="1"/>
          </p:cNvSpPr>
          <p:nvPr/>
        </p:nvSpPr>
        <p:spPr bwMode="auto">
          <a:xfrm>
            <a:off x="4648200" y="1433945"/>
            <a:ext cx="703943" cy="623455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>
                <a:latin typeface="Times New Roman" pitchFamily="18" charset="0"/>
              </a:rPr>
              <a:t>DEM</a:t>
            </a:r>
          </a:p>
        </p:txBody>
      </p:sp>
      <p:sp>
        <p:nvSpPr>
          <p:cNvPr id="20" name="Line 89"/>
          <p:cNvSpPr>
            <a:spLocks noChangeShapeType="1"/>
          </p:cNvSpPr>
          <p:nvPr/>
        </p:nvSpPr>
        <p:spPr bwMode="auto">
          <a:xfrm>
            <a:off x="5029200" y="204354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21" name="Line 89"/>
          <p:cNvSpPr>
            <a:spLocks noChangeShapeType="1"/>
          </p:cNvSpPr>
          <p:nvPr/>
        </p:nvSpPr>
        <p:spPr bwMode="auto">
          <a:xfrm>
            <a:off x="4343400" y="272934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22" name="Oval 100"/>
          <p:cNvSpPr>
            <a:spLocks noChangeArrowheads="1"/>
          </p:cNvSpPr>
          <p:nvPr/>
        </p:nvSpPr>
        <p:spPr bwMode="auto">
          <a:xfrm>
            <a:off x="6553200" y="3415145"/>
            <a:ext cx="762000" cy="62345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>
                <a:latin typeface="Times New Roman" pitchFamily="18" charset="0"/>
              </a:rPr>
              <a:t>VIIRS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OBC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23" name="Line 106"/>
          <p:cNvSpPr>
            <a:spLocks noChangeShapeType="1"/>
          </p:cNvSpPr>
          <p:nvPr/>
        </p:nvSpPr>
        <p:spPr bwMode="auto">
          <a:xfrm>
            <a:off x="6096000" y="280554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24" name="Oval 102"/>
          <p:cNvSpPr>
            <a:spLocks noChangeArrowheads="1"/>
          </p:cNvSpPr>
          <p:nvPr/>
        </p:nvSpPr>
        <p:spPr bwMode="auto">
          <a:xfrm>
            <a:off x="3657600" y="5091545"/>
            <a:ext cx="703943" cy="623455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Static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Calibration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LUTS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25" name="Line 106"/>
          <p:cNvSpPr>
            <a:spLocks noChangeShapeType="1"/>
          </p:cNvSpPr>
          <p:nvPr/>
        </p:nvSpPr>
        <p:spPr bwMode="auto">
          <a:xfrm>
            <a:off x="6096000" y="371994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6553200" y="4253345"/>
            <a:ext cx="762000" cy="381000"/>
          </a:xfrm>
          <a:prstGeom prst="rect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Offline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Analysis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27" name="Oval 102"/>
          <p:cNvSpPr>
            <a:spLocks noChangeArrowheads="1"/>
          </p:cNvSpPr>
          <p:nvPr/>
        </p:nvSpPr>
        <p:spPr bwMode="auto">
          <a:xfrm>
            <a:off x="5096329" y="4329545"/>
            <a:ext cx="703943" cy="62345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Dynamic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Calibration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LUTs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28" name="Line 107"/>
          <p:cNvSpPr>
            <a:spLocks noChangeShapeType="1"/>
          </p:cNvSpPr>
          <p:nvPr/>
        </p:nvSpPr>
        <p:spPr bwMode="auto">
          <a:xfrm>
            <a:off x="4191000" y="3948545"/>
            <a:ext cx="762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29" name="Line 107"/>
          <p:cNvSpPr>
            <a:spLocks noChangeShapeType="1"/>
          </p:cNvSpPr>
          <p:nvPr/>
        </p:nvSpPr>
        <p:spPr bwMode="auto">
          <a:xfrm flipH="1">
            <a:off x="5791200" y="4405745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30" name="Line 106"/>
          <p:cNvSpPr>
            <a:spLocks noChangeShapeType="1"/>
          </p:cNvSpPr>
          <p:nvPr/>
        </p:nvSpPr>
        <p:spPr bwMode="auto">
          <a:xfrm>
            <a:off x="6934200" y="4024745"/>
            <a:ext cx="1" cy="2286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31" name="Line 96"/>
          <p:cNvSpPr>
            <a:spLocks noChangeShapeType="1"/>
          </p:cNvSpPr>
          <p:nvPr/>
        </p:nvSpPr>
        <p:spPr bwMode="auto">
          <a:xfrm flipV="1">
            <a:off x="1828800" y="3872345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4800600" y="3491345"/>
            <a:ext cx="1295400" cy="519545"/>
          </a:xfrm>
          <a:prstGeom prst="rect">
            <a:avLst/>
          </a:prstGeom>
          <a:solidFill>
            <a:srgbClr val="00CC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NASA VIIRS</a:t>
            </a:r>
            <a:endParaRPr lang="en-US" sz="1000" dirty="0">
              <a:latin typeface="Times New Roman" pitchFamily="18" charset="0"/>
            </a:endParaRPr>
          </a:p>
          <a:p>
            <a:pPr algn="ctr"/>
            <a:r>
              <a:rPr lang="en-US" sz="1000" dirty="0" smtClean="0">
                <a:latin typeface="Times New Roman" pitchFamily="18" charset="0"/>
              </a:rPr>
              <a:t>OBC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4800600" y="5167745"/>
            <a:ext cx="1295400" cy="519545"/>
          </a:xfrm>
          <a:prstGeom prst="rect">
            <a:avLst/>
          </a:prstGeom>
          <a:solidFill>
            <a:srgbClr val="00CC99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NASA VIIRS</a:t>
            </a:r>
            <a:endParaRPr lang="en-US" sz="1000" dirty="0">
              <a:latin typeface="Times New Roman" pitchFamily="18" charset="0"/>
            </a:endParaRPr>
          </a:p>
          <a:p>
            <a:pPr algn="ctr"/>
            <a:r>
              <a:rPr lang="en-US" sz="1000" dirty="0" smtClean="0">
                <a:latin typeface="Times New Roman" pitchFamily="18" charset="0"/>
              </a:rPr>
              <a:t>Level-1B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34" name="Oval 105"/>
          <p:cNvSpPr>
            <a:spLocks noChangeArrowheads="1"/>
          </p:cNvSpPr>
          <p:nvPr/>
        </p:nvSpPr>
        <p:spPr bwMode="auto">
          <a:xfrm>
            <a:off x="6538232" y="5091545"/>
            <a:ext cx="791936" cy="62345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>
                <a:latin typeface="Times New Roman" pitchFamily="18" charset="0"/>
              </a:rPr>
              <a:t>VIIRS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Level-1B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35" name="Line 106"/>
          <p:cNvSpPr>
            <a:spLocks noChangeShapeType="1"/>
          </p:cNvSpPr>
          <p:nvPr/>
        </p:nvSpPr>
        <p:spPr bwMode="auto">
          <a:xfrm>
            <a:off x="4343400" y="539634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36" name="Oval 102"/>
          <p:cNvSpPr>
            <a:spLocks noChangeArrowheads="1"/>
          </p:cNvSpPr>
          <p:nvPr/>
        </p:nvSpPr>
        <p:spPr bwMode="auto">
          <a:xfrm>
            <a:off x="3657600" y="1586345"/>
            <a:ext cx="703943" cy="623455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LWM</a:t>
            </a:r>
          </a:p>
        </p:txBody>
      </p:sp>
      <p:sp>
        <p:nvSpPr>
          <p:cNvPr id="37" name="Line 106"/>
          <p:cNvSpPr>
            <a:spLocks noChangeShapeType="1"/>
          </p:cNvSpPr>
          <p:nvPr/>
        </p:nvSpPr>
        <p:spPr bwMode="auto">
          <a:xfrm>
            <a:off x="4343400" y="2043545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38" name="Oval 78"/>
          <p:cNvSpPr>
            <a:spLocks noChangeArrowheads="1"/>
          </p:cNvSpPr>
          <p:nvPr/>
        </p:nvSpPr>
        <p:spPr bwMode="auto">
          <a:xfrm>
            <a:off x="1219200" y="4100945"/>
            <a:ext cx="791936" cy="62345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000" dirty="0" smtClean="0">
              <a:latin typeface="Times New Roman" pitchFamily="18" charset="0"/>
            </a:endParaRPr>
          </a:p>
        </p:txBody>
      </p:sp>
      <p:sp>
        <p:nvSpPr>
          <p:cNvPr id="39" name="Oval 78"/>
          <p:cNvSpPr>
            <a:spLocks noChangeArrowheads="1"/>
          </p:cNvSpPr>
          <p:nvPr/>
        </p:nvSpPr>
        <p:spPr bwMode="auto">
          <a:xfrm>
            <a:off x="1066800" y="3948545"/>
            <a:ext cx="791936" cy="62345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Spacecraft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40" name="Line 89"/>
          <p:cNvSpPr>
            <a:spLocks noChangeShapeType="1"/>
          </p:cNvSpPr>
          <p:nvPr/>
        </p:nvSpPr>
        <p:spPr bwMode="auto">
          <a:xfrm>
            <a:off x="4343400" y="371994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41" name="Oval 84"/>
          <p:cNvSpPr>
            <a:spLocks noChangeArrowheads="1"/>
          </p:cNvSpPr>
          <p:nvPr/>
        </p:nvSpPr>
        <p:spPr bwMode="auto">
          <a:xfrm>
            <a:off x="5468257" y="1433945"/>
            <a:ext cx="703943" cy="62345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Geolocation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LUTS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42" name="Line 89"/>
          <p:cNvSpPr>
            <a:spLocks noChangeShapeType="1"/>
          </p:cNvSpPr>
          <p:nvPr/>
        </p:nvSpPr>
        <p:spPr bwMode="auto">
          <a:xfrm>
            <a:off x="5791200" y="204354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43" name="Rectangle 99"/>
          <p:cNvSpPr>
            <a:spLocks noChangeArrowheads="1"/>
          </p:cNvSpPr>
          <p:nvPr/>
        </p:nvSpPr>
        <p:spPr bwMode="auto">
          <a:xfrm>
            <a:off x="7772400" y="1814945"/>
            <a:ext cx="685800" cy="304800"/>
          </a:xfrm>
          <a:prstGeom prst="rect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dirty="0">
                <a:latin typeface="Times New Roman" pitchFamily="18" charset="0"/>
              </a:rPr>
              <a:t>Processing</a:t>
            </a:r>
          </a:p>
          <a:p>
            <a:pPr algn="ctr"/>
            <a:r>
              <a:rPr lang="en-US" sz="800" dirty="0">
                <a:latin typeface="Times New Roman" pitchFamily="18" charset="0"/>
              </a:rPr>
              <a:t>Module</a:t>
            </a:r>
          </a:p>
        </p:txBody>
      </p:sp>
      <p:sp>
        <p:nvSpPr>
          <p:cNvPr id="44" name="Oval 100"/>
          <p:cNvSpPr>
            <a:spLocks noChangeArrowheads="1"/>
          </p:cNvSpPr>
          <p:nvPr/>
        </p:nvSpPr>
        <p:spPr bwMode="auto">
          <a:xfrm>
            <a:off x="7810500" y="2729345"/>
            <a:ext cx="6096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dirty="0">
                <a:latin typeface="Times New Roman" pitchFamily="18" charset="0"/>
              </a:rPr>
              <a:t>VIIRS</a:t>
            </a:r>
          </a:p>
          <a:p>
            <a:pPr algn="ctr"/>
            <a:r>
              <a:rPr lang="en-US" sz="800" dirty="0" smtClean="0">
                <a:latin typeface="Times New Roman" pitchFamily="18" charset="0"/>
              </a:rPr>
              <a:t>Data</a:t>
            </a:r>
          </a:p>
          <a:p>
            <a:pPr algn="ctr"/>
            <a:r>
              <a:rPr lang="en-US" sz="800" dirty="0" smtClean="0">
                <a:latin typeface="Times New Roman" pitchFamily="18" charset="0"/>
              </a:rPr>
              <a:t>Product</a:t>
            </a:r>
            <a:endParaRPr lang="en-US" sz="800" dirty="0">
              <a:latin typeface="Times New Roman" pitchFamily="18" charset="0"/>
            </a:endParaRPr>
          </a:p>
        </p:txBody>
      </p:sp>
      <p:sp>
        <p:nvSpPr>
          <p:cNvPr id="45" name="Oval 101"/>
          <p:cNvSpPr>
            <a:spLocks noChangeArrowheads="1"/>
          </p:cNvSpPr>
          <p:nvPr/>
        </p:nvSpPr>
        <p:spPr bwMode="auto">
          <a:xfrm>
            <a:off x="7810500" y="3262745"/>
            <a:ext cx="6096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dirty="0">
                <a:latin typeface="Times New Roman" pitchFamily="18" charset="0"/>
              </a:rPr>
              <a:t>Dynamic</a:t>
            </a:r>
          </a:p>
          <a:p>
            <a:pPr algn="ctr"/>
            <a:r>
              <a:rPr lang="en-US" sz="800" dirty="0">
                <a:latin typeface="Times New Roman" pitchFamily="18" charset="0"/>
              </a:rPr>
              <a:t>Ancillary</a:t>
            </a:r>
          </a:p>
          <a:p>
            <a:pPr algn="ctr"/>
            <a:r>
              <a:rPr lang="en-US" sz="800" dirty="0">
                <a:latin typeface="Times New Roman" pitchFamily="18" charset="0"/>
              </a:rPr>
              <a:t>Data</a:t>
            </a:r>
          </a:p>
        </p:txBody>
      </p:sp>
      <p:sp>
        <p:nvSpPr>
          <p:cNvPr id="46" name="Oval 102"/>
          <p:cNvSpPr>
            <a:spLocks noChangeArrowheads="1"/>
          </p:cNvSpPr>
          <p:nvPr/>
        </p:nvSpPr>
        <p:spPr bwMode="auto">
          <a:xfrm>
            <a:off x="7810500" y="3719945"/>
            <a:ext cx="609600" cy="4572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dirty="0">
                <a:latin typeface="Times New Roman" pitchFamily="18" charset="0"/>
              </a:rPr>
              <a:t>Static</a:t>
            </a:r>
          </a:p>
          <a:p>
            <a:pPr algn="ctr"/>
            <a:r>
              <a:rPr lang="en-US" sz="800" dirty="0">
                <a:latin typeface="Times New Roman" pitchFamily="18" charset="0"/>
              </a:rPr>
              <a:t>Ancillary</a:t>
            </a:r>
          </a:p>
          <a:p>
            <a:pPr algn="ctr"/>
            <a:r>
              <a:rPr lang="en-US" sz="800" dirty="0">
                <a:latin typeface="Times New Roman" pitchFamily="18" charset="0"/>
              </a:rPr>
              <a:t>Data</a:t>
            </a:r>
          </a:p>
        </p:txBody>
      </p:sp>
      <p:sp>
        <p:nvSpPr>
          <p:cNvPr id="47" name="Oval 100"/>
          <p:cNvSpPr>
            <a:spLocks noChangeArrowheads="1"/>
          </p:cNvSpPr>
          <p:nvPr/>
        </p:nvSpPr>
        <p:spPr bwMode="auto">
          <a:xfrm>
            <a:off x="7810500" y="2195945"/>
            <a:ext cx="609600" cy="457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dirty="0" smtClean="0">
                <a:latin typeface="Times New Roman" pitchFamily="18" charset="0"/>
              </a:rPr>
              <a:t>Raw</a:t>
            </a:r>
            <a:endParaRPr lang="en-US" sz="800" dirty="0">
              <a:latin typeface="Times New Roman" pitchFamily="18" charset="0"/>
            </a:endParaRPr>
          </a:p>
          <a:p>
            <a:pPr algn="ctr"/>
            <a:r>
              <a:rPr lang="en-US" sz="800" dirty="0" smtClean="0">
                <a:latin typeface="Times New Roman" pitchFamily="18" charset="0"/>
              </a:rPr>
              <a:t>Data</a:t>
            </a:r>
            <a:endParaRPr lang="en-US" sz="800" dirty="0"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30607" y="143394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696200" y="1433945"/>
            <a:ext cx="838200" cy="2819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9"/>
          <p:cNvSpPr>
            <a:spLocks noChangeArrowheads="1"/>
          </p:cNvSpPr>
          <p:nvPr/>
        </p:nvSpPr>
        <p:spPr bwMode="auto">
          <a:xfrm>
            <a:off x="6553200" y="1586345"/>
            <a:ext cx="762000" cy="381000"/>
          </a:xfrm>
          <a:prstGeom prst="rect">
            <a:avLst/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00" dirty="0" smtClean="0">
                <a:latin typeface="Times New Roman" pitchFamily="18" charset="0"/>
              </a:rPr>
              <a:t>Offline</a:t>
            </a:r>
          </a:p>
          <a:p>
            <a:pPr algn="ctr"/>
            <a:r>
              <a:rPr lang="en-US" sz="1000" dirty="0" smtClean="0">
                <a:latin typeface="Times New Roman" pitchFamily="18" charset="0"/>
              </a:rPr>
              <a:t>Analysis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51" name="Line 106"/>
          <p:cNvSpPr>
            <a:spLocks noChangeShapeType="1"/>
          </p:cNvSpPr>
          <p:nvPr/>
        </p:nvSpPr>
        <p:spPr bwMode="auto">
          <a:xfrm flipH="1">
            <a:off x="6172200" y="1738745"/>
            <a:ext cx="38099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  <p:sp>
        <p:nvSpPr>
          <p:cNvPr id="52" name="Line 106"/>
          <p:cNvSpPr>
            <a:spLocks noChangeShapeType="1"/>
          </p:cNvSpPr>
          <p:nvPr/>
        </p:nvSpPr>
        <p:spPr bwMode="auto">
          <a:xfrm flipV="1">
            <a:off x="6934200" y="196734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that Support Direct Readout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 granule length specified at runtime</a:t>
            </a:r>
          </a:p>
          <a:p>
            <a:pPr lvl="1"/>
            <a:r>
              <a:rPr lang="en-US" dirty="0" smtClean="0"/>
              <a:t>Support an entire DR scene as a single file</a:t>
            </a:r>
          </a:p>
          <a:p>
            <a:r>
              <a:rPr lang="en-US" dirty="0" smtClean="0"/>
              <a:t>Scan-by-scan processing</a:t>
            </a:r>
          </a:p>
          <a:p>
            <a:pPr lvl="1"/>
            <a:r>
              <a:rPr lang="en-US" dirty="0" smtClean="0"/>
              <a:t>Reduced memory usage</a:t>
            </a:r>
          </a:p>
          <a:p>
            <a:r>
              <a:rPr lang="en-US" dirty="0" smtClean="0"/>
              <a:t>Internal data object compression</a:t>
            </a:r>
          </a:p>
          <a:p>
            <a:pPr lvl="1"/>
            <a:r>
              <a:rPr lang="en-US" dirty="0" smtClean="0"/>
              <a:t>Reduced file size by ~50%</a:t>
            </a:r>
          </a:p>
          <a:p>
            <a:pPr lvl="1"/>
            <a:r>
              <a:rPr lang="en-US" dirty="0" smtClean="0"/>
              <a:t>Chunking defined to optimize I/O, reducing execution time</a:t>
            </a:r>
          </a:p>
          <a:p>
            <a:r>
              <a:rPr lang="en-US" dirty="0" smtClean="0"/>
              <a:t>L1B and geolocation products can be generated for a single resolution if desired</a:t>
            </a:r>
          </a:p>
          <a:p>
            <a:pPr lvl="1"/>
            <a:r>
              <a:rPr lang="en-US" dirty="0" smtClean="0"/>
              <a:t>Reduced execution time</a:t>
            </a:r>
          </a:p>
          <a:p>
            <a:r>
              <a:rPr lang="en-US" dirty="0" smtClean="0"/>
              <a:t>Land/water mask is optional</a:t>
            </a:r>
          </a:p>
          <a:p>
            <a:pPr lvl="1"/>
            <a:r>
              <a:rPr lang="en-US" dirty="0" smtClean="0"/>
              <a:t>Reduced execution time and eliminate need for large static files.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 M7/I2 Replacement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VIIRS Band M7 was removed from the SNPP DR data stream on December 10, 2014 to provide downlink bandwidth for </a:t>
            </a:r>
            <a:r>
              <a:rPr lang="en-US" dirty="0" err="1" smtClean="0"/>
              <a:t>CrIS</a:t>
            </a:r>
            <a:r>
              <a:rPr lang="en-US" dirty="0" smtClean="0"/>
              <a:t> full spectral operations.</a:t>
            </a:r>
          </a:p>
          <a:p>
            <a:r>
              <a:rPr lang="en-US" dirty="0" smtClean="0"/>
              <a:t>The DRL implemented a capability to substitute aggregated I2 data for M7 in the NASA L1 software to support downstream applications that require M7 data.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software is now in maintenance mode.</a:t>
            </a:r>
          </a:p>
          <a:p>
            <a:r>
              <a:rPr lang="en-US" dirty="0" smtClean="0"/>
              <a:t>Planned updates include: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ncertainty </a:t>
            </a:r>
            <a:r>
              <a:rPr lang="en-US" dirty="0"/>
              <a:t>index </a:t>
            </a:r>
            <a:r>
              <a:rPr lang="en-US" dirty="0" smtClean="0"/>
              <a:t>algorithm </a:t>
            </a:r>
            <a:r>
              <a:rPr lang="en-US" dirty="0"/>
              <a:t>in the L1B </a:t>
            </a:r>
            <a:r>
              <a:rPr lang="en-US" dirty="0" smtClean="0"/>
              <a:t>software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Support for JPSS-2 and beyond</a:t>
            </a:r>
          </a:p>
          <a:p>
            <a:r>
              <a:rPr lang="en-US" dirty="0" smtClean="0"/>
              <a:t>Requests for enhancements will be considered based on resource availability and impact on current functionality (review by the L1ASWG).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97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BACKUP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Source Code Configuration Management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Level-1 source code has been configured in a </a:t>
            </a:r>
            <a:r>
              <a:rPr lang="en-US" dirty="0" err="1" smtClean="0"/>
              <a:t>Git</a:t>
            </a:r>
            <a:r>
              <a:rPr lang="en-US" dirty="0" smtClean="0"/>
              <a:t> repository developed and maintained by the Ocean SIPS.</a:t>
            </a:r>
          </a:p>
          <a:p>
            <a:r>
              <a:rPr lang="en-US" dirty="0" smtClean="0"/>
              <a:t>Individual development team members create local branches for source code modifications.</a:t>
            </a:r>
          </a:p>
          <a:p>
            <a:r>
              <a:rPr lang="en-US" dirty="0" smtClean="0"/>
              <a:t>Modified source files are merged into the master branch upon acceptance.</a:t>
            </a:r>
          </a:p>
          <a:p>
            <a:r>
              <a:rPr lang="en-US" dirty="0" smtClean="0"/>
              <a:t>The repository will be made publicly accessible after the software release has been approved by NASA.</a:t>
            </a:r>
          </a:p>
          <a:p>
            <a:pPr lvl="1"/>
            <a:r>
              <a:rPr lang="en-US" dirty="0" smtClean="0"/>
              <a:t>The Open Source Software Request </a:t>
            </a:r>
            <a:r>
              <a:rPr lang="en-US" dirty="0"/>
              <a:t>w</a:t>
            </a:r>
            <a:r>
              <a:rPr lang="en-US" dirty="0" smtClean="0"/>
              <a:t>as submitted.</a:t>
            </a:r>
          </a:p>
          <a:p>
            <a:pPr lvl="1"/>
            <a:r>
              <a:rPr lang="en-US" dirty="0"/>
              <a:t>NASA OSSR approval is pending NOAA release of the VIIRS SD source code.</a:t>
            </a:r>
            <a:endParaRPr lang="en-US" dirty="0" smtClean="0"/>
          </a:p>
          <a:p>
            <a:r>
              <a:rPr lang="en-US" dirty="0" smtClean="0"/>
              <a:t>VCST maintains a separate FTP site for delivery of the dynamic radiometric calibration LUTs.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SNPP ROSES AO (November 2013) stated that “NASA… is arranging for the NASA Level-1 Suomi NPP product algorithm development…”</a:t>
            </a:r>
          </a:p>
          <a:p>
            <a:r>
              <a:rPr lang="en-US" dirty="0" smtClean="0"/>
              <a:t>The SNPP Project Scientist, Dr. James Gleason chartered the formation of a working group with representation from the existing VIIRS PEATEs.</a:t>
            </a:r>
          </a:p>
          <a:p>
            <a:pPr lvl="1"/>
            <a:r>
              <a:rPr lang="en-US" dirty="0" smtClean="0"/>
              <a:t>Goal: provide a fast efficient, easy-to-maintain, VIIRS Level-1 algorithm that provides diagnostic insight and that can be adapted for time-dependent changes in the instrument.</a:t>
            </a:r>
          </a:p>
          <a:p>
            <a:pPr lvl="1"/>
            <a:r>
              <a:rPr lang="en-US" dirty="0" smtClean="0"/>
              <a:t>Fred Patt was asked to coordinate the WG.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L1ASWG Membership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181600"/>
          </a:xfrm>
        </p:spPr>
        <p:txBody>
          <a:bodyPr numCol="2"/>
          <a:lstStyle/>
          <a:p>
            <a:pPr>
              <a:spcBef>
                <a:spcPts val="0"/>
              </a:spcBef>
            </a:pPr>
            <a:r>
              <a:rPr lang="en-US" sz="1600" b="1" dirty="0" smtClean="0"/>
              <a:t>Fred </a:t>
            </a:r>
            <a:r>
              <a:rPr lang="en-US" sz="1600" b="1" dirty="0" err="1" smtClean="0"/>
              <a:t>Patt</a:t>
            </a:r>
            <a:r>
              <a:rPr lang="en-US" sz="1600" b="1" dirty="0" smtClean="0"/>
              <a:t> (Ocean lead and overall coordinator)</a:t>
            </a:r>
          </a:p>
          <a:p>
            <a:pPr>
              <a:spcBef>
                <a:spcPts val="0"/>
              </a:spcBef>
            </a:pPr>
            <a:r>
              <a:rPr lang="en-US" sz="1600" b="1" dirty="0" smtClean="0"/>
              <a:t>Vincent Chiang (VCST lead)</a:t>
            </a:r>
          </a:p>
          <a:p>
            <a:pPr>
              <a:spcBef>
                <a:spcPts val="0"/>
              </a:spcBef>
            </a:pPr>
            <a:r>
              <a:rPr lang="en-US" sz="1600" b="1" dirty="0" smtClean="0"/>
              <a:t>Liam </a:t>
            </a:r>
            <a:r>
              <a:rPr lang="en-US" sz="1600" b="1" dirty="0" err="1" smtClean="0"/>
              <a:t>Gumley</a:t>
            </a:r>
            <a:r>
              <a:rPr lang="en-US" sz="1600" b="1" dirty="0" smtClean="0"/>
              <a:t> (Atmosphere lead)</a:t>
            </a:r>
          </a:p>
          <a:p>
            <a:pPr>
              <a:spcBef>
                <a:spcPts val="0"/>
              </a:spcBef>
            </a:pPr>
            <a:r>
              <a:rPr lang="en-US" sz="1600" b="1" dirty="0" smtClean="0"/>
              <a:t>Gary Lin (Geolocation lead)</a:t>
            </a:r>
          </a:p>
          <a:p>
            <a:pPr>
              <a:spcBef>
                <a:spcPts val="0"/>
              </a:spcBef>
            </a:pPr>
            <a:r>
              <a:rPr lang="en-US" sz="1600" b="1" dirty="0" smtClean="0"/>
              <a:t>Ed </a:t>
            </a:r>
            <a:r>
              <a:rPr lang="en-US" sz="1600" b="1" dirty="0" err="1" smtClean="0"/>
              <a:t>Masuoka</a:t>
            </a:r>
            <a:r>
              <a:rPr lang="en-US" sz="1600" b="1" dirty="0" smtClean="0"/>
              <a:t> (Land lead)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Sam Anderson (Ocean)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Sean Bailey (Ocean)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Carol Davidson (Land)</a:t>
            </a:r>
          </a:p>
          <a:p>
            <a:pPr>
              <a:spcBef>
                <a:spcPts val="0"/>
              </a:spcBef>
            </a:pPr>
            <a:r>
              <a:rPr lang="en-US" sz="1600" dirty="0" err="1" smtClean="0"/>
              <a:t>Hongda</a:t>
            </a:r>
            <a:r>
              <a:rPr lang="en-US" sz="1600" dirty="0" smtClean="0"/>
              <a:t> Chen (VCST)</a:t>
            </a:r>
          </a:p>
          <a:p>
            <a:pPr>
              <a:spcBef>
                <a:spcPts val="0"/>
              </a:spcBef>
            </a:pPr>
            <a:r>
              <a:rPr lang="en-US" sz="1600" dirty="0" err="1" smtClean="0"/>
              <a:t>Sadashiva</a:t>
            </a:r>
            <a:r>
              <a:rPr lang="en-US" sz="1600" dirty="0" smtClean="0"/>
              <a:t> </a:t>
            </a:r>
            <a:r>
              <a:rPr lang="en-US" sz="1600" dirty="0" err="1" smtClean="0"/>
              <a:t>Devadiga</a:t>
            </a:r>
            <a:r>
              <a:rPr lang="en-US" sz="1600" dirty="0" smtClean="0"/>
              <a:t> (Land)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Steve </a:t>
            </a:r>
            <a:r>
              <a:rPr lang="en-US" sz="1600" dirty="0" err="1" smtClean="0"/>
              <a:t>Dutcher</a:t>
            </a:r>
            <a:r>
              <a:rPr lang="en-US" sz="1600" dirty="0" smtClean="0"/>
              <a:t> (Atmosphere)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Gene </a:t>
            </a:r>
            <a:r>
              <a:rPr lang="en-US" sz="1600" dirty="0" err="1" smtClean="0"/>
              <a:t>Eplee</a:t>
            </a:r>
            <a:r>
              <a:rPr lang="en-US" sz="1600" dirty="0" smtClean="0"/>
              <a:t> (Ocean)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Gene Feldman (Ocean)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Gwyn Fireman (Ocean)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Bruce Flynn (Atmosphere)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Bryan Franz (Ocean)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Xu </a:t>
            </a:r>
            <a:r>
              <a:rPr lang="en-US" sz="1600" dirty="0" err="1" smtClean="0"/>
              <a:t>Geng</a:t>
            </a:r>
            <a:r>
              <a:rPr lang="en-US" sz="1600" dirty="0" smtClean="0"/>
              <a:t> (VCST)</a:t>
            </a:r>
          </a:p>
          <a:p>
            <a:pPr>
              <a:spcBef>
                <a:spcPts val="0"/>
              </a:spcBef>
            </a:pPr>
            <a:r>
              <a:rPr lang="en-US" sz="1600" dirty="0" err="1" smtClean="0"/>
              <a:t>Ning</a:t>
            </a:r>
            <a:r>
              <a:rPr lang="en-US" sz="1600" dirty="0" smtClean="0"/>
              <a:t> Lei (VCST)</a:t>
            </a:r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err="1" smtClean="0"/>
              <a:t>Chengbo</a:t>
            </a:r>
            <a:r>
              <a:rPr lang="en-US" sz="1600" dirty="0" smtClean="0"/>
              <a:t> Sun (VCST)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Bin Tan (Geolocation)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Kevin </a:t>
            </a:r>
            <a:r>
              <a:rPr lang="en-US" sz="1600" dirty="0" err="1" smtClean="0"/>
              <a:t>Turpie</a:t>
            </a:r>
            <a:r>
              <a:rPr lang="en-US" sz="1600" dirty="0" smtClean="0"/>
              <a:t> (Ocean)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Jack </a:t>
            </a:r>
            <a:r>
              <a:rPr lang="en-US" sz="1600" dirty="0" err="1" smtClean="0"/>
              <a:t>Xiong</a:t>
            </a:r>
            <a:r>
              <a:rPr lang="en-US" sz="1600" dirty="0" smtClean="0"/>
              <a:t> (VCST)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Robert Wolfe (Geolocation/Land)</a:t>
            </a:r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Primary Objectives Defined by L1ASWG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334000"/>
          </a:xfrm>
        </p:spPr>
        <p:txBody>
          <a:bodyPr/>
          <a:lstStyle/>
          <a:p>
            <a:r>
              <a:rPr lang="en-US" sz="2000" dirty="0" smtClean="0"/>
              <a:t>VIIRS Level-1 processing starting from Level-0 data feed (packets).</a:t>
            </a:r>
          </a:p>
          <a:p>
            <a:r>
              <a:rPr lang="en-US" sz="2000" dirty="0" smtClean="0"/>
              <a:t>Modular, well-documented, efficient, robust, portable software.</a:t>
            </a:r>
          </a:p>
          <a:p>
            <a:r>
              <a:rPr lang="en-US" sz="2000" dirty="0" smtClean="0"/>
              <a:t>Straightforward implementation of instrument calibration equations and support for calibration updates.</a:t>
            </a:r>
          </a:p>
          <a:p>
            <a:r>
              <a:rPr lang="en-US" sz="2000" dirty="0" smtClean="0"/>
              <a:t>Data product formats developed and maintained by NASA.  Level-1B and Geolocation will be the standard final products.</a:t>
            </a:r>
          </a:p>
          <a:p>
            <a:r>
              <a:rPr lang="en-US" sz="2000" dirty="0" smtClean="0"/>
              <a:t>Separate executables and products for Level-1A, Geolocation and Level-1B.</a:t>
            </a:r>
          </a:p>
          <a:p>
            <a:r>
              <a:rPr lang="en-US" sz="2000" dirty="0" smtClean="0"/>
              <a:t>Reasonable granule length chosen by NASA.</a:t>
            </a:r>
          </a:p>
          <a:p>
            <a:pPr lvl="1"/>
            <a:r>
              <a:rPr lang="en-US" sz="1600" dirty="0" smtClean="0"/>
              <a:t>Granule length specified at runtime.</a:t>
            </a:r>
          </a:p>
          <a:p>
            <a:pPr lvl="1"/>
            <a:r>
              <a:rPr lang="en-US" sz="1600" dirty="0" smtClean="0"/>
              <a:t>6 minutes was requested by the Atmosphere team for standard products and agreed to by other teams.</a:t>
            </a:r>
          </a:p>
          <a:p>
            <a:r>
              <a:rPr lang="en-US" sz="2000" dirty="0" smtClean="0"/>
              <a:t>Reduce number of calibrated data files (i.e., eliminate separate files for each VIIRS band).</a:t>
            </a:r>
          </a:p>
          <a:p>
            <a:pPr lvl="1"/>
            <a:r>
              <a:rPr lang="en-US" sz="1600" dirty="0" smtClean="0"/>
              <a:t>One file per resolution (M-band, I-band, DNB).</a:t>
            </a:r>
          </a:p>
          <a:p>
            <a:pPr lvl="1"/>
            <a:r>
              <a:rPr lang="en-US" sz="1600" dirty="0" smtClean="0"/>
              <a:t>Currently IDPS generates over 22,000 SDRs per day.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 formats compatible with both NetCDF4 and HDF5</a:t>
            </a:r>
          </a:p>
          <a:p>
            <a:pPr lvl="1"/>
            <a:r>
              <a:rPr lang="en-US" dirty="0" smtClean="0"/>
              <a:t>Serve the largest possible user community</a:t>
            </a:r>
          </a:p>
          <a:p>
            <a:r>
              <a:rPr lang="en-US" dirty="0" smtClean="0"/>
              <a:t>Modular calibration and geolocation software </a:t>
            </a:r>
          </a:p>
          <a:p>
            <a:pPr lvl="1"/>
            <a:r>
              <a:rPr lang="en-US" dirty="0" smtClean="0"/>
              <a:t>Run standalone or link with existing software</a:t>
            </a:r>
          </a:p>
          <a:p>
            <a:r>
              <a:rPr lang="en-US" dirty="0" smtClean="0"/>
              <a:t>Rapid-prototyping development methodology</a:t>
            </a:r>
          </a:p>
          <a:p>
            <a:pPr lvl="1"/>
            <a:r>
              <a:rPr lang="en-US" dirty="0" smtClean="0"/>
              <a:t>Schedule and resource constraints</a:t>
            </a:r>
          </a:p>
          <a:p>
            <a:r>
              <a:rPr lang="en-US" dirty="0" smtClean="0"/>
              <a:t>Re-use of existing software</a:t>
            </a:r>
          </a:p>
          <a:p>
            <a:r>
              <a:rPr lang="en-US" dirty="0" smtClean="0"/>
              <a:t>Compliance with metadata standards (ISO, CF)</a:t>
            </a:r>
          </a:p>
          <a:p>
            <a:r>
              <a:rPr lang="en-US" dirty="0" smtClean="0"/>
              <a:t>Public release of software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Accomplishments </a:t>
            </a:r>
            <a:r>
              <a:rPr lang="en-US" sz="2800" dirty="0" smtClean="0"/>
              <a:t>before</a:t>
            </a:r>
            <a:r>
              <a:rPr lang="en-US" sz="2800" dirty="0" smtClean="0"/>
              <a:t> </a:t>
            </a:r>
            <a:r>
              <a:rPr lang="en-US" sz="2800" dirty="0" smtClean="0"/>
              <a:t>June 2016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ATBD </a:t>
            </a:r>
            <a:r>
              <a:rPr lang="en-US" dirty="0" smtClean="0"/>
              <a:t>updates </a:t>
            </a:r>
            <a:r>
              <a:rPr lang="en-US" dirty="0"/>
              <a:t>in July 2014.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NASA </a:t>
            </a:r>
            <a:r>
              <a:rPr lang="en-US" dirty="0"/>
              <a:t>data product formats developed.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NetCDF 4 with internal compression, HDF5 compatible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EDOS testing started in November 2014, routine data deliveries in August 2015.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Deliveries of IDPS products ended March 31, 2016.</a:t>
            </a:r>
          </a:p>
          <a:p>
            <a:r>
              <a:rPr lang="en-US" dirty="0"/>
              <a:t>V1.0 software completed October 2015.</a:t>
            </a:r>
          </a:p>
          <a:p>
            <a:pPr lvl="1"/>
            <a:r>
              <a:rPr lang="en-US" dirty="0"/>
              <a:t>Full L1 processing chain and critical algorithm improvements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Accomplishments since June 2016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dirty="0" smtClean="0"/>
              <a:t>Version 2.0 Release in October 2016</a:t>
            </a:r>
          </a:p>
          <a:p>
            <a:pPr lvl="1"/>
            <a:r>
              <a:rPr lang="en-US" dirty="0" smtClean="0"/>
              <a:t>Numerous functional and calibration improvements</a:t>
            </a:r>
          </a:p>
          <a:p>
            <a:pPr lvl="1"/>
            <a:endParaRPr lang="en-US" dirty="0"/>
          </a:p>
          <a:p>
            <a:r>
              <a:rPr lang="en-US" dirty="0" smtClean="0"/>
              <a:t>Version 3.0 Release in August 2018</a:t>
            </a:r>
          </a:p>
          <a:p>
            <a:pPr lvl="1"/>
            <a:r>
              <a:rPr lang="en-US" dirty="0" smtClean="0"/>
              <a:t>Full NOAA-20 (JPSS-1) support*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VCST has released monthly calibration LUT updates</a:t>
            </a:r>
          </a:p>
          <a:p>
            <a:endParaRPr lang="en-US" dirty="0"/>
          </a:p>
          <a:p>
            <a:r>
              <a:rPr lang="en-US" dirty="0" smtClean="0"/>
              <a:t>Software binaries are included in the current versions of the DRL IPOPP and OBPG SeaDAS.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*Basic support was delivered in late 2017.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424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Version 2.0 Changes (1 of 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Functional Changes</a:t>
            </a:r>
            <a:endParaRPr lang="en-US" b="1" dirty="0"/>
          </a:p>
          <a:p>
            <a:r>
              <a:rPr lang="en-US" sz="2000" dirty="0" smtClean="0"/>
              <a:t>Add </a:t>
            </a:r>
            <a:r>
              <a:rPr lang="en-US" sz="2000" dirty="0"/>
              <a:t>a new uncertainty index field in the L1B product (this is a placeholder in V2.0 while VCST works on the actual implementation).</a:t>
            </a:r>
          </a:p>
          <a:p>
            <a:r>
              <a:rPr lang="en-US" sz="2000" dirty="0" smtClean="0"/>
              <a:t>Single-resolution </a:t>
            </a:r>
            <a:r>
              <a:rPr lang="en-US" sz="2000" dirty="0"/>
              <a:t>processing and output (e.g., M-band only) in geolocation.</a:t>
            </a:r>
          </a:p>
          <a:p>
            <a:r>
              <a:rPr lang="en-US" sz="2000" dirty="0"/>
              <a:t>Add L1B fill values for missing data states specified by Land team.</a:t>
            </a:r>
          </a:p>
          <a:p>
            <a:r>
              <a:rPr lang="en-US" sz="2000" dirty="0"/>
              <a:t>Functionalize L1B code to be able to call from within other programs.</a:t>
            </a:r>
          </a:p>
          <a:p>
            <a:r>
              <a:rPr lang="en-US" sz="2000" dirty="0" smtClean="0"/>
              <a:t>Update </a:t>
            </a:r>
            <a:r>
              <a:rPr lang="en-US" sz="2000" dirty="0"/>
              <a:t>L1B TEB band </a:t>
            </a:r>
            <a:r>
              <a:rPr lang="en-US" sz="2000" dirty="0" smtClean="0"/>
              <a:t>LUTS.</a:t>
            </a:r>
            <a:endParaRPr lang="en-US" sz="2000" dirty="0"/>
          </a:p>
          <a:p>
            <a:r>
              <a:rPr lang="en-US" sz="2000" dirty="0" smtClean="0"/>
              <a:t>DEM </a:t>
            </a:r>
            <a:r>
              <a:rPr lang="en-US" sz="2000" dirty="0"/>
              <a:t>conversion to NetCDF.</a:t>
            </a:r>
          </a:p>
          <a:p>
            <a:r>
              <a:rPr lang="en-US" sz="2000" dirty="0" smtClean="0"/>
              <a:t>Program </a:t>
            </a:r>
            <a:r>
              <a:rPr lang="en-US" sz="2000" dirty="0"/>
              <a:t>inputs via </a:t>
            </a:r>
            <a:r>
              <a:rPr lang="en-US" sz="2000" dirty="0" smtClean="0"/>
              <a:t>command </a:t>
            </a:r>
            <a:r>
              <a:rPr lang="en-US" sz="2000" dirty="0"/>
              <a:t>line or PCF</a:t>
            </a:r>
            <a:r>
              <a:rPr lang="en-US" sz="2000" dirty="0" smtClean="0"/>
              <a:t>.</a:t>
            </a:r>
          </a:p>
          <a:p>
            <a:r>
              <a:rPr lang="en-US" sz="2000" dirty="0" err="1"/>
              <a:t>Unaggregated</a:t>
            </a:r>
            <a:r>
              <a:rPr lang="en-US" sz="2000" dirty="0"/>
              <a:t> output for dual-gain bands.</a:t>
            </a:r>
          </a:p>
          <a:p>
            <a:r>
              <a:rPr lang="en-US" sz="2000" dirty="0" smtClean="0"/>
              <a:t>Partial </a:t>
            </a:r>
            <a:r>
              <a:rPr lang="en-US" sz="2000" dirty="0"/>
              <a:t>line processing to process along-scan extracts.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17754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Version 2.0 Changes (2 of 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334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Calibration and Geolocation Changes</a:t>
            </a:r>
            <a:endParaRPr lang="en-US" b="1" dirty="0"/>
          </a:p>
          <a:p>
            <a:r>
              <a:rPr lang="en-US" sz="2000" dirty="0" smtClean="0"/>
              <a:t>Apply </a:t>
            </a:r>
            <a:r>
              <a:rPr lang="en-US" sz="2000" dirty="0"/>
              <a:t>a time-dependent modulated RSR in the calibration algorithm.</a:t>
            </a:r>
          </a:p>
          <a:p>
            <a:r>
              <a:rPr lang="en-US" sz="2000" dirty="0" smtClean="0"/>
              <a:t>Apply </a:t>
            </a:r>
            <a:r>
              <a:rPr lang="en-US" sz="2000" dirty="0"/>
              <a:t>running average of TEB F-factor over scans instead of per-scan value.</a:t>
            </a:r>
          </a:p>
          <a:p>
            <a:r>
              <a:rPr lang="en-US" sz="2000" dirty="0" smtClean="0"/>
              <a:t>Temperature-dependent </a:t>
            </a:r>
            <a:r>
              <a:rPr lang="en-US" sz="2000" dirty="0"/>
              <a:t>calibration coefficients for the RSBs.</a:t>
            </a:r>
          </a:p>
          <a:p>
            <a:r>
              <a:rPr lang="en-US" sz="2000" dirty="0" smtClean="0"/>
              <a:t>Alternative </a:t>
            </a:r>
            <a:r>
              <a:rPr lang="en-US" sz="2000" dirty="0"/>
              <a:t>blackbody thermistor weighting scheme to decrease orbital variation present in the F-factor.</a:t>
            </a:r>
          </a:p>
          <a:p>
            <a:r>
              <a:rPr lang="en-US" sz="2000" dirty="0" smtClean="0"/>
              <a:t>Alternative </a:t>
            </a:r>
            <a:r>
              <a:rPr lang="en-US" sz="2000" dirty="0"/>
              <a:t>calibration when the Moon is in the SV.</a:t>
            </a:r>
          </a:p>
          <a:p>
            <a:r>
              <a:rPr lang="en-US" sz="2000" dirty="0" smtClean="0"/>
              <a:t>Range </a:t>
            </a:r>
            <a:r>
              <a:rPr lang="en-US" sz="2000" dirty="0"/>
              <a:t>limits based on counts instead of radiance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 smtClean="0"/>
              <a:t>Add geolocation limit </a:t>
            </a:r>
            <a:r>
              <a:rPr lang="en-US" sz="2000" dirty="0"/>
              <a:t>checks on attitude angles and set flags.</a:t>
            </a:r>
          </a:p>
          <a:p>
            <a:r>
              <a:rPr lang="en-US" sz="2000" dirty="0"/>
              <a:t>Use solar irradiance at 1 AU to avoid computations of large numbers.</a:t>
            </a:r>
          </a:p>
          <a:p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5084332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9259</TotalTime>
  <Words>1175</Words>
  <Application>Microsoft Office PowerPoint</Application>
  <PresentationFormat>On-screen Show (4:3)</PresentationFormat>
  <Paragraphs>194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</vt:lpstr>
      <vt:lpstr>Times New Roman</vt:lpstr>
      <vt:lpstr>Blank Presentation</vt:lpstr>
      <vt:lpstr>SNPP and NOAA-20  NASA VIIRS Level-1 Algorithm/Software    Fred Patt</vt:lpstr>
      <vt:lpstr>Background</vt:lpstr>
      <vt:lpstr>L1ASWG Membership</vt:lpstr>
      <vt:lpstr>Primary Objectives Defined by L1ASWG</vt:lpstr>
      <vt:lpstr>Further Objectives</vt:lpstr>
      <vt:lpstr>Accomplishments before June 2016</vt:lpstr>
      <vt:lpstr>Accomplishments since June 2016</vt:lpstr>
      <vt:lpstr>Version 2.0 Changes (1 of 2)</vt:lpstr>
      <vt:lpstr>Version 2.0 Changes (2 of 2)</vt:lpstr>
      <vt:lpstr>Version 3.0 Changes</vt:lpstr>
      <vt:lpstr>VIIRS Level-1 Processing Flow</vt:lpstr>
      <vt:lpstr>Features that Support Direct Readout</vt:lpstr>
      <vt:lpstr>Band M7/I2 Replacement</vt:lpstr>
      <vt:lpstr>Future Plans</vt:lpstr>
      <vt:lpstr>QUESTIONS?</vt:lpstr>
      <vt:lpstr>BACKUP</vt:lpstr>
      <vt:lpstr>Source Code Configuration Management</vt:lpstr>
    </vt:vector>
  </TitlesOfParts>
  <Company>NASA GSFC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Evelyn</dc:creator>
  <cp:lastModifiedBy>Patt, Frederick S. (GSFC-616.0)[Science Application International Corp.]</cp:lastModifiedBy>
  <cp:revision>301</cp:revision>
  <cp:lastPrinted>2005-11-01T21:50:59Z</cp:lastPrinted>
  <dcterms:created xsi:type="dcterms:W3CDTF">2005-09-13T18:36:10Z</dcterms:created>
  <dcterms:modified xsi:type="dcterms:W3CDTF">2019-05-10T13:22:05Z</dcterms:modified>
</cp:coreProperties>
</file>